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2">
  <p:sldMasterIdLst>
    <p:sldMasterId id="2147483648" r:id="rId1"/>
    <p:sldMasterId id="2147483662" r:id="rId2"/>
    <p:sldMasterId id="2147483668" r:id="rId3"/>
  </p:sldMasterIdLst>
  <p:notesMasterIdLst>
    <p:notesMasterId r:id="rId74"/>
  </p:notesMasterIdLst>
  <p:handoutMasterIdLst>
    <p:handoutMasterId r:id="rId75"/>
  </p:handoutMasterIdLst>
  <p:sldIdLst>
    <p:sldId id="385" r:id="rId4"/>
    <p:sldId id="572" r:id="rId5"/>
    <p:sldId id="322" r:id="rId6"/>
    <p:sldId id="570" r:id="rId7"/>
    <p:sldId id="437" r:id="rId8"/>
    <p:sldId id="579" r:id="rId9"/>
    <p:sldId id="582" r:id="rId10"/>
    <p:sldId id="584" r:id="rId11"/>
    <p:sldId id="581" r:id="rId12"/>
    <p:sldId id="580" r:id="rId13"/>
    <p:sldId id="578" r:id="rId14"/>
    <p:sldId id="577" r:id="rId15"/>
    <p:sldId id="585" r:id="rId16"/>
    <p:sldId id="576" r:id="rId17"/>
    <p:sldId id="575" r:id="rId18"/>
    <p:sldId id="594" r:id="rId19"/>
    <p:sldId id="593" r:id="rId20"/>
    <p:sldId id="591" r:id="rId21"/>
    <p:sldId id="592" r:id="rId22"/>
    <p:sldId id="590" r:id="rId23"/>
    <p:sldId id="589" r:id="rId24"/>
    <p:sldId id="588" r:id="rId25"/>
    <p:sldId id="587" r:id="rId26"/>
    <p:sldId id="586" r:id="rId27"/>
    <p:sldId id="610" r:id="rId28"/>
    <p:sldId id="609" r:id="rId29"/>
    <p:sldId id="608" r:id="rId30"/>
    <p:sldId id="607" r:id="rId31"/>
    <p:sldId id="606" r:id="rId32"/>
    <p:sldId id="605" r:id="rId33"/>
    <p:sldId id="604" r:id="rId34"/>
    <p:sldId id="603" r:id="rId35"/>
    <p:sldId id="602" r:id="rId36"/>
    <p:sldId id="601" r:id="rId37"/>
    <p:sldId id="600" r:id="rId38"/>
    <p:sldId id="599" r:id="rId39"/>
    <p:sldId id="598" r:id="rId40"/>
    <p:sldId id="597" r:id="rId41"/>
    <p:sldId id="617" r:id="rId42"/>
    <p:sldId id="616" r:id="rId43"/>
    <p:sldId id="615" r:id="rId44"/>
    <p:sldId id="614" r:id="rId45"/>
    <p:sldId id="613" r:id="rId46"/>
    <p:sldId id="612" r:id="rId47"/>
    <p:sldId id="611" r:id="rId48"/>
    <p:sldId id="596" r:id="rId49"/>
    <p:sldId id="595" r:id="rId50"/>
    <p:sldId id="625" r:id="rId51"/>
    <p:sldId id="624" r:id="rId52"/>
    <p:sldId id="623" r:id="rId53"/>
    <p:sldId id="622" r:id="rId54"/>
    <p:sldId id="621" r:id="rId55"/>
    <p:sldId id="620" r:id="rId56"/>
    <p:sldId id="619" r:id="rId57"/>
    <p:sldId id="618" r:id="rId58"/>
    <p:sldId id="574" r:id="rId59"/>
    <p:sldId id="629" r:id="rId60"/>
    <p:sldId id="628" r:id="rId61"/>
    <p:sldId id="627" r:id="rId62"/>
    <p:sldId id="641" r:id="rId63"/>
    <p:sldId id="640" r:id="rId64"/>
    <p:sldId id="639" r:id="rId65"/>
    <p:sldId id="638" r:id="rId66"/>
    <p:sldId id="637" r:id="rId67"/>
    <p:sldId id="636" r:id="rId68"/>
    <p:sldId id="635" r:id="rId69"/>
    <p:sldId id="634" r:id="rId70"/>
    <p:sldId id="632" r:id="rId71"/>
    <p:sldId id="631" r:id="rId72"/>
    <p:sldId id="454" r:id="rId73"/>
  </p:sldIdLst>
  <p:sldSz cx="9144000" cy="5143500" type="screen16x9"/>
  <p:notesSz cx="6858000" cy="9144000"/>
  <p:embeddedFontLst>
    <p:embeddedFont>
      <p:font typeface="Wingdings 3" panose="05040102010807070707" pitchFamily="18" charset="2"/>
      <p:regular r:id="rId76"/>
    </p:embeddedFont>
    <p:embeddedFont>
      <p:font typeface="Century Gothic" panose="020B0502020202020204" pitchFamily="34" charset="0"/>
      <p:regular r:id="rId77"/>
      <p:bold r:id="rId78"/>
      <p:italic r:id="rId79"/>
      <p:boldItalic r:id="rId80"/>
    </p:embeddedFont>
    <p:embeddedFont>
      <p:font typeface="字魂59号-创粗黑" panose="020B0604020202020204" charset="-122"/>
      <p:regular r:id="rId81"/>
    </p:embeddedFont>
    <p:embeddedFont>
      <p:font typeface="宋体" panose="02010600030101010101" pitchFamily="2" charset="-122"/>
      <p:regular r:id="rId82"/>
    </p:embeddedFont>
    <p:embeddedFont>
      <p:font typeface="Calibri" panose="020F0502020204030204" pitchFamily="34" charset="0"/>
      <p:regular r:id="rId83"/>
      <p:bold r:id="rId84"/>
      <p:italic r:id="rId85"/>
      <p:boldItalic r:id="rId86"/>
    </p:embeddedFont>
    <p:embeddedFont>
      <p:font typeface="Trebuchet MS" panose="020B0603020202020204" pitchFamily="34" charset="0"/>
      <p:regular r:id="rId87"/>
      <p:bold r:id="rId88"/>
      <p:italic r:id="rId89"/>
      <p:boldItalic r:id="rId90"/>
    </p:embeddedFont>
    <p:embeddedFont>
      <p:font typeface="Montserrat SemiBold" panose="020B0604020202020204" charset="-52"/>
      <p:regular r:id="rId91"/>
    </p:embeddedFont>
    <p:embeddedFont>
      <p:font typeface="MS Reference Sans Serif" panose="020B0604030504040204" pitchFamily="34" charset="0"/>
      <p:regular r:id="rId92"/>
    </p:embeddedFont>
  </p:embeddedFontLst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800" b="0" i="0" u="none" strike="noStrike" kern="1" cap="none" spc="0" baseline="0">
        <a:solidFill>
          <a:schemeClr val="tx1"/>
        </a:solidFill>
        <a:effectLst/>
        <a:latin typeface="字魂59号-创粗黑" charset="-122"/>
        <a:ea typeface="字魂59号-创粗黑" charset="-122"/>
        <a:cs typeface="字魂59号-创粗黑" charset="-122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6F1"/>
    <a:srgbClr val="FFFFFF"/>
    <a:srgbClr val="E7EDF1"/>
    <a:srgbClr val="3F6989"/>
    <a:srgbClr val="4E76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  <p:ext uri="smNativeData">
      <pr:smAppRevision xmlns:mc="http://schemas.openxmlformats.org/markup-compatibility/2006" xmlns:p14="http://schemas.microsoft.com/office/powerpoint/2010/main" xmlns:p15="http://schemas.microsoft.com/office/powerpoint/2012/main" xmlns:pr="smNativeData" xmlns="smNativeData" dt="1728023755" val="1062" revOS="4"/>
      <pr:smFileRevision xmlns:mc="http://schemas.openxmlformats.org/markup-compatibility/2006" xmlns:p14="http://schemas.microsoft.com/office/powerpoint/2010/main" xmlns:p15="http://schemas.microsoft.com/office/powerpoint/2012/main" xmlns:pr="smNativeData" xmlns="smNativeData" dt="1728023755" val="101"/>
      <pr:guideOptions xmlns:mc="http://schemas.openxmlformats.org/markup-compatibility/2006" xmlns:p14="http://schemas.microsoft.com/office/powerpoint/2010/main" xmlns:p15="http://schemas.microsoft.com/office/powerpoint/2012/main" xmlns:pr="smNativeData" xmlns="smNativeData" dt="1728023755" snapToGrid="1" snapToBorders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5" d="100"/>
          <a:sy n="105" d="100"/>
        </p:scale>
        <p:origin x="-510" y="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>
        <p:scale>
          <a:sx n="93" d="100"/>
          <a:sy n="93" d="100"/>
        </p:scale>
        <p:origin x="288" y="249"/>
      </p:cViewPr>
      <p:guideLst>
        <p:guide orient="horz" pos="2880"/>
        <p:guide pos="2160"/>
      </p:guideLst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font" Target="fonts/font1.fntdata"/><Relationship Id="rId84" Type="http://schemas.openxmlformats.org/officeDocument/2006/relationships/font" Target="fonts/font9.fntdata"/><Relationship Id="rId89" Type="http://schemas.openxmlformats.org/officeDocument/2006/relationships/font" Target="fonts/font14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4.fntdata"/><Relationship Id="rId87" Type="http://schemas.openxmlformats.org/officeDocument/2006/relationships/font" Target="fonts/font12.fntdata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font" Target="fonts/font7.fntdata"/><Relationship Id="rId90" Type="http://schemas.openxmlformats.org/officeDocument/2006/relationships/font" Target="fonts/font15.fntdata"/><Relationship Id="rId95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font" Target="fonts/font2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handoutMaster" Target="handoutMasters/handoutMaster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Relationship Id="rId91" Type="http://schemas.openxmlformats.org/officeDocument/2006/relationships/font" Target="fonts/font16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AAAAAAAAAABIEgAA0AIAABAAAAAmAAAACAAAAD+PAAAAAAAA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l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/>
          </a:p>
        </p:txBody>
      </p:sp>
      <p:sp>
        <p:nvSpPr>
          <p:cNvPr id="3" name="日期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AAAAAAuKgAA0AIAABAAAAAmAAAACAAAAD+PAAAAAAAA"/>
              </a:ext>
            </a:extLst>
          </p:cNvSpPr>
          <p:nvPr>
            <p:ph type="dt" sz="quarter" idx="1"/>
          </p:nvPr>
        </p:nvSpPr>
        <p:spPr>
          <a:xfrm>
            <a:off x="388493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r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4801-4FD8-45BE-96A8-B9EB06E660EC}" type="datetime1">
              <a:t>18.12.2024</a:t>
            </a:fld>
            <a:endParaRPr/>
          </a:p>
        </p:txBody>
      </p:sp>
      <p:sp>
        <p:nvSpPr>
          <p:cNvPr id="4" name="页脚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AAAAAG41AABIEgAAPjgAABAAAAAmAAAACAAAAL+PAAAAAAAA"/>
              </a:ext>
            </a:extLst>
          </p:cNvSpPr>
          <p:nvPr>
            <p:ph type="ftr" sz="quarter" idx="2"/>
          </p:nvPr>
        </p:nvSpPr>
        <p:spPr>
          <a:xfrm>
            <a:off x="0" y="868553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/>
          </a:p>
        </p:txBody>
      </p:sp>
      <p:sp>
        <p:nvSpPr>
          <p:cNvPr id="5" name="灯片编号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L+PAAAAAAAA"/>
              </a:ext>
            </a:extLst>
          </p:cNvSpPr>
          <p:nvPr>
            <p:ph type="sldNum" sz="quarter" idx="3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r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0AEC-A2D8-45FC-96A8-54A944E66001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07757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AAAAAAAAAABIEgAA0AIAABAAAAAmAAAACAAAAD+PAAAAAAAA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l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/>
          </a:p>
        </p:txBody>
      </p:sp>
      <p:sp>
        <p:nvSpPr>
          <p:cNvPr id="3" name="日期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AAAAAAuKgAA0AIAABAAAAAmAAAACAAAAD+PAAAAAAAA"/>
              </a:ext>
            </a:extLst>
          </p:cNvSpPr>
          <p:nvPr>
            <p:ph type="dt" idx="1"/>
          </p:nvPr>
        </p:nvSpPr>
        <p:spPr>
          <a:xfrm>
            <a:off x="388493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r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214E-00D8-45D7-96A8-F6826FE660A3}" type="datetime1">
              <a:t>18.12.2024</a:t>
            </a:fld>
            <a:endParaRPr/>
          </a:p>
        </p:txBody>
      </p:sp>
      <p:sp>
        <p:nvSpPr>
          <p:cNvPr id="4" name="幻灯片图像占位符 3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T4G9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L8PAAD/HwAA"/>
              </a:ext>
            </a:extLst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zh-CN"/>
            </a:pPr>
            <a:endParaRPr/>
          </a:p>
        </p:txBody>
      </p:sp>
      <p:sp>
        <p:nvSpPr>
          <p:cNvPr id="5" name="备注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D8PAAD/HwAA"/>
              </a:ext>
            </a:extLst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单击此处编辑母版文本样式</a:t>
            </a:r>
          </a:p>
          <a:p>
            <a:pPr lvl="1">
              <a:defRPr lang="zh-CN"/>
            </a:pPr>
            <a:r>
              <a:t>第二级</a:t>
            </a:r>
          </a:p>
          <a:p>
            <a:pPr lvl="2">
              <a:defRPr lang="zh-CN"/>
            </a:pPr>
            <a:r>
              <a:t>第三级</a:t>
            </a:r>
          </a:p>
          <a:p>
            <a:pPr lvl="3">
              <a:defRPr lang="zh-CN"/>
            </a:pPr>
            <a:r>
              <a:t>第四级</a:t>
            </a:r>
          </a:p>
          <a:p>
            <a:pPr lvl="4">
              <a:defRPr lang="zh-CN"/>
            </a:pPr>
            <a:r>
              <a:t>第五级</a:t>
            </a:r>
          </a:p>
        </p:txBody>
      </p:sp>
      <p:sp>
        <p:nvSpPr>
          <p:cNvPr id="6" name="页脚占位符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AAAAAG41AABIEgAAPjgAABAAAAAmAAAACAAAAL+PAAD/HwAA"/>
              </a:ext>
            </a:extLst>
          </p:cNvSpPr>
          <p:nvPr>
            <p:ph type="ftr" sz="quarter" idx="4"/>
          </p:nvPr>
        </p:nvSpPr>
        <p:spPr>
          <a:xfrm>
            <a:off x="0" y="868553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/>
          </a:p>
        </p:txBody>
      </p:sp>
      <p:sp>
        <p:nvSpPr>
          <p:cNvPr id="7" name="灯片编号占位符 6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u7OE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L+PAAD/Hw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r">
              <a:defRPr lang="zh-CN" sz="1200" cap="none"/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3967-29D8-45CF-96A8-DF9A77E6608A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50607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zh-CN" sz="1200" b="0" i="0" u="none" strike="noStrike" kern="1" cap="none" spc="0" baseline="0">
        <a:solidFill>
          <a:schemeClr val="tx1"/>
        </a:solidFill>
        <a:effectLst/>
        <a:latin typeface="Calibri" pitchFamily="2" charset="0"/>
        <a:ea typeface="Calibri" pitchFamily="2" charset="0"/>
        <a:cs typeface="Calibri" pitchFamily="2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324E-00D8-45C4-96A8-F6917CE660A3}" type="slidenum"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983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C8wlZx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C8wlZ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C8wlZ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0C69DD28-66E1-3C2B-AFD1-907E939F59C5}" type="slidenum">
              <a:rPr lang="en-US" altLang="zh-CN">
                <a:solidFill>
                  <a:srgbClr val="000000"/>
                </a:solidFill>
              </a:rPr>
              <a:pPr>
                <a:defRPr lang="zh-CN"/>
              </a:pPr>
              <a:t>2</a:t>
            </a:fld>
            <a:endParaRPr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90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I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7F7-B9D8-45A1-96A8-4FF419E6601A}" type="slidenum"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3054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5F7B-35D8-45A9-96A8-C3FC11E66096}" type="slidenum"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8198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C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WAIAADgEAADYJwAAUBkAABAAAAAmAAAACAAAAAEAAAAAAAAA"/>
              </a:ext>
            </a:extLst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LgaAAD4JQAACDQAABAAAAAmAAAACAAAAAEAAAAAAAAA"/>
              </a:ext>
            </a:extLst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Pj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7200"/>
          </a:xfrm>
        </p:spPr>
        <p:txBody>
          <a:bodyPr/>
          <a:lstStyle/>
          <a:p>
            <a:pPr>
              <a:defRPr lang="zh-CN"/>
            </a:pPr>
            <a:fld id="{35101D24-6AD8-45EB-96A8-9CBE53E660C9}" type="slidenum">
              <a:t>70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935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7631-7FD8-4580-96A8-89D538E660DC}" type="datetime1">
              <a:rPr lang="ru-RU"/>
              <a:pPr>
                <a:defRPr lang="zh-CN"/>
              </a:pPr>
              <a:t>18.12.2024</a:t>
            </a:fld>
            <a:endParaRPr altLang="en-US"/>
          </a:p>
        </p:txBody>
      </p:sp>
      <p:sp>
        <p:nvSpPr>
          <p:cNvPr id="3" name="页脚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3E51-1FD8-45C8-96A8-E99D70E660BC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92289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4" y="877448"/>
            <a:ext cx="4814835" cy="374535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00050"/>
            <a:ext cx="6154713" cy="2343151"/>
          </a:xfrm>
        </p:spPr>
        <p:txBody>
          <a:bodyPr anchor="b">
            <a:normAutofit/>
          </a:bodyPr>
          <a:lstStyle>
            <a:lvl1pPr algn="l">
              <a:defRPr sz="33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882901"/>
            <a:ext cx="4954250" cy="14351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458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400050"/>
            <a:ext cx="6554867" cy="2825753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200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85900"/>
            <a:ext cx="6402468" cy="17399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3365500"/>
            <a:ext cx="6402467" cy="11493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4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1" y="400050"/>
            <a:ext cx="3949967" cy="282575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400050"/>
            <a:ext cx="3948238" cy="2819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2553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400050"/>
            <a:ext cx="3716866" cy="457200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857251"/>
            <a:ext cx="3945467" cy="23685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7" y="425053"/>
            <a:ext cx="376405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3" y="857250"/>
            <a:ext cx="3956705" cy="23622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66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53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75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400050"/>
            <a:ext cx="3200400" cy="1143000"/>
          </a:xfrm>
        </p:spPr>
        <p:txBody>
          <a:bodyPr anchor="b">
            <a:normAutofit/>
          </a:bodyPr>
          <a:lstStyle>
            <a:lvl1pPr algn="l">
              <a:defRPr sz="1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00050"/>
            <a:ext cx="4438755" cy="41148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1657352"/>
            <a:ext cx="32004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301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085850"/>
            <a:ext cx="3563258" cy="85725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685800"/>
            <a:ext cx="3280974" cy="36004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8" y="2057400"/>
            <a:ext cx="3564223" cy="15621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4629150"/>
            <a:ext cx="5811724" cy="273844"/>
          </a:xfrm>
        </p:spPr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70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400050"/>
            <a:ext cx="8077200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2882900"/>
            <a:ext cx="7281332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94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00050"/>
            <a:ext cx="8077200" cy="2171700"/>
          </a:xfrm>
        </p:spPr>
        <p:txBody>
          <a:bodyPr anchor="ctr">
            <a:normAutofit/>
          </a:bodyPr>
          <a:lstStyle>
            <a:lvl1pPr algn="l">
              <a:defRPr sz="21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086100"/>
            <a:ext cx="6383552" cy="1428750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51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400050"/>
            <a:ext cx="6859787" cy="2171700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1" y="2571750"/>
            <a:ext cx="6402467" cy="3619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3225802"/>
            <a:ext cx="6382361" cy="1289048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1" y="532968"/>
            <a:ext cx="45731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rtl="0"/>
            <a:r>
              <a:rPr lang="en-US" sz="6000" kern="1200" dirty="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1" y="2076451"/>
            <a:ext cx="45731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 rtl="0"/>
            <a:r>
              <a:rPr lang="en-US" sz="6000" kern="1200" dirty="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404702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571750"/>
            <a:ext cx="6382361" cy="1273050"/>
          </a:xfrm>
        </p:spPr>
        <p:txBody>
          <a:bodyPr anchor="b">
            <a:normAutofit/>
          </a:bodyPr>
          <a:lstStyle>
            <a:lvl1pPr algn="l">
              <a:defRPr sz="21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849735"/>
            <a:ext cx="6383552" cy="66511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884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400050"/>
            <a:ext cx="6859786" cy="2171700"/>
          </a:xfrm>
        </p:spPr>
        <p:txBody>
          <a:bodyPr anchor="ctr">
            <a:normAutofit/>
          </a:bodyPr>
          <a:lstStyle>
            <a:lvl1pPr algn="l">
              <a:defRPr sz="21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1" y="2914650"/>
            <a:ext cx="638236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714750"/>
            <a:ext cx="6382360" cy="800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1" y="532968"/>
            <a:ext cx="45731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rtl="0"/>
            <a:r>
              <a:rPr lang="en-US" sz="6000" kern="1200" dirty="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1" y="2076451"/>
            <a:ext cx="457319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r" rtl="0"/>
            <a:r>
              <a:rPr lang="en-US" sz="6000" kern="1200" dirty="0">
                <a:solidFill>
                  <a:prstClr val="white"/>
                </a:solidFill>
                <a:latin typeface="Century Gothic" panose="020B0502020202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909817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00050"/>
            <a:ext cx="7525658" cy="21717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1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1" y="2946401"/>
            <a:ext cx="6382361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5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575051"/>
            <a:ext cx="6382360" cy="939799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46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</p:spPr>
        <p:txBody>
          <a:bodyPr>
            <a:normAutofit/>
          </a:bodyPr>
          <a:lstStyle>
            <a:lvl1pPr algn="l">
              <a:defRPr sz="2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1" y="400051"/>
            <a:ext cx="6554867" cy="2825753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53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400050"/>
            <a:ext cx="2044194" cy="3314700"/>
          </a:xfrm>
        </p:spPr>
        <p:txBody>
          <a:bodyPr vert="eaVert">
            <a:normAutofit/>
          </a:bodyPr>
          <a:lstStyle>
            <a:lvl1pPr>
              <a:defRPr sz="21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00050"/>
            <a:ext cx="5850012" cy="41148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41D51-90A9-4881-BF67-B284EE0587A1}" type="datetimeFigureOut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18.12.2024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07A50-181E-44A8-A5B1-03030C307B33}" type="slidenum">
              <a:rPr lang="ru-RU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ru-RU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61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52BB-F5D8-45A4-96A8-03F11CE66056}" type="datetime1">
              <a:t>18.12.2024</a:t>
            </a:fld>
            <a:endParaRPr/>
          </a:p>
        </p:txBody>
      </p:sp>
      <p:sp>
        <p:nvSpPr>
          <p:cNvPr id="4" name="页脚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5" name="灯片编号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1186-C8D8-45E7-96A8-3EB25FE6606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7631-7FD8-4580-96A8-89D538E660DC}" type="datetime1">
              <a:t>18.12.2024</a:t>
            </a:fld>
            <a:endParaRPr/>
          </a:p>
        </p:txBody>
      </p:sp>
      <p:sp>
        <p:nvSpPr>
          <p:cNvPr id="3" name="页脚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/>
          </a:p>
        </p:txBody>
      </p:sp>
      <p:sp>
        <p:nvSpPr>
          <p:cNvPr id="4" name="灯片编号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3E51-1FD8-45C8-96A8-E99D70E660BC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70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5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02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EQBAABwNQAAigY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日期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0AIAAFQdAADwDwAAAx8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zh-CN"/>
            </a:pPr>
            <a:fld id="{351052BB-F5D8-45A4-96A8-03F11CE66056}" type="datetime1">
              <a:rPr lang="ru-RU"/>
              <a:pPr>
                <a:defRPr lang="zh-CN"/>
              </a:pPr>
              <a:t>18.12.2024</a:t>
            </a:fld>
            <a:endParaRPr altLang="en-US"/>
          </a:p>
        </p:txBody>
      </p:sp>
      <p:sp>
        <p:nvSpPr>
          <p:cNvPr id="4" name="页脚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Nw7I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BMAAFQdAAAIJQAAAx8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zh-CN"/>
            </a:pPr>
            <a:endParaRPr altLang="en-US"/>
          </a:p>
        </p:txBody>
      </p:sp>
      <p:sp>
        <p:nvSpPr>
          <p:cNvPr id="5" name="灯片编号占位符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UCgAAFQdAABwNQAAAx8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zh-CN"/>
            </a:pPr>
            <a:fld id="{35101186-C8D8-45E7-96A8-3EB25FE6606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</p:spTree>
    <p:extLst>
      <p:ext uri="{BB962C8B-B14F-4D97-AF65-F5344CB8AC3E}">
        <p14:creationId xmlns:p14="http://schemas.microsoft.com/office/powerpoint/2010/main" val="365996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EQBAABwNQAAigYAABAAAAAmAAAACAAAAL8vAAAAAAAA"/>
              </a:ext>
            </a:extLst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文本占位符 2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GIHAABwNQAARBwAABAAAAAmAAAACAAAAD8vAAAAAAAA"/>
              </a:ext>
            </a:extLst>
          </p:cNvSpPr>
          <p:nvPr>
            <p:ph type="body"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单击此处编辑母版文本样式</a:t>
            </a:r>
          </a:p>
          <a:p>
            <a:pPr lvl="1">
              <a:defRPr lang="zh-CN"/>
            </a:pPr>
            <a:r>
              <a:t>第二级</a:t>
            </a:r>
          </a:p>
          <a:p>
            <a:pPr lvl="2">
              <a:defRPr lang="zh-CN"/>
            </a:pPr>
            <a:r>
              <a:t>第三级</a:t>
            </a:r>
          </a:p>
          <a:p>
            <a:pPr lvl="3">
              <a:defRPr lang="zh-CN"/>
            </a:pPr>
            <a:r>
              <a:t>第四级</a:t>
            </a:r>
          </a:p>
          <a:p>
            <a:pPr lvl="4">
              <a:defRPr lang="zh-CN"/>
            </a:pPr>
            <a:r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FQdAADwDwAAAx8AABAAAAAmAAAACAAAAL+PAAAAAAAA"/>
              </a:ext>
            </a:extLst>
          </p:cNvSpPr>
          <p:nvPr>
            <p:ph type="dt" sz="half" idx="2"/>
          </p:nvPr>
        </p:nvSpPr>
        <p:spPr>
          <a:xfrm>
            <a:off x="457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4DCD-83D8-45BB-96A8-75EE03E66020}" type="datetime1">
              <a:t>18.12.2024</a:t>
            </a:fld>
            <a:endParaRPr/>
          </a:p>
        </p:txBody>
      </p:sp>
      <p:sp>
        <p:nvSpPr>
          <p:cNvPr id="5" name="页脚占位符 4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BMAAFQdAAAIJQAAAx8AABAAAAAmAAAACAAAAL+PAAAAAAAA"/>
              </a:ext>
            </a:extLst>
          </p:cNvSpPr>
          <p:nvPr>
            <p:ph type="ftr" sz="quarter" idx="3"/>
          </p:nvPr>
        </p:nvSpPr>
        <p:spPr>
          <a:xfrm>
            <a:off x="3124200" y="4767580"/>
            <a:ext cx="2895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/>
          </a:p>
        </p:txBody>
      </p:sp>
      <p:sp>
        <p:nvSpPr>
          <p:cNvPr id="6" name="灯片编号占位符 5"/>
          <p:cNvSpPr>
            <a:spLocks noGrp="1" noChangeArrowheads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CgAAFQdAABwNQAAAx8AABAAAAAmAAAACAAAAL+PAAAAAAAA"/>
              </a:ext>
            </a:extLst>
          </p:cNvSpPr>
          <p:nvPr>
            <p:ph type="sldNum" sz="quarter" idx="4"/>
          </p:nvPr>
        </p:nvSpPr>
        <p:spPr>
          <a:xfrm>
            <a:off x="6553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1B46-08D8-45ED-96A8-FEB855E660AB}" type="slidenum">
              <a:t>‹#›</a:t>
            </a:fld>
            <a:endParaRPr/>
          </a:p>
        </p:txBody>
      </p:sp>
      <p:sp>
        <p:nvSpPr>
          <p:cNvPr id="7" name="矩形 1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A0AAAAAkAAAAEgAAACQAAAASAAAAAAAAAABAAAAAAAAAAEAAABQAAAAAAAAAAAA4D8AAAAAAADg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ABYWgAo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BYWgB/f38A8PDwA8zMzADAwP8Af39/AAAAAAAAAAAAAAAAAAAAAAAAAAAAIQAAABgAAAAUAAAAAAAAAAAAAABAOAAApB8AABAAAAAmAAAACAAAAP//////////"/>
              </a:ext>
            </a:extLst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zh-CN" cap="none">
                <a:solidFill>
                  <a:srgbClr val="FFFFFF"/>
                </a:solidFill>
              </a:defRPr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4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32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»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5146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9718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EQBAABwNQAAigYAABAAAAAmAAAACAAAAL8vAAAAAAAA"/>
              </a:ext>
            </a:extLst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单击此处编辑母版标题样式</a:t>
            </a:r>
          </a:p>
        </p:txBody>
      </p:sp>
      <p:sp>
        <p:nvSpPr>
          <p:cNvPr id="3" name="文本占位符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GIHAABwNQAARBwAABAAAAAmAAAACAAAAD8vAAAAAAAA"/>
              </a:ext>
            </a:extLst>
          </p:cNvSpPr>
          <p:nvPr>
            <p:ph type="body"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zh-CN"/>
            </a:pPr>
            <a:r>
              <a:t>单击此处编辑母版文本样式</a:t>
            </a:r>
          </a:p>
          <a:p>
            <a:pPr lvl="1">
              <a:defRPr lang="zh-CN"/>
            </a:pPr>
            <a:r>
              <a:t>第二级</a:t>
            </a:r>
          </a:p>
          <a:p>
            <a:pPr lvl="2">
              <a:defRPr lang="zh-CN"/>
            </a:pPr>
            <a:r>
              <a:t>第三级</a:t>
            </a:r>
          </a:p>
          <a:p>
            <a:pPr lvl="3">
              <a:defRPr lang="zh-CN"/>
            </a:pPr>
            <a:r>
              <a:t>第四级</a:t>
            </a:r>
          </a:p>
          <a:p>
            <a:pPr lvl="4">
              <a:defRPr lang="zh-CN"/>
            </a:pPr>
            <a:r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0AIAAFQdAADwDwAAAx8AABAAAAAmAAAACAAAAL+PAAAAAAAA"/>
              </a:ext>
            </a:extLst>
          </p:cNvSpPr>
          <p:nvPr>
            <p:ph type="dt" sz="half" idx="2"/>
          </p:nvPr>
        </p:nvSpPr>
        <p:spPr>
          <a:xfrm>
            <a:off x="457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4DCD-83D8-45BB-96A8-75EE03E66020}" type="datetime1">
              <a:rPr lang="ru-RU"/>
              <a:pPr>
                <a:defRPr lang="zh-CN"/>
              </a:pPr>
              <a:t>18.12.2024</a:t>
            </a:fld>
            <a:endParaRPr altLang="en-US"/>
          </a:p>
        </p:txBody>
      </p:sp>
      <p:sp>
        <p:nvSpPr>
          <p:cNvPr id="5" name="页脚占位符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BMAAFQdAAAIJQAAAx8AABAAAAAmAAAACAAAAL+PAAAAAAAA"/>
              </a:ext>
            </a:extLst>
          </p:cNvSpPr>
          <p:nvPr>
            <p:ph type="ftr" sz="quarter" idx="3"/>
          </p:nvPr>
        </p:nvSpPr>
        <p:spPr>
          <a:xfrm>
            <a:off x="3124200" y="4767580"/>
            <a:ext cx="2895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endParaRPr altLang="en-US"/>
          </a:p>
        </p:txBody>
      </p:sp>
      <p:sp>
        <p:nvSpPr>
          <p:cNvPr id="6" name="灯片编号占位符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UCgAAFQdAABwNQAAAx8AABAAAAAmAAAACAAAAL+PAAAAAAAA"/>
              </a:ext>
            </a:extLst>
          </p:cNvSpPr>
          <p:nvPr>
            <p:ph type="sldNum" sz="quarter" idx="4"/>
          </p:nvPr>
        </p:nvSpPr>
        <p:spPr>
          <a:xfrm>
            <a:off x="6553200" y="4767580"/>
            <a:ext cx="2133600" cy="27368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zh-CN" sz="1200" cap="none">
                <a:solidFill>
                  <a:srgbClr val="8C8C8C"/>
                </a:solidFill>
              </a:defRPr>
            </a:lvl1pPr>
            <a:lvl2pPr>
              <a:defRPr lang="zh-CN" cap="none"/>
            </a:lvl2pPr>
            <a:lvl3pPr>
              <a:defRPr lang="zh-CN" cap="none"/>
            </a:lvl3pPr>
            <a:lvl4pPr>
              <a:defRPr lang="zh-CN" cap="none"/>
            </a:lvl4pPr>
            <a:lvl5pPr>
              <a:defRPr lang="zh-CN" cap="none"/>
            </a:lvl5pPr>
            <a:lvl6pPr>
              <a:defRPr lang="zh-CN" cap="none"/>
            </a:lvl6pPr>
            <a:lvl7pPr>
              <a:defRPr lang="zh-CN" cap="none"/>
            </a:lvl7pPr>
            <a:lvl8pPr>
              <a:defRPr lang="zh-CN" cap="none"/>
            </a:lvl8pPr>
            <a:lvl9pPr>
              <a:defRPr lang="zh-CN" cap="none"/>
            </a:lvl9pPr>
          </a:lstStyle>
          <a:p>
            <a:pPr>
              <a:defRPr lang="zh-CN"/>
            </a:pPr>
            <a:fld id="{35101B46-08D8-45ED-96A8-FEB855E660AB}" type="slidenum">
              <a:rPr lang="en-US" altLang="zh-CN"/>
              <a:pPr>
                <a:defRPr lang="zh-CN"/>
              </a:pPr>
              <a:t>‹#›</a:t>
            </a:fld>
            <a:endParaRPr altLang="en-US"/>
          </a:p>
        </p:txBody>
      </p:sp>
      <p:sp>
        <p:nvSpPr>
          <p:cNvPr id="7" name="矩形 1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y4z/ZhMAAAAlAAAAZAAAAA0AAAAAkAAAAEgAAACQAAAASAAAAAAAAAABAAAAAAAAAAEAAABQAAAAAAAAAAAA4D8AAAAAAADg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ABYWgAo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BYWgB/f38A8PDwA8zMzADAwP8Af39/AAAAAAAAAAAAAAAAAAAAAAAAAAAAIQAAABgAAAAUAAAAAAAAAAAAAABAOAAApB8AABAAAAAmAAAACAAAAP//////////"/>
              </a:ext>
            </a:extLst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zh-CN" cap="none">
                <a:solidFill>
                  <a:srgbClr val="FFFFFF"/>
                </a:solidFill>
              </a:defRPr>
            </a:pPr>
            <a:endParaRPr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438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="smNativeData" xmlns:pr="smNativeData" xmlns:p15="http://schemas.microsoft.com/office/powerpoint/2012/main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hf hdr="0" ftr="0"/>
  <p:txStyles>
    <p:titleStyle>
      <a:lvl1pPr marL="0" marR="0" indent="0" algn="ctr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4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titleStyle>
    <p:bodyStyle>
      <a:lvl1pPr marL="342900" marR="0" indent="-3429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32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742950" marR="0" indent="-28575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1143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4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600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–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20574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»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5146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9718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4290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886200" marR="0" indent="-228600" algn="l" defTabSz="91440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Arial" pitchFamily="2" charset="-52"/>
        <a:buChar char="•"/>
        <a:tabLst/>
        <a:defRPr lang="zh-CN" sz="20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zh-CN" sz="1800" b="0" i="0" u="none" strike="noStrike" kern="1" cap="none" spc="0" baseline="0">
          <a:solidFill>
            <a:schemeClr val="tx1"/>
          </a:solidFill>
          <a:effectLst/>
          <a:latin typeface="字魂59号-创粗黑" charset="-122"/>
          <a:ea typeface="字魂59号-创粗黑" charset="-122"/>
          <a:cs typeface="字魂59号-创粗黑" charset="-122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2921001"/>
            <a:ext cx="2470456" cy="1993900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1" y="3371850"/>
            <a:ext cx="6554867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1" y="400051"/>
            <a:ext cx="6554867" cy="28257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6" y="4629153"/>
            <a:ext cx="1200463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8F641D51-90A9-4881-BF67-B284EE0587A1}" type="datetimeFigureOut">
              <a:rPr lang="ru-RU" kern="1200" smtClean="0">
                <a:solidFill>
                  <a:srgbClr val="146194">
                    <a:lumMod val="50000"/>
                  </a:srgbClr>
                </a:solidFill>
                <a:ea typeface="+mn-ea"/>
                <a:cs typeface="+mn-cs"/>
              </a:rPr>
              <a:pPr rtl="0"/>
              <a:t>18.12.2024</a:t>
            </a:fld>
            <a:endParaRPr lang="ru-RU" kern="1200">
              <a:solidFill>
                <a:srgbClr val="146194">
                  <a:lumMod val="5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4629150"/>
            <a:ext cx="5811724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ru-RU" kern="1200">
              <a:solidFill>
                <a:srgbClr val="146194">
                  <a:lumMod val="50000"/>
                </a:srgb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7" y="4183859"/>
            <a:ext cx="856907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1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DCD07A50-181E-44A8-A5B1-03030C307B33}" type="slidenum">
              <a:rPr lang="ru-RU" kern="1200" smtClean="0">
                <a:solidFill>
                  <a:srgbClr val="146194">
                    <a:lumMod val="50000"/>
                  </a:srgbClr>
                </a:solidFill>
                <a:ea typeface="+mn-ea"/>
                <a:cs typeface="+mn-cs"/>
              </a:rPr>
              <a:pPr rtl="0"/>
              <a:t>‹#›</a:t>
            </a:fld>
            <a:endParaRPr lang="ru-RU" kern="1200">
              <a:solidFill>
                <a:srgbClr val="146194">
                  <a:lumMod val="50000"/>
                </a:srgb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1841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</p:sldLayoutIdLst>
  <p:txStyles>
    <p:titleStyle>
      <a:lvl1pPr algn="l" defTabSz="342900" rtl="0" eaLnBrk="1" latinLnBrk="0" hangingPunct="1">
        <a:spcBef>
          <a:spcPct val="0"/>
        </a:spcBef>
        <a:buNone/>
        <a:defRPr sz="24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consultantplus://offline/ref=734EEB5B6E223004776F8018F8D7BE612997C43DD12D7EB44D68F46B6815EDB56596C564EC1959A830z9L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70353464/entry/319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ternet.garant.ru/#/document/70353464/entry/31100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uroookks@yandex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hyperlink" Target="http://www.uroookks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multilink/70353464/paragraph/79144964/number/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ривая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6e73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e73AP///wEAAAAAAAAAAAAAAAAAAAAAAAAAAAAAAAAAAAAAAAAAAAAAAAJ/f38A8PDwA8zMzADAwP8Af39/AAAAAAAAAAAAAAAAAAAAAAAAAAAAIQAAABgAAAAUAAAAcQMAADcFAADoFgAArhgAABAAAAAmAAAACAAAAP//////////"/>
              </a:ext>
            </a:extLst>
          </p:cNvSpPr>
          <p:nvPr/>
        </p:nvSpPr>
        <p:spPr>
          <a:xfrm>
            <a:off x="559435" y="847725"/>
            <a:ext cx="3164205" cy="3164205"/>
          </a:xfrm>
          <a:custGeom>
            <a:avLst/>
            <a:gdLst/>
            <a:ahLst/>
            <a:cxnLst/>
            <a:rect l="0" t="0" r="3164205" b="3164205"/>
            <a:pathLst>
              <a:path w="3164205" h="3164205">
                <a:moveTo>
                  <a:pt x="1481423" y="57531"/>
                </a:moveTo>
                <a:cubicBezTo>
                  <a:pt x="1536557" y="0"/>
                  <a:pt x="1627647" y="0"/>
                  <a:pt x="1685178" y="57531"/>
                </a:cubicBezTo>
                <a:cubicBezTo>
                  <a:pt x="3109071" y="1481423"/>
                  <a:pt x="3109071" y="1481423"/>
                  <a:pt x="3109071" y="1481423"/>
                </a:cubicBezTo>
                <a:cubicBezTo>
                  <a:pt x="3164205" y="1536557"/>
                  <a:pt x="3164205" y="1627647"/>
                  <a:pt x="3109071" y="1682781"/>
                </a:cubicBezTo>
                <a:cubicBezTo>
                  <a:pt x="1685178" y="3106674"/>
                  <a:pt x="1685178" y="3106674"/>
                  <a:pt x="1685178" y="3106674"/>
                </a:cubicBezTo>
                <a:cubicBezTo>
                  <a:pt x="1627647" y="3164205"/>
                  <a:pt x="1536557" y="3164205"/>
                  <a:pt x="1481423" y="3106674"/>
                </a:cubicBezTo>
                <a:cubicBezTo>
                  <a:pt x="57531" y="1682781"/>
                  <a:pt x="57531" y="1682781"/>
                  <a:pt x="57531" y="1682781"/>
                </a:cubicBezTo>
                <a:cubicBezTo>
                  <a:pt x="0" y="1627647"/>
                  <a:pt x="0" y="1536557"/>
                  <a:pt x="57531" y="1481423"/>
                </a:cubicBezTo>
                <a:lnTo>
                  <a:pt x="1481423" y="57531"/>
                </a:lnTo>
                <a:close/>
              </a:path>
            </a:pathLst>
          </a:custGeom>
          <a:solidFill>
            <a:srgbClr val="E9EEF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sp>
        <p:nvSpPr>
          <p:cNvPr id="3" name="Freeform 14ЧЯС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/wAAAP///wgZ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pHkAAAAAAAAJAAAABAAAAD8C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AAAAAJ/f38A8PDwA8zMzADAwP8Af39/AAAAAAAAAAAAAAAAAAAAAAAAAAAAIQAAABgAAAAUAAAAxyAAADUCAADKLgAAxxAAABAAAAAmAAAACAAAAP//////////"/>
              </a:ext>
            </a:extLst>
          </p:cNvSpPr>
          <p:nvPr/>
        </p:nvSpPr>
        <p:spPr>
          <a:xfrm>
            <a:off x="5328285" y="358775"/>
            <a:ext cx="2277745" cy="2368550"/>
          </a:xfrm>
          <a:custGeom>
            <a:avLst/>
            <a:gdLst/>
            <a:ahLst/>
            <a:cxnLst/>
            <a:rect l="0" t="0" r="2277745" b="2368550"/>
            <a:pathLst>
              <a:path w="2277745" h="2368550">
                <a:moveTo>
                  <a:pt x="1066398" y="43065"/>
                </a:moveTo>
                <a:cubicBezTo>
                  <a:pt x="1106086" y="0"/>
                  <a:pt x="1171658" y="0"/>
                  <a:pt x="1213071" y="43065"/>
                </a:cubicBezTo>
                <a:cubicBezTo>
                  <a:pt x="2238057" y="1108912"/>
                  <a:pt x="2238057" y="1108912"/>
                  <a:pt x="2238057" y="1108912"/>
                </a:cubicBezTo>
                <a:cubicBezTo>
                  <a:pt x="2277745" y="1150182"/>
                  <a:pt x="2277745" y="1218368"/>
                  <a:pt x="2238057" y="1259638"/>
                </a:cubicBezTo>
                <a:cubicBezTo>
                  <a:pt x="1213071" y="2325485"/>
                  <a:pt x="1213071" y="2325485"/>
                  <a:pt x="1213071" y="2325485"/>
                </a:cubicBezTo>
                <a:cubicBezTo>
                  <a:pt x="1171658" y="2368550"/>
                  <a:pt x="1106086" y="2368550"/>
                  <a:pt x="1066398" y="2325485"/>
                </a:cubicBezTo>
                <a:cubicBezTo>
                  <a:pt x="41413" y="1259638"/>
                  <a:pt x="41413" y="1259638"/>
                  <a:pt x="41413" y="1259638"/>
                </a:cubicBezTo>
                <a:cubicBezTo>
                  <a:pt x="0" y="1218368"/>
                  <a:pt x="0" y="1150182"/>
                  <a:pt x="41413" y="1108912"/>
                </a:cubicBezTo>
                <a:lnTo>
                  <a:pt x="1066398" y="43065"/>
                </a:lnTo>
                <a:close/>
              </a:path>
            </a:pathLst>
          </a:custGeom>
          <a:solidFill>
            <a:srgbClr val="FF0000">
              <a:alpha val="75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grpSp>
        <p:nvGrpSpPr>
          <p:cNvPr id="4" name="组合 1"/>
          <p:cNvGrp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6_y4z/ZhMAAAAlAAAAAQAAAA8BAAAAkAAAAEgAAACQAAAASAAAAAAAAAAAAAAAAAAAABcAAAAUAAAAAAAAAAAAAAD/fwAA/38AAAAAAAAJAAAABAAAAAAAAAAfAAAAVAAAAAAAAAAAAAAAAAAAAAAAAAAAAAAAAAAAAAAAAAAAAAAAAAAAAAAAAAAAAAAAAAAAAAAAAAAAAAAAAAAAAAAAAAAAAAAAAAAAAAAAAAAAAAAAAAAAACEAAAAYAAAAFAAAAIgEAAAsCQAArCYAALgUAAAQAAAAJgAAAAgAAAD/////AAAAAA=="/>
              </a:ext>
            </a:extLst>
          </p:cNvGrpSpPr>
          <p:nvPr/>
        </p:nvGrpSpPr>
        <p:grpSpPr>
          <a:xfrm>
            <a:off x="194945" y="882015"/>
            <a:ext cx="5166543" cy="2526664"/>
            <a:chOff x="736600" y="1490980"/>
            <a:chExt cx="5549900" cy="2526664"/>
          </a:xfrm>
        </p:grpSpPr>
        <p:sp>
          <p:nvSpPr>
            <p:cNvPr id="6" name="TextBox 7"/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iAQAACwJAACsJgAAZRMAAAAgAAAmAAAACAAAAP//////////"/>
                </a:ext>
              </a:extLst>
            </p:cNvSpPr>
            <p:nvPr/>
          </p:nvSpPr>
          <p:spPr>
            <a:xfrm>
              <a:off x="736600" y="1490980"/>
              <a:ext cx="5549900" cy="23113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 algn="ctr">
                <a:defRPr lang="en-US" sz="5400" b="1" cap="none">
                  <a:solidFill>
                    <a:srgbClr val="225378"/>
                  </a:solidFill>
                  <a:latin typeface="Roboto" charset="-52"/>
                  <a:ea typeface="Roboto" charset="-52"/>
                  <a:cs typeface="Roboto" charset="-52"/>
                </a:defRPr>
              </a:pPr>
              <a:r>
                <a:rPr lang="ru-RU" sz="3200" b="1" dirty="0" smtClean="0">
                  <a:latin typeface="MS Reference Sans Serif" panose="020B0604030504040204" pitchFamily="34" charset="0"/>
                </a:rPr>
                <a:t>«</a:t>
              </a:r>
              <a:r>
                <a:rPr lang="ru-RU" sz="3200" b="1" dirty="0" smtClean="0">
                  <a:solidFill>
                    <a:srgbClr val="225378"/>
                  </a:solidFill>
                  <a:latin typeface="MS Reference Sans Serif" panose="020B0604030504040204" pitchFamily="34" charset="0"/>
                  <a:ea typeface="Roboto" charset="-52"/>
                  <a:cs typeface="Roboto" charset="-52"/>
                </a:rPr>
                <a:t>Особенности заключения</a:t>
              </a:r>
              <a:r>
                <a:rPr lang="ru-RU" sz="3200" b="1" dirty="0">
                  <a:solidFill>
                    <a:srgbClr val="225378"/>
                  </a:solidFill>
                  <a:latin typeface="MS Reference Sans Serif" panose="020B0604030504040204" pitchFamily="34" charset="0"/>
                  <a:ea typeface="Roboto" charset="-52"/>
                  <a:cs typeface="Roboto" charset="-52"/>
                </a:rPr>
                <a:t>, изменения, исполнения и расторжения контрактов</a:t>
              </a:r>
              <a:r>
                <a:rPr lang="ru-RU" sz="3200" b="1" dirty="0" smtClean="0">
                  <a:latin typeface="MS Reference Sans Serif" panose="020B0604030504040204" pitchFamily="34" charset="0"/>
                </a:rPr>
                <a:t>»</a:t>
              </a:r>
              <a:endParaRPr sz="3200" dirty="0">
                <a:latin typeface="MS Reference Sans Serif" panose="020B0604030504040204" pitchFamily="34" charset="0"/>
              </a:endParaRPr>
            </a:p>
          </p:txBody>
        </p:sp>
        <p:sp>
          <p:nvSpPr>
            <p:cNvPr id="5" name="Прямоугольник1"/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GE6c3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qAcAAGUTAACMIwAAuBQAAAAgAAAmAAAACAAAAP//////////"/>
                </a:ext>
              </a:extLst>
            </p:cNvSpPr>
            <p:nvPr/>
          </p:nvSpPr>
          <p:spPr>
            <a:xfrm>
              <a:off x="1192379" y="3802379"/>
              <a:ext cx="4533900" cy="2152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 marL="0" algn="ctr">
                <a:defRPr lang="en-US" sz="1400" cap="none">
                  <a:solidFill>
                    <a:srgbClr val="225378"/>
                  </a:solidFill>
                  <a:latin typeface="Montserrat SemiBold" pitchFamily="2" charset="0"/>
                  <a:ea typeface="Montserrat SemiBold" pitchFamily="2" charset="0"/>
                  <a:cs typeface="Montserrat SemiBold" pitchFamily="2" charset="0"/>
                </a:defRPr>
              </a:pPr>
              <a:endParaRPr dirty="0"/>
            </a:p>
          </p:txBody>
        </p:sp>
      </p:grpSp>
      <p:sp>
        <p:nvSpPr>
          <p:cNvPr id="7" name="Кривая3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IlN4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pHk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IlN4AP///wEAAAAAAAAAAAAAAAAAAAAAAAAAAAAAAAAAAAAAAAAAAAAAAAJ/f38A8PDwA8zMzADAwP8Af39/AAAAAAAAAAAAAAAAAAAAAAAAAAAAIQAAABgAAAAUAAAA2CYAADMLAADONAAAKRkAABAAAAAmAAAACAAAAP//////////"/>
              </a:ext>
            </a:extLst>
          </p:cNvSpPr>
          <p:nvPr/>
        </p:nvSpPr>
        <p:spPr>
          <a:xfrm>
            <a:off x="6314440" y="1820545"/>
            <a:ext cx="2269490" cy="2269490"/>
          </a:xfrm>
          <a:custGeom>
            <a:avLst/>
            <a:gdLst/>
            <a:ahLst/>
            <a:cxnLst/>
            <a:rect l="0" t="0" r="2269490" b="2269490"/>
            <a:pathLst>
              <a:path w="2269490" h="2269490">
                <a:moveTo>
                  <a:pt x="1062534" y="41263"/>
                </a:moveTo>
                <a:cubicBezTo>
                  <a:pt x="1102078" y="0"/>
                  <a:pt x="1167412" y="0"/>
                  <a:pt x="1208675" y="41263"/>
                </a:cubicBezTo>
                <a:cubicBezTo>
                  <a:pt x="2229946" y="1062534"/>
                  <a:pt x="2229946" y="1062534"/>
                  <a:pt x="2229946" y="1062534"/>
                </a:cubicBezTo>
                <a:cubicBezTo>
                  <a:pt x="2269490" y="1102078"/>
                  <a:pt x="2269490" y="1167412"/>
                  <a:pt x="2229946" y="1206956"/>
                </a:cubicBezTo>
                <a:cubicBezTo>
                  <a:pt x="1208675" y="2228227"/>
                  <a:pt x="1208675" y="2228227"/>
                  <a:pt x="1208675" y="2228227"/>
                </a:cubicBezTo>
                <a:cubicBezTo>
                  <a:pt x="1167412" y="2269490"/>
                  <a:pt x="1102078" y="2269490"/>
                  <a:pt x="1062534" y="2228227"/>
                </a:cubicBezTo>
                <a:cubicBezTo>
                  <a:pt x="41263" y="1206956"/>
                  <a:pt x="41263" y="1206956"/>
                  <a:pt x="41263" y="1206956"/>
                </a:cubicBezTo>
                <a:cubicBezTo>
                  <a:pt x="0" y="1167412"/>
                  <a:pt x="0" y="1102078"/>
                  <a:pt x="41263" y="1062534"/>
                </a:cubicBezTo>
                <a:lnTo>
                  <a:pt x="1062534" y="41263"/>
                </a:lnTo>
                <a:close/>
              </a:path>
            </a:pathLst>
          </a:custGeom>
          <a:solidFill>
            <a:srgbClr val="22537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sp>
        <p:nvSpPr>
          <p:cNvPr id="8" name="Freeform 14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6e73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e73AP///wEAAAAAAAAAAAAAAAAAAAAAAAAAAAAAAAAAAAAAAAAAAAAAAAJ/f38A8PDwA8zMzADAwP8Af39/AAAAAAAAAAAAAAAAAAAAAAAAAAAAIQAAABgAAAAUAAAAfikAAAwBAAB0NwAAAg8AABAAAAAmAAAACAAAAP//////////"/>
              </a:ext>
            </a:extLst>
          </p:cNvSpPr>
          <p:nvPr/>
        </p:nvSpPr>
        <p:spPr>
          <a:xfrm>
            <a:off x="6744970" y="170180"/>
            <a:ext cx="2269490" cy="2269490"/>
          </a:xfrm>
          <a:custGeom>
            <a:avLst/>
            <a:gdLst/>
            <a:ahLst/>
            <a:cxnLst/>
            <a:rect l="0" t="0" r="2269490" b="2269490"/>
            <a:pathLst>
              <a:path w="2269490" h="2269490">
                <a:moveTo>
                  <a:pt x="1062534" y="41263"/>
                </a:moveTo>
                <a:cubicBezTo>
                  <a:pt x="1102078" y="0"/>
                  <a:pt x="1167412" y="0"/>
                  <a:pt x="1208675" y="41263"/>
                </a:cubicBezTo>
                <a:cubicBezTo>
                  <a:pt x="2229946" y="1062534"/>
                  <a:pt x="2229946" y="1062534"/>
                  <a:pt x="2229946" y="1062534"/>
                </a:cubicBezTo>
                <a:cubicBezTo>
                  <a:pt x="2269490" y="1102078"/>
                  <a:pt x="2269490" y="1167412"/>
                  <a:pt x="2229946" y="1206956"/>
                </a:cubicBezTo>
                <a:cubicBezTo>
                  <a:pt x="1208675" y="2228227"/>
                  <a:pt x="1208675" y="2228227"/>
                  <a:pt x="1208675" y="2228227"/>
                </a:cubicBezTo>
                <a:cubicBezTo>
                  <a:pt x="1167412" y="2269490"/>
                  <a:pt x="1102078" y="2269490"/>
                  <a:pt x="1062534" y="2228227"/>
                </a:cubicBezTo>
                <a:cubicBezTo>
                  <a:pt x="41263" y="1206956"/>
                  <a:pt x="41263" y="1206956"/>
                  <a:pt x="41263" y="1206956"/>
                </a:cubicBezTo>
                <a:cubicBezTo>
                  <a:pt x="0" y="1167412"/>
                  <a:pt x="0" y="1102078"/>
                  <a:pt x="41263" y="1062534"/>
                </a:cubicBezTo>
                <a:lnTo>
                  <a:pt x="1062534" y="41263"/>
                </a:lnTo>
                <a:close/>
              </a:path>
            </a:pathLst>
          </a:custGeom>
          <a:solidFill>
            <a:srgbClr val="E9EEF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sp>
        <p:nvSpPr>
          <p:cNvPr id="9" name="Кривая2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6e73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e73AP///wEAAAAAAAAAAAAAAAAAAAAAAAAAAAAAAAAAAAAAAAAAAAAAAAJ/f38A8PDwA8zMzADAwP8Af39/AAAAAAAAAAAAAAAAAAAAAAAAAAAAIQAAABgAAAAUAAAALC8AAK4YAAC5MwAAOh0AABAAAAAmAAAACAAAAP//////////"/>
              </a:ext>
            </a:extLst>
          </p:cNvSpPr>
          <p:nvPr/>
        </p:nvSpPr>
        <p:spPr>
          <a:xfrm>
            <a:off x="7668260" y="4011930"/>
            <a:ext cx="739775" cy="739140"/>
          </a:xfrm>
          <a:custGeom>
            <a:avLst/>
            <a:gdLst/>
            <a:ahLst/>
            <a:cxnLst/>
            <a:rect l="0" t="0" r="739775" b="739140"/>
            <a:pathLst>
              <a:path w="739775" h="739140">
                <a:moveTo>
                  <a:pt x="346349" y="13439"/>
                </a:moveTo>
                <a:cubicBezTo>
                  <a:pt x="359239" y="0"/>
                  <a:pt x="380534" y="0"/>
                  <a:pt x="393986" y="13439"/>
                </a:cubicBezTo>
                <a:cubicBezTo>
                  <a:pt x="726884" y="346052"/>
                  <a:pt x="726884" y="346052"/>
                  <a:pt x="726884" y="346052"/>
                </a:cubicBezTo>
                <a:cubicBezTo>
                  <a:pt x="739775" y="358931"/>
                  <a:pt x="739775" y="380209"/>
                  <a:pt x="726884" y="393088"/>
                </a:cubicBezTo>
                <a:cubicBezTo>
                  <a:pt x="393986" y="725701"/>
                  <a:pt x="393986" y="725701"/>
                  <a:pt x="393986" y="725701"/>
                </a:cubicBezTo>
                <a:cubicBezTo>
                  <a:pt x="380534" y="739140"/>
                  <a:pt x="359239" y="739140"/>
                  <a:pt x="346349" y="725701"/>
                </a:cubicBezTo>
                <a:cubicBezTo>
                  <a:pt x="13450" y="393088"/>
                  <a:pt x="13450" y="393088"/>
                  <a:pt x="13450" y="393088"/>
                </a:cubicBezTo>
                <a:cubicBezTo>
                  <a:pt x="0" y="380209"/>
                  <a:pt x="0" y="358931"/>
                  <a:pt x="13450" y="346052"/>
                </a:cubicBezTo>
                <a:lnTo>
                  <a:pt x="346349" y="13153"/>
                </a:lnTo>
                <a:close/>
              </a:path>
            </a:pathLst>
          </a:custGeom>
          <a:solidFill>
            <a:srgbClr val="E9EEF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pic>
        <p:nvPicPr>
          <p:cNvPr id="10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s+ogB4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m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B3eQX///8BAAAAAAAAAAAAAAAAAAAAAAAAAAAAAAAAAAAAAAAAAAALPqIAf39/APDw8APMzMwAwMD/AH9/fwAAAAAAAAAAAAAAAAD///8AAAAAACEAAAAYAAAAFAAAACsoAAAuBgAAbjMAAKgR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 rot="840469">
            <a:off x="6529705" y="1004570"/>
            <a:ext cx="1830705" cy="18656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</p:bldLst>
    <p:extLst>
      <p:ext uri="smNativeData">
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y4z/ZgUAAAAFAAAA/f///wEAAAA1AAAAEAAAAAAAAAAAAAAAAAAAAAoAAAD9////AQAAADUAAAAQAAAAAAAAAAAAAAAAAAAADwAAAP3///8BAAAANQAAABAAAAAAAAAAAAAAAAAAAAAUAAAA/f///wEAAAA1AAAAEAAAAAAAAAAAAAAAAAAAABkAAAD9////AQAAADUAAAAQAAAAAAAAAAAAAAAAAAAA"/>
      </p:ext>
    </p:ext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2495" y="148342"/>
            <a:ext cx="74727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Уклонение от заключения контракта</a:t>
            </a:r>
            <a:b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</a:br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 (часть 6 ст.51)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8985" y="1007407"/>
            <a:ext cx="8108315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случае, если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участником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закупки, с которым заключается контракт,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не выполнены требования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предусмотренные ч.3 (</a:t>
            </a:r>
            <a:r>
              <a:rPr lang="ru-RU" sz="14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предоставить ОИК)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 ч.5 (</a:t>
            </a:r>
            <a:r>
              <a:rPr lang="ru-RU" sz="14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подписать контракт)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статьи 51: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1) такой участник закупки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считается уклонившимся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от заключения контракта;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2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) заказчик не позднее одного рабочего дня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следующего за днем истечения срока выполнения участником закупки таких требований: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а)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формирует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с использованием ЕИС,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подписывает и размещает в ЕИС и на ЭП протокол об уклонении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участника закупки от заключения контракта, содержащий дату подписания такого протокола, идентификационный номер заявки участника закупки, уклонившегося от заключения контракта, указание на требования, не выполненные участником закупки;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б)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формирует и </a:t>
            </a:r>
            <a:r>
              <a:rPr lang="ru-RU" sz="1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направляет в день размещения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в ЕИС протокола, обращение о включении информации об участнике закупки в РНП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;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3) оператор ЭП направляет такому участнику закупки уведомление о таком размещении.</a:t>
            </a:r>
          </a:p>
        </p:txBody>
      </p:sp>
    </p:spTree>
    <p:extLst>
      <p:ext uri="{BB962C8B-B14F-4D97-AF65-F5344CB8AC3E}">
        <p14:creationId xmlns:p14="http://schemas.microsoft.com/office/powerpoint/2010/main" val="148837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91105" y="20383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Отказ от заключения контракта (ч.9 и 10 ст.31)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7230" y="911721"/>
            <a:ext cx="8251825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Отстранение участника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закупки или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отказ от заключения контракта с победителем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осуществляется в любой момент до заключения контракта </a:t>
            </a:r>
          </a:p>
          <a:p>
            <a:pPr lvl="0" algn="just" defTabSz="457200" rtl="0"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Основания: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 typeface="Wingdings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Несоответствие участника единым (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ч.1 </a:t>
            </a: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- лицензия, СРО, декларация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ч.1.1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- РНП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ст.31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  или </a:t>
            </a:r>
            <a:r>
              <a:rPr lang="ru-RU" sz="1200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доп.требованиям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(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ч.2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- </a:t>
            </a: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ПП РФ № 2571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2.1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– </a:t>
            </a:r>
            <a:r>
              <a:rPr lang="ru-RU" sz="12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пред.квалификация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ст.31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);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 typeface="Wingdings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Недостоверная информация в отношении своего соответствия указанным требованиям;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 typeface="Wingdings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закупке ЛС, входящих в перечень ЖНВЛП (ч.10 ст.31):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Tx/>
              <a:buChar char="-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п. 1 - предельная отпускная цена не зарегистрирована;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Tx/>
              <a:buChar char="-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п. 2 - предложена цена больше предельной отпускной цены и от снижения цены участник отказывается.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 </a:t>
            </a:r>
            <a:r>
              <a:rPr lang="ru-RU" sz="12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течение 1 </a:t>
            </a:r>
            <a:r>
              <a:rPr lang="ru-RU" sz="1200" b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р.д</a:t>
            </a:r>
            <a:r>
              <a:rPr lang="ru-RU" sz="12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со дня выявления факта формирует с использованием ЕИС протокол об отказе от заключения контракта, подписывает ЭП (ч.11 ст.31), </a:t>
            </a:r>
            <a:r>
              <a:rPr lang="ru-RU" sz="12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течение 2 </a:t>
            </a:r>
            <a:r>
              <a:rPr lang="ru-RU" sz="1200" b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р.д</a:t>
            </a:r>
            <a:r>
              <a:rPr lang="ru-RU" sz="12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направляется лицу, с которым отказался заключать контракт.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При этом заказчик вправе 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заключить контракт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 иным участником закупки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 В случае отказа заказчика от заключения контракта с победителем определения поставщика (подрядчика, исполнителя) по основаниям, предусмотренным пунктом 2 части 10 ст.31, победитель признается уклонившимся от заключения контракта.</a:t>
            </a:r>
            <a:endParaRPr lang="ru-RU" sz="1200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156792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6005" y="275590"/>
            <a:ext cx="77495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Признание открытого конкурентного способа несостоявшимся (ст.52 ч.1)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95666" y="1024470"/>
            <a:ext cx="7819390" cy="373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Открытый конкурентный способ признается несостоявшимся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следующих случаях: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1) по окончании срока подачи заявок на участие в закупке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подана только одна заявка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 участие в закупке;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2) по результатам рассмотрения заявок на участие в закупке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только одна заявка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на участие в закупке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соответствует требованиям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установленным в извещении об осуществлении закупки;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3) по окончании срока подачи заявок на участие в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закупке не подано ни одной заявки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 участие в закупке;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4) по результатам рассмотрения заявок на участие в закупке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комиссия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осуществлению закупок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отклонила все такие заявки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;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5)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все участники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закупки, не отозвавшие заявку,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признаны уклонившимися от заключения контракта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;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6)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заказчик в соответствии с 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  <a:hlinkClick r:id="rId3"/>
              </a:rPr>
              <a:t>частями 9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 и 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  <a:hlinkClick r:id="rId4"/>
              </a:rPr>
              <a:t>10 статьи 31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 отказался от заключения контракта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с участником закупки, подавшим заявку на участие в закупке, которая является единственной, либо с участником закупки, подавшим заявку на участие в закупке, признанную в соответствии с настоящим Федеральным законом единственной соответствующей требованиям, установленным в извещении об осуществлении закупки.</a:t>
            </a:r>
          </a:p>
        </p:txBody>
      </p:sp>
    </p:spTree>
    <p:extLst>
      <p:ext uri="{BB962C8B-B14F-4D97-AF65-F5344CB8AC3E}">
        <p14:creationId xmlns:p14="http://schemas.microsoft.com/office/powerpoint/2010/main" val="245805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51435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</a:rPr>
              <a:t>Статья 93 часть 1: </a:t>
            </a:r>
            <a:r>
              <a:rPr lang="ru-RU" dirty="0" smtClean="0">
                <a:solidFill>
                  <a:schemeClr val="bg1"/>
                </a:solidFill>
              </a:rPr>
              <a:t>Закупка </a:t>
            </a:r>
            <a:r>
              <a:rPr lang="ru-RU" dirty="0">
                <a:solidFill>
                  <a:schemeClr val="bg1"/>
                </a:solidFill>
              </a:rPr>
              <a:t>у единственного поставщика (подрядчика, исполнителя) может осуществляться заказчиком в следующих случаях: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ункт 25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заключение контракта в соответствии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 ст.52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endParaRPr lang="ru-RU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п.6 ч.2</a:t>
            </a:r>
            <a:r>
              <a:rPr lang="ru-RU" dirty="0">
                <a:solidFill>
                  <a:schemeClr val="bg1"/>
                </a:solidFill>
              </a:rPr>
              <a:t> 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п.6 ч.3 </a:t>
            </a:r>
            <a:r>
              <a:rPr lang="ru-RU" dirty="0" smtClean="0"/>
              <a:t>                     </a:t>
            </a:r>
            <a:r>
              <a:rPr lang="ru-RU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когда есть одна заявка</a:t>
            </a:r>
            <a:r>
              <a:rPr lang="ru-RU" dirty="0" smtClean="0"/>
              <a:t> </a:t>
            </a:r>
            <a:endParaRPr lang="ru-RU" dirty="0"/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п.2 ч.4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ч.5 и</a:t>
            </a:r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dirty="0" smtClean="0">
                <a:solidFill>
                  <a:schemeClr val="bg1"/>
                </a:solidFill>
              </a:rPr>
              <a:t>ч.6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ч.8  </a:t>
            </a:r>
            <a:r>
              <a:rPr lang="ru-RU" dirty="0" smtClean="0"/>
              <a:t>                                  </a:t>
            </a:r>
            <a:r>
              <a:rPr lang="ru-RU" sz="1575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когда нет заявок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случае признания определения поставщика (подрядчика, исполнителя)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несостоявшимся.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этом контракт заключается в соответствии с требованиями части 5 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статьи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авая фигурная скобка 1"/>
          <p:cNvSpPr/>
          <p:nvPr/>
        </p:nvSpPr>
        <p:spPr>
          <a:xfrm>
            <a:off x="1127760" y="1727681"/>
            <a:ext cx="215265" cy="1148080"/>
          </a:xfrm>
          <a:prstGeom prst="rightBrace">
            <a:avLst/>
          </a:prstGeom>
          <a:ln w="38100">
            <a:solidFill>
              <a:schemeClr val="accent2">
                <a:lumMod val="60000"/>
                <a:lumOff val="4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ru-RU" sz="1350" kern="1200" dirty="0">
              <a:solidFill>
                <a:prstClr val="white"/>
              </a:solidFill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9981474" y="2301721"/>
            <a:ext cx="34289" cy="3428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rtl="0"/>
            <a:endParaRPr lang="ru-RU" sz="1350" kern="1200">
              <a:solidFill>
                <a:prstClr val="white"/>
              </a:solidFill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714428" y="3432810"/>
            <a:ext cx="918102" cy="0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98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6005" y="275590"/>
            <a:ext cx="79133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rtl="0"/>
            <a:r>
              <a:rPr lang="ru-RU" sz="14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Статья 93 часть 5.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</a:p>
          <a:p>
            <a:pPr marL="285750" lvl="0" indent="-285750" rtl="0">
              <a:buFont typeface="Wingdings" panose="05000000000000000000" pitchFamily="2" charset="2"/>
              <a:buChar char="Ø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Заключение контракта с единственным поставщиком в случае признания определения поставщика несостоявшимся осуществляется в соответствии с пунктами 24 и 25 части 1 статьи 93:</a:t>
            </a:r>
          </a:p>
          <a:p>
            <a:pPr lvl="0" rtl="0"/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1)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 условиях,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предусмотренных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извещением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об осуществлении закупки,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документацией</a:t>
            </a: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 закупке;</a:t>
            </a:r>
          </a:p>
          <a:p>
            <a:pPr lvl="0" rtl="0"/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2)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 цене, не превышающей НМЦК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а также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цену контракта, предложенную участником</a:t>
            </a:r>
            <a:r>
              <a:rPr lang="ru-RU" sz="14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закупки (если заявка участника закупки содержит предложение о цене контракта и (или) предусмотрена подача участником закупки такого предложения), либо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 цене за единицу</a:t>
            </a:r>
            <a:r>
              <a:rPr lang="ru-RU" sz="14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товара, работы, услуги, рассчитанной в соответствии с подпунктом «в» п.1 ч.2 ст.51 , и максимальному значению цены контракта (в случае, предусмотренном ч.24 ст.22 настоящего Федерального закона); </a:t>
            </a:r>
          </a:p>
          <a:p>
            <a:pPr lvl="0" rtl="0"/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3) в порядке, установленном Законом № 44-ФЗ для заключения контракта с победителем соответствующего способа определения поставщика (подрядчика, исполнителя), с учетом положений части 9 ст.93 (</a:t>
            </a:r>
            <a:r>
              <a:rPr lang="ru-RU" sz="14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согласование с КО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);</a:t>
            </a:r>
          </a:p>
          <a:p>
            <a:pPr lvl="0" rtl="0"/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4)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 согласованию с контрольным органом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сфере закупок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 случае признания несостоявшимися конкурса или аукциона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если НМЦК превышает предельный размер</a:t>
            </a: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(предельные размеры) начальной (максимальной) цены контракта,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который устанавливается Правительством Российской Федерации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(</a:t>
            </a:r>
            <a:r>
              <a:rPr lang="ru-RU" sz="14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ПП РФ от 30.06.2020г. № 961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578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56196" y="271402"/>
            <a:ext cx="79629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ru-RU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ПП РФ от 30.06.2020 № 961 «Об установлении предельного размера …»</a:t>
            </a:r>
          </a:p>
          <a:p>
            <a:pPr lvl="0" algn="just" rtl="0"/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Предельный размер НМЦК, при превышении которого 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заключение контракта осуществляется по согласованию с контрольным органом:</a:t>
            </a:r>
          </a:p>
          <a:p>
            <a:pPr marL="285750" lvl="0" indent="-285750" algn="just" rtl="0">
              <a:buFont typeface="Wingdings" panose="05000000000000000000" pitchFamily="2" charset="2"/>
              <a:buChar char="q"/>
            </a:pP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500 млн. рублей - при осуществлении закупки для обеспечения федеральных нужд</a:t>
            </a:r>
          </a:p>
          <a:p>
            <a:pPr marL="285750" lvl="0" indent="-285750" algn="just" rtl="0">
              <a:buFont typeface="Wingdings" panose="05000000000000000000" pitchFamily="2" charset="2"/>
              <a:buChar char="q"/>
            </a:pP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250 млн. рублей - при осуществлении закупки для обеспечения нужд субъекта РФ, муниципальных нужд</a:t>
            </a:r>
          </a:p>
          <a:p>
            <a:pPr lvl="0" algn="just" rtl="0"/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 случаях, если: </a:t>
            </a:r>
          </a:p>
          <a:p>
            <a:pPr lvl="0" algn="just" rtl="0"/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1) по окончании срока подачи заявок на участие в закупке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подана только одна заявка 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 участие в закупке;</a:t>
            </a:r>
          </a:p>
          <a:p>
            <a:pPr lvl="0" algn="just" rtl="0"/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2) по результатам рассмотрения заявок на участие в закупке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только одна заявка 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 участие в закупке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соответствует требованиям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установленным в извещении об осуществлении закупки;</a:t>
            </a:r>
          </a:p>
        </p:txBody>
      </p:sp>
    </p:spTree>
    <p:extLst>
      <p:ext uri="{BB962C8B-B14F-4D97-AF65-F5344CB8AC3E}">
        <p14:creationId xmlns:p14="http://schemas.microsoft.com/office/powerpoint/2010/main" val="272334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6155" y="203835"/>
            <a:ext cx="7964805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rtl="0">
              <a:buFont typeface="Wingdings" panose="05000000000000000000" pitchFamily="2" charset="2"/>
              <a:buChar char="q"/>
            </a:pPr>
            <a:r>
              <a:rPr lang="ru-RU" sz="17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1 тыс. рублей </a:t>
            </a:r>
            <a:r>
              <a:rPr lang="ru-RU" sz="17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- при признании </a:t>
            </a:r>
            <a:r>
              <a:rPr lang="ru-RU" sz="17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открытого </a:t>
            </a:r>
            <a:r>
              <a:rPr lang="ru-RU" sz="17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конкурса</a:t>
            </a:r>
            <a:r>
              <a:rPr lang="ru-RU" sz="17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в электронной форме</a:t>
            </a:r>
            <a:r>
              <a:rPr lang="ru-RU" sz="17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ru-RU" sz="17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открытого </a:t>
            </a:r>
            <a:r>
              <a:rPr lang="ru-RU" sz="17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аукцион</a:t>
            </a:r>
            <a:r>
              <a:rPr lang="ru-RU" sz="17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а в электронной форме </a:t>
            </a:r>
            <a:r>
              <a:rPr lang="ru-RU" sz="17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несостоявшимися в случаях:</a:t>
            </a:r>
          </a:p>
          <a:p>
            <a:pPr marL="285750" lvl="0" indent="-285750" rtl="0">
              <a:buFont typeface="Wingdings" panose="05000000000000000000" pitchFamily="2" charset="2"/>
              <a:buChar char="Ø"/>
            </a:pPr>
            <a:r>
              <a:rPr lang="ru-RU" sz="17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не подано ни одной заявки</a:t>
            </a:r>
          </a:p>
          <a:p>
            <a:pPr marL="285750" lvl="0" indent="-285750" rtl="0">
              <a:buFont typeface="Wingdings" panose="05000000000000000000" pitchFamily="2" charset="2"/>
              <a:buChar char="Ø"/>
            </a:pPr>
            <a:r>
              <a:rPr lang="ru-RU" sz="17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все заявки отклонены</a:t>
            </a:r>
          </a:p>
          <a:p>
            <a:pPr marL="285750" lvl="0" indent="-285750" rtl="0">
              <a:buFont typeface="Wingdings" panose="05000000000000000000" pitchFamily="2" charset="2"/>
              <a:buChar char="Ø"/>
            </a:pPr>
            <a:r>
              <a:rPr lang="ru-RU" sz="17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все участники признаны уклонившимися от заключения контракта</a:t>
            </a:r>
          </a:p>
          <a:p>
            <a:pPr marL="285750" lvl="0" indent="-285750" rtl="0">
              <a:buFont typeface="Wingdings" panose="05000000000000000000" pitchFamily="2" charset="2"/>
              <a:buChar char="q"/>
            </a:pPr>
            <a:r>
              <a:rPr lang="ru-RU" sz="17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1 тыс. рублей - </a:t>
            </a:r>
            <a:r>
              <a:rPr lang="ru-RU" sz="17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осуществлении закупки путем проведения </a:t>
            </a:r>
            <a:r>
              <a:rPr lang="ru-RU" sz="17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закрытого способа </a:t>
            </a:r>
            <a:r>
              <a:rPr lang="ru-RU" sz="17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определения поставщика признанного несостоявшимся в случаях:</a:t>
            </a:r>
          </a:p>
          <a:p>
            <a:pPr marL="285750" lvl="0" indent="-285750" rtl="0">
              <a:buFont typeface="Wingdings" panose="05000000000000000000" pitchFamily="2" charset="2"/>
              <a:buChar char="Ø"/>
            </a:pPr>
            <a:r>
              <a:rPr lang="ru-RU" sz="17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не подано ни одной заявки</a:t>
            </a:r>
          </a:p>
          <a:p>
            <a:pPr marL="285750" lvl="0" indent="-285750" rtl="0">
              <a:buFont typeface="Wingdings" panose="05000000000000000000" pitchFamily="2" charset="2"/>
              <a:buChar char="Ø"/>
            </a:pPr>
            <a:r>
              <a:rPr lang="ru-RU" sz="17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все заявки отклонены</a:t>
            </a:r>
          </a:p>
          <a:p>
            <a:pPr marL="285750" lvl="0" indent="-285750" rtl="0">
              <a:buFont typeface="Wingdings" panose="05000000000000000000" pitchFamily="2" charset="2"/>
              <a:buChar char="Ø"/>
            </a:pPr>
            <a:r>
              <a:rPr lang="ru-RU" sz="17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все участники признаны уклонившимися от заключения контракта</a:t>
            </a:r>
          </a:p>
          <a:p>
            <a:pPr marL="285750" lvl="0" indent="-285750" rtl="0">
              <a:buFont typeface="Wingdings" panose="05000000000000000000" pitchFamily="2" charset="2"/>
              <a:buChar char="Ø"/>
            </a:pPr>
            <a:r>
              <a:rPr lang="ru-RU" sz="17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не подано ни одного запроса о предоставлении документации</a:t>
            </a:r>
          </a:p>
          <a:p>
            <a:pPr marL="285750" lvl="0" indent="-285750" rtl="0">
              <a:buFont typeface="Wingdings" panose="05000000000000000000" pitchFamily="2" charset="2"/>
              <a:buChar char="Ø"/>
            </a:pPr>
            <a:r>
              <a:rPr lang="ru-RU" sz="17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комиссия приняла решение об отказе в предоставлении документации всем участникам закупки, направившим запросы</a:t>
            </a:r>
          </a:p>
        </p:txBody>
      </p:sp>
    </p:spTree>
    <p:extLst>
      <p:ext uri="{BB962C8B-B14F-4D97-AF65-F5344CB8AC3E}">
        <p14:creationId xmlns:p14="http://schemas.microsoft.com/office/powerpoint/2010/main" val="334920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2509" y="531728"/>
            <a:ext cx="80365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rtl="0">
              <a:buFont typeface="Wingdings" panose="05000000000000000000" pitchFamily="2" charset="2"/>
              <a:buChar char="Ø"/>
            </a:pPr>
            <a:r>
              <a:rPr lang="ru-RU" kern="1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В зависимости от решения, принятого контрольным органом в сфере закупок, заказчик заключает контракт с единственным поставщиком (подрядчиком, исполнителем) или проводит новую закупку в соответствии с Законом №44-ФЗ. </a:t>
            </a:r>
          </a:p>
          <a:p>
            <a:pPr marL="285750" lvl="0" indent="-285750" algn="just" rtl="0">
              <a:buFont typeface="Wingdings" panose="05000000000000000000" pitchFamily="2" charset="2"/>
              <a:buChar char="Ø"/>
            </a:pPr>
            <a:r>
              <a:rPr lang="ru-RU" kern="1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При этом заключение контракта с единственным поставщиком (подрядчиком, исполнителем) на основании решения контрольного органа в сфере закупок </a:t>
            </a:r>
            <a:r>
              <a:rPr lang="ru-RU" kern="1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до 1 января 2025 года </a:t>
            </a:r>
            <a:r>
              <a:rPr lang="ru-RU" kern="1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осуществляется </a:t>
            </a:r>
            <a:r>
              <a:rPr lang="ru-RU" kern="1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без использования ЕИС</a:t>
            </a:r>
            <a:r>
              <a:rPr lang="ru-RU" kern="1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электронной площадки (часть 4 статьи 8 Федерального закона от 2 июля 2021 года № 360-ФЗ). </a:t>
            </a:r>
          </a:p>
          <a:p>
            <a:pPr marL="285750" lvl="0" indent="-285750" algn="just" rtl="0">
              <a:buFont typeface="Wingdings" panose="05000000000000000000" pitchFamily="2" charset="2"/>
              <a:buChar char="Ø"/>
            </a:pPr>
            <a:r>
              <a:rPr lang="ru-RU" kern="1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В отношении </a:t>
            </a:r>
            <a:r>
              <a:rPr lang="ru-RU" kern="1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несостоявшегося электронного запроса котировок </a:t>
            </a:r>
            <a:r>
              <a:rPr lang="ru-RU" kern="1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закупка у единственного поставщика (подрядчика, исполнителя) в соответствии с пунктом 25 части 1 статьи 93 Закона №44-ФЗ осуществляется </a:t>
            </a:r>
            <a:r>
              <a:rPr lang="ru-RU" kern="1200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без согласования с контрольным органом в </a:t>
            </a:r>
            <a:r>
              <a:rPr lang="ru-RU" kern="12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сфере закупок</a:t>
            </a:r>
            <a:endParaRPr lang="ru-RU" kern="1200" dirty="0">
              <a:solidFill>
                <a:prstClr val="white"/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85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7760" y="148342"/>
            <a:ext cx="7319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Исполнение </a:t>
            </a:r>
            <a:r>
              <a:rPr lang="ru-RU" sz="2000" b="1" dirty="0" smtClean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контрактов</a:t>
            </a:r>
            <a:r>
              <a:rPr lang="en-US" sz="2000" b="1" dirty="0" smtClean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 </a:t>
            </a:r>
            <a:r>
              <a:rPr lang="ru-RU" sz="2000" b="1" dirty="0" smtClean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(</a:t>
            </a:r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ч.1 ст.94)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86155" y="706120"/>
            <a:ext cx="7893050" cy="368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Исполнение контракта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включает в себя </a:t>
            </a:r>
            <a:r>
              <a:rPr lang="ru-RU" sz="1400" u="sng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комплекс мер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реализуемых после заключения контракта и </a:t>
            </a:r>
            <a:r>
              <a:rPr lang="ru-RU" sz="1400" u="sng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направленных на достижение целей осуществления закупки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путем взаимодействия заказчика с поставщиком (подрядчиком, исполнителем) в соответствии с ГК РФ и настоящим законом, в  том числе: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приемку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поставленного товара, выполненной работы (ее результатов), оказанной услуги, а также отдельных этапов поставки товара, выполнения работы, оказания услуги, предусмотренных контрактом, </a:t>
            </a: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включая проведение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соответствии с настоящим ФЗ </a:t>
            </a: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экспертизы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поставленного товара, результатов выполненной работы, оказанной услуги, а также отдельных этапов исполнения контракта; 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оплату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заказчиком поставленного товара, выполненной работы (ее результатов), оказанной услуги, а также отдельных этапов исполнения контракта; 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взаимодействие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заказчика с поставщиком (подрядчиком, исполнителем) </a:t>
            </a: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изменении, расторжении контракта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применении мер ответственности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 совершении иных действий в случае нарушения поставщиком (подрядчиком, исполнителем) или заказчиком условий контракта. </a:t>
            </a:r>
          </a:p>
        </p:txBody>
      </p:sp>
    </p:spTree>
    <p:extLst>
      <p:ext uri="{BB962C8B-B14F-4D97-AF65-F5344CB8AC3E}">
        <p14:creationId xmlns:p14="http://schemas.microsoft.com/office/powerpoint/2010/main" val="301900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19350" y="498333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Порядок </a:t>
            </a:r>
            <a:r>
              <a:rPr lang="ru-RU" sz="2000" b="1" dirty="0" smtClean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приёмки</a:t>
            </a:r>
            <a:r>
              <a:rPr lang="en-US" sz="2000" b="1" dirty="0" smtClean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 </a:t>
            </a:r>
            <a:r>
              <a:rPr lang="ru-RU" sz="2000" b="1" dirty="0" smtClean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(</a:t>
            </a:r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ч.3 ст.94)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7230" y="994648"/>
            <a:ext cx="7893050" cy="354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Для проверки 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предоставленных поставщиком (подрядчиком, исполнителем)</a:t>
            </a:r>
            <a:r>
              <a:rPr lang="ru-RU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результатов, предусмотренных контрактом</a:t>
            </a:r>
            <a:r>
              <a:rPr lang="ru-RU" kern="1200" dirty="0">
                <a:solidFill>
                  <a:srgbClr val="14619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ru-RU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 части их соответствия условиям контракта</a:t>
            </a:r>
            <a:r>
              <a:rPr lang="ru-RU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b="1" u="sng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 обязан провести экспертизу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 Экспертиза результатов, предусмотренных контрактом, может проводиться заказчиком </a:t>
            </a:r>
            <a:r>
              <a:rPr lang="ru-RU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своими силами или к её проведению могут привлекаться эксперты, экспертные организации 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 основании контрактов, заключенных в соответствии с Законом о КС.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Правительство РФ вправе определить случаи обязательного проведения экспертами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экспертными организациями экспертизы поставленных товаров, выполненных работ, оказанных услуг, предусмотренных контрактом.</a:t>
            </a:r>
          </a:p>
        </p:txBody>
      </p:sp>
    </p:spTree>
    <p:extLst>
      <p:ext uri="{BB962C8B-B14F-4D97-AF65-F5344CB8AC3E}">
        <p14:creationId xmlns:p14="http://schemas.microsoft.com/office/powerpoint/2010/main" val="15469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C8wlZxMAAAAlAAAACwAAAA0AAAAAkAAAAEgAAACQAAAASAAAAAAAAAAAAAAAAAAAAAEAAABQAAAAAAAAAAAA4D8AAAAAAADgPwAAAAAAAOA/AAAAAAAA4D8AAAAAAADgPwAAAAAAAOA/AAAAAAAA4D8AAAAAAADgPwAAAAAAAOA/AAAAAAAA4D8CAAAAjAAAAAEAAAAAAAAA6e73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e73AP///wEAAAAAAAAAAAAAAAAAAAAAAAAAAAAAAAAAAAAAAAAAAAAAAAJ/f38A8PDwA8zMzADAwP8Af39/AAAAAAAAAAAAAAAAAAAAAAAAAAAAIQAAABgAAAAUAAAA4gAAAPsSAABFCQAAfBoAABAAAAAmAAAACAAAAP//////////"/>
              </a:ext>
            </a:extLst>
          </p:cNvSpPr>
          <p:nvPr/>
        </p:nvSpPr>
        <p:spPr>
          <a:xfrm>
            <a:off x="143510" y="3085465"/>
            <a:ext cx="1363345" cy="1219835"/>
          </a:xfrm>
          <a:custGeom>
            <a:avLst/>
            <a:gdLst/>
            <a:ahLst/>
            <a:cxnLst/>
            <a:rect l="0" t="0" r="1363345" b="1219835"/>
            <a:pathLst>
              <a:path w="1363345" h="1219835">
                <a:moveTo>
                  <a:pt x="638293" y="22178"/>
                </a:moveTo>
                <a:cubicBezTo>
                  <a:pt x="662048" y="0"/>
                  <a:pt x="701296" y="0"/>
                  <a:pt x="726084" y="22178"/>
                </a:cubicBezTo>
                <a:cubicBezTo>
                  <a:pt x="1339589" y="571104"/>
                  <a:pt x="1339589" y="571104"/>
                  <a:pt x="1339589" y="571104"/>
                </a:cubicBezTo>
                <a:cubicBezTo>
                  <a:pt x="1363345" y="592359"/>
                  <a:pt x="1363345" y="627475"/>
                  <a:pt x="1339589" y="648730"/>
                </a:cubicBezTo>
                <a:cubicBezTo>
                  <a:pt x="726084" y="1197656"/>
                  <a:pt x="726084" y="1197656"/>
                  <a:pt x="726084" y="1197656"/>
                </a:cubicBezTo>
                <a:cubicBezTo>
                  <a:pt x="701296" y="1219835"/>
                  <a:pt x="662048" y="1219835"/>
                  <a:pt x="638293" y="1197656"/>
                </a:cubicBezTo>
                <a:cubicBezTo>
                  <a:pt x="24788" y="648730"/>
                  <a:pt x="24788" y="648730"/>
                  <a:pt x="24788" y="648730"/>
                </a:cubicBezTo>
                <a:cubicBezTo>
                  <a:pt x="0" y="627475"/>
                  <a:pt x="0" y="592359"/>
                  <a:pt x="24788" y="571104"/>
                </a:cubicBezTo>
                <a:lnTo>
                  <a:pt x="638293" y="22178"/>
                </a:lnTo>
                <a:close/>
              </a:path>
            </a:pathLst>
          </a:custGeom>
          <a:solidFill>
            <a:srgbClr val="E9EEF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altLang="en-US">
              <a:solidFill>
                <a:srgbClr val="000000"/>
              </a:solidFill>
              <a:latin typeface="Montserrat SemiBold" pitchFamily="2" charset="0"/>
              <a:cs typeface="宋体" charset="0"/>
            </a:endParaRPr>
          </a:p>
        </p:txBody>
      </p:sp>
      <p:sp>
        <p:nvSpPr>
          <p:cNvPr id="3" name="Freeform 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C8wlZxMAAAAlAAAACwAAAA0AAAAAkAAAAEgAAACQAAAASAAAAAAAAAAAAAAAAAAAAAEAAABQAAAAAAAAAAAA4D8AAAAAAADgPwAAAAAAAOA/AAAAAAAA4D8AAAAAAADgPwAAAAAAAOA/AAAAAAAA4D8AAAAAAADgPwAAAAAAAOA/AAAAAAAA4D8CAAAAjAAAAAEAAAAAAAAA/wAA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pHk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AAAAAJ/f38A8PDwA8zMzADAwP8Af39/AAAAAAAAAAAAAAAAAAAAAAAAAAAAIQAAABgAAAAUAAAA/zAAAJEOAABpNQAA+xIAABAAAAAmAAAACAAAAP//////////"/>
              </a:ext>
            </a:extLst>
          </p:cNvSpPr>
          <p:nvPr/>
        </p:nvSpPr>
        <p:spPr>
          <a:xfrm rot="524769">
            <a:off x="7964805" y="2367915"/>
            <a:ext cx="717550" cy="717550"/>
          </a:xfrm>
          <a:custGeom>
            <a:avLst/>
            <a:gdLst/>
            <a:ahLst/>
            <a:cxnLst/>
            <a:rect l="0" t="0" r="717550" b="717550"/>
            <a:pathLst>
              <a:path w="717550" h="717550">
                <a:moveTo>
                  <a:pt x="335799" y="12532"/>
                </a:moveTo>
                <a:cubicBezTo>
                  <a:pt x="348331" y="0"/>
                  <a:pt x="369219" y="0"/>
                  <a:pt x="381751" y="12532"/>
                </a:cubicBezTo>
                <a:cubicBezTo>
                  <a:pt x="704696" y="335478"/>
                  <a:pt x="704696" y="335478"/>
                  <a:pt x="704696" y="335478"/>
                </a:cubicBezTo>
                <a:cubicBezTo>
                  <a:pt x="717550" y="348331"/>
                  <a:pt x="717550" y="368897"/>
                  <a:pt x="704696" y="381751"/>
                </a:cubicBezTo>
                <a:cubicBezTo>
                  <a:pt x="381751" y="704696"/>
                  <a:pt x="381751" y="704696"/>
                  <a:pt x="381751" y="704696"/>
                </a:cubicBezTo>
                <a:cubicBezTo>
                  <a:pt x="369219" y="717550"/>
                  <a:pt x="348331" y="717550"/>
                  <a:pt x="335799" y="704696"/>
                </a:cubicBezTo>
                <a:cubicBezTo>
                  <a:pt x="12854" y="381751"/>
                  <a:pt x="12854" y="381751"/>
                  <a:pt x="12854" y="381751"/>
                </a:cubicBezTo>
                <a:cubicBezTo>
                  <a:pt x="0" y="368897"/>
                  <a:pt x="0" y="348331"/>
                  <a:pt x="12854" y="335478"/>
                </a:cubicBezTo>
                <a:cubicBezTo>
                  <a:pt x="335799" y="12532"/>
                  <a:pt x="335799" y="12532"/>
                  <a:pt x="335799" y="12532"/>
                </a:cubicBezTo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altLang="en-US">
              <a:solidFill>
                <a:srgbClr val="000000"/>
              </a:solidFill>
              <a:latin typeface="Montserrat SemiBold" pitchFamily="2" charset="0"/>
              <a:cs typeface="宋体" charset="0"/>
            </a:endParaRPr>
          </a:p>
        </p:txBody>
      </p:sp>
      <p:grpSp>
        <p:nvGrpSpPr>
          <p:cNvPr id="4" name="组合 13"/>
          <p:cNvGrp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6_C8wlZxMAAAAlAAAAAQAAAA8BAAAAkAAAAEgAAACQAAAASAAAAAAAAAAAAAAAAAAAABcAAAAUAAAAAAAAAAAAAAD/fwAA/38AAAAAAAAJAAAABAAAAAcAAAAfAAAAVAAAAAAAAAAAAAAAAAAAAAAAAAAAAAAAAAAAAAAAAAAAAAAAAAAAAAAAAAAAAAAAAAAAAAAAAAAAAAAAAAAAAAAAAAAAAAAAAAAAAAAAAAAAAAAAAAAAACEAAAAYAAAAFAAAAPEHAACU/f//pTMAAKYCAAAAAAAAJgAAAAgAAAD/////AAAAAA=="/>
              </a:ext>
            </a:extLst>
          </p:cNvGrpSpPr>
          <p:nvPr/>
        </p:nvGrpSpPr>
        <p:grpSpPr>
          <a:xfrm>
            <a:off x="1290955" y="-393700"/>
            <a:ext cx="7104380" cy="824230"/>
            <a:chOff x="1290955" y="-393700"/>
            <a:chExt cx="7104380" cy="824230"/>
          </a:xfrm>
        </p:grpSpPr>
        <p:sp>
          <p:nvSpPr>
            <p:cNvPr id="6" name="TextBox 7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C8wlZx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8QcAAJT9//+lMwAAawAAAAAgAAAmAAAACAAAAP//////////"/>
                </a:ext>
              </a:extLst>
            </p:cNvSpPr>
            <p:nvPr/>
          </p:nvSpPr>
          <p:spPr>
            <a:xfrm>
              <a:off x="1290955" y="-393700"/>
              <a:ext cx="7104380" cy="4616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>
                <a:defRPr lang="en-US" sz="3000" cap="none">
                  <a:solidFill>
                    <a:srgbClr val="225378"/>
                  </a:solidFill>
                  <a:latin typeface="Roboto" charset="-52"/>
                  <a:ea typeface="Roboto" charset="-52"/>
                  <a:cs typeface="Roboto" charset="-52"/>
                </a:defRPr>
              </a:pPr>
              <a:endParaRPr lang="en-US" sz="3000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endParaRPr>
            </a:p>
          </p:txBody>
        </p:sp>
        <p:sp>
          <p:nvSpPr>
            <p:cNvPr id="5" name="TextBox 7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C8wlZx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8QcAAFMBAACHMQAApgIAAAAgAAAmAAAACAAAAP//////////"/>
                </a:ext>
              </a:extLst>
            </p:cNvSpPr>
            <p:nvPr/>
          </p:nvSpPr>
          <p:spPr>
            <a:xfrm>
              <a:off x="1290955" y="215265"/>
              <a:ext cx="6760210" cy="2152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 algn="ctr"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lang="en-US" altLang="zh-CN" sz="1100" b="1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УЛЬЯНОВСКАЯ РЕГИОНАЛЬНАЯ ОБЩЕСТВЕННАЯ ОРГАНИЗАЦИЯ </a:t>
              </a:r>
              <a:r>
                <a:rPr altLang="en-US" sz="1100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/>
              </a:r>
              <a:br>
                <a:rPr altLang="en-US" sz="1100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</a:br>
              <a:r>
                <a:rPr lang="en-US" altLang="zh-CN" sz="1100" b="1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«ОБЩЕСТВЕННЫЙ КОНТРОЛЬ КОНТРАКТНОЙ СИСТЕМЫ»</a:t>
              </a:r>
            </a:p>
            <a:p>
              <a:pPr algn="ctr"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lang="en-US" altLang="zh-CN" sz="1100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предлагает Вам широкий спектр услуг по участию в процедурах закупок товаров, работ и услуг в соответствии с Федеральными законами № 44-ФЗ от 05.04.2013г.; № 223-ФЗ от 18.07.2011г. и коммерческих торгах.</a:t>
              </a:r>
            </a:p>
            <a:p>
              <a:pPr algn="ctr"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lang="en-US" altLang="zh-CN" sz="1100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Наша команда – это специалисты, работающие над оказанием помощи поставщикам (подрядчикам, исполнителям) по мониторингу и подбору торгов, подготовке заявок и участию в закупках, заключение контракта по итогам электронных процедур, оформление документов о приемке в ЕИС.</a:t>
              </a:r>
            </a:p>
            <a:p>
              <a:pPr algn="ctr"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altLang="en-US" sz="1100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       </a:t>
              </a:r>
              <a:r>
                <a:rPr lang="en-US" altLang="zh-CN" sz="1100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Кроме того, предлагаем </a:t>
              </a:r>
              <a:r>
                <a:rPr lang="ru-RU" sz="1100" dirty="0" smtClean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дистанционное </a:t>
              </a:r>
              <a:r>
                <a:rPr lang="en-US" altLang="zh-CN" sz="1100" dirty="0" smtClean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обучение </a:t>
              </a:r>
              <a:r>
                <a:rPr lang="en-US" altLang="zh-CN" sz="1100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по программам дополнительного профессионального образования (</a:t>
              </a:r>
              <a:r>
                <a:rPr lang="en-US" altLang="zh-CN" sz="1100" i="1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лицензия от "25" декабря 2020 г. N 3436, выдана Министерством просвещения и воспитания Ульяновской области)</a:t>
              </a:r>
              <a:r>
                <a:rPr lang="en-US" altLang="zh-CN" sz="1100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, проведение семинаров, тренингов по вопросам применения законодательства о закупках.</a:t>
              </a:r>
            </a:p>
            <a:p>
              <a:pPr algn="ctr"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lang="en-US" altLang="zh-CN" sz="1100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Наш адрес:</a:t>
              </a:r>
            </a:p>
            <a:p>
              <a:pPr algn="ctr"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lang="en-US" altLang="zh-CN" sz="1100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432032 г.Ульяновск, ул. Октябрьская, дом 43А, тел. (88422) 27-13-61; </a:t>
              </a:r>
            </a:p>
            <a:p>
              <a:pPr algn="ctr"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lang="en-US" altLang="zh-CN" sz="1100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Заместитель директора </a:t>
              </a:r>
            </a:p>
            <a:p>
              <a:pPr algn="ctr"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lang="en-US" altLang="zh-CN" sz="1100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Тимонина Елена Николаевна   +7-937-757-52-09</a:t>
              </a:r>
            </a:p>
            <a:p>
              <a:pPr algn="ctr"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lang="en-US" altLang="zh-CN" sz="1100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</a:rPr>
                <a:t>E-mail: </a:t>
              </a:r>
              <a:r>
                <a:rPr lang="en-US" altLang="zh-CN" sz="1100" u="sng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  <a:hlinkClick r:id="rId3"/>
                </a:rPr>
                <a:t>uroookks@yandex.ru</a:t>
              </a:r>
            </a:p>
            <a:p>
              <a:pPr algn="ctr">
                <a:defRPr sz="1100" b="0" i="0" u="none" strike="noStrike" kern="1" cap="none" spc="0" baseline="0">
                  <a:solidFill>
                    <a:srgbClr val="225378"/>
                  </a:solidFill>
                  <a:effectLst/>
                  <a:latin typeface="Calibri" pitchFamily="2" charset="0"/>
                  <a:ea typeface="SimSun" charset="0"/>
                  <a:cs typeface="Times New Roman" pitchFamily="1" charset="-52"/>
                </a:defRPr>
              </a:pPr>
              <a:r>
                <a:rPr lang="en-US" altLang="zh-CN" sz="1100" u="sng" dirty="0">
                  <a:solidFill>
                    <a:srgbClr val="225378"/>
                  </a:solidFill>
                  <a:latin typeface="Calibri" pitchFamily="2" charset="0"/>
                  <a:ea typeface="SimSun" charset="0"/>
                  <a:cs typeface="Times New Roman" pitchFamily="1" charset="-52"/>
                  <a:hlinkClick r:id="rId4"/>
                </a:rPr>
                <a:t>www.uroookks.ru</a:t>
              </a:r>
            </a:p>
          </p:txBody>
        </p:sp>
      </p:grpSp>
      <p:pic>
        <p:nvPicPr>
          <p:cNvPr id="7" name="Изображение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C8wlZx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jAwQ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B3eQX///8BAAAAAAAAAAAAAAAAAAAAAAAAAAAAAAAAAAAAAAAAAAAAAAACf39/APDw8APMzMwAwMD/AH9/fwAAAAAAAAAAAAAAAAD///8AAAAAACEAAAAYAAAAFAAAAAAAAADT////nwYAABAH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8575"/>
            <a:ext cx="1076325" cy="11766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Текстовое поле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C8wlZx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hC4AAMQdAABAOAAApB8AAB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rPr>
              <a:t>www.uroookks.ru</a:t>
            </a:r>
          </a:p>
        </p:txBody>
      </p:sp>
      <p:pic>
        <p:nvPicPr>
          <p:cNvPr id="9" name="Изображение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C8wlZx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jAwQ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B3eQX///8BAAAAAAAAAAAAAAAAAAAAAAAAAAAAAAAAAAAAAAAAAAAAAAAAf39/APDw8APMzMwAwMD/AH9/fwAAAAAAAAAAAAAAAAD///8AAAAAACEAAAAYAAAAFAAAAEwWAAD7EgAAbiIAAEsf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3624580" y="3085465"/>
            <a:ext cx="1972310" cy="200152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0808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 mod="1">
          <p:ext uri="smNativeData">
            <pr:smNativeData xmlns="smNativeData" xmlns:pr="smNativeData" xmlns:p15="http://schemas.microsoft.com/office/powerpoint/2012/main" val="C8wlZwAAAACkBgAAAAAAAAYAAAAAAAAAuAsAAAAAAAABAAAAAAAAAAAAAAAAAAAAAAAAAAAAAAAAAAAA"/>
          </p:ext>
        </p:extLst>
      </p:transition>
    </mc:Choice>
    <mc:Fallback xmlns="">
      <p:transition spd="slow" advClick="0" advTm="3000">
        <p:fade/>
        <p:extLst mod="1">
          <p:ext uri="smNativeData">
            <pr:smNativeData xmlns="smNativeData" xmlns:pr="smNativeData" xmlns:p15="http://schemas.microsoft.com/office/powerpoint/2012/main" xmlns:p14="http://schemas.microsoft.com/office/powerpoint/2010/main" val="C8wlZw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C8wlZwIAAAAFAAAA/f///wEAAAA1AAAAEAAAAAAAAAAAAAAAAAAAAAoAAAD9////AQAAADUAAAAQAAAAAAAAAAAAAAAAAAAA"/>
      </p:ext>
    </p:ext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19350" y="347345"/>
            <a:ext cx="40511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1" fontAlgn="auto" latinLnBrk="0" hangingPunct="1">
              <a:buClrTx/>
              <a:buSzTx/>
              <a:defRPr/>
            </a:pPr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Порядок приёмки </a:t>
            </a:r>
            <a:r>
              <a:rPr lang="ru-RU" sz="2000" b="1" dirty="0" smtClean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(ч.7 ст.94)</a:t>
            </a:r>
            <a:endParaRPr lang="ru-RU" sz="2000" b="1" dirty="0">
              <a:solidFill>
                <a:srgbClr val="225378"/>
              </a:solidFill>
              <a:latin typeface="MS Reference Sans Serif" panose="020B0604030504040204" pitchFamily="34" charset="0"/>
              <a:ea typeface="Roboto" charset="-52"/>
              <a:cs typeface="Roboto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68985" y="921385"/>
            <a:ext cx="8108315" cy="366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решению заказчика для приемки поставленного товара, выполненной работы или оказанной услуги, результатов отдельного этапа исполнения контракта </a:t>
            </a:r>
            <a:r>
              <a:rPr lang="ru-RU" sz="16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может создаваться </a:t>
            </a:r>
            <a:r>
              <a:rPr lang="ru-RU" sz="16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  <a:hlinkClick r:id="rId3"/>
              </a:rPr>
              <a:t>приемочная комиссия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которая состоит не менее чем из пяти человек. Приемочная комиссия правомочна осуществлять свои функции, если в заседании приемочной комиссии участвует не менее чем пятьдесят процентов общего числа ее членов. Полномочия члена приемочной комиссии не могут быть переданы другому лицу.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Приемка осуществляется в порядке и в сроки, которые установлены контрактом, и оформляется документом о приёмке, который подписывается заказчиком (в случае создания комиссии подписывается всеми членами комиссии и утверждается заказчиком), либо поставщику в те же сроки заказчиком направляется в письменной форме мотивированный отказ от подписания такого </a:t>
            </a:r>
            <a:r>
              <a:rPr lang="ru-RU" sz="1600" kern="1200" dirty="0" smtClean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документа.</a:t>
            </a:r>
            <a:endParaRPr lang="ru-RU" sz="1600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6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6155" y="275590"/>
            <a:ext cx="78193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Отражение результатов экспертизы в реестре контрактов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07533" y="974970"/>
            <a:ext cx="8180070" cy="391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ч.2. ст.103.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реестр контрактов включаются следующие информация и документы: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10) информация об исполнении контракта ………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заключение по результатам экспертизы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поставленного товара, выполненной работы или оказанной услуги (отдельного этапа исполнения контракта) (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 случае привлечения заказчиком для проведения экспертизы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отдельного этапа исполнения контракта, поставленного товара, выполненной работы или оказанной услуги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экспертов, экспертных организаций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);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600" kern="1200" dirty="0" smtClean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случае,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если заказчик не привлекает экспертов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экспертные организации для приемки товаров, работ, услуг,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документом, подтверждающим проведение экспертизы силами сотрудников заказчика, является оформленный и подписанный заказчиком документ о приемке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товара, работы, услуги.</a:t>
            </a:r>
            <a:endParaRPr lang="en-US" sz="1600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Письмо Минфина России от 6 февраля 2018 г. N 24-03-08/6839</a:t>
            </a:r>
            <a:endParaRPr lang="ru-RU" sz="16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0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75840" y="34734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rtl="0">
              <a:defRPr/>
            </a:pPr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Поставка по заявкам заказчика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5475" y="686900"/>
            <a:ext cx="832358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0" fontAlgn="base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Стороны договорились о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поставке </a:t>
            </a:r>
            <a:r>
              <a:rPr lang="ru-RU" sz="11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медизделий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 по заявкам заказчика</a:t>
            </a: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. В период исполнения сделки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запросов поставщику не поступало</a:t>
            </a: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. Срок контракта истекал, поэтому контрагент не стал ждать и отправил всю партию товара курьером.</a:t>
            </a:r>
            <a:b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Заказчик отказал в приемке</a:t>
            </a: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, так как не направлял заявку. Позже он предложил расторгнуть сделку по соглашению, поскольку потребность в продукции не возникла. Поставщик согласился при условии возмещения убытков и упущенной выгоды, но стороны не договорились. </a:t>
            </a:r>
          </a:p>
          <a:p>
            <a:pPr lvl="0" algn="just" rtl="0" fontAlgn="base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1100" u="sng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Апелляция</a:t>
            </a: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 (Постановление Семнадцатого арбитражного апелляционного суда от 12.01.2023 N 17АП-14792/2021-ГК по делу N А71-3818/2021) </a:t>
            </a:r>
            <a:r>
              <a:rPr lang="ru-RU" sz="1100" u="sng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и кассация </a:t>
            </a: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(Постановление Арбитражного суда Уральского округа от 22.06.2023 N Ф09-1371/22) </a:t>
            </a:r>
            <a:r>
              <a:rPr lang="ru-RU" sz="1100" u="sng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взыскали с заказчика убытки в виде стоимости </a:t>
            </a:r>
            <a:r>
              <a:rPr lang="ru-RU" sz="1100" u="sng" kern="1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медизделий</a:t>
            </a:r>
            <a:r>
              <a:rPr lang="ru-RU" sz="1100" u="sng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 и расходов на доставку</a:t>
            </a: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, а также госпошлину:</a:t>
            </a:r>
          </a:p>
          <a:p>
            <a:pPr marL="274320" lvl="0" indent="-274320" algn="just" rtl="0" fontAlgn="base">
              <a:spcBef>
                <a:spcPts val="600"/>
              </a:spcBef>
              <a:buClr>
                <a:srgbClr val="B13F9A"/>
              </a:buClr>
              <a:buSzPct val="73000"/>
              <a:buFont typeface="Wingdings" panose="05000000000000000000" pitchFamily="2" charset="2"/>
              <a:buChar char="Ø"/>
            </a:pP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обязательства нужно исполнять надлежащим образом</a:t>
            </a: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. Заказчику следовало подать заявки, а его контрагенту — передать продукцию в полном объеме и в срок;</a:t>
            </a:r>
          </a:p>
          <a:p>
            <a:pPr marL="274320" lvl="0" indent="-274320" algn="just" rtl="0" fontAlgn="base">
              <a:spcBef>
                <a:spcPts val="600"/>
              </a:spcBef>
              <a:buClr>
                <a:srgbClr val="B13F9A"/>
              </a:buClr>
              <a:buSzPct val="73000"/>
              <a:buFont typeface="Wingdings" panose="05000000000000000000" pitchFamily="2" charset="2"/>
              <a:buChar char="Ø"/>
            </a:pP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заказчик не направлял запросов на поставку, а позже не принял товар.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Подобное поведение — односторонний отказ от исполнения контракта</a:t>
            </a: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.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Поставщик</a:t>
            </a: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 в такой ситуации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имеет право на возмещение убытков в пределах реального ущерба</a:t>
            </a: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.</a:t>
            </a:r>
            <a:b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Упущенную выгоду суды не взыскали. К отношениям сторон применили принцип ограниченной ответственности заказчика.</a:t>
            </a:r>
          </a:p>
          <a:p>
            <a:pPr lvl="0" algn="just" rtl="0" fontAlgn="base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ВС РФ не стал пересматривать дело.</a:t>
            </a:r>
          </a:p>
          <a:p>
            <a:pPr lvl="0" algn="just" rtl="0" fontAlgn="base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В практике есть пример (По контракту приобрели не весь объем — суды обязали заказчика заплатить за невыбранный товар (Определение ВС РФ от 30.05.2023 N 305-ЭС22-13437 (по делу N А41-6529/2020)): когда заказчик направлял заявки на поставку товара, но не выбрал весь объем. Суды обязали заплатить за остатки продукции. Довод об отсутствии потребности отклонили.</a:t>
            </a:r>
          </a:p>
          <a:p>
            <a:pPr lvl="0" algn="just" rtl="0" fontAlgn="base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sz="1100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 Определение ВС РФ от 28.09.2023 N 309-ЭС22-12785</a:t>
            </a:r>
            <a:endParaRPr lang="ru-RU" sz="1100" i="1" kern="1200" dirty="0">
              <a:solidFill>
                <a:prstClr val="black"/>
              </a:solidFill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9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5475" y="634365"/>
            <a:ext cx="818007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buClr>
                <a:prstClr val="white"/>
              </a:buClr>
              <a:buSzPct val="80000"/>
              <a:defRPr/>
            </a:pPr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Про поставку за сроком действия контракта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2000" kern="1200" dirty="0" smtClean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…Таким 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образом, если обязательства по контракту не исполнены в полном объеме, формальное </a:t>
            </a: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окончание срока действия контракта не влечет прекращение обязательств.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 обязан в случае несоблюдения исполнения обязательств по контракту потребовать выплаты неустойки за просрочку исполнения поставщиком обязательства, предусмотренного контрактом.</a:t>
            </a:r>
            <a:endParaRPr lang="ru-RU" sz="2000" b="1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0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ПИСЬМО</a:t>
            </a:r>
            <a:r>
              <a:rPr lang="en-US" sz="20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20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МИНФИНА РОССИИ от 28 февраля 2020 г. N 24-03-07/14797</a:t>
            </a:r>
            <a:endParaRPr lang="ru-RU" sz="2000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91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7760" y="419100"/>
            <a:ext cx="7390765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>
              <a:buClr>
                <a:prstClr val="white"/>
              </a:buClr>
              <a:buSzPct val="80000"/>
              <a:defRPr/>
            </a:pPr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Срок действия контракта: </a:t>
            </a:r>
          </a:p>
          <a:p>
            <a:pPr lvl="0" algn="just" defTabSz="457200" rt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Статья 425 ГК РФ</a:t>
            </a:r>
          </a:p>
          <a:p>
            <a:pPr lvl="0" algn="just" defTabSz="457200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1. Договор вступает в силу и становится обязательным для сторон с момента его заключения.</a:t>
            </a:r>
          </a:p>
          <a:p>
            <a:pPr marL="36000" lvl="0" algn="just" defTabSz="457200" rtl="0">
              <a:spcBef>
                <a:spcPts val="6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2. Стороны вправе установить, что условия заключенного ими договора применяются к их отношениям, возникшим до заключения договора, если иное не установлено законом или не вытекает из существа соответствующих отношений. </a:t>
            </a:r>
          </a:p>
          <a:p>
            <a:pPr marL="36000" lvl="0" algn="just" defTabSz="457200" rtl="0">
              <a:spcBef>
                <a:spcPts val="6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3. 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Законом или договором может быть предусмотрено, что окончание срока действия договора влечет прекращение обязательств сторон по договору.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u="sng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Договор, в котором отсутствует такое условие, признается действующим до определенного в нем момента окончания исполнения сторонами обязательства.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4. Окончание срока действия договора не освобождает стороны от ответственности за его нарушение.</a:t>
            </a:r>
            <a:endParaRPr lang="ru-RU" sz="1200" i="1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u="sng" kern="1200" dirty="0">
                <a:solidFill>
                  <a:srgbClr val="C6232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Пример</a:t>
            </a:r>
            <a:r>
              <a:rPr lang="ru-RU" sz="1200" kern="1200" dirty="0">
                <a:solidFill>
                  <a:srgbClr val="C6232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: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Настоящий контракт вступает в силу с 01.01.2025 (или с момента его подписания)  и действует по 31.12.2025 года включительно, а в части расчётов и гарантийных обязательств, обязательств по возмещению убытков и выплате неустойки (штрафов, пеней) - до полного их исполнения Сторонами.</a:t>
            </a:r>
          </a:p>
        </p:txBody>
      </p:sp>
    </p:spTree>
    <p:extLst>
      <p:ext uri="{BB962C8B-B14F-4D97-AF65-F5344CB8AC3E}">
        <p14:creationId xmlns:p14="http://schemas.microsoft.com/office/powerpoint/2010/main" val="259389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2495" y="503697"/>
            <a:ext cx="7964805" cy="4019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buClr>
                <a:prstClr val="white"/>
              </a:buClr>
              <a:buSzPct val="80000"/>
              <a:defRPr/>
            </a:pPr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Срок исполнения контракта</a:t>
            </a:r>
          </a:p>
          <a:p>
            <a:pPr lvl="0" algn="ctr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Письмо Минфина России от 12 мая 2022 г. № 24-06-07/43394 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 smtClean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Департамент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бюджетной политики в сфере контрактной системы Минфина, рассмотрев обращение по вопросу о применении положений Федерального закона от 05.04.2013 N 44-ФЗ "О контрактной системе в сфере закупок товаров, работ, услуг для обеспечения государственных и муниципальных нужд" в части установления срока исполнения контракта с учетом осуществления претензионной работы, сообщает следующее.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…….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Таким образом,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указываемый в извещении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об осуществлении закупки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срок исполнения контракта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(отдельных этапов исполнения контракта)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представляет собой срок, включающий в том числе приемку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поставленного товара, выполненной работы (ее результатов), оказанной услуги (отдельных этапов исполнения контракта), а также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оплату заказчиком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поставщику (подрядчику, исполнителю) поставленного товара, выполненной работы (ее результатов), оказанной услуги (отдельных этапов исполнения контракта).</a:t>
            </a:r>
          </a:p>
        </p:txBody>
      </p:sp>
    </p:spTree>
    <p:extLst>
      <p:ext uri="{BB962C8B-B14F-4D97-AF65-F5344CB8AC3E}">
        <p14:creationId xmlns:p14="http://schemas.microsoft.com/office/powerpoint/2010/main" val="292746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27760" y="706120"/>
            <a:ext cx="7319010" cy="380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ВЕРХОВНЫЙ СУД РОССИЙСКОЙ ФЕДЕРАЦИИ</a:t>
            </a:r>
          </a:p>
          <a:p>
            <a:pPr lvl="0" algn="ctr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 П Р Е Д Е Л Е Н И Е по делу № 306-ЭС21-27867 </a:t>
            </a:r>
          </a:p>
          <a:p>
            <a:pPr lvl="0" algn="ctr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от 7 февраля 2022 г.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Оценив имеющиеся в деле доказательства,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суды нашли, что предприниматель осуществил поставку товара 13.06.2019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то есть в пределах установленных государственными контрактами сроков,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нарушения обязательств не допущено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 При этом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суды отклонили доводы казначейства о том, что датой исполнения обязательств предпринимателя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по контрактам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следует считать 20.06.2019, то есть дату подписания товарных накладных и актов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приемки со стороны министерства. 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смыслу статей 509, 513 Гражданского кодекса Российской Федерации </a:t>
            </a:r>
            <a:r>
              <a:rPr lang="ru-RU" sz="14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исполнение обязательств поставщика </a:t>
            </a:r>
            <a:r>
              <a:rPr lang="ru-RU" sz="14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поставке товара </a:t>
            </a:r>
            <a:r>
              <a:rPr lang="ru-RU" sz="14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определяется моментом его передачи заказчику</a:t>
            </a:r>
            <a:r>
              <a:rPr lang="ru-RU" sz="14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; время, необходимое заказчику для проверки количества, комплектности и качества поставленного товара, в срок поставки товара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договору не включается.</a:t>
            </a:r>
          </a:p>
        </p:txBody>
      </p:sp>
    </p:spTree>
    <p:extLst>
      <p:ext uri="{BB962C8B-B14F-4D97-AF65-F5344CB8AC3E}">
        <p14:creationId xmlns:p14="http://schemas.microsoft.com/office/powerpoint/2010/main" val="41567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62167" y="275590"/>
            <a:ext cx="7964805" cy="425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b="1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字魂59号-创粗黑"/>
                <a:cs typeface="+mn-cs"/>
              </a:rPr>
              <a:t>ВЕРХОВНЫЙ СУД РОССИЙСКОЙ ФЕДЕРАЦИИ</a:t>
            </a:r>
          </a:p>
          <a:p>
            <a:pPr lvl="0" algn="ctr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b="1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字魂59号-创粗黑"/>
                <a:cs typeface="+mn-cs"/>
              </a:rPr>
              <a:t>О П Р Е Д Е Л Е Н И Е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字魂59号-创粗黑"/>
                <a:cs typeface="+mn-cs"/>
              </a:rPr>
              <a:t>по делу № 305-ЭС19-12786 </a:t>
            </a:r>
            <a:r>
              <a:rPr lang="ru-RU" sz="12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字魂59号-创粗黑"/>
                <a:cs typeface="+mn-cs"/>
              </a:rPr>
              <a:t>от 15 октября 2019 г.</a:t>
            </a:r>
          </a:p>
          <a:p>
            <a:pPr lvl="0" algn="just" defTabSz="457200" rtl="0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字魂59号-创粗黑"/>
                <a:cs typeface="+mn-cs"/>
              </a:rPr>
              <a:t>Срок выполнения работы необходимо отличать от срока приёмки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字魂59号-创粗黑"/>
                <a:cs typeface="+mn-cs"/>
              </a:rPr>
              <a:t>выполненной работы,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字魂59号-创粗黑"/>
                <a:cs typeface="+mn-cs"/>
              </a:rPr>
              <a:t>который является самостоятельным и может быть установлен в договоре подряда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字魂59号-创粗黑"/>
                <a:cs typeface="+mn-cs"/>
              </a:rPr>
              <a:t> (пункт 1 статьи 720 ГК РФ).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字魂59号-创粗黑"/>
                <a:cs typeface="+mn-cs"/>
              </a:rPr>
              <a:t>Названные сроки разведены в ГК РФ как терминологически, так и с точки зрения применения последствий их нарушения.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字魂59号-创粗黑"/>
                <a:cs typeface="+mn-cs"/>
              </a:rPr>
              <a:t>…..</a:t>
            </a:r>
          </a:p>
          <a:p>
            <a:pPr lvl="0" algn="just" defTabSz="457200" rtl="0">
              <a:lnSpc>
                <a:spcPct val="17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字魂59号-创粗黑"/>
                <a:cs typeface="+mn-cs"/>
              </a:rPr>
              <a:t>Право заказчика осуществлять приемку в течение установленного контрактом срока после поступления отчетной документации не отменяет право головного исполнителя выполнить работу в течение предусмотренного ведомостью исполнения срока и предъявить работу к сдаче в последний день срока без учета времени на приемку работ. Таким образом, при расчете заказчиком пени, начисляемой за каждый день просрочки исполнения обществом обязательства, в период просрочки исполнения обязательства не подлежат включению дни, потребовавшиеся заказчику для приемки выполненной работы (ее результатов) и оформления итогов такой приемки.</a:t>
            </a:r>
          </a:p>
        </p:txBody>
      </p:sp>
    </p:spTree>
    <p:extLst>
      <p:ext uri="{BB962C8B-B14F-4D97-AF65-F5344CB8AC3E}">
        <p14:creationId xmlns:p14="http://schemas.microsoft.com/office/powerpoint/2010/main" val="337326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73555" y="419100"/>
            <a:ext cx="62426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 eaLnBrk="1" fontAlgn="auto" latinLnBrk="0" hangingPunct="1">
              <a:buClr>
                <a:prstClr val="white"/>
              </a:buClr>
              <a:buSzPct val="80000"/>
              <a:defRPr/>
            </a:pPr>
            <a:r>
              <a:rPr lang="ru-RU" sz="28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Изменение условий контракта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6005" y="1638935"/>
            <a:ext cx="7893050" cy="260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ч.1 ст.95</a:t>
            </a:r>
            <a:r>
              <a:rPr lang="ru-RU" sz="2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: 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Изменение существенных условий </a:t>
            </a:r>
            <a:r>
              <a:rPr lang="ru-RU" sz="2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контракта при его исполнении </a:t>
            </a:r>
            <a:r>
              <a:rPr lang="ru-RU" sz="24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не допускается</a:t>
            </a:r>
            <a:r>
              <a:rPr lang="ru-RU" sz="2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за исключением их изменения по соглашению сторон в следующих случаях:</a:t>
            </a:r>
          </a:p>
          <a:p>
            <a:pPr lvl="0" algn="ctr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400" i="1" kern="1200" dirty="0">
                <a:solidFill>
                  <a:srgbClr val="7030A0"/>
                </a:solidFill>
                <a:latin typeface="Century Gothic" panose="020B0502020202020204"/>
                <a:ea typeface="+mn-ea"/>
                <a:cs typeface="+mn-cs"/>
              </a:rPr>
              <a:t>часть 1 содержит 13 пунктов</a:t>
            </a:r>
          </a:p>
        </p:txBody>
      </p:sp>
    </p:spTree>
    <p:extLst>
      <p:ext uri="{BB962C8B-B14F-4D97-AF65-F5344CB8AC3E}">
        <p14:creationId xmlns:p14="http://schemas.microsoft.com/office/powerpoint/2010/main" val="320392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0740" y="634365"/>
            <a:ext cx="7964805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1.1)</a:t>
            </a:r>
            <a:r>
              <a:rPr lang="ru-RU" sz="14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при снижении цены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контракта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без изменения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предусмотренных контрактом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количества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товара, объема работы или услуги,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качества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поставляемого товара, выполняемой работы, оказываемой услуги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 иных условий контракта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;</a:t>
            </a:r>
          </a:p>
          <a:p>
            <a:pPr lvl="0" algn="just" defTabSz="457200" rtl="0"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b="1" kern="1200" dirty="0">
                <a:solidFill>
                  <a:srgbClr val="A50E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1.2)</a:t>
            </a: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по предложению заказчика (</a:t>
            </a:r>
            <a:r>
              <a:rPr lang="ru-RU" sz="1400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за исключением  контракта, по строительству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…) </a:t>
            </a:r>
            <a:r>
              <a:rPr lang="ru-RU" sz="14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увеличиваются</a:t>
            </a:r>
            <a:r>
              <a:rPr lang="ru-RU" sz="14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или </a:t>
            </a:r>
            <a:r>
              <a:rPr lang="ru-RU" sz="1400" b="1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уменьшаются предусмотренные контрактом </a:t>
            </a:r>
            <a:r>
              <a:rPr lang="ru-RU" sz="1400" b="1" kern="1200" dirty="0">
                <a:solidFill>
                  <a:srgbClr val="C00000"/>
                </a:solidFill>
                <a:latin typeface="Century Gothic" panose="020B0502020202020204"/>
                <a:ea typeface="+mn-ea"/>
                <a:cs typeface="+mn-cs"/>
              </a:rPr>
              <a:t>количество товара</a:t>
            </a:r>
            <a:r>
              <a:rPr lang="ru-RU" sz="14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ru-RU" sz="1400" b="1" kern="1200" dirty="0">
                <a:solidFill>
                  <a:srgbClr val="C00000"/>
                </a:solidFill>
                <a:latin typeface="Century Gothic" panose="020B0502020202020204"/>
                <a:ea typeface="+mn-ea"/>
                <a:cs typeface="+mn-cs"/>
              </a:rPr>
              <a:t>объем работы</a:t>
            </a:r>
            <a:r>
              <a:rPr lang="ru-RU" sz="14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или</a:t>
            </a:r>
            <a:r>
              <a:rPr lang="ru-RU" sz="14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b="1" kern="1200" dirty="0">
                <a:solidFill>
                  <a:srgbClr val="C00000"/>
                </a:solidFill>
                <a:latin typeface="Century Gothic" panose="020B0502020202020204"/>
                <a:ea typeface="+mn-ea"/>
                <a:cs typeface="+mn-cs"/>
              </a:rPr>
              <a:t>услуги</a:t>
            </a:r>
            <a:r>
              <a:rPr lang="ru-RU" sz="14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u="sng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не более чем на 10%.</a:t>
            </a:r>
            <a:endParaRPr lang="ru-RU" sz="1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  <a:ea typeface="+mn-ea"/>
              <a:cs typeface="+mn-cs"/>
            </a:endParaRPr>
          </a:p>
          <a:p>
            <a:pPr lvl="0" algn="just" defTabSz="457200" rtl="0"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i="1" kern="1200" dirty="0">
                <a:solidFill>
                  <a:srgbClr val="C00000"/>
                </a:solidFill>
                <a:latin typeface="Century Gothic" panose="020B0502020202020204"/>
                <a:ea typeface="+mn-ea"/>
                <a:cs typeface="+mn-cs"/>
              </a:rPr>
              <a:t>При этом</a:t>
            </a:r>
            <a:r>
              <a:rPr lang="ru-RU" sz="14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соглашению сторон </a:t>
            </a:r>
            <a:r>
              <a:rPr lang="ru-RU" sz="1400" i="1" kern="1200" dirty="0">
                <a:solidFill>
                  <a:srgbClr val="C00000"/>
                </a:solidFill>
                <a:latin typeface="Century Gothic" panose="020B0502020202020204"/>
                <a:ea typeface="+mn-ea"/>
                <a:cs typeface="+mn-cs"/>
              </a:rPr>
              <a:t>допускается изменение</a:t>
            </a:r>
            <a:r>
              <a:rPr lang="ru-RU" sz="14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u="sng" kern="1200" dirty="0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с учетом положений бюджетного законодательства</a:t>
            </a:r>
            <a:r>
              <a:rPr lang="ru-RU" sz="14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РФ </a:t>
            </a:r>
            <a:r>
              <a:rPr lang="ru-RU" sz="1400" i="1" kern="1200" dirty="0">
                <a:solidFill>
                  <a:srgbClr val="C00000"/>
                </a:solidFill>
                <a:latin typeface="Century Gothic" panose="020B0502020202020204"/>
                <a:ea typeface="+mn-ea"/>
                <a:cs typeface="+mn-cs"/>
              </a:rPr>
              <a:t>цены контракта пропорционально дополнительному количеству</a:t>
            </a:r>
            <a:r>
              <a:rPr lang="ru-RU" sz="14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товара, дополнительному </a:t>
            </a:r>
            <a:r>
              <a:rPr lang="ru-RU" sz="1400" i="1" kern="1200" dirty="0">
                <a:solidFill>
                  <a:srgbClr val="C00000"/>
                </a:solidFill>
                <a:latin typeface="Century Gothic" panose="020B0502020202020204"/>
                <a:ea typeface="+mn-ea"/>
                <a:cs typeface="+mn-cs"/>
              </a:rPr>
              <a:t>объему</a:t>
            </a:r>
            <a:r>
              <a:rPr lang="ru-RU" sz="14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работы или услуги исходя из установленной в контракте цены единицы ТРУ,</a:t>
            </a:r>
            <a:r>
              <a:rPr lang="ru-RU" sz="14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i="1" kern="1200" dirty="0">
                <a:solidFill>
                  <a:srgbClr val="C00000"/>
                </a:solidFill>
                <a:latin typeface="Century Gothic" panose="020B0502020202020204"/>
                <a:ea typeface="+mn-ea"/>
                <a:cs typeface="+mn-cs"/>
              </a:rPr>
              <a:t>но не более чем на 10% цены контракта</a:t>
            </a:r>
            <a:r>
              <a:rPr lang="ru-RU" sz="14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.  </a:t>
            </a:r>
          </a:p>
          <a:p>
            <a:pPr lvl="0" algn="just" defTabSz="457200" rtl="0"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уменьшении … количества … стороны контракта обязаны уменьшить цену контракта исходя из цены единицы ТРУ. </a:t>
            </a:r>
          </a:p>
          <a:p>
            <a:pPr lvl="0" algn="just" defTabSz="457200" rtl="0"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Цена единицы  … должна определяться как частное от деления первоначальной цены контракта на предусмотренное в контракте количество такого товара</a:t>
            </a:r>
            <a:r>
              <a:rPr lang="ru-RU" sz="14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06803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6e73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e73AP///wEAAAAAAAAAAAAAAAAAAAAAAAAAAAAAAAAAAAAAAAAAAAAAAAJ/f38A8PDwA8zMzADAwP8Af39/AAAAAAAAAAAAAAAAAAAAAAAAAAAAIQAAABgAAAAUAAAATAUAABgGAACcFAAAaBUAABAAAAAmAAAACAAAAP//////////"/>
              </a:ext>
            </a:extLst>
          </p:cNvSpPr>
          <p:nvPr/>
        </p:nvSpPr>
        <p:spPr>
          <a:xfrm>
            <a:off x="861060" y="990600"/>
            <a:ext cx="2489200" cy="2489200"/>
          </a:xfrm>
          <a:custGeom>
            <a:avLst/>
            <a:gdLst/>
            <a:ahLst/>
            <a:cxnLst/>
            <a:rect l="0" t="0" r="2489200" b="2489200"/>
            <a:pathLst>
              <a:path w="2489200" h="2489200">
                <a:moveTo>
                  <a:pt x="1165398" y="45258"/>
                </a:moveTo>
                <a:cubicBezTo>
                  <a:pt x="1208771" y="0"/>
                  <a:pt x="1280429" y="0"/>
                  <a:pt x="1325688" y="45258"/>
                </a:cubicBezTo>
                <a:cubicBezTo>
                  <a:pt x="2445828" y="1165398"/>
                  <a:pt x="2445828" y="1165398"/>
                  <a:pt x="2445828" y="1165398"/>
                </a:cubicBezTo>
                <a:cubicBezTo>
                  <a:pt x="2489200" y="1208771"/>
                  <a:pt x="2489200" y="1280429"/>
                  <a:pt x="2445828" y="1323802"/>
                </a:cubicBezTo>
                <a:cubicBezTo>
                  <a:pt x="1325688" y="2443942"/>
                  <a:pt x="1325688" y="2443942"/>
                  <a:pt x="1325688" y="2443942"/>
                </a:cubicBezTo>
                <a:cubicBezTo>
                  <a:pt x="1280429" y="2489200"/>
                  <a:pt x="1208771" y="2489200"/>
                  <a:pt x="1165398" y="2443942"/>
                </a:cubicBezTo>
                <a:cubicBezTo>
                  <a:pt x="45258" y="1323802"/>
                  <a:pt x="45258" y="1323802"/>
                  <a:pt x="45258" y="1323802"/>
                </a:cubicBezTo>
                <a:cubicBezTo>
                  <a:pt x="0" y="1280429"/>
                  <a:pt x="0" y="1208771"/>
                  <a:pt x="45258" y="1165398"/>
                </a:cubicBezTo>
                <a:lnTo>
                  <a:pt x="1165398" y="45258"/>
                </a:lnTo>
                <a:close/>
              </a:path>
            </a:pathLst>
          </a:custGeom>
          <a:solidFill>
            <a:srgbClr val="E9EEF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sp>
        <p:nvSpPr>
          <p:cNvPr id="3" name="矩形 9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E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8PDwA8zMzADAwP8Af39/AAAAAAAAAAAAAAAAAAAAAAAAAAAAIQAAABgAAAAUAAAAdAkAAA8KAABwEwAAcREAABAgAAAmAAAACAAAAP//////////"/>
              </a:ext>
            </a:extLst>
          </p:cNvSpPr>
          <p:nvPr/>
        </p:nvSpPr>
        <p:spPr>
          <a:xfrm>
            <a:off x="1536700" y="1635125"/>
            <a:ext cx="1623060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spcBef>
                <a:spcPts val="0"/>
              </a:spcBef>
              <a:spcAft>
                <a:spcPts val="0"/>
              </a:spcAft>
              <a:defRPr lang="zh-CN"/>
            </a:pPr>
            <a:endParaRPr lang="zh-CN" sz="7200" cap="none" dirty="0">
              <a:solidFill>
                <a:srgbClr val="225378"/>
              </a:solidFill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grpSp>
        <p:nvGrpSpPr>
          <p:cNvPr id="4" name="组合 1"/>
          <p:cNvGrp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6_y4z/ZhMAAAAlAAAAAQAAAA8BAAAAkAAAAEgAAACQAAAASAAAAAAAAAAAAAAAAAAAABcAAAAUAAAAAAAAAAAAAAD/fwAA/38AAAAAAAAJAAAABAAAAF8AAAAfAAAAVAAAAAAAAAAAAAAAAAAAAAAAAAAAAAAAAAAAAAAAAAAAAAAAAAAAAAAAAAAAAAAAAAAAAAAAAAAAAAAAAAAAAAAAAAAAAAAAAAAAAAAAAAAAAAAAAAAAACEAAAAYAAAAFAAAAIkSAAA3CwAAVC8AAEkQAAAQAAAAJgAAAAgAAAD/////AAAAAA=="/>
              </a:ext>
            </a:extLst>
          </p:cNvGrpSpPr>
          <p:nvPr/>
        </p:nvGrpSpPr>
        <p:grpSpPr>
          <a:xfrm>
            <a:off x="2204085" y="264751"/>
            <a:ext cx="6299107" cy="2910339"/>
            <a:chOff x="2661469" y="491708"/>
            <a:chExt cx="4722889" cy="1483529"/>
          </a:xfrm>
        </p:grpSpPr>
        <p:sp>
          <p:nvSpPr>
            <p:cNvPr id="6" name="TextBox 7"/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MABwA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iRIAADcLAABULwAADg4AAAAgAAAmAAAACAAAAP//////////"/>
                </a:ext>
              </a:extLst>
            </p:cNvSpPr>
            <p:nvPr/>
          </p:nvSpPr>
          <p:spPr>
            <a:xfrm>
              <a:off x="2661469" y="491708"/>
              <a:ext cx="4680585" cy="91059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 algn="ctr">
                <a:defRPr lang="en-US" sz="3000" cap="none">
                  <a:solidFill>
                    <a:srgbClr val="225378"/>
                  </a:solidFill>
                  <a:latin typeface="Montserrat SemiBold" pitchFamily="2" charset="0"/>
                  <a:ea typeface="Montserrat SemiBold" pitchFamily="2" charset="0"/>
                  <a:cs typeface="Montserrat SemiBold" pitchFamily="2" charset="0"/>
                </a:defRPr>
              </a:pPr>
              <a:endParaRPr lang="zh-CN" sz="3000" dirty="0">
                <a:solidFill>
                  <a:srgbClr val="225378"/>
                </a:solidFill>
                <a:latin typeface="MS Reference Sans Serif" panose="020B0604030504040204" pitchFamily="34" charset="0"/>
                <a:ea typeface="Montserrat SemiBold" pitchFamily="2" charset="0"/>
                <a:cs typeface="Montserrat SemiBold" pitchFamily="2" charset="0"/>
              </a:endParaRPr>
            </a:p>
          </p:txBody>
        </p:sp>
        <p:sp>
          <p:nvSpPr>
            <p:cNvPr id="5" name="Прямоугольник1"/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C0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iRIAAPYOAADvLQAASRAAAAAgAAAmAAAACAAAAP//////////"/>
                </a:ext>
              </a:extLst>
            </p:cNvSpPr>
            <p:nvPr/>
          </p:nvSpPr>
          <p:spPr>
            <a:xfrm>
              <a:off x="2930468" y="1046599"/>
              <a:ext cx="4453890" cy="92863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>
                <a:defRPr lang="en-US" sz="1400" cap="none">
                  <a:solidFill>
                    <a:srgbClr val="225378"/>
                  </a:solidFill>
                  <a:latin typeface="Montserrat SemiBold" pitchFamily="2" charset="0"/>
                  <a:ea typeface="Montserrat SemiBold" pitchFamily="2" charset="0"/>
                  <a:cs typeface="Montserrat SemiBold" pitchFamily="2" charset="0"/>
                </a:defRPr>
              </a:pPr>
              <a:endParaRPr sz="2000" dirty="0">
                <a:latin typeface="MS Reference Sans Serif" panose="020B0604030504040204" pitchFamily="34" charset="0"/>
              </a:endParaRPr>
            </a:p>
          </p:txBody>
        </p:sp>
      </p:grpSp>
      <p:sp>
        <p:nvSpPr>
          <p:cNvPr id="7" name="Freeform 8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IlN4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pHk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IlN4AP///wEAAAAAAAAAAAAAAAAAAAAAAAAAAAAAAAAAAAAAAAAAAAAAAAJ/f38A8PDwA8zMzADAwP8Af39/AAAAAAAAAAAAAAAAAAAAAAAAAAAAIQAAABgAAAAUAAAAoyQAAOkQAABSMgAAdR4AABAAAAAmAAAACAAAAP//////////"/>
              </a:ext>
            </a:extLst>
          </p:cNvSpPr>
          <p:nvPr/>
        </p:nvSpPr>
        <p:spPr>
          <a:xfrm>
            <a:off x="5935345" y="2264204"/>
            <a:ext cx="2224405" cy="2202180"/>
          </a:xfrm>
          <a:custGeom>
            <a:avLst/>
            <a:gdLst/>
            <a:ahLst/>
            <a:cxnLst/>
            <a:rect l="0" t="0" r="2224405" b="2202180"/>
            <a:pathLst>
              <a:path w="2224405" h="2202180">
                <a:moveTo>
                  <a:pt x="1040977" y="38462"/>
                </a:moveTo>
                <a:cubicBezTo>
                  <a:pt x="1079827" y="0"/>
                  <a:pt x="1144577" y="0"/>
                  <a:pt x="1183427" y="38462"/>
                </a:cubicBezTo>
                <a:cubicBezTo>
                  <a:pt x="2184558" y="1029591"/>
                  <a:pt x="2184558" y="1029591"/>
                  <a:pt x="2184558" y="1029591"/>
                </a:cubicBezTo>
                <a:cubicBezTo>
                  <a:pt x="2224405" y="1069039"/>
                  <a:pt x="2224405" y="1132155"/>
                  <a:pt x="2184558" y="1171603"/>
                </a:cubicBezTo>
                <a:cubicBezTo>
                  <a:pt x="1183427" y="2162732"/>
                  <a:pt x="1183427" y="2162732"/>
                  <a:pt x="1183427" y="2162732"/>
                </a:cubicBezTo>
                <a:cubicBezTo>
                  <a:pt x="1144577" y="2202180"/>
                  <a:pt x="1079827" y="2202180"/>
                  <a:pt x="1040977" y="2162732"/>
                </a:cubicBezTo>
                <a:cubicBezTo>
                  <a:pt x="39846" y="1171603"/>
                  <a:pt x="39846" y="1171603"/>
                  <a:pt x="39846" y="1171603"/>
                </a:cubicBezTo>
                <a:cubicBezTo>
                  <a:pt x="0" y="1132155"/>
                  <a:pt x="0" y="1069039"/>
                  <a:pt x="39846" y="1029591"/>
                </a:cubicBezTo>
                <a:cubicBezTo>
                  <a:pt x="1040977" y="38462"/>
                  <a:pt x="1040977" y="38462"/>
                  <a:pt x="1040977" y="38462"/>
                </a:cubicBezTo>
              </a:path>
            </a:pathLst>
          </a:custGeom>
          <a:solidFill>
            <a:srgbClr val="22537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宋体" charset="0"/>
            </a:endParaRPr>
          </a:p>
        </p:txBody>
      </p:sp>
      <p:sp>
        <p:nvSpPr>
          <p:cNvPr id="8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dirty="0"/>
              <a:t>www.uroookks.ru</a:t>
            </a:r>
          </a:p>
        </p:txBody>
      </p:sp>
      <p:pic>
        <p:nvPicPr>
          <p:cNvPr id="9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hJtC7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B3eQX///8BAAAAAAAAAAAAAAAAAAAAAAAAAAAAAAAAAAAAAAAAAAAAAAAAf39/APDw8APMzMwAwMD/AH9/fwAAAAAAAAAAAAAAAAD///8AAAAAACEAAAAYAAAAFAAAAAAAAAAAAAAAEQYAAC4G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407284" y="264751"/>
            <a:ext cx="54654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Заключение  контракта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75000"/>
                  <a:lumOff val="2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42315" y="1353318"/>
            <a:ext cx="5074285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Контракт заключается </a:t>
            </a:r>
            <a:r>
              <a:rPr lang="ru-RU" sz="20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 условиях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предусмотренных </a:t>
            </a:r>
            <a:r>
              <a:rPr lang="ru-RU" sz="20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извещением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об осуществлении закупки или приглашением, документацией о закупке, </a:t>
            </a:r>
            <a:r>
              <a:rPr lang="ru-RU" sz="20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заявкой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участника закупки, с которым заключается контракт … 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000" i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  </a:t>
            </a:r>
            <a:r>
              <a:rPr lang="ru-RU" sz="20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(</a:t>
            </a:r>
            <a:r>
              <a:rPr lang="ru-RU" sz="20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часть 1 ст.34</a:t>
            </a:r>
            <a:r>
              <a:rPr lang="ru-RU" sz="20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         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4" presetClass="entr" presetSubtype="1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animBg="1"/>
    </p:bldLst>
    <p:extLst mod="1">
      <p:ext uri="smNativeData">
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y4z/ZgMAAAAFAAAA/f///wEAAAA1AAAAEAAAAAAAAAAAAAAAAAAAAAoAAAD9////AQAAADUAAAAQAAAAAAAAAAAAAAAAAAAAEAAAAP////8BAAAADgAAAAoAAAAAAAAAAAAAAAAAAAA="/>
      </p:ext>
    </p:ext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0740" y="347345"/>
            <a:ext cx="8108315" cy="382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1.3) 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изменении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объема и (или) видов выполняемых работ 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контракту, </a:t>
            </a:r>
            <a:r>
              <a:rPr lang="ru-RU" i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предметом которого является выполнение работ по строительству, реконструкции, капитальному ремонту, сносу объекта капитального строительства, геологическому изучению недр</a:t>
            </a:r>
            <a:r>
              <a:rPr lang="ru-RU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,</a:t>
            </a:r>
            <a:r>
              <a:rPr lang="ru-RU" i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проведению работ по сохранению объектов культурного наследия (памятников истории и культуры) народов Российской Федерации</a:t>
            </a:r>
            <a:r>
              <a:rPr lang="ru-RU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, а также по контрактам, предусмотренным ч.16 ст.34 (</a:t>
            </a:r>
            <a:r>
              <a:rPr lang="ru-RU" i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КЖЦ</a:t>
            </a:r>
            <a:r>
              <a:rPr lang="ru-RU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) и ч.16.1 ст.34 (</a:t>
            </a:r>
            <a:r>
              <a:rPr lang="ru-RU" i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выполнение работ по проектированию, строительству и вводу в эксплуатацию объектов капитального строительства</a:t>
            </a:r>
            <a:r>
              <a:rPr lang="ru-RU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).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этом допускается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изменение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u="sng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 учетом положений бюджетного законодательства РФ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цены контракта не более чем на десять процентов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9766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6155" y="562610"/>
            <a:ext cx="7898016" cy="354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b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1.4)</a:t>
            </a:r>
            <a:r>
              <a:rPr lang="ru-RU" sz="12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Правительством РФ принято решение о введении специальных мер в сфере экономики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предусмотренное Законом от 31.05.1996 года N 61-ФЗ "Об обороне", и 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предметом контракта является поставка ТРУ по </a:t>
            </a:r>
            <a:r>
              <a:rPr lang="ru-RU" sz="12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гос.оборон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. заказу.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предложению заказчиков, являющихся ФОИВ осуществляющими функции по выработке и реализации </a:t>
            </a:r>
            <a:r>
              <a:rPr lang="ru-RU" sz="12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гос.политики</a:t>
            </a: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в области обороны, в области ГО, защиты населения и территорий от ЧС, в области </a:t>
            </a:r>
            <a:r>
              <a:rPr lang="ru-RU" sz="12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гос.охраны</a:t>
            </a: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ru-RU" sz="12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гос.управления</a:t>
            </a: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в области обеспечения безопасности РФ, в сфере деятельности войск </a:t>
            </a:r>
            <a:r>
              <a:rPr lang="ru-RU" sz="12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нац.гвардии</a:t>
            </a: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РФ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допускается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увеличение либо уменьшение предусмотренных контрактом количества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товара, объема работы или услуги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этом допускается изменение цены контракта с учетом положений </a:t>
            </a:r>
            <a:r>
              <a:rPr lang="ru-RU" sz="1200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бюджет.законодательства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РФ и в пределах основных показателей </a:t>
            </a:r>
            <a:r>
              <a:rPr lang="ru-RU" sz="1200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гос.оборон.заказа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пропорционально </a:t>
            </a:r>
            <a:r>
              <a:rPr lang="ru-RU" sz="1200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доп.количеству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ТРУ исходя из установленной в контракте цены единицы. 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Цена единицы должна определяться как частное от деления первоначальной цены контракта на предусмотренное в контракте количество такого товара</a:t>
            </a:r>
            <a:endParaRPr lang="ru-RU" sz="1200" b="1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6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2494" y="132080"/>
            <a:ext cx="7964805" cy="479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lnSpc>
                <a:spcPct val="140000"/>
              </a:lnSpc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2)</a:t>
            </a:r>
            <a:r>
              <a:rPr lang="ru-RU" sz="12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цена заключенного для обеспечения </a:t>
            </a:r>
            <a:r>
              <a:rPr lang="ru-RU" sz="12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федеральных нужд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 срок </a:t>
            </a:r>
            <a:r>
              <a:rPr lang="ru-RU" sz="12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не менее чем три года контракта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составляет либо превышает размер цены, установленный Правительством РФ (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ПП РФ № 1186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), и исполнение указанного контракта по независящим от сторон контракта обстоятельствам без изменения его условий невозможно, данные условия могут быть изменены на основании решения Правительства РФ;</a:t>
            </a:r>
          </a:p>
          <a:p>
            <a:pPr lvl="0" algn="just" defTabSz="457200" rtl="0">
              <a:lnSpc>
                <a:spcPct val="140000"/>
              </a:lnSpc>
              <a:spcAft>
                <a:spcPts val="600"/>
              </a:spcAft>
              <a:buClr>
                <a:prstClr val="white"/>
              </a:buClr>
              <a:buSzPct val="80000"/>
            </a:pPr>
            <a:endParaRPr lang="ru-RU" sz="1200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lvl="0" algn="just" defTabSz="457200" rtl="0">
              <a:lnSpc>
                <a:spcPct val="140000"/>
              </a:lnSpc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3)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если цена заключенного для обеспечения </a:t>
            </a:r>
            <a:r>
              <a:rPr lang="ru-RU" sz="12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нужд субъекта РФ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 срок </a:t>
            </a:r>
            <a:r>
              <a:rPr lang="ru-RU" sz="12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не менее чем три года контракта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составляет или превышает размер цены, установленный Правительством РФ, и исполнение указанного контракта по независящим от сторон контракта обстоятельствам без изменения его условий невозможно, данные условия могут быть изменены на основании решения высшего исполнительного органа государственной власти субъекта РФ; </a:t>
            </a:r>
          </a:p>
          <a:p>
            <a:pPr lvl="0" algn="just" defTabSz="457200" rtl="0">
              <a:lnSpc>
                <a:spcPct val="140000"/>
              </a:lnSpc>
              <a:spcAft>
                <a:spcPts val="600"/>
              </a:spcAft>
              <a:buClr>
                <a:prstClr val="white"/>
              </a:buClr>
              <a:buSzPct val="80000"/>
            </a:pPr>
            <a:endParaRPr lang="ru-RU" sz="1200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lvl="0" algn="just" defTabSz="457200" rtl="0">
              <a:lnSpc>
                <a:spcPct val="140000"/>
              </a:lnSpc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4)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если цена заключенного для обеспечения </a:t>
            </a:r>
            <a:r>
              <a:rPr lang="ru-RU" sz="12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муниципальных нужд 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 срок </a:t>
            </a:r>
            <a:r>
              <a:rPr lang="ru-RU" sz="12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не менее одного года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контракта составляет или превышает размер цены, установленный Правительством РФ, и исполнение указанного контракта по независящим от сторон контракта обстоятельствам без изменения его условий невозможно, указанные условия могут быть изменены на основании решения местной администрации; </a:t>
            </a:r>
          </a:p>
        </p:txBody>
      </p:sp>
    </p:spTree>
    <p:extLst>
      <p:ext uri="{BB962C8B-B14F-4D97-AF65-F5344CB8AC3E}">
        <p14:creationId xmlns:p14="http://schemas.microsoft.com/office/powerpoint/2010/main" val="302689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03803" y="634365"/>
            <a:ext cx="8323580" cy="369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rtl="0">
              <a:lnSpc>
                <a:spcPct val="140000"/>
              </a:lnSpc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ПП РФ от 19 декабря 2013 г. N 1186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10 млрд. рублей - для контракта, заключенного для обеспечения федеральных нужд, за исключением контрактов (40 млн., 100 млн., 100 млн.)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 млрд. рублей - для контракта, заключенного для обеспечения нужд субъекта РФ, за исключением КЖЦ -100 </a:t>
            </a:r>
            <a:r>
              <a:rPr lang="ru-RU" sz="1400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млн.руб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.;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500 млн. рублей - для контракта, заключенного для обеспечения муниципальных нужд, за исключением КЖЦ -100 </a:t>
            </a:r>
            <a:r>
              <a:rPr lang="ru-RU" sz="1400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млн.руб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.;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40 млн. рублей - для контракта, заключенного для обеспечения федеральных нужд, включающего выполнение работ по проведению клинических исследований лекарственных препаратов для медицинского применения;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100 млн. рублей - для контракта жизненного цикла;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100 млн. рублей - для контракта, заключенного для обеспечения федеральных нужд, включающего выполнение работ по геологическому изучению недр.</a:t>
            </a:r>
          </a:p>
        </p:txBody>
      </p:sp>
    </p:spTree>
    <p:extLst>
      <p:ext uri="{BB962C8B-B14F-4D97-AF65-F5344CB8AC3E}">
        <p14:creationId xmlns:p14="http://schemas.microsoft.com/office/powerpoint/2010/main" val="24572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8480" y="634365"/>
            <a:ext cx="8036560" cy="376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lnSpc>
                <a:spcPct val="160000"/>
              </a:lnSpc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5)</a:t>
            </a:r>
            <a:r>
              <a:rPr lang="ru-RU" sz="16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изменение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регулируемых государством цен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(тарифов); </a:t>
            </a:r>
          </a:p>
          <a:p>
            <a:pPr lvl="0" algn="just" defTabSz="457200" rtl="0">
              <a:buClr>
                <a:prstClr val="white"/>
              </a:buClr>
              <a:buSzPct val="80000"/>
            </a:pPr>
            <a:r>
              <a:rPr lang="ru-RU" sz="16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6)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при уменьшении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доведенных до гос. или </a:t>
            </a:r>
            <a:r>
              <a:rPr lang="ru-RU" sz="1600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мун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 заказчика как получателя бюджетных средств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ЛБО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 </a:t>
            </a:r>
          </a:p>
          <a:p>
            <a:pPr lvl="0" algn="just" defTabSz="457200" rtl="0"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этом заказчик в ходе исполнения контракта обеспечивает согласование новых условий контракта, в том числе цены и (или) сроков исполнения контракта и (или) количества ТРУ, предусмотренных контрактом.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ПП РФ от 29 ноября 2013 года № 1090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«Об утверждении методики сокращения количества товаров, объёмов работ или услуг при уменьшении цены контракта»</a:t>
            </a:r>
          </a:p>
          <a:p>
            <a:pPr lvl="0" algn="just" defTabSz="457200" rtl="0">
              <a:buClr>
                <a:prstClr val="white"/>
              </a:buClr>
              <a:buSzPct val="80000"/>
            </a:pPr>
            <a:endParaRPr lang="ru-RU" sz="1600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lvl="0" algn="just" defTabSz="457200" rtl="0">
              <a:buClr>
                <a:prstClr val="white"/>
              </a:buClr>
              <a:buSzPct val="80000"/>
            </a:pPr>
            <a:r>
              <a:rPr lang="ru-RU" sz="16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7)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случае заключения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контракта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с иностранной организацией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 лечение гражданина РФ за пределами территории РФ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цена контракта может быть изменена при увеличении или уменьшении по медицинским показаниям перечня услуг, связанных с лечением гражданина РФ;</a:t>
            </a:r>
          </a:p>
        </p:txBody>
      </p:sp>
    </p:spTree>
    <p:extLst>
      <p:ext uri="{BB962C8B-B14F-4D97-AF65-F5344CB8AC3E}">
        <p14:creationId xmlns:p14="http://schemas.microsoft.com/office/powerpoint/2010/main" val="52556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2495" y="146898"/>
            <a:ext cx="803656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buClr>
                <a:prstClr val="white"/>
              </a:buClr>
              <a:buSzPct val="80000"/>
            </a:pPr>
            <a:r>
              <a:rPr lang="ru-RU" sz="15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8) </a:t>
            </a: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при исполнении контракта:</a:t>
            </a:r>
          </a:p>
          <a:p>
            <a:pPr marL="285750" lvl="0" indent="-285750" algn="just" defTabSz="457200" rtl="0">
              <a:buClr>
                <a:prstClr val="white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ч.16 ст.34 (</a:t>
            </a:r>
            <a:r>
              <a:rPr lang="ru-RU" sz="15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КЖЦ предусматривает проектирование, </a:t>
            </a:r>
            <a:r>
              <a:rPr lang="ru-RU" sz="15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стр</a:t>
            </a:r>
            <a:r>
              <a:rPr lang="ru-RU" sz="15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-во, реконструкцию, </a:t>
            </a:r>
            <a:r>
              <a:rPr lang="ru-RU" sz="15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кап.ремонт</a:t>
            </a:r>
            <a:r>
              <a:rPr lang="ru-RU" sz="15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объекта кап. строительства</a:t>
            </a: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 </a:t>
            </a:r>
          </a:p>
          <a:p>
            <a:pPr marL="285750" lvl="0" indent="-285750" algn="just" defTabSz="457200" rtl="0">
              <a:buClr>
                <a:prstClr val="white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ч.16.1 ст.34 (</a:t>
            </a:r>
            <a:r>
              <a:rPr lang="ru-RU" sz="15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выполнение работ по проектированию, строительству и вводу в эксплуатацию объектов капитального строительства)</a:t>
            </a:r>
          </a:p>
          <a:p>
            <a:pPr marL="285750" lvl="0" indent="-285750" algn="just" defTabSz="457200" rtl="0">
              <a:buClr>
                <a:prstClr val="white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контракт, предметом которого является выполнение работ по </a:t>
            </a:r>
            <a:r>
              <a:rPr lang="ru-RU" sz="1500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стр-ву</a:t>
            </a: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рек-</a:t>
            </a:r>
            <a:r>
              <a:rPr lang="ru-RU" sz="1500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ции</a:t>
            </a: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кап. ремонту, сносу ОКС, геологическому изучению недр, проведению работ по сохранению объектов культурного наследия</a:t>
            </a:r>
          </a:p>
          <a:p>
            <a:pPr marL="285750" lvl="0" indent="-285750" algn="just" defTabSz="457200" rtl="0"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5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 срок не менее одного года </a:t>
            </a:r>
            <a:endParaRPr lang="ru-RU" sz="1500" i="1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marL="285750" lvl="0" indent="-285750" algn="just" defTabSz="457200" rtl="0"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цена </a:t>
            </a:r>
            <a:r>
              <a:rPr lang="ru-RU" sz="15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100 млн. рублей</a:t>
            </a:r>
            <a:endParaRPr lang="ru-RU" sz="1500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lvl="0" algn="just" defTabSz="457200" rtl="0">
              <a:buClr>
                <a:prstClr val="white"/>
              </a:buClr>
              <a:buSzPct val="80000"/>
            </a:pP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возникли независящие от сторон обстоятельства, влекущие невозможность его исполнения, в том числе необходимость внесения изменений в проектную документацию</a:t>
            </a:r>
          </a:p>
          <a:p>
            <a:pPr lvl="0" algn="just" defTabSz="457200" rtl="0">
              <a:buClr>
                <a:prstClr val="white"/>
              </a:buClr>
              <a:buSzPct val="80000"/>
            </a:pP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Изменение осуществляется при наличии </a:t>
            </a:r>
            <a:r>
              <a:rPr lang="ru-RU" sz="15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 письменной форме обоснования</a:t>
            </a:r>
            <a:r>
              <a:rPr lang="ru-RU" sz="15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изменения </a:t>
            </a:r>
            <a:r>
              <a:rPr lang="ru-RU" sz="15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 основании решения Правительства РФ</a:t>
            </a: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ru-RU" sz="15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ВИОГВ субъекта РФ, местной администрации</a:t>
            </a: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и при условии, что:</a:t>
            </a:r>
          </a:p>
          <a:p>
            <a:pPr marL="285750" lvl="0" indent="-285750" algn="just" defTabSz="457200" rtl="0">
              <a:buClr>
                <a:prstClr val="white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изменение не приведет к увеличению срока исполнения контракта </a:t>
            </a:r>
          </a:p>
          <a:p>
            <a:pPr lvl="0" algn="just" defTabSz="457200" rtl="0">
              <a:buClr>
                <a:prstClr val="white"/>
              </a:buClr>
              <a:buSzPct val="80000"/>
            </a:pP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 (или) </a:t>
            </a:r>
          </a:p>
          <a:p>
            <a:pPr marL="285750" lvl="0" indent="-285750" algn="just" defTabSz="457200" rtl="0">
              <a:buClr>
                <a:prstClr val="white"/>
              </a:buClr>
              <a:buSzPct val="80000"/>
              <a:buFont typeface="Courier New" panose="02070309020205020404" pitchFamily="49" charset="0"/>
              <a:buChar char="o"/>
            </a:pPr>
            <a:r>
              <a:rPr lang="ru-RU" sz="15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цены контракта более чем на 30 %.</a:t>
            </a:r>
          </a:p>
        </p:txBody>
      </p:sp>
    </p:spTree>
    <p:extLst>
      <p:ext uri="{BB962C8B-B14F-4D97-AF65-F5344CB8AC3E}">
        <p14:creationId xmlns:p14="http://schemas.microsoft.com/office/powerpoint/2010/main" val="345910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0740" y="132080"/>
            <a:ext cx="8036560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b="1" kern="1200" dirty="0">
                <a:solidFill>
                  <a:srgbClr val="14619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9)</a:t>
            </a:r>
            <a:r>
              <a:rPr lang="ru-RU" sz="14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контракт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ч.16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ст.34 (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КЖЦ предусматривает проектирование, </a:t>
            </a:r>
            <a:r>
              <a:rPr lang="ru-RU" sz="1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стр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-во, реконструкцию, </a:t>
            </a:r>
            <a:r>
              <a:rPr lang="ru-RU" sz="1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кап.ремонт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объекта кап. строительства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 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ч.16.1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ст.34 (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выполнение работ по проектированию, строительству и вводу в эксплуатацию объектов капитального строительства)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контракт, предметом которого является выполнение работ по </a:t>
            </a:r>
            <a:r>
              <a:rPr lang="ru-RU" sz="14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стр-ву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рек-</a:t>
            </a:r>
            <a:r>
              <a:rPr lang="ru-RU" sz="1400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ции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кап. ремонту, сносу ОКС, геологическому изучению недр, проведению работ по сохранению объектов культурного наследия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v"/>
            </a:pPr>
            <a:r>
              <a:rPr lang="ru-RU" sz="1400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невозможность исполнения, в том числе необходимость внесения изменений в проектную документацию</a:t>
            </a:r>
          </a:p>
          <a:p>
            <a:pPr lvl="0" algn="just" defTabSz="457200" rtl="0"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либо 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v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вине подрядчика сорван срок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kern="1200" dirty="0" smtClean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допускается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однократное изменение срока на срок, не превышающий срока исполнения, предусмотренного при заключении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ОИК - денежные средства, по соглашению сторон новый срок возврата. </a:t>
            </a:r>
          </a:p>
          <a:p>
            <a:pPr marL="285750" lvl="0" indent="-285750" algn="just" defTabSz="457200" rtl="0"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случае неисполнения в срок по вине подрядчика изменение срока осуществляется при условии отсутствия неисполненных неустоек + новое ОИК</a:t>
            </a:r>
          </a:p>
        </p:txBody>
      </p:sp>
    </p:spTree>
    <p:extLst>
      <p:ext uri="{BB962C8B-B14F-4D97-AF65-F5344CB8AC3E}">
        <p14:creationId xmlns:p14="http://schemas.microsoft.com/office/powerpoint/2010/main" val="199427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21372" y="219154"/>
            <a:ext cx="7747635" cy="454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b="1" kern="1200" dirty="0">
                <a:solidFill>
                  <a:srgbClr val="14619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10)</a:t>
            </a:r>
            <a:r>
              <a:rPr lang="ru-RU" sz="16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случае заключения контракта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 </a:t>
            </a:r>
            <a:r>
              <a:rPr lang="ru-RU" sz="16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ед.поставщиком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соответствии со следующими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пунктами части 1 статьи 93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: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п.1 – закупка ТРУ, относящихся к сфере деятельности субъектов естественных монополий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п.8 – водоснабжение, водоотведение, теплоснабжение, обращению с ТКО, газоснабжение, … по хранению и ввозу (вывозу) наркотических средств и психотропных веществ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п.22 – управление многоквартирным домом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п.23 – услуги по содержанию и ремонту нежилых помещений 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п.29 – заключение договора энергоснабжения или купли-продажи электрической энергии с гарантирующим поставщиком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п.32 – аренда нежилого здания, строения, сооружения …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п.34 – лечение за рубежом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п.51 -  юридические услуги в иностранных судах …</a:t>
            </a:r>
          </a:p>
        </p:txBody>
      </p:sp>
    </p:spTree>
    <p:extLst>
      <p:ext uri="{BB962C8B-B14F-4D97-AF65-F5344CB8AC3E}">
        <p14:creationId xmlns:p14="http://schemas.microsoft.com/office/powerpoint/2010/main" val="11130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6155" y="506442"/>
            <a:ext cx="7964805" cy="3813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11)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если при исполнении </a:t>
            </a:r>
            <a:r>
              <a:rPr lang="ru-RU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КЖЦ 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условии, что КЖЦ предусматривает </a:t>
            </a:r>
            <a:r>
              <a:rPr lang="ru-RU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проектирование, строительство, реконструкцию, капитальный ремонт объекта капитального строительства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сметная стоимость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определенная по результатам проверки в ходе проведения гос. экспертизы,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превышает цену такого контракта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изменение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существенных условий осуществляется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 учетом сметной стоимости на основании решения Правительства РФ, ВИОГВ субъекта, местной администрации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при условии, что такое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изменение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не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приведет к увеличению ЦК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более чем на 30 %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308518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99514" y="634365"/>
            <a:ext cx="7462521" cy="329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Часть 1.2.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случае, если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при исполнении КЖЦ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(ч.16 ст.34) (</a:t>
            </a:r>
            <a:r>
              <a:rPr lang="ru-RU" sz="16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условии, что контракт предусматривает </a:t>
            </a:r>
            <a:r>
              <a:rPr lang="ru-RU" sz="16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проектир</a:t>
            </a:r>
            <a:r>
              <a:rPr lang="ru-RU" sz="16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., </a:t>
            </a:r>
            <a:r>
              <a:rPr lang="ru-RU" sz="16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стр</a:t>
            </a:r>
            <a:r>
              <a:rPr lang="ru-RU" sz="16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-во, </a:t>
            </a:r>
            <a:r>
              <a:rPr lang="ru-RU" sz="16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рекон-цию</a:t>
            </a:r>
            <a:r>
              <a:rPr lang="ru-RU" sz="16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кап. ремонт объекта капитального строительства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 и контракта по ч.16.1 ст.34 (</a:t>
            </a:r>
            <a:r>
              <a:rPr lang="ru-RU" sz="16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проектир</a:t>
            </a:r>
            <a:r>
              <a:rPr lang="ru-RU" sz="16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.+</a:t>
            </a:r>
            <a:r>
              <a:rPr lang="ru-RU" sz="16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стр-во+ввод</a:t>
            </a:r>
            <a:r>
              <a:rPr lang="ru-RU" sz="16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в </a:t>
            </a:r>
            <a:r>
              <a:rPr lang="ru-RU" sz="16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эксп</a:t>
            </a:r>
            <a:r>
              <a:rPr lang="ru-RU" sz="16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 ОКС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цена превышает сметную стоимость строительства, реконструкции, капитального ремонта объекта капитального строительства, определенную по результатам проверки на предмет достоверности ее определения в ходе проведения государственной экспертизы проектной документации, 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цена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такого контракта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должна быть уменьшена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 учетом указанной сметной стоимости строительства, реконструкции, капитального ремонта объекта капитального строительства.</a:t>
            </a:r>
            <a:endParaRPr lang="ru-RU" sz="16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9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/>
          </p:cNvPicPr>
          <p:nvPr/>
        </p:nvPicPr>
        <p:blipFill rotWithShape="1">
          <a:blip r:embed="rId2"/>
          <a:srcRect l="11835" t="26345" r="12085" b="28104"/>
          <a:stretch/>
        </p:blipFill>
        <p:spPr bwMode="auto">
          <a:xfrm>
            <a:off x="553720" y="871001"/>
            <a:ext cx="8323579" cy="4078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06370" y="193893"/>
            <a:ext cx="25747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Извещение</a:t>
            </a:r>
            <a:endParaRPr lang="ru-RU" sz="3200" b="1" dirty="0">
              <a:solidFill>
                <a:srgbClr val="225378"/>
              </a:solidFill>
              <a:latin typeface="MS Reference Sans Serif" panose="020B0604030504040204" pitchFamily="34" charset="0"/>
              <a:ea typeface="Roboto" charset="-52"/>
              <a:cs typeface="Roboto" charset="-52"/>
            </a:endParaRPr>
          </a:p>
        </p:txBody>
      </p:sp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</p:spTree>
    <p:extLst>
      <p:ext uri="{BB962C8B-B14F-4D97-AF65-F5344CB8AC3E}">
        <p14:creationId xmlns:p14="http://schemas.microsoft.com/office/powerpoint/2010/main" val="395081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486535" y="1031185"/>
            <a:ext cx="7247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12) 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возможность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изменения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срока исполнения отдельного этапа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(отдельных этапов) контракта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 рамках срока исполнения контракта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предусмотренного при его заключении;</a:t>
            </a:r>
          </a:p>
        </p:txBody>
      </p:sp>
    </p:spTree>
    <p:extLst>
      <p:ext uri="{BB962C8B-B14F-4D97-AF65-F5344CB8AC3E}">
        <p14:creationId xmlns:p14="http://schemas.microsoft.com/office/powerpoint/2010/main" val="83977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2495" y="340588"/>
            <a:ext cx="7964805" cy="442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13)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если при исполнении контракта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срок не менее одного года</a:t>
            </a:r>
            <a:endParaRPr lang="ru-RU" sz="1600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предмет -  </a:t>
            </a:r>
            <a:r>
              <a:rPr lang="ru-RU" sz="16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выполнение научно-исследовательских, опытно-конструкторских или технологических работ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цена - составляет или превышает предельный размер, установленный Правительством РФ (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100 млн.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–п.1.2 ПП РФ № 1186)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возникли независящие от сторон контракта обстоятельства, влекущие невозможность его исполнения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наличие в письменной форме обоснования такого изменения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 основании решения Правительства РФ, ВИОГВ субъекта РФ, местной администрации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условии, что такое изменение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не приведет к увеличению срока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исполнения контракта и (или)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цены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контракта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более чем на тридцать процентов.</a:t>
            </a:r>
          </a:p>
        </p:txBody>
      </p:sp>
    </p:spTree>
    <p:extLst>
      <p:ext uri="{BB962C8B-B14F-4D97-AF65-F5344CB8AC3E}">
        <p14:creationId xmlns:p14="http://schemas.microsoft.com/office/powerpoint/2010/main" val="22509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6155" y="283193"/>
            <a:ext cx="7964805" cy="4536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Часть 1.3.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Предусмотренные частью 1 ст.95 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изменения осуществляются при условии предоставления поставщиком ОИК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если такие изменения влекут возникновение новых обязательств поставщика, не обеспеченных ранее предоставленным ОИК, и если требование ОИК установлено, при этом: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размер ОИК может быть уменьшен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ОИК может быть предоставлено путем внесения изменений в условия ранее предоставленной НГ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ОИК – новая НГ, возврат ранее предоставленной НГ не осуществляется, взыскание по ней не производится, заказчик признается отказавшимся от своих прав по ранее предоставленной НГ, обязательство гаранта перед заказчиком прекращается с момента выдачи новой НГ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при увеличении ЦК ОИК - денежные средства, поставщик вносит на счет денежные средства в размере, пропорциональном стоимости новых обязательств.</a:t>
            </a:r>
            <a:endParaRPr lang="ru-RU" sz="16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7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0740" y="487817"/>
            <a:ext cx="803656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0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Часть 1.4.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 случае уменьшения ЦК 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 </a:t>
            </a: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возвращает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поставщику денежные средства (</a:t>
            </a: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ОИК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 в размере, </a:t>
            </a: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пропорциональном размеру такого уменьшения ЦК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0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Часть 1.5. 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случае </a:t>
            </a: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изменения срока исполнения контракта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по соглашению сторон устанавливается </a:t>
            </a: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новый срок возврата 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заказчиком поставщику денежных средств, внесенных в качестве </a:t>
            </a:r>
            <a:r>
              <a:rPr lang="ru-RU" sz="20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ОИК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0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Часть 1.6. 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Государственным или муниципальным заказчиком как получателем бюджетных средств предусмотренные частью 1 статьи 95 </a:t>
            </a:r>
            <a:r>
              <a:rPr lang="ru-RU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изменения</a:t>
            </a:r>
            <a:r>
              <a:rPr lang="ru-RU" sz="20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2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могут быть осуществлены </a:t>
            </a:r>
            <a:r>
              <a:rPr lang="ru-RU" sz="20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 пределах доведенных лимитов бюджетных обязательств на срок исполнения контракта</a:t>
            </a:r>
            <a:r>
              <a:rPr lang="ru-RU" sz="20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.</a:t>
            </a:r>
            <a:endParaRPr lang="ru-RU" sz="2000" b="1" kern="1200" dirty="0">
              <a:solidFill>
                <a:srgbClr val="146194">
                  <a:lumMod val="75000"/>
                </a:srgbClr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451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6155" y="921385"/>
            <a:ext cx="7819390" cy="317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6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Ст.95 ч.7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исполнении контракта (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за исключением случаев,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которые предусмотрены нормативными правовыми актами, принятыми в соответствии с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частью 6 статьи 14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настоящего Федерального закона) </a:t>
            </a:r>
            <a:r>
              <a:rPr lang="ru-RU" sz="1600" u="sng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согласованию заказчика с поставщиком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(подрядчиком, исполнителем) допускается поставка товара, выполнение работы или оказание услуги, качество, технические и функциональные характеристики (потребительские свойства) которых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являются улучшенными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сравнению с качеством и соответствующими техническими и функциональными характеристиками, указанными в контракте. 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этом случае соответствующие изменения должны быть внесены заказчиком в реестр контрактов, заключенных заказчиком.</a:t>
            </a:r>
          </a:p>
        </p:txBody>
      </p:sp>
    </p:spTree>
    <p:extLst>
      <p:ext uri="{BB962C8B-B14F-4D97-AF65-F5344CB8AC3E}">
        <p14:creationId xmlns:p14="http://schemas.microsoft.com/office/powerpoint/2010/main" val="404317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25475" y="849630"/>
            <a:ext cx="8180070" cy="327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«за исключением случаев,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которые предусмотрены нормативными правовыми актами, принятыми в соответствии с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частью 6 статьи 14 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настоящего Федерального закона»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i="1" kern="1200" dirty="0" smtClean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</a:t>
            </a:r>
            <a:r>
              <a:rPr lang="ru-RU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проведении такой закупки применялись запрет, ограничения или особые условия допуска к закупкам иностранных товаров, то заказчику необходимо руководствоваться нормами соответствующего акта. В некоторых случаях подобные акты предусматривают возможность замены товара на товар из государств - членов Евразийского экономического союза (см., например, п.1.7 приказа Минфина N 126н, п.13 ПП РФ N 616, п.8 ПП РФ № 878).</a:t>
            </a:r>
          </a:p>
        </p:txBody>
      </p:sp>
    </p:spTree>
    <p:extLst>
      <p:ext uri="{BB962C8B-B14F-4D97-AF65-F5344CB8AC3E}">
        <p14:creationId xmlns:p14="http://schemas.microsoft.com/office/powerpoint/2010/main" val="292392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74716" y="502285"/>
            <a:ext cx="8036560" cy="394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«допускается поставка товара, выполнение работы или оказание услуги, качество, технические и функциональные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характеристики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(потребительские свойства) которых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являются улучшенными по сравнению с качеством и соответствующими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техническими и функциональными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характеристиками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указанными в контракте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» 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b="1" u="sng" kern="1200" dirty="0">
                <a:solidFill>
                  <a:srgbClr val="A50E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Джем </a:t>
            </a: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(позиция из КТРУ)  </a:t>
            </a:r>
            <a:br>
              <a:rPr lang="ru-RU" sz="1400" kern="1200" dirty="0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</a:b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Вид продукта по способу обработки</a:t>
            </a: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: Стерилизованный (</a:t>
            </a:r>
            <a:r>
              <a:rPr lang="ru-RU" sz="1400" kern="1200" dirty="0" err="1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обязат.хар</a:t>
            </a: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-ка) 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Вид сахарозаменителя</a:t>
            </a: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: Сорбит , Фруктоза  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Вид сырья</a:t>
            </a: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: Абрикос , Айва , Алыча , Ананас , Апельсин , Барбарис , Брусника , Вишня , Голубика , Груша , Дыня , Ежевика , </a:t>
            </a:r>
            <a:r>
              <a:rPr lang="ru-RU" sz="1400" kern="1200" dirty="0" err="1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Жердель</a:t>
            </a: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, Земляника (клубника) , Инжир , Киви , Кизил , Клюква , Крыжовник…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Наличие консервантов</a:t>
            </a: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: да, нет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Наличие обогащающих компонентов: </a:t>
            </a: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да, нет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Продукт на основе сахарозаменителей: </a:t>
            </a: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да, нет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Тип джема: </a:t>
            </a:r>
            <a:r>
              <a:rPr lang="ru-RU" sz="1400" kern="1200" dirty="0">
                <a:solidFill>
                  <a:srgbClr val="A50E82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овощной, фруктово-ягодный, фруктовый, ягодный</a:t>
            </a:r>
          </a:p>
        </p:txBody>
      </p:sp>
    </p:spTree>
    <p:extLst>
      <p:ext uri="{BB962C8B-B14F-4D97-AF65-F5344CB8AC3E}">
        <p14:creationId xmlns:p14="http://schemas.microsoft.com/office/powerpoint/2010/main" val="310816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2495" y="347345"/>
            <a:ext cx="803656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rtl="0"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часть 65.1 статьи 112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контракт заключен до 01.01.2025 года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контракт не возможно исполнить на прежних условиях по независящим от сторон обстоятельствам (</a:t>
            </a: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обстоятельства непреодолимой силы в </a:t>
            </a:r>
            <a:r>
              <a:rPr lang="ru-RU" sz="12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т.ч</a:t>
            </a: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 основании решения </a:t>
            </a:r>
          </a:p>
          <a:p>
            <a:pPr marL="742950" lvl="1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Правительства РФ для федеральных заказчиков</a:t>
            </a:r>
          </a:p>
          <a:p>
            <a:pPr marL="742950" lvl="1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ОИВ субъекта РФ для заказчиков субъекта РФ,</a:t>
            </a:r>
          </a:p>
          <a:p>
            <a:pPr marL="742950" lvl="1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ü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местной администрации для муниципальных заказчиков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изменение существенных условий контракта – любых (цена, сроки, объемы и т.д.)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соблюдением положений ч. 1.3 –1.6 ст. 95 Закона № 44-ФЗ (изменение ОИК; изменения только в пределах лимитов бюджетных обязательств)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v"/>
            </a:pPr>
            <a:r>
              <a:rPr lang="ru-RU" sz="1200" i="1" kern="1200" dirty="0">
                <a:solidFill>
                  <a:srgbClr val="7030A0"/>
                </a:solidFill>
                <a:latin typeface="Century Gothic" panose="020B0502020202020204"/>
                <a:ea typeface="+mn-ea"/>
                <a:cs typeface="+mn-cs"/>
              </a:rPr>
              <a:t>Не содержит ограничений пределов изменений, вносимых в условия контракта, может превышать соответствующие размеры, предусмотренные иными положениями Закона № 44-ФЗ, не ограничивается возможность предусмотреть в решении условия, предусматривающие необходимость выполнения сторонами контракта определенных действий, при выполнении которых допускается изменение сущ. условий  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i="1" kern="1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       (п.1 Письма Минфина от 12.04.2022 г. № 24-01-07/31697)</a:t>
            </a:r>
          </a:p>
        </p:txBody>
      </p:sp>
    </p:spTree>
    <p:extLst>
      <p:ext uri="{BB962C8B-B14F-4D97-AF65-F5344CB8AC3E}">
        <p14:creationId xmlns:p14="http://schemas.microsoft.com/office/powerpoint/2010/main" val="134114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8985" y="777875"/>
            <a:ext cx="7964805" cy="337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0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часть 65.2 статьи 112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kern="1200" dirty="0">
                <a:solidFill>
                  <a:srgbClr val="A50E82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Норма действует до 31.12.2024 года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Предмет контракта – поставка </a:t>
            </a:r>
            <a:r>
              <a:rPr lang="ru-RU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лекарственных препаратов, медицинских изделий, расходных материалов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соглашению сторон допускается: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увеличение или уменьшение количества не более чем на 30 %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изменение цены контракта пропорционально, но не более чем на 30 %. 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цена единицы не изменяется!</a:t>
            </a:r>
          </a:p>
        </p:txBody>
      </p:sp>
    </p:spTree>
    <p:extLst>
      <p:ext uri="{BB962C8B-B14F-4D97-AF65-F5344CB8AC3E}">
        <p14:creationId xmlns:p14="http://schemas.microsoft.com/office/powerpoint/2010/main" val="196846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47595" y="3305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 rtl="0" eaLnBrk="1" fontAlgn="auto" latinLnBrk="0" hangingPunct="1">
              <a:spcAft>
                <a:spcPts val="600"/>
              </a:spcAft>
              <a:buClr>
                <a:prstClr val="white"/>
              </a:buClr>
              <a:buSzPct val="80000"/>
              <a:defRPr/>
            </a:pPr>
            <a:r>
              <a:rPr lang="ru-RU" sz="20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Изменение условий контракта</a:t>
            </a:r>
            <a:br>
              <a:rPr lang="ru-RU" sz="20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</a:br>
            <a:r>
              <a:rPr lang="ru-RU" sz="20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ПП РФ от 16 апреля 2022 г. N 680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99515" y="1567180"/>
            <a:ext cx="731901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возникновении в ходе исполнения </a:t>
            </a:r>
            <a:r>
              <a:rPr lang="ru-RU" sz="1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государственных и муниципальных контрактов</a:t>
            </a:r>
            <a:r>
              <a:rPr lang="ru-RU" sz="16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предметом которых является выполнение работ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 строительству, реконструкции, капитальному ремонту, сносу объекта капитального строительства, проведение работ по сохранению объектов культурного наследия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независящих от сторон контракта обстоятельств, влекущих невозможность его исполнения,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 2022-2024 годах допускаются следующие изменения существенных условий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контракта:</a:t>
            </a:r>
          </a:p>
        </p:txBody>
      </p:sp>
    </p:spTree>
    <p:extLst>
      <p:ext uri="{BB962C8B-B14F-4D97-AF65-F5344CB8AC3E}">
        <p14:creationId xmlns:p14="http://schemas.microsoft.com/office/powerpoint/2010/main" val="346793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AAAAAAAAAAAAAAAAAAAAAAAAAAAA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Ai/oA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Cf39/AO7s4QPMzMwAwMD/AH9/fwAAAAAAAAAAAAAAAAD///8AAAAAACEAAAAYAAAAFAAAAAAAAAAAAAAAGyEAAMsHAAAQAAAAJgAAAAgAAAD//////////w==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5381625" cy="12668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5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4G9Bf///wEAAAAAAAAAAAAAAAAAAAAAAAAAAAAAAAAAAAAAAAAAAAAAAAJ/f38A7uzh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t>www.uroookks.ru</a:t>
            </a:r>
          </a:p>
        </p:txBody>
      </p:sp>
      <p:pic>
        <p:nvPicPr>
          <p:cNvPr id="26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266700" y="770453"/>
            <a:ext cx="875411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ru-RU" sz="1400" i="1" dirty="0">
              <a:latin typeface="Roboto"/>
            </a:endParaRPr>
          </a:p>
        </p:txBody>
      </p:sp>
      <p:sp>
        <p:nvSpPr>
          <p:cNvPr id="28" name="Заголовок 27"/>
          <p:cNvSpPr>
            <a:spLocks noGrp="1"/>
          </p:cNvSpPr>
          <p:nvPr>
            <p:ph type="title"/>
          </p:nvPr>
        </p:nvSpPr>
        <p:spPr>
          <a:xfrm>
            <a:off x="1199514" y="60325"/>
            <a:ext cx="7727315" cy="521533"/>
          </a:xfrm>
        </p:spPr>
        <p:txBody>
          <a:bodyPr/>
          <a:lstStyle/>
          <a:p>
            <a:r>
              <a:rPr lang="ru-RU" sz="32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Заявка участника закупки</a:t>
            </a:r>
          </a:p>
        </p:txBody>
      </p:sp>
      <p:pic>
        <p:nvPicPr>
          <p:cNvPr id="8" name="Рисунок 7" descr="C:\Users\user\Downloads\товар 2.png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9" r="2074" b="13784"/>
          <a:stretch/>
        </p:blipFill>
        <p:spPr bwMode="auto">
          <a:xfrm>
            <a:off x="0" y="849630"/>
            <a:ext cx="9144000" cy="70895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19318" y="5011639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225378"/>
                </a:solidFill>
                <a:effectLst/>
                <a:uLnTx/>
                <a:uFillTx/>
              </a:rPr>
              <a:t>www.uroookks.ru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0740" y="347345"/>
            <a:ext cx="7964805" cy="4090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изменение</a:t>
            </a:r>
            <a:r>
              <a:rPr lang="ru-RU" kern="1200" dirty="0">
                <a:latin typeface="Century Gothic" panose="020B0502020202020204"/>
                <a:ea typeface="+mn-ea"/>
                <a:cs typeface="+mn-cs"/>
              </a:rPr>
              <a:t> (продление) </a:t>
            </a:r>
            <a:r>
              <a:rPr lang="ru-RU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срока исполнения </a:t>
            </a:r>
            <a:r>
              <a:rPr lang="ru-RU" kern="1200" dirty="0">
                <a:latin typeface="Century Gothic" panose="020B0502020202020204"/>
                <a:ea typeface="+mn-ea"/>
                <a:cs typeface="+mn-cs"/>
              </a:rPr>
              <a:t>контракта, в том числе в связи с необходимостью внесения изменений в проектную документацию, включая контракт, срок исполнения которого ранее изменялся;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изменение объема и (или) видов выполняемых работ</a:t>
            </a:r>
            <a:r>
              <a:rPr lang="ru-RU" kern="1200" dirty="0">
                <a:latin typeface="Century Gothic" panose="020B0502020202020204"/>
                <a:ea typeface="+mn-ea"/>
                <a:cs typeface="+mn-cs"/>
              </a:rPr>
              <a:t> по контракту, </a:t>
            </a:r>
            <a:r>
              <a:rPr lang="ru-RU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спецификации и типов оборудования</a:t>
            </a:r>
            <a:r>
              <a:rPr lang="ru-RU" kern="1200" dirty="0">
                <a:latin typeface="Century Gothic" panose="020B0502020202020204"/>
                <a:ea typeface="+mn-ea"/>
                <a:cs typeface="+mn-cs"/>
              </a:rPr>
              <a:t>, предусмотренных проектной документацией;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изменения</a:t>
            </a:r>
            <a:r>
              <a:rPr lang="ru-RU" kern="1200" dirty="0">
                <a:latin typeface="Century Gothic" panose="020B0502020202020204"/>
                <a:ea typeface="+mn-ea"/>
                <a:cs typeface="+mn-cs"/>
              </a:rPr>
              <a:t>, связанные </a:t>
            </a:r>
            <a:r>
              <a:rPr lang="ru-RU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 заменой строительных ресурсов на аналогичные</a:t>
            </a:r>
            <a:r>
              <a:rPr lang="ru-RU" kern="1200" dirty="0">
                <a:latin typeface="Century Gothic" panose="020B0502020202020204"/>
                <a:ea typeface="+mn-ea"/>
                <a:cs typeface="+mn-cs"/>
              </a:rPr>
              <a:t> строительные ресурсы, в том числе в связи с внесением изменений в проектную документацию;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изменение отдельных этапов исполнения </a:t>
            </a:r>
            <a:r>
              <a:rPr lang="ru-RU" kern="1200" dirty="0">
                <a:latin typeface="Century Gothic" panose="020B0502020202020204"/>
                <a:ea typeface="+mn-ea"/>
                <a:cs typeface="+mn-cs"/>
              </a:rPr>
              <a:t>контракта, в том числе наименования, состава, объемов и видов работ, цены отдельного этапа исполнения контракта;</a:t>
            </a:r>
          </a:p>
        </p:txBody>
      </p:sp>
    </p:spTree>
    <p:extLst>
      <p:ext uri="{BB962C8B-B14F-4D97-AF65-F5344CB8AC3E}">
        <p14:creationId xmlns:p14="http://schemas.microsoft.com/office/powerpoint/2010/main" val="104793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6155" y="1004570"/>
            <a:ext cx="782129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установление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условия о выплате аванса или об изменении установленного размера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аванса;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изменение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порядка приемки и оплаты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отдельного этапа исполнения контракта, результатов выполненных работ.</a:t>
            </a:r>
          </a:p>
          <a:p>
            <a:pPr marL="114300" marR="0" lvl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Century Gothic" panose="020B0502020202020204"/>
                <a:ea typeface="+mn-ea"/>
                <a:cs typeface="+mn-cs"/>
              </a:rPr>
              <a:t>Изменения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существенных условий контракта, в том числе влекущие увеличение цены контракта более чем на 30 процентов, могут быть внесены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в пределах доведенных лимитов бюджетных обязательств.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6643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2495" y="535794"/>
            <a:ext cx="7821295" cy="340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 случае если 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увеличении цены контракта такая </a:t>
            </a: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цена превышает стоимость объекта капитального строительства</a:t>
            </a: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указанную в акте (решении) об осуществлении капитальных вложений, не требуется: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i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внесение изменений </a:t>
            </a:r>
            <a:r>
              <a:rPr lang="ru-RU" i="1" kern="1200" dirty="0">
                <a:latin typeface="Century Gothic" panose="020B0502020202020204"/>
                <a:ea typeface="+mn-ea"/>
                <a:cs typeface="+mn-cs"/>
              </a:rPr>
              <a:t>в акт (решение) об осуществлении капитальных вложений;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i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проведение проверк</a:t>
            </a:r>
            <a:r>
              <a:rPr lang="ru-RU" i="1" kern="1200" dirty="0">
                <a:latin typeface="Century Gothic" panose="020B0502020202020204"/>
                <a:ea typeface="+mn-ea"/>
                <a:cs typeface="+mn-cs"/>
              </a:rPr>
              <a:t>и инвестиционного проекта на предмет эффективности использования средств федерального бюджета, а также уточнение расчета интегральной оценки эффективности использования средств федерального бюджета.</a:t>
            </a:r>
          </a:p>
        </p:txBody>
      </p:sp>
    </p:spTree>
    <p:extLst>
      <p:ext uri="{BB962C8B-B14F-4D97-AF65-F5344CB8AC3E}">
        <p14:creationId xmlns:p14="http://schemas.microsoft.com/office/powerpoint/2010/main" val="189928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68985" y="634365"/>
            <a:ext cx="7893050" cy="368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 целью изменения существенных условий контракта: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§"/>
            </a:pPr>
            <a:r>
              <a:rPr lang="ru-RU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подрядчик направляет заказчику в письменной форме предложение </a:t>
            </a:r>
            <a:r>
              <a:rPr lang="ru-RU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об изменении существенных условий </a:t>
            </a:r>
            <a:r>
              <a:rPr lang="ru-RU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 приложением информации и документов, обосновывающих такое предложение</a:t>
            </a:r>
            <a:r>
              <a:rPr lang="ru-RU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а также подписанного проекта соглашения об изменении условий контракта;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§"/>
            </a:pPr>
            <a:r>
              <a:rPr lang="ru-RU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заказчик в течение 10 рабочих дней </a:t>
            </a:r>
            <a:r>
              <a:rPr lang="ru-RU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со дня, следующего за днем поступления предложения по результатам рассмотрения такого предложения </a:t>
            </a:r>
            <a:r>
              <a:rPr lang="ru-RU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направляет подрядчику подписанное соглашение</a:t>
            </a:r>
            <a:r>
              <a:rPr lang="ru-RU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и </a:t>
            </a:r>
            <a:r>
              <a:rPr lang="ru-RU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информацию в реестр контрактов</a:t>
            </a:r>
            <a:r>
              <a:rPr lang="ru-RU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ru-RU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либо </a:t>
            </a:r>
            <a:r>
              <a:rPr lang="ru-RU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письменной форме </a:t>
            </a:r>
            <a:r>
              <a:rPr lang="ru-RU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отказ</a:t>
            </a:r>
            <a:r>
              <a:rPr lang="ru-RU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об изменении существенных условий контракта </a:t>
            </a:r>
            <a:r>
              <a:rPr lang="ru-RU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 обоснованием </a:t>
            </a:r>
            <a:r>
              <a:rPr lang="ru-RU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такого отказа.</a:t>
            </a:r>
          </a:p>
        </p:txBody>
      </p:sp>
    </p:spTree>
    <p:extLst>
      <p:ext uri="{BB962C8B-B14F-4D97-AF65-F5344CB8AC3E}">
        <p14:creationId xmlns:p14="http://schemas.microsoft.com/office/powerpoint/2010/main" val="293728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04085" y="16493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rtl="0"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0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Изменение стороны по контракту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27760" y="1208405"/>
            <a:ext cx="760412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Перемена</a:t>
            </a:r>
            <a:r>
              <a:rPr lang="ru-RU" sz="2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поставщика не допускается кроме правопреемства вследствие реорганизации ЮЛ в форме </a:t>
            </a:r>
            <a:r>
              <a:rPr lang="ru-RU" sz="2200" b="1" u="sng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преобразования, слияния или присоединения </a:t>
            </a:r>
            <a:r>
              <a:rPr lang="ru-RU" sz="2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(</a:t>
            </a:r>
            <a:r>
              <a:rPr lang="ru-RU" sz="22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ч.5 ст.95</a:t>
            </a:r>
            <a:r>
              <a:rPr lang="ru-RU" sz="2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).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endParaRPr lang="ru-RU" sz="2200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2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Перемена</a:t>
            </a:r>
            <a:r>
              <a:rPr lang="ru-RU" sz="2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заказчика допускается (</a:t>
            </a:r>
            <a:r>
              <a:rPr lang="ru-RU" sz="22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ч.6 ст.95 Закона</a:t>
            </a:r>
            <a:r>
              <a:rPr lang="ru-RU" sz="2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919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6005" y="143097"/>
            <a:ext cx="7747635" cy="4652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Кассация не увидела оснований менять цену </a:t>
            </a:r>
            <a:r>
              <a:rPr lang="ru-RU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госконтракта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из-за удорожания материалов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Стороны договорились о капремонте. При исполнении контракта подрядчик не раз просил изменить проектную документацию и цену из-за удорожания материалов, но заказчик не отвечал.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завершили. Позже подрядчик потребовал увеличить цену в претензии. По его мнению, стороны могли сделать это по 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спецоснованию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поскольку сложились условия для его применения.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Заказчик на претензию не ответил. Подрядчик обратился в суд, чтобы изменить контракт и взыскать доплату.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Кассация в иске отказала: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подрядчик предложил увеличить цену, когда закончил ремонт. Поскольку контракт уже исполнили, применить </a:t>
            </a:r>
            <a:r>
              <a:rPr lang="ru-RU" sz="12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спецоснование</a:t>
            </a: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нельзя;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</a:t>
            </a:r>
            <a:r>
              <a:rPr lang="ru-RU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удорожание материалов не относят к непредвиденным обстоятельствам. Стороны не могли исключать рост цен в период сделки. Это предпринимательский риск, который лежит на подрядчике. Требовать увеличения цены он не вправе;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работы не приостанавливали. Их завершили на свой страх и риск до того, как заказчик согласовал увеличение цены. То, что ремонт нельзя было остановить из-за чрезвычайной или экстренной ситуации, не доказали.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Документ: Постановление АС Московского округа от 30.05.2023 по делу N А40-198172/2022</a:t>
            </a:r>
          </a:p>
        </p:txBody>
      </p:sp>
    </p:spTree>
    <p:extLst>
      <p:ext uri="{BB962C8B-B14F-4D97-AF65-F5344CB8AC3E}">
        <p14:creationId xmlns:p14="http://schemas.microsoft.com/office/powerpoint/2010/main" val="22858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99515" y="275590"/>
            <a:ext cx="7534275" cy="4469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Требование подрядчика возмещения удорожания материалов отклонено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Верховный суд РФ согласился с нижестоящим судом в том, что </a:t>
            </a:r>
            <a:r>
              <a:rPr 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Подрядчика, полностью выполнившего свои обязательства по </a:t>
            </a:r>
            <a:r>
              <a:rPr lang="ru-RU" sz="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госконтракту</a:t>
            </a:r>
            <a:r>
              <a:rPr 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нет основания требовать от Заказчика взыскания неосновательного обогащения, возникшего в размере стоимости удорожания строительных материалов, использованных при выполнении подрядных работ</a:t>
            </a:r>
            <a:r>
              <a:rPr lang="ru-RU" sz="9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если: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Подрядчик уведомил Заказчика о необходимости увеличения цены контракта с учётом индексов изменения сметной стоимости на соответствующий квартал в связи с существенным возрастанием цены на строительные материалы до окончания работ, после чего приостановил работы, а после письма Заказчика изыскать дополнительные источники финансирования для оплаты работ по фактическим расценкам, Подрядчик продолжил работы без дополнительного соглашения об увеличении цены </a:t>
            </a:r>
            <a:r>
              <a:rPr lang="ru-RU" sz="900" dirty="0" err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госконтракта</a:t>
            </a:r>
            <a:r>
              <a:rPr lang="ru-RU" sz="9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 предложенном Подрядчиком размере;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экспертиза проверки достоверности определения сметной стоимости проведена после завершения подрядных работ Подрядчиком и ввода объекта в эксплуатацию;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● предложение об изменении цены контракта с приложением соответствующего дополнительного соглашения Подрядчик направил Заказчику только после исполнения обязательств по контракту, подписания первичных документов и сдачи объекта в эксплуатацию.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❗️Важно! </a:t>
            </a:r>
            <a:r>
              <a:rPr 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Фактическое выполнение Подрядчиком предусмотренных контрактом обязательств в согласованный срок до согласования увеличения цены контракта само по себе образует юридический факт, исключающий возможность применения положений постановления № 1315 в связи с отсутствием предусмотренных данным постановлением условий его реализации — контракт и обязательства по нему исполнены.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Документ: Определение ВС РФ от 02.08.2024 № 306-ЭС24-13416 по делу № А49-2830/2023 ⚖️ Подрядчик обязан вернуть разницу стоимости при использовании дешевых материалов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Верховный суд РФ направил дело на пересмотр на основании того, что разница, возникшая в связи с применением Подрядчиком в работах без согласия Заказчика иного, более дешевого материала, составляет неосновательное обогащение Подрядчика и подлежит возврату Заказчику. #ВС #стройка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9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Документ: Определение ВС РФ от 30.07.2024 № 307-ЭС24-13015 по делу № А21-9802/2022 </a:t>
            </a:r>
          </a:p>
        </p:txBody>
      </p:sp>
    </p:spTree>
    <p:extLst>
      <p:ext uri="{BB962C8B-B14F-4D97-AF65-F5344CB8AC3E}">
        <p14:creationId xmlns:p14="http://schemas.microsoft.com/office/powerpoint/2010/main" val="135766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99515" y="777875"/>
            <a:ext cx="7462520" cy="3305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Суды не принимают аргументы, которые относят к </a:t>
            </a:r>
            <a:r>
              <a:rPr lang="ru-RU" sz="1600" kern="1200" dirty="0">
                <a:solidFill>
                  <a:srgbClr val="A50E82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предпринимательскому риску</a:t>
            </a:r>
            <a:r>
              <a:rPr lang="ru-RU" sz="1600" kern="1200" dirty="0">
                <a:solidFill>
                  <a:srgbClr val="14619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. 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Так, не признали обоснованными ссылки: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● </a:t>
            </a:r>
            <a:r>
              <a:rPr lang="ru-RU" sz="1600" u="sng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 сложности в работе с контрагентами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– 6-й ААС (Постановление Шестого ААС от 31.05.2022 N 06АП-2331/2022 по делу N А73-425/2022) и 9-й ААС (Постановление Девятого ААС от 20.09.2022 N 09АП-55617/2022 по делу N А40-92695/2022);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● </a:t>
            </a:r>
            <a:r>
              <a:rPr lang="ru-RU" sz="1600" u="sng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транспортный коллапс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– 5-й ААС (Постановление Пятого ААС от 04.10.2022 N 05АП-5156/2022 по делу N А59-170/2022);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● </a:t>
            </a:r>
            <a:r>
              <a:rPr lang="ru-RU" sz="1600" u="sng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неблагоприятную погоду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– 6-й ААС (Постановление Шестого ААС от 12.10.2021 N 06АП-4703/2021 по делу N А16-698/2021</a:t>
            </a:r>
            <a:r>
              <a:rPr lang="ru-RU" sz="1600" kern="1200" dirty="0" smtClean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).</a:t>
            </a:r>
            <a:endParaRPr lang="ru-RU" sz="1600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94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2495" y="419100"/>
            <a:ext cx="7865941" cy="4213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Суды обязали заказчика оплатить работы, которые сдали за пределами срока действия контракта</a:t>
            </a:r>
          </a:p>
          <a:p>
            <a:pPr lvl="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Стороны заключили сделку на проектные работы в 2 этапа. Заказчик оплатил 1-й этап. Акты на работы по 2-му этапу</a:t>
            </a:r>
            <a:r>
              <a:rPr lang="ru-RU" sz="1200" u="sng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 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передали, когда срок контракта уже истек. Заказчик их не подписал, результат не оплатил.</a:t>
            </a:r>
          </a:p>
          <a:p>
            <a:pPr lvl="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Апелляция и кассация деньги взыскали:</a:t>
            </a:r>
          </a:p>
          <a:p>
            <a:pPr marL="285750" lvl="0" indent="-28575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§"/>
            </a:pP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 проектную документацию получили положительное заключение </a:t>
            </a:r>
            <a:r>
              <a:rPr lang="ru-RU" sz="12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госэкспертизы</a:t>
            </a: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 Заказчик принял 1-й этап работ, претензий к результатам 2-го этапа не предъявлял. То, что работы не имели потребительской ценности, не доказали;</a:t>
            </a:r>
          </a:p>
          <a:p>
            <a:pPr marL="285750" lvl="0" indent="-28575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§"/>
            </a:pP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когда срок контракта истек, заказчик не сообщил подрядчику, что уже нет оснований выполнять работы. Он содействовал их продолжению. Это говорит о заинтересованности в результате и необоснованности довода об окончании срока контракта.</a:t>
            </a:r>
          </a:p>
          <a:p>
            <a:pPr lvl="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практике есть пример, когда суды тоже не поддержали заказчика, который отказал в приемке со ссылкой на истечение срока контракта.</a:t>
            </a:r>
          </a:p>
          <a:p>
            <a:pPr lvl="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Суды решили: </a:t>
            </a: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то, что срок контракта истек, не повод прекращать обязательства, даже если в нем есть такое условие. Правило работает, когда заказчик не уведомлял подрядчика об отсутствии оснований для продолжения работ и показывал заинтересованность в их продолжении.</a:t>
            </a:r>
          </a:p>
          <a:p>
            <a:pPr lvl="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Постановление АС Московского округа от 20.01.2023 по делу N А40-110792/2022</a:t>
            </a:r>
          </a:p>
        </p:txBody>
      </p:sp>
    </p:spTree>
    <p:extLst>
      <p:ext uri="{BB962C8B-B14F-4D97-AF65-F5344CB8AC3E}">
        <p14:creationId xmlns:p14="http://schemas.microsoft.com/office/powerpoint/2010/main" val="19540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0740" y="197536"/>
            <a:ext cx="8036560" cy="459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3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При исполнении контракта товар подорожал из-за санкций — суд не нашел оснований менять цену</a:t>
            </a:r>
          </a:p>
          <a:p>
            <a:pPr lvl="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3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Стороны заключили контракт на поставку сыра. При его исполнении производитель сообщил, что товар подорожал из-за санкций. Поставщик направил заказчику коммерческое предложение с повышенной стоимостью по отдельным позициям и попросил увеличить цену. Поскольку заказчик отказал, контрагент решил изменить контракт в суде. Однако тот его не поддержал:</a:t>
            </a:r>
          </a:p>
          <a:p>
            <a:pPr lvl="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3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повышение цен из-за санкций не причина для изменения контракта</a:t>
            </a:r>
            <a:r>
              <a:rPr lang="ru-RU" sz="13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 по общим основаниям Закона N 44-ФЗ. Для его корректировки по </a:t>
            </a:r>
            <a:r>
              <a:rPr lang="ru-RU" sz="13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спецнорме</a:t>
            </a:r>
            <a:r>
              <a:rPr lang="ru-RU" sz="13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 стороны не достигли согласия;</a:t>
            </a:r>
          </a:p>
          <a:p>
            <a:pPr lvl="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3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заключении сделки </a:t>
            </a:r>
            <a:r>
              <a:rPr lang="ru-RU" sz="13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поставщику следовало учесть все возможные варианты развития событий</a:t>
            </a:r>
            <a:r>
              <a:rPr lang="ru-RU" sz="13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 </a:t>
            </a:r>
            <a:r>
              <a:rPr lang="ru-RU" sz="13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Рост цен на товар относят к экономическим, </a:t>
            </a:r>
            <a:r>
              <a:rPr lang="ru-RU" sz="1300" i="1" kern="1200" dirty="0">
                <a:solidFill>
                  <a:srgbClr val="A50E82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предпринимательским рискам</a:t>
            </a:r>
            <a:r>
              <a:rPr lang="ru-RU" sz="1300" i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. </a:t>
            </a:r>
            <a:r>
              <a:rPr lang="ru-RU" sz="13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должной степени заботливости и осмотрительности их можно было спрогнозировать заранее;</a:t>
            </a:r>
          </a:p>
          <a:p>
            <a:pPr lvl="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3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удорожание продукции нельзя считать существенным изменением обстоятельств. Риск увеличения цены на рынке несет поставщик</a:t>
            </a:r>
            <a:r>
              <a:rPr lang="ru-RU" sz="13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</a:t>
            </a:r>
          </a:p>
          <a:p>
            <a:pPr lvl="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3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практике есть пример, когда повышение цен из-за санкций при исполнении контракта не признали основанием и для расторжения контракта.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3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Решение АС Республики Коми от 15.11.2022 по делу N А29-7006/2022</a:t>
            </a:r>
          </a:p>
        </p:txBody>
      </p:sp>
    </p:spTree>
    <p:extLst>
      <p:ext uri="{BB962C8B-B14F-4D97-AF65-F5344CB8AC3E}">
        <p14:creationId xmlns:p14="http://schemas.microsoft.com/office/powerpoint/2010/main" val="53233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0740" y="265293"/>
            <a:ext cx="7893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ru-RU" sz="32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Структурированный контракт</a:t>
            </a:r>
          </a:p>
        </p:txBody>
      </p:sp>
      <p:pic>
        <p:nvPicPr>
          <p:cNvPr id="6" name="Рисунок 5"/>
          <p:cNvPicPr/>
          <p:nvPr/>
        </p:nvPicPr>
        <p:blipFill rotWithShape="1">
          <a:blip r:embed="rId3"/>
          <a:srcRect l="4943" t="47176" r="5516" b="25860"/>
          <a:stretch/>
        </p:blipFill>
        <p:spPr bwMode="auto">
          <a:xfrm>
            <a:off x="51435" y="921385"/>
            <a:ext cx="9092565" cy="38030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486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0740" y="706120"/>
            <a:ext cx="8036560" cy="354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Суды отклонили ссылку поставщика на рост цен из-за санкций и не стали расторгать </a:t>
            </a:r>
            <a:r>
              <a:rPr lang="ru-RU" sz="1200" kern="12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госконтракт</a:t>
            </a:r>
            <a:endParaRPr lang="ru-RU" sz="1200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  <a:ea typeface="+mn-ea"/>
              <a:cs typeface="+mn-cs"/>
            </a:endParaRPr>
          </a:p>
          <a:p>
            <a:pPr lvl="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январе стороны заключили контракт на поставку бумаги. В марте поставщик предложил расторгнуть сделку по соглашению — она стала убыточной из-за удорожания материалов. Заказчик отказал.</a:t>
            </a:r>
          </a:p>
          <a:p>
            <a:pPr lvl="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Суды контракт не расторгли:</a:t>
            </a:r>
          </a:p>
          <a:p>
            <a:pPr marL="285750" lvl="0" indent="-28575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§"/>
            </a:pP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финансовый кризис и неблагоприятную экономическую ситуацию нельзя отнести к существенному изменению обстоятельств. </a:t>
            </a:r>
            <a:r>
              <a:rPr lang="ru-RU" sz="12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Поставщик должен был прогнозировать риски удорожания материалов</a:t>
            </a: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 Невыгодность сделки в этом случае правового значения не имеет;</a:t>
            </a:r>
          </a:p>
          <a:p>
            <a:pPr marL="285750" lvl="0" indent="-28575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§"/>
            </a:pPr>
            <a:r>
              <a:rPr lang="ru-RU" sz="12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конечный срок контракта не наступил. То, что его нельзя исполнить, поставщик не доказал. Отсутствие сырья, а также форс-мажор не подтвердили.</a:t>
            </a:r>
          </a:p>
          <a:p>
            <a:pPr lvl="0" algn="just" defTabSz="457200" rtl="0" fontAlgn="base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12-й ААС тоже 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не увидел в увеличении цен из-за санкций существенного изменения обстоятельств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 Суд отметил: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стороны должны были прогнозировать экономическую ситуацию и не могли исключать вероятность роста цен</a:t>
            </a:r>
            <a:r>
              <a:rPr lang="ru-RU" sz="12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200" kern="1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Постановление </a:t>
            </a:r>
            <a:r>
              <a:rPr lang="ru-RU" sz="12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3-го ААС от 29.08.2022 по делу N А33-9477/2022</a:t>
            </a:r>
          </a:p>
        </p:txBody>
      </p:sp>
    </p:spTree>
    <p:extLst>
      <p:ext uri="{BB962C8B-B14F-4D97-AF65-F5344CB8AC3E}">
        <p14:creationId xmlns:p14="http://schemas.microsoft.com/office/powerpoint/2010/main" val="400567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6005" y="203835"/>
            <a:ext cx="68884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rtl="0" eaLnBrk="1" fontAlgn="auto" latinLnBrk="0" hangingPunct="1">
              <a:spcAft>
                <a:spcPts val="600"/>
              </a:spcAft>
              <a:buClr>
                <a:prstClr val="white"/>
              </a:buClr>
              <a:buSzPct val="80000"/>
              <a:defRPr/>
            </a:pPr>
            <a:r>
              <a:rPr lang="ru-RU" sz="32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Прекращение контракта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6005" y="1064895"/>
            <a:ext cx="7175500" cy="281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+mj-lt"/>
              <a:buAutoNum type="arabicPeriod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Исполнением всех обязательств по контракту</a:t>
            </a:r>
          </a:p>
          <a:p>
            <a:pPr marL="457200" lvl="0" indent="-45720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+mj-lt"/>
              <a:buAutoNum type="arabicPeriod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Расторжением контракта, которое допускается: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 соглашению сторон;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 решению суда;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При одностороннем отказе стороны от исполнения контракта </a:t>
            </a:r>
            <a:r>
              <a:rPr lang="ru-RU" sz="1600" b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 основаниям, предусмотренным Гражданским кодексом РФ для одностороннего отказа от исполнения отдельных видов обязательств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 при условии, если это было предусмотрено контрактом (ч.9 ст.95).</a:t>
            </a:r>
          </a:p>
        </p:txBody>
      </p:sp>
    </p:spTree>
    <p:extLst>
      <p:ext uri="{BB962C8B-B14F-4D97-AF65-F5344CB8AC3E}">
        <p14:creationId xmlns:p14="http://schemas.microsoft.com/office/powerpoint/2010/main" val="409888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6154" y="342850"/>
            <a:ext cx="77476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all" spc="0" normalizeH="0" baseline="0" noProof="0" dirty="0" smtClean="0">
                <a:ln w="3175" cmpd="sng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j-ea"/>
                <a:cs typeface="+mj-cs"/>
              </a:rPr>
              <a:t>заказчик расторг контракт по соглашению вместо одностороннего отказа — суды не нашли нарушения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6335" y="1362740"/>
            <a:ext cx="7319010" cy="3185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Подрядчик выполнил работы частично и с просрочкой. Контракт расторгли по соглашению. Обязательства, которые не исполнили, прекратили. Прокурор посчитал условия соглашения незаконными. Заказчик мог отказаться от контракта, но позволил подрядчику избежать ответственности, чем нарушил публичные интересы.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 возразил. Односторонний отказ — долгая процедура. Деньги, которые не успели освоить, могли изъять в бюджет в конце года. Расторжение по соглашению помогло вовремя заключить 2 новых договора и завершить работы по контракту.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Апелляция и кассация поддержали заказчика:</a:t>
            </a:r>
            <a:b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</a:b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Закону N 44-ФЗ заказчик обязан отказаться от контракта только в ряде случаев. Просрочка к ним не относится. Контракт этого также не требовал; заказчик не нарушил публичные интересы. Он вовремя расторг сделку и потратил остаток средств на завершение работ.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Цель контракта достигли за счет денег, которые на нее и выделили. Обратное прокурор не доказал.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1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Постановление АС Волго-Вятского округа от 24.10.2022 по делу N А28-13323/2021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100" i="1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АС Волго-Вятского округа в похожем споре тоже поддержал заказчика: Постановление Арбитражного суда Волго-Вятского округа от 02.09.2022 N Ф01-4336/2022 по делу N А28-13009/2021.</a:t>
            </a:r>
          </a:p>
        </p:txBody>
      </p:sp>
    </p:spTree>
    <p:extLst>
      <p:ext uri="{BB962C8B-B14F-4D97-AF65-F5344CB8AC3E}">
        <p14:creationId xmlns:p14="http://schemas.microsoft.com/office/powerpoint/2010/main" val="300836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86155" y="132080"/>
            <a:ext cx="7747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kern="1200" dirty="0" smtClean="0">
                <a:solidFill>
                  <a:srgbClr val="14619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Основания</a:t>
            </a:r>
            <a:r>
              <a:rPr lang="ru-RU" sz="1600" kern="1200" dirty="0">
                <a:solidFill>
                  <a:srgbClr val="14619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, предусмотренные Гражданским кодексом РФ для одностороннего отказа от исполнения отдельных видов обязательств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4945" y="670171"/>
            <a:ext cx="846709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0150" lvl="2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srgbClr val="146194">
                  <a:lumMod val="10000"/>
                </a:srgbClr>
              </a:buClr>
              <a:buSzPct val="80000"/>
              <a:buFont typeface="Wingdings" pitchFamily="2" charset="2"/>
              <a:buChar char="Ø"/>
            </a:pPr>
            <a:r>
              <a:rPr lang="ru-RU" sz="1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Отказ Поставщика передать Заказчику товар или принадлежности к нему (пункт 1 статьи 463, абзац второй статьи 464 ГК РФ)</a:t>
            </a:r>
          </a:p>
          <a:p>
            <a:pPr marL="1200150" lvl="2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srgbClr val="146194">
                  <a:lumMod val="10000"/>
                </a:srgbClr>
              </a:buClr>
              <a:buSzPct val="80000"/>
              <a:buFont typeface="Wingdings" pitchFamily="2" charset="2"/>
              <a:buChar char="Ø"/>
            </a:pPr>
            <a:r>
              <a:rPr lang="ru-RU" sz="1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Существенное нарушение Поставщиком требований к качеству товара, а именно обнаружение Заказчиком неустранимых недостатков, недостатков, которые не могут быть устранены без несоразмерных расходов или затрат времени, или выявляются неоднократно, либо проявляются вновь после их устранения, и других подобных недостатков (пункт 2 статьи 475 ГК РФ).</a:t>
            </a:r>
          </a:p>
          <a:p>
            <a:pPr marL="1200150" lvl="2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srgbClr val="146194">
                  <a:lumMod val="10000"/>
                </a:srgbClr>
              </a:buClr>
              <a:buSzPct val="80000"/>
              <a:buFont typeface="Wingdings" pitchFamily="2" charset="2"/>
              <a:buChar char="Ø"/>
            </a:pPr>
            <a:r>
              <a:rPr lang="ru-RU" sz="1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Невыполнение Поставщиком в разумный срок требования Заказчика о доукомплектовании товара (пункт 1 статьи 480 ГК РФ).</a:t>
            </a:r>
          </a:p>
          <a:p>
            <a:pPr marL="1200150" lvl="2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srgbClr val="146194">
                  <a:lumMod val="10000"/>
                </a:srgbClr>
              </a:buClr>
              <a:buSzPct val="80000"/>
              <a:buFont typeface="Wingdings" pitchFamily="2" charset="2"/>
              <a:buChar char="Ø"/>
            </a:pPr>
            <a:r>
              <a:rPr lang="ru-RU" sz="1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Поставщик передал в нарушение контракта меньшее количество товара, чем определено контрактом (ст.466).</a:t>
            </a:r>
          </a:p>
          <a:p>
            <a:pPr marL="1200150" lvl="2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srgbClr val="146194">
                  <a:lumMod val="10000"/>
                </a:srgbClr>
              </a:buClr>
              <a:buSzPct val="80000"/>
              <a:buFont typeface="Wingdings" pitchFamily="2" charset="2"/>
              <a:buChar char="Ø"/>
            </a:pPr>
            <a:r>
              <a:rPr lang="ru-RU" sz="1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передаче Поставщиком предусмотренных контрактом товаров в ассортименте, не соответствующем контракту (п.1 ст.468).</a:t>
            </a:r>
          </a:p>
          <a:p>
            <a:pPr marL="1200150" lvl="2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srgbClr val="146194">
                  <a:lumMod val="10000"/>
                </a:srgbClr>
              </a:buClr>
              <a:buSzPct val="80000"/>
              <a:buFont typeface="Wingdings" pitchFamily="2" charset="2"/>
              <a:buChar char="Ø"/>
            </a:pPr>
            <a:r>
              <a:rPr lang="ru-RU" sz="1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Поставщик передал наряду с товарами, ассортимент которых соответствует контракту, товары с нарушением условия об ассортименте (п.2 ст.468)</a:t>
            </a:r>
          </a:p>
          <a:p>
            <a:pPr marL="1200150" lvl="2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srgbClr val="146194">
                  <a:lumMod val="10000"/>
                </a:srgbClr>
              </a:buClr>
              <a:buSzPct val="80000"/>
              <a:buFont typeface="Wingdings" pitchFamily="2" charset="2"/>
              <a:buChar char="Ø"/>
            </a:pPr>
            <a:r>
              <a:rPr lang="ru-RU" sz="1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Отступление Подрядчика от условий контракта или иные недостатки результата работы, которые не были устранены в установленный Заказчиком разумный срок, либо являются существенными и неустранимыми (п.3 ст.723 ГК РФ).</a:t>
            </a:r>
          </a:p>
          <a:p>
            <a:pPr marL="1200150" lvl="2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srgbClr val="146194">
                  <a:lumMod val="10000"/>
                </a:srgbClr>
              </a:buClr>
              <a:buSzPct val="80000"/>
              <a:buFont typeface="Wingdings" pitchFamily="2" charset="2"/>
              <a:buChar char="Ø"/>
            </a:pPr>
            <a:r>
              <a:rPr lang="ru-RU" sz="1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Подрядчик не приступает своевременно к исполнению контракта или выполняет работу настолько медленно, что окончание её к сроку становится явно невозможным (п.1 ст.715 ГК РФ)</a:t>
            </a:r>
            <a:endParaRPr lang="ru-RU" sz="1000" b="1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marL="1200150" lvl="2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srgbClr val="146194">
                  <a:lumMod val="10000"/>
                </a:srgbClr>
              </a:buClr>
              <a:buSzPct val="80000"/>
              <a:buFont typeface="Wingdings" pitchFamily="2" charset="2"/>
              <a:buChar char="Ø"/>
            </a:pPr>
            <a:r>
              <a:rPr lang="ru-RU" sz="10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Если Подрядчик в срок, предоставленный Заказчиком, не исполнит требования Заказчика об устранении недостатков (п.3 ст.715 ГК РФ).</a:t>
            </a:r>
          </a:p>
        </p:txBody>
      </p:sp>
    </p:spTree>
    <p:extLst>
      <p:ext uri="{BB962C8B-B14F-4D97-AF65-F5344CB8AC3E}">
        <p14:creationId xmlns:p14="http://schemas.microsoft.com/office/powerpoint/2010/main" val="25543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6005" y="132080"/>
            <a:ext cx="73190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rtl="0" eaLnBrk="1" fontAlgn="auto" latinLnBrk="0" hangingPunct="1">
              <a:spcAft>
                <a:spcPts val="600"/>
              </a:spcAft>
              <a:buClr>
                <a:prstClr val="white"/>
              </a:buClr>
              <a:buSzPct val="80000"/>
              <a:defRPr/>
            </a:pPr>
            <a:r>
              <a:rPr lang="ru-RU" sz="20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Односторонний отказ (ч.12.1-14 ст.95)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40740" y="706120"/>
            <a:ext cx="7891145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 использованием ЕИС формирует решение 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об одностороннем отказе от исполнения контракта, подписывает его усиленной электронной подписью и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размещает в ЕИС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;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решение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об одностороннем отказе от исполнения контракта не позднее одного часа с момента его размещения в ЕИС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автоматически с использованием ЕИС направляется поставщику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.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Датой поступления 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поставщику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решения 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об одностороннем отказе от исполнения контракта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считается дата размещения такого решения в ЕИС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в соответствии с часовой зоной, в которой расположен поставщик;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поступление решения 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об одностороннем отказе от исполнения контракта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считается надлежащим уведомлением 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поставщика об одностороннем отказе от исполнения контракта;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решение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заказчика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вступает в силу 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 контракт считается расторгнутым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через десять дней с даты надлежащего уведомления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 обязан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отменить не вступившее в силу решение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если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 течение 10 дней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с даты надлежащего уведомления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устранено нарушение условий контракта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послужившее основанием для принятия указанного решения, а также заказчику компенсированы затраты на проведение экспертизы. Данное правило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не применяется в случае повторного нарушения 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поставщиком условий контракта.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 3" panose="05040102010807070707" pitchFamily="18" charset="2"/>
              <a:buChar char=""/>
            </a:pP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 случае отмены 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заказчиком не вступившего в силу решения, размещенного в ЕИС,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заказчик не позднее одного дня, следующего за днем такой отмены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ru-RU" sz="11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формирует с использованием ЕИС извещение об отмене</a:t>
            </a:r>
            <a:r>
              <a:rPr lang="ru-RU" sz="11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подписывает его усиленной электронной подписью, и размещает в ЕИС.</a:t>
            </a:r>
          </a:p>
        </p:txBody>
      </p:sp>
    </p:spTree>
    <p:extLst>
      <p:ext uri="{BB962C8B-B14F-4D97-AF65-F5344CB8AC3E}">
        <p14:creationId xmlns:p14="http://schemas.microsoft.com/office/powerpoint/2010/main" val="265898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43025" y="148342"/>
            <a:ext cx="65297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20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Односторонний отказ</a:t>
            </a:r>
            <a:br>
              <a:rPr lang="ru-RU" sz="20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</a:br>
            <a:r>
              <a:rPr lang="ru-RU" sz="20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ч.15 ст.95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27760" y="874255"/>
            <a:ext cx="7103745" cy="325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 обязан принять решение об одностороннем отказе от исполнения контракта в случаях:</a:t>
            </a:r>
            <a:endParaRPr lang="ru-RU" sz="1400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1) если в ходе исполнения контракта установлено, что: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а)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поставщик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(подрядчик, исполнитель)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 (или) поставляемый товар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перестали соответствовать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установленным извещением об осуществлении закупки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требованиям к участникам закупки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(за исключением требования, предусмотренного ч.1.1 (отсутствие в РНП) ст. 31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и (или) поставляемому товару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;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б)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при определении поставщика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(подрядчика, исполнителя) поставщик (подрядчик, исполнитель)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представил недостоверную информацию о своем соответствии и (или) соответствии поставляемого товара требованиям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что позволило ему стать победителем определения поставщика (подрядчика, исполнителя);</a:t>
            </a:r>
          </a:p>
        </p:txBody>
      </p:sp>
    </p:spTree>
    <p:extLst>
      <p:ext uri="{BB962C8B-B14F-4D97-AF65-F5344CB8AC3E}">
        <p14:creationId xmlns:p14="http://schemas.microsoft.com/office/powerpoint/2010/main" val="19517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59829" y="502285"/>
            <a:ext cx="7195516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не позднее двух рабочих дней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следующих за днем вступления в силу решения (</a:t>
            </a:r>
            <a:r>
              <a:rPr lang="ru-RU" sz="14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заказчика или поставщика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),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направляет обращение о включении информации о поставщике в РНП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(</a:t>
            </a:r>
            <a:r>
              <a:rPr lang="ru-RU" sz="14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ПП РФ от 30 июня 2021 г. N 1078 «О порядке ведения реестра недобросовестных поставщиков…»)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случае одностороннего расторжения контракта заказчик вправе осуществить закупку запросом котировок </a:t>
            </a:r>
            <a:r>
              <a:rPr lang="ru-RU" sz="14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(по </a:t>
            </a:r>
            <a:r>
              <a:rPr lang="ru-RU" sz="1400" i="1" kern="1200" dirty="0" err="1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пп.б</a:t>
            </a:r>
            <a:r>
              <a:rPr lang="ru-RU" sz="14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 п.2 ч.10 ст.24 – без ограничения по НМЦК и годовому объёму)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расторжении контракта в связи с односторонним отказом другая сторона вправе потребовать возмещения только фактически понесенного ущерба, непосредственно обусловленного обстоятельствами, являющимися основанием для принятия решения об одностороннем отказе от исполнения контракта.</a:t>
            </a:r>
          </a:p>
        </p:txBody>
      </p:sp>
    </p:spTree>
    <p:extLst>
      <p:ext uri="{BB962C8B-B14F-4D97-AF65-F5344CB8AC3E}">
        <p14:creationId xmlns:p14="http://schemas.microsoft.com/office/powerpoint/2010/main" val="388780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71270" y="203835"/>
            <a:ext cx="60991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 rtl="0" eaLnBrk="1" fontAlgn="auto" latinLnBrk="0" hangingPunct="1">
              <a:spcAft>
                <a:spcPts val="600"/>
              </a:spcAft>
              <a:buClr>
                <a:prstClr val="white"/>
              </a:buClr>
              <a:buSzPct val="80000"/>
              <a:defRPr/>
            </a:pPr>
            <a:r>
              <a:rPr lang="ru-RU" sz="2000" b="1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Последствия расторжения контракта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86155" y="1006799"/>
            <a:ext cx="7617177" cy="315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случае расторжения контракта по основаниям, предусмотренным частью 8 статьи 95</a:t>
            </a:r>
            <a:r>
              <a:rPr lang="ru-RU" sz="1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*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, </a:t>
            </a:r>
            <a:r>
              <a:rPr lang="ru-RU" sz="14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заказчик вправе заключить контракт со следующим участником 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условии согласия такого участника закупки заключить контракт. Указанный контракт заключается с соблюдением условий, предусмотренных ч.1 ст.34 (на условиях извещения и заявки участника) с учетом положений ч.18 ст.95 (за минусом исполненных обязательств), и после предоставления участником закупки ОИК. </a:t>
            </a:r>
          </a:p>
          <a:p>
            <a:pPr lvl="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4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*</a:t>
            </a: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Часть 8 статьи 95. Расторжение контракта допускается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по соглашению сторон, 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решению суда,</a:t>
            </a:r>
          </a:p>
          <a:p>
            <a:pPr marL="285750" lvl="0" indent="-285750" algn="just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4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в случае одностороннего отказа стороны контракта от исполнения контракта в соответствии с гражданским законодательством.</a:t>
            </a:r>
          </a:p>
        </p:txBody>
      </p:sp>
    </p:spTree>
    <p:extLst>
      <p:ext uri="{BB962C8B-B14F-4D97-AF65-F5344CB8AC3E}">
        <p14:creationId xmlns:p14="http://schemas.microsoft.com/office/powerpoint/2010/main" val="40233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40740" y="487315"/>
            <a:ext cx="796480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 algn="just" rtl="0">
              <a:spcBef>
                <a:spcPts val="600"/>
              </a:spcBef>
              <a:buClr>
                <a:srgbClr val="B13F9A"/>
              </a:buClr>
              <a:buSzPct val="73000"/>
              <a:buFont typeface="Wingdings" panose="05000000000000000000" pitchFamily="2" charset="2"/>
              <a:buChar char="Ø"/>
            </a:pPr>
            <a:r>
              <a:rPr lang="ru-RU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При этом при расторжении контракта (</a:t>
            </a:r>
            <a:r>
              <a:rPr lang="ru-RU" sz="1500" i="1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за исключением контракта, предметом которого является поставка товара, необходимого для нормального жизнеобеспечения) </a:t>
            </a:r>
            <a:r>
              <a:rPr lang="ru-RU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в связи </a:t>
            </a:r>
            <a:r>
              <a:rPr lang="ru-RU" u="sng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с односторонним отказом </a:t>
            </a:r>
            <a:r>
              <a:rPr lang="ru-RU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заказчика от исполнения контракта заключение контракта допускается в случае, </a:t>
            </a:r>
          </a:p>
          <a:p>
            <a:pPr marL="274320" lvl="0" indent="-274320" algn="just" rtl="0">
              <a:spcBef>
                <a:spcPts val="600"/>
              </a:spcBef>
              <a:buClr>
                <a:srgbClr val="B13F9A"/>
              </a:buClr>
              <a:buSzPct val="73000"/>
              <a:buFont typeface="Wingdings" panose="05000000000000000000" pitchFamily="2" charset="2"/>
              <a:buChar char="v"/>
            </a:pPr>
            <a:r>
              <a:rPr lang="ru-RU" i="1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если принято решение о включении информации о поставщике в РНП </a:t>
            </a:r>
          </a:p>
          <a:p>
            <a:pPr marL="274320" lvl="0" indent="-274320" algn="just" rtl="0">
              <a:spcBef>
                <a:spcPts val="600"/>
              </a:spcBef>
              <a:buClr>
                <a:srgbClr val="B13F9A"/>
              </a:buClr>
              <a:buSzPct val="73000"/>
              <a:buFont typeface="Wingdings" panose="05000000000000000000" pitchFamily="2" charset="2"/>
              <a:buChar char="v"/>
            </a:pPr>
            <a:r>
              <a:rPr lang="ru-RU" i="1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либо принято решение об отказе во включении информации в РНП в связи с установлением в данном решении факта, что надлежащее исполнение таким поставщиком условий контракта оказалось невозможным вследствие обстоятельств непреодолимой силы.</a:t>
            </a:r>
            <a:endParaRPr lang="ru-RU" i="1" kern="1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ea typeface="+mn-ea"/>
              <a:cs typeface="+mn-cs"/>
            </a:endParaRPr>
          </a:p>
          <a:p>
            <a:pPr lvl="0" algn="ctr" rtl="0">
              <a:spcBef>
                <a:spcPts val="600"/>
              </a:spcBef>
              <a:buClr>
                <a:srgbClr val="B13F9A"/>
              </a:buClr>
              <a:buSzPct val="73000"/>
            </a:pPr>
            <a:r>
              <a:rPr lang="ru-RU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(ч.17.1 ст.95)</a:t>
            </a:r>
          </a:p>
        </p:txBody>
      </p:sp>
    </p:spTree>
    <p:extLst>
      <p:ext uri="{BB962C8B-B14F-4D97-AF65-F5344CB8AC3E}">
        <p14:creationId xmlns:p14="http://schemas.microsoft.com/office/powerpoint/2010/main" val="22770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6005" y="634365"/>
            <a:ext cx="7390765" cy="2565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>
              <a:lnSpc>
                <a:spcPct val="107000"/>
              </a:lnSpc>
              <a:spcAft>
                <a:spcPts val="800"/>
              </a:spcAft>
            </a:pPr>
            <a:r>
              <a:rPr lang="ru-RU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Письмо ФАС России от 23 июля 2024 года №ПИ/65002/24</a:t>
            </a:r>
          </a:p>
          <a:p>
            <a:pPr lvl="0" algn="just" rtl="0">
              <a:lnSpc>
                <a:spcPct val="107000"/>
              </a:lnSpc>
              <a:spcAft>
                <a:spcPts val="800"/>
              </a:spcAft>
            </a:pPr>
            <a:r>
              <a:rPr lang="ru-RU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ФАС России разъяснила, что если у Заказчика по 44-ФЗ отпала необходимость в поставке товаров, выполнении работ, оказании услуг, предусмотренных контрактом, такой контракт можно расторгнуть по соглашению сторон в соответствии с частью 8 статьи 95 №44-ФЗ. При этом, </a:t>
            </a:r>
            <a:r>
              <a:rPr lang="ru-RU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ea typeface="+mn-ea"/>
                <a:cs typeface="+mn-cs"/>
              </a:rPr>
              <a:t>основания для заключения контракта со вторым участником закупки при расторжении контракта по соглашению сторон отсутствуют</a:t>
            </a:r>
            <a:r>
              <a:rPr lang="ru-RU" kern="12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562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58290" y="209897"/>
            <a:ext cx="66732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eaLnBrk="1" fontAlgn="auto" latinLnBrk="0" hangingPunct="1">
              <a:buClrTx/>
              <a:buSzTx/>
              <a:defRPr/>
            </a:pPr>
            <a:r>
              <a:rPr lang="ru-RU" sz="32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Протокол разногласий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56004" y="794672"/>
            <a:ext cx="7677785" cy="3813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участник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закупки, с которым заключается контракт, … формирует …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протокол разногласий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 одном или нескольких из следующих случаев: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Tx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а)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наличие разногласий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в отношении информации, включенной в проект контракта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с указанием информации, не соответствующей требованиям, установленным в извещении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об осуществлении закупки,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и положениям заявки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такого участника закупки;</a:t>
            </a:r>
          </a:p>
          <a:p>
            <a:pPr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б) 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несогласие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заключить контракт, содержащий условия, предусмотренные п.2 ч.2 настоящей статьи (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увеличение количества на сумму экономии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);</a:t>
            </a:r>
            <a:r>
              <a:rPr lang="ru-RU" b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endParaRPr lang="ru-RU" b="1" kern="1200" dirty="0" smtClean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  <a:p>
            <a:pPr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(</a:t>
            </a:r>
            <a:r>
              <a:rPr lang="ru-RU" i="1" kern="1200" dirty="0" smtClean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часть </a:t>
            </a:r>
            <a:r>
              <a:rPr lang="ru-RU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3 статьи </a:t>
            </a:r>
            <a:r>
              <a:rPr lang="ru-RU" i="1" kern="1200" dirty="0" smtClean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51)</a:t>
            </a:r>
            <a:endParaRPr lang="ru-RU" i="1" kern="1200" dirty="0">
              <a:solidFill>
                <a:prstClr val="black"/>
              </a:solidFill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8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4йцуйцу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AAAAAAAAAAIlN4AP///wgAAAAAAAAAAAAAAAAAAAAAAAAAAAAAAAAAAAAAZAAAAAEAAABAAAAAAAAAAAAAAAAAAAAAAAAAAAAAAAAAAAAAAAAAAAAAAAAAAAAAAAAAAAAAAAAAAAAAAAAAAAAAAAAAAAAAAAAAAAAAAAAAAAAAAAAAAAAAAAAAAAAAFAAAADwAAAABAAAAAAAAACJTeAB4AAAAAQAAACMAAAAjAAAAIwAAAB4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pHk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IlN4AP///wEAAAAAAAAAAAAAAAAAAAAAAAAAAAAAAAAAAAAAAAAAACJTeAB/f38A8PDwA8zMzADAwP8Af39/AAAAAAAAAAAAAAAAAAAAAAAAAAAAIQAAABgAAAAUAAAAmwAAABUHAAAlEAAAoBYAABAAAAAmAAAACAAAAP//////////"/>
              </a:ext>
            </a:extLst>
          </p:cNvSpPr>
          <p:nvPr/>
        </p:nvSpPr>
        <p:spPr>
          <a:xfrm>
            <a:off x="98425" y="1151255"/>
            <a:ext cx="2526030" cy="2526665"/>
          </a:xfrm>
          <a:custGeom>
            <a:avLst/>
            <a:gdLst/>
            <a:ahLst/>
            <a:cxnLst/>
            <a:rect l="0" t="0" r="2526030" b="2526665"/>
            <a:pathLst>
              <a:path w="2526030" h="2526665">
                <a:moveTo>
                  <a:pt x="1182641" y="45939"/>
                </a:moveTo>
                <a:cubicBezTo>
                  <a:pt x="1226655" y="0"/>
                  <a:pt x="1299375" y="0"/>
                  <a:pt x="1345302" y="45939"/>
                </a:cubicBezTo>
                <a:cubicBezTo>
                  <a:pt x="2482016" y="1182938"/>
                  <a:pt x="2482016" y="1182938"/>
                  <a:pt x="2482016" y="1182938"/>
                </a:cubicBezTo>
                <a:cubicBezTo>
                  <a:pt x="2526030" y="1226963"/>
                  <a:pt x="2526030" y="1299701"/>
                  <a:pt x="2482016" y="1343726"/>
                </a:cubicBezTo>
                <a:cubicBezTo>
                  <a:pt x="1345302" y="2480725"/>
                  <a:pt x="1345302" y="2480725"/>
                  <a:pt x="1345302" y="2480725"/>
                </a:cubicBezTo>
                <a:cubicBezTo>
                  <a:pt x="1299375" y="2526665"/>
                  <a:pt x="1226655" y="2526665"/>
                  <a:pt x="1182641" y="2480725"/>
                </a:cubicBezTo>
                <a:cubicBezTo>
                  <a:pt x="45928" y="1343726"/>
                  <a:pt x="45928" y="1343726"/>
                  <a:pt x="45928" y="1343726"/>
                </a:cubicBezTo>
                <a:cubicBezTo>
                  <a:pt x="0" y="1299701"/>
                  <a:pt x="0" y="1226963"/>
                  <a:pt x="45928" y="1182938"/>
                </a:cubicBezTo>
                <a:lnTo>
                  <a:pt x="1182641" y="46225"/>
                </a:lnTo>
                <a:close/>
              </a:path>
            </a:pathLst>
          </a:custGeom>
          <a:noFill/>
          <a:ln w="76200" cap="flat" cmpd="sng" algn="ctr">
            <a:solidFill>
              <a:srgbClr val="225378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字魂59号-创粗黑" charset="-122"/>
            </a:endParaRPr>
          </a:p>
        </p:txBody>
      </p:sp>
      <p:sp>
        <p:nvSpPr>
          <p:cNvPr id="3" name="Кривая1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6e73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e73AP///wEAAAAAAAAAAAAAAAAAAAAAAAAAAAAAAAAAAAAAAAAAAAAAAAJ/f38A8PDwA8zMzADAwP8Af39/AAAAAAAAAAAAAAAAAAAAAAAAAAAAIQAAABgAAAAUAAAAcQMAADcFAADoFgAArhgAABAAAAAmAAAACAAAAP//////////"/>
              </a:ext>
            </a:extLst>
          </p:cNvSpPr>
          <p:nvPr/>
        </p:nvSpPr>
        <p:spPr>
          <a:xfrm>
            <a:off x="559435" y="847725"/>
            <a:ext cx="3164205" cy="3164205"/>
          </a:xfrm>
          <a:custGeom>
            <a:avLst/>
            <a:gdLst/>
            <a:ahLst/>
            <a:cxnLst/>
            <a:rect l="0" t="0" r="3164205" b="3164205"/>
            <a:pathLst>
              <a:path w="3164205" h="3164205">
                <a:moveTo>
                  <a:pt x="1481423" y="57531"/>
                </a:moveTo>
                <a:cubicBezTo>
                  <a:pt x="1536557" y="0"/>
                  <a:pt x="1627647" y="0"/>
                  <a:pt x="1685178" y="57531"/>
                </a:cubicBezTo>
                <a:cubicBezTo>
                  <a:pt x="3109071" y="1481423"/>
                  <a:pt x="3109071" y="1481423"/>
                  <a:pt x="3109071" y="1481423"/>
                </a:cubicBezTo>
                <a:cubicBezTo>
                  <a:pt x="3164205" y="1536557"/>
                  <a:pt x="3164205" y="1627647"/>
                  <a:pt x="3109071" y="1682781"/>
                </a:cubicBezTo>
                <a:cubicBezTo>
                  <a:pt x="1685178" y="3106674"/>
                  <a:pt x="1685178" y="3106674"/>
                  <a:pt x="1685178" y="3106674"/>
                </a:cubicBezTo>
                <a:cubicBezTo>
                  <a:pt x="1627647" y="3164205"/>
                  <a:pt x="1536557" y="3164205"/>
                  <a:pt x="1481423" y="3106674"/>
                </a:cubicBezTo>
                <a:cubicBezTo>
                  <a:pt x="57531" y="1682781"/>
                  <a:pt x="57531" y="1682781"/>
                  <a:pt x="57531" y="1682781"/>
                </a:cubicBezTo>
                <a:cubicBezTo>
                  <a:pt x="0" y="1627647"/>
                  <a:pt x="0" y="1536557"/>
                  <a:pt x="57531" y="1481423"/>
                </a:cubicBezTo>
                <a:lnTo>
                  <a:pt x="1481423" y="57531"/>
                </a:lnTo>
                <a:close/>
              </a:path>
            </a:pathLst>
          </a:custGeom>
          <a:solidFill>
            <a:srgbClr val="E9EEF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字魂59号-创粗黑" charset="-122"/>
            </a:endParaRPr>
          </a:p>
        </p:txBody>
      </p:sp>
      <p:grpSp>
        <p:nvGrpSpPr>
          <p:cNvPr id="4" name="组合 1"/>
          <p:cNvGrp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6_y4z/ZhMAAAAlAAAAAQAAAA8BAAAAkAAAAEgAAACQAAAASAAAAAAAAAAAAAAAAAAAABcAAAAUAAAAAAAAAAAAAAD/fwAA/38AAAAAAAAJAAAABAAAAFr0+/8fAAAAVAAAAAAAAAAAAAAAAAAAAAAAAAAAAAAAAAAAAAAAAAAAAAAAAAAAAAAAAAAAAAAAAAAAAAAAAAAAAAAAAAAAAAAAAAAAAAAAAAAAAAAAAAAAAAAAAAAAACEAAAAYAAAAFAAAAIgEAAA7CgAArCYAAKkTAAAAAAAAJgAAAAgAAAD/////AAAAAA=="/>
              </a:ext>
            </a:extLst>
          </p:cNvGrpSpPr>
          <p:nvPr/>
        </p:nvGrpSpPr>
        <p:grpSpPr>
          <a:xfrm>
            <a:off x="768985" y="1648142"/>
            <a:ext cx="5549900" cy="1532890"/>
            <a:chOff x="736600" y="1663065"/>
            <a:chExt cx="5549900" cy="1532890"/>
          </a:xfrm>
        </p:grpSpPr>
        <p:sp>
          <p:nvSpPr>
            <p:cNvPr id="6" name="Прямоугольник1"/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iAQAADsKAACsJgAAzhEAAAAgAAAmAAAACAAAAP//////////"/>
                </a:ext>
              </a:extLst>
            </p:cNvSpPr>
            <p:nvPr/>
          </p:nvSpPr>
          <p:spPr>
            <a:xfrm>
              <a:off x="736600" y="1663065"/>
              <a:ext cx="5549900" cy="12312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 marL="0" algn="ctr">
                <a:defRPr lang="en-US" sz="8000" b="1" cap="none">
                  <a:solidFill>
                    <a:srgbClr val="225378"/>
                  </a:solidFill>
                  <a:latin typeface="Roboto" charset="-52"/>
                  <a:ea typeface="Roboto" charset="-52"/>
                  <a:cs typeface="Roboto" charset="-52"/>
                </a:defRPr>
              </a:pPr>
              <a:r>
                <a:rPr dirty="0">
                  <a:latin typeface="MS Reference Sans Serif" panose="020B0604030504040204" pitchFamily="34" charset="0"/>
                </a:rPr>
                <a:t>СПАСИБО</a:t>
              </a:r>
            </a:p>
          </p:txBody>
        </p:sp>
        <p:sp>
          <p:nvSpPr>
            <p:cNvPr id="5" name="TextBox 7"/>
            <p:cNvSpPr>
              <a:extLst>
                <a:ext uri="smNativeData">
  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ZAAAAE0AAAAAAAAAAAAAAAAAAAAAA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qAcAAFYSAACMIwAAqRMAAAAgAAAmAAAACAAAAP//////////"/>
                </a:ext>
              </a:extLst>
            </p:cNvSpPr>
            <p:nvPr/>
          </p:nvSpPr>
          <p:spPr>
            <a:xfrm>
              <a:off x="1244600" y="2980690"/>
              <a:ext cx="4533900" cy="2152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spcCol="215900" anchor="t"/>
            <a:lstStyle/>
            <a:p>
              <a:pPr marL="0" algn="ctr">
                <a:defRPr lang="en-US" sz="1400" cap="none">
                  <a:solidFill>
                    <a:srgbClr val="262626"/>
                  </a:solidFill>
                  <a:latin typeface="Roboto" charset="-52"/>
                  <a:ea typeface="Roboto" charset="-52"/>
                  <a:cs typeface="Roboto" charset="-52"/>
                </a:defRPr>
              </a:pPr>
              <a:endParaRPr dirty="0"/>
            </a:p>
          </p:txBody>
        </p:sp>
      </p:grpSp>
      <p:sp>
        <p:nvSpPr>
          <p:cNvPr id="7" name="Freeform 14укцуц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IlN4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pHk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IlN4AP///wEAAAAAAAAAAAAAAAAAAAAAAAAAAAAAAAAAAAAAAAAAAAAAAAJ/f38A8PDwA8zMzADAwP8Af39/AAAAAAAAAAAAAAAAAAAAAAAAAAAAIQAAABgAAAAUAAAASioAAMEJAABAOAAAtxcAABAAAAAmAAAACAAAAP//////////"/>
              </a:ext>
            </a:extLst>
          </p:cNvSpPr>
          <p:nvPr/>
        </p:nvSpPr>
        <p:spPr>
          <a:xfrm>
            <a:off x="6874510" y="1585595"/>
            <a:ext cx="2269490" cy="2269490"/>
          </a:xfrm>
          <a:custGeom>
            <a:avLst/>
            <a:gdLst/>
            <a:ahLst/>
            <a:cxnLst/>
            <a:rect l="0" t="0" r="2269490" b="2269490"/>
            <a:pathLst>
              <a:path w="2269490" h="2269490">
                <a:moveTo>
                  <a:pt x="1062534" y="41263"/>
                </a:moveTo>
                <a:cubicBezTo>
                  <a:pt x="1102078" y="0"/>
                  <a:pt x="1167412" y="0"/>
                  <a:pt x="1208675" y="41263"/>
                </a:cubicBezTo>
                <a:cubicBezTo>
                  <a:pt x="2229946" y="1062534"/>
                  <a:pt x="2229946" y="1062534"/>
                  <a:pt x="2229946" y="1062534"/>
                </a:cubicBezTo>
                <a:cubicBezTo>
                  <a:pt x="2269490" y="1102078"/>
                  <a:pt x="2269490" y="1167412"/>
                  <a:pt x="2229946" y="1206956"/>
                </a:cubicBezTo>
                <a:cubicBezTo>
                  <a:pt x="1208675" y="2228227"/>
                  <a:pt x="1208675" y="2228227"/>
                  <a:pt x="1208675" y="2228227"/>
                </a:cubicBezTo>
                <a:cubicBezTo>
                  <a:pt x="1167412" y="2269490"/>
                  <a:pt x="1102078" y="2269490"/>
                  <a:pt x="1062534" y="2228227"/>
                </a:cubicBezTo>
                <a:cubicBezTo>
                  <a:pt x="41263" y="1206956"/>
                  <a:pt x="41263" y="1206956"/>
                  <a:pt x="41263" y="1206956"/>
                </a:cubicBezTo>
                <a:cubicBezTo>
                  <a:pt x="0" y="1167412"/>
                  <a:pt x="0" y="1102078"/>
                  <a:pt x="41263" y="1062534"/>
                </a:cubicBezTo>
                <a:lnTo>
                  <a:pt x="1062534" y="41263"/>
                </a:lnTo>
                <a:close/>
              </a:path>
            </a:pathLst>
          </a:custGeom>
          <a:solidFill>
            <a:srgbClr val="225378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字魂59号-创粗黑" charset="-122"/>
            </a:endParaRPr>
          </a:p>
        </p:txBody>
      </p:sp>
      <p:sp>
        <p:nvSpPr>
          <p:cNvPr id="8" name="Freeform 14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6e73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6e73AP///wEAAAAAAAAAAAAAAAAAAAAAAAAAAAAAAAAAAAAAAAAAAAAAAAJ/f38A8PDwA8zMzADAwP8Af39/AAAAAAAAAAAAAAAAAAAAAAAAAAAAIQAAABgAAAAUAAAAcycAAKYCAACOMAAA6wsAABAAAAAmAAAACAAAAP//////////"/>
              </a:ext>
            </a:extLst>
          </p:cNvSpPr>
          <p:nvPr/>
        </p:nvSpPr>
        <p:spPr>
          <a:xfrm>
            <a:off x="6412865" y="430530"/>
            <a:ext cx="1480185" cy="1506855"/>
          </a:xfrm>
          <a:custGeom>
            <a:avLst/>
            <a:gdLst/>
            <a:ahLst/>
            <a:cxnLst/>
            <a:rect l="0" t="0" r="1480185" b="1506855"/>
            <a:pathLst>
              <a:path w="1480185" h="1506855">
                <a:moveTo>
                  <a:pt x="692995" y="27397"/>
                </a:moveTo>
                <a:cubicBezTo>
                  <a:pt x="718786" y="0"/>
                  <a:pt x="761398" y="0"/>
                  <a:pt x="788310" y="27397"/>
                </a:cubicBezTo>
                <a:cubicBezTo>
                  <a:pt x="1454393" y="705482"/>
                  <a:pt x="1454393" y="705482"/>
                  <a:pt x="1454393" y="705482"/>
                </a:cubicBezTo>
                <a:cubicBezTo>
                  <a:pt x="1480185" y="731737"/>
                  <a:pt x="1480185" y="775117"/>
                  <a:pt x="1454393" y="801372"/>
                </a:cubicBezTo>
                <a:cubicBezTo>
                  <a:pt x="788310" y="1479457"/>
                  <a:pt x="788310" y="1479457"/>
                  <a:pt x="788310" y="1479457"/>
                </a:cubicBezTo>
                <a:cubicBezTo>
                  <a:pt x="761398" y="1506855"/>
                  <a:pt x="718786" y="1506855"/>
                  <a:pt x="692995" y="1479457"/>
                </a:cubicBezTo>
                <a:cubicBezTo>
                  <a:pt x="26912" y="801372"/>
                  <a:pt x="26912" y="801372"/>
                  <a:pt x="26912" y="801372"/>
                </a:cubicBezTo>
                <a:cubicBezTo>
                  <a:pt x="0" y="775117"/>
                  <a:pt x="0" y="731737"/>
                  <a:pt x="26912" y="705482"/>
                </a:cubicBezTo>
                <a:lnTo>
                  <a:pt x="692995" y="27397"/>
                </a:lnTo>
                <a:close/>
              </a:path>
            </a:pathLst>
          </a:custGeom>
          <a:solidFill>
            <a:srgbClr val="E9EEF7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字魂59号-创粗黑" charset="-122"/>
            </a:endParaRPr>
          </a:p>
        </p:txBody>
      </p:sp>
      <p:sp>
        <p:nvSpPr>
          <p:cNvPr id="9" name="Freeform 14цуйу"/>
          <p:cNvSpPr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CwAAAA0AAAAAkAAAAEgAAACQAAAASAAAAAAAAAAAAAAAAAAAAAEAAABQAAAAAAAAAAAA4D8AAAAAAADgPwAAAAAAAOA/AAAAAAAA4D8AAAAAAADgPwAAAAAAAOA/AAAAAAAA4D8AAAAAAADgPwAAAAAAAOA/AAAAAAAA4D8CAAAAjAAAAAEAAAAAAAAA/wAA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pHk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AAAAAJ/f38A8PDwA8zMzADAwP8Af39/AAAAAAAAAAAAAAAAAAAAAAAAAAAAIQAAABgAAAAUAAAALC8AAK4YAAC5MwAAOh0AABAAAAAmAAAACAAAAP//////////"/>
              </a:ext>
            </a:extLst>
          </p:cNvSpPr>
          <p:nvPr/>
        </p:nvSpPr>
        <p:spPr>
          <a:xfrm>
            <a:off x="7668260" y="4011930"/>
            <a:ext cx="739775" cy="739140"/>
          </a:xfrm>
          <a:custGeom>
            <a:avLst/>
            <a:gdLst/>
            <a:ahLst/>
            <a:cxnLst/>
            <a:rect l="0" t="0" r="739775" b="739140"/>
            <a:pathLst>
              <a:path w="739775" h="739140">
                <a:moveTo>
                  <a:pt x="346349" y="13439"/>
                </a:moveTo>
                <a:cubicBezTo>
                  <a:pt x="359239" y="0"/>
                  <a:pt x="380534" y="0"/>
                  <a:pt x="393986" y="13439"/>
                </a:cubicBezTo>
                <a:cubicBezTo>
                  <a:pt x="726884" y="346052"/>
                  <a:pt x="726884" y="346052"/>
                  <a:pt x="726884" y="346052"/>
                </a:cubicBezTo>
                <a:cubicBezTo>
                  <a:pt x="739775" y="358931"/>
                  <a:pt x="739775" y="380209"/>
                  <a:pt x="726884" y="393088"/>
                </a:cubicBezTo>
                <a:cubicBezTo>
                  <a:pt x="393986" y="725701"/>
                  <a:pt x="393986" y="725701"/>
                  <a:pt x="393986" y="725701"/>
                </a:cubicBezTo>
                <a:cubicBezTo>
                  <a:pt x="380534" y="739140"/>
                  <a:pt x="359239" y="739140"/>
                  <a:pt x="346349" y="725701"/>
                </a:cubicBezTo>
                <a:cubicBezTo>
                  <a:pt x="13450" y="393088"/>
                  <a:pt x="13450" y="393088"/>
                  <a:pt x="13450" y="393088"/>
                </a:cubicBezTo>
                <a:cubicBezTo>
                  <a:pt x="0" y="380209"/>
                  <a:pt x="0" y="358931"/>
                  <a:pt x="13450" y="346052"/>
                </a:cubicBezTo>
                <a:lnTo>
                  <a:pt x="346349" y="13153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zh-CN"/>
            </a:pPr>
            <a:endParaRPr lang="zh-CN" cap="none">
              <a:latin typeface="Montserrat SemiBold" pitchFamily="2" charset="0"/>
              <a:ea typeface="字魂59号-创粗黑" charset="-122"/>
              <a:cs typeface="字魂59号-创粗黑" charset="-122"/>
            </a:endParaRPr>
          </a:p>
        </p:txBody>
      </p:sp>
      <p:sp>
        <p:nvSpPr>
          <p:cNvPr id="10" name="Текстовое поле1"/>
          <p:cNvSpPr txBox="1"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5_y4z/ZhMAAAAlAAAAEgAAAA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Hd5Bf///wEAAAAAAAAAAAAAAAAAAAAAAAAAAAAAAAAAAAAAAAAAAAAAAAJ/f38A8PDwA8zMzADAwP8Af39/AAAAAAAAAAAAAAAAAAAAAAAAAAAAIQAAABgAAAAUAAAAhC4AAMQdAABAOAAApB8AAAAAAAAmAAAACAAAAP//////////"/>
              </a:ext>
            </a:extLst>
          </p:cNvSpPr>
          <p:nvPr/>
        </p:nvSpPr>
        <p:spPr>
          <a:xfrm>
            <a:off x="7561580" y="4838700"/>
            <a:ext cx="1582420" cy="30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sz="1200" dirty="0">
                <a:latin typeface="MS Reference Sans Serif" panose="020B0604030504040204" pitchFamily="34" charset="0"/>
              </a:rPr>
              <a:t>www.uroookks.ru</a:t>
            </a:r>
          </a:p>
        </p:txBody>
      </p:sp>
      <p:pic>
        <p:nvPicPr>
          <p:cNvPr id="11" name="Изображение1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BTQUF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AB3eQX///8BAAAAAAAAAAAAAAAAAAAAAAAAAAAAAAAAAAAAAAAAAAAAAAAAf39/APDw8APMzMwAwMD/AH9/fwAAAAAAAAAAAAAAAAD///8AAAAAACEAAAAYAAAAFAAAAAAAAAAAAAAAEQYAAC4GAAAA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</p:bldLst>
    <p:extLst>
      <p:ext uri="smNativeData">
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y4z/ZgUAAAAFAAAA/f///wEAAAA1AAAAEAAAAAAAAAAAAAAAAAAAAAoAAAD9////AQAAADUAAAAQAAAAAAAAAAAAAAAAAAAADwAAAP3///8BAAAANQAAABAAAAAAAAAAAAAAAAAAAAAUAAAA/f///wEAAAA1AAAAEAAAAAAAAAAAAAAAAAAAABkAAAD9////AQAAADUAAAAQAAAAAAAAAAAAAAAAAAAA"/>
      </p:ext>
    </p:ext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14780" y="64523"/>
            <a:ext cx="7388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rtl="0"/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Работа с экономией при заключении контракта </a:t>
            </a:r>
            <a:r>
              <a:rPr lang="ru-RU" sz="2000" i="1" dirty="0" smtClean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(часть </a:t>
            </a:r>
            <a:r>
              <a:rPr lang="ru-RU" sz="2000" i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2 пункт 2 статьи 51)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12495" y="1064895"/>
            <a:ext cx="7821295" cy="302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lvl="0" indent="-214313" algn="just" defTabSz="342900" rtl="0">
              <a:spcBef>
                <a:spcPct val="20000"/>
              </a:spcBef>
              <a:spcAft>
                <a:spcPts val="45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при формировании и размещении проекта контракта</a:t>
            </a:r>
            <a:r>
              <a:rPr lang="ru-RU" sz="1600" kern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Century Gothic" panose="020B0502020202020204"/>
                <a:ea typeface="+mn-ea"/>
                <a:cs typeface="+mn-cs"/>
              </a:rPr>
              <a:t>, заказчик </a:t>
            </a:r>
            <a:r>
              <a:rPr lang="ru-RU" sz="1600" kern="1200" dirty="0"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вправе</a:t>
            </a:r>
            <a:r>
              <a:rPr lang="ru-RU" sz="1600" kern="1200" dirty="0">
                <a:solidFill>
                  <a:schemeClr val="accent6">
                    <a:lumMod val="75000"/>
                    <a:lumOff val="25000"/>
                  </a:scheme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(</a:t>
            </a:r>
            <a:r>
              <a:rPr lang="ru-RU" sz="16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 исключением «закупок без объёма»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) увеличить количеств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поставляемого </a:t>
            </a:r>
            <a:r>
              <a:rPr lang="ru-RU" sz="1600" kern="1200" dirty="0"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товара</a:t>
            </a:r>
            <a:r>
              <a:rPr lang="ru-RU" sz="16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на сумму, не превышающую разницы между ценой контракта и НМЦК </a:t>
            </a:r>
            <a:r>
              <a:rPr lang="ru-RU" sz="16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(</a:t>
            </a:r>
            <a:r>
              <a:rPr lang="ru-RU" sz="1600" kern="1200" dirty="0"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на сумму экономии</a:t>
            </a:r>
            <a:r>
              <a:rPr lang="ru-RU" sz="16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)</a:t>
            </a:r>
          </a:p>
          <a:p>
            <a:pPr marL="214313" lvl="0" indent="-214313" algn="just" defTabSz="342900" rtl="0">
              <a:spcBef>
                <a:spcPct val="20000"/>
              </a:spcBef>
              <a:spcAft>
                <a:spcPts val="45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при этом цена единицы товара не должна превышать цену такой единицы, определяемую как частное от деления цены контракта на количество товара, предусмотренное в извещении об осуществлении закупки</a:t>
            </a:r>
          </a:p>
          <a:p>
            <a:pPr marL="214313" lvl="0" indent="-214313" algn="just" defTabSz="342900" rtl="0">
              <a:spcBef>
                <a:spcPct val="20000"/>
              </a:spcBef>
              <a:spcAft>
                <a:spcPts val="45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участник</a:t>
            </a:r>
            <a:r>
              <a:rPr lang="ru-RU" sz="16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закупки </a:t>
            </a:r>
            <a:r>
              <a:rPr lang="ru-RU" sz="1600" kern="1200" dirty="0"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вправе отказаться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от заключения контракта на условиях, предусмотренных настоящим пунктом,</a:t>
            </a:r>
            <a:r>
              <a:rPr lang="ru-RU" sz="1600" kern="1200" dirty="0">
                <a:solidFill>
                  <a:srgbClr val="146194">
                    <a:lumMod val="75000"/>
                  </a:srgbClr>
                </a:solidFill>
                <a:latin typeface="Century Gothic" panose="020B0502020202020204"/>
                <a:ea typeface="+mn-ea"/>
                <a:cs typeface="+mn-cs"/>
              </a:rPr>
              <a:t> </a:t>
            </a:r>
            <a:r>
              <a:rPr lang="ru-RU" sz="1600" kern="1200" dirty="0">
                <a:solidFill>
                  <a:schemeClr val="accent6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путем формирования протокола разногласий</a:t>
            </a:r>
          </a:p>
        </p:txBody>
      </p:sp>
    </p:spTree>
    <p:extLst>
      <p:ext uri="{BB962C8B-B14F-4D97-AF65-F5344CB8AC3E}">
        <p14:creationId xmlns:p14="http://schemas.microsoft.com/office/powerpoint/2010/main" val="38603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2"/>
          <p:cNvPicPr>
            <a:picLocks noChangeAspect="1"/>
            <a:extLst>
              <a:ext uri="smNativeData">
                <pr:smNativeData xmlns:mc="http://schemas.openxmlformats.org/markup-compatibility/2006" xmlns:p14="http://schemas.microsoft.com/office/powerpoint/2010/main" xmlns:p15="http://schemas.microsoft.com/office/powerpoint/2012/main" xmlns:pr="smNativeData" xmlns="smNativeData" val="SMDATA_17_y4z/ZhMAAAAlAAAAEQAAAC8BAAAAkAAAAEgAAACQAAAASAAAAAAAAAAAAAAAAAAAAAEAAABQAAAAAAAAAAAA4D8AAAAAAADgPwAAAAAAAOA/AAAAAAAA4D8AAAAAAADgPwAAAAAAAOA/AAAAAAAA4D8AAAAAAADgPwAAAAAAAOA/AAAAAAAA4D8CAAAAjAAAAAAAAAAAAAAAAHd5D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w8PAKAAAAACgAAAAoAAAAZAAAAGQAAAAAAAAAzMzMAAAAAABQAAAAUAAAAGQAAABkAAAAAAAAAAcAAAA4AAAAAAAAAAAAAAAAAAAA////AAAAAAAAAAAAAAAAAAAAAAAAAAAAAAAAAAAAAABkAAAAZAAAAAAAAAAjAAAABAAAAGQAAAAXAAAAFAAAAAAAAAAAAAAA/38AAP9/AAAAAAAACQAAAAQAAACr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+BvQX///8BAAAAAAAAAAAAAAAAAAAAAAAAAAAAAAAAAAAAAAAAAAAAAAAAf39/AO7s4QPMzMwAwMD/AH9/fwAAAAAAAAAAAAAAAAD///8AAAAAACEAAAAYAAAAFAAAAAAAAAAAAAAAEQYAAC4GAAAA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86155" cy="1004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581063" y="4795717"/>
            <a:ext cx="15485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lang="zh-CN" sz="1400" cap="none">
                <a:solidFill>
                  <a:srgbClr val="225378"/>
                </a:solidFill>
                <a:latin typeface="Roboto" charset="-52"/>
                <a:ea typeface="Roboto" charset="-52"/>
                <a:cs typeface="Roboto" charset="-52"/>
              </a:defRPr>
            </a:pPr>
            <a:r>
              <a:rPr lang="en-US" altLang="zh-CN" sz="1400" dirty="0">
                <a:solidFill>
                  <a:srgbClr val="225378"/>
                </a:solidFill>
              </a:rPr>
              <a:t>www.uroookks.ru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912495" y="132080"/>
            <a:ext cx="78212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225378"/>
                </a:solidFill>
                <a:latin typeface="MS Reference Sans Serif" panose="020B0604030504040204" pitchFamily="34" charset="0"/>
                <a:ea typeface="Roboto" charset="-52"/>
                <a:cs typeface="Roboto" charset="-52"/>
              </a:rPr>
              <a:t>Заключение контракта по результатам электронной процедуры (ст.51)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3077" y="1004570"/>
            <a:ext cx="8240713" cy="367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Часть 1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По результатам электронной процедуры контракт заключается </a:t>
            </a:r>
            <a:r>
              <a:rPr lang="ru-RU" sz="1600" u="sng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не ранее чем через 10 дней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(если не установлено иное) с даты размещения в ЕИС протокола подведения итогов, после предоставления ОИК (если требование установлено). </a:t>
            </a:r>
            <a:r>
              <a:rPr lang="ru-RU" sz="1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Участники закупки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, заявки которых не отозваны (</a:t>
            </a:r>
            <a:r>
              <a:rPr lang="ru-RU" sz="1600" i="1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первые 3 не могут отозвать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), </a:t>
            </a:r>
            <a:r>
              <a:rPr lang="ru-RU" sz="1600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обязаны подписать контракт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.</a:t>
            </a:r>
          </a:p>
          <a:p>
            <a:pPr lvl="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</a:pPr>
            <a:r>
              <a:rPr lang="ru-RU" sz="16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Часть 7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u="sng" kern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Заказчик заключает контракт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с участником закупки, </a:t>
            </a:r>
            <a:r>
              <a:rPr lang="ru-RU" sz="1600" u="sng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заявке которого присвоен следующий порядковый номер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и который не отозвал такую заявку, в случае: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1) если участник закупки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признан уклонившимся 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от заключения контракта;</a:t>
            </a:r>
          </a:p>
          <a:p>
            <a:pPr marL="285750" lvl="0" indent="-285750" defTabSz="457200" rt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80000"/>
              <a:buFont typeface="Wingdings" panose="05000000000000000000" pitchFamily="2" charset="2"/>
              <a:buChar char="Ø"/>
            </a:pP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2) </a:t>
            </a:r>
            <a:r>
              <a:rPr lang="ru-RU" sz="1600" kern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+mn-ea"/>
                <a:cs typeface="+mn-cs"/>
              </a:rPr>
              <a:t>отказа заказчика от заключения контракта</a:t>
            </a:r>
            <a:r>
              <a:rPr lang="ru-RU" sz="1600" kern="1200" dirty="0">
                <a:solidFill>
                  <a:prstClr val="black"/>
                </a:solidFill>
                <a:latin typeface="Century Gothic" panose="020B0502020202020204"/>
                <a:ea typeface="+mn-ea"/>
                <a:cs typeface="+mn-cs"/>
              </a:rPr>
              <a:t> в соответствии с ч.9 и 10 ст.31</a:t>
            </a:r>
          </a:p>
        </p:txBody>
      </p:sp>
    </p:spTree>
    <p:extLst>
      <p:ext uri="{BB962C8B-B14F-4D97-AF65-F5344CB8AC3E}">
        <p14:creationId xmlns:p14="http://schemas.microsoft.com/office/powerpoint/2010/main" val="7571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00" advClick="0" advTm="3000">
        <p:fade/>
        <p:extLst>
          <p:ext uri="smNativeData">
            <pr:smNativeData xmlns:p15="http://schemas.microsoft.com/office/powerpoint/2012/main" xmlns:pr="smNativeData" xmlns="smNativeData" val="y4z/ZgAAAACkBgAAAAAAAAYAAAAAAAAAuAsAAAAAAAABAAAAAAAAAAAAAAAAAAAAAAAAAAAAAAAAAAAA"/>
          </p:ext>
        </p:extLst>
      </p:transition>
    </mc:Choice>
    <mc:Fallback xmlns="">
      <p:transition spd="slow" advClick="0" advTm="3000">
        <p:fade/>
        <p:extLst>
          <p:ext uri="smNativeData">
            <pr:smNativeData xmlns="smNativeData" xmlns:pr="smNativeData" xmlns:p15="http://schemas.microsoft.com/office/powerpoint/2012/main" xmlns:p14="http://schemas.microsoft.com/office/powerpoint/2010/main" val="y4z/ZgAAAACkBgAAAAAAAAYAAAAAAAAAuAsAAAAAAAABAAAAAA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7779"/>
      </a:accent1>
      <a:accent2>
        <a:srgbClr val="061A21"/>
      </a:accent2>
      <a:accent3>
        <a:srgbClr val="007779"/>
      </a:accent3>
      <a:accent4>
        <a:srgbClr val="061A21"/>
      </a:accent4>
      <a:accent5>
        <a:srgbClr val="007779"/>
      </a:accent5>
      <a:accent6>
        <a:srgbClr val="061A21"/>
      </a:accent6>
      <a:hlink>
        <a:srgbClr val="407356"/>
      </a:hlink>
      <a:folHlink>
        <a:srgbClr val="EB9B9D"/>
      </a:folHlink>
    </a:clrScheme>
    <a:fontScheme name="Presentation">
      <a:majorFont>
        <a:latin typeface="字魂59号-创粗黑"/>
        <a:ea typeface="字魂59号-创粗黑"/>
        <a:cs typeface="字魂59号-创粗黑"/>
      </a:majorFont>
      <a:minorFont>
        <a:latin typeface="字魂59号-创粗黑"/>
        <a:ea typeface="字魂59号-创粗黑"/>
        <a:cs typeface="字魂59号-创粗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378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resentation">
  <a:themeElements>
    <a:clrScheme name="Presentation 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7779"/>
      </a:accent1>
      <a:accent2>
        <a:srgbClr val="061A21"/>
      </a:accent2>
      <a:accent3>
        <a:srgbClr val="007779"/>
      </a:accent3>
      <a:accent4>
        <a:srgbClr val="061A21"/>
      </a:accent4>
      <a:accent5>
        <a:srgbClr val="007779"/>
      </a:accent5>
      <a:accent6>
        <a:srgbClr val="061A21"/>
      </a:accent6>
      <a:hlink>
        <a:srgbClr val="407356"/>
      </a:hlink>
      <a:folHlink>
        <a:srgbClr val="EB9B9D"/>
      </a:folHlink>
    </a:clrScheme>
    <a:fontScheme name="Presentation">
      <a:majorFont>
        <a:latin typeface="字魂59号-创粗黑"/>
        <a:ea typeface="字魂59号-创粗黑"/>
        <a:cs typeface="字魂59号-创粗黑"/>
      </a:majorFont>
      <a:minorFont>
        <a:latin typeface="字魂59号-创粗黑"/>
        <a:ea typeface="字魂59号-创粗黑"/>
        <a:cs typeface="字魂59号-创粗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378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778495"/>
        </a:dk2>
        <a:lt2>
          <a:srgbClr val="F0F0F0"/>
        </a:lt2>
        <a:accent1>
          <a:srgbClr val="007779"/>
        </a:accent1>
        <a:accent2>
          <a:srgbClr val="061A21"/>
        </a:accent2>
        <a:accent3>
          <a:srgbClr val="007779"/>
        </a:accent3>
        <a:accent4>
          <a:srgbClr val="061A21"/>
        </a:accent4>
        <a:accent5>
          <a:srgbClr val="007779"/>
        </a:accent5>
        <a:accent6>
          <a:srgbClr val="061A21"/>
        </a:accent6>
        <a:hlink>
          <a:srgbClr val="407356"/>
        </a:hlink>
        <a:folHlink>
          <a:srgbClr val="EB9B9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字魂59号-创粗黑"/>
        <a:ea typeface="字魂59号-创粗黑"/>
        <a:cs typeface="字魂59号-创粗黑"/>
      </a:majorFont>
      <a:minorFont>
        <a:latin typeface="字魂59号-创粗黑"/>
        <a:ea typeface="字魂59号-创粗黑"/>
        <a:cs typeface="字魂59号-创粗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378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字魂59号-创粗黑"/>
        <a:ea typeface="字魂59号-创粗黑"/>
        <a:cs typeface="字魂59号-创粗黑"/>
      </a:majorFont>
      <a:minorFont>
        <a:latin typeface="字魂59号-创粗黑"/>
        <a:ea typeface="字魂59号-创粗黑"/>
        <a:cs typeface="字魂59号-创粗黑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225378"/>
        </a:solidFill>
        <a:ln>
          <a:noFill/>
        </a:ln>
      </a:spPr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9BBB59"/>
        </a:accent3>
        <a:accent4>
          <a:srgbClr val="8064A2"/>
        </a:accent4>
        <a:accent5>
          <a:srgbClr val="4BACC6"/>
        </a:accent5>
        <a:accent6>
          <a:srgbClr val="F79646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Presentation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3014</TotalTime>
  <Words>5835</Words>
  <Application>Microsoft Office PowerPoint</Application>
  <PresentationFormat>Экран (16:9)</PresentationFormat>
  <Paragraphs>455</Paragraphs>
  <Slides>70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70</vt:i4>
      </vt:variant>
    </vt:vector>
  </HeadingPairs>
  <TitlesOfParts>
    <vt:vector size="86" baseType="lpstr">
      <vt:lpstr>Arial</vt:lpstr>
      <vt:lpstr>Wingdings 3</vt:lpstr>
      <vt:lpstr>Courier New</vt:lpstr>
      <vt:lpstr>Century Gothic</vt:lpstr>
      <vt:lpstr>字魂59号-创粗黑</vt:lpstr>
      <vt:lpstr>宋体</vt:lpstr>
      <vt:lpstr>Calibri</vt:lpstr>
      <vt:lpstr>Trebuchet MS</vt:lpstr>
      <vt:lpstr>Roboto</vt:lpstr>
      <vt:lpstr>Montserrat SemiBold</vt:lpstr>
      <vt:lpstr>Wingdings</vt:lpstr>
      <vt:lpstr>MS Reference Sans Serif</vt:lpstr>
      <vt:lpstr>Times New Roman</vt:lpstr>
      <vt:lpstr>Presentation</vt:lpstr>
      <vt:lpstr>1_Presentation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Заявка участника закупки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蓝色商务风公司工作总结项目汇报PPT模板</dc:title>
  <dc:creator>user</dc:creator>
  <cp:keywords>第一PPT模板网-WWW.1PPT.COM</cp:keywords>
  <cp:lastModifiedBy>Мишкина Елена Ивановна</cp:lastModifiedBy>
  <cp:revision>161</cp:revision>
  <dcterms:created xsi:type="dcterms:W3CDTF">2015-12-11T13:46:17Z</dcterms:created>
  <dcterms:modified xsi:type="dcterms:W3CDTF">2024-12-18T05:30:59Z</dcterms:modified>
</cp:coreProperties>
</file>