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34" r:id="rId2"/>
    <p:sldId id="339" r:id="rId3"/>
    <p:sldId id="347" r:id="rId4"/>
    <p:sldId id="350" r:id="rId5"/>
    <p:sldId id="349" r:id="rId6"/>
    <p:sldId id="336" r:id="rId7"/>
    <p:sldId id="338" r:id="rId8"/>
    <p:sldId id="340" r:id="rId9"/>
    <p:sldId id="351" r:id="rId10"/>
    <p:sldId id="352" r:id="rId11"/>
    <p:sldId id="353" r:id="rId12"/>
    <p:sldId id="341" r:id="rId13"/>
  </p:sldIdLst>
  <p:sldSz cx="12192000" cy="6858000"/>
  <p:notesSz cx="6858000" cy="9144000"/>
  <p:embeddedFontLst>
    <p:embeddedFont>
      <p:font typeface="Montserrat" pitchFamily="2" charset="-52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PT Astra Serif" panose="020A0603040505020204" pitchFamily="18" charset="-52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Roboto Black" panose="02000000000000000000" pitchFamily="2" charset="0"/>
      <p:bold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B4AC77-717B-4F95-AF30-B1762DD27F30}">
          <p14:sldIdLst>
            <p14:sldId id="334"/>
            <p14:sldId id="339"/>
            <p14:sldId id="347"/>
            <p14:sldId id="350"/>
            <p14:sldId id="349"/>
            <p14:sldId id="336"/>
            <p14:sldId id="338"/>
            <p14:sldId id="340"/>
            <p14:sldId id="351"/>
            <p14:sldId id="352"/>
            <p14:sldId id="353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162046"/>
    <a:srgbClr val="2E6CA4"/>
    <a:srgbClr val="2144C5"/>
    <a:srgbClr val="28A3CC"/>
    <a:srgbClr val="82A7C9"/>
    <a:srgbClr val="4371C5"/>
    <a:srgbClr val="5E7594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50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0.51.5\h$\!&#1054;&#1058;&#1063;&#1045;&#1058;&#1067;\&#1047;&#1072;&#1087;&#1088;&#1086;&#1089;&#1099;\&#1075;32\&#1087;&#1088;&#1077;&#1079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92892068098877E-2"/>
          <c:y val="8.8251440166218456E-2"/>
          <c:w val="0.88261421586380229"/>
          <c:h val="0.8555885524552788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884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17,0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</c:v>
                </c:pt>
                <c:pt idx="1">
                  <c:v>Сум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791</c:v>
                </c:pt>
                <c:pt idx="1">
                  <c:v>16.399999999999999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393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</c:v>
                </c:pt>
                <c:pt idx="1">
                  <c:v>Сум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366</c:v>
                </c:pt>
                <c:pt idx="1">
                  <c:v>8.1999999999999993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6"/>
        <c:overlap val="100"/>
        <c:axId val="712970280"/>
        <c:axId val="712965576"/>
      </c:barChart>
      <c:catAx>
        <c:axId val="7129702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12965576"/>
        <c:crosses val="autoZero"/>
        <c:auto val="1"/>
        <c:lblAlgn val="ctr"/>
        <c:lblOffset val="100"/>
        <c:noMultiLvlLbl val="0"/>
      </c:catAx>
      <c:valAx>
        <c:axId val="71296557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1297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413922851322844E-2"/>
          <c:y val="4.3557104573514034E-2"/>
          <c:w val="0.95717215429735436"/>
          <c:h val="0.88268246780510817"/>
        </c:manualLayout>
      </c:layout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  <a:round/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5E7594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Лист1!$B$2:$K$2</c:f>
              <c:numCache>
                <c:formatCode>General</c:formatCode>
                <c:ptCount val="10"/>
                <c:pt idx="0">
                  <c:v>9.6</c:v>
                </c:pt>
                <c:pt idx="1">
                  <c:v>6.7</c:v>
                </c:pt>
                <c:pt idx="2">
                  <c:v>27.8</c:v>
                </c:pt>
                <c:pt idx="3">
                  <c:v>23.7</c:v>
                </c:pt>
                <c:pt idx="4">
                  <c:v>52.2</c:v>
                </c:pt>
                <c:pt idx="5">
                  <c:v>45.4</c:v>
                </c:pt>
                <c:pt idx="6">
                  <c:v>53.4</c:v>
                </c:pt>
                <c:pt idx="7">
                  <c:v>56.6</c:v>
                </c:pt>
                <c:pt idx="8">
                  <c:v>44.1</c:v>
                </c:pt>
                <c:pt idx="9">
                  <c:v>54.96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BA-4E57-8F9E-4F80E91A8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25"/>
        <c:axId val="712966360"/>
        <c:axId val="712966752"/>
      </c:barChart>
      <c:catAx>
        <c:axId val="71296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712966752"/>
        <c:crosses val="autoZero"/>
        <c:auto val="1"/>
        <c:lblAlgn val="ctr"/>
        <c:lblOffset val="100"/>
        <c:noMultiLvlLbl val="0"/>
      </c:catAx>
      <c:valAx>
        <c:axId val="712966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2966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9DC3E6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CC9D0-8611-48EC-9CD7-C63E5A3F9030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ABC2-CCE7-44B6-8C45-51537EB51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3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9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33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2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ED18C-4A1D-4F75-97E2-197FAC2FA4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8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9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52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ABC2-CCE7-44B6-8C45-51537EB51F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2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C3FD17-CEB0-4B3E-A98E-702622C2E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14A0F3E-8514-4C06-96CD-6F7292EFD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9DBCF6-5FFF-4A19-8875-9D4513BF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FE8F90-4226-4F9B-9898-308A3600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72E4E7-016C-42D6-BF64-78522580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2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6840E9-090C-44EA-8E69-1BF9981B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2C84DA5-B1CC-456A-96B6-A70B8F41C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08BB61E-BA46-4AF0-880D-FD7486B9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9FC0F3-50FC-4CA4-AE6E-CD269BE9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B36D74-A613-4D61-BF7D-05351024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6A093FD-2841-4EE1-A5F0-C8CDB3B52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67122E-F1B5-4E34-9A39-99C1592BE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BEB15C-8CD0-4823-A4F3-AAC082B1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AE77760-2355-4DFA-B3D7-2E58E211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BF3998-0CBD-4133-8C10-1890A8C1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4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CE5B2F-A4F6-49E8-AFF8-0B453360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041E25-1CCB-4F41-9B6D-D6311061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5FA44F-D7F9-40F1-9B12-1FF4C561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7277D7C-8A38-4E40-ADEC-DE325EB3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725341-B168-47AF-BC53-763F813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5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36771F-FA5A-4DE0-8D0D-AF0B4FF9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BB7382-CF53-4D38-B42B-2638AC28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B91E13A-B6CC-4B5A-8B4F-449D3E25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C8D52A-7521-44A4-ABF9-A3A8D4BA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20B338-92B0-41A7-9A1E-5E60D8FF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5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D4F624-C055-4ED0-982E-39E24D86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87C27E-9FA9-4719-8CB9-8FE5A7500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0A37782-8B62-4ECD-B084-EBAC471B2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DE73133-B0EE-409D-ADDD-A448A44F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1566FA3-50A0-48D5-9B87-A1A213BD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501535-0865-4F2A-A143-71223F57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9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62729C-1CE3-491C-A3B1-36C9138E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F68BBC0-D617-4F2B-BF5C-04ACA841B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948E7B-D3C0-4AAC-9EA1-07807C9C3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3E367B0-070A-495B-A6DA-4A0277C7D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0425298-9C77-42F2-B61A-93DB5FC84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6E769B6-2B26-4050-B2F5-05221F72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141A597-640F-4A4A-8387-A13D9245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E0E4F53-05B2-41CD-B46A-0CF9A9AA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7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21754B-334E-40A6-9E51-AEEB4A1F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12B8124-0D9E-403C-B854-C9D18C90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3255AC8-DB01-4002-9387-EC936D43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B4300FD-884B-4AA3-8DB9-D05F6EF6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9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EC6E40F-C85F-48A8-A2B3-40A0C3BC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8AEAD0C-4918-441E-8C34-7D4785A8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9A309D0-2790-47AE-926E-A2ABA1D4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91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DC2AA1-AA88-438D-AB4D-0A3A82B2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FFA206-3B85-4D28-A18A-51DA461E3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020D068-42A6-4F06-90E1-AF03B9843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DFAB33C-25E9-4FE0-96C5-23196557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6FE2E30-3F1D-4F45-9647-07A2B0D7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D55A12E-9C48-43A2-9CFC-39BE571E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33DA7F-106D-406E-8951-2825D4B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CC45DE1-DF38-4A21-91C8-1A1BAADA8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1931D68-6838-4F71-8B81-42B395FDD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8D65C7-56BD-4955-AFFF-C95F8FE3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8E672E-1702-4138-A395-35771D44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686160-0E99-45D3-838D-6E231581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0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4D0E98-ED50-4FAF-ACFC-5420D529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871254-B037-449A-B2EF-98EDC6CF5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97B027-6B2C-4C6A-B35F-6D3233263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398B4-0F3C-4674-BE98-D999D53DF718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5B5B52-BE12-4D9C-B472-19A2A1CF5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544AA7-00EE-4CE6-B926-38F8D2728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8D27-61EC-44DA-ADB6-CB9003BB9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ormativ.kontur.ru/document?moduleId=1&amp;documentId=351374#l1430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ogin.consultant.ru/link/?req=doc&amp;base=LAW&amp;n=492046&amp;dst=2123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A056181-80FC-4A49-9D18-F7B1F1F40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4D9E1A-3CD9-4904-A537-3C16F8C3F3CC}"/>
              </a:ext>
            </a:extLst>
          </p:cNvPr>
          <p:cNvSpPr txBox="1"/>
          <p:nvPr/>
        </p:nvSpPr>
        <p:spPr>
          <a:xfrm>
            <a:off x="2596344" y="1998382"/>
            <a:ext cx="7242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Особенности централизации закупок </a:t>
            </a:r>
            <a:r>
              <a:rPr lang="en-US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/>
            </a:r>
            <a:br>
              <a:rPr lang="en-US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в </a:t>
            </a:r>
            <a:r>
              <a:rPr lang="ru-RU" sz="28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Самарской области. </a:t>
            </a:r>
            <a:endParaRPr lang="en-US" sz="2800" b="1" dirty="0" smtClean="0">
              <a:solidFill>
                <a:srgbClr val="162046"/>
              </a:solidFill>
              <a:latin typeface="Century Gothic" panose="020B0502020202020204" pitchFamily="34" charset="0"/>
              <a:ea typeface="PT Astra Serif" panose="020A0603040505020204" pitchFamily="18" charset="-52"/>
            </a:endParaRPr>
          </a:p>
          <a:p>
            <a:r>
              <a:rPr lang="ru-RU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Особенности </a:t>
            </a:r>
            <a:r>
              <a:rPr lang="ru-RU" sz="28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осуществления закупок </a:t>
            </a:r>
            <a:r>
              <a:rPr lang="en-US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/>
            </a:r>
            <a:br>
              <a:rPr lang="en-US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</a:br>
            <a:r>
              <a:rPr lang="ru-RU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в </a:t>
            </a:r>
            <a:r>
              <a:rPr lang="ru-RU" sz="28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рамках национальных </a:t>
            </a:r>
            <a:r>
              <a:rPr lang="ru-RU" sz="2800" b="1" dirty="0" smtClean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проектов</a:t>
            </a:r>
            <a:r>
              <a:rPr lang="ru-RU" sz="28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4A577C-EB18-43B8-844B-F654BE0BCC33}"/>
              </a:ext>
            </a:extLst>
          </p:cNvPr>
          <p:cNvSpPr txBox="1"/>
          <p:nvPr/>
        </p:nvSpPr>
        <p:spPr>
          <a:xfrm>
            <a:off x="2596344" y="3989668"/>
            <a:ext cx="688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Карелина Мария Евгеньевна </a:t>
            </a:r>
            <a:br>
              <a:rPr lang="ru-RU" sz="2000" dirty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400" dirty="0" err="1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врио</a:t>
            </a:r>
            <a:r>
              <a:rPr lang="ru-RU" sz="1400" dirty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руководителя </a:t>
            </a:r>
            <a:r>
              <a:rPr lang="ru-RU" sz="1400" dirty="0" smtClean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комитета по организации </a:t>
            </a:r>
            <a:r>
              <a:rPr lang="ru-RU" sz="1400" dirty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торгов Самарской области,</a:t>
            </a:r>
            <a:br>
              <a:rPr lang="ru-RU" sz="1400" dirty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400" dirty="0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ассистент кафедры менеджмента ИПО </a:t>
            </a:r>
            <a:r>
              <a:rPr lang="ru-RU" sz="1400" dirty="0" err="1">
                <a:solidFill>
                  <a:srgbClr val="0C2B9C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СамГМУ</a:t>
            </a:r>
            <a:endParaRPr lang="ru-RU" sz="1400" dirty="0">
              <a:solidFill>
                <a:srgbClr val="0C2B9C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A4665E3-A39B-4A87-B189-97A9B87133A3}"/>
              </a:ext>
            </a:extLst>
          </p:cNvPr>
          <p:cNvSpPr txBox="1">
            <a:spLocks/>
          </p:cNvSpPr>
          <p:nvPr/>
        </p:nvSpPr>
        <p:spPr>
          <a:xfrm>
            <a:off x="12393168" y="7518117"/>
            <a:ext cx="1661196" cy="470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12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.11.2024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7220991-DEB9-411C-B080-EE7E476D9329}"/>
              </a:ext>
            </a:extLst>
          </p:cNvPr>
          <p:cNvSpPr/>
          <p:nvPr/>
        </p:nvSpPr>
        <p:spPr>
          <a:xfrm rot="5400000">
            <a:off x="10544574" y="5524483"/>
            <a:ext cx="1005840" cy="1661195"/>
          </a:xfrm>
          <a:prstGeom prst="rect">
            <a:avLst/>
          </a:prstGeom>
          <a:solidFill>
            <a:srgbClr val="1D4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4CC1A91-84C2-4A81-AF71-27FFFE88126A}"/>
              </a:ext>
            </a:extLst>
          </p:cNvPr>
          <p:cNvSpPr txBox="1">
            <a:spLocks/>
          </p:cNvSpPr>
          <p:nvPr/>
        </p:nvSpPr>
        <p:spPr>
          <a:xfrm>
            <a:off x="10216896" y="6152613"/>
            <a:ext cx="1661196" cy="470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13</a:t>
            </a:r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.1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2</a:t>
            </a:r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.2024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423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E6C61D1-EF31-4F4E-8E05-74D876604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69" y="-21253"/>
            <a:ext cx="12192000" cy="6862563"/>
          </a:xfrm>
          <a:prstGeom prst="rect">
            <a:avLst/>
          </a:prstGeom>
        </p:spPr>
      </p:pic>
      <p:sp>
        <p:nvSpPr>
          <p:cNvPr id="18" name="Параллелограмм 4"/>
          <p:cNvSpPr/>
          <p:nvPr/>
        </p:nvSpPr>
        <p:spPr>
          <a:xfrm rot="10800000">
            <a:off x="-38369" y="5625223"/>
            <a:ext cx="11957994" cy="808264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824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8240" y="0"/>
                </a:lnTo>
                <a:cubicBezTo>
                  <a:pt x="2779363" y="194870"/>
                  <a:pt x="2780485" y="389740"/>
                  <a:pt x="2781608" y="584610"/>
                </a:cubicBezTo>
                <a:lnTo>
                  <a:pt x="0" y="5760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4"/>
          <p:cNvSpPr/>
          <p:nvPr/>
        </p:nvSpPr>
        <p:spPr>
          <a:xfrm rot="10800000">
            <a:off x="9096180" y="7709917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407103" y="1138389"/>
          <a:ext cx="6972300" cy="1658276"/>
        </p:xfrm>
        <a:graphic>
          <a:graphicData uri="http://schemas.openxmlformats.org/drawingml/2006/table">
            <a:tbl>
              <a:tblPr/>
              <a:tblGrid>
                <a:gridCol w="335154">
                  <a:extLst>
                    <a:ext uri="{9D8B030D-6E8A-4147-A177-3AD203B41FA5}">
                      <a16:colId xmlns:a16="http://schemas.microsoft.com/office/drawing/2014/main" xmlns="" val="764813772"/>
                    </a:ext>
                  </a:extLst>
                </a:gridCol>
                <a:gridCol w="832390">
                  <a:extLst>
                    <a:ext uri="{9D8B030D-6E8A-4147-A177-3AD203B41FA5}">
                      <a16:colId xmlns:a16="http://schemas.microsoft.com/office/drawing/2014/main" xmlns="" val="2465929181"/>
                    </a:ext>
                  </a:extLst>
                </a:gridCol>
                <a:gridCol w="490142">
                  <a:extLst>
                    <a:ext uri="{9D8B030D-6E8A-4147-A177-3AD203B41FA5}">
                      <a16:colId xmlns:a16="http://schemas.microsoft.com/office/drawing/2014/main" xmlns="" val="3103569862"/>
                    </a:ext>
                  </a:extLst>
                </a:gridCol>
                <a:gridCol w="532828">
                  <a:extLst>
                    <a:ext uri="{9D8B030D-6E8A-4147-A177-3AD203B41FA5}">
                      <a16:colId xmlns:a16="http://schemas.microsoft.com/office/drawing/2014/main" xmlns="" val="1538652162"/>
                    </a:ext>
                  </a:extLst>
                </a:gridCol>
                <a:gridCol w="1427704">
                  <a:extLst>
                    <a:ext uri="{9D8B030D-6E8A-4147-A177-3AD203B41FA5}">
                      <a16:colId xmlns:a16="http://schemas.microsoft.com/office/drawing/2014/main" xmlns="" val="1364236876"/>
                    </a:ext>
                  </a:extLst>
                </a:gridCol>
                <a:gridCol w="942695">
                  <a:extLst>
                    <a:ext uri="{9D8B030D-6E8A-4147-A177-3AD203B41FA5}">
                      <a16:colId xmlns:a16="http://schemas.microsoft.com/office/drawing/2014/main" xmlns="" val="3829292276"/>
                    </a:ext>
                  </a:extLst>
                </a:gridCol>
                <a:gridCol w="853890">
                  <a:extLst>
                    <a:ext uri="{9D8B030D-6E8A-4147-A177-3AD203B41FA5}">
                      <a16:colId xmlns:a16="http://schemas.microsoft.com/office/drawing/2014/main" xmlns="" val="4128350316"/>
                    </a:ext>
                  </a:extLst>
                </a:gridCol>
                <a:gridCol w="765086">
                  <a:extLst>
                    <a:ext uri="{9D8B030D-6E8A-4147-A177-3AD203B41FA5}">
                      <a16:colId xmlns:a16="http://schemas.microsoft.com/office/drawing/2014/main" xmlns="" val="1010353600"/>
                    </a:ext>
                  </a:extLst>
                </a:gridCol>
                <a:gridCol w="792411">
                  <a:extLst>
                    <a:ext uri="{9D8B030D-6E8A-4147-A177-3AD203B41FA5}">
                      <a16:colId xmlns:a16="http://schemas.microsoft.com/office/drawing/2014/main" xmlns="" val="1239078683"/>
                    </a:ext>
                  </a:extLst>
                </a:gridCol>
              </a:tblGrid>
              <a:tr h="153437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000" b="0" dirty="0">
                          <a:effectLst/>
                        </a:rPr>
                        <a:t>N </a:t>
                      </a:r>
                      <a:r>
                        <a:rPr lang="ru-RU" sz="1000" b="0" dirty="0">
                          <a:effectLst/>
                        </a:rPr>
                        <a:t>п/п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C89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Наименование показателя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Коды строк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Год начала закупки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Код по бюджетной классификации Российской </a:t>
                      </a:r>
                      <a:r>
                        <a:rPr lang="ru-RU" sz="1000" b="0" dirty="0" smtClean="0">
                          <a:effectLst/>
                        </a:rPr>
                        <a:t>Федерации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Сумма</a:t>
                      </a:r>
                      <a:endParaRPr lang="ru-RU" sz="900" b="0" dirty="0">
                        <a:effectLst/>
                      </a:endParaRP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9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8705811"/>
                  </a:ext>
                </a:extLst>
              </a:tr>
              <a:tr h="12912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на 20__ г. (текущий финансовый год)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на 20__ г. (первый год планового периода)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>
                          <a:effectLst/>
                        </a:rPr>
                        <a:t>на 20__ г. (второй год планового периода)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>
                          <a:effectLst/>
                        </a:rPr>
                        <a:t>за пределами планового периода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93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5994765"/>
                  </a:ext>
                </a:extLst>
              </a:tr>
              <a:tr h="1534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>
                          <a:effectLst/>
                        </a:rPr>
                        <a:t>1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1093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>
                          <a:effectLst/>
                        </a:rPr>
                        <a:t>2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3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4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4.1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5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>
                          <a:effectLst/>
                        </a:rPr>
                        <a:t>6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>
                          <a:effectLst/>
                        </a:rPr>
                        <a:t>7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dirty="0">
                          <a:effectLst/>
                        </a:rPr>
                        <a:t>8</a:t>
                      </a:r>
                    </a:p>
                  </a:txBody>
                  <a:tcPr marL="31125" marR="31125" marT="15563" marB="15563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9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126234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38981" y="1056746"/>
            <a:ext cx="1539240" cy="18022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endCxn id="6" idx="2"/>
          </p:cNvCxnSpPr>
          <p:nvPr/>
        </p:nvCxnSpPr>
        <p:spPr>
          <a:xfrm flipV="1">
            <a:off x="5283200" y="2858992"/>
            <a:ext cx="0" cy="385565"/>
          </a:xfrm>
          <a:prstGeom prst="straightConnector1">
            <a:avLst/>
          </a:prstGeom>
          <a:ln w="25400">
            <a:solidFill>
              <a:srgbClr val="4472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2377" y="5608368"/>
            <a:ext cx="11003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«&lt;</a:t>
            </a:r>
            <a:r>
              <a:rPr lang="ru-RU" sz="1400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10.1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&gt; В случаях, если учреждению предоставляются субсидия на иные цели, субсидия на осуществление капитальных вложений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или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грант в форме </a:t>
            </a:r>
            <a:r>
              <a:rPr lang="ru-RU" sz="1400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субсидии</a:t>
            </a: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соответствии с абзацем первым</a:t>
            </a: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  <a:hlinkClick r:id="rId3"/>
              </a:rPr>
              <a:t>пункта 4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статьи 78.1 Бюджетного кодекса Российской Федерации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4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</a:t>
            </a:r>
            <a:r>
              <a:rPr lang="ru-RU" sz="1400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целях достижения результатов федерального проекта, в том числе входящего в состав соответствующего национального </a:t>
            </a:r>
            <a:r>
              <a:rPr lang="ru-RU" sz="1400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проекта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…»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9884229" y="1124810"/>
            <a:ext cx="1918867" cy="1928395"/>
          </a:xfrm>
          <a:prstGeom prst="wedgeRectCallout">
            <a:avLst>
              <a:gd name="adj1" fmla="val -80857"/>
              <a:gd name="adj2" fmla="val 446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Детализацию необходимо производить </a:t>
            </a:r>
            <a:r>
              <a:rPr lang="ru-RU" sz="1200" b="1" dirty="0">
                <a:solidFill>
                  <a:srgbClr val="FF0000"/>
                </a:solidFill>
              </a:rPr>
              <a:t>вне зависимости от наличия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или отсутствия в качестве источника финансового обеспечения </a:t>
            </a:r>
            <a:r>
              <a:rPr lang="ru-RU" sz="1200" b="1" dirty="0">
                <a:solidFill>
                  <a:srgbClr val="FF0000"/>
                </a:solidFill>
              </a:rPr>
              <a:t>средств федерального </a:t>
            </a:r>
            <a:r>
              <a:rPr lang="ru-RU" sz="1200" b="1" dirty="0" smtClean="0">
                <a:solidFill>
                  <a:srgbClr val="FF0000"/>
                </a:solidFill>
              </a:rPr>
              <a:t>бюджета</a:t>
            </a:r>
            <a:endParaRPr lang="ru-RU" sz="105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08723" y="4418674"/>
            <a:ext cx="1624692" cy="808264"/>
          </a:xfrm>
          <a:prstGeom prst="round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Субсидия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иные цели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338768" y="4418674"/>
            <a:ext cx="2737124" cy="1085850"/>
          </a:xfrm>
          <a:prstGeom prst="round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Субсидия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осуществление капитальных вложений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750452" y="4447455"/>
            <a:ext cx="1603348" cy="808264"/>
          </a:xfrm>
          <a:prstGeom prst="round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Грант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форме субсидии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726117" y="3244557"/>
            <a:ext cx="5962427" cy="921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Сведения по выплатам на закупку товаров, работ, услуг </a:t>
            </a:r>
            <a:r>
              <a:rPr lang="ru-RU" b="1" dirty="0">
                <a:solidFill>
                  <a:srgbClr val="FFFF00"/>
                </a:solidFill>
              </a:rPr>
              <a:t>в рамках </a:t>
            </a:r>
            <a:r>
              <a:rPr lang="ru-RU" b="1" dirty="0" smtClean="0">
                <a:solidFill>
                  <a:srgbClr val="FFFF00"/>
                </a:solidFill>
              </a:rPr>
              <a:t>достижения результатов национального</a:t>
            </a:r>
            <a:r>
              <a:rPr lang="ru-RU" b="1" dirty="0">
                <a:solidFill>
                  <a:srgbClr val="FFFF00"/>
                </a:solidFill>
              </a:rPr>
              <a:t> проекта</a:t>
            </a:r>
          </a:p>
        </p:txBody>
      </p:sp>
      <p:cxnSp>
        <p:nvCxnSpPr>
          <p:cNvPr id="30" name="Прямая со стрелкой 29"/>
          <p:cNvCxnSpPr>
            <a:stCxn id="12" idx="0"/>
          </p:cNvCxnSpPr>
          <p:nvPr/>
        </p:nvCxnSpPr>
        <p:spPr>
          <a:xfrm flipV="1">
            <a:off x="3121069" y="3973245"/>
            <a:ext cx="605048" cy="445429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6" idx="0"/>
            <a:endCxn id="28" idx="2"/>
          </p:cNvCxnSpPr>
          <p:nvPr/>
        </p:nvCxnSpPr>
        <p:spPr>
          <a:xfrm flipV="1">
            <a:off x="6707330" y="4166195"/>
            <a:ext cx="1" cy="252479"/>
          </a:xfrm>
          <a:prstGeom prst="straightConnector1">
            <a:avLst/>
          </a:prstGeom>
          <a:ln w="25400" cap="rnd">
            <a:solidFill>
              <a:schemeClr val="bg1">
                <a:lumMod val="9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7" idx="0"/>
          </p:cNvCxnSpPr>
          <p:nvPr/>
        </p:nvCxnSpPr>
        <p:spPr>
          <a:xfrm flipH="1" flipV="1">
            <a:off x="9699552" y="3934906"/>
            <a:ext cx="852574" cy="512549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араллелограмм 4"/>
          <p:cNvSpPr/>
          <p:nvPr/>
        </p:nvSpPr>
        <p:spPr>
          <a:xfrm>
            <a:off x="32538" y="-1489739"/>
            <a:ext cx="10552126" cy="1027635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2715 w 2784323"/>
              <a:gd name="connsiteY0" fmla="*/ 583092 h 591638"/>
              <a:gd name="connsiteX1" fmla="*/ 0 w 2784323"/>
              <a:gd name="connsiteY1" fmla="*/ 0 h 591638"/>
              <a:gd name="connsiteX2" fmla="*/ 2774515 w 2784323"/>
              <a:gd name="connsiteY2" fmla="*/ 7028 h 591638"/>
              <a:gd name="connsiteX3" fmla="*/ 2784323 w 2784323"/>
              <a:gd name="connsiteY3" fmla="*/ 591638 h 591638"/>
              <a:gd name="connsiteX4" fmla="*/ 2715 w 2784323"/>
              <a:gd name="connsiteY4" fmla="*/ 583092 h 591638"/>
              <a:gd name="connsiteX0" fmla="*/ 2715 w 3092274"/>
              <a:gd name="connsiteY0" fmla="*/ 583092 h 591638"/>
              <a:gd name="connsiteX1" fmla="*/ 0 w 3092274"/>
              <a:gd name="connsiteY1" fmla="*/ 0 h 591638"/>
              <a:gd name="connsiteX2" fmla="*/ 3092274 w 3092274"/>
              <a:gd name="connsiteY2" fmla="*/ 3514 h 591638"/>
              <a:gd name="connsiteX3" fmla="*/ 2784323 w 3092274"/>
              <a:gd name="connsiteY3" fmla="*/ 591638 h 591638"/>
              <a:gd name="connsiteX4" fmla="*/ 2715 w 3092274"/>
              <a:gd name="connsiteY4" fmla="*/ 583092 h 59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274" h="591638">
                <a:moveTo>
                  <a:pt x="2715" y="583092"/>
                </a:moveTo>
                <a:lnTo>
                  <a:pt x="0" y="0"/>
                </a:lnTo>
                <a:lnTo>
                  <a:pt x="3092274" y="3514"/>
                </a:lnTo>
                <a:lnTo>
                  <a:pt x="2784323" y="591638"/>
                </a:lnTo>
                <a:lnTo>
                  <a:pt x="2715" y="58309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Приказ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Минфина России от 31.08.2018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N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186н (ред. от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25.08.2022)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(формирование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лана финансово -хозяйственной деятельности)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278671" y="1138389"/>
            <a:ext cx="1836617" cy="3829633"/>
          </a:xfrm>
          <a:prstGeom prst="wedgeRectCallout">
            <a:avLst>
              <a:gd name="adj1" fmla="val -39886"/>
              <a:gd name="adj2" fmla="val 15823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Письмо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Министерства финансов Российской Федерации от 19.08.2020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№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26-04-05/72886 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«Об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обеспечении детализации выплат на закупку товаров, работ, услуг и информации об объемах и источниках финансирования закупок по кодам бюджетной классификации руководителями государственных бюджетных и автономных учреждений субъекта Российской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Федерации»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Подзаголовок 2">
            <a:extLst>
              <a:ext uri="{FF2B5EF4-FFF2-40B4-BE49-F238E27FC236}">
                <a16:creationId xmlns="" xmlns:a16="http://schemas.microsoft.com/office/drawing/2014/main" id="{B6F227A7-F7A2-4204-BF14-0CF3B0AB41A0}"/>
              </a:ext>
            </a:extLst>
          </p:cNvPr>
          <p:cNvSpPr txBox="1">
            <a:spLocks/>
          </p:cNvSpPr>
          <p:nvPr/>
        </p:nvSpPr>
        <p:spPr>
          <a:xfrm>
            <a:off x="11600232" y="6306328"/>
            <a:ext cx="319393" cy="37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06" y="428456"/>
            <a:ext cx="1018162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Формирование </a:t>
            </a:r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плана </a:t>
            </a:r>
            <a:r>
              <a:rPr lang="ru-RU" sz="12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финансово-хозяйственной </a:t>
            </a:r>
            <a:r>
              <a:rPr lang="ru-RU" sz="12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деятельности*</a:t>
            </a:r>
            <a:endParaRPr lang="ru-RU" sz="1200" b="1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918569" y="6477734"/>
            <a:ext cx="9874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*Приказ 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Минфина России от 31.08.2018 N </a:t>
            </a: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186н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988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BED42B5-60FE-459A-8BFF-7600A4374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" y="0"/>
            <a:ext cx="1219702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06" y="428456"/>
            <a:ext cx="1018162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5F59A9A-28FB-4E42-BEC2-C28E32563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0232" y="6306328"/>
            <a:ext cx="319393" cy="37981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 по организации торгов Самарской области. </a:t>
            </a:r>
          </a:p>
        </p:txBody>
      </p:sp>
      <p:graphicFrame>
        <p:nvGraphicFramePr>
          <p:cNvPr id="17" name="Объект 5"/>
          <p:cNvGraphicFramePr>
            <a:graphicFrameLocks/>
          </p:cNvGraphicFramePr>
          <p:nvPr>
            <p:extLst/>
          </p:nvPr>
        </p:nvGraphicFramePr>
        <p:xfrm>
          <a:off x="196923" y="1309102"/>
          <a:ext cx="11809149" cy="150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8600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7204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59197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24786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678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507579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619419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851203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675073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</a:tblGrid>
              <a:tr h="284889">
                <a:tc gridSpan="2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Структура кода классификации расходов бюджетов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88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PT Astra Serif" panose="020A0603040505020204"/>
                          <a:ea typeface="+mn-ea"/>
                          <a:cs typeface="+mn-cs"/>
                        </a:rPr>
                        <a:t>Код главного распорядителя бюджетных средств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Код раздела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Код подраздела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effectLst/>
                          <a:latin typeface="PT Astra Serif" panose="020A0603040505020204"/>
                        </a:rPr>
                        <a:t>Код целевой статьи</a:t>
                      </a:r>
                      <a:endParaRPr lang="ru-RU" sz="1600" b="1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Код вида расходов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775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Программная (непрограммная) статья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Направление расходов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группа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подгруппа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PT Astra Serif" panose="020A0603040505020204"/>
                        </a:rPr>
                        <a:t>элемент</a:t>
                      </a:r>
                      <a:endParaRPr lang="ru-RU" sz="1600" dirty="0">
                        <a:effectLst/>
                        <a:latin typeface="PT Astra Serif" panose="020A0603040505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ru-RU" sz="16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0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96923" y="795788"/>
            <a:ext cx="11722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Особенности внесения сведений о закупках в рамках национальных проектов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6923" y="3041735"/>
            <a:ext cx="6363534" cy="3316938"/>
          </a:xfrm>
          <a:prstGeom prst="roundRect">
            <a:avLst>
              <a:gd name="adj" fmla="val 8335"/>
            </a:avLst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Следует запомнить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1. Обязательно указывать код целевой статьи относящейся к реализации национальных проектов </a:t>
            </a:r>
            <a:r>
              <a:rPr lang="ru-RU" sz="1400" dirty="0" smtClean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при </a:t>
            </a:r>
            <a:r>
              <a:rPr lang="ru-RU" sz="1400" dirty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формировании позиции плана-графика, извещения, контракта в ГИС «Госзаказ».</a:t>
            </a:r>
          </a:p>
          <a:p>
            <a:endParaRPr lang="ru-RU" sz="1400" dirty="0">
              <a:solidFill>
                <a:srgbClr val="1F4F7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2. В случае внесения изменений в контракты напрямую в ЕИС </a:t>
            </a:r>
            <a:r>
              <a:rPr lang="ru-RU" sz="1400" dirty="0" smtClean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sz="1400" dirty="0" smtClean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400" dirty="0" smtClean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(в </a:t>
            </a:r>
            <a:r>
              <a:rPr lang="ru-RU" sz="1400" dirty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т. ч. за  предыдущие годы) загрузите эти сведения в ГИС «Госзаказ». </a:t>
            </a:r>
          </a:p>
          <a:p>
            <a:endParaRPr lang="ru-RU" sz="1400" dirty="0">
              <a:solidFill>
                <a:srgbClr val="1F4F7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3. Прямые договоры с ед. поставщиком по п. 4 и п. 5 ст. 93 должны быть внесены в реестр малых закупок ГИС «Госзаказ» с выбором соответствующей строки лота </a:t>
            </a:r>
            <a:r>
              <a:rPr lang="ru-RU" sz="1400" dirty="0">
                <a:solidFill>
                  <a:srgbClr val="1F4F7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плана-графика.  </a:t>
            </a:r>
            <a:endParaRPr lang="ru-RU" sz="1400" dirty="0">
              <a:solidFill>
                <a:srgbClr val="1F4F7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40" y="3564030"/>
            <a:ext cx="2305291" cy="1991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640" y="5555840"/>
            <a:ext cx="2368422" cy="750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71" y="3596761"/>
            <a:ext cx="2305291" cy="23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D840D-AAD4-4B19-A24B-AC19612B3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6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6698630-3A2B-4B50-B37B-109445456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15" y="0"/>
            <a:ext cx="4824585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D1F8BF4-A3CB-474E-AED5-5A3587E4D528}"/>
              </a:ext>
            </a:extLst>
          </p:cNvPr>
          <p:cNvSpPr txBox="1">
            <a:spLocks/>
          </p:cNvSpPr>
          <p:nvPr/>
        </p:nvSpPr>
        <p:spPr>
          <a:xfrm>
            <a:off x="356681" y="428456"/>
            <a:ext cx="1050587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557948E-3129-496C-8CC7-FCC808945BC9}"/>
              </a:ext>
            </a:extLst>
          </p:cNvPr>
          <p:cNvSpPr txBox="1">
            <a:spLocks/>
          </p:cNvSpPr>
          <p:nvPr/>
        </p:nvSpPr>
        <p:spPr>
          <a:xfrm>
            <a:off x="123541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2E6CA4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КОНТАКТЫ</a:t>
            </a:r>
          </a:p>
        </p:txBody>
      </p:sp>
      <p:grpSp>
        <p:nvGrpSpPr>
          <p:cNvPr id="24" name="Группа 23"/>
          <p:cNvGrpSpPr/>
          <p:nvPr/>
        </p:nvGrpSpPr>
        <p:grpSpPr>
          <a:xfrm rot="473242">
            <a:off x="2988230" y="-2987970"/>
            <a:ext cx="2482495" cy="2603545"/>
            <a:chOff x="5336629" y="59278"/>
            <a:chExt cx="2946569" cy="3132000"/>
          </a:xfrm>
          <a:effectLst>
            <a:outerShdw blurRad="127000" dist="38100" algn="l" rotWithShape="0">
              <a:prstClr val="black">
                <a:alpha val="32000"/>
              </a:prstClr>
            </a:outerShdw>
          </a:effectLst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30182" y1="18485" x2="66273" y2="81515"/>
                          <a14:backgroundMark x1="69182" y1="15818" x2="44818" y2="52242"/>
                          <a14:backgroundMark x1="71829" y1="37688" x2="65732" y2="56907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3" t="12551" r="23994" b="14810"/>
            <a:stretch/>
          </p:blipFill>
          <p:spPr>
            <a:xfrm rot="19450079">
              <a:off x="5990681" y="59278"/>
              <a:ext cx="1630092" cy="3132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0" h="0"/>
            </a:sp3d>
          </p:spPr>
        </p:pic>
        <p:grpSp>
          <p:nvGrpSpPr>
            <p:cNvPr id="26" name="Группа 25"/>
            <p:cNvGrpSpPr/>
            <p:nvPr/>
          </p:nvGrpSpPr>
          <p:grpSpPr>
            <a:xfrm rot="17916840">
              <a:off x="6078508" y="117115"/>
              <a:ext cx="1462812" cy="2946569"/>
              <a:chOff x="6868366" y="-246664"/>
              <a:chExt cx="2875205" cy="5792400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1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33239">
                <a:off x="6868366" y="-246664"/>
                <a:ext cx="2875205" cy="5792400"/>
              </a:xfrm>
              <a:prstGeom prst="roundRect">
                <a:avLst>
                  <a:gd name="adj" fmla="val 7498"/>
                </a:avLst>
              </a:prstGeom>
              <a:scene3d>
                <a:camera prst="orthographicFront"/>
                <a:lightRig rig="threePt" dir="t"/>
              </a:scene3d>
              <a:sp3d>
                <a:bevelT w="0" h="0"/>
              </a:sp3d>
            </p:spPr>
          </p:pic>
          <p:sp>
            <p:nvSpPr>
              <p:cNvPr id="28" name="Скругленный прямоугольник 27"/>
              <p:cNvSpPr/>
              <p:nvPr/>
            </p:nvSpPr>
            <p:spPr>
              <a:xfrm rot="1560000">
                <a:off x="6876494" y="3050365"/>
                <a:ext cx="1104440" cy="178615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9" name="Прямоугольник 28"/>
          <p:cNvSpPr/>
          <p:nvPr/>
        </p:nvSpPr>
        <p:spPr>
          <a:xfrm>
            <a:off x="367511" y="1208304"/>
            <a:ext cx="5862790" cy="1671227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r>
              <a:rPr lang="ru-RU" b="1" dirty="0" smtClean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Комитет по организации </a:t>
            </a:r>
            <a:r>
              <a:rPr lang="ru-RU" b="1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торгов</a:t>
            </a:r>
          </a:p>
          <a:p>
            <a:r>
              <a:rPr lang="ru-RU" b="1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Самарской области</a:t>
            </a:r>
          </a:p>
          <a:p>
            <a:endParaRPr lang="ru-RU" sz="1680" dirty="0">
              <a:solidFill>
                <a:srgbClr val="2E75B6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1680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443068 г. Самара, ул. Скляренко 20,</a:t>
            </a:r>
          </a:p>
          <a:p>
            <a:r>
              <a:rPr lang="ru-RU" sz="1680" b="1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тел.: </a:t>
            </a:r>
            <a:r>
              <a:rPr lang="ru-RU" sz="1680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(846)335-16-61</a:t>
            </a:r>
          </a:p>
          <a:p>
            <a:r>
              <a:rPr lang="en-US" sz="1680" b="1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E-mail</a:t>
            </a:r>
            <a:r>
              <a:rPr lang="en-US" sz="1680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:</a:t>
            </a:r>
            <a:r>
              <a:rPr lang="ru-RU" sz="1680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en-US" sz="1680" dirty="0">
                <a:solidFill>
                  <a:srgbClr val="2E75B6"/>
                </a:solidFill>
                <a:latin typeface="Montserrat" pitchFamily="2" charset="-52"/>
                <a:cs typeface="Arial" panose="020B0604020202020204" pitchFamily="34" charset="0"/>
              </a:rPr>
              <a:t>torgi@samregion.ru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7511" y="2975742"/>
            <a:ext cx="4314148" cy="969496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ru-RU" sz="2880" b="1" dirty="0">
                <a:solidFill>
                  <a:srgbClr val="2E6CA4"/>
                </a:solidFill>
                <a:latin typeface="Montserrat" pitchFamily="2" charset="-52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/>
          <a:srcRect l="1047" t="527" r="1330" b="1308"/>
          <a:stretch/>
        </p:blipFill>
        <p:spPr>
          <a:xfrm>
            <a:off x="459826" y="4633076"/>
            <a:ext cx="1776288" cy="1777249"/>
          </a:xfrm>
          <a:prstGeom prst="roundRect">
            <a:avLst>
              <a:gd name="adj" fmla="val 8394"/>
            </a:avLst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34" name="Группа 33"/>
          <p:cNvGrpSpPr>
            <a:grpSpLocks noChangeAspect="1"/>
          </p:cNvGrpSpPr>
          <p:nvPr/>
        </p:nvGrpSpPr>
        <p:grpSpPr>
          <a:xfrm rot="476680">
            <a:off x="4990343" y="-369982"/>
            <a:ext cx="4145880" cy="7965744"/>
            <a:chOff x="6670760" y="-428937"/>
            <a:chExt cx="3204000" cy="6156922"/>
          </a:xfrm>
          <a:effectLst>
            <a:outerShdw blurRad="152400" dist="38100" dir="5400000" sx="102000" sy="102000" algn="t" rotWithShape="0">
              <a:prstClr val="black">
                <a:alpha val="13000"/>
              </a:prstClr>
            </a:outerShdw>
          </a:effectLst>
          <a:scene3d>
            <a:camera prst="orthographicFront">
              <a:rot lat="0" lon="300000" rev="0"/>
            </a:camera>
            <a:lightRig rig="threePt" dir="t"/>
          </a:scene3d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30182" y1="18485" x2="66273" y2="81515"/>
                          <a14:backgroundMark x1="69182" y1="15818" x2="44818" y2="52242"/>
                          <a14:backgroundMark x1="71829" y1="37688" x2="65732" y2="56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3" t="12551" r="23994" b="14810"/>
            <a:stretch/>
          </p:blipFill>
          <p:spPr>
            <a:xfrm rot="1533239">
              <a:off x="6670760" y="-428937"/>
              <a:ext cx="3204000" cy="6156922"/>
            </a:xfrm>
            <a:prstGeom prst="rect">
              <a:avLst/>
            </a:prstGeom>
            <a:sp3d>
              <a:bevelT w="0" h="0"/>
            </a:sp3d>
          </p:spPr>
        </p:pic>
        <p:grpSp>
          <p:nvGrpSpPr>
            <p:cNvPr id="36" name="Группа 35"/>
            <p:cNvGrpSpPr/>
            <p:nvPr/>
          </p:nvGrpSpPr>
          <p:grpSpPr>
            <a:xfrm>
              <a:off x="6817581" y="-310705"/>
              <a:ext cx="3013584" cy="5951503"/>
              <a:chOff x="6786667" y="-285082"/>
              <a:chExt cx="3013584" cy="5951503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533239">
                <a:off x="6786953" y="-285082"/>
                <a:ext cx="3013298" cy="5951503"/>
              </a:xfrm>
              <a:prstGeom prst="roundRect">
                <a:avLst>
                  <a:gd name="adj" fmla="val 9932"/>
                </a:avLst>
              </a:prstGeom>
              <a:sp3d>
                <a:bevelT/>
              </a:sp3d>
            </p:spPr>
          </p:pic>
          <p:sp>
            <p:nvSpPr>
              <p:cNvPr id="38" name="Скругленный прямоугольник 37"/>
              <p:cNvSpPr/>
              <p:nvPr/>
            </p:nvSpPr>
            <p:spPr>
              <a:xfrm rot="1560000">
                <a:off x="6786667" y="3095179"/>
                <a:ext cx="1104440" cy="178615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2"/>
          <a:srcRect l="2898" t="3009" r="3576" b="2825"/>
          <a:stretch/>
        </p:blipFill>
        <p:spPr>
          <a:xfrm>
            <a:off x="4395133" y="4635970"/>
            <a:ext cx="1843325" cy="1846647"/>
          </a:xfrm>
          <a:prstGeom prst="roundRect">
            <a:avLst>
              <a:gd name="adj" fmla="val 9176"/>
            </a:avLst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52" y="4632207"/>
            <a:ext cx="1836626" cy="1836626"/>
          </a:xfrm>
          <a:prstGeom prst="roundRect">
            <a:avLst>
              <a:gd name="adj" fmla="val 10926"/>
            </a:avLst>
          </a:pr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6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D840D-AAD4-4B19-A24B-AC19612B3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" y="0"/>
            <a:ext cx="12192000" cy="6860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 rot="20367450">
            <a:off x="-6833964" y="-798205"/>
            <a:ext cx="5733143" cy="9506857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21" y="428456"/>
            <a:ext cx="1024647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5F59A9A-28FB-4E42-BEC2-C28E32563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0232" y="6306328"/>
            <a:ext cx="319393" cy="37981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Результаты за 11 месяцев 2024 года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E28228E-EA2D-4B9B-A1CA-785C9164A0C8}"/>
              </a:ext>
            </a:extLst>
          </p:cNvPr>
          <p:cNvSpPr/>
          <p:nvPr/>
        </p:nvSpPr>
        <p:spPr>
          <a:xfrm>
            <a:off x="731164" y="1611420"/>
            <a:ext cx="2545412" cy="4116652"/>
          </a:xfrm>
          <a:prstGeom prst="rect">
            <a:avLst/>
          </a:prstGeom>
          <a:noFill/>
          <a:ln>
            <a:solidFill>
              <a:srgbClr val="CBD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="" xmlns:a16="http://schemas.microsoft.com/office/drawing/2014/main" id="{8C5F7954-E7EE-4EF4-A0BB-980C9E4C54D7}"/>
              </a:ext>
            </a:extLst>
          </p:cNvPr>
          <p:cNvSpPr txBox="1">
            <a:spLocks/>
          </p:cNvSpPr>
          <p:nvPr/>
        </p:nvSpPr>
        <p:spPr>
          <a:xfrm>
            <a:off x="971049" y="1789932"/>
            <a:ext cx="2088204" cy="469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Уполномоченный </a:t>
            </a:r>
          </a:p>
          <a:p>
            <a:r>
              <a:rPr lang="ru-RU" sz="14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орган</a:t>
            </a:r>
            <a:endParaRPr lang="ru-RU" sz="1400" b="1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CA61D80-7725-4949-A131-9166A75B8DD0}"/>
              </a:ext>
            </a:extLst>
          </p:cNvPr>
          <p:cNvSpPr txBox="1"/>
          <p:nvPr/>
        </p:nvSpPr>
        <p:spPr>
          <a:xfrm>
            <a:off x="1167315" y="946136"/>
            <a:ext cx="8910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Комитет по организации торгов Самарской области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08A51579-A654-4F4E-9E10-06F223252466}"/>
              </a:ext>
            </a:extLst>
          </p:cNvPr>
          <p:cNvSpPr/>
          <p:nvPr/>
        </p:nvSpPr>
        <p:spPr>
          <a:xfrm>
            <a:off x="3481839" y="1611419"/>
            <a:ext cx="2545412" cy="4116651"/>
          </a:xfrm>
          <a:prstGeom prst="rect">
            <a:avLst/>
          </a:prstGeom>
          <a:noFill/>
          <a:ln>
            <a:solidFill>
              <a:srgbClr val="CBD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96CC0123-F4CF-415F-B9F1-E958EC6B6CB9}"/>
              </a:ext>
            </a:extLst>
          </p:cNvPr>
          <p:cNvSpPr/>
          <p:nvPr/>
        </p:nvSpPr>
        <p:spPr>
          <a:xfrm>
            <a:off x="6232514" y="1611419"/>
            <a:ext cx="2545412" cy="4116651"/>
          </a:xfrm>
          <a:prstGeom prst="rect">
            <a:avLst/>
          </a:prstGeom>
          <a:noFill/>
          <a:ln>
            <a:solidFill>
              <a:srgbClr val="CBD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F56984C-91C6-4507-BE34-DB16B899AD4B}"/>
              </a:ext>
            </a:extLst>
          </p:cNvPr>
          <p:cNvSpPr/>
          <p:nvPr/>
        </p:nvSpPr>
        <p:spPr>
          <a:xfrm>
            <a:off x="8983188" y="1609798"/>
            <a:ext cx="2545412" cy="4116651"/>
          </a:xfrm>
          <a:prstGeom prst="rect">
            <a:avLst/>
          </a:prstGeom>
          <a:noFill/>
          <a:ln>
            <a:solidFill>
              <a:srgbClr val="CBD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A8A0FDAA-293B-4381-B94F-29A71239A868}"/>
              </a:ext>
            </a:extLst>
          </p:cNvPr>
          <p:cNvSpPr txBox="1">
            <a:spLocks/>
          </p:cNvSpPr>
          <p:nvPr/>
        </p:nvSpPr>
        <p:spPr>
          <a:xfrm>
            <a:off x="3689837" y="1745372"/>
            <a:ext cx="2088204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Закупки</a:t>
            </a:r>
            <a:endParaRPr lang="ru-RU" sz="1400" b="1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3D6480DD-BAA7-44C4-80C2-11B775FB22B1}"/>
              </a:ext>
            </a:extLst>
          </p:cNvPr>
          <p:cNvSpPr txBox="1">
            <a:spLocks/>
          </p:cNvSpPr>
          <p:nvPr/>
        </p:nvSpPr>
        <p:spPr>
          <a:xfrm>
            <a:off x="6492966" y="1742352"/>
            <a:ext cx="2088204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Эффективность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A7096653-B5C3-444B-8C01-F36261D95689}"/>
              </a:ext>
            </a:extLst>
          </p:cNvPr>
          <p:cNvSpPr txBox="1">
            <a:spLocks/>
          </p:cNvSpPr>
          <p:nvPr/>
        </p:nvSpPr>
        <p:spPr>
          <a:xfrm>
            <a:off x="9151866" y="1742353"/>
            <a:ext cx="2088204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Нацпроекты</a:t>
            </a:r>
            <a:endParaRPr lang="ru-RU" sz="1400" b="1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4303EB9-7D08-4B2D-8653-99F968DED6A4}"/>
              </a:ext>
            </a:extLst>
          </p:cNvPr>
          <p:cNvSpPr/>
          <p:nvPr/>
        </p:nvSpPr>
        <p:spPr>
          <a:xfrm rot="10800000">
            <a:off x="1742777" y="5559337"/>
            <a:ext cx="544748" cy="45719"/>
          </a:xfrm>
          <a:prstGeom prst="rect">
            <a:avLst/>
          </a:prstGeom>
          <a:solidFill>
            <a:srgbClr val="CBD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00809036-5F4F-44DF-855D-566B8024D93C}"/>
              </a:ext>
            </a:extLst>
          </p:cNvPr>
          <p:cNvSpPr/>
          <p:nvPr/>
        </p:nvSpPr>
        <p:spPr>
          <a:xfrm rot="10800000">
            <a:off x="4463013" y="5470152"/>
            <a:ext cx="544748" cy="45719"/>
          </a:xfrm>
          <a:prstGeom prst="rect">
            <a:avLst/>
          </a:prstGeom>
          <a:solidFill>
            <a:srgbClr val="CBD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C168B743-AA8A-4DCF-8532-20CBC9D01A56}"/>
              </a:ext>
            </a:extLst>
          </p:cNvPr>
          <p:cNvSpPr/>
          <p:nvPr/>
        </p:nvSpPr>
        <p:spPr>
          <a:xfrm rot="10800000">
            <a:off x="7213688" y="5470152"/>
            <a:ext cx="544748" cy="45719"/>
          </a:xfrm>
          <a:prstGeom prst="rect">
            <a:avLst/>
          </a:prstGeom>
          <a:solidFill>
            <a:srgbClr val="CBD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AEDCD046-AF93-49BB-93F9-DE7420656AF8}"/>
              </a:ext>
            </a:extLst>
          </p:cNvPr>
          <p:cNvSpPr/>
          <p:nvPr/>
        </p:nvSpPr>
        <p:spPr>
          <a:xfrm rot="10800000">
            <a:off x="9964361" y="5470152"/>
            <a:ext cx="544748" cy="45719"/>
          </a:xfrm>
          <a:prstGeom prst="rect">
            <a:avLst/>
          </a:prstGeom>
          <a:solidFill>
            <a:srgbClr val="CBD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5" name="Группа 14"/>
          <p:cNvGrpSpPr>
            <a:grpSpLocks/>
          </p:cNvGrpSpPr>
          <p:nvPr/>
        </p:nvGrpSpPr>
        <p:grpSpPr bwMode="auto">
          <a:xfrm>
            <a:off x="3660628" y="2234161"/>
            <a:ext cx="2164729" cy="1082690"/>
            <a:chOff x="3207355" y="894368"/>
            <a:chExt cx="1298029" cy="687787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364738" y="1037965"/>
              <a:ext cx="955439" cy="544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defRPr/>
              </a:pPr>
              <a: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процедур</a:t>
              </a:r>
            </a:p>
            <a:p>
              <a:pPr algn="ctr" defTabSz="1219140">
                <a:defRPr/>
              </a:pP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  <a:p>
              <a:pPr algn="ctr" defTabSz="1219140">
                <a:spcBef>
                  <a:spcPts val="200"/>
                </a:spcBef>
                <a:defRPr/>
              </a:pP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НМЦК</a:t>
              </a: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19"/>
            <p:cNvSpPr>
              <a:spLocks noChangeArrowheads="1"/>
            </p:cNvSpPr>
            <p:nvPr/>
          </p:nvSpPr>
          <p:spPr bwMode="auto">
            <a:xfrm>
              <a:off x="3207355" y="894368"/>
              <a:ext cx="1298029" cy="54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29</a:t>
              </a:r>
              <a:r>
                <a:rPr lang="en-US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тыс.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ru-RU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   </a:t>
              </a:r>
            </a:p>
            <a:p>
              <a:pPr algn="ctr">
                <a:spcBef>
                  <a:spcPts val="200"/>
                </a:spcBef>
              </a:pPr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77</a:t>
              </a:r>
              <a:r>
                <a:rPr lang="en-US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,</a:t>
              </a:r>
              <a:r>
                <a:rPr lang="ru-RU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5 млрд. </a:t>
              </a:r>
              <a:r>
                <a:rPr lang="ru-RU" altLang="ru-RU" sz="1600" b="1" dirty="0" err="1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руб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14"/>
          <p:cNvGrpSpPr>
            <a:grpSpLocks/>
          </p:cNvGrpSpPr>
          <p:nvPr/>
        </p:nvGrpSpPr>
        <p:grpSpPr bwMode="auto">
          <a:xfrm>
            <a:off x="3584536" y="3437532"/>
            <a:ext cx="2316913" cy="1974369"/>
            <a:chOff x="3486338" y="805713"/>
            <a:chExt cx="1748143" cy="253809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3486338" y="1049017"/>
              <a:ext cx="1748143" cy="2294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spcBef>
                  <a:spcPts val="1000"/>
                </a:spcBef>
                <a:defRPr/>
              </a:pP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закупки </a:t>
              </a:r>
              <a:b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</a:b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с ограничением СМП</a:t>
              </a:r>
            </a:p>
            <a:p>
              <a:pPr algn="ctr" defTabSz="1219140">
                <a:defRPr/>
              </a:pPr>
              <a:endParaRPr lang="ru-RU" sz="800" dirty="0" smtClean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  <a:p>
              <a:pPr algn="ctr" defTabSz="1219140">
                <a:spcBef>
                  <a:spcPts val="1200"/>
                </a:spcBef>
                <a:defRPr/>
              </a:pP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контрактов с СМП</a:t>
              </a:r>
              <a: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</a:br>
              <a:endParaRPr lang="ru-RU" sz="24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  <a:p>
              <a:pPr algn="ctr" defTabSz="1219140">
                <a:defRPr/>
              </a:pP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цена контрактов с СМП</a:t>
              </a: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19"/>
            <p:cNvSpPr>
              <a:spLocks noChangeArrowheads="1"/>
            </p:cNvSpPr>
            <p:nvPr/>
          </p:nvSpPr>
          <p:spPr bwMode="auto">
            <a:xfrm>
              <a:off x="3741785" y="805713"/>
              <a:ext cx="1285577" cy="2255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67,9%</a:t>
              </a:r>
            </a:p>
            <a:p>
              <a:pPr algn="ctr"/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altLang="ru-RU" sz="16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21 </a:t>
              </a:r>
              <a:r>
                <a:rPr lang="ru-RU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тыс.</a:t>
              </a:r>
            </a:p>
            <a:p>
              <a:pPr algn="ctr"/>
              <a:r>
                <a:rPr lang="ru-RU" altLang="ru-RU" sz="24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 </a:t>
              </a:r>
              <a:endParaRPr lang="ru-RU" altLang="ru-RU" sz="24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37,3 млрд. </a:t>
              </a:r>
              <a:r>
                <a:rPr lang="ru-RU" altLang="ru-RU" sz="1600" b="1" dirty="0" err="1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руб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621039" y="2217456"/>
            <a:ext cx="1730044" cy="1616775"/>
            <a:chOff x="6621039" y="2409488"/>
            <a:chExt cx="1730044" cy="1616775"/>
          </a:xfrm>
        </p:grpSpPr>
        <p:sp>
          <p:nvSpPr>
            <p:cNvPr id="52" name="Прямоугольник 51"/>
            <p:cNvSpPr/>
            <p:nvPr/>
          </p:nvSpPr>
          <p:spPr bwMode="auto">
            <a:xfrm>
              <a:off x="6621039" y="2905447"/>
              <a:ext cx="1730044" cy="1120816"/>
            </a:xfrm>
            <a:prstGeom prst="rect">
              <a:avLst/>
            </a:prstGeom>
          </p:spPr>
          <p:txBody>
            <a:bodyPr wrap="square" lIns="121917" tIns="60958" rIns="121917" bIns="60958">
              <a:spAutoFit/>
            </a:bodyPr>
            <a:lstStyle/>
            <a:p>
              <a:pPr algn="ctr" defTabSz="1219140">
                <a:spcBef>
                  <a:spcPts val="100"/>
                </a:spcBef>
                <a:defRPr/>
              </a:pP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экономия </a:t>
              </a:r>
              <a: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</a:b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  <a:p>
              <a:pPr algn="ctr" defTabSz="1219140">
                <a:defRPr/>
              </a:pP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  <a:p>
              <a:pPr algn="ctr" defTabSz="1219140">
                <a:spcBef>
                  <a:spcPts val="100"/>
                </a:spcBef>
                <a:defRPr/>
              </a:pP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конкуренция</a:t>
              </a: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17"/>
            <p:cNvSpPr>
              <a:spLocks noChangeArrowheads="1"/>
            </p:cNvSpPr>
            <p:nvPr/>
          </p:nvSpPr>
          <p:spPr bwMode="auto">
            <a:xfrm>
              <a:off x="6628405" y="2409488"/>
              <a:ext cx="1715312" cy="14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/>
            <a:p>
              <a:pPr algn="ctr" defTabSz="1217054"/>
              <a:r>
                <a:rPr lang="ru-RU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2,7 млрд. руб. </a:t>
              </a:r>
            </a:p>
            <a:p>
              <a:pPr algn="ctr" defTabSz="1217054">
                <a:spcBef>
                  <a:spcPts val="600"/>
                </a:spcBef>
              </a:pPr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4,7 %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1217054"/>
              <a:endParaRPr lang="ru-RU" altLang="ru-RU" sz="16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1217054"/>
              <a:endParaRPr lang="ru-RU" altLang="ru-RU" sz="16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 defTabSz="1217054"/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2,</a:t>
              </a:r>
              <a:r>
                <a:rPr lang="en-US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Прямоугольник 22"/>
          <p:cNvSpPr>
            <a:spLocks noChangeArrowheads="1"/>
          </p:cNvSpPr>
          <p:nvPr/>
        </p:nvSpPr>
        <p:spPr bwMode="auto">
          <a:xfrm>
            <a:off x="766462" y="2532669"/>
            <a:ext cx="2497378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штатная численность </a:t>
            </a:r>
          </a:p>
        </p:txBody>
      </p:sp>
      <p:sp>
        <p:nvSpPr>
          <p:cNvPr id="57" name="Прямоугольник 22"/>
          <p:cNvSpPr>
            <a:spLocks noChangeArrowheads="1"/>
          </p:cNvSpPr>
          <p:nvPr/>
        </p:nvSpPr>
        <p:spPr bwMode="auto">
          <a:xfrm>
            <a:off x="1102840" y="3171555"/>
            <a:ext cx="1824623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заказчиков</a:t>
            </a:r>
            <a:endParaRPr lang="ru-RU" altLang="ru-RU" sz="1600" dirty="0">
              <a:solidFill>
                <a:srgbClr val="162046"/>
              </a:solidFill>
              <a:latin typeface="PT Astra Serif" panose="020A0603040505020204"/>
            </a:endParaRPr>
          </a:p>
        </p:txBody>
      </p:sp>
      <p:sp>
        <p:nvSpPr>
          <p:cNvPr id="58" name="Прямоугольник 22"/>
          <p:cNvSpPr>
            <a:spLocks noChangeArrowheads="1"/>
          </p:cNvSpPr>
          <p:nvPr/>
        </p:nvSpPr>
        <p:spPr bwMode="auto">
          <a:xfrm>
            <a:off x="1022965" y="3961172"/>
            <a:ext cx="198437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процедур </a:t>
            </a:r>
            <a:r>
              <a:rPr lang="ru-RU" altLang="ru-RU" sz="1600" dirty="0" smtClean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на </a:t>
            </a:r>
            <a:r>
              <a:rPr lang="ru-RU" alt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одного </a:t>
            </a:r>
            <a:br>
              <a:rPr lang="ru-RU" alt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специалиста</a:t>
            </a:r>
            <a:endParaRPr lang="ru-RU" altLang="ru-RU" sz="1600" dirty="0">
              <a:solidFill>
                <a:srgbClr val="162046"/>
              </a:solidFill>
              <a:latin typeface="PT Astra Serif" panose="020A0603040505020204"/>
            </a:endParaRPr>
          </a:p>
        </p:txBody>
      </p:sp>
      <p:sp>
        <p:nvSpPr>
          <p:cNvPr id="59" name="Прямоугольник 19"/>
          <p:cNvSpPr>
            <a:spLocks noChangeArrowheads="1"/>
          </p:cNvSpPr>
          <p:nvPr/>
        </p:nvSpPr>
        <p:spPr bwMode="auto">
          <a:xfrm>
            <a:off x="1605928" y="2257425"/>
            <a:ext cx="81844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51</a:t>
            </a:r>
          </a:p>
          <a:p>
            <a:pPr algn="ctr"/>
            <a:endParaRPr lang="ru-RU" altLang="ru-RU" sz="1600" b="1" dirty="0" smtClean="0">
              <a:solidFill>
                <a:srgbClr val="4371C5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600" b="1" dirty="0" smtClean="0">
              <a:solidFill>
                <a:srgbClr val="4371C5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348</a:t>
            </a:r>
          </a:p>
          <a:p>
            <a:pPr algn="ctr"/>
            <a:endParaRPr lang="ru-RU" altLang="ru-RU" sz="1600" b="1" dirty="0" smtClean="0">
              <a:solidFill>
                <a:srgbClr val="4371C5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600" b="1" dirty="0" smtClean="0">
              <a:solidFill>
                <a:srgbClr val="4371C5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</a:t>
            </a:r>
            <a:r>
              <a: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 </a:t>
            </a:r>
          </a:p>
        </p:txBody>
      </p:sp>
      <p:grpSp>
        <p:nvGrpSpPr>
          <p:cNvPr id="61" name="Группа 14"/>
          <p:cNvGrpSpPr>
            <a:grpSpLocks/>
          </p:cNvGrpSpPr>
          <p:nvPr/>
        </p:nvGrpSpPr>
        <p:grpSpPr bwMode="auto">
          <a:xfrm>
            <a:off x="9512720" y="2236576"/>
            <a:ext cx="1332276" cy="1019548"/>
            <a:chOff x="3924989" y="1084030"/>
            <a:chExt cx="723920" cy="1310649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3924989" y="1326416"/>
              <a:ext cx="723920" cy="1068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spcBef>
                  <a:spcPts val="1000"/>
                </a:spcBef>
                <a:defRPr/>
              </a:pPr>
              <a: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процедуры</a:t>
              </a:r>
              <a:b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</a:b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  <a:p>
              <a:pPr algn="ctr" defTabSz="1219140">
                <a:defRPr/>
              </a:pPr>
              <a:r>
                <a:rPr lang="ru-RU" sz="1600" dirty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млрд. </a:t>
              </a:r>
              <a:r>
                <a:rPr lang="ru-RU" sz="1600" dirty="0" smtClean="0">
                  <a:solidFill>
                    <a:srgbClr val="162046"/>
                  </a:solidFill>
                  <a:latin typeface="PT Astra Serif" panose="020A0603040505020204"/>
                  <a:cs typeface="Arial" panose="020B0604020202020204" pitchFamily="34" charset="0"/>
                </a:rPr>
                <a:t>руб.</a:t>
              </a:r>
              <a:endParaRPr lang="ru-RU" sz="16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19"/>
            <p:cNvSpPr>
              <a:spLocks noChangeArrowheads="1"/>
            </p:cNvSpPr>
            <p:nvPr/>
          </p:nvSpPr>
          <p:spPr bwMode="auto">
            <a:xfrm>
              <a:off x="4041303" y="1084030"/>
              <a:ext cx="448745" cy="10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1 277 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ru-RU" sz="1600" b="1" dirty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endParaRPr lang="ru-RU" altLang="ru-RU" sz="1600" b="1" dirty="0" smtClean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altLang="ru-RU" sz="1600" b="1" dirty="0" smtClean="0">
                  <a:solidFill>
                    <a:srgbClr val="4371C5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25,5</a:t>
              </a:r>
              <a:endParaRPr lang="ru-RU" altLang="ru-RU" sz="1600" b="1" dirty="0">
                <a:solidFill>
                  <a:srgbClr val="4371C5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4" name="Диаграмма 63"/>
          <p:cNvGraphicFramePr/>
          <p:nvPr>
            <p:extLst>
              <p:ext uri="{D42A27DB-BD31-4B8C-83A1-F6EECF244321}">
                <p14:modId xmlns:p14="http://schemas.microsoft.com/office/powerpoint/2010/main" val="4137674490"/>
              </p:ext>
            </p:extLst>
          </p:nvPr>
        </p:nvGraphicFramePr>
        <p:xfrm>
          <a:off x="8946970" y="3605069"/>
          <a:ext cx="2638748" cy="1582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" name="Прямоугольник 22"/>
          <p:cNvSpPr>
            <a:spLocks noChangeArrowheads="1"/>
          </p:cNvSpPr>
          <p:nvPr/>
        </p:nvSpPr>
        <p:spPr bwMode="auto">
          <a:xfrm>
            <a:off x="9019449" y="3592329"/>
            <a:ext cx="2608081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Рег.                    </a:t>
            </a:r>
            <a:r>
              <a:rPr lang="ru-RU" altLang="ru-RU" sz="13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Мун.</a:t>
            </a:r>
            <a:endParaRPr lang="ru-RU" altLang="ru-RU" sz="1300" dirty="0">
              <a:solidFill>
                <a:srgbClr val="C0504D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9152694" y="4143367"/>
            <a:ext cx="1437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spcBef>
                <a:spcPts val="1000"/>
              </a:spcBef>
              <a:defRPr/>
            </a:pPr>
            <a:r>
              <a:rPr lang="ru-RU" sz="14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процедуры</a:t>
            </a:r>
            <a:br>
              <a:rPr lang="ru-RU" sz="14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</a:br>
            <a:endParaRPr lang="ru-RU" sz="3200" dirty="0">
              <a:solidFill>
                <a:srgbClr val="162046"/>
              </a:solidFill>
              <a:latin typeface="PT Astra Serif" panose="020A0603040505020204"/>
              <a:cs typeface="Arial" panose="020B0604020202020204" pitchFamily="34" charset="0"/>
            </a:endParaRPr>
          </a:p>
          <a:p>
            <a:pPr defTabSz="1219140">
              <a:defRPr/>
            </a:pPr>
            <a:r>
              <a:rPr lang="ru-RU" sz="1400" dirty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млрд. </a:t>
            </a:r>
            <a:r>
              <a:rPr lang="ru-RU" sz="1400" dirty="0" smtClean="0">
                <a:solidFill>
                  <a:srgbClr val="162046"/>
                </a:solidFill>
                <a:latin typeface="PT Astra Serif" panose="020A0603040505020204"/>
                <a:cs typeface="Arial" panose="020B0604020202020204" pitchFamily="34" charset="0"/>
              </a:rPr>
              <a:t>руб.</a:t>
            </a:r>
            <a:endParaRPr lang="ru-RU" sz="1400" dirty="0">
              <a:solidFill>
                <a:srgbClr val="162046"/>
              </a:solidFill>
              <a:latin typeface="PT Astra Serif" panose="020A0603040505020204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431316" y="2273329"/>
            <a:ext cx="762005" cy="1019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D840D-AAD4-4B19-A24B-AC19612B3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6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06" y="428456"/>
            <a:ext cx="1018162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 по организации торгов Самарской области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="" xmlns:a16="http://schemas.microsoft.com/office/drawing/2014/main" id="{B6F227A7-F7A2-4204-BF14-0CF3B0AB41A0}"/>
              </a:ext>
            </a:extLst>
          </p:cNvPr>
          <p:cNvSpPr txBox="1">
            <a:spLocks/>
          </p:cNvSpPr>
          <p:nvPr/>
        </p:nvSpPr>
        <p:spPr>
          <a:xfrm>
            <a:off x="11600232" y="6306328"/>
            <a:ext cx="319393" cy="37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76260" y="1356161"/>
            <a:ext cx="3408000" cy="1776000"/>
          </a:xfrm>
          <a:prstGeom prst="roundRect">
            <a:avLst/>
          </a:prstGeom>
          <a:gradFill>
            <a:gsLst>
              <a:gs pos="0">
                <a:srgbClr val="254061">
                  <a:alpha val="0"/>
                </a:srgbClr>
              </a:gs>
              <a:gs pos="61000">
                <a:schemeClr val="accent1">
                  <a:tint val="37000"/>
                  <a:satMod val="300000"/>
                  <a:alpha val="58000"/>
                </a:schemeClr>
              </a:gs>
              <a:gs pos="100000">
                <a:srgbClr val="953735">
                  <a:alpha val="34000"/>
                </a:srgbClr>
              </a:gs>
            </a:gsLst>
            <a:lin ang="2400000" scaled="0"/>
          </a:gradFill>
          <a:ln>
            <a:solidFill>
              <a:schemeClr val="accent1">
                <a:shade val="95000"/>
                <a:satMod val="105000"/>
                <a:alpha val="93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667" dirty="0" err="1" smtClean="0">
                <a:solidFill>
                  <a:srgbClr val="254061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Комторг</a:t>
            </a:r>
            <a:r>
              <a:rPr lang="ru-RU" sz="2667" dirty="0" smtClean="0">
                <a:solidFill>
                  <a:srgbClr val="254061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 СО </a:t>
            </a:r>
            <a:endParaRPr lang="ru-RU" sz="2667" dirty="0">
              <a:solidFill>
                <a:srgbClr val="254061"/>
              </a:solidFill>
              <a:latin typeface="PT Astra Serif" panose="020A0603040505020204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667" dirty="0">
                <a:solidFill>
                  <a:srgbClr val="254061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уполномоченный орган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94090" y="3416087"/>
            <a:ext cx="3408000" cy="1776000"/>
          </a:xfrm>
          <a:prstGeom prst="roundRect">
            <a:avLst/>
          </a:prstGeom>
          <a:gradFill>
            <a:gsLst>
              <a:gs pos="0">
                <a:srgbClr val="254061">
                  <a:alpha val="0"/>
                </a:srgbClr>
              </a:gs>
              <a:gs pos="61000">
                <a:schemeClr val="accent1">
                  <a:tint val="37000"/>
                  <a:satMod val="300000"/>
                  <a:alpha val="58000"/>
                </a:schemeClr>
              </a:gs>
              <a:gs pos="100000">
                <a:srgbClr val="953735">
                  <a:alpha val="34000"/>
                </a:srgbClr>
              </a:gs>
            </a:gsLst>
            <a:lin ang="2400000" scaled="0"/>
          </a:gradFill>
          <a:ln>
            <a:solidFill>
              <a:schemeClr val="accent1">
                <a:shade val="95000"/>
                <a:satMod val="105000"/>
                <a:alpha val="93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667" dirty="0">
                <a:solidFill>
                  <a:srgbClr val="376092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2667" dirty="0" smtClean="0">
                <a:solidFill>
                  <a:srgbClr val="376092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заказчик</a:t>
            </a:r>
            <a:endParaRPr lang="ru-RU" sz="2667" dirty="0">
              <a:solidFill>
                <a:srgbClr val="376092"/>
              </a:solidFill>
              <a:latin typeface="PT Astra Serif" panose="020A0603040505020204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61745" y="3416087"/>
            <a:ext cx="3408000" cy="1776000"/>
          </a:xfrm>
          <a:prstGeom prst="roundRect">
            <a:avLst/>
          </a:prstGeom>
          <a:gradFill>
            <a:gsLst>
              <a:gs pos="0">
                <a:srgbClr val="254061">
                  <a:alpha val="0"/>
                </a:srgbClr>
              </a:gs>
              <a:gs pos="61000">
                <a:schemeClr val="accent1">
                  <a:tint val="37000"/>
                  <a:satMod val="300000"/>
                  <a:alpha val="58000"/>
                </a:schemeClr>
              </a:gs>
              <a:gs pos="100000">
                <a:srgbClr val="953735">
                  <a:alpha val="34000"/>
                </a:srgbClr>
              </a:gs>
            </a:gsLst>
            <a:lin ang="2400000" scaled="0"/>
          </a:gradFill>
          <a:ln>
            <a:solidFill>
              <a:schemeClr val="accent1">
                <a:shade val="95000"/>
                <a:satMod val="105000"/>
                <a:alpha val="93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667" dirty="0">
                <a:solidFill>
                  <a:srgbClr val="AD0A0F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Муниципальный </a:t>
            </a:r>
            <a:r>
              <a:rPr lang="ru-RU" sz="2667" dirty="0" smtClean="0">
                <a:solidFill>
                  <a:srgbClr val="AD0A0F"/>
                </a:solidFill>
                <a:latin typeface="PT Astra Serif" panose="020A0603040505020204"/>
                <a:ea typeface="Roboto Medium" panose="02000000000000000000" pitchFamily="2" charset="0"/>
                <a:cs typeface="Times New Roman" panose="02020603050405020304" pitchFamily="18" charset="0"/>
              </a:rPr>
              <a:t>заказчик</a:t>
            </a:r>
            <a:endParaRPr lang="ru-RU" sz="2667" dirty="0">
              <a:solidFill>
                <a:srgbClr val="AD0A0F"/>
              </a:solidFill>
              <a:latin typeface="PT Astra Serif" panose="020A0603040505020204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1" name="Соединительная линия уступом 30"/>
          <p:cNvCxnSpPr>
            <a:stCxn id="28" idx="1"/>
            <a:endCxn id="27" idx="1"/>
          </p:cNvCxnSpPr>
          <p:nvPr/>
        </p:nvCxnSpPr>
        <p:spPr>
          <a:xfrm rot="10800000" flipH="1">
            <a:off x="1194090" y="2244161"/>
            <a:ext cx="2982170" cy="2059926"/>
          </a:xfrm>
          <a:prstGeom prst="bentConnector3">
            <a:avLst>
              <a:gd name="adj1" fmla="val -7666"/>
            </a:avLst>
          </a:prstGeom>
          <a:ln w="28575">
            <a:solidFill>
              <a:schemeClr val="accent1">
                <a:shade val="95000"/>
                <a:satMod val="105000"/>
                <a:alpha val="93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29" idx="3"/>
          </p:cNvCxnSpPr>
          <p:nvPr/>
        </p:nvCxnSpPr>
        <p:spPr>
          <a:xfrm flipH="1" flipV="1">
            <a:off x="7591931" y="2248213"/>
            <a:ext cx="3177814" cy="2055874"/>
          </a:xfrm>
          <a:prstGeom prst="bentConnector3">
            <a:avLst>
              <a:gd name="adj1" fmla="val -7194"/>
            </a:avLst>
          </a:prstGeom>
          <a:ln w="28575">
            <a:solidFill>
              <a:schemeClr val="accent1">
                <a:shade val="95000"/>
                <a:satMod val="105000"/>
                <a:alpha val="93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89106" y="767358"/>
            <a:ext cx="87227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Структура  централизации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34" name="Прямоугольник 2054"/>
          <p:cNvSpPr>
            <a:spLocks noChangeArrowheads="1"/>
          </p:cNvSpPr>
          <p:nvPr/>
        </p:nvSpPr>
        <p:spPr bwMode="auto">
          <a:xfrm>
            <a:off x="1407268" y="5402440"/>
            <a:ext cx="2862210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333" dirty="0" smtClean="0">
                <a:solidFill>
                  <a:srgbClr val="162046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за </a:t>
            </a:r>
            <a:r>
              <a:rPr lang="ru-RU" altLang="ru-RU" sz="1333" dirty="0">
                <a:solidFill>
                  <a:srgbClr val="162046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исключением запроса котировок до 1 млн. руб.</a:t>
            </a:r>
          </a:p>
        </p:txBody>
      </p:sp>
      <p:sp>
        <p:nvSpPr>
          <p:cNvPr id="35" name="Прямоугольник 2055"/>
          <p:cNvSpPr>
            <a:spLocks noChangeArrowheads="1"/>
          </p:cNvSpPr>
          <p:nvPr/>
        </p:nvSpPr>
        <p:spPr bwMode="auto">
          <a:xfrm>
            <a:off x="7026935" y="5607451"/>
            <a:ext cx="4504668" cy="7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на </a:t>
            </a:r>
            <a:r>
              <a:rPr lang="ru-RU" altLang="ru-RU" sz="1333" dirty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основании заключенных </a:t>
            </a:r>
            <a: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соглашений</a:t>
            </a:r>
            <a:b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</a:br>
            <a: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и по </a:t>
            </a:r>
            <a:r>
              <a:rPr lang="ru-RU" altLang="ru-RU" sz="1333" dirty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предоставлению межбюджетных трансфертов </a:t>
            </a:r>
            <a: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/>
            </a:r>
            <a:b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</a:br>
            <a: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из </a:t>
            </a:r>
            <a:r>
              <a:rPr lang="ru-RU" altLang="ru-RU" sz="1333" dirty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бюджета СО, имеющих целевое </a:t>
            </a:r>
            <a:r>
              <a:rPr lang="ru-RU" altLang="ru-RU" sz="1333" dirty="0" smtClean="0">
                <a:solidFill>
                  <a:srgbClr val="C00000"/>
                </a:solidFill>
                <a:latin typeface="PT Astra Serif" panose="020A0603040505020204"/>
                <a:ea typeface="Roboto Medium"/>
                <a:cs typeface="Times New Roman" panose="02020603050405020304" pitchFamily="18" charset="0"/>
              </a:rPr>
              <a:t>назначение</a:t>
            </a:r>
            <a:endParaRPr lang="ru-RU" altLang="ru-RU" sz="1333" dirty="0">
              <a:solidFill>
                <a:srgbClr val="C00000"/>
              </a:solidFill>
              <a:latin typeface="PT Astra Serif" panose="020A0603040505020204"/>
              <a:ea typeface="Roboto Medium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898090" y="7502902"/>
            <a:ext cx="1362075" cy="769222"/>
          </a:xfrm>
          <a:custGeom>
            <a:avLst/>
            <a:gdLst>
              <a:gd name="connsiteX0" fmla="*/ 0 w 1362075"/>
              <a:gd name="connsiteY0" fmla="*/ 666750 h 769222"/>
              <a:gd name="connsiteX1" fmla="*/ 1133475 w 1362075"/>
              <a:gd name="connsiteY1" fmla="*/ 714375 h 769222"/>
              <a:gd name="connsiteX2" fmla="*/ 1362075 w 1362075"/>
              <a:gd name="connsiteY2" fmla="*/ 0 h 76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075" h="769222">
                <a:moveTo>
                  <a:pt x="0" y="666750"/>
                </a:moveTo>
                <a:cubicBezTo>
                  <a:pt x="453231" y="746125"/>
                  <a:pt x="906463" y="825500"/>
                  <a:pt x="1133475" y="714375"/>
                </a:cubicBezTo>
                <a:cubicBezTo>
                  <a:pt x="1360488" y="603250"/>
                  <a:pt x="1361281" y="301625"/>
                  <a:pt x="1362075" y="0"/>
                </a:cubicBezTo>
              </a:path>
            </a:pathLst>
          </a:custGeom>
          <a:noFill/>
          <a:ln w="31750" cap="rnd">
            <a:prstDash val="sysDot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6847090" y="7530526"/>
            <a:ext cx="1257401" cy="1483197"/>
          </a:xfrm>
          <a:custGeom>
            <a:avLst/>
            <a:gdLst>
              <a:gd name="connsiteX0" fmla="*/ 481781 w 1025724"/>
              <a:gd name="connsiteY0" fmla="*/ 1465006 h 1465006"/>
              <a:gd name="connsiteX1" fmla="*/ 1012722 w 1025724"/>
              <a:gd name="connsiteY1" fmla="*/ 717755 h 1465006"/>
              <a:gd name="connsiteX2" fmla="*/ 0 w 1025724"/>
              <a:gd name="connsiteY2" fmla="*/ 0 h 1465006"/>
              <a:gd name="connsiteX0" fmla="*/ 481781 w 1025724"/>
              <a:gd name="connsiteY0" fmla="*/ 1465006 h 1465006"/>
              <a:gd name="connsiteX1" fmla="*/ 1012722 w 1025724"/>
              <a:gd name="connsiteY1" fmla="*/ 717755 h 1465006"/>
              <a:gd name="connsiteX2" fmla="*/ 0 w 1025724"/>
              <a:gd name="connsiteY2" fmla="*/ 0 h 1465006"/>
              <a:gd name="connsiteX0" fmla="*/ 481781 w 1025724"/>
              <a:gd name="connsiteY0" fmla="*/ 1465006 h 1465006"/>
              <a:gd name="connsiteX1" fmla="*/ 1012722 w 1025724"/>
              <a:gd name="connsiteY1" fmla="*/ 717755 h 1465006"/>
              <a:gd name="connsiteX2" fmla="*/ 0 w 1025724"/>
              <a:gd name="connsiteY2" fmla="*/ 0 h 1465006"/>
              <a:gd name="connsiteX0" fmla="*/ 481781 w 1027513"/>
              <a:gd name="connsiteY0" fmla="*/ 1465006 h 1465006"/>
              <a:gd name="connsiteX1" fmla="*/ 1012722 w 1027513"/>
              <a:gd name="connsiteY1" fmla="*/ 717755 h 1465006"/>
              <a:gd name="connsiteX2" fmla="*/ 0 w 1027513"/>
              <a:gd name="connsiteY2" fmla="*/ 0 h 1465006"/>
              <a:gd name="connsiteX0" fmla="*/ 481781 w 1055842"/>
              <a:gd name="connsiteY0" fmla="*/ 1465006 h 1465006"/>
              <a:gd name="connsiteX1" fmla="*/ 1042219 w 1055842"/>
              <a:gd name="connsiteY1" fmla="*/ 629265 h 1465006"/>
              <a:gd name="connsiteX2" fmla="*/ 0 w 1055842"/>
              <a:gd name="connsiteY2" fmla="*/ 0 h 1465006"/>
              <a:gd name="connsiteX0" fmla="*/ 481781 w 1373881"/>
              <a:gd name="connsiteY0" fmla="*/ 1465006 h 1465006"/>
              <a:gd name="connsiteX1" fmla="*/ 1366683 w 1373881"/>
              <a:gd name="connsiteY1" fmla="*/ 491613 h 1465006"/>
              <a:gd name="connsiteX2" fmla="*/ 0 w 1373881"/>
              <a:gd name="connsiteY2" fmla="*/ 0 h 1465006"/>
              <a:gd name="connsiteX0" fmla="*/ 481781 w 1405791"/>
              <a:gd name="connsiteY0" fmla="*/ 1465006 h 1465006"/>
              <a:gd name="connsiteX1" fmla="*/ 1366683 w 1405791"/>
              <a:gd name="connsiteY1" fmla="*/ 491613 h 1465006"/>
              <a:gd name="connsiteX2" fmla="*/ 0 w 1405791"/>
              <a:gd name="connsiteY2" fmla="*/ 0 h 1465006"/>
              <a:gd name="connsiteX0" fmla="*/ 481781 w 1293459"/>
              <a:gd name="connsiteY0" fmla="*/ 1465006 h 1465006"/>
              <a:gd name="connsiteX1" fmla="*/ 1248696 w 1293459"/>
              <a:gd name="connsiteY1" fmla="*/ 265471 h 1465006"/>
              <a:gd name="connsiteX2" fmla="*/ 0 w 1293459"/>
              <a:gd name="connsiteY2" fmla="*/ 0 h 1465006"/>
              <a:gd name="connsiteX0" fmla="*/ 481781 w 1257401"/>
              <a:gd name="connsiteY0" fmla="*/ 1465006 h 1465006"/>
              <a:gd name="connsiteX1" fmla="*/ 1248696 w 1257401"/>
              <a:gd name="connsiteY1" fmla="*/ 265471 h 1465006"/>
              <a:gd name="connsiteX2" fmla="*/ 0 w 1257401"/>
              <a:gd name="connsiteY2" fmla="*/ 0 h 1465006"/>
              <a:gd name="connsiteX0" fmla="*/ 481781 w 1257401"/>
              <a:gd name="connsiteY0" fmla="*/ 1483197 h 1483197"/>
              <a:gd name="connsiteX1" fmla="*/ 1248696 w 1257401"/>
              <a:gd name="connsiteY1" fmla="*/ 283662 h 1483197"/>
              <a:gd name="connsiteX2" fmla="*/ 0 w 1257401"/>
              <a:gd name="connsiteY2" fmla="*/ 18191 h 148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401" h="1483197">
                <a:moveTo>
                  <a:pt x="481781" y="1483197"/>
                </a:moveTo>
                <a:cubicBezTo>
                  <a:pt x="836561" y="1211991"/>
                  <a:pt x="1328993" y="527830"/>
                  <a:pt x="1248696" y="283662"/>
                </a:cubicBezTo>
                <a:cubicBezTo>
                  <a:pt x="1168399" y="39494"/>
                  <a:pt x="820173" y="-39983"/>
                  <a:pt x="0" y="18191"/>
                </a:cubicBezTo>
              </a:path>
            </a:pathLst>
          </a:custGeom>
          <a:noFill/>
          <a:ln w="31750" cap="rnd">
            <a:solidFill>
              <a:srgbClr val="C00000"/>
            </a:solidFill>
            <a:prstDash val="sysDot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111420" y="4397830"/>
            <a:ext cx="1232809" cy="1308360"/>
          </a:xfrm>
          <a:custGeom>
            <a:avLst/>
            <a:gdLst>
              <a:gd name="connsiteX0" fmla="*/ 70976 w 1145034"/>
              <a:gd name="connsiteY0" fmla="*/ 1233715 h 1233715"/>
              <a:gd name="connsiteX1" fmla="*/ 114519 w 1145034"/>
              <a:gd name="connsiteY1" fmla="*/ 377372 h 1233715"/>
              <a:gd name="connsiteX2" fmla="*/ 1145034 w 1145034"/>
              <a:gd name="connsiteY2" fmla="*/ 0 h 1233715"/>
              <a:gd name="connsiteX0" fmla="*/ 820165 w 1053837"/>
              <a:gd name="connsiteY0" fmla="*/ 1308360 h 1308360"/>
              <a:gd name="connsiteX1" fmla="*/ 23322 w 1053837"/>
              <a:gd name="connsiteY1" fmla="*/ 377372 h 1308360"/>
              <a:gd name="connsiteX2" fmla="*/ 1053837 w 1053837"/>
              <a:gd name="connsiteY2" fmla="*/ 0 h 1308360"/>
              <a:gd name="connsiteX0" fmla="*/ 823815 w 1057487"/>
              <a:gd name="connsiteY0" fmla="*/ 1308360 h 1308360"/>
              <a:gd name="connsiteX1" fmla="*/ 26972 w 1057487"/>
              <a:gd name="connsiteY1" fmla="*/ 377372 h 1308360"/>
              <a:gd name="connsiteX2" fmla="*/ 1057487 w 1057487"/>
              <a:gd name="connsiteY2" fmla="*/ 0 h 1308360"/>
              <a:gd name="connsiteX0" fmla="*/ 823815 w 1057487"/>
              <a:gd name="connsiteY0" fmla="*/ 1308360 h 1308360"/>
              <a:gd name="connsiteX1" fmla="*/ 26972 w 1057487"/>
              <a:gd name="connsiteY1" fmla="*/ 377372 h 1308360"/>
              <a:gd name="connsiteX2" fmla="*/ 1057487 w 1057487"/>
              <a:gd name="connsiteY2" fmla="*/ 0 h 130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487" h="1308360">
                <a:moveTo>
                  <a:pt x="823815" y="1308360"/>
                </a:moveTo>
                <a:cubicBezTo>
                  <a:pt x="756081" y="982998"/>
                  <a:pt x="-168045" y="965546"/>
                  <a:pt x="26972" y="377372"/>
                </a:cubicBezTo>
                <a:cubicBezTo>
                  <a:pt x="254004" y="13133"/>
                  <a:pt x="631734" y="85876"/>
                  <a:pt x="1057487" y="0"/>
                </a:cubicBezTo>
              </a:path>
            </a:pathLst>
          </a:custGeom>
          <a:noFill/>
          <a:ln w="31750" cap="rnd">
            <a:solidFill>
              <a:srgbClr val="C00000"/>
            </a:solidFill>
            <a:prstDash val="sysDot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D840D-AAD4-4B19-A24B-AC19612B3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7"/>
            <a:ext cx="12192000" cy="68606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075A5B7-E511-440F-A4F5-4EBA49C9F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15" y="0"/>
            <a:ext cx="4824585" cy="6858000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AE5C8082-E59E-4406-B2BF-128CFD81E33D}"/>
              </a:ext>
            </a:extLst>
          </p:cNvPr>
          <p:cNvSpPr txBox="1">
            <a:spLocks/>
          </p:cNvSpPr>
          <p:nvPr/>
        </p:nvSpPr>
        <p:spPr>
          <a:xfrm>
            <a:off x="11600232" y="6306328"/>
            <a:ext cx="319393" cy="37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E359F295-888F-47AF-BEC6-AB829E31F857}"/>
              </a:ext>
            </a:extLst>
          </p:cNvPr>
          <p:cNvSpPr txBox="1">
            <a:spLocks/>
          </p:cNvSpPr>
          <p:nvPr/>
        </p:nvSpPr>
        <p:spPr>
          <a:xfrm>
            <a:off x="356681" y="428456"/>
            <a:ext cx="1050587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4B38CFFF-8F40-4D24-BAF0-29269653A1CD}"/>
              </a:ext>
            </a:extLst>
          </p:cNvPr>
          <p:cNvSpPr txBox="1">
            <a:spLocks/>
          </p:cNvSpPr>
          <p:nvPr/>
        </p:nvSpPr>
        <p:spPr>
          <a:xfrm>
            <a:off x="123541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 по организации торгов Самарской области.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61943" y="2333172"/>
            <a:ext cx="4357682" cy="1977572"/>
          </a:xfrm>
          <a:prstGeom prst="roundRect">
            <a:avLst>
              <a:gd name="adj" fmla="val 8058"/>
            </a:avLst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1705" y="1967583"/>
            <a:ext cx="66433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Муниципальные заказчики направляют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заявки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 комитет</a:t>
            </a:r>
            <a:endParaRPr lang="en-US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если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условием предоставления межбюджетных трансфертов </a:t>
            </a:r>
            <a:r>
              <a:rPr lang="en-US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en-US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из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бюджета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области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, имеющих целевое назначение, является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централизация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закупок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,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финансовое обеспечение которых частично или полностью осуществляется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за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счет указанных межбюджетных трансфертов, </a:t>
            </a:r>
            <a:endParaRPr lang="ru-RU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а также,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основании соглашений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, заключенных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между Самарской областью и муниципальными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образованиями</a:t>
            </a:r>
          </a:p>
          <a:p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46983" y="2405741"/>
            <a:ext cx="4229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Исключение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случаи, предусмотренные ч.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10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ст.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24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44-ФЗ (если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при осуществлении закупки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НМЦК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не превышает один миллион рублей) 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и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закупок у </a:t>
            </a:r>
            <a:r>
              <a:rPr lang="ru-RU" dirty="0" err="1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ед.поставщика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(подрядчика, исполнителя).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4488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ED42B5-60FE-459A-8BFF-7600A4374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" y="0"/>
            <a:ext cx="1219702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166" y="428456"/>
            <a:ext cx="1044102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5F59A9A-28FB-4E42-BEC2-C28E32563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0232" y="6306328"/>
            <a:ext cx="319393" cy="37981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 по организации торгов Самарской области.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495369-E286-4E00-A06E-7F9EC110DA73}"/>
              </a:ext>
            </a:extLst>
          </p:cNvPr>
          <p:cNvSpPr txBox="1"/>
          <p:nvPr/>
        </p:nvSpPr>
        <p:spPr>
          <a:xfrm>
            <a:off x="885217" y="2908302"/>
            <a:ext cx="6258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Сроки направления заявок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A8B92A8-2BC8-412C-90E3-7A385B6BF54E}"/>
              </a:ext>
            </a:extLst>
          </p:cNvPr>
          <p:cNvSpPr/>
          <p:nvPr/>
        </p:nvSpPr>
        <p:spPr>
          <a:xfrm rot="5400000">
            <a:off x="738143" y="4363680"/>
            <a:ext cx="544748" cy="46859"/>
          </a:xfrm>
          <a:prstGeom prst="rect">
            <a:avLst/>
          </a:prstGeom>
          <a:solidFill>
            <a:srgbClr val="12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5237" y="3911539"/>
            <a:ext cx="10335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Информация о закупке, предусматривающей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НМЦК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30 млн. рублей и выше</a:t>
            </a:r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,</a:t>
            </a:r>
            <a:b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размещается </a:t>
            </a:r>
            <a:r>
              <a:rPr lang="ru-RU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ГИС "Госзаказ"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 20 числа</a:t>
            </a:r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месяца, предшествующего месяцу, </a:t>
            </a:r>
            <a:r>
              <a:rPr lang="ru-RU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котором заказчиком планируется размещение </a:t>
            </a:r>
            <a:r>
              <a:rPr lang="ru-RU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извещения о </a:t>
            </a:r>
            <a:r>
              <a:rPr lang="ru-RU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проведении закупки</a:t>
            </a:r>
            <a:endParaRPr lang="ru-RU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5237" y="5661676"/>
            <a:ext cx="9665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62046"/>
                </a:solidFill>
                <a:latin typeface="PT Astra Serif" panose="020A0603040505020204"/>
              </a:rPr>
              <a:t>Заявка должна поступить </a:t>
            </a:r>
            <a:r>
              <a:rPr lang="ru-RU" dirty="0" smtClean="0">
                <a:solidFill>
                  <a:srgbClr val="162046"/>
                </a:solidFill>
                <a:latin typeface="PT Astra Serif" panose="020A0603040505020204"/>
              </a:rPr>
              <a:t>в УО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/>
              </a:rPr>
              <a:t>не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/>
              </a:rPr>
              <a:t>позднее </a:t>
            </a:r>
            <a:r>
              <a:rPr lang="en-US" b="1" dirty="0" smtClean="0">
                <a:solidFill>
                  <a:srgbClr val="C00000"/>
                </a:solidFill>
                <a:latin typeface="PT Astra Serif" panose="020A0603040505020204"/>
              </a:rPr>
              <a:t>1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/>
              </a:rPr>
              <a:t>числа</a:t>
            </a:r>
            <a:r>
              <a:rPr lang="ru-RU" dirty="0" smtClean="0">
                <a:solidFill>
                  <a:srgbClr val="162046"/>
                </a:solidFill>
                <a:latin typeface="PT Astra Serif" panose="020A0603040505020204"/>
              </a:rPr>
              <a:t> </a:t>
            </a:r>
            <a:r>
              <a:rPr lang="ru-RU" dirty="0">
                <a:solidFill>
                  <a:srgbClr val="162046"/>
                </a:solidFill>
                <a:latin typeface="PT Astra Serif" panose="020A0603040505020204"/>
              </a:rPr>
              <a:t>месяца, в котором запланирована закупка.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A8B92A8-2BC8-412C-90E3-7A385B6BF54E}"/>
              </a:ext>
            </a:extLst>
          </p:cNvPr>
          <p:cNvSpPr/>
          <p:nvPr/>
        </p:nvSpPr>
        <p:spPr>
          <a:xfrm rot="5400000">
            <a:off x="742348" y="5659694"/>
            <a:ext cx="544748" cy="46859"/>
          </a:xfrm>
          <a:prstGeom prst="rect">
            <a:avLst/>
          </a:prstGeom>
          <a:solidFill>
            <a:srgbClr val="129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5217" y="5205993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26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 2025 года</a:t>
            </a:r>
            <a:endParaRPr lang="ru-RU" dirty="0">
              <a:solidFill>
                <a:srgbClr val="C00000"/>
              </a:solidFill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73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D840D-AAD4-4B19-A24B-AC19612B3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6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21" y="428456"/>
            <a:ext cx="1024647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5F59A9A-28FB-4E42-BEC2-C28E32563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0232" y="6306328"/>
            <a:ext cx="319393" cy="37981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 по организации торгов Самарской области. Результаты за 11 месяцев 2024 года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F64FE73D-B3AD-4B74-BF51-8F4DD9DFEB31}"/>
              </a:ext>
            </a:extLst>
          </p:cNvPr>
          <p:cNvCxnSpPr>
            <a:cxnSpLocks/>
            <a:endCxn id="17" idx="4"/>
          </p:cNvCxnSpPr>
          <p:nvPr/>
        </p:nvCxnSpPr>
        <p:spPr>
          <a:xfrm flipH="1">
            <a:off x="7363347" y="1154518"/>
            <a:ext cx="6024" cy="488933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52CA9033-C6DD-491A-B37C-5462AD4708C3}"/>
              </a:ext>
            </a:extLst>
          </p:cNvPr>
          <p:cNvSpPr/>
          <p:nvPr/>
        </p:nvSpPr>
        <p:spPr>
          <a:xfrm>
            <a:off x="7315180" y="1141818"/>
            <a:ext cx="108383" cy="1083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A959985D-123F-48C9-9C31-0ACC5DC215B9}"/>
              </a:ext>
            </a:extLst>
          </p:cNvPr>
          <p:cNvSpPr/>
          <p:nvPr/>
        </p:nvSpPr>
        <p:spPr>
          <a:xfrm>
            <a:off x="7315179" y="1876752"/>
            <a:ext cx="108383" cy="1083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5E340F42-BB32-4168-90D3-D27112D149C5}"/>
              </a:ext>
            </a:extLst>
          </p:cNvPr>
          <p:cNvSpPr/>
          <p:nvPr/>
        </p:nvSpPr>
        <p:spPr>
          <a:xfrm>
            <a:off x="7309156" y="2611686"/>
            <a:ext cx="108383" cy="1083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0A3D33B9-6F4E-4A1C-BE86-70FB0376C205}"/>
              </a:ext>
            </a:extLst>
          </p:cNvPr>
          <p:cNvSpPr/>
          <p:nvPr/>
        </p:nvSpPr>
        <p:spPr>
          <a:xfrm>
            <a:off x="7309156" y="3346620"/>
            <a:ext cx="108383" cy="1083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66AB721F-92F7-4B23-B4AB-7B17DAA46E02}"/>
              </a:ext>
            </a:extLst>
          </p:cNvPr>
          <p:cNvSpPr/>
          <p:nvPr/>
        </p:nvSpPr>
        <p:spPr>
          <a:xfrm>
            <a:off x="7309155" y="5935466"/>
            <a:ext cx="108383" cy="1083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665CEC39-1D6A-4164-B3E4-5AE6E546EA6E}"/>
              </a:ext>
            </a:extLst>
          </p:cNvPr>
          <p:cNvSpPr txBox="1">
            <a:spLocks/>
          </p:cNvSpPr>
          <p:nvPr/>
        </p:nvSpPr>
        <p:spPr>
          <a:xfrm>
            <a:off x="8240088" y="985195"/>
            <a:ext cx="3013406" cy="5349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доля СМП в закупках</a:t>
            </a: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муниципальных </a:t>
            </a:r>
            <a:b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заказчиков</a:t>
            </a: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(по </a:t>
            </a: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формуле </a:t>
            </a: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АСИ)</a:t>
            </a:r>
            <a:endParaRPr lang="ru-RU" sz="1200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5E786761-71E2-49DE-A92E-4F6249B245C0}"/>
              </a:ext>
            </a:extLst>
          </p:cNvPr>
          <p:cNvSpPr txBox="1">
            <a:spLocks/>
          </p:cNvSpPr>
          <p:nvPr/>
        </p:nvSpPr>
        <p:spPr>
          <a:xfrm>
            <a:off x="7284730" y="-727475"/>
            <a:ext cx="4135870" cy="304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победителей в закупках по факту относятся к СМП </a:t>
            </a:r>
            <a:endParaRPr lang="ru-RU" sz="1100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664C9D8A-E5F0-42D5-8440-1924FCA48A8D}"/>
              </a:ext>
            </a:extLst>
          </p:cNvPr>
          <p:cNvSpPr txBox="1">
            <a:spLocks/>
          </p:cNvSpPr>
          <p:nvPr/>
        </p:nvSpPr>
        <p:spPr>
          <a:xfrm>
            <a:off x="7614597" y="1085884"/>
            <a:ext cx="720336" cy="304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72,3%</a:t>
            </a:r>
            <a:endParaRPr lang="ru-RU" sz="1400" b="1" dirty="0">
              <a:solidFill>
                <a:srgbClr val="4371C5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E849FE3D-A435-4EF0-97DD-D439AD05AC69}"/>
              </a:ext>
            </a:extLst>
          </p:cNvPr>
          <p:cNvSpPr txBox="1">
            <a:spLocks/>
          </p:cNvSpPr>
          <p:nvPr/>
        </p:nvSpPr>
        <p:spPr>
          <a:xfrm>
            <a:off x="7582866" y="1766280"/>
            <a:ext cx="752067" cy="304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32,5%</a:t>
            </a:r>
            <a:endParaRPr lang="ru-RU" sz="1400" b="1" dirty="0">
              <a:solidFill>
                <a:srgbClr val="4371C5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="" xmlns:a16="http://schemas.microsoft.com/office/drawing/2014/main" id="{0D592AFD-A05F-4CB2-A9DB-57A02BB0BB0B}"/>
              </a:ext>
            </a:extLst>
          </p:cNvPr>
          <p:cNvSpPr txBox="1">
            <a:spLocks/>
          </p:cNvSpPr>
          <p:nvPr/>
        </p:nvSpPr>
        <p:spPr>
          <a:xfrm>
            <a:off x="7481652" y="2526610"/>
            <a:ext cx="853281" cy="304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89,8%</a:t>
            </a:r>
            <a:endParaRPr lang="ru-RU" sz="1400" b="1" dirty="0">
              <a:solidFill>
                <a:srgbClr val="4371C5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="" xmlns:a16="http://schemas.microsoft.com/office/drawing/2014/main" id="{D06D0978-4ED7-484C-9B0D-60A113571806}"/>
              </a:ext>
            </a:extLst>
          </p:cNvPr>
          <p:cNvSpPr txBox="1">
            <a:spLocks/>
          </p:cNvSpPr>
          <p:nvPr/>
        </p:nvSpPr>
        <p:spPr>
          <a:xfrm>
            <a:off x="7540376" y="4126999"/>
            <a:ext cx="4379249" cy="251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ТОП 5 направлений муниципальных закупок, </a:t>
            </a:r>
            <a:b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</a:br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без ограничения СМП, где победил СМП</a:t>
            </a:r>
            <a:endParaRPr lang="ru-RU" sz="1400" b="1" dirty="0">
              <a:solidFill>
                <a:srgbClr val="4371C5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="" xmlns:a16="http://schemas.microsoft.com/office/drawing/2014/main" id="{CA067A80-C3AC-44E5-9725-1653B3303D8F}"/>
              </a:ext>
            </a:extLst>
          </p:cNvPr>
          <p:cNvSpPr txBox="1">
            <a:spLocks/>
          </p:cNvSpPr>
          <p:nvPr/>
        </p:nvSpPr>
        <p:spPr>
          <a:xfrm>
            <a:off x="7556772" y="4302549"/>
            <a:ext cx="4043460" cy="1741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86EE693-8B37-48C4-82C0-600C162F92D2}"/>
              </a:ext>
            </a:extLst>
          </p:cNvPr>
          <p:cNvSpPr txBox="1"/>
          <p:nvPr/>
        </p:nvSpPr>
        <p:spPr>
          <a:xfrm>
            <a:off x="382621" y="905973"/>
            <a:ext cx="5465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Увеличение доли СМП в закупках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665CEC39-1D6A-4164-B3E4-5AE6E546EA6E}"/>
              </a:ext>
            </a:extLst>
          </p:cNvPr>
          <p:cNvSpPr txBox="1">
            <a:spLocks/>
          </p:cNvSpPr>
          <p:nvPr/>
        </p:nvSpPr>
        <p:spPr>
          <a:xfrm>
            <a:off x="8240088" y="1640324"/>
            <a:ext cx="3218612" cy="5349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доля закупок муниципальных заказчиков</a:t>
            </a:r>
            <a:b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общем объёме закупок Самарской области</a:t>
            </a:r>
            <a:endParaRPr lang="ru-RU" sz="1200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807" r="2028"/>
          <a:stretch/>
        </p:blipFill>
        <p:spPr>
          <a:xfrm>
            <a:off x="380645" y="1668056"/>
            <a:ext cx="6700117" cy="4400550"/>
          </a:xfrm>
          <a:prstGeom prst="roundRect">
            <a:avLst>
              <a:gd name="adj" fmla="val 6772"/>
            </a:avLst>
          </a:prstGeom>
        </p:spPr>
      </p:pic>
      <p:sp>
        <p:nvSpPr>
          <p:cNvPr id="53" name="Заголовок 1">
            <a:extLst>
              <a:ext uri="{FF2B5EF4-FFF2-40B4-BE49-F238E27FC236}">
                <a16:creationId xmlns="" xmlns:a16="http://schemas.microsoft.com/office/drawing/2014/main" id="{665CEC39-1D6A-4164-B3E4-5AE6E546EA6E}"/>
              </a:ext>
            </a:extLst>
          </p:cNvPr>
          <p:cNvSpPr txBox="1">
            <a:spLocks/>
          </p:cNvSpPr>
          <p:nvPr/>
        </p:nvSpPr>
        <p:spPr>
          <a:xfrm>
            <a:off x="8240088" y="2420573"/>
            <a:ext cx="2949996" cy="5349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доля победителей </a:t>
            </a: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</a:t>
            </a: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закупках</a:t>
            </a:r>
            <a:b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 </a:t>
            </a: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факту относятся к СМП 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="" xmlns:a16="http://schemas.microsoft.com/office/drawing/2014/main" id="{0D592AFD-A05F-4CB2-A9DB-57A02BB0BB0B}"/>
              </a:ext>
            </a:extLst>
          </p:cNvPr>
          <p:cNvSpPr txBox="1">
            <a:spLocks/>
          </p:cNvSpPr>
          <p:nvPr/>
        </p:nvSpPr>
        <p:spPr>
          <a:xfrm>
            <a:off x="7481652" y="3249631"/>
            <a:ext cx="853281" cy="304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63,2%</a:t>
            </a:r>
            <a:endParaRPr lang="ru-RU" sz="1400" b="1" dirty="0">
              <a:solidFill>
                <a:srgbClr val="4371C5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="" xmlns:a16="http://schemas.microsoft.com/office/drawing/2014/main" id="{665CEC39-1D6A-4164-B3E4-5AE6E546EA6E}"/>
              </a:ext>
            </a:extLst>
          </p:cNvPr>
          <p:cNvSpPr txBox="1">
            <a:spLocks/>
          </p:cNvSpPr>
          <p:nvPr/>
        </p:nvSpPr>
        <p:spPr>
          <a:xfrm>
            <a:off x="8240088" y="3118194"/>
            <a:ext cx="2949996" cy="5349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 общей стоимости контрактов заключается с СМП </a:t>
            </a:r>
            <a:endParaRPr lang="ru-RU" sz="1200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0A3D33B9-6F4E-4A1C-BE86-70FB0376C205}"/>
              </a:ext>
            </a:extLst>
          </p:cNvPr>
          <p:cNvSpPr/>
          <p:nvPr/>
        </p:nvSpPr>
        <p:spPr>
          <a:xfrm>
            <a:off x="7302270" y="4081554"/>
            <a:ext cx="108383" cy="1083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65881" y="4357697"/>
            <a:ext cx="4353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Приобретение недвижимости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Строительные и ремонтные работы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Хозяйственные товары и дезинфицирующие средства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Горюче-смазочные материалы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Услуги (работы) по благоустройству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39973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0902F4AB-C990-0437-EE83-F6F7F16E1E07}"/>
              </a:ext>
            </a:extLst>
          </p:cNvPr>
          <p:cNvSpPr>
            <a:spLocks/>
          </p:cNvSpPr>
          <p:nvPr/>
        </p:nvSpPr>
        <p:spPr>
          <a:xfrm flipV="1">
            <a:off x="6388100" y="-2000"/>
            <a:ext cx="5816600" cy="6876000"/>
          </a:xfrm>
          <a:custGeom>
            <a:avLst/>
            <a:gdLst>
              <a:gd name="connsiteX0" fmla="*/ 1260000 w 5708944"/>
              <a:gd name="connsiteY0" fmla="*/ 0 h 6859995"/>
              <a:gd name="connsiteX1" fmla="*/ 5708944 w 5708944"/>
              <a:gd name="connsiteY1" fmla="*/ 0 h 6859995"/>
              <a:gd name="connsiteX2" fmla="*/ 5708944 w 5708944"/>
              <a:gd name="connsiteY2" fmla="*/ 6859995 h 6859995"/>
              <a:gd name="connsiteX3" fmla="*/ 630000 w 5708944"/>
              <a:gd name="connsiteY3" fmla="*/ 6859995 h 6859995"/>
              <a:gd name="connsiteX4" fmla="*/ 0 w 5708944"/>
              <a:gd name="connsiteY4" fmla="*/ 6859995 h 6859995"/>
              <a:gd name="connsiteX5" fmla="*/ 630000 w 5708944"/>
              <a:gd name="connsiteY5" fmla="*/ 6229995 h 6859995"/>
              <a:gd name="connsiteX6" fmla="*/ 630000 w 5708944"/>
              <a:gd name="connsiteY6" fmla="*/ 621610 h 6859995"/>
              <a:gd name="connsiteX7" fmla="*/ 1260000 w 5708944"/>
              <a:gd name="connsiteY7" fmla="*/ 0 h 685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8944" h="6859995">
                <a:moveTo>
                  <a:pt x="1260000" y="0"/>
                </a:moveTo>
                <a:lnTo>
                  <a:pt x="5708944" y="0"/>
                </a:lnTo>
                <a:lnTo>
                  <a:pt x="5708944" y="6859995"/>
                </a:lnTo>
                <a:lnTo>
                  <a:pt x="630000" y="6859995"/>
                </a:lnTo>
                <a:lnTo>
                  <a:pt x="0" y="6859995"/>
                </a:lnTo>
                <a:cubicBezTo>
                  <a:pt x="347939" y="6859995"/>
                  <a:pt x="630000" y="6577934"/>
                  <a:pt x="630000" y="6229995"/>
                </a:cubicBezTo>
                <a:lnTo>
                  <a:pt x="630000" y="621610"/>
                </a:lnTo>
                <a:cubicBezTo>
                  <a:pt x="630000" y="278305"/>
                  <a:pt x="912061" y="0"/>
                  <a:pt x="1260000" y="0"/>
                </a:cubicBezTo>
                <a:close/>
              </a:path>
            </a:pathLst>
          </a:custGeom>
          <a:solidFill>
            <a:srgbClr val="C1D9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7177636" y="3353286"/>
            <a:ext cx="4782776" cy="2923877"/>
            <a:chOff x="8180448" y="3153778"/>
            <a:chExt cx="4343736" cy="2923877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8180448" y="3159906"/>
              <a:ext cx="3666368" cy="39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PT Astra Serif" panose="020A0603040505020204"/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8180511" y="4080787"/>
              <a:ext cx="2449601" cy="39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PT Astra Serif" panose="020A060304050502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70226" y="3153778"/>
              <a:ext cx="405395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/>
              <a:r>
                <a:rPr lang="ru-RU" sz="1600" dirty="0" smtClean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Методика АСИ в 2023 г</a:t>
              </a:r>
              <a:r>
                <a:rPr lang="ru-RU" sz="1600" dirty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. </a:t>
              </a:r>
              <a:endParaRPr lang="ru-RU" sz="1600" dirty="0" smtClean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/>
              <a:endParaRPr lang="ru-RU" sz="1600" dirty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/>
              <a:r>
                <a:rPr lang="ru-RU" sz="1600" dirty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Расчет по </a:t>
              </a:r>
              <a:r>
                <a:rPr lang="ru-RU" sz="1600" dirty="0" smtClean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количеству процедур</a:t>
              </a:r>
            </a:p>
            <a:p>
              <a:pPr marL="88900"/>
              <a:endParaRPr lang="ru-RU" sz="1600" dirty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/>
              <a:r>
                <a:rPr lang="ru-RU" sz="1600" dirty="0" smtClean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Исключены</a:t>
              </a:r>
              <a:r>
                <a:rPr lang="ru-RU" sz="1600" dirty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:</a:t>
              </a:r>
            </a:p>
            <a:p>
              <a:pPr marL="88900"/>
              <a:endParaRPr lang="ru-RU" sz="1600" dirty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 lvl="1"/>
              <a:r>
                <a:rPr lang="ru-RU" sz="1600" dirty="0" smtClean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Фактический статус поставщика</a:t>
              </a:r>
              <a:endParaRPr lang="ru-RU" sz="1600" dirty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 lvl="1"/>
              <a:endParaRPr lang="ru-RU" sz="1600" dirty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 lvl="1"/>
              <a:r>
                <a:rPr lang="ru-RU" sz="1600" dirty="0" smtClean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Субподряд</a:t>
              </a:r>
              <a:endParaRPr lang="ru-RU" sz="1600" dirty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 lvl="1"/>
              <a:endParaRPr lang="ru-RU" sz="1600" dirty="0" smtClean="0">
                <a:solidFill>
                  <a:srgbClr val="C00000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88900" lvl="1">
                <a:lnSpc>
                  <a:spcPct val="150000"/>
                </a:lnSpc>
              </a:pPr>
              <a:r>
                <a:rPr lang="ru-RU" sz="1600" dirty="0" smtClean="0">
                  <a:solidFill>
                    <a:srgbClr val="C00000"/>
                  </a:solidFill>
                  <a:latin typeface="PT Astra Serif" panose="020A0603040505020204"/>
                  <a:ea typeface="Roboto" panose="02000000000000000000" pitchFamily="2" charset="0"/>
                  <a:cs typeface="Times New Roman" panose="02020603050405020304" pitchFamily="18" charset="0"/>
                </a:rPr>
                <a:t>Средний бизнес</a:t>
              </a:r>
            </a:p>
          </p:txBody>
        </p:sp>
      </p:grp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123072"/>
              </p:ext>
            </p:extLst>
          </p:nvPr>
        </p:nvGraphicFramePr>
        <p:xfrm>
          <a:off x="329817" y="927100"/>
          <a:ext cx="6523793" cy="5539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3B6A143-6CB4-1694-5819-8A487C359DF9}"/>
              </a:ext>
            </a:extLst>
          </p:cNvPr>
          <p:cNvSpPr>
            <a:spLocks noChangeAspect="1"/>
          </p:cNvSpPr>
          <p:nvPr/>
        </p:nvSpPr>
        <p:spPr>
          <a:xfrm>
            <a:off x="7270694" y="3389597"/>
            <a:ext cx="324000" cy="324000"/>
          </a:xfrm>
          <a:prstGeom prst="ellipse">
            <a:avLst/>
          </a:prstGeom>
          <a:solidFill>
            <a:srgbClr val="B9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31000"/>
                </a:schemeClr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B58004B7-7E42-3296-CF52-500023C24111}"/>
              </a:ext>
            </a:extLst>
          </p:cNvPr>
          <p:cNvSpPr>
            <a:spLocks noChangeAspect="1"/>
          </p:cNvSpPr>
          <p:nvPr/>
        </p:nvSpPr>
        <p:spPr>
          <a:xfrm>
            <a:off x="7254211" y="4317562"/>
            <a:ext cx="324000" cy="324000"/>
          </a:xfrm>
          <a:prstGeom prst="ellipse">
            <a:avLst/>
          </a:prstGeom>
          <a:solidFill>
            <a:srgbClr val="B9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31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228764" y="566109"/>
            <a:ext cx="4052308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6B9411B5-212C-9D59-EF78-F3ADFFD90E05}"/>
              </a:ext>
            </a:extLst>
          </p:cNvPr>
          <p:cNvSpPr>
            <a:spLocks noChangeAspect="1"/>
          </p:cNvSpPr>
          <p:nvPr/>
        </p:nvSpPr>
        <p:spPr>
          <a:xfrm>
            <a:off x="7270694" y="604211"/>
            <a:ext cx="324000" cy="324000"/>
          </a:xfrm>
          <a:prstGeom prst="ellipse">
            <a:avLst/>
          </a:prstGeom>
          <a:solidFill>
            <a:srgbClr val="B1CE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65569" y="1504680"/>
            <a:ext cx="360000" cy="4566561"/>
          </a:xfrm>
          <a:prstGeom prst="roundRect">
            <a:avLst>
              <a:gd name="adj" fmla="val 50000"/>
            </a:avLst>
          </a:prstGeom>
          <a:solidFill>
            <a:srgbClr val="BCD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4903" y="5323985"/>
            <a:ext cx="360000" cy="747256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02141" y="5531556"/>
            <a:ext cx="360000" cy="539685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29379" y="3829475"/>
            <a:ext cx="360000" cy="2241766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56617" y="4161588"/>
            <a:ext cx="360000" cy="1909653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083855" y="1878306"/>
            <a:ext cx="360000" cy="4192935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711093" y="2417991"/>
            <a:ext cx="360000" cy="3653250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38331" y="1753765"/>
            <a:ext cx="360000" cy="4317476"/>
          </a:xfrm>
          <a:prstGeom prst="roundRect">
            <a:avLst>
              <a:gd name="adj" fmla="val 50000"/>
            </a:avLst>
          </a:prstGeom>
          <a:solidFill>
            <a:srgbClr val="84B2E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228764" y="1469203"/>
            <a:ext cx="2724368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6B9411B5-212C-9D59-EF78-F3ADFFD90E05}"/>
              </a:ext>
            </a:extLst>
          </p:cNvPr>
          <p:cNvSpPr>
            <a:spLocks noChangeAspect="1"/>
          </p:cNvSpPr>
          <p:nvPr/>
        </p:nvSpPr>
        <p:spPr>
          <a:xfrm>
            <a:off x="7270694" y="1505203"/>
            <a:ext cx="324000" cy="324000"/>
          </a:xfrm>
          <a:prstGeom prst="ellipse">
            <a:avLst/>
          </a:prstGeom>
          <a:solidFill>
            <a:srgbClr val="B1CE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92807" y="2462595"/>
            <a:ext cx="360000" cy="3600000"/>
          </a:xfrm>
          <a:prstGeom prst="roundRect">
            <a:avLst>
              <a:gd name="adj" fmla="val 50000"/>
            </a:avLst>
          </a:prstGeom>
          <a:solidFill>
            <a:srgbClr val="A8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190665" y="564503"/>
            <a:ext cx="4450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ru-RU" sz="1600" dirty="0" smtClean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Методика АСИ до 2023 г.</a:t>
            </a:r>
          </a:p>
          <a:p>
            <a:pPr marL="457200"/>
            <a:endParaRPr lang="ru-RU" sz="1600" dirty="0">
              <a:solidFill>
                <a:schemeClr val="tx2"/>
              </a:solidFill>
              <a:latin typeface="PT Astra Serif" panose="020A0603040505020204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/>
            <a:r>
              <a:rPr lang="ru-RU" sz="1600" dirty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Расчет по стоимости контрактов</a:t>
            </a:r>
            <a:br>
              <a:rPr lang="ru-RU" sz="1600" dirty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ru-RU" sz="1600" dirty="0" smtClean="0">
              <a:solidFill>
                <a:schemeClr val="tx2"/>
              </a:solidFill>
              <a:latin typeface="PT Astra Serif" panose="020A0603040505020204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/>
            <a:r>
              <a:rPr lang="ru-RU" sz="1600" dirty="0" smtClean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Учитывались</a:t>
            </a:r>
            <a:r>
              <a:rPr lang="ru-RU" sz="1600" dirty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lvl="1"/>
            <a:endParaRPr lang="ru-RU" sz="1600" dirty="0" smtClean="0">
              <a:solidFill>
                <a:schemeClr val="tx2"/>
              </a:solidFill>
              <a:latin typeface="PT Astra Serif" panose="020A0603040505020204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1600" dirty="0" smtClean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Статус поставщика</a:t>
            </a:r>
            <a:br>
              <a:rPr lang="ru-RU" sz="1600" dirty="0" smtClean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(малый + средний бизнес)</a:t>
            </a:r>
          </a:p>
          <a:p>
            <a:pPr lvl="1"/>
            <a:endParaRPr lang="ru-RU" sz="1600" dirty="0" smtClean="0">
              <a:solidFill>
                <a:schemeClr val="tx2"/>
              </a:solidFill>
              <a:latin typeface="PT Astra Serif" panose="020A0603040505020204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ru-RU" sz="1600" dirty="0" smtClean="0">
                <a:solidFill>
                  <a:schemeClr val="tx2"/>
                </a:solidFill>
                <a:latin typeface="PT Astra Serif" panose="020A0603040505020204"/>
                <a:ea typeface="Roboto" panose="02000000000000000000" pitchFamily="2" charset="0"/>
                <a:cs typeface="Times New Roman" panose="02020603050405020304" pitchFamily="18" charset="0"/>
              </a:rPr>
              <a:t>Привлечение СМП на субподряд</a:t>
            </a:r>
            <a:endParaRPr lang="ru-RU" sz="1600" dirty="0">
              <a:solidFill>
                <a:schemeClr val="tx2"/>
              </a:solidFill>
              <a:latin typeface="PT Astra Serif" panose="020A0603040505020204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8633" y="494693"/>
            <a:ext cx="55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5E7594"/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C</a:t>
            </a:r>
            <a:endParaRPr lang="ru-RU" sz="36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5E7594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79210" y="1555928"/>
            <a:ext cx="527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rgbClr val="B93333"/>
                  </a:solidFill>
                </a:ln>
                <a:solidFill>
                  <a:srgbClr val="C00000"/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D</a:t>
            </a:r>
            <a:endParaRPr lang="ru-RU" sz="3600" dirty="0">
              <a:ln>
                <a:solidFill>
                  <a:srgbClr val="B93333"/>
                </a:solidFill>
              </a:ln>
              <a:solidFill>
                <a:srgbClr val="C00000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8012" y="374541"/>
            <a:ext cx="2208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44546A"/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Динамика </a:t>
            </a:r>
            <a:r>
              <a:rPr lang="ru-RU" sz="2600" b="1" dirty="0" smtClean="0">
                <a:solidFill>
                  <a:srgbClr val="44546A"/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/>
            </a:r>
            <a:br>
              <a:rPr lang="ru-RU" sz="2600" b="1" dirty="0" smtClean="0">
                <a:solidFill>
                  <a:srgbClr val="44546A"/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</a:br>
            <a:r>
              <a:rPr lang="ru-RU" sz="2600" b="1" dirty="0" smtClean="0">
                <a:solidFill>
                  <a:srgbClr val="44546A"/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показателя </a:t>
            </a:r>
            <a:br>
              <a:rPr lang="ru-RU" sz="2600" b="1" dirty="0" smtClean="0">
                <a:solidFill>
                  <a:srgbClr val="44546A"/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</a:br>
            <a:r>
              <a:rPr lang="ru-RU" sz="2600" b="1" dirty="0" smtClean="0">
                <a:solidFill>
                  <a:srgbClr val="44546A"/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Г3.2 </a:t>
            </a:r>
            <a:endParaRPr lang="ru-RU" sz="2600" b="1" dirty="0">
              <a:solidFill>
                <a:srgbClr val="44546A"/>
              </a:solidFill>
              <a:latin typeface="Century Gothic" panose="020B0502020202020204" pitchFamily="34" charset="0"/>
              <a:ea typeface="Roboto Medium" panose="02000000000000000000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09875" y="1623309"/>
            <a:ext cx="360000" cy="4447932"/>
          </a:xfrm>
          <a:prstGeom prst="roundRect">
            <a:avLst>
              <a:gd name="adj" fmla="val 50000"/>
            </a:avLst>
          </a:prstGeom>
          <a:solidFill>
            <a:srgbClr val="A8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головок 1">
            <a:extLst>
              <a:ext uri="{FF2B5EF4-FFF2-40B4-BE49-F238E27FC236}">
                <a16:creationId xmlns="" xmlns:a16="http://schemas.microsoft.com/office/drawing/2014/main" id="{665CEC39-1D6A-4164-B3E4-5AE6E546EA6E}"/>
              </a:ext>
            </a:extLst>
          </p:cNvPr>
          <p:cNvSpPr txBox="1">
            <a:spLocks/>
          </p:cNvSpPr>
          <p:nvPr/>
        </p:nvSpPr>
        <p:spPr>
          <a:xfrm>
            <a:off x="2644380" y="-1337640"/>
            <a:ext cx="4416796" cy="4046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доля СМП в закупках</a:t>
            </a:r>
            <a:r>
              <a:rPr lang="ru-RU" sz="11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1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муниципальных заказчиков</a:t>
            </a:r>
            <a:br>
              <a:rPr lang="ru-RU" sz="11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11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(по </a:t>
            </a:r>
            <a:r>
              <a:rPr lang="ru-RU" sz="1100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формуле </a:t>
            </a:r>
            <a:r>
              <a:rPr lang="ru-RU" sz="11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АСИ)</a:t>
            </a:r>
            <a:endParaRPr lang="ru-RU" sz="1100" dirty="0">
              <a:solidFill>
                <a:srgbClr val="162046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="" xmlns:a16="http://schemas.microsoft.com/office/drawing/2014/main" id="{664C9D8A-E5F0-42D5-8440-1924FCA48A8D}"/>
              </a:ext>
            </a:extLst>
          </p:cNvPr>
          <p:cNvSpPr txBox="1">
            <a:spLocks/>
          </p:cNvSpPr>
          <p:nvPr/>
        </p:nvSpPr>
        <p:spPr>
          <a:xfrm>
            <a:off x="1924044" y="-1237862"/>
            <a:ext cx="720336" cy="304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dirty="0" smtClean="0">
                <a:solidFill>
                  <a:srgbClr val="4371C5"/>
                </a:solidFill>
                <a:latin typeface="Century Gothic" panose="020B0502020202020204" pitchFamily="34" charset="0"/>
              </a:rPr>
              <a:t>72,3%</a:t>
            </a:r>
            <a:endParaRPr lang="ru-RU" sz="1400" b="1" dirty="0">
              <a:solidFill>
                <a:srgbClr val="4371C5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 rot="523476">
            <a:off x="5294939" y="879591"/>
            <a:ext cx="496553" cy="723847"/>
          </a:xfrm>
          <a:custGeom>
            <a:avLst/>
            <a:gdLst>
              <a:gd name="connsiteX0" fmla="*/ 0 w 319314"/>
              <a:gd name="connsiteY0" fmla="*/ 0 h 769257"/>
              <a:gd name="connsiteX1" fmla="*/ 203200 w 319314"/>
              <a:gd name="connsiteY1" fmla="*/ 130629 h 769257"/>
              <a:gd name="connsiteX2" fmla="*/ 319314 w 319314"/>
              <a:gd name="connsiteY2" fmla="*/ 769257 h 769257"/>
              <a:gd name="connsiteX3" fmla="*/ 319314 w 319314"/>
              <a:gd name="connsiteY3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314" h="769257">
                <a:moveTo>
                  <a:pt x="0" y="0"/>
                </a:moveTo>
                <a:cubicBezTo>
                  <a:pt x="74990" y="1210"/>
                  <a:pt x="149981" y="2420"/>
                  <a:pt x="203200" y="130629"/>
                </a:cubicBezTo>
                <a:cubicBezTo>
                  <a:pt x="256419" y="258839"/>
                  <a:pt x="319314" y="769257"/>
                  <a:pt x="319314" y="769257"/>
                </a:cubicBezTo>
                <a:lnTo>
                  <a:pt x="319314" y="769257"/>
                </a:lnTo>
              </a:path>
            </a:pathLst>
          </a:custGeom>
          <a:noFill/>
          <a:ln w="31750" cap="rnd">
            <a:prstDash val="sysDot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9E6C61D1-EF31-4F4E-8E05-74D876604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06" y="428456"/>
            <a:ext cx="1018162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5F59A9A-28FB-4E42-BEC2-C28E32563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0232" y="6306328"/>
            <a:ext cx="319393" cy="37981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Результаты за 11 месяцев 2024 года </a:t>
            </a:r>
          </a:p>
        </p:txBody>
      </p:sp>
      <p:pic>
        <p:nvPicPr>
          <p:cNvPr id="17" name="Google Shape;431;p3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1242485"/>
            <a:ext cx="11137900" cy="46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051" y="5918200"/>
            <a:ext cx="11137900" cy="558917"/>
          </a:xfrm>
          <a:prstGeom prst="rect">
            <a:avLst/>
          </a:prstGeom>
          <a:solidFill>
            <a:srgbClr val="28A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457;p32"/>
          <p:cNvSpPr/>
          <p:nvPr/>
        </p:nvSpPr>
        <p:spPr bwMode="auto">
          <a:xfrm>
            <a:off x="2117775" y="5886068"/>
            <a:ext cx="5081172" cy="463709"/>
          </a:xfrm>
          <a:prstGeom prst="roundRect">
            <a:avLst>
              <a:gd name="adj" fmla="val 16667"/>
            </a:avLst>
          </a:prstGeom>
          <a:noFill/>
          <a:ln w="19050" cap="rnd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lIns="91425" tIns="45713" rIns="91425" bIns="45713" anchor="ctr"/>
          <a:lstStyle/>
          <a:p>
            <a:pPr marL="0" lvl="7">
              <a:lnSpc>
                <a:spcPct val="107000"/>
              </a:lnSpc>
              <a:buClr>
                <a:srgbClr val="000000"/>
              </a:buClr>
              <a:defRPr/>
            </a:pPr>
            <a:r>
              <a:rPr lang="ru-RU" sz="1200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Montserrat"/>
              </a:rPr>
              <a:t>Переторжка по извещениям </a:t>
            </a:r>
            <a:br>
              <a:rPr lang="ru-RU" sz="1200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Montserrat"/>
              </a:rPr>
            </a:br>
            <a:r>
              <a:rPr lang="ru-RU" sz="1200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Montserrat"/>
              </a:rPr>
              <a:t>о малой закупке (ИМЗ)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9106" y="781965"/>
            <a:ext cx="8064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162046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Портал «Малые закупки»   </a:t>
            </a:r>
          </a:p>
        </p:txBody>
      </p:sp>
      <p:grpSp>
        <p:nvGrpSpPr>
          <p:cNvPr id="26" name="Группа 3"/>
          <p:cNvGrpSpPr>
            <a:grpSpLocks/>
          </p:cNvGrpSpPr>
          <p:nvPr/>
        </p:nvGrpSpPr>
        <p:grpSpPr bwMode="auto">
          <a:xfrm>
            <a:off x="6582822" y="5947834"/>
            <a:ext cx="4227850" cy="383117"/>
            <a:chOff x="3810103" y="4530231"/>
            <a:chExt cx="2411120" cy="288000"/>
          </a:xfrm>
        </p:grpSpPr>
        <p:sp>
          <p:nvSpPr>
            <p:cNvPr id="27" name="Google Shape;457;p32"/>
            <p:cNvSpPr/>
            <p:nvPr/>
          </p:nvSpPr>
          <p:spPr>
            <a:xfrm>
              <a:off x="4206042" y="4566828"/>
              <a:ext cx="2015181" cy="251403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lIns="91425" tIns="45713" rIns="91425" bIns="45713" anchor="ctr"/>
            <a:lstStyle/>
            <a:p>
              <a:pPr>
                <a:lnSpc>
                  <a:spcPct val="107000"/>
                </a:lnSpc>
                <a:buClr>
                  <a:srgbClr val="000000"/>
                </a:buClr>
                <a:defRPr/>
              </a:pPr>
              <a:r>
                <a:rPr lang="ru-RU" sz="1300" kern="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Montserrat"/>
                </a:rPr>
                <a:t>Рейтинг поставщика </a:t>
              </a:r>
              <a:br>
                <a:rPr lang="ru-RU" sz="1300" kern="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Montserrat"/>
                </a:rPr>
              </a:br>
              <a:r>
                <a:rPr lang="ru-RU" sz="1300" kern="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Montserrat"/>
                </a:rPr>
                <a:t>(ограничение допуска к участию в ИМЗ)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103" y="4530231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024698"/>
              </p:ext>
            </p:extLst>
          </p:nvPr>
        </p:nvGraphicFramePr>
        <p:xfrm>
          <a:off x="527051" y="1256512"/>
          <a:ext cx="5638202" cy="225907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16144"/>
                <a:gridCol w="754743"/>
                <a:gridCol w="856343"/>
                <a:gridCol w="856343"/>
                <a:gridCol w="885371"/>
                <a:gridCol w="769258"/>
              </a:tblGrid>
              <a:tr h="243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 </a:t>
                      </a:r>
                      <a:endParaRPr lang="ru-RU" sz="1300" dirty="0">
                        <a:solidFill>
                          <a:srgbClr val="254061"/>
                        </a:solidFill>
                        <a:effectLst/>
                        <a:latin typeface="PT Astra Serif" panose="020A0603040505020204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dirty="0">
                        <a:solidFill>
                          <a:srgbClr val="254061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dirty="0">
                        <a:solidFill>
                          <a:srgbClr val="254061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200" dirty="0">
                        <a:solidFill>
                          <a:srgbClr val="254061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200" dirty="0">
                        <a:solidFill>
                          <a:srgbClr val="254061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</a:br>
                      <a:r>
                        <a:rPr lang="en-US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11 м.</a:t>
                      </a:r>
                      <a:r>
                        <a:rPr lang="en-US" sz="1200" dirty="0" smtClean="0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dirty="0">
                        <a:solidFill>
                          <a:srgbClr val="254061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</a:tr>
              <a:tr h="406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Зарегистрировано </a:t>
                      </a:r>
                      <a:r>
                        <a:rPr lang="ru-RU" sz="1300" b="0" dirty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участников</a:t>
                      </a:r>
                      <a:endParaRPr lang="ru-RU" sz="1300" b="0" dirty="0">
                        <a:solidFill>
                          <a:srgbClr val="254061"/>
                        </a:solidFill>
                        <a:effectLst/>
                        <a:latin typeface="PT Astra Serif" panose="020A0603040505020204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582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532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15 769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12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483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</a:tr>
              <a:tr h="406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300" b="0" dirty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контрактов</a:t>
                      </a:r>
                      <a:endParaRPr lang="ru-RU" sz="1300" b="0" dirty="0">
                        <a:solidFill>
                          <a:srgbClr val="254061"/>
                        </a:solidFill>
                        <a:effectLst/>
                        <a:latin typeface="PT Astra Serif" panose="020A0603040505020204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105</a:t>
                      </a:r>
                      <a:r>
                        <a:rPr lang="ru-RU" sz="12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073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124 729</a:t>
                      </a: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134 064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121 368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99 141</a:t>
                      </a:r>
                      <a:endParaRPr lang="ru-RU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</a:tr>
              <a:tr h="406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Сумма </a:t>
                      </a:r>
                      <a:r>
                        <a:rPr lang="ru-RU" sz="13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контрактов, млрд. руб.</a:t>
                      </a:r>
                      <a:endParaRPr lang="ru-RU" sz="1300" b="0" dirty="0">
                        <a:solidFill>
                          <a:srgbClr val="254061"/>
                        </a:solidFill>
                        <a:effectLst/>
                        <a:latin typeface="PT Astra Serif" panose="020A0603040505020204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4,41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5,85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6,79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6,20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5,61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</a:tr>
              <a:tr h="386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Экономия, </a:t>
                      </a:r>
                      <a:br>
                        <a:rPr lang="ru-RU" sz="13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</a:br>
                      <a:r>
                        <a:rPr lang="ru-RU" sz="12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млн. руб.</a:t>
                      </a:r>
                      <a:endParaRPr lang="ru-RU" sz="1300" b="0" dirty="0">
                        <a:solidFill>
                          <a:srgbClr val="254061"/>
                        </a:solidFill>
                        <a:effectLst/>
                        <a:latin typeface="PT Astra Serif" panose="020A0603040505020204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85,85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119,16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91,95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82,40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78,28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rgbClr val="254061"/>
                          </a:solidFill>
                          <a:effectLst/>
                          <a:latin typeface="PT Astra Serif" panose="020A0603040505020204"/>
                          <a:cs typeface="Arial" panose="020B0604020202020204" pitchFamily="34" charset="0"/>
                        </a:rPr>
                        <a:t>Конкуренция</a:t>
                      </a:r>
                      <a:endParaRPr lang="ru-RU" sz="1300" b="0" dirty="0">
                        <a:solidFill>
                          <a:srgbClr val="254061"/>
                        </a:solidFill>
                        <a:effectLst/>
                        <a:latin typeface="PT Astra Serif" panose="020A0603040505020204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2,41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2,35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2,72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2,92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3,06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1429" marR="91429" marT="0" marB="0" anchor="b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4" y="5932228"/>
            <a:ext cx="351756" cy="3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D840D-AAD4-4B19-A24B-AC19612B3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6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971504-FE00-4302-B7D0-4EF105F2B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06" y="428456"/>
            <a:ext cx="1018162" cy="284905"/>
          </a:xfrm>
        </p:spPr>
        <p:txBody>
          <a:bodyPr>
            <a:normAutofit/>
          </a:bodyPr>
          <a:lstStyle/>
          <a:p>
            <a:pPr algn="l"/>
            <a:r>
              <a:rPr lang="en-US" sz="1200" dirty="0" smtClean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13.12.2024 </a:t>
            </a:r>
            <a:r>
              <a:rPr lang="en-US" sz="1200" dirty="0" smtClean="0">
                <a:solidFill>
                  <a:srgbClr val="162046"/>
                </a:solidFill>
                <a:latin typeface="Century Gothic" panose="020B0502020202020204" pitchFamily="34" charset="0"/>
              </a:rPr>
              <a:t>|</a:t>
            </a:r>
            <a:endParaRPr lang="ru-RU" sz="1200" dirty="0">
              <a:solidFill>
                <a:srgbClr val="16204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0CE7892-A504-4A83-BC09-913A0C3C6EC8}"/>
              </a:ext>
            </a:extLst>
          </p:cNvPr>
          <p:cNvSpPr txBox="1">
            <a:spLocks/>
          </p:cNvSpPr>
          <p:nvPr/>
        </p:nvSpPr>
        <p:spPr>
          <a:xfrm>
            <a:off x="1261352" y="428456"/>
            <a:ext cx="9549319" cy="28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solidFill>
                  <a:srgbClr val="162046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Комитет по организации торгов Самарской области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="" xmlns:a16="http://schemas.microsoft.com/office/drawing/2014/main" id="{B6F227A7-F7A2-4204-BF14-0CF3B0AB41A0}"/>
              </a:ext>
            </a:extLst>
          </p:cNvPr>
          <p:cNvSpPr txBox="1">
            <a:spLocks/>
          </p:cNvSpPr>
          <p:nvPr/>
        </p:nvSpPr>
        <p:spPr>
          <a:xfrm>
            <a:off x="11600232" y="6306328"/>
            <a:ext cx="319393" cy="37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898090" y="7502902"/>
            <a:ext cx="1362075" cy="769222"/>
          </a:xfrm>
          <a:custGeom>
            <a:avLst/>
            <a:gdLst>
              <a:gd name="connsiteX0" fmla="*/ 0 w 1362075"/>
              <a:gd name="connsiteY0" fmla="*/ 666750 h 769222"/>
              <a:gd name="connsiteX1" fmla="*/ 1133475 w 1362075"/>
              <a:gd name="connsiteY1" fmla="*/ 714375 h 769222"/>
              <a:gd name="connsiteX2" fmla="*/ 1362075 w 1362075"/>
              <a:gd name="connsiteY2" fmla="*/ 0 h 76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075" h="769222">
                <a:moveTo>
                  <a:pt x="0" y="666750"/>
                </a:moveTo>
                <a:cubicBezTo>
                  <a:pt x="453231" y="746125"/>
                  <a:pt x="906463" y="825500"/>
                  <a:pt x="1133475" y="714375"/>
                </a:cubicBezTo>
                <a:cubicBezTo>
                  <a:pt x="1360488" y="603250"/>
                  <a:pt x="1361281" y="301625"/>
                  <a:pt x="1362075" y="0"/>
                </a:cubicBezTo>
              </a:path>
            </a:pathLst>
          </a:custGeom>
          <a:noFill/>
          <a:ln w="31750" cap="rnd">
            <a:prstDash val="sysDot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6847090" y="7530526"/>
            <a:ext cx="1257401" cy="1483197"/>
          </a:xfrm>
          <a:custGeom>
            <a:avLst/>
            <a:gdLst>
              <a:gd name="connsiteX0" fmla="*/ 481781 w 1025724"/>
              <a:gd name="connsiteY0" fmla="*/ 1465006 h 1465006"/>
              <a:gd name="connsiteX1" fmla="*/ 1012722 w 1025724"/>
              <a:gd name="connsiteY1" fmla="*/ 717755 h 1465006"/>
              <a:gd name="connsiteX2" fmla="*/ 0 w 1025724"/>
              <a:gd name="connsiteY2" fmla="*/ 0 h 1465006"/>
              <a:gd name="connsiteX0" fmla="*/ 481781 w 1025724"/>
              <a:gd name="connsiteY0" fmla="*/ 1465006 h 1465006"/>
              <a:gd name="connsiteX1" fmla="*/ 1012722 w 1025724"/>
              <a:gd name="connsiteY1" fmla="*/ 717755 h 1465006"/>
              <a:gd name="connsiteX2" fmla="*/ 0 w 1025724"/>
              <a:gd name="connsiteY2" fmla="*/ 0 h 1465006"/>
              <a:gd name="connsiteX0" fmla="*/ 481781 w 1025724"/>
              <a:gd name="connsiteY0" fmla="*/ 1465006 h 1465006"/>
              <a:gd name="connsiteX1" fmla="*/ 1012722 w 1025724"/>
              <a:gd name="connsiteY1" fmla="*/ 717755 h 1465006"/>
              <a:gd name="connsiteX2" fmla="*/ 0 w 1025724"/>
              <a:gd name="connsiteY2" fmla="*/ 0 h 1465006"/>
              <a:gd name="connsiteX0" fmla="*/ 481781 w 1027513"/>
              <a:gd name="connsiteY0" fmla="*/ 1465006 h 1465006"/>
              <a:gd name="connsiteX1" fmla="*/ 1012722 w 1027513"/>
              <a:gd name="connsiteY1" fmla="*/ 717755 h 1465006"/>
              <a:gd name="connsiteX2" fmla="*/ 0 w 1027513"/>
              <a:gd name="connsiteY2" fmla="*/ 0 h 1465006"/>
              <a:gd name="connsiteX0" fmla="*/ 481781 w 1055842"/>
              <a:gd name="connsiteY0" fmla="*/ 1465006 h 1465006"/>
              <a:gd name="connsiteX1" fmla="*/ 1042219 w 1055842"/>
              <a:gd name="connsiteY1" fmla="*/ 629265 h 1465006"/>
              <a:gd name="connsiteX2" fmla="*/ 0 w 1055842"/>
              <a:gd name="connsiteY2" fmla="*/ 0 h 1465006"/>
              <a:gd name="connsiteX0" fmla="*/ 481781 w 1373881"/>
              <a:gd name="connsiteY0" fmla="*/ 1465006 h 1465006"/>
              <a:gd name="connsiteX1" fmla="*/ 1366683 w 1373881"/>
              <a:gd name="connsiteY1" fmla="*/ 491613 h 1465006"/>
              <a:gd name="connsiteX2" fmla="*/ 0 w 1373881"/>
              <a:gd name="connsiteY2" fmla="*/ 0 h 1465006"/>
              <a:gd name="connsiteX0" fmla="*/ 481781 w 1405791"/>
              <a:gd name="connsiteY0" fmla="*/ 1465006 h 1465006"/>
              <a:gd name="connsiteX1" fmla="*/ 1366683 w 1405791"/>
              <a:gd name="connsiteY1" fmla="*/ 491613 h 1465006"/>
              <a:gd name="connsiteX2" fmla="*/ 0 w 1405791"/>
              <a:gd name="connsiteY2" fmla="*/ 0 h 1465006"/>
              <a:gd name="connsiteX0" fmla="*/ 481781 w 1293459"/>
              <a:gd name="connsiteY0" fmla="*/ 1465006 h 1465006"/>
              <a:gd name="connsiteX1" fmla="*/ 1248696 w 1293459"/>
              <a:gd name="connsiteY1" fmla="*/ 265471 h 1465006"/>
              <a:gd name="connsiteX2" fmla="*/ 0 w 1293459"/>
              <a:gd name="connsiteY2" fmla="*/ 0 h 1465006"/>
              <a:gd name="connsiteX0" fmla="*/ 481781 w 1257401"/>
              <a:gd name="connsiteY0" fmla="*/ 1465006 h 1465006"/>
              <a:gd name="connsiteX1" fmla="*/ 1248696 w 1257401"/>
              <a:gd name="connsiteY1" fmla="*/ 265471 h 1465006"/>
              <a:gd name="connsiteX2" fmla="*/ 0 w 1257401"/>
              <a:gd name="connsiteY2" fmla="*/ 0 h 1465006"/>
              <a:gd name="connsiteX0" fmla="*/ 481781 w 1257401"/>
              <a:gd name="connsiteY0" fmla="*/ 1483197 h 1483197"/>
              <a:gd name="connsiteX1" fmla="*/ 1248696 w 1257401"/>
              <a:gd name="connsiteY1" fmla="*/ 283662 h 1483197"/>
              <a:gd name="connsiteX2" fmla="*/ 0 w 1257401"/>
              <a:gd name="connsiteY2" fmla="*/ 18191 h 148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401" h="1483197">
                <a:moveTo>
                  <a:pt x="481781" y="1483197"/>
                </a:moveTo>
                <a:cubicBezTo>
                  <a:pt x="836561" y="1211991"/>
                  <a:pt x="1328993" y="527830"/>
                  <a:pt x="1248696" y="283662"/>
                </a:cubicBezTo>
                <a:cubicBezTo>
                  <a:pt x="1168399" y="39494"/>
                  <a:pt x="820173" y="-39983"/>
                  <a:pt x="0" y="18191"/>
                </a:cubicBezTo>
              </a:path>
            </a:pathLst>
          </a:custGeom>
          <a:noFill/>
          <a:ln w="31750" cap="rnd">
            <a:solidFill>
              <a:srgbClr val="C00000"/>
            </a:solidFill>
            <a:prstDash val="sysDot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-188677" y="2089819"/>
            <a:ext cx="8039270" cy="1428750"/>
          </a:xfrm>
          <a:prstGeom prst="roundRect">
            <a:avLst>
              <a:gd name="adj" fmla="val 7388"/>
            </a:avLst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955450"/>
              </p:ext>
            </p:extLst>
          </p:nvPr>
        </p:nvGraphicFramePr>
        <p:xfrm>
          <a:off x="228599" y="1661426"/>
          <a:ext cx="10287001" cy="48698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56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93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4505">
                <a:tc>
                  <a:txBody>
                    <a:bodyPr/>
                    <a:lstStyle/>
                    <a:p>
                      <a:pPr marL="0" indent="144000" algn="l" fontAlgn="ctr"/>
                      <a:r>
                        <a:rPr lang="ru-RU" sz="180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Цена</a:t>
                      </a:r>
                      <a:r>
                        <a:rPr lang="ru-RU" sz="18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, руб.</a:t>
                      </a:r>
                      <a:endParaRPr lang="ru-RU" sz="1800" b="1" i="0" u="none" strike="noStrike" dirty="0">
                        <a:solidFill>
                          <a:srgbClr val="008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      Способ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 Наименование товара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669">
                <a:tc>
                  <a:txBody>
                    <a:bodyPr/>
                    <a:lstStyle/>
                    <a:p>
                      <a:pPr marL="144000" lvl="0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600 000,00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457200" lvl="1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Малая </a:t>
                      </a:r>
                      <a:r>
                        <a:rPr lang="ru-RU" sz="1800" u="none" strike="noStrike" dirty="0" smtClean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закупка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108000" lvl="0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Маска хирургическая</a:t>
                      </a:r>
                      <a:endParaRPr lang="ru-RU" sz="1800" b="0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087">
                <a:tc>
                  <a:txBody>
                    <a:bodyPr/>
                    <a:lstStyle/>
                    <a:p>
                      <a:pPr marL="144000" lvl="0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599 550,00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457200" lvl="1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Малая закупка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108000" lvl="0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Перчатки смотровые</a:t>
                      </a:r>
                      <a:endParaRPr lang="ru-RU" sz="1800" b="0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7087">
                <a:tc>
                  <a:txBody>
                    <a:bodyPr/>
                    <a:lstStyle/>
                    <a:p>
                      <a:pPr marL="144000" lvl="0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546 000,00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457200" lvl="1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Малая закупка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108000" lvl="0" algn="l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Халат процедурный</a:t>
                      </a:r>
                      <a:endParaRPr lang="ru-RU" sz="1800" b="0" i="0" u="none" strike="noStrike" dirty="0">
                        <a:solidFill>
                          <a:srgbClr val="C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013">
                <a:tc>
                  <a:txBody>
                    <a:bodyPr/>
                    <a:lstStyle/>
                    <a:p>
                      <a:pPr marL="144000" lvl="0" algn="l" fontAlgn="t"/>
                      <a:endParaRPr lang="ru-RU" sz="180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144000" lvl="0" algn="l" fontAlgn="t"/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2 900,00</a:t>
                      </a:r>
                      <a:endParaRPr lang="ru-RU" sz="1800" b="1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457200" lvl="1" algn="l" fontAlgn="t"/>
                      <a:endParaRPr lang="ru-RU" sz="180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457200" lvl="1" algn="l" fontAlgn="t"/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Электронный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аукцион</a:t>
                      </a:r>
                      <a:endParaRPr lang="ru-RU" sz="1800" b="1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108000" lvl="0" algn="l" fontAlgn="t"/>
                      <a:endParaRPr lang="ru-RU" sz="80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108000" lvl="0" algn="l" fontAlgn="t"/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Штемпели для датирования,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запечатывания или 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нумерации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и 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аналогичные изделия</a:t>
                      </a:r>
                      <a:endParaRPr lang="ru-RU" sz="1800" b="0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49007">
                <a:tc>
                  <a:txBody>
                    <a:bodyPr/>
                    <a:lstStyle/>
                    <a:p>
                      <a:pPr marL="144000" lvl="0" algn="l" fontAlgn="t"/>
                      <a:endParaRPr lang="ru-RU" sz="180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144000" lvl="0" algn="l" fontAlgn="t"/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1 997,80</a:t>
                      </a:r>
                      <a:endParaRPr lang="ru-RU" sz="1800" b="1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457200" lvl="1" algn="l" fontAlgn="t"/>
                      <a:endParaRPr lang="ru-RU" sz="180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457200" lvl="1" algn="l" fontAlgn="t"/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Электронный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аукцион</a:t>
                      </a:r>
                      <a:endParaRPr lang="ru-RU" sz="1800" b="1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108000" lvl="0" algn="l" fontAlgn="t"/>
                      <a:endParaRPr lang="ru-RU" sz="80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108000" lvl="0" algn="l" fontAlgn="t"/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Грунтовки на основе акриловых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или 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виниловых полимеров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 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водной среде, Пигменты готовые, </a:t>
                      </a: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/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Олифы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, Герметики, Клеи прочие</a:t>
                      </a:r>
                      <a:endParaRPr lang="ru-RU" sz="1800" b="0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70817">
                <a:tc>
                  <a:txBody>
                    <a:bodyPr/>
                    <a:lstStyle/>
                    <a:p>
                      <a:pPr marL="144000" lvl="0" algn="l" fontAlgn="t"/>
                      <a:endParaRPr lang="ru-RU" sz="800" u="none" strike="noStrike" dirty="0" smtClean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144000" lvl="0" algn="l" fontAlgn="t"/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264,11</a:t>
                      </a:r>
                      <a:endParaRPr lang="ru-RU" sz="1800" b="1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457200" lvl="1" algn="l" fontAlgn="t"/>
                      <a:endParaRPr lang="ru-RU" sz="800" u="none" strike="noStrike" dirty="0" smtClean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457200" lvl="1" algn="l" fontAlgn="t"/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Электронный </a:t>
                      </a:r>
                      <a:b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аукцион</a:t>
                      </a:r>
                      <a:endParaRPr lang="ru-RU" sz="1800" b="1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tc>
                  <a:txBody>
                    <a:bodyPr/>
                    <a:lstStyle/>
                    <a:p>
                      <a:pPr marL="108000" lvl="0" algn="l" fontAlgn="t"/>
                      <a:endParaRPr lang="ru-RU" sz="800" u="none" strike="noStrike" dirty="0" smtClean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108000" lvl="0" algn="l" fontAlgn="t"/>
                      <a:r>
                        <a:rPr lang="ru-RU" sz="1800" u="none" strike="noStrike" dirty="0" smtClean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Вата </a:t>
                      </a:r>
                      <a:r>
                        <a:rPr lang="ru-RU" sz="1800" u="none" strike="noStrike" dirty="0">
                          <a:solidFill>
                            <a:srgbClr val="253B6B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медицинская гигроскопическая</a:t>
                      </a:r>
                      <a:endParaRPr lang="ru-RU" sz="1800" b="0" i="0" u="none" strike="noStrike" dirty="0">
                        <a:solidFill>
                          <a:srgbClr val="253B6B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89106" y="696037"/>
            <a:ext cx="10421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Крупные суммы на малых закупках 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при минимальных на конкурентных процедурах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15348" y="1986556"/>
            <a:ext cx="4727031" cy="2652114"/>
          </a:xfrm>
          <a:prstGeom prst="roundRect">
            <a:avLst>
              <a:gd name="adj" fmla="val 7388"/>
            </a:avLst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38050" y="2061949"/>
            <a:ext cx="353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Соотношение стоимости контрактов, заключенных </a:t>
            </a:r>
            <a:r>
              <a:rPr lang="en-US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en-US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 </a:t>
            </a:r>
            <a:r>
              <a:rPr lang="ru-RU" dirty="0" err="1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ед.поставщиком</a:t>
            </a:r>
            <a:r>
              <a:rPr lang="ru-RU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en-US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 </a:t>
            </a:r>
            <a:r>
              <a:rPr lang="ru-RU" dirty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стоимости </a:t>
            </a:r>
            <a:r>
              <a:rPr lang="ru-RU" dirty="0" smtClean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контрактов конкурентных </a:t>
            </a:r>
            <a:r>
              <a:rPr lang="ru-RU" dirty="0">
                <a:solidFill>
                  <a:srgbClr val="1F497D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закупок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638050" y="3845303"/>
            <a:ext cx="2247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Century Gothic" panose="020B0502020202020204" pitchFamily="34" charset="0"/>
                <a:ea typeface="PT Astra Serif" panose="020A0603040505020204" pitchFamily="18" charset="-52"/>
              </a:rPr>
              <a:t>11,05% </a:t>
            </a:r>
          </a:p>
        </p:txBody>
      </p:sp>
    </p:spTree>
    <p:extLst>
      <p:ext uri="{BB962C8B-B14F-4D97-AF65-F5344CB8AC3E}">
        <p14:creationId xmlns:p14="http://schemas.microsoft.com/office/powerpoint/2010/main" val="6714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758</Words>
  <Application>Microsoft Office PowerPoint</Application>
  <PresentationFormat>Широкоэкранный</PresentationFormat>
  <Paragraphs>302</Paragraphs>
  <Slides>12</Slides>
  <Notes>8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Montserrat</vt:lpstr>
      <vt:lpstr>Calibri Light</vt:lpstr>
      <vt:lpstr>Arial</vt:lpstr>
      <vt:lpstr>Roboto</vt:lpstr>
      <vt:lpstr>PT Astra Serif</vt:lpstr>
      <vt:lpstr>Calibri</vt:lpstr>
      <vt:lpstr>Roboto Medium</vt:lpstr>
      <vt:lpstr>Century Gothic</vt:lpstr>
      <vt:lpstr>Roboto Black</vt:lpstr>
      <vt:lpstr>Times New Roman</vt:lpstr>
      <vt:lpstr>Тема Office</vt:lpstr>
      <vt:lpstr>Презентация PowerPoint</vt:lpstr>
      <vt:lpstr>13.12.2024 |</vt:lpstr>
      <vt:lpstr>13.12.2024 |</vt:lpstr>
      <vt:lpstr>Презентация PowerPoint</vt:lpstr>
      <vt:lpstr>13.12.2024 |</vt:lpstr>
      <vt:lpstr>13.12.2024 |</vt:lpstr>
      <vt:lpstr>Презентация PowerPoint</vt:lpstr>
      <vt:lpstr>13.12.2024 |</vt:lpstr>
      <vt:lpstr>13.12.2024 |</vt:lpstr>
      <vt:lpstr>13.12.2024 |</vt:lpstr>
      <vt:lpstr>13.12.2024 |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Ромашова</dc:creator>
  <cp:lastModifiedBy>Мытарев Александр Геннадьевич</cp:lastModifiedBy>
  <cp:revision>112</cp:revision>
  <dcterms:created xsi:type="dcterms:W3CDTF">2024-11-11T06:29:55Z</dcterms:created>
  <dcterms:modified xsi:type="dcterms:W3CDTF">2024-12-12T14:28:31Z</dcterms:modified>
</cp:coreProperties>
</file>