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8" r:id="rId4"/>
    <p:sldId id="258" r:id="rId5"/>
    <p:sldId id="262" r:id="rId6"/>
    <p:sldId id="264" r:id="rId7"/>
    <p:sldId id="293" r:id="rId8"/>
    <p:sldId id="285" r:id="rId9"/>
    <p:sldId id="292" r:id="rId10"/>
    <p:sldId id="274" r:id="rId11"/>
    <p:sldId id="294" r:id="rId12"/>
    <p:sldId id="291" r:id="rId13"/>
    <p:sldId id="281" r:id="rId14"/>
    <p:sldId id="278" r:id="rId15"/>
    <p:sldId id="295" r:id="rId16"/>
    <p:sldId id="277" r:id="rId17"/>
    <p:sldId id="265" r:id="rId18"/>
    <p:sldId id="267" r:id="rId19"/>
    <p:sldId id="272" r:id="rId20"/>
    <p:sldId id="29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353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3" autoAdjust="0"/>
    <p:restoredTop sz="90227" autoAdjust="0"/>
  </p:normalViewPr>
  <p:slideViewPr>
    <p:cSldViewPr>
      <p:cViewPr>
        <p:scale>
          <a:sx n="90" d="100"/>
          <a:sy n="90" d="100"/>
        </p:scale>
        <p:origin x="-756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4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535565257193589E-4"/>
          <c:y val="0.28311747032973639"/>
          <c:w val="0.74048167810523713"/>
          <c:h val="0.535346210021481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</c:v>
                </c:pt>
                <c:pt idx="1">
                  <c:v>77</c:v>
                </c:pt>
                <c:pt idx="2">
                  <c:v>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21450.36</c:v>
                </c:pt>
                <c:pt idx="1">
                  <c:v>26446.79</c:v>
                </c:pt>
                <c:pt idx="2">
                  <c:v>21450.36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4996.4299999999994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365696"/>
        <c:axId val="132367488"/>
      </c:barChart>
      <c:catAx>
        <c:axId val="132365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367488"/>
        <c:crosses val="autoZero"/>
        <c:auto val="1"/>
        <c:lblAlgn val="ctr"/>
        <c:lblOffset val="100"/>
        <c:noMultiLvlLbl val="0"/>
      </c:catAx>
      <c:valAx>
        <c:axId val="13236748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32365696"/>
        <c:crosses val="autoZero"/>
        <c:crossBetween val="between"/>
      </c:valAx>
      <c:spPr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0.14458</cdr:x>
      <cdr:y>0.19068</cdr:y>
    </cdr:from>
    <cdr:to>
      <cdr:x>0.42169</cdr:x>
      <cdr:y>0.28602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57256" y="714380"/>
          <a:ext cx="1643083" cy="3571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26446,79 тыс. руб.</a:t>
          </a:r>
          <a:endParaRPr lang="ru-RU" sz="1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0.33735</cdr:x>
      <cdr:y>0.34322</cdr:y>
    </cdr:from>
    <cdr:to>
      <cdr:x>0.62651</cdr:x>
      <cdr:y>0.45763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00264" y="1285884"/>
          <a:ext cx="1714512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21450,36 тыс. руб.</a:t>
          </a:r>
          <a:endParaRPr lang="ru-RU" sz="1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0.06024</cdr:x>
      <cdr:y>0.62924</cdr:y>
    </cdr:from>
    <cdr:to>
      <cdr:x>0.13253</cdr:x>
      <cdr:y>0.72458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7190" y="2357454"/>
          <a:ext cx="428628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47</a:t>
          </a:r>
          <a:r>
            <a:rPr lang="ru-RU" sz="1100" b="1" dirty="0" smtClean="0"/>
            <a:t> 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0.24096</cdr:x>
      <cdr:y>0.57204</cdr:y>
    </cdr:from>
    <cdr:to>
      <cdr:x>0.31325</cdr:x>
      <cdr:y>0.70551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428760" y="2143140"/>
          <a:ext cx="428628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77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0.43373</cdr:x>
      <cdr:y>0.61017</cdr:y>
    </cdr:from>
    <cdr:to>
      <cdr:x>0.49398</cdr:x>
      <cdr:y>0.68644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571768" y="2286016"/>
          <a:ext cx="35719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55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58FF0-DD0A-4236-B802-7861EBF985B3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14C09-878F-40C5-8D0A-6A07DABA0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19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14C09-878F-40C5-8D0A-6A07DABA0A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D2353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35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14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chart" Target="../charts/chart1.xml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66" y="642918"/>
            <a:ext cx="6643734" cy="1255711"/>
          </a:xfrm>
          <a:noFill/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УПРАВЛЕНИЕ</a:t>
            </a: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ФЕДЕРАЛЬНОЙ СЛУЖБЫ ИСПОЛНЕНИЯ НАКАЗАНИЙ </a:t>
            </a:r>
            <a:b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Производственный сектор </a:t>
            </a:r>
            <a:b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уголовно-исполнительной</a:t>
            </a: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системы</a:t>
            </a:r>
            <a:b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Самарской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г.</a:t>
            </a:r>
            <a:r>
              <a:rPr lang="en-US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Самара</a:t>
            </a:r>
            <a:endParaRPr kumimoji="0" lang="ru-RU" sz="2800" b="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357430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2233608" cy="2233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214414" y="142852"/>
            <a:ext cx="7929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 СО «Сергиевский дом интернат», ГКУ СО 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РЦДиПОВ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«Виктория»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214422"/>
            <a:ext cx="4714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2023 году исправительное учреждение №  6 изготовило для нужд  ГБУ СО «Сергиевский дом интернат», ГКУ СО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РЦДиПОВ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«Виктория» чистящие и моющие средства, средства для мытья посуды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3" descr="C:\Users\User\Downloads\image-removebg-preview (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928934"/>
            <a:ext cx="7231768" cy="4071941"/>
          </a:xfrm>
          <a:prstGeom prst="rect">
            <a:avLst/>
          </a:prstGeom>
          <a:noFill/>
        </p:spPr>
      </p:pic>
      <p:pic>
        <p:nvPicPr>
          <p:cNvPr id="17" name="Picture 7" descr="C:\Users\User\Downloads\image-removebg-preview (9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85728"/>
            <a:ext cx="7866181" cy="4429156"/>
          </a:xfrm>
          <a:prstGeom prst="rect">
            <a:avLst/>
          </a:prstGeom>
          <a:noFill/>
        </p:spPr>
      </p:pic>
      <p:pic>
        <p:nvPicPr>
          <p:cNvPr id="2058" name="Picture 10" descr="C:\Users\User\Downloads\SAM_1563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5000660" cy="3757721"/>
          </a:xfrm>
          <a:prstGeom prst="rect">
            <a:avLst/>
          </a:prstGeom>
          <a:noFill/>
        </p:spPr>
      </p:pic>
      <p:pic>
        <p:nvPicPr>
          <p:cNvPr id="13" name="Рисунок 12" descr="герб уи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0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4348" y="214290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Деревообрабатывающее производство</a:t>
            </a:r>
            <a:endParaRPr lang="ru-RU" sz="36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72198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Поддоны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4612" y="3714752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Производство офисной мебели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olgov.d.v\Downloads\Remove-bg.ai_17084089493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428736"/>
            <a:ext cx="3447461" cy="2072272"/>
          </a:xfrm>
          <a:prstGeom prst="rect">
            <a:avLst/>
          </a:prstGeom>
          <a:noFill/>
        </p:spPr>
      </p:pic>
      <p:pic>
        <p:nvPicPr>
          <p:cNvPr id="2052" name="Picture 4" descr="C:\Users\dolgov.d.v\Downloads\Remove-bg.ai_17084375601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2624156" cy="2071702"/>
          </a:xfrm>
          <a:prstGeom prst="rect">
            <a:avLst/>
          </a:prstGeom>
          <a:noFill/>
        </p:spPr>
      </p:pic>
      <p:pic>
        <p:nvPicPr>
          <p:cNvPr id="2058" name="Picture 10" descr="C:\Users\dolgov.d.v\Downloads\Remove-bg.ai_17084387015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143380"/>
            <a:ext cx="3643338" cy="2574388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0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Доски обрезные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00364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Тара ящичная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герб уи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42852"/>
            <a:ext cx="1019210" cy="1019210"/>
          </a:xfrm>
          <a:prstGeom prst="rect">
            <a:avLst/>
          </a:prstGeom>
        </p:spPr>
      </p:pic>
      <p:pic>
        <p:nvPicPr>
          <p:cNvPr id="19" name="Рисунок 18" descr="тара ящечная-fotor-bg-remover-202408151313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4143380"/>
            <a:ext cx="3238506" cy="2428880"/>
          </a:xfrm>
          <a:prstGeom prst="rect">
            <a:avLst/>
          </a:prstGeom>
        </p:spPr>
      </p:pic>
      <p:pic>
        <p:nvPicPr>
          <p:cNvPr id="20" name="Picture 3" descr="C:\Users\dolgov.d.v\Downloads\stol-peregovorov-palladio-supbig-01photoAid-removed-backgroun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1124744"/>
            <a:ext cx="3312368" cy="2252410"/>
          </a:xfrm>
          <a:prstGeom prst="rect">
            <a:avLst/>
          </a:prstGeom>
          <a:noFill/>
        </p:spPr>
      </p:pic>
      <p:pic>
        <p:nvPicPr>
          <p:cNvPr id="21" name="Picture 13" descr="C:\Users\dolgov.d.v\Downloads\2luus1y0fh4517yoheezcal34aivxs5g-_lX6qeEw9-transform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1340768"/>
            <a:ext cx="2501470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757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Малые архитектурные  формы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F:\Каталог выпускаемой продукции\МАФ\17985.75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13" y="1827960"/>
            <a:ext cx="2185439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F:\Каталог выпускаемой продукции\МАФ\вазон.jpg"/>
          <p:cNvPicPr>
            <a:picLocks noChangeAspect="1" noChangeArrowheads="1"/>
          </p:cNvPicPr>
          <p:nvPr/>
        </p:nvPicPr>
        <p:blipFill>
          <a:blip r:embed="rId4" cstate="print"/>
          <a:srcRect l="5882" t="5591" r="5882" b="7751"/>
          <a:stretch>
            <a:fillRect/>
          </a:stretch>
        </p:blipFill>
        <p:spPr bwMode="auto">
          <a:xfrm>
            <a:off x="2872514" y="1883105"/>
            <a:ext cx="307183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dolgov.d.v\Downloads\8000photoAid-removed-backgrou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143512"/>
            <a:ext cx="2071702" cy="1553777"/>
          </a:xfrm>
          <a:prstGeom prst="rect">
            <a:avLst/>
          </a:prstGeom>
          <a:noFill/>
        </p:spPr>
      </p:pic>
      <p:pic>
        <p:nvPicPr>
          <p:cNvPr id="4106" name="Picture 10" descr="C:\Users\dolgov.d.v\Downloads\5х24х12-kirpicjphotoAid-removed-backgroun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4929198"/>
            <a:ext cx="2571736" cy="1928802"/>
          </a:xfrm>
          <a:prstGeom prst="rect">
            <a:avLst/>
          </a:prstGeom>
          <a:noFill/>
        </p:spPr>
      </p:pic>
      <p:pic>
        <p:nvPicPr>
          <p:cNvPr id="4107" name="Picture 11" descr="C:\Users\dolgov.d.v\Desktop\плитка-1-1536x10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643446"/>
            <a:ext cx="2928958" cy="1931663"/>
          </a:xfrm>
          <a:prstGeom prst="rect">
            <a:avLst/>
          </a:prstGeom>
          <a:noFill/>
        </p:spPr>
      </p:pic>
      <p:pic>
        <p:nvPicPr>
          <p:cNvPr id="4108" name="Picture 12" descr="C:\Users\dolgov.d.v\Downloads\vazon-iz-betona-pryamougolnyj-100h60h60photoAid-removed-backgroun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1772816"/>
            <a:ext cx="2557140" cy="2324867"/>
          </a:xfrm>
          <a:prstGeom prst="rect">
            <a:avLst/>
          </a:prstGeom>
          <a:noFill/>
        </p:spPr>
      </p:pic>
      <p:pic>
        <p:nvPicPr>
          <p:cNvPr id="14" name="Рисунок 13" descr="герб уис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5786" y="0"/>
            <a:ext cx="1071570" cy="10715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714480" y="142852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ГКУ Самарской области  «Центр по делам ГО, ПБ и ЧС»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1500174"/>
            <a:ext cx="4500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2024 году исправительная колония № 3 заключила контракт с МКУ МР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Челно-Вершинский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 «Центр по защите населения и территорий от ЧС» на пошив вещевого имущества (одеяла, матрасы, подушки постельные принадлежности: наволочки, пододеяльники)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0" name="Picture 2" descr="C:\Users\User\Desktop\Бугаков 2022\фото ИК-3\matr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571612"/>
            <a:ext cx="3643337" cy="2357454"/>
          </a:xfrm>
          <a:prstGeom prst="rect">
            <a:avLst/>
          </a:prstGeom>
          <a:noFill/>
        </p:spPr>
      </p:pic>
      <p:pic>
        <p:nvPicPr>
          <p:cNvPr id="2051" name="Picture 3" descr="C:\Users\User\Desktop\Бугаков 2022\фото ИК-3\6397c95510e33d09a676869f211b14c5-1000x1000.jpg"/>
          <p:cNvPicPr>
            <a:picLocks noChangeAspect="1" noChangeArrowheads="1"/>
          </p:cNvPicPr>
          <p:nvPr/>
        </p:nvPicPr>
        <p:blipFill>
          <a:blip r:embed="rId4" cstate="print"/>
          <a:srcRect t="20455" b="9658"/>
          <a:stretch>
            <a:fillRect/>
          </a:stretch>
        </p:blipFill>
        <p:spPr bwMode="auto">
          <a:xfrm>
            <a:off x="5286380" y="4071942"/>
            <a:ext cx="3286148" cy="2286016"/>
          </a:xfrm>
          <a:prstGeom prst="rect">
            <a:avLst/>
          </a:prstGeom>
          <a:noFill/>
        </p:spPr>
      </p:pic>
      <p:pic>
        <p:nvPicPr>
          <p:cNvPr id="16" name="Picture 3" descr="C:\Users\User\Downloads\ОДЕЯЛО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86190"/>
            <a:ext cx="3500462" cy="2390773"/>
          </a:xfrm>
          <a:prstGeom prst="rect">
            <a:avLst/>
          </a:prstGeom>
          <a:noFill/>
        </p:spPr>
      </p:pic>
      <p:pic>
        <p:nvPicPr>
          <p:cNvPr id="13" name="Рисунок 12" descr="герб уис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0"/>
            <a:ext cx="1071570" cy="10715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214422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500166" y="142852"/>
            <a:ext cx="7643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  <a:b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ГКУЗ МЦ «Резерв»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ГКУ СО «Центр по делам ГО, ПБ и ЧС»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571612"/>
            <a:ext cx="61436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2024 году исправительная колония № 16 заключила контракт с ГКУЗ «Самарский областной медицинский центр мобилизационных резервов «Резерв», ГКУ СО «Центр по делам ГО, ПБ и ЧС» на пошив вещевого имущества (постельные принадлежности)</a:t>
            </a:r>
          </a:p>
        </p:txBody>
      </p:sp>
      <p:pic>
        <p:nvPicPr>
          <p:cNvPr id="2050" name="Picture 2" descr="C:\Users\User\Downloads\КОМПЛЕКТ ПОСТЕЛЬНОГО БЕЛЬЯ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643050"/>
            <a:ext cx="250033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User\Downloads\ОДЕЯЛО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643314"/>
            <a:ext cx="2390773" cy="2390773"/>
          </a:xfrm>
          <a:prstGeom prst="rect">
            <a:avLst/>
          </a:prstGeom>
          <a:noFill/>
        </p:spPr>
      </p:pic>
      <p:pic>
        <p:nvPicPr>
          <p:cNvPr id="2052" name="Picture 4" descr="C:\Users\User\Downloads\ПЕЛЕНКА_ФЛАНЕЛЬ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929066"/>
            <a:ext cx="2444733" cy="2444733"/>
          </a:xfrm>
          <a:prstGeom prst="rect">
            <a:avLst/>
          </a:prstGeom>
          <a:noFill/>
        </p:spPr>
      </p:pic>
      <p:pic>
        <p:nvPicPr>
          <p:cNvPr id="2053" name="Picture 5" descr="C:\Users\User\Downloads\ПОЛОТЕНЦЕ_МАХРОВОЕ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429000"/>
            <a:ext cx="2670169" cy="2670169"/>
          </a:xfrm>
          <a:prstGeom prst="rect">
            <a:avLst/>
          </a:prstGeom>
          <a:noFill/>
        </p:spPr>
      </p:pic>
      <p:pic>
        <p:nvPicPr>
          <p:cNvPr id="14" name="Picture 5" descr="C:\Users\User\Desktop\Бугаков 2022\фото ИК-3\Центр по делам ГО и ЧС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2844" y="5500702"/>
            <a:ext cx="1226626" cy="1214422"/>
          </a:xfrm>
          <a:prstGeom prst="rect">
            <a:avLst/>
          </a:prstGeom>
          <a:noFill/>
        </p:spPr>
      </p:pic>
      <p:pic>
        <p:nvPicPr>
          <p:cNvPr id="13" name="Рисунок 12" descr="герб уис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142852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214290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Швейное производство </a:t>
            </a:r>
            <a:endParaRPr lang="ru-RU" sz="36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:\Каталог выпускаемой продукции\Швейная продукция\Постельные принадлежности, подушки\1063290-1-800Wx800HphotoAid-removed-background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17859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dolgov.d.v\Downloads\61488877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2974" y="3429000"/>
            <a:ext cx="2928958" cy="3000396"/>
          </a:xfrm>
          <a:prstGeom prst="rect">
            <a:avLst/>
          </a:prstGeom>
          <a:noFill/>
        </p:spPr>
      </p:pic>
      <p:pic>
        <p:nvPicPr>
          <p:cNvPr id="1030" name="Picture 6" descr="C:\Users\dolgov.d.v\Downloads\521282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357562"/>
            <a:ext cx="3071834" cy="3000396"/>
          </a:xfrm>
          <a:prstGeom prst="rect">
            <a:avLst/>
          </a:prstGeom>
          <a:noFill/>
        </p:spPr>
      </p:pic>
      <p:pic>
        <p:nvPicPr>
          <p:cNvPr id="1031" name="Picture 7" descr="C:\Users\dolgov.d.v\Downloads\Remove-bg.ai_170808768996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071546"/>
            <a:ext cx="1726318" cy="1785950"/>
          </a:xfrm>
          <a:prstGeom prst="rect">
            <a:avLst/>
          </a:prstGeom>
          <a:noFill/>
        </p:spPr>
      </p:pic>
      <p:pic>
        <p:nvPicPr>
          <p:cNvPr id="1032" name="Picture 8" descr="C:\Users\dolgov.d.v\Downloads\Remove-bg.ai_17080877336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1500174"/>
            <a:ext cx="2714644" cy="1377682"/>
          </a:xfrm>
          <a:prstGeom prst="rect">
            <a:avLst/>
          </a:prstGeom>
          <a:noFill/>
        </p:spPr>
      </p:pic>
      <p:pic>
        <p:nvPicPr>
          <p:cNvPr id="1033" name="Picture 9" descr="C:\Users\dolgov.d.v\Downloads\Remove-bg.ai_17080877786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1142984"/>
            <a:ext cx="2768777" cy="1857388"/>
          </a:xfrm>
          <a:prstGeom prst="rect">
            <a:avLst/>
          </a:prstGeom>
          <a:noFill/>
        </p:spPr>
      </p:pic>
      <p:pic>
        <p:nvPicPr>
          <p:cNvPr id="1034" name="Picture 10" descr="C:\Users\dolgov.d.v\Downloads\Remove-bg.ai_170808782678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3286124"/>
            <a:ext cx="2964646" cy="3067052"/>
          </a:xfrm>
          <a:prstGeom prst="rect">
            <a:avLst/>
          </a:prstGeom>
          <a:noFill/>
        </p:spPr>
      </p:pic>
      <p:pic>
        <p:nvPicPr>
          <p:cNvPr id="1035" name="Picture 11" descr="C:\Users\dolgov.d.v\Downloads\Remove-bg.ai_170808789848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728" y="3286124"/>
            <a:ext cx="1843100" cy="321471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3000372"/>
            <a:ext cx="2269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Вафельные полотенца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Специальная рабочая одежда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0496" y="3000372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Постельные принадлежности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43636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Сигнальные жилеты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Каталог выпускаемой продукции\Швейная продукция\Специальная рабочая одежда\Remove-bg.ai_170903296329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6580" y="4071942"/>
            <a:ext cx="2777420" cy="2143140"/>
          </a:xfrm>
          <a:prstGeom prst="rect">
            <a:avLst/>
          </a:prstGeom>
          <a:noFill/>
        </p:spPr>
      </p:pic>
      <p:pic>
        <p:nvPicPr>
          <p:cNvPr id="19" name="Рисунок 18" descr="герб уи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2910" y="142852"/>
            <a:ext cx="1019210" cy="101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785918" y="214290"/>
            <a:ext cx="67866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круп в УФСИН России </a:t>
            </a:r>
            <a:b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3357562"/>
            <a:ext cx="54292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УФСИН России по Самарской области организовано производство широкого ассортимента круп: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 исправительной колонии № 5  изготавливают муку (1 сорт, 2 сорт и ржаная);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ФКУ ИК-16 занимается изготовлением круп </a:t>
            </a:r>
            <a:b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ассортименте;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ФКУ ИК-26 УФСИН России по Самарской области выпускает макароны в ассортименте. </a:t>
            </a:r>
          </a:p>
        </p:txBody>
      </p:sp>
      <p:pic>
        <p:nvPicPr>
          <p:cNvPr id="1028" name="Picture 4" descr="C:\Users\User\Downloads\IMG_20220415_142754_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1785950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User\Downloads\IMG_20220415_142800_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285860"/>
            <a:ext cx="1785950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C:\Users\User\Downloads\IMG_20220415_142751_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285860"/>
            <a:ext cx="1785950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герб уи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0"/>
            <a:ext cx="1071570" cy="1071570"/>
          </a:xfrm>
          <a:prstGeom prst="rect">
            <a:avLst/>
          </a:prstGeom>
        </p:spPr>
      </p:pic>
      <p:pic>
        <p:nvPicPr>
          <p:cNvPr id="14" name="Рисунок 13" descr="макароны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32" y="3214686"/>
            <a:ext cx="3429024" cy="2714644"/>
          </a:xfrm>
          <a:prstGeom prst="rect">
            <a:avLst/>
          </a:prstGeom>
        </p:spPr>
      </p:pic>
      <p:pic>
        <p:nvPicPr>
          <p:cNvPr id="15" name="Рисунок 14" descr="му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1285860"/>
            <a:ext cx="2756536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85852" y="1"/>
            <a:ext cx="7598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и положительные стороны сотрудничества с УФСИН России по Самарской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2918"/>
            <a:ext cx="763284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2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Государственные и муниципальные заказчики могут 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размещать заказы в подразделениях УИС как у единственного поставщика, </a:t>
            </a: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ПРОВЕДЕНИЯ КОНКУРСНЫХ ПРОЦЕДУР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согласно перечню товаров (работ, услуг), утвержденному постановлением Правительства РФ от  09.06.2021 № 1292 </a:t>
            </a:r>
            <a:r>
              <a:rPr lang="ru-RU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(в редакции Федерального закона от 30.12.2 0 №539-ФЗ)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defRPr/>
            </a:pP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Сумма государственных контрактов, заключенных </a:t>
            </a:r>
            <a:b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учреждениями УИС, как с единственным поставщиком,</a:t>
            </a:r>
          </a:p>
          <a:p>
            <a:pPr algn="just">
              <a:defRPr/>
            </a:pP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ПРЕВЫШАТЬ 600 ТЫСЯЧ РУБЛЕЙ</a:t>
            </a:r>
            <a:b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(пп.4,11 ч.1 ст.93);</a:t>
            </a:r>
          </a:p>
          <a:p>
            <a:pPr algn="just"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Цена за единицу товара в среднем ниже, чем при аналогичных условиях размещения производства вне территории исправительного учреждения. Кроме того, чем больше объем заказа, тем цена единицы товара меньше;</a:t>
            </a:r>
          </a:p>
          <a:p>
            <a:pPr algn="just"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Суммы заключенных государственных контрактов не входят в 5% размера средств совокупного годового объема закупок (или 2 млн.руб.), (пп.4,11 ч.1 ст.93).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Admin\Downloads\Gerb_22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1500174"/>
            <a:ext cx="1080120" cy="1295669"/>
          </a:xfrm>
          <a:prstGeom prst="rect">
            <a:avLst/>
          </a:prstGeom>
          <a:noFill/>
        </p:spPr>
      </p:pic>
      <p:pic>
        <p:nvPicPr>
          <p:cNvPr id="1031" name="Picture 7" descr="C:\Users\Admin\Downloads\89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3143248"/>
            <a:ext cx="1150988" cy="1214446"/>
          </a:xfrm>
          <a:prstGeom prst="rect">
            <a:avLst/>
          </a:prstGeom>
          <a:noFill/>
        </p:spPr>
      </p:pic>
      <p:pic>
        <p:nvPicPr>
          <p:cNvPr id="1033" name="Picture 9" descr="C:\Users\Admin\Downloads\11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000636"/>
            <a:ext cx="1300116" cy="130011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0" y="1285860"/>
            <a:ext cx="7715272" cy="3786214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1" name="Рисунок 10" descr="герб уи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0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000100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Официальный сайт</a:t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2357422" y="6143644"/>
            <a:ext cx="1213866" cy="4286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14678" y="1071546"/>
            <a:ext cx="3012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www.63.fsin.gov.ru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сай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6264263" cy="4982819"/>
          </a:xfrm>
          <a:prstGeom prst="rect">
            <a:avLst/>
          </a:prstGeom>
          <a:noFill/>
        </p:spPr>
      </p:pic>
      <p:pic>
        <p:nvPicPr>
          <p:cNvPr id="13" name="Рисунок 12" descr="герб уис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0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42910" y="285728"/>
            <a:ext cx="81439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Приглашение к сотрудничеству  </a:t>
            </a:r>
          </a:p>
          <a:p>
            <a:pPr algn="ctr">
              <a:defRPr/>
            </a:pPr>
            <a:endParaRPr lang="ru-RU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7290" y="979468"/>
            <a:ext cx="68580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Ассортимент выпускаемой продукции постоянно расширяется. Развитая инфраструктура, профессиональный штат персонала,  обученных рабочих обеспечат своевременное, качественное и недорогое исполнение Вашего заказа. Мы готовы рассмотреть предложения по взаимовыгодному сотрудничеству с организациями и предприятиями различного профиля независимо от форм собственности.</a:t>
            </a:r>
          </a:p>
          <a:p>
            <a:pPr algn="ctr">
              <a:defRPr/>
            </a:pPr>
            <a:r>
              <a:rPr lang="ru-RU" sz="4400" b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рады сотрудничеству!</a:t>
            </a:r>
          </a:p>
        </p:txBody>
      </p:sp>
      <p:pic>
        <p:nvPicPr>
          <p:cNvPr id="8" name="Рисунок 7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7166"/>
            <a:ext cx="6572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Пункты дислокации учреждений  УИС Самарской области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dolgov.d.v\Downloads\joLPB2EsuB9skRJQv1ViqT9z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5857884" cy="5429264"/>
          </a:xfrm>
          <a:prstGeom prst="rect">
            <a:avLst/>
          </a:prstGeom>
          <a:noFill/>
        </p:spPr>
      </p:pic>
      <p:pic>
        <p:nvPicPr>
          <p:cNvPr id="2052" name="Picture 4" descr="C:\Users\dolgov.d.v\Downloads\герб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900"/>
            <a:ext cx="2214578" cy="171451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2786050" y="414338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2500298" y="3857628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58016" y="4786322"/>
            <a:ext cx="171450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Спиридоновка</a:t>
            </a: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(ИК-26</a:t>
            </a: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15074" y="1571612"/>
            <a:ext cx="2786063" cy="8572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Самара ( КП-27;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Кряж ИК-5, ИК-15;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Управленческий ИК-6;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с.Рождествено ИК-28)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15140" y="2786058"/>
            <a:ext cx="200025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Тольятти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(ИК-16, ИК-29, КП-1)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00892" y="5857892"/>
            <a:ext cx="1428750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Волжский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(ИК-10)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86578" y="3786190"/>
            <a:ext cx="1857375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Новокуйбышевск (ИК-3)</a:t>
            </a:r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2071670" y="3714752"/>
            <a:ext cx="71438" cy="7143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 flipV="1">
            <a:off x="3131840" y="4293096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 flipV="1">
            <a:off x="2483768" y="4437111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Shape 35"/>
          <p:cNvCxnSpPr>
            <a:stCxn id="11" idx="0"/>
            <a:endCxn id="26" idx="1"/>
          </p:cNvCxnSpPr>
          <p:nvPr/>
        </p:nvCxnSpPr>
        <p:spPr>
          <a:xfrm rot="5400000" flipH="1" flipV="1">
            <a:off x="3464710" y="1393016"/>
            <a:ext cx="2143143" cy="3357586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31" idx="7"/>
            <a:endCxn id="25" idx="1"/>
          </p:cNvCxnSpPr>
          <p:nvPr/>
        </p:nvCxnSpPr>
        <p:spPr>
          <a:xfrm rot="16200000" flipH="1">
            <a:off x="4684762" y="2863099"/>
            <a:ext cx="681794" cy="366471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7" idx="6"/>
            <a:endCxn id="28" idx="1"/>
          </p:cNvCxnSpPr>
          <p:nvPr/>
        </p:nvCxnSpPr>
        <p:spPr>
          <a:xfrm rot="10800000" flipH="1" flipV="1">
            <a:off x="2500298" y="3893346"/>
            <a:ext cx="4500594" cy="2214577"/>
          </a:xfrm>
          <a:prstGeom prst="bentConnector3">
            <a:avLst>
              <a:gd name="adj1" fmla="val -5079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49"/>
          <p:cNvCxnSpPr>
            <a:stCxn id="30" idx="3"/>
            <a:endCxn id="27" idx="1"/>
          </p:cNvCxnSpPr>
          <p:nvPr/>
        </p:nvCxnSpPr>
        <p:spPr>
          <a:xfrm rot="5400000" flipH="1" flipV="1">
            <a:off x="4054074" y="1064148"/>
            <a:ext cx="689125" cy="4633008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hape 67"/>
          <p:cNvCxnSpPr>
            <a:stCxn id="34" idx="5"/>
          </p:cNvCxnSpPr>
          <p:nvPr/>
        </p:nvCxnSpPr>
        <p:spPr>
          <a:xfrm rot="5400000" flipH="1" flipV="1">
            <a:off x="4477122" y="2122315"/>
            <a:ext cx="393450" cy="425723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14414" y="142852"/>
            <a:ext cx="7598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b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214290"/>
            <a:ext cx="5500726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УФСИН России по Самарской области,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443099, г. Самара, ул. Куйбышева, 42.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Заместитель начальника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Горяинов</a:t>
            </a: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Александр Александрович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339-82-77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Начальник отдела  трудовой адаптации осужденных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Долганова Надежда Владимировна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339-38-84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Группа маркетинга: тел. 339-38-89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Электронная почта: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market@63.fsin.gov.ru</a:t>
            </a: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Рисунок 5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1143008" cy="1143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32" y="1571612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2" descr="E:\печать,\код производственной группы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142984"/>
            <a:ext cx="285752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производственной деятельности </a:t>
            </a:r>
            <a:b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142984"/>
            <a:ext cx="7715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металлических ограждений, металлоконструкций и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кованных изделий любой сложности;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olgov.d.v\Desktop\1403504851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214950"/>
            <a:ext cx="937483" cy="928694"/>
          </a:xfrm>
          <a:prstGeom prst="rect">
            <a:avLst/>
          </a:prstGeom>
          <a:noFill/>
        </p:spPr>
      </p:pic>
      <p:pic>
        <p:nvPicPr>
          <p:cNvPr id="1027" name="Picture 3" descr="C:\Users\dolgov.d.v\Downloads\33a5dd81c8559ea3f3d4d54b762124b8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143512"/>
            <a:ext cx="999509" cy="990868"/>
          </a:xfrm>
          <a:prstGeom prst="rect">
            <a:avLst/>
          </a:prstGeom>
          <a:noFill/>
        </p:spPr>
      </p:pic>
      <p:pic>
        <p:nvPicPr>
          <p:cNvPr id="1028" name="Picture 4" descr="C:\Users\dolgov.d.v\Desktop\262-2629143_clip-art-word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2143116"/>
            <a:ext cx="2000232" cy="1428760"/>
          </a:xfrm>
          <a:prstGeom prst="rect">
            <a:avLst/>
          </a:prstGeom>
          <a:noFill/>
        </p:spPr>
      </p:pic>
      <p:pic>
        <p:nvPicPr>
          <p:cNvPr id="1029" name="Picture 5" descr="C:\Users\dolgov.d.v\Downloads\furnitur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5143512"/>
            <a:ext cx="1143008" cy="1047757"/>
          </a:xfrm>
          <a:prstGeom prst="rect">
            <a:avLst/>
          </a:prstGeom>
          <a:noFill/>
        </p:spPr>
      </p:pic>
      <p:pic>
        <p:nvPicPr>
          <p:cNvPr id="1031" name="Picture 7" descr="C:\Users\dolgov.d.v\Downloads\png-transparent-toy-block-block-miscellaneous-angle-rectangle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5072074"/>
            <a:ext cx="1108359" cy="1143008"/>
          </a:xfrm>
          <a:prstGeom prst="rect">
            <a:avLst/>
          </a:prstGeom>
          <a:noFill/>
        </p:spPr>
      </p:pic>
      <p:pic>
        <p:nvPicPr>
          <p:cNvPr id="1033" name="Picture 9" descr="C:\Users\dolgov.d.v\Downloads\148104231-bus-stop-rgb-color-icon-wait-for-public-transportation-under-roof-urban-commuter-transit-city-infras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4857760"/>
            <a:ext cx="1571636" cy="157163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14282" y="2857496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малых архитектурных форм для оформления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внутридворовых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территорий;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714488"/>
            <a:ext cx="71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пиломатериалов и продукции деревообработки;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2000240"/>
            <a:ext cx="3791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офисной мебели;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14282" y="2285992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Производство строительных материалов, железобетонных    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конструкций, стеновых блоков;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3429000"/>
            <a:ext cx="49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остановочных павильонов;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3714752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муки, круп;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4000504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чистящих и моющих средств;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42844" y="4286256"/>
            <a:ext cx="7000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Изготовление постельных принадлежностей и спецодежды,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 том числе форменной</a:t>
            </a:r>
            <a:endParaRPr lang="ru-RU" sz="2000" dirty="0"/>
          </a:p>
        </p:txBody>
      </p:sp>
      <p:pic>
        <p:nvPicPr>
          <p:cNvPr id="2" name="Picture 2" descr="C:\Users\User\Desktop\6e364f76f623c449f365071b1eba932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5072074"/>
            <a:ext cx="1000132" cy="1000132"/>
          </a:xfrm>
          <a:prstGeom prst="rect">
            <a:avLst/>
          </a:prstGeom>
          <a:noFill/>
        </p:spPr>
      </p:pic>
      <p:pic>
        <p:nvPicPr>
          <p:cNvPr id="4" name="Picture 4" descr="C:\Users\User\Desktop\Icon2-768x76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5072074"/>
            <a:ext cx="1000132" cy="1000132"/>
          </a:xfrm>
          <a:prstGeom prst="rect">
            <a:avLst/>
          </a:prstGeom>
          <a:noFill/>
        </p:spPr>
      </p:pic>
      <p:pic>
        <p:nvPicPr>
          <p:cNvPr id="5" name="Picture 5" descr="C:\Users\User\Desktop\5e2c8cb212d9354d3be66dcd_blanket-00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31334" y="5143512"/>
            <a:ext cx="1112666" cy="949910"/>
          </a:xfrm>
          <a:prstGeom prst="rect">
            <a:avLst/>
          </a:prstGeom>
          <a:noFill/>
        </p:spPr>
      </p:pic>
      <p:pic>
        <p:nvPicPr>
          <p:cNvPr id="27" name="Рисунок 26" descr="герб уи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4348" y="0"/>
            <a:ext cx="114300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0"/>
            <a:ext cx="76438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взаимодействия УФСИН России </a:t>
            </a:r>
            <a:b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 с государственными </a:t>
            </a:r>
            <a:b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муниципальными структурами</a:t>
            </a:r>
            <a:endParaRPr lang="ru-RU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142984"/>
            <a:ext cx="8429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анализе за 3 года, выявлено уменьшение объемов заказов для муниципальных и государственных нужд: 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:\Users\dolgov.d.v\Desktop\1403504851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86388"/>
            <a:ext cx="937483" cy="928694"/>
          </a:xfrm>
          <a:prstGeom prst="rect">
            <a:avLst/>
          </a:prstGeom>
          <a:noFill/>
        </p:spPr>
      </p:pic>
      <p:pic>
        <p:nvPicPr>
          <p:cNvPr id="20" name="Picture 3" descr="C:\Users\dolgov.d.v\Downloads\33a5dd81c8559ea3f3d4d54b762124b8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286388"/>
            <a:ext cx="999509" cy="990868"/>
          </a:xfrm>
          <a:prstGeom prst="rect">
            <a:avLst/>
          </a:prstGeom>
          <a:noFill/>
        </p:spPr>
      </p:pic>
      <p:pic>
        <p:nvPicPr>
          <p:cNvPr id="21" name="Picture 5" descr="C:\Users\dolgov.d.v\Downloads\furniture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5286388"/>
            <a:ext cx="1143008" cy="1047757"/>
          </a:xfrm>
          <a:prstGeom prst="rect">
            <a:avLst/>
          </a:prstGeom>
          <a:noFill/>
        </p:spPr>
      </p:pic>
      <p:pic>
        <p:nvPicPr>
          <p:cNvPr id="22" name="Picture 7" descr="C:\Users\dolgov.d.v\Downloads\png-transparent-toy-block-block-miscellaneous-angle-rectangle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5143512"/>
            <a:ext cx="1108359" cy="1143008"/>
          </a:xfrm>
          <a:prstGeom prst="rect">
            <a:avLst/>
          </a:prstGeom>
          <a:noFill/>
        </p:spPr>
      </p:pic>
      <p:pic>
        <p:nvPicPr>
          <p:cNvPr id="23" name="Picture 9" descr="C:\Users\dolgov.d.v\Downloads\148104231-bus-stop-rgb-color-icon-wait-for-public-transportation-under-roof-urban-commuter-transit-city-infras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5000636"/>
            <a:ext cx="1571636" cy="1571636"/>
          </a:xfrm>
          <a:prstGeom prst="rect">
            <a:avLst/>
          </a:prstGeom>
          <a:noFill/>
        </p:spPr>
      </p:pic>
      <p:pic>
        <p:nvPicPr>
          <p:cNvPr id="24" name="Picture 2" descr="C:\Users\User\Desktop\6e364f76f623c449f365071b1eba932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5214950"/>
            <a:ext cx="1000132" cy="1000132"/>
          </a:xfrm>
          <a:prstGeom prst="rect">
            <a:avLst/>
          </a:prstGeom>
          <a:noFill/>
        </p:spPr>
      </p:pic>
      <p:pic>
        <p:nvPicPr>
          <p:cNvPr id="25" name="Picture 4" descr="C:\Users\User\Desktop\Icon2-768x76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5214950"/>
            <a:ext cx="1000132" cy="1000132"/>
          </a:xfrm>
          <a:prstGeom prst="rect">
            <a:avLst/>
          </a:prstGeom>
          <a:noFill/>
        </p:spPr>
      </p:pic>
      <p:pic>
        <p:nvPicPr>
          <p:cNvPr id="26" name="Picture 5" descr="C:\Users\User\Desktop\5e2c8cb212d9354d3be66dcd_blanket-0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8148" y="5286388"/>
            <a:ext cx="1112666" cy="949910"/>
          </a:xfrm>
          <a:prstGeom prst="rect">
            <a:avLst/>
          </a:prstGeom>
          <a:noFill/>
        </p:spPr>
      </p:pic>
      <p:graphicFrame>
        <p:nvGraphicFramePr>
          <p:cNvPr id="31" name="Диаграмма 30"/>
          <p:cNvGraphicFramePr/>
          <p:nvPr/>
        </p:nvGraphicFramePr>
        <p:xfrm>
          <a:off x="285720" y="1428736"/>
          <a:ext cx="5929354" cy="3746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85720" y="2500306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21667,42 тыс. руб.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57752" y="1928802"/>
            <a:ext cx="40719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период 2022 года заключено 47 контрактов на сумму 21667,42 тыс.руб.</a:t>
            </a:r>
          </a:p>
          <a:p>
            <a:pPr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период 2023 года заключили 77 контрактов, увеличение объемов составило 4779,34 тыс. руб.</a:t>
            </a:r>
          </a:p>
          <a:p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истекший период 2024 года заключено 55 контрактов, уменьшение по сравнению с 2023 годом составляет  4996,43 тыс. 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 descr="герб уи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2910" y="0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85918" y="142852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мебели в ФКУ ИК-6 УФСИН России </a:t>
            </a:r>
            <a:b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1428736"/>
            <a:ext cx="59293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2024 году исправительное учреждение № 6 сотрудничало с ГБУ СО Сергиевский дом-интернат в том числе детский в части изготовления мебели (шкафы для одежды, шкафы закрытые, открытые) на сумму 4176,48 тыс. руб., а также с Комитетом по управлению муниципальным имуществом г.о.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части изготовления мебели в рамках программы «Точка роста» на сумму 1432,07 тыс.руб.  (столы для преподавателя, стол для робототехники,  столы и стулья ученические, шкафы  открытые и закрытые)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прайс-листы\ФОТО к документу\image-04-12-24-04-22-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212790"/>
            <a:ext cx="2214578" cy="4921286"/>
          </a:xfrm>
          <a:prstGeom prst="rect">
            <a:avLst/>
          </a:prstGeom>
          <a:noFill/>
        </p:spPr>
      </p:pic>
      <p:pic>
        <p:nvPicPr>
          <p:cNvPr id="1027" name="Picture 3" descr="F:\прайс-листы\ФОТО к документу\image-04-12-24-04-22-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429132"/>
            <a:ext cx="2709835" cy="2195390"/>
          </a:xfrm>
          <a:prstGeom prst="rect">
            <a:avLst/>
          </a:prstGeom>
          <a:noFill/>
        </p:spPr>
      </p:pic>
      <p:pic>
        <p:nvPicPr>
          <p:cNvPr id="2" name="Picture 4" descr="F:\прайс-листы\ФОТО к документу\Мебель ТОЧКА Роста ФКУ ИК-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429132"/>
            <a:ext cx="3362920" cy="2214578"/>
          </a:xfrm>
          <a:prstGeom prst="rect">
            <a:avLst/>
          </a:prstGeom>
          <a:noFill/>
        </p:spPr>
      </p:pic>
      <p:pic>
        <p:nvPicPr>
          <p:cNvPr id="11" name="Рисунок 10" descr="герб уи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0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43042" y="214290"/>
            <a:ext cx="7215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работы по изготовлению контейнеров ТКО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Весь хлам с рабочего стола\Для печати\муссорные баки.jpg"/>
          <p:cNvPicPr>
            <a:picLocks noChangeAspect="1" noChangeArrowheads="1"/>
          </p:cNvPicPr>
          <p:nvPr/>
        </p:nvPicPr>
        <p:blipFill>
          <a:blip r:embed="rId2" cstate="print"/>
          <a:srcRect t="17500" b="10000"/>
          <a:stretch>
            <a:fillRect/>
          </a:stretch>
        </p:blipFill>
        <p:spPr bwMode="auto">
          <a:xfrm>
            <a:off x="395536" y="3071810"/>
            <a:ext cx="4104456" cy="319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85720" y="1142984"/>
            <a:ext cx="8501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2024 году исправительное учреждение № 26 заключило контракт с Комитетом </a:t>
            </a:r>
            <a:b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управлению муниципальным имуществом Администрации муниципального района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Безенчукский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Самарской области, исправительное учреждение № 3 заключило контракты </a:t>
            </a:r>
            <a:b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МАУ «Образование», Администрацией с.п. Большая Черниговка м.р.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Большечерниговский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СО, МБУ «СБС» г.о. Отрадный, Администрацией м.р.Алексеевский на поставку контейнеров для твердых коммунальных отходов</a:t>
            </a:r>
          </a:p>
        </p:txBody>
      </p:sp>
      <p:pic>
        <p:nvPicPr>
          <p:cNvPr id="2" name="Picture 2" descr="C:\Users\User\Desktop\Бугаков 2022\фото ИК-3\650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71810"/>
            <a:ext cx="4176464" cy="3207190"/>
          </a:xfrm>
          <a:prstGeom prst="rect">
            <a:avLst/>
          </a:prstGeom>
          <a:noFill/>
        </p:spPr>
      </p:pic>
      <p:pic>
        <p:nvPicPr>
          <p:cNvPr id="8" name="Рисунок 7" descr="герб уис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0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714356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0"/>
            <a:ext cx="9215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Металлообрабатывающее производство </a:t>
            </a: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olgov.d.v\Desktop\Подготовка к совещанию\фотографии выполненых работ\image-31-07-23-02-52-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2357454" cy="2605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dolgov.d.v\Desktop\Подготовка к совещанию\фотографии выполненых работ\image-31-07-23-02-52-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85794"/>
            <a:ext cx="2357454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214346" y="3357562"/>
            <a:ext cx="3214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Контейнер для раздельного</a:t>
            </a:r>
            <a:b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сбора мусора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7554" y="3429000"/>
            <a:ext cx="2052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Контейнер для ТКО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C:\Users\dolgov.d.v\Downloads\10d25c0a8c3a071015cdc9f0bcbbd9cd.png"/>
          <p:cNvPicPr>
            <a:picLocks noChangeAspect="1" noChangeArrowheads="1"/>
          </p:cNvPicPr>
          <p:nvPr/>
        </p:nvPicPr>
        <p:blipFill>
          <a:blip r:embed="rId4" cstate="print"/>
          <a:srcRect l="16406" r="16406" b="2083"/>
          <a:stretch>
            <a:fillRect/>
          </a:stretch>
        </p:blipFill>
        <p:spPr bwMode="auto">
          <a:xfrm>
            <a:off x="6143636" y="785794"/>
            <a:ext cx="2500330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429388" y="3357562"/>
            <a:ext cx="2097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Контейнер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сбора ПЭТ тары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6519446"/>
            <a:ext cx="2402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Бункер металлический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DOLGOV~1.V\AppData\Local\Temp\Rar$DR33.072\IMG-fabb494eb5cc2177987f1941a625bbb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929066"/>
            <a:ext cx="242889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500298" y="6500834"/>
            <a:ext cx="32147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Остановочные павильоны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olgov.d.v\Downloads\ein-metallzaun-e16349080698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929066"/>
            <a:ext cx="2571768" cy="2571768"/>
          </a:xfrm>
          <a:prstGeom prst="rect">
            <a:avLst/>
          </a:prstGeom>
          <a:noFill/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5429256" y="6519446"/>
            <a:ext cx="35718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Металлические ограждения</a:t>
            </a:r>
          </a:p>
        </p:txBody>
      </p:sp>
      <p:pic>
        <p:nvPicPr>
          <p:cNvPr id="2" name="Picture 2" descr="C:\Users\dolgov.d.v\Downloads\img_7238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929066"/>
            <a:ext cx="2357454" cy="2571768"/>
          </a:xfrm>
          <a:prstGeom prst="rect">
            <a:avLst/>
          </a:prstGeom>
          <a:noFill/>
        </p:spPr>
      </p:pic>
      <p:pic>
        <p:nvPicPr>
          <p:cNvPr id="18" name="Рисунок 17" descr="герб уис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44" y="0"/>
            <a:ext cx="804920" cy="80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продукции металлообработки</a:t>
            </a:r>
          </a:p>
        </p:txBody>
      </p:sp>
      <p:pic>
        <p:nvPicPr>
          <p:cNvPr id="3074" name="Picture 2" descr="C:\Users\dolgov.d.v\Downloads\IMG_5424-15-03-22-12-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500174"/>
            <a:ext cx="2428892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dolgov.d.v\Downloads\IMG_5427-15-03-22-12-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98427"/>
            <a:ext cx="2428892" cy="243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dolgov.d.v\Downloads\IMG_5426-15-03-22-12-55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256"/>
            <a:ext cx="5214974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герб уис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786" y="0"/>
            <a:ext cx="1071570" cy="1071570"/>
          </a:xfrm>
          <a:prstGeom prst="rect">
            <a:avLst/>
          </a:prstGeom>
        </p:spPr>
      </p:pic>
      <p:pic>
        <p:nvPicPr>
          <p:cNvPr id="17" name="Рисунок 16" descr="подставка для цветов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8" y="1500174"/>
            <a:ext cx="3214710" cy="2457779"/>
          </a:xfrm>
          <a:prstGeom prst="rect">
            <a:avLst/>
          </a:prstGeom>
        </p:spPr>
      </p:pic>
      <p:pic>
        <p:nvPicPr>
          <p:cNvPr id="18" name="Рисунок 17" descr="лавка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570" y="4214818"/>
            <a:ext cx="3286148" cy="22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09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928670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214290"/>
            <a:ext cx="8072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строительных материалов </a:t>
            </a:r>
            <a:endParaRPr lang="ru-RU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Диск ф\Работа\Бурлакова\Анализы и материалы к совещаниям\фото к коллегии\Строительные изделия\пенобл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3143272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28596" y="350043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Универсальные строительные блоки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8" y="3500438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Декоративные блоки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dolgov.d.v\Downloads\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929066"/>
            <a:ext cx="3143272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643042" y="6519446"/>
            <a:ext cx="1288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ЖБИ блоки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плитка тратуар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14942" y="3929066"/>
            <a:ext cx="314327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072066" y="6519446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Тротуарная плитка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герб уи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0"/>
            <a:ext cx="1019210" cy="1019210"/>
          </a:xfrm>
          <a:prstGeom prst="rect">
            <a:avLst/>
          </a:prstGeom>
        </p:spPr>
      </p:pic>
      <p:pic>
        <p:nvPicPr>
          <p:cNvPr id="20" name="Рисунок 19" descr="деко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1000108"/>
            <a:ext cx="3143272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3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31184</TotalTime>
  <Words>729</Words>
  <Application>Microsoft Office PowerPoint</Application>
  <PresentationFormat>Экран (4:3)</PresentationFormat>
  <Paragraphs>133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УПРАВЛЕНИЕ ФЕДЕРАЛЬНОЙ СЛУЖБЫ ИСПОЛНЕНИЯ НАКАЗАНИЙ  ПО САМАРСКОЙ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ФЕДЕРАЛЬНОЙ СЛУЖБЫ ИСПОЛНЕНИЯ НАКАЗАНИЙ  ПО САМАРСКОЙ ОБЛАСТИ</dc:title>
  <dc:creator>Долгов Денис Викторович</dc:creator>
  <cp:lastModifiedBy>Мишкина Елена Ивановна</cp:lastModifiedBy>
  <cp:revision>460</cp:revision>
  <dcterms:created xsi:type="dcterms:W3CDTF">2022-03-11T09:10:07Z</dcterms:created>
  <dcterms:modified xsi:type="dcterms:W3CDTF">2024-12-17T12:26:35Z</dcterms:modified>
</cp:coreProperties>
</file>