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8" r:id="rId4"/>
    <p:sldId id="258" r:id="rId5"/>
    <p:sldId id="262" r:id="rId6"/>
    <p:sldId id="264" r:id="rId7"/>
    <p:sldId id="293" r:id="rId8"/>
    <p:sldId id="285" r:id="rId9"/>
    <p:sldId id="292" r:id="rId10"/>
    <p:sldId id="274" r:id="rId11"/>
    <p:sldId id="294" r:id="rId12"/>
    <p:sldId id="291" r:id="rId13"/>
    <p:sldId id="281" r:id="rId14"/>
    <p:sldId id="278" r:id="rId15"/>
    <p:sldId id="295" r:id="rId16"/>
    <p:sldId id="277" r:id="rId17"/>
    <p:sldId id="265" r:id="rId18"/>
    <p:sldId id="267" r:id="rId19"/>
    <p:sldId id="272" r:id="rId20"/>
    <p:sldId id="29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2353"/>
    <a:srgbClr val="FFCC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93" autoAdjust="0"/>
    <p:restoredTop sz="90227" autoAdjust="0"/>
  </p:normalViewPr>
  <p:slideViewPr>
    <p:cSldViewPr>
      <p:cViewPr>
        <p:scale>
          <a:sx n="90" d="100"/>
          <a:sy n="90" d="100"/>
        </p:scale>
        <p:origin x="-756" y="2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48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6535565257193589E-4"/>
          <c:y val="0.28311747032973639"/>
          <c:w val="0.74048167810523713"/>
          <c:h val="0.5353462100214816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47</c:v>
                </c:pt>
                <c:pt idx="1">
                  <c:v>77</c:v>
                </c:pt>
                <c:pt idx="2">
                  <c:v>55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21450.36</c:v>
                </c:pt>
                <c:pt idx="1">
                  <c:v>26446.79</c:v>
                </c:pt>
                <c:pt idx="2">
                  <c:v>21450.36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1">
                  <c:v>4996.4299999999994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2365696"/>
        <c:axId val="132367488"/>
      </c:barChart>
      <c:catAx>
        <c:axId val="132365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2367488"/>
        <c:crosses val="autoZero"/>
        <c:auto val="1"/>
        <c:lblAlgn val="ctr"/>
        <c:lblOffset val="100"/>
        <c:noMultiLvlLbl val="0"/>
      </c:catAx>
      <c:valAx>
        <c:axId val="13236748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one"/>
        <c:crossAx val="132365696"/>
        <c:crosses val="autoZero"/>
        <c:crossBetween val="between"/>
      </c:valAx>
      <c:spPr>
        <a:ln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0.14458</cdr:x>
      <cdr:y>0.19068</cdr:y>
    </cdr:from>
    <cdr:to>
      <cdr:x>0.42169</cdr:x>
      <cdr:y>0.28602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857256" y="714380"/>
          <a:ext cx="1643083" cy="3571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26446,79 тыс. руб.</a:t>
          </a:r>
          <a:endParaRPr lang="ru-RU" sz="14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0.33735</cdr:x>
      <cdr:y>0.34322</cdr:y>
    </cdr:from>
    <cdr:to>
      <cdr:x>0.62651</cdr:x>
      <cdr:y>0.45763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000264" y="1285884"/>
          <a:ext cx="1714512" cy="4286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21450,36 тыс. руб.</a:t>
          </a:r>
          <a:endParaRPr lang="ru-RU" sz="14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0.06024</cdr:x>
      <cdr:y>0.62924</cdr:y>
    </cdr:from>
    <cdr:to>
      <cdr:x>0.13253</cdr:x>
      <cdr:y>0.72458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57190" y="2357454"/>
          <a:ext cx="428628" cy="3571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 47</a:t>
          </a:r>
          <a:r>
            <a:rPr lang="ru-RU" sz="1100" b="1" dirty="0" smtClean="0"/>
            <a:t> </a:t>
          </a:r>
          <a:endParaRPr lang="ru-RU" sz="1100" b="1" dirty="0"/>
        </a:p>
      </cdr:txBody>
    </cdr:sp>
  </cdr:relSizeAnchor>
  <cdr:relSizeAnchor xmlns:cdr="http://schemas.openxmlformats.org/drawingml/2006/chartDrawing">
    <cdr:from>
      <cdr:x>0.24096</cdr:x>
      <cdr:y>0.57204</cdr:y>
    </cdr:from>
    <cdr:to>
      <cdr:x>0.31325</cdr:x>
      <cdr:y>0.70551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428760" y="2143140"/>
          <a:ext cx="428628" cy="5000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 77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0.43373</cdr:x>
      <cdr:y>0.61017</cdr:y>
    </cdr:from>
    <cdr:to>
      <cdr:x>0.49398</cdr:x>
      <cdr:y>0.68644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571768" y="2286016"/>
          <a:ext cx="357190" cy="2857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55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58FF0-DD0A-4236-B802-7861EBF985B3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714C09-878F-40C5-8D0A-6A07DABA0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194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14C09-878F-40C5-8D0A-6A07DABA0AF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D2353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35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jpeg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jpeg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4.png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14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35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2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jpeg"/><Relationship Id="rId5" Type="http://schemas.openxmlformats.org/officeDocument/2006/relationships/image" Target="../media/image14.png"/><Relationship Id="rId4" Type="http://schemas.openxmlformats.org/officeDocument/2006/relationships/image" Target="../media/image7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chart" Target="../charts/chart1.xml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4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66" y="642918"/>
            <a:ext cx="6643734" cy="1255711"/>
          </a:xfrm>
          <a:noFill/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УПРАВЛЕНИЕ</a:t>
            </a:r>
            <a:r>
              <a:rPr lang="ru-RU" sz="2800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ФЕДЕРАЛЬНОЙ СЛУЖБЫ ИСПОЛНЕНИЯ НАКАЗАНИЙ </a:t>
            </a:r>
            <a:br>
              <a:rPr lang="ru-RU" sz="2800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САМАРСКОЙ ОБЛАСТИ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Производственный сектор </a:t>
            </a:r>
            <a:br>
              <a:rPr kumimoji="0" lang="ru-RU" sz="3200" b="0" i="0" u="none" strike="noStrike" kern="1200" cap="none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3200" b="0" i="0" u="none" strike="noStrike" kern="1200" cap="none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уголовно-исполнительной</a:t>
            </a:r>
            <a:r>
              <a:rPr kumimoji="0" lang="ru-RU" sz="3200" b="0" i="0" u="none" strike="noStrike" kern="1200" cap="none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системы</a:t>
            </a:r>
            <a:br>
              <a:rPr kumimoji="0" lang="ru-RU" sz="3200" b="0" i="0" u="none" strike="noStrike" kern="1200" cap="none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3200" b="0" i="0" u="none" strike="noStrike" kern="1200" cap="none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Самарской области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aseline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г.</a:t>
            </a:r>
            <a:r>
              <a:rPr lang="en-US" sz="2800" baseline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800" baseline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Самара</a:t>
            </a:r>
            <a:endParaRPr kumimoji="0" lang="ru-RU" sz="2800" b="0" i="0" u="none" strike="noStrike" kern="1200" cap="none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2357430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 descr="герб уис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42852"/>
            <a:ext cx="2233608" cy="22336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214414" y="142852"/>
            <a:ext cx="79295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ГБУ СО «Сергиевский дом интернат», ГКУ СО </a:t>
            </a:r>
            <a:r>
              <a:rPr lang="ru-RU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РЦДиПОВ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«Виктория»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1214422"/>
            <a:ext cx="47149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2023 году исправительное учреждение №  6 изготовило для нужд  ГБУ СО «Сергиевский дом интернат», ГКУ СО 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РЦДиПОВ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«Виктория» чистящие и моющие средства, средства для мытья посуды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" name="Picture 3" descr="C:\Users\User\Downloads\image-removebg-preview (7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2928934"/>
            <a:ext cx="7231768" cy="4071941"/>
          </a:xfrm>
          <a:prstGeom prst="rect">
            <a:avLst/>
          </a:prstGeom>
          <a:noFill/>
        </p:spPr>
      </p:pic>
      <p:pic>
        <p:nvPicPr>
          <p:cNvPr id="17" name="Picture 7" descr="C:\Users\User\Downloads\image-removebg-preview (9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285728"/>
            <a:ext cx="7866181" cy="4429156"/>
          </a:xfrm>
          <a:prstGeom prst="rect">
            <a:avLst/>
          </a:prstGeom>
          <a:noFill/>
        </p:spPr>
      </p:pic>
      <p:pic>
        <p:nvPicPr>
          <p:cNvPr id="2058" name="Picture 10" descr="C:\Users\User\Downloads\SAM_1563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857496"/>
            <a:ext cx="5000660" cy="3757721"/>
          </a:xfrm>
          <a:prstGeom prst="rect">
            <a:avLst/>
          </a:prstGeom>
          <a:noFill/>
        </p:spPr>
      </p:pic>
      <p:pic>
        <p:nvPicPr>
          <p:cNvPr id="13" name="Рисунок 12" descr="герб уис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5786" y="0"/>
            <a:ext cx="1071570" cy="1071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14348" y="214290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Деревообрабатывающее производство</a:t>
            </a:r>
            <a:endParaRPr lang="ru-RU" sz="36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72198" y="6519446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Поддоны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714612" y="3714752"/>
            <a:ext cx="33575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Производство офисной мебели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dolgov.d.v\Downloads\Remove-bg.ai_170840894935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1428736"/>
            <a:ext cx="3447461" cy="2072272"/>
          </a:xfrm>
          <a:prstGeom prst="rect">
            <a:avLst/>
          </a:prstGeom>
          <a:noFill/>
        </p:spPr>
      </p:pic>
      <p:pic>
        <p:nvPicPr>
          <p:cNvPr id="2052" name="Picture 4" descr="C:\Users\dolgov.d.v\Downloads\Remove-bg.ai_170843756014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286256"/>
            <a:ext cx="2624156" cy="2071702"/>
          </a:xfrm>
          <a:prstGeom prst="rect">
            <a:avLst/>
          </a:prstGeom>
          <a:noFill/>
        </p:spPr>
      </p:pic>
      <p:pic>
        <p:nvPicPr>
          <p:cNvPr id="2058" name="Picture 10" descr="C:\Users\dolgov.d.v\Downloads\Remove-bg.ai_170843870155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4143380"/>
            <a:ext cx="3643338" cy="2574388"/>
          </a:xfrm>
          <a:prstGeom prst="rect">
            <a:avLst/>
          </a:prstGeom>
          <a:noFill/>
        </p:spPr>
      </p:pic>
      <p:sp>
        <p:nvSpPr>
          <p:cNvPr id="29" name="Прямоугольник 28"/>
          <p:cNvSpPr/>
          <p:nvPr/>
        </p:nvSpPr>
        <p:spPr>
          <a:xfrm>
            <a:off x="0" y="6519446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Доски обрезные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00364" y="6519446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Тара ящичная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герб уис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44" y="142852"/>
            <a:ext cx="1019210" cy="1019210"/>
          </a:xfrm>
          <a:prstGeom prst="rect">
            <a:avLst/>
          </a:prstGeom>
        </p:spPr>
      </p:pic>
      <p:pic>
        <p:nvPicPr>
          <p:cNvPr id="19" name="Рисунок 18" descr="тара ящечная-fotor-bg-remover-2024081513137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43240" y="4143380"/>
            <a:ext cx="3238506" cy="2428880"/>
          </a:xfrm>
          <a:prstGeom prst="rect">
            <a:avLst/>
          </a:prstGeom>
        </p:spPr>
      </p:pic>
      <p:pic>
        <p:nvPicPr>
          <p:cNvPr id="20" name="Picture 3" descr="C:\Users\dolgov.d.v\Downloads\stol-peregovorov-palladio-supbig-01photoAid-removed-backgroun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7904" y="1124744"/>
            <a:ext cx="3312368" cy="2252410"/>
          </a:xfrm>
          <a:prstGeom prst="rect">
            <a:avLst/>
          </a:prstGeom>
          <a:noFill/>
        </p:spPr>
      </p:pic>
      <p:pic>
        <p:nvPicPr>
          <p:cNvPr id="21" name="Picture 13" descr="C:\Users\dolgov.d.v\Downloads\2luus1y0fh4517yoheezcal34aivxs5g-_lX6qeEw9-transforme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72200" y="1340768"/>
            <a:ext cx="2501470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71538" y="357166"/>
            <a:ext cx="7572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Малые архитектурные  формы</a:t>
            </a:r>
            <a:endParaRPr lang="ru-RU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3" name="Picture 7" descr="F:\Каталог выпускаемой продукции\МАФ\17985.750x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413" y="1827960"/>
            <a:ext cx="2185439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4" name="Picture 8" descr="F:\Каталог выпускаемой продукции\МАФ\вазон.jpg"/>
          <p:cNvPicPr>
            <a:picLocks noChangeAspect="1" noChangeArrowheads="1"/>
          </p:cNvPicPr>
          <p:nvPr/>
        </p:nvPicPr>
        <p:blipFill>
          <a:blip r:embed="rId4" cstate="print"/>
          <a:srcRect l="5882" t="5591" r="5882" b="7751"/>
          <a:stretch>
            <a:fillRect/>
          </a:stretch>
        </p:blipFill>
        <p:spPr bwMode="auto">
          <a:xfrm>
            <a:off x="2872514" y="1883105"/>
            <a:ext cx="3071834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5" name="Picture 9" descr="C:\Users\dolgov.d.v\Downloads\8000photoAid-removed-backgroun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5143512"/>
            <a:ext cx="2071702" cy="1553777"/>
          </a:xfrm>
          <a:prstGeom prst="rect">
            <a:avLst/>
          </a:prstGeom>
          <a:noFill/>
        </p:spPr>
      </p:pic>
      <p:pic>
        <p:nvPicPr>
          <p:cNvPr id="4106" name="Picture 10" descr="C:\Users\dolgov.d.v\Downloads\5х24х12-kirpicjphotoAid-removed-backgroun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28926" y="4929198"/>
            <a:ext cx="2571736" cy="1928802"/>
          </a:xfrm>
          <a:prstGeom prst="rect">
            <a:avLst/>
          </a:prstGeom>
          <a:noFill/>
        </p:spPr>
      </p:pic>
      <p:pic>
        <p:nvPicPr>
          <p:cNvPr id="4107" name="Picture 11" descr="C:\Users\dolgov.d.v\Desktop\плитка-1-1536x101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57884" y="4643446"/>
            <a:ext cx="2928958" cy="1931663"/>
          </a:xfrm>
          <a:prstGeom prst="rect">
            <a:avLst/>
          </a:prstGeom>
          <a:noFill/>
        </p:spPr>
      </p:pic>
      <p:pic>
        <p:nvPicPr>
          <p:cNvPr id="4108" name="Picture 12" descr="C:\Users\dolgov.d.v\Downloads\vazon-iz-betona-pryamougolnyj-100h60h60photoAid-removed-backgroun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16216" y="1772816"/>
            <a:ext cx="2557140" cy="2324867"/>
          </a:xfrm>
          <a:prstGeom prst="rect">
            <a:avLst/>
          </a:prstGeom>
          <a:noFill/>
        </p:spPr>
      </p:pic>
      <p:pic>
        <p:nvPicPr>
          <p:cNvPr id="14" name="Рисунок 13" descr="герб уис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85786" y="0"/>
            <a:ext cx="1071570" cy="107157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714480" y="142852"/>
            <a:ext cx="71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ГКУ Самарской области  «Центр по делам ГО, ПБ и ЧС»</a:t>
            </a: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1500174"/>
            <a:ext cx="45005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2024 году исправительная колония № 3 заключила контракт с МКУ МР 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Челно-Вершинский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СО «Центр по защите населения и территорий от ЧС» на пошив вещевого имущества (одеяла, матрасы, подушки постельные принадлежности: наволочки, пододеяльники)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0" name="Picture 2" descr="C:\Users\User\Desktop\Бугаков 2022\фото ИК-3\matrat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571612"/>
            <a:ext cx="3643337" cy="2357454"/>
          </a:xfrm>
          <a:prstGeom prst="rect">
            <a:avLst/>
          </a:prstGeom>
          <a:noFill/>
        </p:spPr>
      </p:pic>
      <p:pic>
        <p:nvPicPr>
          <p:cNvPr id="2051" name="Picture 3" descr="C:\Users\User\Desktop\Бугаков 2022\фото ИК-3\6397c95510e33d09a676869f211b14c5-1000x1000.jpg"/>
          <p:cNvPicPr>
            <a:picLocks noChangeAspect="1" noChangeArrowheads="1"/>
          </p:cNvPicPr>
          <p:nvPr/>
        </p:nvPicPr>
        <p:blipFill>
          <a:blip r:embed="rId4" cstate="print"/>
          <a:srcRect t="20455" b="9658"/>
          <a:stretch>
            <a:fillRect/>
          </a:stretch>
        </p:blipFill>
        <p:spPr bwMode="auto">
          <a:xfrm>
            <a:off x="5286380" y="4071942"/>
            <a:ext cx="3286148" cy="2286016"/>
          </a:xfrm>
          <a:prstGeom prst="rect">
            <a:avLst/>
          </a:prstGeom>
          <a:noFill/>
        </p:spPr>
      </p:pic>
      <p:pic>
        <p:nvPicPr>
          <p:cNvPr id="16" name="Picture 3" descr="C:\Users\User\Downloads\ОДЕЯЛО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3786190"/>
            <a:ext cx="3500462" cy="2390773"/>
          </a:xfrm>
          <a:prstGeom prst="rect">
            <a:avLst/>
          </a:prstGeom>
          <a:noFill/>
        </p:spPr>
      </p:pic>
      <p:pic>
        <p:nvPicPr>
          <p:cNvPr id="13" name="Рисунок 12" descr="герб уис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1472" y="0"/>
            <a:ext cx="1071570" cy="107157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214422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500166" y="142852"/>
            <a:ext cx="76438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  <a:b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ГКУЗ МЦ «Резерв»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ГКУ СО «Центр по делам ГО, ПБ и ЧС»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1571612"/>
            <a:ext cx="61436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2024 году исправительная колония № 16 заключила контракт с ГКУЗ «Самарский областной медицинский центр мобилизационных резервов «Резерв», ГКУ СО «Центр по делам ГО, ПБ и ЧС» на пошив вещевого имущества (постельные принадлежности)</a:t>
            </a:r>
          </a:p>
        </p:txBody>
      </p:sp>
      <p:pic>
        <p:nvPicPr>
          <p:cNvPr id="2050" name="Picture 2" descr="C:\Users\User\Downloads\КОМПЛЕКТ ПОСТЕЛЬНОГО БЕЛЬЯ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1643050"/>
            <a:ext cx="2500330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1" name="Picture 3" descr="C:\Users\User\Downloads\ОДЕЯЛО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3643314"/>
            <a:ext cx="2390773" cy="2390773"/>
          </a:xfrm>
          <a:prstGeom prst="rect">
            <a:avLst/>
          </a:prstGeom>
          <a:noFill/>
        </p:spPr>
      </p:pic>
      <p:pic>
        <p:nvPicPr>
          <p:cNvPr id="2052" name="Picture 4" descr="C:\Users\User\Downloads\ПЕЛЕНКА_ФЛАНЕЛЬ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3929066"/>
            <a:ext cx="2444733" cy="2444733"/>
          </a:xfrm>
          <a:prstGeom prst="rect">
            <a:avLst/>
          </a:prstGeom>
          <a:noFill/>
        </p:spPr>
      </p:pic>
      <p:pic>
        <p:nvPicPr>
          <p:cNvPr id="2053" name="Picture 5" descr="C:\Users\User\Downloads\ПОЛОТЕНЦЕ_МАХРОВОЕ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429000"/>
            <a:ext cx="2670169" cy="2670169"/>
          </a:xfrm>
          <a:prstGeom prst="rect">
            <a:avLst/>
          </a:prstGeom>
          <a:noFill/>
        </p:spPr>
      </p:pic>
      <p:pic>
        <p:nvPicPr>
          <p:cNvPr id="14" name="Picture 5" descr="C:\Users\User\Desktop\Бугаков 2022\фото ИК-3\Центр по делам ГО и ЧС.pn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142844" y="5500702"/>
            <a:ext cx="1226626" cy="1214422"/>
          </a:xfrm>
          <a:prstGeom prst="rect">
            <a:avLst/>
          </a:prstGeom>
          <a:noFill/>
        </p:spPr>
      </p:pic>
      <p:pic>
        <p:nvPicPr>
          <p:cNvPr id="13" name="Рисунок 12" descr="герб уис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1472" y="142852"/>
            <a:ext cx="1071570" cy="1071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14414" y="214290"/>
            <a:ext cx="7215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Швейное производство </a:t>
            </a:r>
            <a:endParaRPr lang="ru-RU" sz="36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F:\Каталог выпускаемой продукции\Швейная продукция\Постельные принадлежности, подушки\1063290-1-800Wx800HphotoAid-removed-background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857232"/>
            <a:ext cx="178595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C:\Users\dolgov.d.v\Downloads\614888778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42974" y="3429000"/>
            <a:ext cx="2928958" cy="3000396"/>
          </a:xfrm>
          <a:prstGeom prst="rect">
            <a:avLst/>
          </a:prstGeom>
          <a:noFill/>
        </p:spPr>
      </p:pic>
      <p:pic>
        <p:nvPicPr>
          <p:cNvPr id="1030" name="Picture 6" descr="C:\Users\dolgov.d.v\Downloads\5212825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3357562"/>
            <a:ext cx="3071834" cy="3000396"/>
          </a:xfrm>
          <a:prstGeom prst="rect">
            <a:avLst/>
          </a:prstGeom>
          <a:noFill/>
        </p:spPr>
      </p:pic>
      <p:pic>
        <p:nvPicPr>
          <p:cNvPr id="1031" name="Picture 7" descr="C:\Users\dolgov.d.v\Downloads\Remove-bg.ai_170808768996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60" y="1071546"/>
            <a:ext cx="1726318" cy="1785950"/>
          </a:xfrm>
          <a:prstGeom prst="rect">
            <a:avLst/>
          </a:prstGeom>
          <a:noFill/>
        </p:spPr>
      </p:pic>
      <p:pic>
        <p:nvPicPr>
          <p:cNvPr id="1032" name="Picture 8" descr="C:\Users\dolgov.d.v\Downloads\Remove-bg.ai_170808773362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4810" y="1500174"/>
            <a:ext cx="2714644" cy="1377682"/>
          </a:xfrm>
          <a:prstGeom prst="rect">
            <a:avLst/>
          </a:prstGeom>
          <a:noFill/>
        </p:spPr>
      </p:pic>
      <p:pic>
        <p:nvPicPr>
          <p:cNvPr id="1033" name="Picture 9" descr="C:\Users\dolgov.d.v\Downloads\Remove-bg.ai_170808777860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2264" y="1142984"/>
            <a:ext cx="2768777" cy="1857388"/>
          </a:xfrm>
          <a:prstGeom prst="rect">
            <a:avLst/>
          </a:prstGeom>
          <a:noFill/>
        </p:spPr>
      </p:pic>
      <p:pic>
        <p:nvPicPr>
          <p:cNvPr id="1034" name="Picture 10" descr="C:\Users\dolgov.d.v\Downloads\Remove-bg.ai_170808782678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71934" y="3286124"/>
            <a:ext cx="2964646" cy="3067052"/>
          </a:xfrm>
          <a:prstGeom prst="rect">
            <a:avLst/>
          </a:prstGeom>
          <a:noFill/>
        </p:spPr>
      </p:pic>
      <p:pic>
        <p:nvPicPr>
          <p:cNvPr id="1035" name="Picture 11" descr="C:\Users\dolgov.d.v\Downloads\Remove-bg.ai_170808789848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28728" y="3286124"/>
            <a:ext cx="1843100" cy="321471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0" y="3000372"/>
            <a:ext cx="2269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Вафельные полотенца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14480" y="6519446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Специальная рабочая одежда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000496" y="3000372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Постельные принадлежности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43636" y="6519446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Сигнальные жилеты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E:\Каталог выпускаемой продукции\Швейная продукция\Специальная рабочая одежда\Remove-bg.ai_1709032963292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66580" y="4071942"/>
            <a:ext cx="2777420" cy="2143140"/>
          </a:xfrm>
          <a:prstGeom prst="rect">
            <a:avLst/>
          </a:prstGeom>
          <a:noFill/>
        </p:spPr>
      </p:pic>
      <p:pic>
        <p:nvPicPr>
          <p:cNvPr id="19" name="Рисунок 18" descr="герб уис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42910" y="142852"/>
            <a:ext cx="1019210" cy="10192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785918" y="214290"/>
            <a:ext cx="678661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круп в УФСИН России </a:t>
            </a:r>
            <a:br>
              <a:rPr lang="ru-RU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Самарской области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3357562"/>
            <a:ext cx="54292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УФСИН России по Самарской области организовано производство широкого ассортимента круп: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в исправительной колонии № 5  изготавливают муку (1 сорт, 2 сорт и ржаная); 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ФКУ ИК-16 занимается изготовлением круп </a:t>
            </a:r>
            <a:b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ассортименте; 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ФКУ ИК-26 УФСИН России по Самарской области выпускает макароны в ассортименте. </a:t>
            </a:r>
          </a:p>
        </p:txBody>
      </p:sp>
      <p:pic>
        <p:nvPicPr>
          <p:cNvPr id="1028" name="Picture 4" descr="C:\Users\User\Downloads\IMG_20220415_142754_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1785950" cy="1785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0" name="Picture 6" descr="C:\Users\User\Downloads\IMG_20220415_142800_3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1285860"/>
            <a:ext cx="1785950" cy="1785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2" name="Picture 8" descr="C:\Users\User\Downloads\IMG_20220415_142751_3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1285860"/>
            <a:ext cx="1785950" cy="1785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Рисунок 12" descr="герб уис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10" y="0"/>
            <a:ext cx="1071570" cy="1071570"/>
          </a:xfrm>
          <a:prstGeom prst="rect">
            <a:avLst/>
          </a:prstGeom>
        </p:spPr>
      </p:pic>
      <p:pic>
        <p:nvPicPr>
          <p:cNvPr id="14" name="Рисунок 13" descr="макароны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2132" y="3214686"/>
            <a:ext cx="3429024" cy="2714644"/>
          </a:xfrm>
          <a:prstGeom prst="rect">
            <a:avLst/>
          </a:prstGeom>
        </p:spPr>
      </p:pic>
      <p:pic>
        <p:nvPicPr>
          <p:cNvPr id="15" name="Рисунок 14" descr="мук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15074" y="1285860"/>
            <a:ext cx="2756536" cy="17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85852" y="1"/>
            <a:ext cx="75986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Преимущества и положительные стороны сотрудничества с УФСИН России по Самарской области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642918"/>
            <a:ext cx="763284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ru-RU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200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Государственные и муниципальные заказчики могут </a:t>
            </a:r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размещать заказы в подразделениях УИС как у единственного поставщика, </a:t>
            </a:r>
            <a:r>
              <a:rPr lang="ru-RU" sz="22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 ПРОВЕДЕНИЯ КОНКУРСНЫХ ПРОЦЕДУР</a:t>
            </a:r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согласно перечню товаров (работ, услуг), утвержденному постановлением Правительства РФ от  09.06.2021 № 1292 </a:t>
            </a:r>
            <a:r>
              <a:rPr lang="ru-RU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(в редакции Федерального закона от 30.12.2 0 №539-ФЗ)</a:t>
            </a: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defRPr/>
            </a:pP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Сумма государственных контрактов, заключенных </a:t>
            </a:r>
            <a:b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учреждениями УИС, как с единственным поставщиком,</a:t>
            </a:r>
          </a:p>
          <a:p>
            <a:pPr algn="just">
              <a:defRPr/>
            </a:pPr>
            <a:r>
              <a:rPr lang="ru-RU" sz="22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МОЖЕТ ПРЕВЫШАТЬ 600 ТЫСЯЧ РУБЛЕЙ</a:t>
            </a:r>
            <a:br>
              <a:rPr lang="ru-RU" sz="22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(пп.4,11 ч.1 ст.93);</a:t>
            </a:r>
          </a:p>
          <a:p>
            <a:pPr algn="just">
              <a:defRPr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Цена за единицу товара в среднем ниже, чем при аналогичных условиях размещения производства вне территории исправительного учреждения. Кроме того, чем больше объем заказа, тем цена единицы товара меньше;</a:t>
            </a:r>
          </a:p>
          <a:p>
            <a:pPr algn="just">
              <a:buFontTx/>
              <a:buChar char="-"/>
              <a:defRPr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Суммы заключенных государственных контрактов не входят в 5% размера средств совокупного годового объема закупок (или 2 млн.руб.), (пп.4,11 ч.1 ст.93).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C:\Users\Admin\Downloads\Gerb_22-removebg-previe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48" y="1500174"/>
            <a:ext cx="1080120" cy="1295669"/>
          </a:xfrm>
          <a:prstGeom prst="rect">
            <a:avLst/>
          </a:prstGeom>
          <a:noFill/>
        </p:spPr>
      </p:pic>
      <p:pic>
        <p:nvPicPr>
          <p:cNvPr id="1031" name="Picture 7" descr="C:\Users\Admin\Downloads\898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8" y="3143248"/>
            <a:ext cx="1150988" cy="1214446"/>
          </a:xfrm>
          <a:prstGeom prst="rect">
            <a:avLst/>
          </a:prstGeom>
          <a:noFill/>
        </p:spPr>
      </p:pic>
      <p:pic>
        <p:nvPicPr>
          <p:cNvPr id="1033" name="Picture 9" descr="C:\Users\Admin\Downloads\11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3834" y="5000636"/>
            <a:ext cx="1300116" cy="1300116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>
            <a:spLocks noChangeArrowheads="1"/>
          </p:cNvSpPr>
          <p:nvPr/>
        </p:nvSpPr>
        <p:spPr bwMode="auto">
          <a:xfrm>
            <a:off x="0" y="1285860"/>
            <a:ext cx="7715272" cy="3786214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11" name="Рисунок 10" descr="герб уис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0"/>
            <a:ext cx="1071570" cy="1071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000100" y="285728"/>
            <a:ext cx="7598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Официальный сайт</a:t>
            </a:r>
            <a:b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03648" y="1412776"/>
            <a:ext cx="657229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2357422" y="6143644"/>
            <a:ext cx="1213866" cy="428625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214678" y="1071546"/>
            <a:ext cx="30121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www.63.fsin.gov.ru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сай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571612"/>
            <a:ext cx="6264263" cy="4982819"/>
          </a:xfrm>
          <a:prstGeom prst="rect">
            <a:avLst/>
          </a:prstGeom>
          <a:noFill/>
        </p:spPr>
      </p:pic>
      <p:pic>
        <p:nvPicPr>
          <p:cNvPr id="13" name="Рисунок 12" descr="герб уис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0"/>
            <a:ext cx="1071570" cy="1071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642910" y="285728"/>
            <a:ext cx="814393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Приглашение к сотрудничеству  </a:t>
            </a:r>
          </a:p>
          <a:p>
            <a:pPr algn="ctr">
              <a:defRPr/>
            </a:pPr>
            <a:endParaRPr lang="ru-RU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03648" y="1412776"/>
            <a:ext cx="657229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57290" y="979468"/>
            <a:ext cx="685804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Ассортимент выпускаемой продукции постоянно расширяется. Развитая инфраструктура, профессиональный штат персонала,  обученных рабочих обеспечат своевременное, качественное и недорогое исполнение Вашего заказа. Мы готовы рассмотреть предложения по взаимовыгодному сотрудничеству с организациями и предприятиями различного профиля независимо от форм собственности.</a:t>
            </a:r>
          </a:p>
          <a:p>
            <a:pPr algn="ctr">
              <a:defRPr/>
            </a:pPr>
            <a:r>
              <a:rPr lang="ru-RU" sz="4400" b="1" u="sng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рады сотрудничеству!</a:t>
            </a:r>
          </a:p>
        </p:txBody>
      </p:sp>
      <p:pic>
        <p:nvPicPr>
          <p:cNvPr id="8" name="Рисунок 7" descr="герб уис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0"/>
            <a:ext cx="1071570" cy="1071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14546" y="357166"/>
            <a:ext cx="65722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Пункты дислокации учреждений  УИС Самарской области</a:t>
            </a: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dolgov.d.v\Downloads\joLPB2EsuB9skRJQv1ViqT9z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736"/>
            <a:ext cx="5857884" cy="5429264"/>
          </a:xfrm>
          <a:prstGeom prst="rect">
            <a:avLst/>
          </a:prstGeom>
          <a:noFill/>
        </p:spPr>
      </p:pic>
      <p:pic>
        <p:nvPicPr>
          <p:cNvPr id="2052" name="Picture 4" descr="C:\Users\dolgov.d.v\Downloads\герб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42900"/>
            <a:ext cx="2214578" cy="1714512"/>
          </a:xfrm>
          <a:prstGeom prst="rect">
            <a:avLst/>
          </a:prstGeom>
          <a:noFill/>
        </p:spPr>
      </p:pic>
      <p:sp>
        <p:nvSpPr>
          <p:cNvPr id="11" name="Овал 10"/>
          <p:cNvSpPr/>
          <p:nvPr/>
        </p:nvSpPr>
        <p:spPr>
          <a:xfrm>
            <a:off x="2786050" y="4143380"/>
            <a:ext cx="142876" cy="14287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 flipH="1">
            <a:off x="2500298" y="3857628"/>
            <a:ext cx="71438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858016" y="4786322"/>
            <a:ext cx="1714500" cy="50006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14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Спиридоновка</a:t>
            </a: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(ИК-26</a:t>
            </a: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15074" y="1571612"/>
            <a:ext cx="2786063" cy="857250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г. Самара ( КП-27;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п. Кряж ИК-5, ИК-15;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п. Управленческий ИК-6;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с.Рождествено ИК-28) 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715140" y="2786058"/>
            <a:ext cx="2000250" cy="50006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г. Тольятти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(ИК-16, ИК-29, КП-1)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000892" y="5857892"/>
            <a:ext cx="1428750" cy="500063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п. Волжский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(ИК-10)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786578" y="3786190"/>
            <a:ext cx="1857375" cy="500063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г. Новокуйбышевск (ИК-3)</a:t>
            </a:r>
          </a:p>
        </p:txBody>
      </p:sp>
      <p:sp>
        <p:nvSpPr>
          <p:cNvPr id="30" name="Блок-схема: узел 29"/>
          <p:cNvSpPr/>
          <p:nvPr/>
        </p:nvSpPr>
        <p:spPr>
          <a:xfrm flipV="1">
            <a:off x="2071670" y="3714752"/>
            <a:ext cx="71438" cy="7143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 flipV="1">
            <a:off x="3131840" y="4293096"/>
            <a:ext cx="72008" cy="7200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0" y="1357298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 flipV="1">
            <a:off x="2483768" y="4437111"/>
            <a:ext cx="72008" cy="7200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Shape 35"/>
          <p:cNvCxnSpPr>
            <a:stCxn id="11" idx="0"/>
            <a:endCxn id="26" idx="1"/>
          </p:cNvCxnSpPr>
          <p:nvPr/>
        </p:nvCxnSpPr>
        <p:spPr>
          <a:xfrm rot="5400000" flipH="1" flipV="1">
            <a:off x="3464710" y="1393016"/>
            <a:ext cx="2143143" cy="3357586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hape 37"/>
          <p:cNvCxnSpPr>
            <a:stCxn id="31" idx="7"/>
            <a:endCxn id="25" idx="1"/>
          </p:cNvCxnSpPr>
          <p:nvPr/>
        </p:nvCxnSpPr>
        <p:spPr>
          <a:xfrm rot="16200000" flipH="1">
            <a:off x="4684762" y="2863099"/>
            <a:ext cx="681794" cy="3664713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Соединительная линия уступом 42"/>
          <p:cNvCxnSpPr>
            <a:stCxn id="17" idx="6"/>
            <a:endCxn id="28" idx="1"/>
          </p:cNvCxnSpPr>
          <p:nvPr/>
        </p:nvCxnSpPr>
        <p:spPr>
          <a:xfrm rot="10800000" flipH="1" flipV="1">
            <a:off x="2500298" y="3893346"/>
            <a:ext cx="4500594" cy="2214577"/>
          </a:xfrm>
          <a:prstGeom prst="bentConnector3">
            <a:avLst>
              <a:gd name="adj1" fmla="val -5079"/>
            </a:avLst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hape 49"/>
          <p:cNvCxnSpPr>
            <a:stCxn id="30" idx="3"/>
            <a:endCxn id="27" idx="1"/>
          </p:cNvCxnSpPr>
          <p:nvPr/>
        </p:nvCxnSpPr>
        <p:spPr>
          <a:xfrm rot="5400000" flipH="1" flipV="1">
            <a:off x="4054074" y="1064148"/>
            <a:ext cx="689125" cy="4633008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hape 67"/>
          <p:cNvCxnSpPr>
            <a:stCxn id="34" idx="5"/>
          </p:cNvCxnSpPr>
          <p:nvPr/>
        </p:nvCxnSpPr>
        <p:spPr>
          <a:xfrm rot="5400000" flipH="1" flipV="1">
            <a:off x="4477122" y="2122315"/>
            <a:ext cx="393450" cy="4257233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14414" y="142852"/>
            <a:ext cx="7598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Контакты</a:t>
            </a:r>
            <a:br>
              <a:rPr lang="ru-RU" sz="3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214290"/>
            <a:ext cx="5500726" cy="6075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УФСИН России по Самарской области,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443099, г. Самара, ул. Куйбышева, 42.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Заместитель начальника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Горяинов</a:t>
            </a: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Александр Александрович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тел. 339-82-77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Начальник отдела  трудовой адаптации осужденных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Долганова Надежда Владимировна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тел. 339-38-84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Группа маркетинга: тел. 339-38-89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Электронная почта: </a:t>
            </a:r>
            <a:r>
              <a:rPr lang="en-US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market@63.fsin.gov.ru</a:t>
            </a: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6" name="Рисунок 5" descr="герб уис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0"/>
            <a:ext cx="1143008" cy="11430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00232" y="1571612"/>
            <a:ext cx="5214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9" name="Picture 2" descr="E:\печать,\код производственной группы 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1142984"/>
            <a:ext cx="2857520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57356" y="28572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Направления производственной деятельности </a:t>
            </a:r>
            <a:b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</a:t>
            </a: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14282" y="1142984"/>
            <a:ext cx="77152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Изготовление металлических ограждений, металлоконструкций и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кованных изделий любой сложности;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dolgov.d.v\Desktop\1403504851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5214950"/>
            <a:ext cx="937483" cy="928694"/>
          </a:xfrm>
          <a:prstGeom prst="rect">
            <a:avLst/>
          </a:prstGeom>
          <a:noFill/>
        </p:spPr>
      </p:pic>
      <p:pic>
        <p:nvPicPr>
          <p:cNvPr id="1027" name="Picture 3" descr="C:\Users\dolgov.d.v\Downloads\33a5dd81c8559ea3f3d4d54b762124b8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5143512"/>
            <a:ext cx="999509" cy="990868"/>
          </a:xfrm>
          <a:prstGeom prst="rect">
            <a:avLst/>
          </a:prstGeom>
          <a:noFill/>
        </p:spPr>
      </p:pic>
      <p:pic>
        <p:nvPicPr>
          <p:cNvPr id="1028" name="Picture 4" descr="C:\Users\dolgov.d.v\Desktop\262-2629143_clip-art-word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68" y="2143116"/>
            <a:ext cx="2000232" cy="1428760"/>
          </a:xfrm>
          <a:prstGeom prst="rect">
            <a:avLst/>
          </a:prstGeom>
          <a:noFill/>
        </p:spPr>
      </p:pic>
      <p:pic>
        <p:nvPicPr>
          <p:cNvPr id="1029" name="Picture 5" descr="C:\Users\dolgov.d.v\Downloads\furniture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5984" y="5143512"/>
            <a:ext cx="1143008" cy="1047757"/>
          </a:xfrm>
          <a:prstGeom prst="rect">
            <a:avLst/>
          </a:prstGeom>
          <a:noFill/>
        </p:spPr>
      </p:pic>
      <p:pic>
        <p:nvPicPr>
          <p:cNvPr id="1031" name="Picture 7" descr="C:\Users\dolgov.d.v\Downloads\png-transparent-toy-block-block-miscellaneous-angle-rectangle-removebg-preview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5072074"/>
            <a:ext cx="1108359" cy="1143008"/>
          </a:xfrm>
          <a:prstGeom prst="rect">
            <a:avLst/>
          </a:prstGeom>
          <a:noFill/>
        </p:spPr>
      </p:pic>
      <p:pic>
        <p:nvPicPr>
          <p:cNvPr id="1033" name="Picture 9" descr="C:\Users\dolgov.d.v\Downloads\148104231-bus-stop-rgb-color-icon-wait-for-public-transportation-under-roof-urban-commuter-transit-city-infras-removebg-preview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7686" y="4857760"/>
            <a:ext cx="1571636" cy="1571636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214282" y="2857496"/>
            <a:ext cx="71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Производство малых архитектурных форм для оформления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внутридворовых</a:t>
            </a: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территорий;</a:t>
            </a:r>
            <a:endParaRPr lang="ru-RU" sz="2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14282" y="1714488"/>
            <a:ext cx="7143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Изготовление пиломатериалов и продукции деревообработки;</a:t>
            </a:r>
            <a:endParaRPr lang="ru-RU" sz="2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14282" y="2000240"/>
            <a:ext cx="37916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Производство офисной мебели;</a:t>
            </a:r>
            <a:endParaRPr lang="ru-RU" sz="2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282" y="2285992"/>
            <a:ext cx="67151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Производство строительных материалов, железобетонных        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конструкций, стеновых блоков;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14282" y="3429000"/>
            <a:ext cx="49292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Изготовление остановочных павильонов;</a:t>
            </a:r>
            <a:endParaRPr lang="ru-RU" sz="2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42844" y="3714752"/>
            <a:ext cx="67866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Производство муки, круп;</a:t>
            </a:r>
            <a:endParaRPr lang="ru-RU" sz="2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42844" y="4000504"/>
            <a:ext cx="67866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Производство чистящих и моющих средств;</a:t>
            </a:r>
            <a:endParaRPr lang="ru-RU" sz="2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42844" y="4286256"/>
            <a:ext cx="70009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Изготовление постельных принадлежностей и спецодежды,    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в том числе форменной</a:t>
            </a:r>
            <a:endParaRPr lang="ru-RU" sz="2000" dirty="0"/>
          </a:p>
        </p:txBody>
      </p:sp>
      <p:pic>
        <p:nvPicPr>
          <p:cNvPr id="2" name="Picture 2" descr="C:\Users\User\Desktop\6e364f76f623c449f365071b1eba9327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5008" y="5072074"/>
            <a:ext cx="1000132" cy="1000132"/>
          </a:xfrm>
          <a:prstGeom prst="rect">
            <a:avLst/>
          </a:prstGeom>
          <a:noFill/>
        </p:spPr>
      </p:pic>
      <p:pic>
        <p:nvPicPr>
          <p:cNvPr id="4" name="Picture 4" descr="C:\Users\User\Desktop\Icon2-768x768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58016" y="5072074"/>
            <a:ext cx="1000132" cy="1000132"/>
          </a:xfrm>
          <a:prstGeom prst="rect">
            <a:avLst/>
          </a:prstGeom>
          <a:noFill/>
        </p:spPr>
      </p:pic>
      <p:pic>
        <p:nvPicPr>
          <p:cNvPr id="5" name="Picture 5" descr="C:\Users\User\Desktop\5e2c8cb212d9354d3be66dcd_blanket-001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31334" y="5143512"/>
            <a:ext cx="1112666" cy="949910"/>
          </a:xfrm>
          <a:prstGeom prst="rect">
            <a:avLst/>
          </a:prstGeom>
          <a:noFill/>
        </p:spPr>
      </p:pic>
      <p:pic>
        <p:nvPicPr>
          <p:cNvPr id="27" name="Рисунок 26" descr="герб уис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14348" y="0"/>
            <a:ext cx="1143008" cy="1143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0"/>
            <a:ext cx="764383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взаимодействия УФСИН России </a:t>
            </a:r>
            <a:b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Самарской области с государственными </a:t>
            </a:r>
            <a:b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муниципальными структурами</a:t>
            </a:r>
            <a:endParaRPr lang="ru-RU" sz="2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14282" y="1142984"/>
            <a:ext cx="84296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анализе за 3 года, выявлено уменьшение объемов заказов для муниципальных и государственных нужд: </a:t>
            </a:r>
          </a:p>
          <a:p>
            <a:pPr algn="ctr">
              <a:defRPr/>
            </a:pP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 descr="C:\Users\dolgov.d.v\Desktop\1403504851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286388"/>
            <a:ext cx="937483" cy="928694"/>
          </a:xfrm>
          <a:prstGeom prst="rect">
            <a:avLst/>
          </a:prstGeom>
          <a:noFill/>
        </p:spPr>
      </p:pic>
      <p:pic>
        <p:nvPicPr>
          <p:cNvPr id="20" name="Picture 3" descr="C:\Users\dolgov.d.v\Downloads\33a5dd81c8559ea3f3d4d54b762124b8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5286388"/>
            <a:ext cx="999509" cy="990868"/>
          </a:xfrm>
          <a:prstGeom prst="rect">
            <a:avLst/>
          </a:prstGeom>
          <a:noFill/>
        </p:spPr>
      </p:pic>
      <p:pic>
        <p:nvPicPr>
          <p:cNvPr id="21" name="Picture 5" descr="C:\Users\dolgov.d.v\Downloads\furniture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5286388"/>
            <a:ext cx="1143008" cy="1047757"/>
          </a:xfrm>
          <a:prstGeom prst="rect">
            <a:avLst/>
          </a:prstGeom>
          <a:noFill/>
        </p:spPr>
      </p:pic>
      <p:pic>
        <p:nvPicPr>
          <p:cNvPr id="22" name="Picture 7" descr="C:\Users\dolgov.d.v\Downloads\png-transparent-toy-block-block-miscellaneous-angle-rectangle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5143512"/>
            <a:ext cx="1108359" cy="1143008"/>
          </a:xfrm>
          <a:prstGeom prst="rect">
            <a:avLst/>
          </a:prstGeom>
          <a:noFill/>
        </p:spPr>
      </p:pic>
      <p:pic>
        <p:nvPicPr>
          <p:cNvPr id="23" name="Picture 9" descr="C:\Users\dolgov.d.v\Downloads\148104231-bus-stop-rgb-color-icon-wait-for-public-transportation-under-roof-urban-commuter-transit-city-infras-removebg-preview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4810" y="5000636"/>
            <a:ext cx="1571636" cy="1571636"/>
          </a:xfrm>
          <a:prstGeom prst="rect">
            <a:avLst/>
          </a:prstGeom>
          <a:noFill/>
        </p:spPr>
      </p:pic>
      <p:pic>
        <p:nvPicPr>
          <p:cNvPr id="24" name="Picture 2" descr="C:\Users\User\Desktop\6e364f76f623c449f365071b1eba932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5214950"/>
            <a:ext cx="1000132" cy="1000132"/>
          </a:xfrm>
          <a:prstGeom prst="rect">
            <a:avLst/>
          </a:prstGeom>
          <a:noFill/>
        </p:spPr>
      </p:pic>
      <p:pic>
        <p:nvPicPr>
          <p:cNvPr id="25" name="Picture 4" descr="C:\Users\User\Desktop\Icon2-768x768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86578" y="5214950"/>
            <a:ext cx="1000132" cy="1000132"/>
          </a:xfrm>
          <a:prstGeom prst="rect">
            <a:avLst/>
          </a:prstGeom>
          <a:noFill/>
        </p:spPr>
      </p:pic>
      <p:pic>
        <p:nvPicPr>
          <p:cNvPr id="26" name="Picture 5" descr="C:\Users\User\Desktop\5e2c8cb212d9354d3be66dcd_blanket-00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58148" y="5286388"/>
            <a:ext cx="1112666" cy="949910"/>
          </a:xfrm>
          <a:prstGeom prst="rect">
            <a:avLst/>
          </a:prstGeom>
          <a:noFill/>
        </p:spPr>
      </p:pic>
      <p:graphicFrame>
        <p:nvGraphicFramePr>
          <p:cNvPr id="31" name="Диаграмма 30"/>
          <p:cNvGraphicFramePr/>
          <p:nvPr/>
        </p:nvGraphicFramePr>
        <p:xfrm>
          <a:off x="285720" y="1428736"/>
          <a:ext cx="5929354" cy="3746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285720" y="2500306"/>
            <a:ext cx="1571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21667,42 тыс. руб.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57752" y="1928802"/>
            <a:ext cx="407196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период 2022 года заключено 47 контрактов на сумму 21667,42 тыс.руб.</a:t>
            </a:r>
          </a:p>
          <a:p>
            <a:pPr>
              <a:buFontTx/>
              <a:buChar char="-"/>
            </a:pP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За период 2023 года заключили 77 контрактов, увеличение объемов составило 4779,34 тыс. руб.</a:t>
            </a:r>
          </a:p>
          <a:p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За истекший период 2024 года заключено 55 контрактов, уменьшение по сравнению с 2023 годом составляет  4996,43 тыс. руб.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Рисунок 26" descr="герб уис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42910" y="0"/>
            <a:ext cx="1071570" cy="1071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785918" y="142852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мебели в ФКУ ИК-6 УФСИН России </a:t>
            </a:r>
            <a:b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Самарской области</a:t>
            </a: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1428736"/>
            <a:ext cx="592935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2024 году исправительное учреждение № 6 сотрудничало с ГБУ СО Сергиевский дом-интернат в том числе детский в части изготовления мебели (шкафы для одежды, шкафы закрытые, открытые) на сумму 4176,48 тыс. руб., а также с Комитетом по управлению муниципальным имуществом г.о. 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Кинель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части изготовления мебели в рамках программы «Точка роста» на сумму 1432,07 тыс.руб.  (столы для преподавателя, стол для робототехники,  столы и стулья ученические, шкафы  открытые и закрытые)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прайс-листы\ФОТО к документу\image-04-12-24-04-22-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1212790"/>
            <a:ext cx="2214578" cy="4921286"/>
          </a:xfrm>
          <a:prstGeom prst="rect">
            <a:avLst/>
          </a:prstGeom>
          <a:noFill/>
        </p:spPr>
      </p:pic>
      <p:pic>
        <p:nvPicPr>
          <p:cNvPr id="1027" name="Picture 3" descr="F:\прайс-листы\ФОТО к документу\image-04-12-24-04-22-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429132"/>
            <a:ext cx="2709835" cy="2195390"/>
          </a:xfrm>
          <a:prstGeom prst="rect">
            <a:avLst/>
          </a:prstGeom>
          <a:noFill/>
        </p:spPr>
      </p:pic>
      <p:pic>
        <p:nvPicPr>
          <p:cNvPr id="2" name="Picture 4" descr="F:\прайс-листы\ФОТО к документу\Мебель ТОЧКА Роста ФКУ ИК-6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4429132"/>
            <a:ext cx="3362920" cy="2214578"/>
          </a:xfrm>
          <a:prstGeom prst="rect">
            <a:avLst/>
          </a:prstGeom>
          <a:noFill/>
        </p:spPr>
      </p:pic>
      <p:pic>
        <p:nvPicPr>
          <p:cNvPr id="11" name="Рисунок 10" descr="герб уис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0"/>
            <a:ext cx="1071570" cy="1071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643042" y="214290"/>
            <a:ext cx="72152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работы по изготовлению контейнеров ТКО</a:t>
            </a: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Users\User\Desktop\Весь хлам с рабочего стола\Для печати\муссорные баки.jpg"/>
          <p:cNvPicPr>
            <a:picLocks noChangeAspect="1" noChangeArrowheads="1"/>
          </p:cNvPicPr>
          <p:nvPr/>
        </p:nvPicPr>
        <p:blipFill>
          <a:blip r:embed="rId2" cstate="print"/>
          <a:srcRect t="17500" b="10000"/>
          <a:stretch>
            <a:fillRect/>
          </a:stretch>
        </p:blipFill>
        <p:spPr bwMode="auto">
          <a:xfrm>
            <a:off x="395536" y="3071810"/>
            <a:ext cx="4104456" cy="31942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285720" y="1142984"/>
            <a:ext cx="85011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2024 году исправительное учреждение № 26 заключило контракт с Комитетом </a:t>
            </a:r>
            <a:b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управлению муниципальным имуществом Администрации муниципального района </a:t>
            </a:r>
            <a:r>
              <a:rPr lang="ru-RU" sz="16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Безенчукский</a:t>
            </a: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Самарской области, исправительное учреждение № 3 заключило контракты </a:t>
            </a:r>
            <a:b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МАУ «Образование», Администрацией с.п. Большая Черниговка м.р. </a:t>
            </a:r>
            <a:r>
              <a:rPr lang="ru-RU" sz="16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Большечерниговский</a:t>
            </a: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СО, МБУ «СБС» г.о. Отрадный, Администрацией м.р.Алексеевский на поставку контейнеров для твердых коммунальных отходов</a:t>
            </a:r>
          </a:p>
        </p:txBody>
      </p:sp>
      <p:pic>
        <p:nvPicPr>
          <p:cNvPr id="2" name="Picture 2" descr="C:\Users\User\Desktop\Бугаков 2022\фото ИК-3\650_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071810"/>
            <a:ext cx="4176464" cy="3207190"/>
          </a:xfrm>
          <a:prstGeom prst="rect">
            <a:avLst/>
          </a:prstGeom>
          <a:noFill/>
        </p:spPr>
      </p:pic>
      <p:pic>
        <p:nvPicPr>
          <p:cNvPr id="8" name="Рисунок 7" descr="герб уис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0"/>
            <a:ext cx="1071570" cy="1071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714356"/>
            <a:ext cx="91440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0"/>
            <a:ext cx="92155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Металлообрабатывающее производство </a:t>
            </a:r>
            <a:endParaRPr lang="ru-RU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dolgov.d.v\Desktop\Подготовка к совещанию\фотографии выполненых работ\image-31-07-23-02-52-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85794"/>
            <a:ext cx="2357454" cy="26056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100" name="Picture 4" descr="C:\Users\dolgov.d.v\Desktop\Подготовка к совещанию\фотографии выполненых работ\image-31-07-23-02-52-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785794"/>
            <a:ext cx="2357454" cy="2571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-214346" y="3357562"/>
            <a:ext cx="32147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Контейнер для раздельного</a:t>
            </a:r>
            <a:br>
              <a:rPr lang="ru-RU" sz="16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сбора мусора</a:t>
            </a:r>
            <a:endParaRPr lang="ru-RU" sz="16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57554" y="3429000"/>
            <a:ext cx="20528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Контейнер для ТКО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3" descr="C:\Users\dolgov.d.v\Downloads\10d25c0a8c3a071015cdc9f0bcbbd9cd.png"/>
          <p:cNvPicPr>
            <a:picLocks noChangeAspect="1" noChangeArrowheads="1"/>
          </p:cNvPicPr>
          <p:nvPr/>
        </p:nvPicPr>
        <p:blipFill>
          <a:blip r:embed="rId4" cstate="print"/>
          <a:srcRect l="16406" r="16406" b="2083"/>
          <a:stretch>
            <a:fillRect/>
          </a:stretch>
        </p:blipFill>
        <p:spPr bwMode="auto">
          <a:xfrm>
            <a:off x="6143636" y="785794"/>
            <a:ext cx="2500330" cy="2571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6429388" y="3357562"/>
            <a:ext cx="20977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Контейнер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сбора ПЭТ тары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4282" y="6519446"/>
            <a:ext cx="24029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Бункер металлический 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2" descr="C:\Users\DOLGOV~1.V\AppData\Local\Temp\Rar$DR33.072\IMG-fabb494eb5cc2177987f1941a625bbb6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3929066"/>
            <a:ext cx="2428892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2500298" y="6500834"/>
            <a:ext cx="321471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Остановочные павильоны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dolgov.d.v\Downloads\ein-metallzaun-e163490806989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3929066"/>
            <a:ext cx="2571768" cy="2571768"/>
          </a:xfrm>
          <a:prstGeom prst="rect">
            <a:avLst/>
          </a:prstGeom>
          <a:noFill/>
        </p:spPr>
      </p:pic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5429256" y="6519446"/>
            <a:ext cx="357186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Металлические ограждения</a:t>
            </a:r>
          </a:p>
        </p:txBody>
      </p:sp>
      <p:pic>
        <p:nvPicPr>
          <p:cNvPr id="2" name="Picture 2" descr="C:\Users\dolgov.d.v\Downloads\img_7238-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3929066"/>
            <a:ext cx="2357454" cy="2571768"/>
          </a:xfrm>
          <a:prstGeom prst="rect">
            <a:avLst/>
          </a:prstGeom>
          <a:noFill/>
        </p:spPr>
      </p:pic>
      <p:pic>
        <p:nvPicPr>
          <p:cNvPr id="18" name="Рисунок 17" descr="герб уис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2844" y="0"/>
            <a:ext cx="804920" cy="804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28794" y="285728"/>
            <a:ext cx="69294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продукции металлообработки</a:t>
            </a:r>
          </a:p>
        </p:txBody>
      </p:sp>
      <p:pic>
        <p:nvPicPr>
          <p:cNvPr id="3074" name="Picture 2" descr="C:\Users\dolgov.d.v\Downloads\IMG_5424-15-03-22-12-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1500174"/>
            <a:ext cx="2428892" cy="24288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6" name="Picture 4" descr="C:\Users\dolgov.d.v\Downloads\IMG_5427-15-03-22-12-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498427"/>
            <a:ext cx="2428892" cy="24306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7" name="Picture 5" descr="C:\Users\dolgov.d.v\Downloads\IMG_5426-15-03-22-12-55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286256"/>
            <a:ext cx="5214974" cy="22145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 descr="герб уис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5786" y="0"/>
            <a:ext cx="1071570" cy="1071570"/>
          </a:xfrm>
          <a:prstGeom prst="rect">
            <a:avLst/>
          </a:prstGeom>
        </p:spPr>
      </p:pic>
      <p:pic>
        <p:nvPicPr>
          <p:cNvPr id="17" name="Рисунок 16" descr="подставка для цветов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15008" y="1500174"/>
            <a:ext cx="3214710" cy="2457779"/>
          </a:xfrm>
          <a:prstGeom prst="rect">
            <a:avLst/>
          </a:prstGeom>
        </p:spPr>
      </p:pic>
      <p:pic>
        <p:nvPicPr>
          <p:cNvPr id="18" name="Рисунок 17" descr="лавка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3570" y="4214818"/>
            <a:ext cx="3286148" cy="228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09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928670"/>
            <a:ext cx="91440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71538" y="214290"/>
            <a:ext cx="80724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строительных материалов </a:t>
            </a:r>
            <a:endParaRPr lang="ru-RU" sz="32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Диск ф\Работа\Бурлакова\Анализы и материалы к совещаниям\фото к коллегии\Строительные изделия\пенобло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000108"/>
            <a:ext cx="3143272" cy="2500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428596" y="3500438"/>
            <a:ext cx="3857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Универсальные строительные блоки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628" y="3500438"/>
            <a:ext cx="357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Декоративные блоки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 descr="C:\Users\dolgov.d.v\Downloads\ph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929066"/>
            <a:ext cx="3143272" cy="2500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1643042" y="6519446"/>
            <a:ext cx="12888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ЖБИ блоки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8" descr="плитка тратуарна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214942" y="3929066"/>
            <a:ext cx="3143272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xtBox 18"/>
          <p:cNvSpPr txBox="1"/>
          <p:nvPr/>
        </p:nvSpPr>
        <p:spPr>
          <a:xfrm>
            <a:off x="5072066" y="6519446"/>
            <a:ext cx="357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Тротуарная плитка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герб уис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0"/>
            <a:ext cx="1019210" cy="1019210"/>
          </a:xfrm>
          <a:prstGeom prst="rect">
            <a:avLst/>
          </a:prstGeom>
        </p:spPr>
      </p:pic>
      <p:pic>
        <p:nvPicPr>
          <p:cNvPr id="20" name="Рисунок 19" descr="декор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14942" y="1000108"/>
            <a:ext cx="3143272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2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3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31184</TotalTime>
  <Words>729</Words>
  <Application>Microsoft Office PowerPoint</Application>
  <PresentationFormat>Экран (4:3)</PresentationFormat>
  <Paragraphs>133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УПРАВЛЕНИЕ ФЕДЕРАЛЬНОЙ СЛУЖБЫ ИСПОЛНЕНИЯ НАКАЗАНИЙ  ПО САМАРСКОЙ ОБЛАСТИ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ФЕДЕРАЛЬНОЙ СЛУЖБЫ ИСПОЛНЕНИЯ НАКАЗАНИЙ  ПО САМАРСКОЙ ОБЛАСТИ</dc:title>
  <dc:creator>Долгов Денис Викторович</dc:creator>
  <cp:lastModifiedBy>Мишкина Елена Ивановна</cp:lastModifiedBy>
  <cp:revision>460</cp:revision>
  <dcterms:created xsi:type="dcterms:W3CDTF">2022-03-11T09:10:07Z</dcterms:created>
  <dcterms:modified xsi:type="dcterms:W3CDTF">2024-12-17T12:26:35Z</dcterms:modified>
</cp:coreProperties>
</file>