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3" r:id="rId4"/>
    <p:sldId id="267" r:id="rId5"/>
    <p:sldId id="268" r:id="rId6"/>
    <p:sldId id="269" r:id="rId7"/>
    <p:sldId id="270" r:id="rId8"/>
    <p:sldId id="271" r:id="rId9"/>
    <p:sldId id="260" r:id="rId10"/>
  </p:sldIdLst>
  <p:sldSz cx="12190413" cy="6859588"/>
  <p:notesSz cx="6797675" cy="9926638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>
        <p:scale>
          <a:sx n="72" d="100"/>
          <a:sy n="72" d="100"/>
        </p:scale>
        <p:origin x="-336" y="-1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CAE47-F294-417A-BAC0-A6D18D9FF6E6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F7672-2275-44AB-B456-69B117C9BE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05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7672-2275-44AB-B456-69B117C9BE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16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7672-2275-44AB-B456-69B117C9BE5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33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F7672-2275-44AB-B456-69B117C9BE5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0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2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BB8-C92D-4F15-8623-7C0B34F7C2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6241-8D75-4A93-BFD9-D711D2BAEB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4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C2C-19A3-4056-8E30-E31CC8ED7B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4" y="1600574"/>
            <a:ext cx="721266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8529" y="1600574"/>
            <a:ext cx="721266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83E7-9FC8-4A20-B4B3-8BC3F667E4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3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8DB1-45FA-435A-B0C1-ABCA5957B8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04CE-E061-47D3-BF8C-9AEF9E8B53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DA72-8FB2-4F21-8040-7ACBE2E169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6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6388-F09E-49A3-ADD8-4EBB512D95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7D11-C22C-4A88-9FE9-7E8F5A67F1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5B5-8B6B-4AB9-A95F-513CE5A503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6" y="274705"/>
            <a:ext cx="365712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705"/>
            <a:ext cx="10768198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C728-C973-4A29-A2D0-688212B62D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70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5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4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3FB3237-1202-499A-BAB1-172AA5F42B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11.12.2024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F7AB41-0360-4BDB-BCA6-30496F3914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7671" y="-603907"/>
            <a:ext cx="12218085" cy="1501981"/>
            <a:chOff x="-27676" y="-603769"/>
            <a:chExt cx="12219676" cy="1501633"/>
          </a:xfrm>
        </p:grpSpPr>
        <p:sp>
          <p:nvSpPr>
            <p:cNvPr id="3" name="Прямоугольный треугольник 2"/>
            <p:cNvSpPr/>
            <p:nvPr/>
          </p:nvSpPr>
          <p:spPr>
            <a:xfrm flipV="1">
              <a:off x="-17029" y="0"/>
              <a:ext cx="12209029" cy="897864"/>
            </a:xfrm>
            <a:prstGeom prst="rtTriangle">
              <a:avLst/>
            </a:prstGeom>
            <a:solidFill>
              <a:srgbClr val="6E92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spcCol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ый треугольник 3"/>
            <p:cNvSpPr/>
            <p:nvPr/>
          </p:nvSpPr>
          <p:spPr>
            <a:xfrm flipV="1">
              <a:off x="-27676" y="-315453"/>
              <a:ext cx="12209029" cy="897864"/>
            </a:xfrm>
            <a:prstGeom prst="rtTriangle">
              <a:avLst/>
            </a:prstGeom>
            <a:solidFill>
              <a:srgbClr val="6E92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spcCol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ый треугольник 4"/>
            <p:cNvSpPr/>
            <p:nvPr/>
          </p:nvSpPr>
          <p:spPr>
            <a:xfrm flipV="1">
              <a:off x="-27676" y="-603769"/>
              <a:ext cx="12209029" cy="897864"/>
            </a:xfrm>
            <a:prstGeom prst="rtTriangle">
              <a:avLst/>
            </a:prstGeom>
            <a:solidFill>
              <a:srgbClr val="6E92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spcCol="0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одзаголовок 2"/>
          <p:cNvSpPr txBox="1">
            <a:spLocks/>
          </p:cNvSpPr>
          <p:nvPr/>
        </p:nvSpPr>
        <p:spPr>
          <a:xfrm>
            <a:off x="703305" y="262095"/>
            <a:ext cx="2557652" cy="4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СЧЕТНАЯ ПАЛАТА </a:t>
            </a:r>
          </a:p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САМАРСКОЙ ОБЛАСТИ</a:t>
            </a:r>
          </a:p>
        </p:txBody>
      </p:sp>
      <p:pic>
        <p:nvPicPr>
          <p:cNvPr id="7" name="Picture 2" descr="C:\Users\znakovade\Desktop\герб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6" y="86531"/>
            <a:ext cx="592870" cy="6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01" y="1092817"/>
            <a:ext cx="4982340" cy="4702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E9B1202-A860-183B-3CEB-93F9A2FA38C3}"/>
              </a:ext>
            </a:extLst>
          </p:cNvPr>
          <p:cNvSpPr txBox="1"/>
          <p:nvPr/>
        </p:nvSpPr>
        <p:spPr>
          <a:xfrm>
            <a:off x="5447134" y="1557586"/>
            <a:ext cx="617957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6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Обзор нарушений, выявляемых при проведении Счетной палатой Самарской области аудита  в сфере государственных      и муниципальных закупок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17124" y="220680"/>
            <a:ext cx="2557985" cy="46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СЧЕТНАЯ ПАЛАТА </a:t>
            </a:r>
          </a:p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САМАРСКОЙ ОБЛАСТИ</a:t>
            </a:r>
          </a:p>
        </p:txBody>
      </p:sp>
      <p:pic>
        <p:nvPicPr>
          <p:cNvPr id="3" name="Picture 2" descr="C:\Users\znakovade\Desktop\герб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" y="45154"/>
            <a:ext cx="592947" cy="6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2">
            <a:extLst>
              <a:ext uri="{FF2B5EF4-FFF2-40B4-BE49-F238E27FC236}">
                <a16:creationId xmlns="" xmlns:a16="http://schemas.microsoft.com/office/drawing/2014/main" id="{F763BC80-04C7-4F55-B406-8ACC2D887BEB}"/>
              </a:ext>
            </a:extLst>
          </p:cNvPr>
          <p:cNvSpPr txBox="1">
            <a:spLocks/>
          </p:cNvSpPr>
          <p:nvPr/>
        </p:nvSpPr>
        <p:spPr>
          <a:xfrm>
            <a:off x="9132330" y="6656308"/>
            <a:ext cx="2722399" cy="119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F7AB41-0360-4BDB-BCA6-30496F391402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2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01AD02B-1C52-2129-B6C0-5C65E010FDC6}"/>
              </a:ext>
            </a:extLst>
          </p:cNvPr>
          <p:cNvSpPr txBox="1">
            <a:spLocks/>
          </p:cNvSpPr>
          <p:nvPr/>
        </p:nvSpPr>
        <p:spPr>
          <a:xfrm>
            <a:off x="1781433" y="227734"/>
            <a:ext cx="10347834" cy="610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начальной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(максимальной)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цены контракта (НМЦК)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A4EB1B3C-6C09-A2D0-324E-BA26AB1722AA}"/>
              </a:ext>
            </a:extLst>
          </p:cNvPr>
          <p:cNvSpPr/>
          <p:nvPr/>
        </p:nvSpPr>
        <p:spPr>
          <a:xfrm>
            <a:off x="6571550" y="1443547"/>
            <a:ext cx="5180108" cy="14777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метода сопоставимых рыночных цен используются фиктивные коммерческие предложения и отсутствуют коммерческие предложения от официального представителя продукции (дилера)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05BD540B-B856-F569-AB06-D6F7C28D0D26}"/>
              </a:ext>
            </a:extLst>
          </p:cNvPr>
          <p:cNvSpPr/>
          <p:nvPr/>
        </p:nvSpPr>
        <p:spPr>
          <a:xfrm>
            <a:off x="6706901" y="3180922"/>
            <a:ext cx="5165537" cy="15147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используется информация из ЕИС о ранее заключенных и исполненных контрактах на сопоставимых условиях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A03A1B44-A01C-EB21-DED5-0E81D2438410}"/>
              </a:ext>
            </a:extLst>
          </p:cNvPr>
          <p:cNvSpPr/>
          <p:nvPr/>
        </p:nvSpPr>
        <p:spPr>
          <a:xfrm>
            <a:off x="6701593" y="4955365"/>
            <a:ext cx="5169854" cy="15147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НМЦК формируется на основании коммерческих предложений,                         не сопоставимых с условиями закупки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BB0B6EC-FDBB-CFDF-3CF6-D1B2D7148E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625" r="24599" b="-625"/>
          <a:stretch/>
        </p:blipFill>
        <p:spPr>
          <a:xfrm>
            <a:off x="969544" y="685959"/>
            <a:ext cx="5388308" cy="3922040"/>
          </a:xfrm>
        </p:spPr>
      </p:pic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A628F7AE-00A8-FD1C-C12C-EB504D28C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676" y="4509914"/>
            <a:ext cx="5169854" cy="16637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НМЦК определяется и обосновывается заказчиком посредством применения методов, предусмотренных статьей 22 Федерального  закона № 44-ФЗ</a:t>
            </a:r>
          </a:p>
          <a:p>
            <a:endParaRPr lang="ru-RU" dirty="0"/>
          </a:p>
          <a:p>
            <a:pPr algn="ctr"/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Приоритетный метод  -  метод сопоставимых рыночных цен (анализа рынка)</a:t>
            </a:r>
          </a:p>
        </p:txBody>
      </p:sp>
    </p:spTree>
    <p:extLst>
      <p:ext uri="{BB962C8B-B14F-4D97-AF65-F5344CB8AC3E}">
        <p14:creationId xmlns:p14="http://schemas.microsoft.com/office/powerpoint/2010/main" val="39956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17124" y="220680"/>
            <a:ext cx="2557985" cy="46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СЧЕТНАЯ ПАЛАТА </a:t>
            </a:r>
          </a:p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САМАРСКОЙ ОБЛАСТИ</a:t>
            </a:r>
          </a:p>
        </p:txBody>
      </p:sp>
      <p:pic>
        <p:nvPicPr>
          <p:cNvPr id="3" name="Picture 2" descr="C:\Users\znakovade\Desktop\герб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" y="45154"/>
            <a:ext cx="592947" cy="6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2">
            <a:extLst>
              <a:ext uri="{FF2B5EF4-FFF2-40B4-BE49-F238E27FC236}">
                <a16:creationId xmlns="" xmlns:a16="http://schemas.microsoft.com/office/drawing/2014/main" id="{F763BC80-04C7-4F55-B406-8ACC2D887BEB}"/>
              </a:ext>
            </a:extLst>
          </p:cNvPr>
          <p:cNvSpPr txBox="1">
            <a:spLocks/>
          </p:cNvSpPr>
          <p:nvPr/>
        </p:nvSpPr>
        <p:spPr>
          <a:xfrm>
            <a:off x="9132330" y="6656308"/>
            <a:ext cx="2722399" cy="119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F7AB41-0360-4BDB-BCA6-30496F391402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3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27B610-8FD4-CD6D-5CF1-2EAAAA3C08AE}"/>
              </a:ext>
            </a:extLst>
          </p:cNvPr>
          <p:cNvSpPr txBox="1"/>
          <p:nvPr/>
        </p:nvSpPr>
        <p:spPr>
          <a:xfrm>
            <a:off x="2206774" y="196674"/>
            <a:ext cx="9270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Исполнение контракта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056E0C5A-875E-299D-5740-9D56374B36C2}"/>
              </a:ext>
            </a:extLst>
          </p:cNvPr>
          <p:cNvSpPr/>
          <p:nvPr/>
        </p:nvSpPr>
        <p:spPr>
          <a:xfrm>
            <a:off x="6095999" y="1452807"/>
            <a:ext cx="5849979" cy="19849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приемки и оплаты поставленного товара, выполненной работы (ее результатов), не соответствующих условиям контрактов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C0A5C07D-E841-6D8E-74D2-54290FDA0F11}"/>
              </a:ext>
            </a:extLst>
          </p:cNvPr>
          <p:cNvSpPr/>
          <p:nvPr/>
        </p:nvSpPr>
        <p:spPr>
          <a:xfrm>
            <a:off x="245227" y="4453245"/>
            <a:ext cx="5849979" cy="19849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приемки и оплаты фактически не выполненных работ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B708CB2-93F3-03F1-E6BA-B7E33A3559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0" y="1452807"/>
            <a:ext cx="5181599" cy="26644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D546938-7060-8900-5FF3-9B9F2C3BA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93" y="3833545"/>
            <a:ext cx="5181599" cy="27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17124" y="220680"/>
            <a:ext cx="2557985" cy="46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СЧЕТНАЯ ПАЛАТА </a:t>
            </a:r>
          </a:p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САМАРСКОЙ ОБЛАСТИ</a:t>
            </a:r>
          </a:p>
        </p:txBody>
      </p:sp>
      <p:pic>
        <p:nvPicPr>
          <p:cNvPr id="3" name="Picture 2" descr="C:\Users\znakovade\Desktop\герб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" y="45154"/>
            <a:ext cx="592947" cy="6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2">
            <a:extLst>
              <a:ext uri="{FF2B5EF4-FFF2-40B4-BE49-F238E27FC236}">
                <a16:creationId xmlns="" xmlns:a16="http://schemas.microsoft.com/office/drawing/2014/main" id="{F763BC80-04C7-4F55-B406-8ACC2D887BEB}"/>
              </a:ext>
            </a:extLst>
          </p:cNvPr>
          <p:cNvSpPr txBox="1">
            <a:spLocks/>
          </p:cNvSpPr>
          <p:nvPr/>
        </p:nvSpPr>
        <p:spPr>
          <a:xfrm>
            <a:off x="9132330" y="6656308"/>
            <a:ext cx="2722399" cy="119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F7AB41-0360-4BDB-BCA6-30496F391402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4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47FBC1-F1B3-D463-423A-2237C443DDA5}"/>
              </a:ext>
            </a:extLst>
          </p:cNvPr>
          <p:cNvSpPr txBox="1"/>
          <p:nvPr/>
        </p:nvSpPr>
        <p:spPr>
          <a:xfrm>
            <a:off x="1918742" y="196674"/>
            <a:ext cx="955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Исполнение контракта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55A2979-3298-35F1-6807-614800298ECC}"/>
              </a:ext>
            </a:extLst>
          </p:cNvPr>
          <p:cNvSpPr/>
          <p:nvPr/>
        </p:nvSpPr>
        <p:spPr>
          <a:xfrm>
            <a:off x="255053" y="1566268"/>
            <a:ext cx="6772024" cy="44558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сроков оплаты выполненных работ.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Неприменение мер ответственности к поставщику за несвоевременное исполнение обязательств по контракту.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существенных условий контракта в случаях и порядке, не предусмотренных Федеральным законом № 44-ФЗ.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3CB9C67-A429-B13F-DE4B-AE50BE2C7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77" y="1566268"/>
            <a:ext cx="4832042" cy="44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F7277D-826B-B9DA-B0E8-63596C62A1F7}"/>
              </a:ext>
            </a:extLst>
          </p:cNvPr>
          <p:cNvSpPr txBox="1"/>
          <p:nvPr/>
        </p:nvSpPr>
        <p:spPr>
          <a:xfrm>
            <a:off x="1918742" y="196674"/>
            <a:ext cx="955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Обеспечение исполнения контракта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92C88C9-7D32-D5DB-7057-9E4FA87BED2C}"/>
              </a:ext>
            </a:extLst>
          </p:cNvPr>
          <p:cNvSpPr txBox="1">
            <a:spLocks/>
          </p:cNvSpPr>
          <p:nvPr/>
        </p:nvSpPr>
        <p:spPr>
          <a:xfrm>
            <a:off x="617124" y="220680"/>
            <a:ext cx="2557985" cy="46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СЧЕТНАЯ ПАЛАТА </a:t>
            </a:r>
          </a:p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САМАРСКОЙ ОБЛАСТИ</a:t>
            </a:r>
          </a:p>
        </p:txBody>
      </p:sp>
      <p:pic>
        <p:nvPicPr>
          <p:cNvPr id="4" name="Picture 2" descr="C:\Users\znakovade\Desktop\герб.png">
            <a:extLst>
              <a:ext uri="{FF2B5EF4-FFF2-40B4-BE49-F238E27FC236}">
                <a16:creationId xmlns="" xmlns:a16="http://schemas.microsoft.com/office/drawing/2014/main" id="{BBE7F3EA-48F9-000F-1F29-6EDD09A3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" y="45154"/>
            <a:ext cx="592947" cy="6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CE6DD91-0D1C-BDF3-3CA4-61E02EF4870F}"/>
              </a:ext>
            </a:extLst>
          </p:cNvPr>
          <p:cNvSpPr/>
          <p:nvPr/>
        </p:nvSpPr>
        <p:spPr>
          <a:xfrm>
            <a:off x="550590" y="1269554"/>
            <a:ext cx="10926952" cy="15121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ч. 2 ст. 37 Федерального закона № 44-ФЗ (СМП), если участником закупки, с которым планируется заключение контракта, предложена цена, которая на 25% и более ниже НМЦК, то контракт заключается  только после предоставления таким участником обеспечения исполнения контракта в размере, превышающем в полтора раза размер обеспечения исполнения контракта, указанный в извещении об осуществлении закупки, документации о закупке, но не менее чем 10% от цены контракта.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CB8A868-32FD-011F-5A27-6F0B8CD60245}"/>
              </a:ext>
            </a:extLst>
          </p:cNvPr>
          <p:cNvSpPr/>
          <p:nvPr/>
        </p:nvSpPr>
        <p:spPr>
          <a:xfrm>
            <a:off x="613123" y="4820311"/>
            <a:ext cx="10926952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ч. 6 ст. 37 Федерального закона № 44-ФЗ, обеспечение исполнения контракта предоставляется участником закупки, с которым заключается контракт, до его заключения. Участник закупки, не выполнивший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требование,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уклонившимся от заключения контракта.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44EB6A6-BD95-6FCA-4FA4-E2F7D54D0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18" y="2997746"/>
            <a:ext cx="8255447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6B3CEA-355F-45A0-D658-227BC1412A45}"/>
              </a:ext>
            </a:extLst>
          </p:cNvPr>
          <p:cNvSpPr txBox="1"/>
          <p:nvPr/>
        </p:nvSpPr>
        <p:spPr>
          <a:xfrm>
            <a:off x="1918742" y="196674"/>
            <a:ext cx="955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Применение национального режима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E15AA58-BA54-DC77-9EE7-D833B8ECEB15}"/>
              </a:ext>
            </a:extLst>
          </p:cNvPr>
          <p:cNvSpPr txBox="1">
            <a:spLocks/>
          </p:cNvSpPr>
          <p:nvPr/>
        </p:nvSpPr>
        <p:spPr>
          <a:xfrm>
            <a:off x="617124" y="220680"/>
            <a:ext cx="2557985" cy="46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СЧЕТНАЯ ПАЛАТА </a:t>
            </a:r>
          </a:p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САМАРСКОЙ ОБЛАСТИ</a:t>
            </a:r>
          </a:p>
        </p:txBody>
      </p:sp>
      <p:pic>
        <p:nvPicPr>
          <p:cNvPr id="4" name="Picture 2" descr="C:\Users\znakovade\Desktop\герб.png">
            <a:extLst>
              <a:ext uri="{FF2B5EF4-FFF2-40B4-BE49-F238E27FC236}">
                <a16:creationId xmlns="" xmlns:a16="http://schemas.microsoft.com/office/drawing/2014/main" id="{F616C551-0DFC-F729-C222-70D1E026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" y="45154"/>
            <a:ext cx="592947" cy="6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74D171B-B993-2F8D-0E2C-28BBA4DDA2C7}"/>
              </a:ext>
            </a:extLst>
          </p:cNvPr>
          <p:cNvSpPr/>
          <p:nvPr/>
        </p:nvSpPr>
        <p:spPr>
          <a:xfrm>
            <a:off x="357619" y="1773610"/>
            <a:ext cx="6169635" cy="34563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Неприменение запрета или отсутствие обоснования невозможности применения запрета при закупке иностранного ПО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Дробление закупки для обхода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нацрежима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осуществлении закупки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0435F9F-72C6-B6F6-11D5-20C4DA97B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86" y="1773610"/>
            <a:ext cx="501750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E0D85D9-9775-0A26-A34A-EB9EC3103ED6}"/>
              </a:ext>
            </a:extLst>
          </p:cNvPr>
          <p:cNvSpPr txBox="1"/>
          <p:nvPr/>
        </p:nvSpPr>
        <p:spPr>
          <a:xfrm>
            <a:off x="1918742" y="196674"/>
            <a:ext cx="955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Нарушения при заключении контрактов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AD74111-1F5C-224F-897D-3BED770283AB}"/>
              </a:ext>
            </a:extLst>
          </p:cNvPr>
          <p:cNvSpPr txBox="1">
            <a:spLocks/>
          </p:cNvSpPr>
          <p:nvPr/>
        </p:nvSpPr>
        <p:spPr>
          <a:xfrm>
            <a:off x="617124" y="220680"/>
            <a:ext cx="2557985" cy="46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СЧЕТНАЯ ПАЛАТА </a:t>
            </a:r>
          </a:p>
          <a:p>
            <a:pPr algn="l"/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САМАРСКОЙ ОБЛАСТИ</a:t>
            </a:r>
          </a:p>
        </p:txBody>
      </p:sp>
      <p:pic>
        <p:nvPicPr>
          <p:cNvPr id="4" name="Picture 2" descr="C:\Users\znakovade\Desktop\герб.png">
            <a:extLst>
              <a:ext uri="{FF2B5EF4-FFF2-40B4-BE49-F238E27FC236}">
                <a16:creationId xmlns="" xmlns:a16="http://schemas.microsoft.com/office/drawing/2014/main" id="{AB01E4D1-86A0-5925-B0A1-BB00110D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" y="45154"/>
            <a:ext cx="592947" cy="6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CBE1FD8-8554-EA16-EE09-86507793370A}"/>
              </a:ext>
            </a:extLst>
          </p:cNvPr>
          <p:cNvSpPr/>
          <p:nvPr/>
        </p:nvSpPr>
        <p:spPr>
          <a:xfrm>
            <a:off x="982638" y="1197546"/>
            <a:ext cx="10225136" cy="30243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контрактов на условиях, отличных от предусмотренных извещением об осуществлении закупки, документацией закупки и заявкой участника: 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сроков поставки и части характеристик товаров при заключении контракта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спецификации в ЕИС с измененными требованиями до заключения дополнительного соглашения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01C3F7C-49A3-87FC-CD3C-B5732D8D9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90" y="4319241"/>
            <a:ext cx="7320136" cy="234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627FD5B-1EA7-006C-0543-9F5FB70F9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20" y="4337010"/>
            <a:ext cx="1799766" cy="1800417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2CD0CF3-0F31-34BC-BA85-4C85465FF35E}"/>
              </a:ext>
            </a:extLst>
          </p:cNvPr>
          <p:cNvSpPr/>
          <p:nvPr/>
        </p:nvSpPr>
        <p:spPr>
          <a:xfrm>
            <a:off x="3305260" y="526478"/>
            <a:ext cx="5579894" cy="5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</a:pPr>
            <a:r>
              <a:rPr lang="ru-RU" sz="2800" b="1" kern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32359B-595C-DFD9-D80F-FE4A77014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20" y="1474429"/>
            <a:ext cx="1799766" cy="1800417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sp>
        <p:nvSpPr>
          <p:cNvPr id="6" name="TextBox 5"/>
          <p:cNvSpPr txBox="1"/>
          <p:nvPr/>
        </p:nvSpPr>
        <p:spPr>
          <a:xfrm rot="5400000">
            <a:off x="8596467" y="2205383"/>
            <a:ext cx="2037696" cy="338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8781652" y="5067962"/>
            <a:ext cx="1685980" cy="338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Телеграм-канал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znakovade\Desktop\картинки\3ZAcwQqJ3Do-fotor-bg-remover-202309051653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05" y="1379448"/>
            <a:ext cx="3095941" cy="2867877"/>
          </a:xfrm>
          <a:prstGeom prst="rect">
            <a:avLst/>
          </a:prstGeom>
          <a:noFill/>
          <a:effectLst>
            <a:glow rad="38100">
              <a:schemeClr val="tx1">
                <a:alpha val="40000"/>
              </a:schemeClr>
            </a:glow>
            <a:outerShdw blurRad="50800" dist="50800" dir="5400000" algn="ctr" rotWithShape="0">
              <a:srgbClr val="000000">
                <a:alpha val="6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E5D4EC4-A346-B065-4E2D-795A8642D6C6}"/>
              </a:ext>
            </a:extLst>
          </p:cNvPr>
          <p:cNvSpPr/>
          <p:nvPr/>
        </p:nvSpPr>
        <p:spPr>
          <a:xfrm>
            <a:off x="2534501" y="4650961"/>
            <a:ext cx="4607912" cy="1408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50000"/>
              </a:lnSpc>
            </a:pPr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Самара,</a:t>
            </a:r>
            <a:r>
              <a:rPr lang="en-US" sz="1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Галактионовская, 132</a:t>
            </a:r>
            <a:endParaRPr lang="en-US" sz="1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endParaRPr lang="ru-RU" sz="6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(846) 242-19-66</a:t>
            </a:r>
            <a:endParaRPr lang="en-US" sz="1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endParaRPr lang="ru-RU" sz="5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spso@sp.samregion.ru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68" y="5174470"/>
            <a:ext cx="431992" cy="4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68" y="4633015"/>
            <a:ext cx="431992" cy="4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33CC">
                <a:alpha val="14118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68" y="5712511"/>
            <a:ext cx="431992" cy="4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Овал 28"/>
          <p:cNvSpPr/>
          <p:nvPr/>
        </p:nvSpPr>
        <p:spPr>
          <a:xfrm>
            <a:off x="7512772" y="1305208"/>
            <a:ext cx="285714" cy="336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512772" y="4172206"/>
            <a:ext cx="285714" cy="336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6E9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89" y="1252819"/>
            <a:ext cx="443062" cy="44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6E9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89" y="4115399"/>
            <a:ext cx="443062" cy="44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617043" y="220732"/>
            <a:ext cx="2557652" cy="4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00" dirty="0">
                <a:solidFill>
                  <a:srgbClr val="4F81BD">
                    <a:lumMod val="75000"/>
                  </a:srgbClr>
                </a:solidFill>
                <a:latin typeface="Bahnschrift Light" panose="020B0502040204020203" pitchFamily="34" charset="0"/>
              </a:rPr>
              <a:t>СЧЕТНАЯ ПАЛАТА </a:t>
            </a:r>
          </a:p>
          <a:p>
            <a:pPr algn="l"/>
            <a:r>
              <a:rPr lang="ru-RU" sz="700" dirty="0">
                <a:solidFill>
                  <a:srgbClr val="4F81BD">
                    <a:lumMod val="75000"/>
                  </a:srgbClr>
                </a:solidFill>
                <a:latin typeface="Bahnschrift Light" panose="020B0502040204020203" pitchFamily="34" charset="0"/>
              </a:rPr>
              <a:t>САМАРСКОЙ ОБЛАСТИ</a:t>
            </a:r>
          </a:p>
        </p:txBody>
      </p:sp>
      <p:pic>
        <p:nvPicPr>
          <p:cNvPr id="20" name="Picture 2" descr="C:\Users\znakovade\Desktop\герб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" y="45164"/>
            <a:ext cx="592870" cy="6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1">
            <a:extLst>
              <a:ext uri="{FF2B5EF4-FFF2-40B4-BE49-F238E27FC236}">
                <a16:creationId xmlns="" xmlns:a16="http://schemas.microsoft.com/office/drawing/2014/main" id="{F40E7491-250E-57E1-288C-AFA24D3DB1EB}"/>
              </a:ext>
            </a:extLst>
          </p:cNvPr>
          <p:cNvSpPr txBox="1">
            <a:spLocks/>
          </p:cNvSpPr>
          <p:nvPr/>
        </p:nvSpPr>
        <p:spPr>
          <a:xfrm>
            <a:off x="10793595" y="6494470"/>
            <a:ext cx="1396818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F7AB41-0360-4BDB-BCA6-30496F391402}" type="slidenum">
              <a:rPr lang="ru-RU" smtClean="0">
                <a:solidFill>
                  <a:srgbClr val="002060"/>
                </a:solidFill>
              </a:rPr>
              <a:pPr/>
              <a:t>8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422</Words>
  <Application>Microsoft Office PowerPoint</Application>
  <PresentationFormat>Произвольный</PresentationFormat>
  <Paragraphs>61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Знакова Дарья Евгеньевна</dc:creator>
  <cp:lastModifiedBy>Мишкина Елена Ивановна</cp:lastModifiedBy>
  <cp:revision>62</cp:revision>
  <cp:lastPrinted>2024-12-11T11:20:00Z</cp:lastPrinted>
  <dcterms:created xsi:type="dcterms:W3CDTF">2023-10-18T07:38:06Z</dcterms:created>
  <dcterms:modified xsi:type="dcterms:W3CDTF">2024-12-11T12:52:46Z</dcterms:modified>
</cp:coreProperties>
</file>