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1"/>
  </p:notesMasterIdLst>
  <p:sldIdLst>
    <p:sldId id="256" r:id="rId3"/>
    <p:sldId id="263" r:id="rId4"/>
    <p:sldId id="267" r:id="rId5"/>
    <p:sldId id="268" r:id="rId6"/>
    <p:sldId id="269" r:id="rId7"/>
    <p:sldId id="270" r:id="rId8"/>
    <p:sldId id="271" r:id="rId9"/>
    <p:sldId id="260" r:id="rId10"/>
  </p:sldIdLst>
  <p:sldSz cx="12190413" cy="6859588"/>
  <p:notesSz cx="6797675" cy="9926638"/>
  <p:defaultTextStyle>
    <a:defPPr>
      <a:defRPr lang="ru-RU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9" autoAdjust="0"/>
    <p:restoredTop sz="86355" autoAdjust="0"/>
  </p:normalViewPr>
  <p:slideViewPr>
    <p:cSldViewPr>
      <p:cViewPr>
        <p:scale>
          <a:sx n="72" d="100"/>
          <a:sy n="72" d="100"/>
        </p:scale>
        <p:origin x="-336" y="-18"/>
      </p:cViewPr>
      <p:guideLst>
        <p:guide orient="horz" pos="2161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1CAE47-F294-417A-BAC0-A6D18D9FF6E6}" type="datetimeFigureOut">
              <a:rPr lang="ru-RU" smtClean="0"/>
              <a:t>11.12.2024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4F7672-2275-44AB-B456-69B117C9BE5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8056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4F7672-2275-44AB-B456-69B117C9BE58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5163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4F7672-2275-44AB-B456-69B117C9BE58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7336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4F7672-2275-44AB-B456-69B117C9BE58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105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2" y="2130919"/>
            <a:ext cx="10361851" cy="1470366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3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8049" y="274702"/>
            <a:ext cx="2742843" cy="58528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22" y="274702"/>
            <a:ext cx="8025355" cy="58528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1" y="2130922"/>
            <a:ext cx="10361851" cy="14703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2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F3BB8-C92D-4F15-8623-7C0B34F7C2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7AB41-0360-4BDB-BCA6-30496F39140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32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E6241-8D75-4A93-BFD9-D711D2BAEBA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7AB41-0360-4BDB-BCA6-30496F39140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47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59" y="4407924"/>
            <a:ext cx="10361851" cy="136239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59" y="2907387"/>
            <a:ext cx="10361851" cy="150053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EC2C-19A3-4056-8E30-E31CC8ED7B9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7AB41-0360-4BDB-BCA6-30496F39140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181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694" y="1600574"/>
            <a:ext cx="7212661" cy="452701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8529" y="1600574"/>
            <a:ext cx="7212661" cy="452701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783E7-9FC8-4A20-B4B3-8BC3F667E4E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7AB41-0360-4BDB-BCA6-30496F39140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15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521" y="2175379"/>
            <a:ext cx="5386216" cy="39522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3" y="1535469"/>
            <a:ext cx="5388332" cy="63991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2563" y="2175379"/>
            <a:ext cx="5388332" cy="39522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A8DB1-45FA-435A-B0C1-ABCA5957B84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7AB41-0360-4BDB-BCA6-30496F39140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33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C04CE-E061-47D3-BF8C-9AEF9E8B532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7AB41-0360-4BDB-BCA6-30496F39140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98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0DA72-8FB2-4F21-8040-7ACBE2E169F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7AB41-0360-4BDB-BCA6-30496F39140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327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3" y="273113"/>
            <a:ext cx="4010562" cy="116231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113" y="273117"/>
            <a:ext cx="6814780" cy="585446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3" y="1435436"/>
            <a:ext cx="4010562" cy="4692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36388-F09E-49A3-ADD8-4EBB512D953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7AB41-0360-4BDB-BCA6-30496F39140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447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1712"/>
            <a:ext cx="7314248" cy="56686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917"/>
            <a:ext cx="7314248" cy="41157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8581"/>
            <a:ext cx="7314248" cy="80504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7D11-C22C-4A88-9FE9-7E8F5A67F14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7AB41-0360-4BDB-BCA6-30496F39140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66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BB5B5-8B6B-4AB9-A95F-513CE5A5037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7AB41-0360-4BDB-BCA6-30496F39140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010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4066" y="274705"/>
            <a:ext cx="3657124" cy="58528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694" y="274705"/>
            <a:ext cx="10768198" cy="58528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3C728-C973-4A29-A2D0-688212B62DE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7AB41-0360-4BDB-BCA6-30496F39140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224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60" y="4407922"/>
            <a:ext cx="10361851" cy="1362390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60" y="2907387"/>
            <a:ext cx="10361851" cy="1500534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522" y="1600573"/>
            <a:ext cx="5384099" cy="452701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6793" y="1600573"/>
            <a:ext cx="5384099" cy="452701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470"/>
            <a:ext cx="5386216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521" y="2175379"/>
            <a:ext cx="5386216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2" y="1535470"/>
            <a:ext cx="5388332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2562" y="2175379"/>
            <a:ext cx="5388332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3" y="273113"/>
            <a:ext cx="4010562" cy="116232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113" y="273114"/>
            <a:ext cx="6814779" cy="5854469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3" y="1435435"/>
            <a:ext cx="4010562" cy="46921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1712"/>
            <a:ext cx="7314248" cy="56687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917"/>
            <a:ext cx="7314248" cy="4115753"/>
          </a:xfrm>
        </p:spPr>
        <p:txBody>
          <a:bodyPr/>
          <a:lstStyle>
            <a:lvl1pPr marL="0" indent="0">
              <a:buNone/>
              <a:defRPr sz="4300"/>
            </a:lvl1pPr>
            <a:lvl2pPr marL="609585" indent="0">
              <a:buNone/>
              <a:defRPr sz="3700"/>
            </a:lvl2pPr>
            <a:lvl3pPr marL="1219170" indent="0">
              <a:buNone/>
              <a:defRPr sz="3200"/>
            </a:lvl3pPr>
            <a:lvl4pPr marL="1828754" indent="0">
              <a:buNone/>
              <a:defRPr sz="2700"/>
            </a:lvl4pPr>
            <a:lvl5pPr marL="2438339" indent="0">
              <a:buNone/>
              <a:defRPr sz="2700"/>
            </a:lvl5pPr>
            <a:lvl6pPr marL="3047924" indent="0">
              <a:buNone/>
              <a:defRPr sz="2700"/>
            </a:lvl6pPr>
            <a:lvl7pPr marL="3657509" indent="0">
              <a:buNone/>
              <a:defRPr sz="2700"/>
            </a:lvl7pPr>
            <a:lvl8pPr marL="4267093" indent="0">
              <a:buNone/>
              <a:defRPr sz="2700"/>
            </a:lvl8pPr>
            <a:lvl9pPr marL="4876678" indent="0">
              <a:buNone/>
              <a:defRPr sz="27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8582"/>
            <a:ext cx="7314248" cy="8050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702"/>
            <a:ext cx="10971372" cy="1143265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527011"/>
          </a:xfrm>
          <a:prstGeom prst="rect">
            <a:avLst/>
          </a:prstGeom>
        </p:spPr>
        <p:txBody>
          <a:bodyPr vert="horz" lIns="121917" tIns="60958" rIns="121917" bIns="60958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1" y="6357822"/>
            <a:ext cx="2844430" cy="365210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59" y="6357822"/>
            <a:ext cx="3860297" cy="365210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600574"/>
            <a:ext cx="10971372" cy="45270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1" y="6357825"/>
            <a:ext cx="2844430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3FB3237-1202-499A-BAB1-172AA5F42B2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11.12.2024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58" y="6357825"/>
            <a:ext cx="3860297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6357825"/>
            <a:ext cx="2844430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CF7AB41-0360-4BDB-BCA6-30496F39140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41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png"/><Relationship Id="rId11" Type="http://schemas.microsoft.com/office/2007/relationships/hdphoto" Target="../media/hdphoto1.wdp"/><Relationship Id="rId5" Type="http://schemas.openxmlformats.org/officeDocument/2006/relationships/image" Target="../media/image12.png"/><Relationship Id="rId10" Type="http://schemas.openxmlformats.org/officeDocument/2006/relationships/image" Target="../media/image1.png"/><Relationship Id="rId4" Type="http://schemas.openxmlformats.org/officeDocument/2006/relationships/image" Target="../media/image2.png"/><Relationship Id="rId9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-27671" y="-603907"/>
            <a:ext cx="12218085" cy="1501981"/>
            <a:chOff x="-27676" y="-603769"/>
            <a:chExt cx="12219676" cy="1501633"/>
          </a:xfrm>
        </p:grpSpPr>
        <p:sp>
          <p:nvSpPr>
            <p:cNvPr id="3" name="Прямоугольный треугольник 2"/>
            <p:cNvSpPr/>
            <p:nvPr/>
          </p:nvSpPr>
          <p:spPr>
            <a:xfrm flipV="1">
              <a:off x="-17029" y="0"/>
              <a:ext cx="12209029" cy="897864"/>
            </a:xfrm>
            <a:prstGeom prst="rtTriangle">
              <a:avLst/>
            </a:prstGeom>
            <a:solidFill>
              <a:srgbClr val="6E92FF">
                <a:alpha val="3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spcCol="0" rtlCol="0" anchor="ctr"/>
            <a:lstStyle/>
            <a:p>
              <a:pPr algn="ctr"/>
              <a:endParaRPr lang="ru-RU" dirty="0"/>
            </a:p>
          </p:txBody>
        </p:sp>
        <p:sp>
          <p:nvSpPr>
            <p:cNvPr id="4" name="Прямоугольный треугольник 3"/>
            <p:cNvSpPr/>
            <p:nvPr/>
          </p:nvSpPr>
          <p:spPr>
            <a:xfrm flipV="1">
              <a:off x="-27676" y="-315453"/>
              <a:ext cx="12209029" cy="897864"/>
            </a:xfrm>
            <a:prstGeom prst="rtTriangle">
              <a:avLst/>
            </a:prstGeom>
            <a:solidFill>
              <a:srgbClr val="6E92FF">
                <a:alpha val="3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spcCol="0" rtlCol="0" anchor="ctr"/>
            <a:lstStyle/>
            <a:p>
              <a:pPr algn="ctr"/>
              <a:endParaRPr lang="ru-RU" dirty="0"/>
            </a:p>
          </p:txBody>
        </p:sp>
        <p:sp>
          <p:nvSpPr>
            <p:cNvPr id="5" name="Прямоугольный треугольник 4"/>
            <p:cNvSpPr/>
            <p:nvPr/>
          </p:nvSpPr>
          <p:spPr>
            <a:xfrm flipV="1">
              <a:off x="-27676" y="-603769"/>
              <a:ext cx="12209029" cy="897864"/>
            </a:xfrm>
            <a:prstGeom prst="rtTriangle">
              <a:avLst/>
            </a:prstGeom>
            <a:solidFill>
              <a:srgbClr val="6E92FF">
                <a:alpha val="3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spcCol="0"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6" name="Подзаголовок 2"/>
          <p:cNvSpPr txBox="1">
            <a:spLocks/>
          </p:cNvSpPr>
          <p:nvPr/>
        </p:nvSpPr>
        <p:spPr>
          <a:xfrm>
            <a:off x="703305" y="262095"/>
            <a:ext cx="2557652" cy="4677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700" dirty="0">
                <a:solidFill>
                  <a:schemeClr val="accent1">
                    <a:lumMod val="75000"/>
                  </a:schemeClr>
                </a:solidFill>
                <a:latin typeface="Bahnschrift Light" panose="020B0502040204020203" pitchFamily="34" charset="0"/>
              </a:rPr>
              <a:t>СЧЕТНАЯ ПАЛАТА </a:t>
            </a:r>
          </a:p>
          <a:p>
            <a:pPr algn="l"/>
            <a:r>
              <a:rPr lang="ru-RU" sz="700" dirty="0">
                <a:solidFill>
                  <a:schemeClr val="accent1">
                    <a:lumMod val="75000"/>
                  </a:schemeClr>
                </a:solidFill>
                <a:latin typeface="Bahnschrift Light" panose="020B0502040204020203" pitchFamily="34" charset="0"/>
              </a:rPr>
              <a:t>САМАРСКОЙ ОБЛАСТИ</a:t>
            </a:r>
          </a:p>
        </p:txBody>
      </p:sp>
      <p:pic>
        <p:nvPicPr>
          <p:cNvPr id="7" name="Picture 2" descr="C:\Users\znakovade\Desktop\герб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86" y="86531"/>
            <a:ext cx="592870" cy="646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901" y="1092817"/>
            <a:ext cx="4982340" cy="470244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E9B1202-A860-183B-3CEB-93F9A2FA38C3}"/>
              </a:ext>
            </a:extLst>
          </p:cNvPr>
          <p:cNvSpPr txBox="1"/>
          <p:nvPr/>
        </p:nvSpPr>
        <p:spPr>
          <a:xfrm>
            <a:off x="5447134" y="1557586"/>
            <a:ext cx="6179574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sz="3600" b="1" i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Обзор нарушений, выявляемых при проведении Счетной палатой Самарской области аудита  в сфере государственных      и муниципальных закупок</a:t>
            </a:r>
            <a:r>
              <a:rPr lang="ru-RU" sz="3600" b="1" i="1" dirty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lang="ru-RU" sz="36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defRPr/>
            </a:pPr>
            <a:endParaRPr lang="ru-RU" sz="36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defRPr/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4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/>
          <p:cNvSpPr txBox="1">
            <a:spLocks/>
          </p:cNvSpPr>
          <p:nvPr/>
        </p:nvSpPr>
        <p:spPr>
          <a:xfrm>
            <a:off x="617124" y="220680"/>
            <a:ext cx="2557985" cy="4676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700" dirty="0">
                <a:solidFill>
                  <a:schemeClr val="accent1">
                    <a:lumMod val="75000"/>
                  </a:schemeClr>
                </a:solidFill>
                <a:latin typeface="Bahnschrift Light" panose="020B0502040204020203" pitchFamily="34" charset="0"/>
              </a:rPr>
              <a:t>СЧЕТНАЯ ПАЛАТА </a:t>
            </a:r>
          </a:p>
          <a:p>
            <a:pPr algn="l"/>
            <a:r>
              <a:rPr lang="ru-RU" sz="700" dirty="0">
                <a:solidFill>
                  <a:schemeClr val="accent1">
                    <a:lumMod val="75000"/>
                  </a:schemeClr>
                </a:solidFill>
                <a:latin typeface="Bahnschrift Light" panose="020B0502040204020203" pitchFamily="34" charset="0"/>
              </a:rPr>
              <a:t>САМАРСКОЙ ОБЛАСТИ</a:t>
            </a:r>
          </a:p>
        </p:txBody>
      </p:sp>
      <p:pic>
        <p:nvPicPr>
          <p:cNvPr id="3" name="Picture 2" descr="C:\Users\znakovade\Desktop\герб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6" y="45154"/>
            <a:ext cx="592947" cy="646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2">
            <a:extLst>
              <a:ext uri="{FF2B5EF4-FFF2-40B4-BE49-F238E27FC236}">
                <a16:creationId xmlns="" xmlns:a16="http://schemas.microsoft.com/office/drawing/2014/main" id="{F763BC80-04C7-4F55-B406-8ACC2D887BEB}"/>
              </a:ext>
            </a:extLst>
          </p:cNvPr>
          <p:cNvSpPr txBox="1">
            <a:spLocks/>
          </p:cNvSpPr>
          <p:nvPr/>
        </p:nvSpPr>
        <p:spPr>
          <a:xfrm>
            <a:off x="9132330" y="6656308"/>
            <a:ext cx="2722399" cy="1196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F7AB41-0360-4BDB-BCA6-30496F391402}" type="slidenum">
              <a:rPr lang="ru-RU" smtClean="0">
                <a:solidFill>
                  <a:schemeClr val="accent1">
                    <a:lumMod val="50000"/>
                  </a:schemeClr>
                </a:solidFill>
              </a:rPr>
              <a:pPr/>
              <a:t>2</a:t>
            </a:fld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001AD02B-1C52-2129-B6C0-5C65E010FDC6}"/>
              </a:ext>
            </a:extLst>
          </p:cNvPr>
          <p:cNvSpPr txBox="1">
            <a:spLocks/>
          </p:cNvSpPr>
          <p:nvPr/>
        </p:nvSpPr>
        <p:spPr>
          <a:xfrm>
            <a:off x="1781433" y="227734"/>
            <a:ext cx="10347834" cy="61099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1219170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начальной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(максимальной)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цены контракта (НМЦК)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="" xmlns:a16="http://schemas.microsoft.com/office/drawing/2014/main" id="{A4EB1B3C-6C09-A2D0-324E-BA26AB1722AA}"/>
              </a:ext>
            </a:extLst>
          </p:cNvPr>
          <p:cNvSpPr/>
          <p:nvPr/>
        </p:nvSpPr>
        <p:spPr>
          <a:xfrm>
            <a:off x="6571550" y="1443547"/>
            <a:ext cx="5180108" cy="147772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применении метода сопоставимых рыночных цен используются фиктивные коммерческие предложения и отсутствуют коммерческие предложения от официального представителя продукции (дилера)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="" xmlns:a16="http://schemas.microsoft.com/office/drawing/2014/main" id="{05BD540B-B856-F569-AB06-D6F7C28D0D26}"/>
              </a:ext>
            </a:extLst>
          </p:cNvPr>
          <p:cNvSpPr/>
          <p:nvPr/>
        </p:nvSpPr>
        <p:spPr>
          <a:xfrm>
            <a:off x="6706901" y="3180922"/>
            <a:ext cx="5165537" cy="151479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используется информация из ЕИС о ранее заключенных и исполненных контрактах на сопоставимых условиях 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="" xmlns:a16="http://schemas.microsoft.com/office/drawing/2014/main" id="{A03A1B44-A01C-EB21-DED5-0E81D2438410}"/>
              </a:ext>
            </a:extLst>
          </p:cNvPr>
          <p:cNvSpPr/>
          <p:nvPr/>
        </p:nvSpPr>
        <p:spPr>
          <a:xfrm>
            <a:off x="6701593" y="4955365"/>
            <a:ext cx="5169854" cy="151479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НМЦК формируется на основании коммерческих предложений,                         не сопоставимых с условиями закупки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EBB0B6EC-FDBB-CFDF-3CF6-D1B2D7148E2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4" t="625" r="24599" b="-625"/>
          <a:stretch/>
        </p:blipFill>
        <p:spPr>
          <a:xfrm>
            <a:off x="969544" y="685959"/>
            <a:ext cx="5388308" cy="3922040"/>
          </a:xfrm>
        </p:spPr>
      </p:pic>
      <p:sp>
        <p:nvSpPr>
          <p:cNvPr id="12" name="Текст 11">
            <a:extLst>
              <a:ext uri="{FF2B5EF4-FFF2-40B4-BE49-F238E27FC236}">
                <a16:creationId xmlns="" xmlns:a16="http://schemas.microsoft.com/office/drawing/2014/main" id="{A628F7AE-00A8-FD1C-C12C-EB504D28CE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76676" y="4509914"/>
            <a:ext cx="5169854" cy="1663715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1800" b="1" i="1" u="none" strike="noStrike" baseline="0" dirty="0">
                <a:latin typeface="Times New Roman" panose="02020603050405020304" pitchFamily="18" charset="0"/>
              </a:rPr>
              <a:t>НМЦК определяется и обосновывается заказчиком посредством применения методов, предусмотренных статьей 22 Федерального  закона № 44-ФЗ</a:t>
            </a:r>
          </a:p>
          <a:p>
            <a:endParaRPr lang="ru-RU" dirty="0"/>
          </a:p>
          <a:p>
            <a:pPr algn="ctr"/>
            <a:r>
              <a:rPr lang="ru-RU" sz="1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Приоритетный метод  -  метод сопоставимых рыночных цен (анализа рынка)</a:t>
            </a:r>
          </a:p>
        </p:txBody>
      </p:sp>
    </p:spTree>
    <p:extLst>
      <p:ext uri="{BB962C8B-B14F-4D97-AF65-F5344CB8AC3E}">
        <p14:creationId xmlns:p14="http://schemas.microsoft.com/office/powerpoint/2010/main" val="3995624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/>
          <p:cNvSpPr txBox="1">
            <a:spLocks/>
          </p:cNvSpPr>
          <p:nvPr/>
        </p:nvSpPr>
        <p:spPr>
          <a:xfrm>
            <a:off x="617124" y="220680"/>
            <a:ext cx="2557985" cy="4676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700" dirty="0">
                <a:solidFill>
                  <a:schemeClr val="accent1">
                    <a:lumMod val="75000"/>
                  </a:schemeClr>
                </a:solidFill>
                <a:latin typeface="Bahnschrift Light" panose="020B0502040204020203" pitchFamily="34" charset="0"/>
              </a:rPr>
              <a:t>СЧЕТНАЯ ПАЛАТА </a:t>
            </a:r>
          </a:p>
          <a:p>
            <a:pPr algn="l"/>
            <a:r>
              <a:rPr lang="ru-RU" sz="700" dirty="0">
                <a:solidFill>
                  <a:schemeClr val="accent1">
                    <a:lumMod val="75000"/>
                  </a:schemeClr>
                </a:solidFill>
                <a:latin typeface="Bahnschrift Light" panose="020B0502040204020203" pitchFamily="34" charset="0"/>
              </a:rPr>
              <a:t>САМАРСКОЙ ОБЛАСТИ</a:t>
            </a:r>
          </a:p>
        </p:txBody>
      </p:sp>
      <p:pic>
        <p:nvPicPr>
          <p:cNvPr id="3" name="Picture 2" descr="C:\Users\znakovade\Desktop\герб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6" y="45154"/>
            <a:ext cx="592947" cy="646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2">
            <a:extLst>
              <a:ext uri="{FF2B5EF4-FFF2-40B4-BE49-F238E27FC236}">
                <a16:creationId xmlns="" xmlns:a16="http://schemas.microsoft.com/office/drawing/2014/main" id="{F763BC80-04C7-4F55-B406-8ACC2D887BEB}"/>
              </a:ext>
            </a:extLst>
          </p:cNvPr>
          <p:cNvSpPr txBox="1">
            <a:spLocks/>
          </p:cNvSpPr>
          <p:nvPr/>
        </p:nvSpPr>
        <p:spPr>
          <a:xfrm>
            <a:off x="9132330" y="6656308"/>
            <a:ext cx="2722399" cy="1196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F7AB41-0360-4BDB-BCA6-30496F391402}" type="slidenum">
              <a:rPr lang="ru-RU" smtClean="0">
                <a:solidFill>
                  <a:schemeClr val="accent1">
                    <a:lumMod val="50000"/>
                  </a:schemeClr>
                </a:solidFill>
              </a:rPr>
              <a:pPr/>
              <a:t>3</a:t>
            </a:fld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B27B610-8FD4-CD6D-5CF1-2EAAAA3C08AE}"/>
              </a:ext>
            </a:extLst>
          </p:cNvPr>
          <p:cNvSpPr txBox="1"/>
          <p:nvPr/>
        </p:nvSpPr>
        <p:spPr>
          <a:xfrm>
            <a:off x="2206774" y="196674"/>
            <a:ext cx="92707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Исполнение контракта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="" xmlns:a16="http://schemas.microsoft.com/office/drawing/2014/main" id="{056E0C5A-875E-299D-5740-9D56374B36C2}"/>
              </a:ext>
            </a:extLst>
          </p:cNvPr>
          <p:cNvSpPr/>
          <p:nvPr/>
        </p:nvSpPr>
        <p:spPr>
          <a:xfrm>
            <a:off x="6095999" y="1452807"/>
            <a:ext cx="5849979" cy="198499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Осуществление приемки и оплаты поставленного товара, выполненной работы (ее результатов), не соответствующих условиям контрактов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="" xmlns:a16="http://schemas.microsoft.com/office/drawing/2014/main" id="{C0A5C07D-E841-6D8E-74D2-54290FDA0F11}"/>
              </a:ext>
            </a:extLst>
          </p:cNvPr>
          <p:cNvSpPr/>
          <p:nvPr/>
        </p:nvSpPr>
        <p:spPr>
          <a:xfrm>
            <a:off x="245227" y="4453245"/>
            <a:ext cx="5849979" cy="198499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Осуществление приемки и оплаты фактически не выполненных работ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FB708CB2-93F3-03F1-E6BA-B7E33A3559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20" y="1452807"/>
            <a:ext cx="5181599" cy="266448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BD546938-7060-8900-5FF3-9B9F2C3BAD4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293" y="3833545"/>
            <a:ext cx="5181599" cy="270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63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/>
          <p:cNvSpPr txBox="1">
            <a:spLocks/>
          </p:cNvSpPr>
          <p:nvPr/>
        </p:nvSpPr>
        <p:spPr>
          <a:xfrm>
            <a:off x="617124" y="220680"/>
            <a:ext cx="2557985" cy="4676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700" dirty="0">
                <a:solidFill>
                  <a:schemeClr val="accent1">
                    <a:lumMod val="75000"/>
                  </a:schemeClr>
                </a:solidFill>
                <a:latin typeface="Bahnschrift Light" panose="020B0502040204020203" pitchFamily="34" charset="0"/>
              </a:rPr>
              <a:t>СЧЕТНАЯ ПАЛАТА </a:t>
            </a:r>
          </a:p>
          <a:p>
            <a:pPr algn="l"/>
            <a:r>
              <a:rPr lang="ru-RU" sz="700" dirty="0">
                <a:solidFill>
                  <a:schemeClr val="accent1">
                    <a:lumMod val="75000"/>
                  </a:schemeClr>
                </a:solidFill>
                <a:latin typeface="Bahnschrift Light" panose="020B0502040204020203" pitchFamily="34" charset="0"/>
              </a:rPr>
              <a:t>САМАРСКОЙ ОБЛАСТИ</a:t>
            </a:r>
          </a:p>
        </p:txBody>
      </p:sp>
      <p:pic>
        <p:nvPicPr>
          <p:cNvPr id="3" name="Picture 2" descr="C:\Users\znakovade\Desktop\герб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6" y="45154"/>
            <a:ext cx="592947" cy="646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2">
            <a:extLst>
              <a:ext uri="{FF2B5EF4-FFF2-40B4-BE49-F238E27FC236}">
                <a16:creationId xmlns="" xmlns:a16="http://schemas.microsoft.com/office/drawing/2014/main" id="{F763BC80-04C7-4F55-B406-8ACC2D887BEB}"/>
              </a:ext>
            </a:extLst>
          </p:cNvPr>
          <p:cNvSpPr txBox="1">
            <a:spLocks/>
          </p:cNvSpPr>
          <p:nvPr/>
        </p:nvSpPr>
        <p:spPr>
          <a:xfrm>
            <a:off x="9132330" y="6656308"/>
            <a:ext cx="2722399" cy="1196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F7AB41-0360-4BDB-BCA6-30496F391402}" type="slidenum">
              <a:rPr lang="ru-RU" smtClean="0">
                <a:solidFill>
                  <a:schemeClr val="accent1">
                    <a:lumMod val="50000"/>
                  </a:schemeClr>
                </a:solidFill>
              </a:rPr>
              <a:pPr/>
              <a:t>4</a:t>
            </a:fld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C47FBC1-F1B3-D463-423A-2237C443DDA5}"/>
              </a:ext>
            </a:extLst>
          </p:cNvPr>
          <p:cNvSpPr txBox="1"/>
          <p:nvPr/>
        </p:nvSpPr>
        <p:spPr>
          <a:xfrm>
            <a:off x="1918742" y="196674"/>
            <a:ext cx="9558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Исполнение контракта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B55A2979-3298-35F1-6807-614800298ECC}"/>
              </a:ext>
            </a:extLst>
          </p:cNvPr>
          <p:cNvSpPr/>
          <p:nvPr/>
        </p:nvSpPr>
        <p:spPr>
          <a:xfrm>
            <a:off x="255053" y="1566268"/>
            <a:ext cx="6772024" cy="445581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сроков оплаты выполненных работ.</a:t>
            </a:r>
          </a:p>
          <a:p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Неприменение мер ответственности к поставщику за несвоевременное исполнение обязательств по контракту.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существенных условий контракта в случаях и порядке, не предусмотренных Федеральным законом № 44-ФЗ.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C3CB9C67-A429-B13F-DE4B-AE50BE2C7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077" y="1566268"/>
            <a:ext cx="4832042" cy="445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773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CF7277D-826B-B9DA-B0E8-63596C62A1F7}"/>
              </a:ext>
            </a:extLst>
          </p:cNvPr>
          <p:cNvSpPr txBox="1"/>
          <p:nvPr/>
        </p:nvSpPr>
        <p:spPr>
          <a:xfrm>
            <a:off x="1918742" y="196674"/>
            <a:ext cx="9558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Обеспечение исполнения контракта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892C88C9-7D32-D5DB-7057-9E4FA87BED2C}"/>
              </a:ext>
            </a:extLst>
          </p:cNvPr>
          <p:cNvSpPr txBox="1">
            <a:spLocks/>
          </p:cNvSpPr>
          <p:nvPr/>
        </p:nvSpPr>
        <p:spPr>
          <a:xfrm>
            <a:off x="617124" y="220680"/>
            <a:ext cx="2557985" cy="4676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700" dirty="0">
                <a:solidFill>
                  <a:schemeClr val="accent1">
                    <a:lumMod val="75000"/>
                  </a:schemeClr>
                </a:solidFill>
                <a:latin typeface="Bahnschrift Light" panose="020B0502040204020203" pitchFamily="34" charset="0"/>
              </a:rPr>
              <a:t>СЧЕТНАЯ ПАЛАТА </a:t>
            </a:r>
          </a:p>
          <a:p>
            <a:pPr algn="l"/>
            <a:r>
              <a:rPr lang="ru-RU" sz="700" dirty="0">
                <a:solidFill>
                  <a:schemeClr val="accent1">
                    <a:lumMod val="75000"/>
                  </a:schemeClr>
                </a:solidFill>
                <a:latin typeface="Bahnschrift Light" panose="020B0502040204020203" pitchFamily="34" charset="0"/>
              </a:rPr>
              <a:t>САМАРСКОЙ ОБЛАСТИ</a:t>
            </a:r>
          </a:p>
        </p:txBody>
      </p:sp>
      <p:pic>
        <p:nvPicPr>
          <p:cNvPr id="4" name="Picture 2" descr="C:\Users\znakovade\Desktop\герб.png">
            <a:extLst>
              <a:ext uri="{FF2B5EF4-FFF2-40B4-BE49-F238E27FC236}">
                <a16:creationId xmlns="" xmlns:a16="http://schemas.microsoft.com/office/drawing/2014/main" id="{BBE7F3EA-48F9-000F-1F29-6EDD09A3A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6" y="45154"/>
            <a:ext cx="592947" cy="646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ACE6DD91-0D1C-BDF3-3CA4-61E02EF4870F}"/>
              </a:ext>
            </a:extLst>
          </p:cNvPr>
          <p:cNvSpPr/>
          <p:nvPr/>
        </p:nvSpPr>
        <p:spPr>
          <a:xfrm>
            <a:off x="550590" y="1269554"/>
            <a:ext cx="10926952" cy="151216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требованиями ч. 2 ст. 37 Федерального закона № 44-ФЗ (СМП), если участником закупки, с которым планируется заключение контракта, предложена цена, которая на 25% и более ниже НМЦК, то контракт заключается  только после предоставления таким участником обеспечения исполнения контракта в размере, превышающем в полтора раза размер обеспечения исполнения контракта, указанный в извещении об осуществлении закупки, документации о закупке, но не менее чем 10% от цены контракта.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CB8A868-32FD-011F-5A27-6F0B8CD60245}"/>
              </a:ext>
            </a:extLst>
          </p:cNvPr>
          <p:cNvSpPr/>
          <p:nvPr/>
        </p:nvSpPr>
        <p:spPr>
          <a:xfrm>
            <a:off x="613123" y="4820311"/>
            <a:ext cx="10926952" cy="100811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ч. 6 ст. 37 Федерального закона № 44-ФЗ, обеспечение исполнения контракта предоставляется участником закупки, с которым заключается контракт, до его заключения. Участник закупки, не выполнивший </a:t>
            </a:r>
            <a:r>
              <a:rPr lang="ru-RU" sz="1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данное требование, 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признается уклонившимся от заключения контракта.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44EB6A6-BD95-6FCA-4FA4-E2F7D54D01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718" y="2997746"/>
            <a:ext cx="8255447" cy="180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75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F6B3CEA-355F-45A0-D658-227BC1412A45}"/>
              </a:ext>
            </a:extLst>
          </p:cNvPr>
          <p:cNvSpPr txBox="1"/>
          <p:nvPr/>
        </p:nvSpPr>
        <p:spPr>
          <a:xfrm>
            <a:off x="1918742" y="196674"/>
            <a:ext cx="9558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Применение национального режима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E15AA58-BA54-DC77-9EE7-D833B8ECEB15}"/>
              </a:ext>
            </a:extLst>
          </p:cNvPr>
          <p:cNvSpPr txBox="1">
            <a:spLocks/>
          </p:cNvSpPr>
          <p:nvPr/>
        </p:nvSpPr>
        <p:spPr>
          <a:xfrm>
            <a:off x="617124" y="220680"/>
            <a:ext cx="2557985" cy="4676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700" dirty="0">
                <a:solidFill>
                  <a:schemeClr val="accent1">
                    <a:lumMod val="75000"/>
                  </a:schemeClr>
                </a:solidFill>
                <a:latin typeface="Bahnschrift Light" panose="020B0502040204020203" pitchFamily="34" charset="0"/>
              </a:rPr>
              <a:t>СЧЕТНАЯ ПАЛАТА </a:t>
            </a:r>
          </a:p>
          <a:p>
            <a:pPr algn="l"/>
            <a:r>
              <a:rPr lang="ru-RU" sz="700" dirty="0">
                <a:solidFill>
                  <a:schemeClr val="accent1">
                    <a:lumMod val="75000"/>
                  </a:schemeClr>
                </a:solidFill>
                <a:latin typeface="Bahnschrift Light" panose="020B0502040204020203" pitchFamily="34" charset="0"/>
              </a:rPr>
              <a:t>САМАРСКОЙ ОБЛАСТИ</a:t>
            </a:r>
          </a:p>
        </p:txBody>
      </p:sp>
      <p:pic>
        <p:nvPicPr>
          <p:cNvPr id="4" name="Picture 2" descr="C:\Users\znakovade\Desktop\герб.png">
            <a:extLst>
              <a:ext uri="{FF2B5EF4-FFF2-40B4-BE49-F238E27FC236}">
                <a16:creationId xmlns="" xmlns:a16="http://schemas.microsoft.com/office/drawing/2014/main" id="{F616C551-0DFC-F729-C222-70D1E0268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6" y="45154"/>
            <a:ext cx="592947" cy="646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974D171B-B993-2F8D-0E2C-28BBA4DDA2C7}"/>
              </a:ext>
            </a:extLst>
          </p:cNvPr>
          <p:cNvSpPr/>
          <p:nvPr/>
        </p:nvSpPr>
        <p:spPr>
          <a:xfrm>
            <a:off x="357619" y="1773610"/>
            <a:ext cx="6169635" cy="345638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Неприменение запрета или отсутствие обоснования невозможности применения запрета при закупке иностранного ПО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Дробление закупки для обхода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нацрежима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осуществлении закупки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60435F9F-72C6-B6F6-11D5-20C4DA97B8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286" y="1773610"/>
            <a:ext cx="5017508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71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E0D85D9-9775-0A26-A34A-EB9EC3103ED6}"/>
              </a:ext>
            </a:extLst>
          </p:cNvPr>
          <p:cNvSpPr txBox="1"/>
          <p:nvPr/>
        </p:nvSpPr>
        <p:spPr>
          <a:xfrm>
            <a:off x="1918742" y="196674"/>
            <a:ext cx="9558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Нарушения при заключении контрактов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AD74111-1F5C-224F-897D-3BED770283AB}"/>
              </a:ext>
            </a:extLst>
          </p:cNvPr>
          <p:cNvSpPr txBox="1">
            <a:spLocks/>
          </p:cNvSpPr>
          <p:nvPr/>
        </p:nvSpPr>
        <p:spPr>
          <a:xfrm>
            <a:off x="617124" y="220680"/>
            <a:ext cx="2557985" cy="4676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700" dirty="0">
                <a:solidFill>
                  <a:schemeClr val="accent1">
                    <a:lumMod val="75000"/>
                  </a:schemeClr>
                </a:solidFill>
                <a:latin typeface="Bahnschrift Light" panose="020B0502040204020203" pitchFamily="34" charset="0"/>
              </a:rPr>
              <a:t>СЧЕТНАЯ ПАЛАТА </a:t>
            </a:r>
          </a:p>
          <a:p>
            <a:pPr algn="l"/>
            <a:r>
              <a:rPr lang="ru-RU" sz="700" dirty="0">
                <a:solidFill>
                  <a:schemeClr val="accent1">
                    <a:lumMod val="75000"/>
                  </a:schemeClr>
                </a:solidFill>
                <a:latin typeface="Bahnschrift Light" panose="020B0502040204020203" pitchFamily="34" charset="0"/>
              </a:rPr>
              <a:t>САМАРСКОЙ ОБЛАСТИ</a:t>
            </a:r>
          </a:p>
        </p:txBody>
      </p:sp>
      <p:pic>
        <p:nvPicPr>
          <p:cNvPr id="4" name="Picture 2" descr="C:\Users\znakovade\Desktop\герб.png">
            <a:extLst>
              <a:ext uri="{FF2B5EF4-FFF2-40B4-BE49-F238E27FC236}">
                <a16:creationId xmlns="" xmlns:a16="http://schemas.microsoft.com/office/drawing/2014/main" id="{AB01E4D1-86A0-5925-B0A1-BB00110D5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6" y="45154"/>
            <a:ext cx="592947" cy="646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BCBE1FD8-8554-EA16-EE09-86507793370A}"/>
              </a:ext>
            </a:extLst>
          </p:cNvPr>
          <p:cNvSpPr/>
          <p:nvPr/>
        </p:nvSpPr>
        <p:spPr>
          <a:xfrm>
            <a:off x="982638" y="1197546"/>
            <a:ext cx="10225136" cy="302433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контрактов на условиях, отличных от предусмотренных извещением об осуществлении закупки, документацией закупки и заявкой участника: </a:t>
            </a:r>
          </a:p>
          <a:p>
            <a:pPr algn="ctr"/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сроков поставки и части характеристик товаров при заключении контракта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спецификации в ЕИС с измененными требованиями до заключения дополнительного соглашения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D01C3F7C-49A3-87FC-CD3C-B5732D8D95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790" y="4319241"/>
            <a:ext cx="7320136" cy="2343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091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627FD5B-1EA7-006C-0543-9F5FB70F97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620" y="4337010"/>
            <a:ext cx="1799766" cy="1800417"/>
          </a:xfrm>
          <a:prstGeom prst="rect">
            <a:avLst/>
          </a:prstGeom>
          <a:effectLst>
            <a:glow rad="38100">
              <a:schemeClr val="tx1"/>
            </a:glow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2CD0CF3-0F31-34BC-BA85-4C85465FF35E}"/>
              </a:ext>
            </a:extLst>
          </p:cNvPr>
          <p:cNvSpPr/>
          <p:nvPr/>
        </p:nvSpPr>
        <p:spPr>
          <a:xfrm>
            <a:off x="3305260" y="526478"/>
            <a:ext cx="5579894" cy="5769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lnSpc>
                <a:spcPct val="90000"/>
              </a:lnSpc>
            </a:pPr>
            <a:r>
              <a:rPr lang="ru-RU" sz="2800" b="1" kern="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D32359B-595C-DFD9-D80F-FE4A770148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620" y="1474429"/>
            <a:ext cx="1799766" cy="1800417"/>
          </a:xfrm>
          <a:prstGeom prst="rect">
            <a:avLst/>
          </a:prstGeom>
          <a:effectLst>
            <a:glow rad="38100">
              <a:schemeClr val="tx1"/>
            </a:glow>
          </a:effectLst>
        </p:spPr>
      </p:pic>
      <p:sp>
        <p:nvSpPr>
          <p:cNvPr id="6" name="TextBox 5"/>
          <p:cNvSpPr txBox="1"/>
          <p:nvPr/>
        </p:nvSpPr>
        <p:spPr>
          <a:xfrm rot="5400000">
            <a:off x="8596467" y="2205383"/>
            <a:ext cx="2037696" cy="3385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сайт</a:t>
            </a:r>
          </a:p>
        </p:txBody>
      </p:sp>
      <p:sp>
        <p:nvSpPr>
          <p:cNvPr id="7" name="TextBox 6"/>
          <p:cNvSpPr txBox="1"/>
          <p:nvPr/>
        </p:nvSpPr>
        <p:spPr>
          <a:xfrm rot="5400000">
            <a:off x="8781652" y="5067962"/>
            <a:ext cx="1685980" cy="3385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1600" b="1" dirty="0">
                <a:solidFill>
                  <a:srgbClr val="1F497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Телеграм-канал</a:t>
            </a:r>
            <a:endParaRPr lang="ru-RU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C:\Users\znakovade\Desktop\картинки\3ZAcwQqJ3Do-fotor-bg-remover-2023090516534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205" y="1379448"/>
            <a:ext cx="3095941" cy="2867877"/>
          </a:xfrm>
          <a:prstGeom prst="rect">
            <a:avLst/>
          </a:prstGeom>
          <a:noFill/>
          <a:effectLst>
            <a:glow rad="38100">
              <a:schemeClr val="tx1">
                <a:alpha val="40000"/>
              </a:schemeClr>
            </a:glow>
            <a:outerShdw blurRad="50800" dist="50800" dir="5400000" algn="ctr" rotWithShape="0">
              <a:srgbClr val="000000">
                <a:alpha val="68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CE5D4EC4-A346-B065-4E2D-795A8642D6C6}"/>
              </a:ext>
            </a:extLst>
          </p:cNvPr>
          <p:cNvSpPr/>
          <p:nvPr/>
        </p:nvSpPr>
        <p:spPr>
          <a:xfrm>
            <a:off x="2534501" y="4650961"/>
            <a:ext cx="4607912" cy="14083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>
              <a:lnSpc>
                <a:spcPct val="150000"/>
              </a:lnSpc>
            </a:pPr>
            <a:r>
              <a:rPr lang="ru-RU" sz="1800" b="1" dirty="0">
                <a:solidFill>
                  <a:srgbClr val="1F497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Самара,</a:t>
            </a:r>
            <a:r>
              <a:rPr lang="en-US" sz="1800" b="1" dirty="0">
                <a:solidFill>
                  <a:srgbClr val="1F497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1F497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 Галактионовская, 132</a:t>
            </a:r>
            <a:endParaRPr lang="en-US" sz="18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>
              <a:lnSpc>
                <a:spcPct val="150000"/>
              </a:lnSpc>
            </a:pPr>
            <a:endParaRPr lang="ru-RU" sz="6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>
              <a:lnSpc>
                <a:spcPct val="150000"/>
              </a:lnSpc>
            </a:pPr>
            <a:r>
              <a:rPr lang="ru-RU" sz="1800" b="1" dirty="0">
                <a:solidFill>
                  <a:srgbClr val="1F497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(846) 242-19-66</a:t>
            </a:r>
            <a:endParaRPr lang="en-US" sz="18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>
              <a:lnSpc>
                <a:spcPct val="150000"/>
              </a:lnSpc>
            </a:pPr>
            <a:endParaRPr lang="ru-RU" sz="5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>
              <a:lnSpc>
                <a:spcPct val="150000"/>
              </a:lnSpc>
            </a:pPr>
            <a:r>
              <a:rPr lang="ru-RU" sz="1800" b="1" dirty="0">
                <a:solidFill>
                  <a:srgbClr val="1F497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spso@sp.samregion.ru</a:t>
            </a:r>
          </a:p>
        </p:txBody>
      </p:sp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168" y="5174470"/>
            <a:ext cx="431992" cy="432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168" y="4633015"/>
            <a:ext cx="431992" cy="432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rgbClr val="FF33CC">
                <a:alpha val="14118"/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168" y="5712511"/>
            <a:ext cx="431992" cy="432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Овал 28"/>
          <p:cNvSpPr/>
          <p:nvPr/>
        </p:nvSpPr>
        <p:spPr>
          <a:xfrm>
            <a:off x="7512772" y="1305208"/>
            <a:ext cx="285714" cy="3361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7512772" y="4172206"/>
            <a:ext cx="285714" cy="3361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ru-RU" sz="1800" dirty="0">
              <a:solidFill>
                <a:prstClr val="white"/>
              </a:solidFill>
            </a:endParaRPr>
          </a:p>
        </p:txBody>
      </p:sp>
      <p:pic>
        <p:nvPicPr>
          <p:cNvPr id="14" name="Picture 11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rgbClr val="6E92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089" y="1252819"/>
            <a:ext cx="443062" cy="443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0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rgbClr val="6E92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089" y="4115399"/>
            <a:ext cx="443062" cy="443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одзаголовок 2"/>
          <p:cNvSpPr txBox="1">
            <a:spLocks/>
          </p:cNvSpPr>
          <p:nvPr/>
        </p:nvSpPr>
        <p:spPr>
          <a:xfrm>
            <a:off x="617043" y="220732"/>
            <a:ext cx="2557652" cy="4677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700" dirty="0">
                <a:solidFill>
                  <a:srgbClr val="4F81BD">
                    <a:lumMod val="75000"/>
                  </a:srgbClr>
                </a:solidFill>
                <a:latin typeface="Bahnschrift Light" panose="020B0502040204020203" pitchFamily="34" charset="0"/>
              </a:rPr>
              <a:t>СЧЕТНАЯ ПАЛАТА </a:t>
            </a:r>
          </a:p>
          <a:p>
            <a:pPr algn="l"/>
            <a:r>
              <a:rPr lang="ru-RU" sz="700" dirty="0">
                <a:solidFill>
                  <a:srgbClr val="4F81BD">
                    <a:lumMod val="75000"/>
                  </a:srgbClr>
                </a:solidFill>
                <a:latin typeface="Bahnschrift Light" panose="020B0502040204020203" pitchFamily="34" charset="0"/>
              </a:rPr>
              <a:t>САМАРСКОЙ ОБЛАСТИ</a:t>
            </a:r>
          </a:p>
        </p:txBody>
      </p:sp>
      <p:pic>
        <p:nvPicPr>
          <p:cNvPr id="20" name="Picture 2" descr="C:\Users\znakovade\Desktop\герб.png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7" y="45164"/>
            <a:ext cx="592870" cy="646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Номер слайда 1">
            <a:extLst>
              <a:ext uri="{FF2B5EF4-FFF2-40B4-BE49-F238E27FC236}">
                <a16:creationId xmlns="" xmlns:a16="http://schemas.microsoft.com/office/drawing/2014/main" id="{F40E7491-250E-57E1-288C-AFA24D3DB1EB}"/>
              </a:ext>
            </a:extLst>
          </p:cNvPr>
          <p:cNvSpPr txBox="1">
            <a:spLocks/>
          </p:cNvSpPr>
          <p:nvPr/>
        </p:nvSpPr>
        <p:spPr>
          <a:xfrm>
            <a:off x="10793595" y="6494470"/>
            <a:ext cx="1396818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F7AB41-0360-4BDB-BCA6-30496F391402}" type="slidenum">
              <a:rPr lang="ru-RU" smtClean="0">
                <a:solidFill>
                  <a:srgbClr val="002060"/>
                </a:solidFill>
              </a:rPr>
              <a:pPr/>
              <a:t>8</a:t>
            </a:fld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081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422</Words>
  <Application>Microsoft Office PowerPoint</Application>
  <PresentationFormat>Произвольный</PresentationFormat>
  <Paragraphs>61</Paragraphs>
  <Slides>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Знакова Дарья Евгеньевна</dc:creator>
  <cp:lastModifiedBy>Мишкина Елена Ивановна</cp:lastModifiedBy>
  <cp:revision>62</cp:revision>
  <cp:lastPrinted>2024-12-11T11:20:00Z</cp:lastPrinted>
  <dcterms:created xsi:type="dcterms:W3CDTF">2023-10-18T07:38:06Z</dcterms:created>
  <dcterms:modified xsi:type="dcterms:W3CDTF">2024-12-11T12:52:46Z</dcterms:modified>
</cp:coreProperties>
</file>