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329" r:id="rId3"/>
    <p:sldId id="331" r:id="rId4"/>
    <p:sldId id="332" r:id="rId5"/>
    <p:sldId id="333" r:id="rId6"/>
    <p:sldId id="334" r:id="rId7"/>
  </p:sldIdLst>
  <p:sldSz cx="12192000" cy="6858000"/>
  <p:notesSz cx="6797675" cy="9929813"/>
  <p:defaultTextStyle>
    <a:defPPr>
      <a:defRPr lang="ru-RU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D7A41B0-AF5E-4326-A3FF-7E041A0923E5}">
          <p14:sldIdLst>
            <p14:sldId id="257"/>
            <p14:sldId id="329"/>
            <p14:sldId id="331"/>
            <p14:sldId id="332"/>
            <p14:sldId id="333"/>
            <p14:sldId id="33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82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6"/>
            <a:ext cx="2946400" cy="498555"/>
          </a:xfrm>
          <a:prstGeom prst="rect">
            <a:avLst/>
          </a:prstGeom>
        </p:spPr>
        <p:txBody>
          <a:bodyPr vert="horz" lIns="91395" tIns="45695" rIns="91395" bIns="4569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6"/>
            <a:ext cx="2946400" cy="498555"/>
          </a:xfrm>
          <a:prstGeom prst="rect">
            <a:avLst/>
          </a:prstGeom>
        </p:spPr>
        <p:txBody>
          <a:bodyPr vert="horz" lIns="91395" tIns="45695" rIns="91395" bIns="45695" rtlCol="0"/>
          <a:lstStyle>
            <a:lvl1pPr algn="r">
              <a:defRPr sz="1200"/>
            </a:lvl1pPr>
          </a:lstStyle>
          <a:p>
            <a:fld id="{2DB17E9B-41EA-4F2C-A676-36CDDCAD8C2F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31264"/>
            <a:ext cx="2946400" cy="498555"/>
          </a:xfrm>
          <a:prstGeom prst="rect">
            <a:avLst/>
          </a:prstGeom>
        </p:spPr>
        <p:txBody>
          <a:bodyPr vert="horz" lIns="91395" tIns="45695" rIns="91395" bIns="45695" rtlCol="0" anchor="b"/>
          <a:lstStyle>
            <a:lvl1pPr algn="l">
              <a:defRPr sz="1200"/>
            </a:lvl1pPr>
          </a:lstStyle>
          <a:p>
            <a:r>
              <a:rPr lang="ru-RU" smtClean="0"/>
              <a:t>0,1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1264"/>
            <a:ext cx="2946400" cy="498555"/>
          </a:xfrm>
          <a:prstGeom prst="rect">
            <a:avLst/>
          </a:prstGeom>
        </p:spPr>
        <p:txBody>
          <a:bodyPr vert="horz" lIns="91395" tIns="45695" rIns="91395" bIns="45695" rtlCol="0" anchor="b"/>
          <a:lstStyle>
            <a:lvl1pPr algn="r">
              <a:defRPr sz="1200"/>
            </a:lvl1pPr>
          </a:lstStyle>
          <a:p>
            <a:fld id="{CFED9C51-7476-49F7-820D-5B5C7E44A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47861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45659" cy="498215"/>
          </a:xfrm>
          <a:prstGeom prst="rect">
            <a:avLst/>
          </a:prstGeom>
        </p:spPr>
        <p:txBody>
          <a:bodyPr vert="horz" lIns="91395" tIns="45695" rIns="91395" bIns="4569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5"/>
            <a:ext cx="2945659" cy="498215"/>
          </a:xfrm>
          <a:prstGeom prst="rect">
            <a:avLst/>
          </a:prstGeom>
        </p:spPr>
        <p:txBody>
          <a:bodyPr vert="horz" lIns="91395" tIns="45695" rIns="91395" bIns="45695" rtlCol="0"/>
          <a:lstStyle>
            <a:lvl1pPr algn="r">
              <a:defRPr sz="1200"/>
            </a:lvl1pPr>
          </a:lstStyle>
          <a:p>
            <a:fld id="{6E5106A0-CA14-4B60-9CE6-D5AD5831C22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5" tIns="45695" rIns="91395" bIns="4569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395" tIns="45695" rIns="91395" bIns="4569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7" y="9431599"/>
            <a:ext cx="2945659" cy="498214"/>
          </a:xfrm>
          <a:prstGeom prst="rect">
            <a:avLst/>
          </a:prstGeom>
        </p:spPr>
        <p:txBody>
          <a:bodyPr vert="horz" lIns="91395" tIns="45695" rIns="91395" bIns="45695" rtlCol="0" anchor="b"/>
          <a:lstStyle>
            <a:lvl1pPr algn="l">
              <a:defRPr sz="1200"/>
            </a:lvl1pPr>
          </a:lstStyle>
          <a:p>
            <a:r>
              <a:rPr lang="ru-RU" smtClean="0"/>
              <a:t>0,1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1599"/>
            <a:ext cx="2945659" cy="498214"/>
          </a:xfrm>
          <a:prstGeom prst="rect">
            <a:avLst/>
          </a:prstGeom>
        </p:spPr>
        <p:txBody>
          <a:bodyPr vert="horz" lIns="91395" tIns="45695" rIns="91395" bIns="45695" rtlCol="0" anchor="b"/>
          <a:lstStyle>
            <a:lvl1pPr algn="r">
              <a:defRPr sz="1200"/>
            </a:lvl1pPr>
          </a:lstStyle>
          <a:p>
            <a:fld id="{9A660B55-3DD9-4D7A-A304-E6788BB2DA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132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69C3A-7EC3-4A21-96D1-048C0972F178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0,1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267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1" rIns="91440" bIns="45721" anchor="t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8140703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1" rIns="91440" bIns="45721" anchor="t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402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11" indent="0" algn="ctr">
              <a:buNone/>
            </a:lvl2pPr>
            <a:lvl3pPr marL="914423" indent="0" algn="ctr">
              <a:buNone/>
            </a:lvl3pPr>
            <a:lvl4pPr marL="1371634" indent="0" algn="ctr">
              <a:buNone/>
            </a:lvl4pPr>
            <a:lvl5pPr marL="1828846" indent="0" algn="ctr">
              <a:buNone/>
            </a:lvl5pPr>
            <a:lvl6pPr marL="2286057" indent="0" algn="ctr">
              <a:buNone/>
            </a:lvl6pPr>
            <a:lvl7pPr marL="2743269" indent="0" algn="ctr">
              <a:buNone/>
            </a:lvl7pPr>
            <a:lvl8pPr marL="3200480" indent="0" algn="ctr">
              <a:buNone/>
            </a:lvl8pPr>
            <a:lvl9pPr marL="3657691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130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80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2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08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2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1" rIns="91440" bIns="45721" anchor="t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8140703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1" rIns="91440" bIns="45721" anchor="t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83840"/>
            <a:ext cx="8839200" cy="1826363"/>
          </a:xfrm>
        </p:spPr>
        <p:txBody>
          <a:bodyPr tIns="0" bIns="0" anchor="t"/>
          <a:lstStyle>
            <a:lvl1pPr algn="l">
              <a:buNone/>
              <a:defRPr sz="4201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8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4876800" cy="4525963"/>
          </a:xfrm>
        </p:spPr>
        <p:txBody>
          <a:bodyPr/>
          <a:lstStyle>
            <a:lvl1pPr>
              <a:defRPr sz="2601"/>
            </a:lvl1pPr>
            <a:lvl2pPr>
              <a:defRPr sz="2201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89600" y="1600204"/>
            <a:ext cx="4876800" cy="4525963"/>
          </a:xfrm>
        </p:spPr>
        <p:txBody>
          <a:bodyPr/>
          <a:lstStyle>
            <a:lvl1pPr>
              <a:defRPr sz="2601"/>
            </a:lvl1pPr>
            <a:lvl2pPr>
              <a:defRPr sz="2201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4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1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70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1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516913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1516913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15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15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71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1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1"/>
            </a:lvl1pPr>
            <a:lvl2pPr>
              <a:buNone/>
              <a:defRPr sz="1200"/>
            </a:lvl2pPr>
            <a:lvl3pPr>
              <a:buNone/>
              <a:defRPr sz="1001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1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875264" y="6422068"/>
            <a:ext cx="1016000" cy="365125"/>
          </a:xfrm>
        </p:spPr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55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978" y="1705710"/>
            <a:ext cx="4071824" cy="1253808"/>
          </a:xfrm>
        </p:spPr>
        <p:txBody>
          <a:bodyPr anchor="b"/>
          <a:lstStyle>
            <a:lvl1pPr algn="l">
              <a:buNone/>
              <a:defRPr sz="2201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08981" y="2998765"/>
            <a:ext cx="4071822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1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422068"/>
            <a:ext cx="2844800" cy="365125"/>
          </a:xfrm>
        </p:spPr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FE4D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8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1" rIns="91440" bIns="45721" anchor="t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1" rIns="91440" bIns="45721" anchor="t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422068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1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>
                  <a:shade val="75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165600" y="6422068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1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>
                  <a:shade val="75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871200" y="6422068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1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15C064-DD44-4CAC-873E-2D1F54821676}" type="slidenum">
              <a:rPr lang="en-US" smtClean="0">
                <a:solidFill>
                  <a:srgbClr val="DFE4D9">
                    <a:shade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34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35" indent="-38405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1" kern="1200">
          <a:solidFill>
            <a:schemeClr val="tx1"/>
          </a:solidFill>
          <a:latin typeface="+mn-lt"/>
          <a:ea typeface="+mn-ea"/>
          <a:cs typeface="+mn-cs"/>
        </a:defRPr>
      </a:lvl1pPr>
      <a:lvl2pPr marL="722395" indent="-274327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1" kern="1200">
          <a:solidFill>
            <a:schemeClr val="tx1"/>
          </a:solidFill>
          <a:latin typeface="+mn-lt"/>
          <a:ea typeface="+mn-ea"/>
          <a:cs typeface="+mn-cs"/>
        </a:defRPr>
      </a:lvl2pPr>
      <a:lvl3pPr marL="1005865" indent="-256038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92" indent="-237750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510" indent="-18288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827" indent="-182885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88" indent="-182885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749" indent="-182885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79" indent="-182885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9000">
              <a:schemeClr val="bg2">
                <a:shade val="60000"/>
                <a:satMod val="15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93074" y="1412775"/>
            <a:ext cx="8334103" cy="3672413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n w="5000" cmpd="sng">
                  <a:noFill/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</a:t>
            </a:r>
            <a:r>
              <a:rPr lang="ru-RU" sz="3200" dirty="0">
                <a:ln w="5000" cmpd="sng">
                  <a:noFill/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контрольным </a:t>
            </a:r>
            <a:br>
              <a:rPr lang="ru-RU" sz="3200" dirty="0">
                <a:ln w="5000" cmpd="sng">
                  <a:noFill/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n w="5000" cmpd="sng">
                  <a:noFill/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</a:t>
            </a:r>
            <a:r>
              <a:rPr lang="ru-RU" sz="3200" dirty="0" smtClean="0">
                <a:ln w="5000" cmpd="sng">
                  <a:noFill/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</a:t>
            </a:r>
            <a:r>
              <a:rPr lang="ru-RU" sz="3200" dirty="0">
                <a:ln w="5000" cmpd="sng">
                  <a:noFill/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с единственным поставщиком (подрядчиком, исполнителем)</a:t>
            </a:r>
            <a:r>
              <a:rPr lang="en-US" altLang="ru-RU" sz="3200" dirty="0">
                <a:ln w="5000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Questrial"/>
                <a:cs typeface="Times New Roman" panose="02020603050405020304" pitchFamily="18" charset="0"/>
              </a:rPr>
              <a:t/>
            </a:r>
            <a:br>
              <a:rPr lang="en-US" altLang="ru-RU" sz="3200" dirty="0">
                <a:ln w="5000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Questrial"/>
                <a:cs typeface="Times New Roman" panose="02020603050405020304" pitchFamily="18" charset="0"/>
              </a:rPr>
            </a:br>
            <a:endParaRPr lang="ru-RU" sz="3200" dirty="0">
              <a:ln w="5000" cmpd="sng">
                <a:noFill/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27447" y="1124744"/>
            <a:ext cx="2483769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1" rIns="91440" bIns="45721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8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 bwMode="auto">
          <a:xfrm>
            <a:off x="2711626" y="6813377"/>
            <a:ext cx="936105" cy="0"/>
          </a:xfrm>
          <a:prstGeom prst="line">
            <a:avLst/>
          </a:prstGeom>
          <a:gradFill rotWithShape="1">
            <a:gsLst>
              <a:gs pos="0">
                <a:srgbClr val="000000">
                  <a:gamma/>
                  <a:tint val="26667"/>
                  <a:invGamma/>
                </a:srgbClr>
              </a:gs>
              <a:gs pos="100000">
                <a:srgbClr val="000000">
                  <a:alpha val="14999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10751" y="689218"/>
            <a:ext cx="1115616" cy="27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1" rIns="91440" bIns="45721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kern="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595885" y="3720039"/>
            <a:ext cx="2767109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1" rIns="91440" bIns="45721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 dirty="0">
              <a:solidFill>
                <a:srgbClr val="4D4D4D"/>
              </a:solidFill>
              <a:latin typeface="Microsoft Sans Serif"/>
              <a:cs typeface="Times New Roman" panose="02020603050405020304" pitchFamily="18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1860040" y="6581869"/>
            <a:ext cx="331960" cy="276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11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23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34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46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algn="ctr" defTabSz="914400"/>
            <a:endParaRPr lang="en-US" sz="1200" kern="0" dirty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11822439" y="6537246"/>
            <a:ext cx="331960" cy="276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11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23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34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46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algn="ctr" defTabSz="914400"/>
            <a:r>
              <a:rPr lang="ru-RU" sz="1200" kern="0" dirty="0" smtClean="0">
                <a:solidFill>
                  <a:srgbClr val="4D4D4D"/>
                </a:solidFill>
                <a:cs typeface="Times New Roman" pitchFamily="18" charset="0"/>
              </a:rPr>
              <a:t>2</a:t>
            </a:r>
            <a:endParaRPr lang="en-US" sz="1200" kern="0" dirty="0">
              <a:solidFill>
                <a:srgbClr val="4D4D4D"/>
              </a:solidFill>
              <a:cs typeface="Times New Roman" pitchFamily="18" charset="0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1524000" y="188642"/>
            <a:ext cx="9668256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11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23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34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46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algn="ctr" defTabSz="914400"/>
            <a:endParaRPr lang="en-US" sz="2800" kern="0" dirty="0">
              <a:solidFill>
                <a:schemeClr val="tx2">
                  <a:lumMod val="10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261092" y="1249953"/>
            <a:ext cx="4901068" cy="83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1" rIns="91440" bIns="45721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kern="0" dirty="0">
              <a:solidFill>
                <a:srgbClr val="4D4D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0" y="115439"/>
            <a:ext cx="12192000" cy="80221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0037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ОСНОВНИЕ ДЛЯ СОГЛАСОВАНИЯ С КОНТРОЛЬНЫМ ОРГАНОМ В СФЕРЕ ЗАКУПОК ЗАКЛЮЧЕНИЯ КОНТРАКТА </a:t>
            </a:r>
            <a:br>
              <a:rPr lang="ru-RU" sz="1800" b="1" dirty="0">
                <a:solidFill>
                  <a:srgbClr val="0037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rgbClr val="0037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Выноска со стрелкой вниз 17">
            <a:extLst>
              <a:ext uri="{FF2B5EF4-FFF2-40B4-BE49-F238E27FC236}">
                <a16:creationId xmlns="" xmlns:a16="http://schemas.microsoft.com/office/drawing/2014/main" id="{A241EF4E-9048-490B-826E-EDE302E7B246}"/>
              </a:ext>
            </a:extLst>
          </p:cNvPr>
          <p:cNvSpPr/>
          <p:nvPr/>
        </p:nvSpPr>
        <p:spPr>
          <a:xfrm>
            <a:off x="83126" y="784816"/>
            <a:ext cx="11892315" cy="1082762"/>
          </a:xfrm>
          <a:prstGeom prst="downArrowCallout">
            <a:avLst>
              <a:gd name="adj1" fmla="val 22319"/>
              <a:gd name="adj2" fmla="val 24648"/>
              <a:gd name="adj3" fmla="val 22672"/>
              <a:gd name="adj4" fmla="val 63354"/>
            </a:avLst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4 части 5 статьи 93 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44-ФЗ</a:t>
            </a:r>
            <a:endParaRPr lang="ru-RU" sz="1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3126" y="1958541"/>
            <a:ext cx="11892315" cy="1663696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контракта с единственным поставщиком (подрядчиком, исполнителем) в случае признания определения поставщика (подрядчика, исполнителя) несостоявшимся осуществляется в соответствии с пунктами 24 и 25 части 1 статьи 93 по согласованию с контрольным органом в сфере закупок в случае признания несостоявшимися конкурса или аукциона, если начальная (максимальная) цена контракта превышает предельный размер (предельные размеры) начальной (максимальной) цены контракта, который устанавливается Правительством РФ.</a:t>
            </a:r>
          </a:p>
        </p:txBody>
      </p:sp>
      <p:sp>
        <p:nvSpPr>
          <p:cNvPr id="22" name="Выноска со стрелкой вниз 17">
            <a:extLst>
              <a:ext uri="{FF2B5EF4-FFF2-40B4-BE49-F238E27FC236}">
                <a16:creationId xmlns="" xmlns:a16="http://schemas.microsoft.com/office/drawing/2014/main" id="{BB299270-B6EA-48F0-94BE-B59AF9B352C5}"/>
              </a:ext>
            </a:extLst>
          </p:cNvPr>
          <p:cNvSpPr/>
          <p:nvPr/>
        </p:nvSpPr>
        <p:spPr>
          <a:xfrm>
            <a:off x="83125" y="3776070"/>
            <a:ext cx="11892315" cy="1082762"/>
          </a:xfrm>
          <a:prstGeom prst="downArrowCallout">
            <a:avLst>
              <a:gd name="adj1" fmla="val 22319"/>
              <a:gd name="adj2" fmla="val 24648"/>
              <a:gd name="adj3" fmla="val 22672"/>
              <a:gd name="adj4" fmla="val 63354"/>
            </a:avLst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30.06.2020 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961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3126" y="4858832"/>
            <a:ext cx="11892318" cy="181752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 предельный размер начальной (максимальной) цены контракта, при превышении которого заключение контракта с единственным поставщиком (подрядчиком, исполнителем) в случае признания конкурса или аукциона несостоявшимися осуществляется по согласованию с контрольным органом в сфере закупок товаров, работ, услуг для обеспечения государственных и муниципальных нужд, а также утверждены Правила согласования контрольным органом в сфере закупок товаров, работ, услуг для обеспечения государственных и муниципальных нужд заключения контракта с единственным поставщиком (подрядчиком, исполнителем).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04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551"/>
            <a:ext cx="12192000" cy="80221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СЛУЧАИ, КОГДА НЕОБХОДИМО СОГЛАСОВАНИЕ 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КОНТРАКТА С КОНТРОЛЬНЫМ ОРГАНОМ В СФЕРЕ ЗАКУПОК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4272" y="2363262"/>
            <a:ext cx="2511983" cy="90288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 части 1 статьи 52 Закона № 44-ФЗ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58784" y="2370219"/>
            <a:ext cx="7788187" cy="924825"/>
          </a:xfrm>
          <a:prstGeom prst="rect">
            <a:avLst/>
          </a:prstGeom>
          <a:noFill/>
          <a:ln w="12700">
            <a:solidFill>
              <a:srgbClr val="3D9573"/>
            </a:solidFill>
            <a:prstDash val="dash"/>
          </a:ln>
          <a:scene3d>
            <a:camera prst="orthographicFront"/>
            <a:lightRig rig="threePt" dir="t"/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срока подачи заявок на участие в закупке подана только одна заявка на участие в закупке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769795" y="2827918"/>
            <a:ext cx="499244" cy="0"/>
          </a:xfrm>
          <a:prstGeom prst="straightConnector1">
            <a:avLst/>
          </a:prstGeom>
          <a:ln w="28575">
            <a:solidFill>
              <a:srgbClr val="C53B45">
                <a:alpha val="71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94272" y="4023759"/>
            <a:ext cx="2511983" cy="90288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2 части 1 статьи 52 Закона № 44-ФЗ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358784" y="4030716"/>
            <a:ext cx="7788187" cy="924825"/>
          </a:xfrm>
          <a:prstGeom prst="rect">
            <a:avLst/>
          </a:prstGeom>
          <a:noFill/>
          <a:ln w="12700">
            <a:solidFill>
              <a:srgbClr val="3D9573"/>
            </a:solidFill>
            <a:prstDash val="dash"/>
          </a:ln>
          <a:scene3d>
            <a:camera prst="orthographicFront"/>
            <a:lightRig rig="threePt" dir="t"/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рассмотрения заявок на участие в закупке только одна заявка на участие в закупке соответствует требованиям, установленным в извещении об осуществлении закупки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769795" y="4497651"/>
            <a:ext cx="499244" cy="0"/>
          </a:xfrm>
          <a:prstGeom prst="straightConnector1">
            <a:avLst/>
          </a:prstGeom>
          <a:ln w="28575">
            <a:solidFill>
              <a:srgbClr val="C53B45">
                <a:alpha val="71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94272" y="882012"/>
            <a:ext cx="11893084" cy="62511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закупки не состоялась и начальная (максимальная) цена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свыше 250 млн.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согласование требуется в следующих случаях, если:</a:t>
            </a:r>
          </a:p>
        </p:txBody>
      </p:sp>
    </p:spTree>
    <p:extLst>
      <p:ext uri="{BB962C8B-B14F-4D97-AF65-F5344CB8AC3E}">
        <p14:creationId xmlns:p14="http://schemas.microsoft.com/office/powerpoint/2010/main" val="27569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551"/>
            <a:ext cx="12192000" cy="80221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СЛУЧАИ, КОГДА НЕОБХОДИМО СОГЛАСОВАНИЕ 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КОНТРАКТА С КОНТРОЛЬНЫМ ОРГАНОМ В СФЕРЕ ЗАКУПОК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4271" y="1859880"/>
            <a:ext cx="2511983" cy="902883"/>
          </a:xfrm>
          <a:prstGeom prst="rect">
            <a:avLst/>
          </a:prstGeom>
          <a:solidFill>
            <a:srgbClr val="0070C0"/>
          </a:solidFill>
          <a:ln>
            <a:solidFill>
              <a:srgbClr val="3D9573"/>
            </a:solidFill>
          </a:ln>
          <a:scene3d>
            <a:camera prst="orthographicFront"/>
            <a:lightRig rig="threePt" dir="t"/>
          </a:scene3d>
          <a:sp3d prstMaterial="soft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3 части 1 статьи 52 Закона № 44-ФЗ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58782" y="1866837"/>
            <a:ext cx="8740173" cy="924825"/>
          </a:xfrm>
          <a:prstGeom prst="rect">
            <a:avLst/>
          </a:prstGeom>
          <a:noFill/>
          <a:ln w="12700">
            <a:solidFill>
              <a:srgbClr val="3D9573"/>
            </a:solidFill>
            <a:prstDash val="dash"/>
          </a:ln>
          <a:scene3d>
            <a:camera prst="orthographicFront"/>
            <a:lightRig rig="threePt" dir="t"/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срока подачи заявок на участие в закупке не подано ни одной заявки на участие в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закупке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769794" y="2185990"/>
            <a:ext cx="499244" cy="0"/>
          </a:xfrm>
          <a:prstGeom prst="straightConnector1">
            <a:avLst/>
          </a:prstGeom>
          <a:ln w="28575">
            <a:solidFill>
              <a:srgbClr val="C53B45">
                <a:alpha val="71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94271" y="3104741"/>
            <a:ext cx="2511983" cy="902883"/>
          </a:xfrm>
          <a:prstGeom prst="rect">
            <a:avLst/>
          </a:prstGeom>
          <a:solidFill>
            <a:srgbClr val="0070C0"/>
          </a:solidFill>
          <a:ln>
            <a:solidFill>
              <a:srgbClr val="3D9573"/>
            </a:solidFill>
          </a:ln>
          <a:scene3d>
            <a:camera prst="orthographicFront"/>
            <a:lightRig rig="threePt" dir="t"/>
          </a:scene3d>
          <a:sp3d prstMaterial="soft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4 части 1 статьи 52 Закона № 44-ФЗ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358783" y="3111698"/>
            <a:ext cx="8728572" cy="924825"/>
          </a:xfrm>
          <a:prstGeom prst="rect">
            <a:avLst/>
          </a:prstGeom>
          <a:noFill/>
          <a:ln w="12700">
            <a:solidFill>
              <a:srgbClr val="3D9573"/>
            </a:solidFill>
            <a:prstDash val="dash"/>
          </a:ln>
          <a:scene3d>
            <a:camera prst="orthographicFront"/>
            <a:lightRig rig="threePt" dir="t"/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рассмотрения заявок на участие в закупке комиссия по осуществлению закупок отклонила все такие заявки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769794" y="3430851"/>
            <a:ext cx="499244" cy="0"/>
          </a:xfrm>
          <a:prstGeom prst="straightConnector1">
            <a:avLst/>
          </a:prstGeom>
          <a:ln w="28575">
            <a:solidFill>
              <a:srgbClr val="C53B45">
                <a:alpha val="71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94271" y="4348688"/>
            <a:ext cx="2511983" cy="902883"/>
          </a:xfrm>
          <a:prstGeom prst="rect">
            <a:avLst/>
          </a:prstGeom>
          <a:solidFill>
            <a:srgbClr val="0070C0"/>
          </a:solidFill>
          <a:ln>
            <a:solidFill>
              <a:srgbClr val="3D9573"/>
            </a:solidFill>
          </a:ln>
          <a:scene3d>
            <a:camera prst="orthographicFront"/>
            <a:lightRig rig="threePt" dir="t"/>
          </a:scene3d>
          <a:sp3d prstMaterial="soft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5 части 1 статьи 52 Закона  № 44-ФЗ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358783" y="4355645"/>
            <a:ext cx="8728572" cy="924825"/>
          </a:xfrm>
          <a:prstGeom prst="rect">
            <a:avLst/>
          </a:prstGeom>
          <a:noFill/>
          <a:ln w="12700">
            <a:solidFill>
              <a:srgbClr val="3D9573"/>
            </a:solidFill>
            <a:prstDash val="dash"/>
          </a:ln>
          <a:scene3d>
            <a:camera prst="orthographicFront"/>
            <a:lightRig rig="threePt" dir="t"/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участники закупки, не отозвавшие в соответствии с Законом № 44-ФЗ заявку на участие в закупке, признаны уклонившимися от заключения контракта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2769794" y="4674798"/>
            <a:ext cx="499244" cy="0"/>
          </a:xfrm>
          <a:prstGeom prst="straightConnector1">
            <a:avLst/>
          </a:prstGeom>
          <a:ln w="28575">
            <a:solidFill>
              <a:srgbClr val="C53B45">
                <a:alpha val="71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194271" y="5587809"/>
            <a:ext cx="2511983" cy="1181297"/>
          </a:xfrm>
          <a:prstGeom prst="rect">
            <a:avLst/>
          </a:prstGeom>
          <a:solidFill>
            <a:srgbClr val="0070C0"/>
          </a:solidFill>
          <a:ln>
            <a:solidFill>
              <a:srgbClr val="3D9573"/>
            </a:solidFill>
          </a:ln>
          <a:scene3d>
            <a:camera prst="orthographicFront"/>
            <a:lightRig rig="threePt" dir="t"/>
          </a:scene3d>
          <a:sp3d prstMaterial="soft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6 части 1 статьи 52 Закона  № 44-ФЗ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358783" y="5588000"/>
            <a:ext cx="8728572" cy="1210005"/>
          </a:xfrm>
          <a:prstGeom prst="rect">
            <a:avLst/>
          </a:prstGeom>
          <a:noFill/>
          <a:ln w="12700">
            <a:solidFill>
              <a:srgbClr val="3D9573"/>
            </a:solidFill>
            <a:prstDash val="dash"/>
          </a:ln>
          <a:scene3d>
            <a:camera prst="orthographicFront"/>
            <a:lightRig rig="threePt" dir="t"/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 соответствии с частями 9 и 10 статьи 31 Закона № 44-ФЗ заказчик отказался от заключения контракта с участником закупки, подавшим заявку на участие в закупке, которая является единственной, либо с участником закупки, подавшим заявку на участие в закупке, признанную единственной соответствующей требованиям, установленным в извещении об осуществлении закупки</a:t>
            </a: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2769794" y="6192333"/>
            <a:ext cx="499244" cy="0"/>
          </a:xfrm>
          <a:prstGeom prst="straightConnector1">
            <a:avLst/>
          </a:prstGeom>
          <a:ln w="28575">
            <a:solidFill>
              <a:srgbClr val="C53B45">
                <a:alpha val="71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7">
            <a:extLst>
              <a:ext uri="{FF2B5EF4-FFF2-40B4-BE49-F238E27FC236}">
                <a16:creationId xmlns="" xmlns:a16="http://schemas.microsoft.com/office/drawing/2014/main" id="{E1C5F559-B71D-45AD-89FE-CA5BD00E8D25}"/>
              </a:ext>
            </a:extLst>
          </p:cNvPr>
          <p:cNvSpPr/>
          <p:nvPr/>
        </p:nvSpPr>
        <p:spPr>
          <a:xfrm>
            <a:off x="149458" y="768447"/>
            <a:ext cx="11893084" cy="62511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закупки не состоялась и начальная (максимальная) цена свыше </a:t>
            </a:r>
            <a:r>
              <a:rPr lang="ru-RU" b="1" i="1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i="1" u="sng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b="1" i="1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согласование требуется в следующих случаях, если:</a:t>
            </a:r>
          </a:p>
        </p:txBody>
      </p:sp>
    </p:spTree>
    <p:extLst>
      <p:ext uri="{BB962C8B-B14F-4D97-AF65-F5344CB8AC3E}">
        <p14:creationId xmlns:p14="http://schemas.microsoft.com/office/powerpoint/2010/main" val="22979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9444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ОБРАЩЕНИЯ В КОНТРОЛЬНЫЙ ОРГАН О СОГЛАСОВАНИИ ЗАКЛЮЧЕНИЯ КОНТРАКТА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2"/>
          <a:srcRect t="2954"/>
          <a:stretch/>
        </p:blipFill>
        <p:spPr>
          <a:xfrm>
            <a:off x="609600" y="1261975"/>
            <a:ext cx="10972800" cy="5375597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189345" y="494449"/>
            <a:ext cx="11813309" cy="49444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обращения предусмотрена Правилами, утвержденными постановлением Правительства РФ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30.06.2020 №961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6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95563" y="71829"/>
            <a:ext cx="12192000" cy="49444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СЛУЧАИ ОТКАЗА В СОГЛАСОВАНИИ ЗАКЛЮЧЕНИЯ КОНТРАКТА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3892" y="629072"/>
            <a:ext cx="12025742" cy="645392"/>
          </a:xfrm>
          <a:prstGeom prst="roundRect">
            <a:avLst/>
          </a:prstGeom>
          <a:solidFill>
            <a:srgbClr val="0070C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Контрольный орган принимает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в согласовании заключения контракта </a:t>
            </a:r>
          </a:p>
          <a:p>
            <a:pPr lvl="0"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выявления при проведении внеплановой проверки: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3892" y="1488694"/>
            <a:ext cx="12025742" cy="4181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неверного выбора способа определения поставщика (подрядчика, исполнителя)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892" y="2121040"/>
            <a:ext cx="12025742" cy="44955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объекта закупки, влекущего ограничение количества участников закупки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892" y="2784827"/>
            <a:ext cx="12025742" cy="46942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требований к участникам закупки с нарушением норм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о контрактной системе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892" y="3468481"/>
            <a:ext cx="12025742" cy="4389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сокращения срока подачи заявок на участие в закупке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892" y="4121628"/>
            <a:ext cx="12025742" cy="7813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отклонения заявки на участие в закупке, признания заявки на участие в закупке не соответствующими требованиям извещения об осуществлении закупки и документации о закупке, отказ в допуске к участию в определении поставщика (подрядчика, исполнителя) с нарушением норм законодательства о контрактной системе;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3892" y="5112742"/>
            <a:ext cx="12025742" cy="56739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несоответствия заявки на участие в закупке, поданной единственным поставщиком (подрядчиком, исполнителем), требованиям извещения о закупке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3892" y="5889941"/>
            <a:ext cx="12025742" cy="82167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несоответствия единственного поставщика (подрядчика, исполнителя), требованиям, установленным в извещении об осуществлении закупки в соответствии с частью 1, частями 1.1, 2 и 2.1 (при наличии таких требований) статьи 31 Закона № 44-ФЗ</a:t>
            </a:r>
          </a:p>
        </p:txBody>
      </p:sp>
    </p:spTree>
    <p:extLst>
      <p:ext uri="{BB962C8B-B14F-4D97-AF65-F5344CB8AC3E}">
        <p14:creationId xmlns:p14="http://schemas.microsoft.com/office/powerpoint/2010/main" val="2874018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42">
      <a:dk1>
        <a:srgbClr val="FFFFFF"/>
      </a:dk1>
      <a:lt1>
        <a:srgbClr val="FFFFFF"/>
      </a:lt1>
      <a:dk2>
        <a:srgbClr val="B6C9D6"/>
      </a:dk2>
      <a:lt2>
        <a:srgbClr val="DFE4D9"/>
      </a:lt2>
      <a:accent1>
        <a:srgbClr val="FFFFFF"/>
      </a:accent1>
      <a:accent2>
        <a:srgbClr val="CCAF0A"/>
      </a:accent2>
      <a:accent3>
        <a:srgbClr val="8D89A4"/>
      </a:accent3>
      <a:accent4>
        <a:srgbClr val="A5A5A5"/>
      </a:accent4>
      <a:accent5>
        <a:srgbClr val="EDEDED"/>
      </a:accent5>
      <a:accent6>
        <a:srgbClr val="B1BCA2"/>
      </a:accent6>
      <a:hlink>
        <a:srgbClr val="3A422F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6470</TotalTime>
  <Words>645</Words>
  <Application>Microsoft Office PowerPoint</Application>
  <PresentationFormat>Произвольный</PresentationFormat>
  <Paragraphs>38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 Согласование с контрольным  органом заключения контракта с единственным поставщиком (подрядчиком, исполнителем) </vt:lpstr>
      <vt:lpstr>НОРМАТИВНОЕ ОСНОВНИЕ ДЛЯ СОГЛАСОВАНИЯ С КОНТРОЛЬНЫМ ОРГАНОМ В СФЕРЕ ЗАКУПОК ЗАКЛЮЧЕНИЯ КОНТРАКТА  </vt:lpstr>
      <vt:lpstr>СЛУЧАИ, КОГДА НЕОБХОДИМО СОГЛАСОВАНИЕ  ЗАКЛЮЧЕНИЯ КОНТРАКТА С КОНТРОЛЬНЫМ ОРГАНОМ В СФЕРЕ ЗАКУПОК </vt:lpstr>
      <vt:lpstr>СЛУЧАИ, КОГДА НЕОБХОДИМО СОГЛАСОВАНИЕ  ЗАКЛЮЧЕНИЯ КОНТРАКТА С КОНТРОЛЬНЫМ ОРГАНОМ В СФЕРЕ ЗАКУПОК </vt:lpstr>
      <vt:lpstr>ФОРМА ОБРАЩЕНИЯ В КОНТРОЛЬНЫЙ ОРГАН О СОГЛАСОВАНИИ ЗАКЛЮЧЕНИЯ КОНТРАКТА</vt:lpstr>
      <vt:lpstr>СЛУЧАИ ОТКАЗА В СОГЛАСОВАНИИ ЗАКЛЮЧЕНИЯ КОНТРАКТА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инспекция Финансового контроля  Самарской области Финансовая инспекция Самарской области</dc:title>
  <dc:creator>Ладюкова</dc:creator>
  <cp:lastModifiedBy>Мишкина Елена Ивановна</cp:lastModifiedBy>
  <cp:revision>393</cp:revision>
  <cp:lastPrinted>2022-08-23T07:52:32Z</cp:lastPrinted>
  <dcterms:created xsi:type="dcterms:W3CDTF">2019-06-13T08:12:40Z</dcterms:created>
  <dcterms:modified xsi:type="dcterms:W3CDTF">2024-12-11T10:18:10Z</dcterms:modified>
</cp:coreProperties>
</file>