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6"/>
  </p:notesMasterIdLst>
  <p:handoutMasterIdLst>
    <p:handoutMasterId r:id="rId27"/>
  </p:handoutMasterIdLst>
  <p:sldIdLst>
    <p:sldId id="391" r:id="rId2"/>
    <p:sldId id="390" r:id="rId3"/>
    <p:sldId id="399" r:id="rId4"/>
    <p:sldId id="398" r:id="rId5"/>
    <p:sldId id="400" r:id="rId6"/>
    <p:sldId id="396" r:id="rId7"/>
    <p:sldId id="397" r:id="rId8"/>
    <p:sldId id="401" r:id="rId9"/>
    <p:sldId id="395" r:id="rId10"/>
    <p:sldId id="393" r:id="rId11"/>
    <p:sldId id="394" r:id="rId12"/>
    <p:sldId id="402" r:id="rId13"/>
    <p:sldId id="404" r:id="rId14"/>
    <p:sldId id="410" r:id="rId15"/>
    <p:sldId id="405" r:id="rId16"/>
    <p:sldId id="406" r:id="rId17"/>
    <p:sldId id="407" r:id="rId18"/>
    <p:sldId id="408" r:id="rId19"/>
    <p:sldId id="409" r:id="rId20"/>
    <p:sldId id="403" r:id="rId21"/>
    <p:sldId id="413" r:id="rId22"/>
    <p:sldId id="411" r:id="rId23"/>
    <p:sldId id="412" r:id="rId24"/>
    <p:sldId id="375"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4FAAC9"/>
    <a:srgbClr val="FF7000"/>
    <a:srgbClr val="212121"/>
    <a:srgbClr val="009DDB"/>
    <a:srgbClr val="333F5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4713" autoAdjust="0"/>
  </p:normalViewPr>
  <p:slideViewPr>
    <p:cSldViewPr snapToGrid="0">
      <p:cViewPr>
        <p:scale>
          <a:sx n="66" d="100"/>
          <a:sy n="66" d="100"/>
        </p:scale>
        <p:origin x="-1330" y="-45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C68A60-E6A2-4669-B7A7-F51532E7C7E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77FDF682-9D74-4E41-A2AD-96F902B5D6DD}">
      <dgm:prSet phldrT="[Текст]" custT="1">
        <dgm:style>
          <a:lnRef idx="2">
            <a:schemeClr val="accent5"/>
          </a:lnRef>
          <a:fillRef idx="1">
            <a:schemeClr val="lt1"/>
          </a:fillRef>
          <a:effectRef idx="0">
            <a:schemeClr val="accent5"/>
          </a:effectRef>
          <a:fontRef idx="minor">
            <a:schemeClr val="dk1"/>
          </a:fontRef>
        </dgm:style>
      </dgm:prSet>
      <dgm:spPr/>
      <dgm:t>
        <a:bodyPr/>
        <a:lstStyle/>
        <a:p>
          <a:r>
            <a:rPr lang="ru-RU" sz="1600" dirty="0" smtClean="0">
              <a:latin typeface="Book Antiqua" pitchFamily="18" charset="0"/>
              <a:cs typeface="Times New Roman" pitchFamily="18" charset="0"/>
            </a:rPr>
            <a:t>Государственные корпорации и компании</a:t>
          </a:r>
          <a:endParaRPr lang="ru-RU" sz="1600" dirty="0">
            <a:latin typeface="Book Antiqua" pitchFamily="18" charset="0"/>
            <a:cs typeface="Times New Roman" pitchFamily="18" charset="0"/>
          </a:endParaRPr>
        </a:p>
      </dgm:t>
    </dgm:pt>
    <dgm:pt modelId="{1D442A67-C6F3-4BBB-AC93-8B57D88CE085}" type="parTrans" cxnId="{91165C8C-357A-4CF5-A7E6-551E187C4ACE}">
      <dgm:prSet/>
      <dgm:spPr/>
      <dgm:t>
        <a:bodyPr/>
        <a:lstStyle/>
        <a:p>
          <a:endParaRPr lang="ru-RU"/>
        </a:p>
      </dgm:t>
    </dgm:pt>
    <dgm:pt modelId="{64CF297D-E83D-4D8D-AD38-CEE0E3450CF8}" type="sibTrans" cxnId="{91165C8C-357A-4CF5-A7E6-551E187C4ACE}">
      <dgm:prSet/>
      <dgm:spPr/>
      <dgm:t>
        <a:bodyPr/>
        <a:lstStyle/>
        <a:p>
          <a:endParaRPr lang="ru-RU"/>
        </a:p>
      </dgm:t>
    </dgm:pt>
    <dgm:pt modelId="{9FB575D8-8D97-4570-9140-7932481D07BD}">
      <dgm:prSet phldrT="[Текст]" custT="1">
        <dgm:style>
          <a:lnRef idx="2">
            <a:schemeClr val="accent5"/>
          </a:lnRef>
          <a:fillRef idx="1">
            <a:schemeClr val="lt1"/>
          </a:fillRef>
          <a:effectRef idx="0">
            <a:schemeClr val="accent5"/>
          </a:effectRef>
          <a:fontRef idx="minor">
            <a:schemeClr val="dk1"/>
          </a:fontRef>
        </dgm:style>
      </dgm:prSet>
      <dgm:spPr/>
      <dgm:t>
        <a:bodyPr/>
        <a:lstStyle/>
        <a:p>
          <a:r>
            <a:rPr lang="ru-RU" sz="1600" dirty="0" smtClean="0">
              <a:latin typeface="Book Antiqua" pitchFamily="18" charset="0"/>
              <a:cs typeface="Times New Roman" pitchFamily="18" charset="0"/>
            </a:rPr>
            <a:t>Публично-правовые компании</a:t>
          </a:r>
          <a:endParaRPr lang="ru-RU" sz="1600" dirty="0">
            <a:latin typeface="Book Antiqua" pitchFamily="18" charset="0"/>
            <a:cs typeface="Times New Roman" pitchFamily="18" charset="0"/>
          </a:endParaRPr>
        </a:p>
      </dgm:t>
    </dgm:pt>
    <dgm:pt modelId="{7FC8FD60-1BFC-4D4F-AD84-433E551B18DC}" type="parTrans" cxnId="{9AE9E0DD-C6F5-4B1F-8616-7FD1AB450BF1}">
      <dgm:prSet/>
      <dgm:spPr/>
      <dgm:t>
        <a:bodyPr/>
        <a:lstStyle/>
        <a:p>
          <a:endParaRPr lang="ru-RU"/>
        </a:p>
      </dgm:t>
    </dgm:pt>
    <dgm:pt modelId="{508EDEAE-8E8B-4E4A-828E-6B4E4408B8B6}" type="sibTrans" cxnId="{9AE9E0DD-C6F5-4B1F-8616-7FD1AB450BF1}">
      <dgm:prSet/>
      <dgm:spPr/>
      <dgm:t>
        <a:bodyPr/>
        <a:lstStyle/>
        <a:p>
          <a:endParaRPr lang="ru-RU"/>
        </a:p>
      </dgm:t>
    </dgm:pt>
    <dgm:pt modelId="{4DB4836E-E4B1-4E9B-9865-1F144EBB6D17}">
      <dgm:prSet phldrT="[Текст]" custT="1">
        <dgm:style>
          <a:lnRef idx="2">
            <a:schemeClr val="accent5"/>
          </a:lnRef>
          <a:fillRef idx="1">
            <a:schemeClr val="lt1"/>
          </a:fillRef>
          <a:effectRef idx="0">
            <a:schemeClr val="accent5"/>
          </a:effectRef>
          <a:fontRef idx="minor">
            <a:schemeClr val="dk1"/>
          </a:fontRef>
        </dgm:style>
      </dgm:prSet>
      <dgm:spPr/>
      <dgm:t>
        <a:bodyPr/>
        <a:lstStyle/>
        <a:p>
          <a:r>
            <a:rPr lang="ru-RU" sz="1600" dirty="0" smtClean="0">
              <a:latin typeface="Book Antiqua" pitchFamily="18" charset="0"/>
              <a:cs typeface="Times New Roman" pitchFamily="18" charset="0"/>
            </a:rPr>
            <a:t>Субъекты естественных монополий</a:t>
          </a:r>
          <a:endParaRPr lang="ru-RU" sz="1600" dirty="0">
            <a:latin typeface="Book Antiqua" pitchFamily="18" charset="0"/>
            <a:cs typeface="Times New Roman" pitchFamily="18" charset="0"/>
          </a:endParaRPr>
        </a:p>
      </dgm:t>
    </dgm:pt>
    <dgm:pt modelId="{7A632E33-6F1E-4192-9399-C4B0D3D45896}" type="parTrans" cxnId="{E4749762-BAFB-4657-86B9-2C779B84A1CB}">
      <dgm:prSet/>
      <dgm:spPr/>
      <dgm:t>
        <a:bodyPr/>
        <a:lstStyle/>
        <a:p>
          <a:endParaRPr lang="ru-RU"/>
        </a:p>
      </dgm:t>
    </dgm:pt>
    <dgm:pt modelId="{825CEAB0-CBBF-410A-AA28-51917091F8A5}" type="sibTrans" cxnId="{E4749762-BAFB-4657-86B9-2C779B84A1CB}">
      <dgm:prSet/>
      <dgm:spPr/>
      <dgm:t>
        <a:bodyPr/>
        <a:lstStyle/>
        <a:p>
          <a:endParaRPr lang="ru-RU"/>
        </a:p>
      </dgm:t>
    </dgm:pt>
    <dgm:pt modelId="{BE4E0345-EBA2-49AA-850B-379D09B54491}">
      <dgm:prSet phldrT="[Текст]" custT="1">
        <dgm:style>
          <a:lnRef idx="2">
            <a:schemeClr val="accent5"/>
          </a:lnRef>
          <a:fillRef idx="1">
            <a:schemeClr val="lt1"/>
          </a:fillRef>
          <a:effectRef idx="0">
            <a:schemeClr val="accent5"/>
          </a:effectRef>
          <a:fontRef idx="minor">
            <a:schemeClr val="dk1"/>
          </a:fontRef>
        </dgm:style>
      </dgm:prSet>
      <dgm:spPr/>
      <dgm:t>
        <a:bodyPr/>
        <a:lstStyle/>
        <a:p>
          <a:pPr algn="just"/>
          <a:r>
            <a:rPr lang="ru-RU" sz="1600" dirty="0" smtClean="0">
              <a:latin typeface="Book Antiqua" pitchFamily="18" charset="0"/>
              <a:cs typeface="Times New Roman" pitchFamily="18" charset="0"/>
            </a:rPr>
            <a:t>Организации из сферы коммунальных услуг, деятельность которых подпадает под регулирование</a:t>
          </a:r>
          <a:endParaRPr lang="ru-RU" sz="1600" dirty="0">
            <a:latin typeface="Book Antiqua" pitchFamily="18" charset="0"/>
            <a:cs typeface="Times New Roman" pitchFamily="18" charset="0"/>
          </a:endParaRPr>
        </a:p>
      </dgm:t>
    </dgm:pt>
    <dgm:pt modelId="{E9EC7185-82CB-4091-94E9-92C985E0278D}" type="parTrans" cxnId="{AFD68D7A-3309-42DB-82D1-33ED02C86EC3}">
      <dgm:prSet/>
      <dgm:spPr/>
      <dgm:t>
        <a:bodyPr/>
        <a:lstStyle/>
        <a:p>
          <a:endParaRPr lang="ru-RU"/>
        </a:p>
      </dgm:t>
    </dgm:pt>
    <dgm:pt modelId="{D72218E5-C9B0-47BF-BBD3-8C5866100E14}" type="sibTrans" cxnId="{AFD68D7A-3309-42DB-82D1-33ED02C86EC3}">
      <dgm:prSet/>
      <dgm:spPr/>
      <dgm:t>
        <a:bodyPr/>
        <a:lstStyle/>
        <a:p>
          <a:endParaRPr lang="ru-RU"/>
        </a:p>
      </dgm:t>
    </dgm:pt>
    <dgm:pt modelId="{45D640A2-FB36-4883-8B72-31FD34CF465A}">
      <dgm:prSet phldrT="[Текст]" custT="1">
        <dgm:style>
          <a:lnRef idx="2">
            <a:schemeClr val="accent5"/>
          </a:lnRef>
          <a:fillRef idx="1">
            <a:schemeClr val="lt1"/>
          </a:fillRef>
          <a:effectRef idx="0">
            <a:schemeClr val="accent5"/>
          </a:effectRef>
          <a:fontRef idx="minor">
            <a:schemeClr val="dk1"/>
          </a:fontRef>
        </dgm:style>
      </dgm:prSet>
      <dgm:spPr/>
      <dgm:t>
        <a:bodyPr/>
        <a:lstStyle/>
        <a:p>
          <a:pPr algn="just"/>
          <a:r>
            <a:rPr lang="ru-RU" sz="1600" dirty="0" smtClean="0">
              <a:latin typeface="Book Antiqua" pitchFamily="18" charset="0"/>
              <a:cs typeface="Times New Roman" pitchFamily="18" charset="0"/>
            </a:rPr>
            <a:t>Автономные учреждения и </a:t>
          </a:r>
          <a:r>
            <a:rPr lang="ru-RU" sz="1600" dirty="0" err="1" smtClean="0">
              <a:latin typeface="Book Antiqua" pitchFamily="18" charset="0"/>
              <a:cs typeface="Times New Roman" pitchFamily="18" charset="0"/>
            </a:rPr>
            <a:t>хозобщества</a:t>
          </a:r>
          <a:r>
            <a:rPr lang="ru-RU" sz="1600" dirty="0" smtClean="0">
              <a:latin typeface="Book Antiqua" pitchFamily="18" charset="0"/>
              <a:cs typeface="Times New Roman" pitchFamily="18" charset="0"/>
            </a:rPr>
            <a:t>, в уставном капитале которых доля участия РФ, субъекта, муниципалитета больше 50 процентов</a:t>
          </a:r>
          <a:endParaRPr lang="ru-RU" sz="1600" dirty="0">
            <a:latin typeface="Book Antiqua" pitchFamily="18" charset="0"/>
            <a:cs typeface="Times New Roman" pitchFamily="18" charset="0"/>
          </a:endParaRPr>
        </a:p>
      </dgm:t>
    </dgm:pt>
    <dgm:pt modelId="{1673F0C9-C1AE-42BD-8ACE-5089C8FAC833}" type="parTrans" cxnId="{38AC7497-4A3F-4140-92EE-A81B0A93FB2B}">
      <dgm:prSet/>
      <dgm:spPr/>
      <dgm:t>
        <a:bodyPr/>
        <a:lstStyle/>
        <a:p>
          <a:endParaRPr lang="ru-RU"/>
        </a:p>
      </dgm:t>
    </dgm:pt>
    <dgm:pt modelId="{7EA3A948-2BCD-4226-A013-ACD317F6B999}" type="sibTrans" cxnId="{38AC7497-4A3F-4140-92EE-A81B0A93FB2B}">
      <dgm:prSet/>
      <dgm:spPr/>
      <dgm:t>
        <a:bodyPr/>
        <a:lstStyle/>
        <a:p>
          <a:endParaRPr lang="ru-RU"/>
        </a:p>
      </dgm:t>
    </dgm:pt>
    <dgm:pt modelId="{57E79003-5464-4BB0-BCC1-E37175164FF5}">
      <dgm:prSet phldrT="[Текст]">
        <dgm:style>
          <a:lnRef idx="2">
            <a:schemeClr val="accent5"/>
          </a:lnRef>
          <a:fillRef idx="1">
            <a:schemeClr val="lt1"/>
          </a:fillRef>
          <a:effectRef idx="0">
            <a:schemeClr val="accent5"/>
          </a:effectRef>
          <a:fontRef idx="minor">
            <a:schemeClr val="dk1"/>
          </a:fontRef>
        </dgm:style>
      </dgm:prSet>
      <dgm:spPr/>
      <dgm:t>
        <a:bodyPr/>
        <a:lstStyle/>
        <a:p>
          <a:r>
            <a:rPr lang="ru-RU" dirty="0" smtClean="0">
              <a:latin typeface="Times New Roman" pitchFamily="18" charset="0"/>
              <a:cs typeface="Times New Roman" pitchFamily="18" charset="0"/>
            </a:rPr>
            <a:t>Дочерние </a:t>
          </a:r>
          <a:r>
            <a:rPr lang="ru-RU" dirty="0" err="1" smtClean="0">
              <a:latin typeface="Times New Roman" pitchFamily="18" charset="0"/>
              <a:cs typeface="Times New Roman" pitchFamily="18" charset="0"/>
            </a:rPr>
            <a:t>хозобщества</a:t>
          </a:r>
          <a:r>
            <a:rPr lang="ru-RU" dirty="0" smtClean="0">
              <a:latin typeface="Times New Roman" pitchFamily="18" charset="0"/>
              <a:cs typeface="Times New Roman" pitchFamily="18" charset="0"/>
            </a:rPr>
            <a:t>, в уставном капитале которых более 50 процентов долей принадлежат (1-5 ) и их дочерние общества </a:t>
          </a:r>
          <a:endParaRPr lang="ru-RU" dirty="0">
            <a:latin typeface="Times New Roman" pitchFamily="18" charset="0"/>
            <a:cs typeface="Times New Roman" pitchFamily="18" charset="0"/>
          </a:endParaRPr>
        </a:p>
      </dgm:t>
    </dgm:pt>
    <dgm:pt modelId="{EE255F2E-B579-4FF1-83A7-E8D66C4C9E60}" type="parTrans" cxnId="{539AC0F9-3C4B-4F3D-99A9-D569DE31B6A5}">
      <dgm:prSet/>
      <dgm:spPr/>
      <dgm:t>
        <a:bodyPr/>
        <a:lstStyle/>
        <a:p>
          <a:endParaRPr lang="ru-RU"/>
        </a:p>
      </dgm:t>
    </dgm:pt>
    <dgm:pt modelId="{FD9ECB27-D303-426C-A57D-6C26E159E2CD}" type="sibTrans" cxnId="{539AC0F9-3C4B-4F3D-99A9-D569DE31B6A5}">
      <dgm:prSet/>
      <dgm:spPr/>
      <dgm:t>
        <a:bodyPr/>
        <a:lstStyle/>
        <a:p>
          <a:endParaRPr lang="ru-RU"/>
        </a:p>
      </dgm:t>
    </dgm:pt>
    <dgm:pt modelId="{0952F2FD-080B-48AD-9E07-B9CF8B8A614A}">
      <dgm:prSet phldrT="[Текст]">
        <dgm:style>
          <a:lnRef idx="2">
            <a:schemeClr val="accent5"/>
          </a:lnRef>
          <a:fillRef idx="1">
            <a:schemeClr val="lt1"/>
          </a:fillRef>
          <a:effectRef idx="0">
            <a:schemeClr val="accent5"/>
          </a:effectRef>
          <a:fontRef idx="minor">
            <a:schemeClr val="dk1"/>
          </a:fontRef>
        </dgm:style>
      </dgm:prSet>
      <dgm:spPr/>
      <dgm:t>
        <a:bodyPr/>
        <a:lstStyle/>
        <a:p>
          <a:r>
            <a:rPr lang="ru-RU" dirty="0" smtClean="0">
              <a:latin typeface="Book Antiqua" pitchFamily="18" charset="0"/>
              <a:cs typeface="Times New Roman" pitchFamily="18" charset="0"/>
            </a:rPr>
            <a:t>Бюджетные учреждения , которые разместили Положение по 223 ФЗ</a:t>
          </a:r>
          <a:endParaRPr lang="ru-RU" dirty="0">
            <a:latin typeface="Book Antiqua" pitchFamily="18" charset="0"/>
            <a:cs typeface="Times New Roman" pitchFamily="18" charset="0"/>
          </a:endParaRPr>
        </a:p>
      </dgm:t>
    </dgm:pt>
    <dgm:pt modelId="{1304C1FA-0AE7-40C2-8480-B8691D842578}" type="parTrans" cxnId="{488231DD-864D-4E93-84D1-0756BE94AB89}">
      <dgm:prSet/>
      <dgm:spPr/>
      <dgm:t>
        <a:bodyPr/>
        <a:lstStyle/>
        <a:p>
          <a:endParaRPr lang="ru-RU"/>
        </a:p>
      </dgm:t>
    </dgm:pt>
    <dgm:pt modelId="{E4D18D9D-5FE7-4DD1-9C85-73908DE0769C}" type="sibTrans" cxnId="{488231DD-864D-4E93-84D1-0756BE94AB89}">
      <dgm:prSet/>
      <dgm:spPr/>
      <dgm:t>
        <a:bodyPr/>
        <a:lstStyle/>
        <a:p>
          <a:endParaRPr lang="ru-RU"/>
        </a:p>
      </dgm:t>
    </dgm:pt>
    <dgm:pt modelId="{2F2D17E9-95D6-4DC9-8149-10074C8696E4}" type="pres">
      <dgm:prSet presAssocID="{D9C68A60-E6A2-4669-B7A7-F51532E7C7ED}" presName="linear" presStyleCnt="0">
        <dgm:presLayoutVars>
          <dgm:dir/>
          <dgm:animLvl val="lvl"/>
          <dgm:resizeHandles val="exact"/>
        </dgm:presLayoutVars>
      </dgm:prSet>
      <dgm:spPr/>
      <dgm:t>
        <a:bodyPr/>
        <a:lstStyle/>
        <a:p>
          <a:endParaRPr lang="ru-RU"/>
        </a:p>
      </dgm:t>
    </dgm:pt>
    <dgm:pt modelId="{E62EFA00-4F4B-4812-B081-BD01E9A8F590}" type="pres">
      <dgm:prSet presAssocID="{77FDF682-9D74-4E41-A2AD-96F902B5D6DD}" presName="parentLin" presStyleCnt="0"/>
      <dgm:spPr/>
    </dgm:pt>
    <dgm:pt modelId="{988703AC-8CA5-4115-9062-F5B25730EF9C}" type="pres">
      <dgm:prSet presAssocID="{77FDF682-9D74-4E41-A2AD-96F902B5D6DD}" presName="parentLeftMargin" presStyleLbl="node1" presStyleIdx="0" presStyleCnt="7"/>
      <dgm:spPr/>
      <dgm:t>
        <a:bodyPr/>
        <a:lstStyle/>
        <a:p>
          <a:endParaRPr lang="ru-RU"/>
        </a:p>
      </dgm:t>
    </dgm:pt>
    <dgm:pt modelId="{9646D991-960A-486A-98FA-1DBD3C6DF275}" type="pres">
      <dgm:prSet presAssocID="{77FDF682-9D74-4E41-A2AD-96F902B5D6DD}" presName="parentText" presStyleLbl="node1" presStyleIdx="0" presStyleCnt="7">
        <dgm:presLayoutVars>
          <dgm:chMax val="0"/>
          <dgm:bulletEnabled val="1"/>
        </dgm:presLayoutVars>
      </dgm:prSet>
      <dgm:spPr/>
      <dgm:t>
        <a:bodyPr/>
        <a:lstStyle/>
        <a:p>
          <a:endParaRPr lang="ru-RU"/>
        </a:p>
      </dgm:t>
    </dgm:pt>
    <dgm:pt modelId="{2A5385BA-6AA0-41BF-848E-0D740331E87F}" type="pres">
      <dgm:prSet presAssocID="{77FDF682-9D74-4E41-A2AD-96F902B5D6DD}" presName="negativeSpace" presStyleCnt="0"/>
      <dgm:spPr/>
    </dgm:pt>
    <dgm:pt modelId="{71803663-CF9E-49F7-84D0-282283C00932}" type="pres">
      <dgm:prSet presAssocID="{77FDF682-9D74-4E41-A2AD-96F902B5D6DD}" presName="childText" presStyleLbl="conFgAcc1" presStyleIdx="0" presStyleCnt="7" custLinFactNeighborX="556">
        <dgm:presLayoutVars>
          <dgm:bulletEnabled val="1"/>
        </dgm:presLayoutVars>
      </dgm:prSet>
      <dgm:spPr/>
    </dgm:pt>
    <dgm:pt modelId="{5E43D690-14B0-466F-A08B-D4FA66C55BB0}" type="pres">
      <dgm:prSet presAssocID="{64CF297D-E83D-4D8D-AD38-CEE0E3450CF8}" presName="spaceBetweenRectangles" presStyleCnt="0"/>
      <dgm:spPr/>
    </dgm:pt>
    <dgm:pt modelId="{002C20B4-424C-4381-BF85-01B2A1A8C5CD}" type="pres">
      <dgm:prSet presAssocID="{9FB575D8-8D97-4570-9140-7932481D07BD}" presName="parentLin" presStyleCnt="0"/>
      <dgm:spPr/>
    </dgm:pt>
    <dgm:pt modelId="{00E2DDD9-245D-4485-80A2-8C4D490507A9}" type="pres">
      <dgm:prSet presAssocID="{9FB575D8-8D97-4570-9140-7932481D07BD}" presName="parentLeftMargin" presStyleLbl="node1" presStyleIdx="0" presStyleCnt="7"/>
      <dgm:spPr/>
      <dgm:t>
        <a:bodyPr/>
        <a:lstStyle/>
        <a:p>
          <a:endParaRPr lang="ru-RU"/>
        </a:p>
      </dgm:t>
    </dgm:pt>
    <dgm:pt modelId="{87470912-65D5-4527-8899-0F50CEF762B0}" type="pres">
      <dgm:prSet presAssocID="{9FB575D8-8D97-4570-9140-7932481D07BD}" presName="parentText" presStyleLbl="node1" presStyleIdx="1" presStyleCnt="7" custLinFactNeighborX="11111" custLinFactNeighborY="-2588">
        <dgm:presLayoutVars>
          <dgm:chMax val="0"/>
          <dgm:bulletEnabled val="1"/>
        </dgm:presLayoutVars>
      </dgm:prSet>
      <dgm:spPr/>
      <dgm:t>
        <a:bodyPr/>
        <a:lstStyle/>
        <a:p>
          <a:endParaRPr lang="ru-RU"/>
        </a:p>
      </dgm:t>
    </dgm:pt>
    <dgm:pt modelId="{FAB59845-A2E4-4354-A7BF-2AAEC8889731}" type="pres">
      <dgm:prSet presAssocID="{9FB575D8-8D97-4570-9140-7932481D07BD}" presName="negativeSpace" presStyleCnt="0"/>
      <dgm:spPr/>
    </dgm:pt>
    <dgm:pt modelId="{63E2A973-BC94-4AA6-9DA1-755D07ADD679}" type="pres">
      <dgm:prSet presAssocID="{9FB575D8-8D97-4570-9140-7932481D07BD}" presName="childText" presStyleLbl="conFgAcc1" presStyleIdx="1" presStyleCnt="7">
        <dgm:presLayoutVars>
          <dgm:bulletEnabled val="1"/>
        </dgm:presLayoutVars>
      </dgm:prSet>
      <dgm:spPr/>
    </dgm:pt>
    <dgm:pt modelId="{C35C31A2-7849-47A5-9748-979F597FA92E}" type="pres">
      <dgm:prSet presAssocID="{508EDEAE-8E8B-4E4A-828E-6B4E4408B8B6}" presName="spaceBetweenRectangles" presStyleCnt="0"/>
      <dgm:spPr/>
    </dgm:pt>
    <dgm:pt modelId="{7E5018E2-90D5-4FFD-ABCD-E9DBCC4C6FC8}" type="pres">
      <dgm:prSet presAssocID="{4DB4836E-E4B1-4E9B-9865-1F144EBB6D17}" presName="parentLin" presStyleCnt="0"/>
      <dgm:spPr/>
    </dgm:pt>
    <dgm:pt modelId="{0C4BE0BF-C9B7-4807-8E95-097C20813D8A}" type="pres">
      <dgm:prSet presAssocID="{4DB4836E-E4B1-4E9B-9865-1F144EBB6D17}" presName="parentLeftMargin" presStyleLbl="node1" presStyleIdx="1" presStyleCnt="7"/>
      <dgm:spPr/>
      <dgm:t>
        <a:bodyPr/>
        <a:lstStyle/>
        <a:p>
          <a:endParaRPr lang="ru-RU"/>
        </a:p>
      </dgm:t>
    </dgm:pt>
    <dgm:pt modelId="{767571DD-B458-4DB3-9F5B-7CF36384D0DB}" type="pres">
      <dgm:prSet presAssocID="{4DB4836E-E4B1-4E9B-9865-1F144EBB6D17}" presName="parentText" presStyleLbl="node1" presStyleIdx="2" presStyleCnt="7">
        <dgm:presLayoutVars>
          <dgm:chMax val="0"/>
          <dgm:bulletEnabled val="1"/>
        </dgm:presLayoutVars>
      </dgm:prSet>
      <dgm:spPr/>
      <dgm:t>
        <a:bodyPr/>
        <a:lstStyle/>
        <a:p>
          <a:endParaRPr lang="ru-RU"/>
        </a:p>
      </dgm:t>
    </dgm:pt>
    <dgm:pt modelId="{26B1A1D0-048A-4DA7-9584-12952D757A40}" type="pres">
      <dgm:prSet presAssocID="{4DB4836E-E4B1-4E9B-9865-1F144EBB6D17}" presName="negativeSpace" presStyleCnt="0"/>
      <dgm:spPr/>
    </dgm:pt>
    <dgm:pt modelId="{1F5DF013-F841-4103-A1D7-E0CC94C59AB8}" type="pres">
      <dgm:prSet presAssocID="{4DB4836E-E4B1-4E9B-9865-1F144EBB6D17}" presName="childText" presStyleLbl="conFgAcc1" presStyleIdx="2" presStyleCnt="7" custLinFactNeighborX="417">
        <dgm:presLayoutVars>
          <dgm:bulletEnabled val="1"/>
        </dgm:presLayoutVars>
      </dgm:prSet>
      <dgm:spPr/>
    </dgm:pt>
    <dgm:pt modelId="{64783D78-FDEA-4C82-8168-4930B40461FC}" type="pres">
      <dgm:prSet presAssocID="{825CEAB0-CBBF-410A-AA28-51917091F8A5}" presName="spaceBetweenRectangles" presStyleCnt="0"/>
      <dgm:spPr/>
    </dgm:pt>
    <dgm:pt modelId="{47136E29-8E2E-4ED1-8119-15E04BA043C6}" type="pres">
      <dgm:prSet presAssocID="{BE4E0345-EBA2-49AA-850B-379D09B54491}" presName="parentLin" presStyleCnt="0"/>
      <dgm:spPr/>
    </dgm:pt>
    <dgm:pt modelId="{BD04A272-C4BD-4EE7-9625-9CAF9B40CE8F}" type="pres">
      <dgm:prSet presAssocID="{BE4E0345-EBA2-49AA-850B-379D09B54491}" presName="parentLeftMargin" presStyleLbl="node1" presStyleIdx="2" presStyleCnt="7"/>
      <dgm:spPr/>
      <dgm:t>
        <a:bodyPr/>
        <a:lstStyle/>
        <a:p>
          <a:endParaRPr lang="ru-RU"/>
        </a:p>
      </dgm:t>
    </dgm:pt>
    <dgm:pt modelId="{2153E060-C087-4E86-8D78-F51F8C4DCF76}" type="pres">
      <dgm:prSet presAssocID="{BE4E0345-EBA2-49AA-850B-379D09B54491}" presName="parentText" presStyleLbl="node1" presStyleIdx="3" presStyleCnt="7" custScaleX="99386" custScaleY="131030" custLinFactNeighborX="-8439" custLinFactNeighborY="-3278">
        <dgm:presLayoutVars>
          <dgm:chMax val="0"/>
          <dgm:bulletEnabled val="1"/>
        </dgm:presLayoutVars>
      </dgm:prSet>
      <dgm:spPr/>
      <dgm:t>
        <a:bodyPr/>
        <a:lstStyle/>
        <a:p>
          <a:endParaRPr lang="ru-RU"/>
        </a:p>
      </dgm:t>
    </dgm:pt>
    <dgm:pt modelId="{162C80D3-3FEE-44DC-9107-90995FC1151F}" type="pres">
      <dgm:prSet presAssocID="{BE4E0345-EBA2-49AA-850B-379D09B54491}" presName="negativeSpace" presStyleCnt="0"/>
      <dgm:spPr/>
    </dgm:pt>
    <dgm:pt modelId="{605E627D-91DB-4A4C-8F58-F4158DF6762D}" type="pres">
      <dgm:prSet presAssocID="{BE4E0345-EBA2-49AA-850B-379D09B54491}" presName="childText" presStyleLbl="conFgAcc1" presStyleIdx="3" presStyleCnt="7">
        <dgm:presLayoutVars>
          <dgm:bulletEnabled val="1"/>
        </dgm:presLayoutVars>
      </dgm:prSet>
      <dgm:spPr/>
    </dgm:pt>
    <dgm:pt modelId="{894B30DD-EA81-4D97-88F5-695A9F8C354E}" type="pres">
      <dgm:prSet presAssocID="{D72218E5-C9B0-47BF-BBD3-8C5866100E14}" presName="spaceBetweenRectangles" presStyleCnt="0"/>
      <dgm:spPr/>
    </dgm:pt>
    <dgm:pt modelId="{BE320011-0842-4C10-80FF-BAF1F19A85BC}" type="pres">
      <dgm:prSet presAssocID="{45D640A2-FB36-4883-8B72-31FD34CF465A}" presName="parentLin" presStyleCnt="0"/>
      <dgm:spPr/>
    </dgm:pt>
    <dgm:pt modelId="{429DC324-06C1-4149-91F6-BB0A8213609E}" type="pres">
      <dgm:prSet presAssocID="{45D640A2-FB36-4883-8B72-31FD34CF465A}" presName="parentLeftMargin" presStyleLbl="node1" presStyleIdx="3" presStyleCnt="7"/>
      <dgm:spPr/>
      <dgm:t>
        <a:bodyPr/>
        <a:lstStyle/>
        <a:p>
          <a:endParaRPr lang="ru-RU"/>
        </a:p>
      </dgm:t>
    </dgm:pt>
    <dgm:pt modelId="{00C25BAE-DDB6-40CE-B547-672479812CBE}" type="pres">
      <dgm:prSet presAssocID="{45D640A2-FB36-4883-8B72-31FD34CF465A}" presName="parentText" presStyleLbl="node1" presStyleIdx="4" presStyleCnt="7" custScaleX="100319" custScaleY="152466">
        <dgm:presLayoutVars>
          <dgm:chMax val="0"/>
          <dgm:bulletEnabled val="1"/>
        </dgm:presLayoutVars>
      </dgm:prSet>
      <dgm:spPr/>
      <dgm:t>
        <a:bodyPr/>
        <a:lstStyle/>
        <a:p>
          <a:endParaRPr lang="ru-RU"/>
        </a:p>
      </dgm:t>
    </dgm:pt>
    <dgm:pt modelId="{EDE29840-3CE3-4A6D-8329-5DC8F8BBCBC7}" type="pres">
      <dgm:prSet presAssocID="{45D640A2-FB36-4883-8B72-31FD34CF465A}" presName="negativeSpace" presStyleCnt="0"/>
      <dgm:spPr/>
    </dgm:pt>
    <dgm:pt modelId="{292601E4-E2E1-47F3-9AD5-965131A0F91E}" type="pres">
      <dgm:prSet presAssocID="{45D640A2-FB36-4883-8B72-31FD34CF465A}" presName="childText" presStyleLbl="conFgAcc1" presStyleIdx="4" presStyleCnt="7">
        <dgm:presLayoutVars>
          <dgm:bulletEnabled val="1"/>
        </dgm:presLayoutVars>
      </dgm:prSet>
      <dgm:spPr/>
    </dgm:pt>
    <dgm:pt modelId="{75EEAA38-6BD8-454E-AC72-3A4562B8FFAD}" type="pres">
      <dgm:prSet presAssocID="{7EA3A948-2BCD-4226-A013-ACD317F6B999}" presName="spaceBetweenRectangles" presStyleCnt="0"/>
      <dgm:spPr/>
    </dgm:pt>
    <dgm:pt modelId="{3793D081-3A46-44B0-A13F-7A503ECB2F96}" type="pres">
      <dgm:prSet presAssocID="{57E79003-5464-4BB0-BCC1-E37175164FF5}" presName="parentLin" presStyleCnt="0"/>
      <dgm:spPr/>
    </dgm:pt>
    <dgm:pt modelId="{7041F9E3-FF8A-4691-B3F3-974E63047A00}" type="pres">
      <dgm:prSet presAssocID="{57E79003-5464-4BB0-BCC1-E37175164FF5}" presName="parentLeftMargin" presStyleLbl="node1" presStyleIdx="4" presStyleCnt="7"/>
      <dgm:spPr/>
      <dgm:t>
        <a:bodyPr/>
        <a:lstStyle/>
        <a:p>
          <a:endParaRPr lang="ru-RU"/>
        </a:p>
      </dgm:t>
    </dgm:pt>
    <dgm:pt modelId="{9E7B0019-556A-454E-BAF6-13EBFED47C3C}" type="pres">
      <dgm:prSet presAssocID="{57E79003-5464-4BB0-BCC1-E37175164FF5}" presName="parentText" presStyleLbl="node1" presStyleIdx="5" presStyleCnt="7">
        <dgm:presLayoutVars>
          <dgm:chMax val="0"/>
          <dgm:bulletEnabled val="1"/>
        </dgm:presLayoutVars>
      </dgm:prSet>
      <dgm:spPr/>
      <dgm:t>
        <a:bodyPr/>
        <a:lstStyle/>
        <a:p>
          <a:endParaRPr lang="ru-RU"/>
        </a:p>
      </dgm:t>
    </dgm:pt>
    <dgm:pt modelId="{637C6C25-0428-420E-90B7-EF06B72F71F6}" type="pres">
      <dgm:prSet presAssocID="{57E79003-5464-4BB0-BCC1-E37175164FF5}" presName="negativeSpace" presStyleCnt="0"/>
      <dgm:spPr/>
    </dgm:pt>
    <dgm:pt modelId="{10AAA26F-066A-48FD-A19A-54E08AF2F8EC}" type="pres">
      <dgm:prSet presAssocID="{57E79003-5464-4BB0-BCC1-E37175164FF5}" presName="childText" presStyleLbl="conFgAcc1" presStyleIdx="5" presStyleCnt="7">
        <dgm:presLayoutVars>
          <dgm:bulletEnabled val="1"/>
        </dgm:presLayoutVars>
      </dgm:prSet>
      <dgm:spPr/>
    </dgm:pt>
    <dgm:pt modelId="{A699DF6D-6F47-47CA-8A8A-63F604AFA7DD}" type="pres">
      <dgm:prSet presAssocID="{FD9ECB27-D303-426C-A57D-6C26E159E2CD}" presName="spaceBetweenRectangles" presStyleCnt="0"/>
      <dgm:spPr/>
    </dgm:pt>
    <dgm:pt modelId="{A2CB5D7A-DA95-490E-95EE-C6A207D9AF8C}" type="pres">
      <dgm:prSet presAssocID="{0952F2FD-080B-48AD-9E07-B9CF8B8A614A}" presName="parentLin" presStyleCnt="0"/>
      <dgm:spPr/>
    </dgm:pt>
    <dgm:pt modelId="{D399B075-0FD5-494E-A9D9-AF5369267A07}" type="pres">
      <dgm:prSet presAssocID="{0952F2FD-080B-48AD-9E07-B9CF8B8A614A}" presName="parentLeftMargin" presStyleLbl="node1" presStyleIdx="5" presStyleCnt="7"/>
      <dgm:spPr/>
      <dgm:t>
        <a:bodyPr/>
        <a:lstStyle/>
        <a:p>
          <a:endParaRPr lang="ru-RU"/>
        </a:p>
      </dgm:t>
    </dgm:pt>
    <dgm:pt modelId="{0F700326-61A1-45DB-A05F-B402722ED0E7}" type="pres">
      <dgm:prSet presAssocID="{0952F2FD-080B-48AD-9E07-B9CF8B8A614A}" presName="parentText" presStyleLbl="node1" presStyleIdx="6" presStyleCnt="7">
        <dgm:presLayoutVars>
          <dgm:chMax val="0"/>
          <dgm:bulletEnabled val="1"/>
        </dgm:presLayoutVars>
      </dgm:prSet>
      <dgm:spPr/>
      <dgm:t>
        <a:bodyPr/>
        <a:lstStyle/>
        <a:p>
          <a:endParaRPr lang="ru-RU"/>
        </a:p>
      </dgm:t>
    </dgm:pt>
    <dgm:pt modelId="{A59C915E-D45E-4022-A5CB-1CEA2A98B9D6}" type="pres">
      <dgm:prSet presAssocID="{0952F2FD-080B-48AD-9E07-B9CF8B8A614A}" presName="negativeSpace" presStyleCnt="0"/>
      <dgm:spPr/>
    </dgm:pt>
    <dgm:pt modelId="{5072EF03-A413-48D1-8E22-9261E2CB1890}" type="pres">
      <dgm:prSet presAssocID="{0952F2FD-080B-48AD-9E07-B9CF8B8A614A}" presName="childText" presStyleLbl="conFgAcc1" presStyleIdx="6" presStyleCnt="7">
        <dgm:presLayoutVars>
          <dgm:bulletEnabled val="1"/>
        </dgm:presLayoutVars>
      </dgm:prSet>
      <dgm:spPr/>
    </dgm:pt>
  </dgm:ptLst>
  <dgm:cxnLst>
    <dgm:cxn modelId="{2C072D4F-5A09-4FE3-9ABD-56B29A2F93E5}" type="presOf" srcId="{BE4E0345-EBA2-49AA-850B-379D09B54491}" destId="{BD04A272-C4BD-4EE7-9625-9CAF9B40CE8F}" srcOrd="0" destOrd="0" presId="urn:microsoft.com/office/officeart/2005/8/layout/list1"/>
    <dgm:cxn modelId="{7BD6EB70-8052-44BB-987B-987D9373C4A3}" type="presOf" srcId="{0952F2FD-080B-48AD-9E07-B9CF8B8A614A}" destId="{0F700326-61A1-45DB-A05F-B402722ED0E7}" srcOrd="1" destOrd="0" presId="urn:microsoft.com/office/officeart/2005/8/layout/list1"/>
    <dgm:cxn modelId="{4AD12B3F-0DC5-4743-9557-1687541550EE}" type="presOf" srcId="{57E79003-5464-4BB0-BCC1-E37175164FF5}" destId="{9E7B0019-556A-454E-BAF6-13EBFED47C3C}" srcOrd="1" destOrd="0" presId="urn:microsoft.com/office/officeart/2005/8/layout/list1"/>
    <dgm:cxn modelId="{E07F1921-2CB5-4F10-AA66-C1A48C38BACE}" type="presOf" srcId="{77FDF682-9D74-4E41-A2AD-96F902B5D6DD}" destId="{9646D991-960A-486A-98FA-1DBD3C6DF275}" srcOrd="1" destOrd="0" presId="urn:microsoft.com/office/officeart/2005/8/layout/list1"/>
    <dgm:cxn modelId="{9AE9E0DD-C6F5-4B1F-8616-7FD1AB450BF1}" srcId="{D9C68A60-E6A2-4669-B7A7-F51532E7C7ED}" destId="{9FB575D8-8D97-4570-9140-7932481D07BD}" srcOrd="1" destOrd="0" parTransId="{7FC8FD60-1BFC-4D4F-AD84-433E551B18DC}" sibTransId="{508EDEAE-8E8B-4E4A-828E-6B4E4408B8B6}"/>
    <dgm:cxn modelId="{9A476C4D-F4DB-439B-BB2D-075FDAC363BF}" type="presOf" srcId="{45D640A2-FB36-4883-8B72-31FD34CF465A}" destId="{00C25BAE-DDB6-40CE-B547-672479812CBE}" srcOrd="1" destOrd="0" presId="urn:microsoft.com/office/officeart/2005/8/layout/list1"/>
    <dgm:cxn modelId="{8600ED4A-FC86-4BD1-B131-F5FA9E7C492E}" type="presOf" srcId="{9FB575D8-8D97-4570-9140-7932481D07BD}" destId="{00E2DDD9-245D-4485-80A2-8C4D490507A9}" srcOrd="0" destOrd="0" presId="urn:microsoft.com/office/officeart/2005/8/layout/list1"/>
    <dgm:cxn modelId="{E4749762-BAFB-4657-86B9-2C779B84A1CB}" srcId="{D9C68A60-E6A2-4669-B7A7-F51532E7C7ED}" destId="{4DB4836E-E4B1-4E9B-9865-1F144EBB6D17}" srcOrd="2" destOrd="0" parTransId="{7A632E33-6F1E-4192-9399-C4B0D3D45896}" sibTransId="{825CEAB0-CBBF-410A-AA28-51917091F8A5}"/>
    <dgm:cxn modelId="{EA51E3A4-0E5A-4AC3-BF9F-1B93A9D9A044}" type="presOf" srcId="{9FB575D8-8D97-4570-9140-7932481D07BD}" destId="{87470912-65D5-4527-8899-0F50CEF762B0}" srcOrd="1" destOrd="0" presId="urn:microsoft.com/office/officeart/2005/8/layout/list1"/>
    <dgm:cxn modelId="{539AC0F9-3C4B-4F3D-99A9-D569DE31B6A5}" srcId="{D9C68A60-E6A2-4669-B7A7-F51532E7C7ED}" destId="{57E79003-5464-4BB0-BCC1-E37175164FF5}" srcOrd="5" destOrd="0" parTransId="{EE255F2E-B579-4FF1-83A7-E8D66C4C9E60}" sibTransId="{FD9ECB27-D303-426C-A57D-6C26E159E2CD}"/>
    <dgm:cxn modelId="{AFD68D7A-3309-42DB-82D1-33ED02C86EC3}" srcId="{D9C68A60-E6A2-4669-B7A7-F51532E7C7ED}" destId="{BE4E0345-EBA2-49AA-850B-379D09B54491}" srcOrd="3" destOrd="0" parTransId="{E9EC7185-82CB-4091-94E9-92C985E0278D}" sibTransId="{D72218E5-C9B0-47BF-BBD3-8C5866100E14}"/>
    <dgm:cxn modelId="{3895FE70-3B9F-4875-9D01-28F6C2FD2D68}" type="presOf" srcId="{BE4E0345-EBA2-49AA-850B-379D09B54491}" destId="{2153E060-C087-4E86-8D78-F51F8C4DCF76}" srcOrd="1" destOrd="0" presId="urn:microsoft.com/office/officeart/2005/8/layout/list1"/>
    <dgm:cxn modelId="{41FDB2F5-00E7-4A03-B215-FE6CD723BB20}" type="presOf" srcId="{77FDF682-9D74-4E41-A2AD-96F902B5D6DD}" destId="{988703AC-8CA5-4115-9062-F5B25730EF9C}" srcOrd="0" destOrd="0" presId="urn:microsoft.com/office/officeart/2005/8/layout/list1"/>
    <dgm:cxn modelId="{FCB2657E-6A25-4B7D-9B95-06BDAEE23BF2}" type="presOf" srcId="{4DB4836E-E4B1-4E9B-9865-1F144EBB6D17}" destId="{767571DD-B458-4DB3-9F5B-7CF36384D0DB}" srcOrd="1" destOrd="0" presId="urn:microsoft.com/office/officeart/2005/8/layout/list1"/>
    <dgm:cxn modelId="{C331988D-198A-4317-AB73-09970C229ABA}" type="presOf" srcId="{57E79003-5464-4BB0-BCC1-E37175164FF5}" destId="{7041F9E3-FF8A-4691-B3F3-974E63047A00}" srcOrd="0" destOrd="0" presId="urn:microsoft.com/office/officeart/2005/8/layout/list1"/>
    <dgm:cxn modelId="{91165C8C-357A-4CF5-A7E6-551E187C4ACE}" srcId="{D9C68A60-E6A2-4669-B7A7-F51532E7C7ED}" destId="{77FDF682-9D74-4E41-A2AD-96F902B5D6DD}" srcOrd="0" destOrd="0" parTransId="{1D442A67-C6F3-4BBB-AC93-8B57D88CE085}" sibTransId="{64CF297D-E83D-4D8D-AD38-CEE0E3450CF8}"/>
    <dgm:cxn modelId="{1270A3EB-D08E-4AF5-90E1-C85EFD71B91A}" type="presOf" srcId="{45D640A2-FB36-4883-8B72-31FD34CF465A}" destId="{429DC324-06C1-4149-91F6-BB0A8213609E}" srcOrd="0" destOrd="0" presId="urn:microsoft.com/office/officeart/2005/8/layout/list1"/>
    <dgm:cxn modelId="{38AC7497-4A3F-4140-92EE-A81B0A93FB2B}" srcId="{D9C68A60-E6A2-4669-B7A7-F51532E7C7ED}" destId="{45D640A2-FB36-4883-8B72-31FD34CF465A}" srcOrd="4" destOrd="0" parTransId="{1673F0C9-C1AE-42BD-8ACE-5089C8FAC833}" sibTransId="{7EA3A948-2BCD-4226-A013-ACD317F6B999}"/>
    <dgm:cxn modelId="{488231DD-864D-4E93-84D1-0756BE94AB89}" srcId="{D9C68A60-E6A2-4669-B7A7-F51532E7C7ED}" destId="{0952F2FD-080B-48AD-9E07-B9CF8B8A614A}" srcOrd="6" destOrd="0" parTransId="{1304C1FA-0AE7-40C2-8480-B8691D842578}" sibTransId="{E4D18D9D-5FE7-4DD1-9C85-73908DE0769C}"/>
    <dgm:cxn modelId="{ABD7218D-F22F-4D8E-BC22-36B1D73B740B}" type="presOf" srcId="{0952F2FD-080B-48AD-9E07-B9CF8B8A614A}" destId="{D399B075-0FD5-494E-A9D9-AF5369267A07}" srcOrd="0" destOrd="0" presId="urn:microsoft.com/office/officeart/2005/8/layout/list1"/>
    <dgm:cxn modelId="{1C18916D-29FA-4BDB-B90F-B98D6D3AE1B7}" type="presOf" srcId="{4DB4836E-E4B1-4E9B-9865-1F144EBB6D17}" destId="{0C4BE0BF-C9B7-4807-8E95-097C20813D8A}" srcOrd="0" destOrd="0" presId="urn:microsoft.com/office/officeart/2005/8/layout/list1"/>
    <dgm:cxn modelId="{56E0D6AA-391C-40E7-8C1B-2EF2AFDC7ABC}" type="presOf" srcId="{D9C68A60-E6A2-4669-B7A7-F51532E7C7ED}" destId="{2F2D17E9-95D6-4DC9-8149-10074C8696E4}" srcOrd="0" destOrd="0" presId="urn:microsoft.com/office/officeart/2005/8/layout/list1"/>
    <dgm:cxn modelId="{071BDD62-4AC5-47CE-8981-F9C5763A0C03}" type="presParOf" srcId="{2F2D17E9-95D6-4DC9-8149-10074C8696E4}" destId="{E62EFA00-4F4B-4812-B081-BD01E9A8F590}" srcOrd="0" destOrd="0" presId="urn:microsoft.com/office/officeart/2005/8/layout/list1"/>
    <dgm:cxn modelId="{85B72EEF-7762-441E-8F35-07F99CDC6C18}" type="presParOf" srcId="{E62EFA00-4F4B-4812-B081-BD01E9A8F590}" destId="{988703AC-8CA5-4115-9062-F5B25730EF9C}" srcOrd="0" destOrd="0" presId="urn:microsoft.com/office/officeart/2005/8/layout/list1"/>
    <dgm:cxn modelId="{1210E4BB-36EE-4E3F-9BD0-9BBE1DBDFC6B}" type="presParOf" srcId="{E62EFA00-4F4B-4812-B081-BD01E9A8F590}" destId="{9646D991-960A-486A-98FA-1DBD3C6DF275}" srcOrd="1" destOrd="0" presId="urn:microsoft.com/office/officeart/2005/8/layout/list1"/>
    <dgm:cxn modelId="{C202ECD6-CBAB-435D-BFBD-29B9287096E6}" type="presParOf" srcId="{2F2D17E9-95D6-4DC9-8149-10074C8696E4}" destId="{2A5385BA-6AA0-41BF-848E-0D740331E87F}" srcOrd="1" destOrd="0" presId="urn:microsoft.com/office/officeart/2005/8/layout/list1"/>
    <dgm:cxn modelId="{B5EB1161-952F-4A90-9F57-E1DE6DD81920}" type="presParOf" srcId="{2F2D17E9-95D6-4DC9-8149-10074C8696E4}" destId="{71803663-CF9E-49F7-84D0-282283C00932}" srcOrd="2" destOrd="0" presId="urn:microsoft.com/office/officeart/2005/8/layout/list1"/>
    <dgm:cxn modelId="{9B865576-E9A7-4E01-BCAC-1EDA1FEA9795}" type="presParOf" srcId="{2F2D17E9-95D6-4DC9-8149-10074C8696E4}" destId="{5E43D690-14B0-466F-A08B-D4FA66C55BB0}" srcOrd="3" destOrd="0" presId="urn:microsoft.com/office/officeart/2005/8/layout/list1"/>
    <dgm:cxn modelId="{C69A6EB6-FB42-48A9-8B3B-B6FC66387BC8}" type="presParOf" srcId="{2F2D17E9-95D6-4DC9-8149-10074C8696E4}" destId="{002C20B4-424C-4381-BF85-01B2A1A8C5CD}" srcOrd="4" destOrd="0" presId="urn:microsoft.com/office/officeart/2005/8/layout/list1"/>
    <dgm:cxn modelId="{9E1C7331-BC76-4B66-9EAF-05398E7FF186}" type="presParOf" srcId="{002C20B4-424C-4381-BF85-01B2A1A8C5CD}" destId="{00E2DDD9-245D-4485-80A2-8C4D490507A9}" srcOrd="0" destOrd="0" presId="urn:microsoft.com/office/officeart/2005/8/layout/list1"/>
    <dgm:cxn modelId="{F43D186D-7A18-4F65-939B-76309734B9E8}" type="presParOf" srcId="{002C20B4-424C-4381-BF85-01B2A1A8C5CD}" destId="{87470912-65D5-4527-8899-0F50CEF762B0}" srcOrd="1" destOrd="0" presId="urn:microsoft.com/office/officeart/2005/8/layout/list1"/>
    <dgm:cxn modelId="{63C94EF5-A302-4C51-846F-F6E89E1DC684}" type="presParOf" srcId="{2F2D17E9-95D6-4DC9-8149-10074C8696E4}" destId="{FAB59845-A2E4-4354-A7BF-2AAEC8889731}" srcOrd="5" destOrd="0" presId="urn:microsoft.com/office/officeart/2005/8/layout/list1"/>
    <dgm:cxn modelId="{D427436D-3B34-4B5E-9019-42B1CE0D067B}" type="presParOf" srcId="{2F2D17E9-95D6-4DC9-8149-10074C8696E4}" destId="{63E2A973-BC94-4AA6-9DA1-755D07ADD679}" srcOrd="6" destOrd="0" presId="urn:microsoft.com/office/officeart/2005/8/layout/list1"/>
    <dgm:cxn modelId="{C0DF1EAF-1212-4514-A4E7-B361450C416C}" type="presParOf" srcId="{2F2D17E9-95D6-4DC9-8149-10074C8696E4}" destId="{C35C31A2-7849-47A5-9748-979F597FA92E}" srcOrd="7" destOrd="0" presId="urn:microsoft.com/office/officeart/2005/8/layout/list1"/>
    <dgm:cxn modelId="{20C970F5-5860-48A1-A40C-C5EA40124F48}" type="presParOf" srcId="{2F2D17E9-95D6-4DC9-8149-10074C8696E4}" destId="{7E5018E2-90D5-4FFD-ABCD-E9DBCC4C6FC8}" srcOrd="8" destOrd="0" presId="urn:microsoft.com/office/officeart/2005/8/layout/list1"/>
    <dgm:cxn modelId="{2E68DDA8-2424-4B07-9F0C-238309630D17}" type="presParOf" srcId="{7E5018E2-90D5-4FFD-ABCD-E9DBCC4C6FC8}" destId="{0C4BE0BF-C9B7-4807-8E95-097C20813D8A}" srcOrd="0" destOrd="0" presId="urn:microsoft.com/office/officeart/2005/8/layout/list1"/>
    <dgm:cxn modelId="{A07BDD58-DE21-449C-9E56-3EFB6530A661}" type="presParOf" srcId="{7E5018E2-90D5-4FFD-ABCD-E9DBCC4C6FC8}" destId="{767571DD-B458-4DB3-9F5B-7CF36384D0DB}" srcOrd="1" destOrd="0" presId="urn:microsoft.com/office/officeart/2005/8/layout/list1"/>
    <dgm:cxn modelId="{C0502352-67D0-4265-9639-E66A8BC33CDD}" type="presParOf" srcId="{2F2D17E9-95D6-4DC9-8149-10074C8696E4}" destId="{26B1A1D0-048A-4DA7-9584-12952D757A40}" srcOrd="9" destOrd="0" presId="urn:microsoft.com/office/officeart/2005/8/layout/list1"/>
    <dgm:cxn modelId="{D0E42D83-CF69-4B9A-8ECB-5621D9D0A5AA}" type="presParOf" srcId="{2F2D17E9-95D6-4DC9-8149-10074C8696E4}" destId="{1F5DF013-F841-4103-A1D7-E0CC94C59AB8}" srcOrd="10" destOrd="0" presId="urn:microsoft.com/office/officeart/2005/8/layout/list1"/>
    <dgm:cxn modelId="{E16979D0-8718-47BC-9B00-80B59893D802}" type="presParOf" srcId="{2F2D17E9-95D6-4DC9-8149-10074C8696E4}" destId="{64783D78-FDEA-4C82-8168-4930B40461FC}" srcOrd="11" destOrd="0" presId="urn:microsoft.com/office/officeart/2005/8/layout/list1"/>
    <dgm:cxn modelId="{56F260F7-FDB7-4B9B-BF05-CD044990460E}" type="presParOf" srcId="{2F2D17E9-95D6-4DC9-8149-10074C8696E4}" destId="{47136E29-8E2E-4ED1-8119-15E04BA043C6}" srcOrd="12" destOrd="0" presId="urn:microsoft.com/office/officeart/2005/8/layout/list1"/>
    <dgm:cxn modelId="{6AA1FC02-EDEC-4614-8D14-937481B22E5C}" type="presParOf" srcId="{47136E29-8E2E-4ED1-8119-15E04BA043C6}" destId="{BD04A272-C4BD-4EE7-9625-9CAF9B40CE8F}" srcOrd="0" destOrd="0" presId="urn:microsoft.com/office/officeart/2005/8/layout/list1"/>
    <dgm:cxn modelId="{6AE30ACB-7E1F-4DB1-A8E7-1B1336D5ECE9}" type="presParOf" srcId="{47136E29-8E2E-4ED1-8119-15E04BA043C6}" destId="{2153E060-C087-4E86-8D78-F51F8C4DCF76}" srcOrd="1" destOrd="0" presId="urn:microsoft.com/office/officeart/2005/8/layout/list1"/>
    <dgm:cxn modelId="{3ED0C600-456D-4B87-823D-019BAEAFCAF6}" type="presParOf" srcId="{2F2D17E9-95D6-4DC9-8149-10074C8696E4}" destId="{162C80D3-3FEE-44DC-9107-90995FC1151F}" srcOrd="13" destOrd="0" presId="urn:microsoft.com/office/officeart/2005/8/layout/list1"/>
    <dgm:cxn modelId="{59973D8A-0261-4E33-849B-34F68ECD45E5}" type="presParOf" srcId="{2F2D17E9-95D6-4DC9-8149-10074C8696E4}" destId="{605E627D-91DB-4A4C-8F58-F4158DF6762D}" srcOrd="14" destOrd="0" presId="urn:microsoft.com/office/officeart/2005/8/layout/list1"/>
    <dgm:cxn modelId="{B25100C7-224C-42B1-9D74-A317DC54EF7B}" type="presParOf" srcId="{2F2D17E9-95D6-4DC9-8149-10074C8696E4}" destId="{894B30DD-EA81-4D97-88F5-695A9F8C354E}" srcOrd="15" destOrd="0" presId="urn:microsoft.com/office/officeart/2005/8/layout/list1"/>
    <dgm:cxn modelId="{1E3DA1B1-0DF8-40BB-86C6-B553F5BD9BFB}" type="presParOf" srcId="{2F2D17E9-95D6-4DC9-8149-10074C8696E4}" destId="{BE320011-0842-4C10-80FF-BAF1F19A85BC}" srcOrd="16" destOrd="0" presId="urn:microsoft.com/office/officeart/2005/8/layout/list1"/>
    <dgm:cxn modelId="{4A4AA7FE-04FE-4FB8-8B87-E2AACDF672B4}" type="presParOf" srcId="{BE320011-0842-4C10-80FF-BAF1F19A85BC}" destId="{429DC324-06C1-4149-91F6-BB0A8213609E}" srcOrd="0" destOrd="0" presId="urn:microsoft.com/office/officeart/2005/8/layout/list1"/>
    <dgm:cxn modelId="{24328389-0BFE-4679-AC0B-742A0F906D1A}" type="presParOf" srcId="{BE320011-0842-4C10-80FF-BAF1F19A85BC}" destId="{00C25BAE-DDB6-40CE-B547-672479812CBE}" srcOrd="1" destOrd="0" presId="urn:microsoft.com/office/officeart/2005/8/layout/list1"/>
    <dgm:cxn modelId="{913674C8-1D56-4079-8B57-7E72732BDCD4}" type="presParOf" srcId="{2F2D17E9-95D6-4DC9-8149-10074C8696E4}" destId="{EDE29840-3CE3-4A6D-8329-5DC8F8BBCBC7}" srcOrd="17" destOrd="0" presId="urn:microsoft.com/office/officeart/2005/8/layout/list1"/>
    <dgm:cxn modelId="{E1AA5B56-ABB1-48B2-B44C-5D3C0D78073F}" type="presParOf" srcId="{2F2D17E9-95D6-4DC9-8149-10074C8696E4}" destId="{292601E4-E2E1-47F3-9AD5-965131A0F91E}" srcOrd="18" destOrd="0" presId="urn:microsoft.com/office/officeart/2005/8/layout/list1"/>
    <dgm:cxn modelId="{6D36D4F5-0C02-4A1F-8CDF-B5A9DE2367F1}" type="presParOf" srcId="{2F2D17E9-95D6-4DC9-8149-10074C8696E4}" destId="{75EEAA38-6BD8-454E-AC72-3A4562B8FFAD}" srcOrd="19" destOrd="0" presId="urn:microsoft.com/office/officeart/2005/8/layout/list1"/>
    <dgm:cxn modelId="{C22F33BC-6AB3-40B2-A8A0-2BA28BA70C5D}" type="presParOf" srcId="{2F2D17E9-95D6-4DC9-8149-10074C8696E4}" destId="{3793D081-3A46-44B0-A13F-7A503ECB2F96}" srcOrd="20" destOrd="0" presId="urn:microsoft.com/office/officeart/2005/8/layout/list1"/>
    <dgm:cxn modelId="{0B4C2AC3-3216-4054-A685-6D9818D09249}" type="presParOf" srcId="{3793D081-3A46-44B0-A13F-7A503ECB2F96}" destId="{7041F9E3-FF8A-4691-B3F3-974E63047A00}" srcOrd="0" destOrd="0" presId="urn:microsoft.com/office/officeart/2005/8/layout/list1"/>
    <dgm:cxn modelId="{2D5F1137-994C-4266-B200-5BE42EAE932E}" type="presParOf" srcId="{3793D081-3A46-44B0-A13F-7A503ECB2F96}" destId="{9E7B0019-556A-454E-BAF6-13EBFED47C3C}" srcOrd="1" destOrd="0" presId="urn:microsoft.com/office/officeart/2005/8/layout/list1"/>
    <dgm:cxn modelId="{E1B635F3-0C64-4268-86EE-66E2CB2182D5}" type="presParOf" srcId="{2F2D17E9-95D6-4DC9-8149-10074C8696E4}" destId="{637C6C25-0428-420E-90B7-EF06B72F71F6}" srcOrd="21" destOrd="0" presId="urn:microsoft.com/office/officeart/2005/8/layout/list1"/>
    <dgm:cxn modelId="{E2943203-6A3D-442D-A334-2EA7FC61B411}" type="presParOf" srcId="{2F2D17E9-95D6-4DC9-8149-10074C8696E4}" destId="{10AAA26F-066A-48FD-A19A-54E08AF2F8EC}" srcOrd="22" destOrd="0" presId="urn:microsoft.com/office/officeart/2005/8/layout/list1"/>
    <dgm:cxn modelId="{36266539-D5D6-487C-BD5A-62B2D10F248F}" type="presParOf" srcId="{2F2D17E9-95D6-4DC9-8149-10074C8696E4}" destId="{A699DF6D-6F47-47CA-8A8A-63F604AFA7DD}" srcOrd="23" destOrd="0" presId="urn:microsoft.com/office/officeart/2005/8/layout/list1"/>
    <dgm:cxn modelId="{83AB3039-D21E-4885-9F7A-1A317F512FB3}" type="presParOf" srcId="{2F2D17E9-95D6-4DC9-8149-10074C8696E4}" destId="{A2CB5D7A-DA95-490E-95EE-C6A207D9AF8C}" srcOrd="24" destOrd="0" presId="urn:microsoft.com/office/officeart/2005/8/layout/list1"/>
    <dgm:cxn modelId="{3C55C85A-0017-49E0-AF1C-FA43C3541535}" type="presParOf" srcId="{A2CB5D7A-DA95-490E-95EE-C6A207D9AF8C}" destId="{D399B075-0FD5-494E-A9D9-AF5369267A07}" srcOrd="0" destOrd="0" presId="urn:microsoft.com/office/officeart/2005/8/layout/list1"/>
    <dgm:cxn modelId="{2A4B391B-0B9C-49AA-AF85-C96A2F4C5639}" type="presParOf" srcId="{A2CB5D7A-DA95-490E-95EE-C6A207D9AF8C}" destId="{0F700326-61A1-45DB-A05F-B402722ED0E7}" srcOrd="1" destOrd="0" presId="urn:microsoft.com/office/officeart/2005/8/layout/list1"/>
    <dgm:cxn modelId="{3E00F521-AB9C-40AC-95EB-926A56E80A84}" type="presParOf" srcId="{2F2D17E9-95D6-4DC9-8149-10074C8696E4}" destId="{A59C915E-D45E-4022-A5CB-1CEA2A98B9D6}" srcOrd="25" destOrd="0" presId="urn:microsoft.com/office/officeart/2005/8/layout/list1"/>
    <dgm:cxn modelId="{B7093044-04DB-450C-A433-C0CB41AE871A}" type="presParOf" srcId="{2F2D17E9-95D6-4DC9-8149-10074C8696E4}" destId="{5072EF03-A413-48D1-8E22-9261E2CB1890}" srcOrd="26"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1803663-CF9E-49F7-84D0-282283C00932}">
      <dsp:nvSpPr>
        <dsp:cNvPr id="0" name=""/>
        <dsp:cNvSpPr/>
      </dsp:nvSpPr>
      <dsp:spPr>
        <a:xfrm>
          <a:off x="0" y="1475386"/>
          <a:ext cx="10392229"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46D991-960A-486A-98FA-1DBD3C6DF275}">
      <dsp:nvSpPr>
        <dsp:cNvPr id="0" name=""/>
        <dsp:cNvSpPr/>
      </dsp:nvSpPr>
      <dsp:spPr>
        <a:xfrm>
          <a:off x="519611" y="1239226"/>
          <a:ext cx="7274560" cy="472320"/>
        </a:xfrm>
        <a:prstGeom prst="round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274961" tIns="0" rIns="274961" bIns="0" numCol="1" spcCol="1270" anchor="ctr" anchorCtr="0">
          <a:noAutofit/>
        </a:bodyPr>
        <a:lstStyle/>
        <a:p>
          <a:pPr lvl="0" algn="l" defTabSz="711200">
            <a:lnSpc>
              <a:spcPct val="90000"/>
            </a:lnSpc>
            <a:spcBef>
              <a:spcPct val="0"/>
            </a:spcBef>
            <a:spcAft>
              <a:spcPct val="35000"/>
            </a:spcAft>
          </a:pPr>
          <a:r>
            <a:rPr lang="ru-RU" sz="1600" kern="1200" dirty="0" smtClean="0">
              <a:latin typeface="Book Antiqua" pitchFamily="18" charset="0"/>
              <a:cs typeface="Times New Roman" pitchFamily="18" charset="0"/>
            </a:rPr>
            <a:t>Государственные корпорации и компании</a:t>
          </a:r>
          <a:endParaRPr lang="ru-RU" sz="1600" kern="1200" dirty="0">
            <a:latin typeface="Book Antiqua" pitchFamily="18" charset="0"/>
            <a:cs typeface="Times New Roman" pitchFamily="18" charset="0"/>
          </a:endParaRPr>
        </a:p>
      </dsp:txBody>
      <dsp:txXfrm>
        <a:off x="519611" y="1239226"/>
        <a:ext cx="7274560" cy="472320"/>
      </dsp:txXfrm>
    </dsp:sp>
    <dsp:sp modelId="{63E2A973-BC94-4AA6-9DA1-755D07ADD679}">
      <dsp:nvSpPr>
        <dsp:cNvPr id="0" name=""/>
        <dsp:cNvSpPr/>
      </dsp:nvSpPr>
      <dsp:spPr>
        <a:xfrm>
          <a:off x="0" y="2201146"/>
          <a:ext cx="10392229"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470912-65D5-4527-8899-0F50CEF762B0}">
      <dsp:nvSpPr>
        <dsp:cNvPr id="0" name=""/>
        <dsp:cNvSpPr/>
      </dsp:nvSpPr>
      <dsp:spPr>
        <a:xfrm>
          <a:off x="577345" y="1952763"/>
          <a:ext cx="7274560" cy="472320"/>
        </a:xfrm>
        <a:prstGeom prst="round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274961" tIns="0" rIns="274961" bIns="0" numCol="1" spcCol="1270" anchor="ctr" anchorCtr="0">
          <a:noAutofit/>
        </a:bodyPr>
        <a:lstStyle/>
        <a:p>
          <a:pPr lvl="0" algn="l" defTabSz="711200">
            <a:lnSpc>
              <a:spcPct val="90000"/>
            </a:lnSpc>
            <a:spcBef>
              <a:spcPct val="0"/>
            </a:spcBef>
            <a:spcAft>
              <a:spcPct val="35000"/>
            </a:spcAft>
          </a:pPr>
          <a:r>
            <a:rPr lang="ru-RU" sz="1600" kern="1200" dirty="0" smtClean="0">
              <a:latin typeface="Book Antiqua" pitchFamily="18" charset="0"/>
              <a:cs typeface="Times New Roman" pitchFamily="18" charset="0"/>
            </a:rPr>
            <a:t>Публично-правовые компании</a:t>
          </a:r>
          <a:endParaRPr lang="ru-RU" sz="1600" kern="1200" dirty="0">
            <a:latin typeface="Book Antiqua" pitchFamily="18" charset="0"/>
            <a:cs typeface="Times New Roman" pitchFamily="18" charset="0"/>
          </a:endParaRPr>
        </a:p>
      </dsp:txBody>
      <dsp:txXfrm>
        <a:off x="577345" y="1952763"/>
        <a:ext cx="7274560" cy="472320"/>
      </dsp:txXfrm>
    </dsp:sp>
    <dsp:sp modelId="{1F5DF013-F841-4103-A1D7-E0CC94C59AB8}">
      <dsp:nvSpPr>
        <dsp:cNvPr id="0" name=""/>
        <dsp:cNvSpPr/>
      </dsp:nvSpPr>
      <dsp:spPr>
        <a:xfrm>
          <a:off x="0" y="2926906"/>
          <a:ext cx="10392229"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7571DD-B458-4DB3-9F5B-7CF36384D0DB}">
      <dsp:nvSpPr>
        <dsp:cNvPr id="0" name=""/>
        <dsp:cNvSpPr/>
      </dsp:nvSpPr>
      <dsp:spPr>
        <a:xfrm>
          <a:off x="519611" y="2690746"/>
          <a:ext cx="7274560" cy="472320"/>
        </a:xfrm>
        <a:prstGeom prst="round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274961" tIns="0" rIns="274961" bIns="0" numCol="1" spcCol="1270" anchor="ctr" anchorCtr="0">
          <a:noAutofit/>
        </a:bodyPr>
        <a:lstStyle/>
        <a:p>
          <a:pPr lvl="0" algn="l" defTabSz="711200">
            <a:lnSpc>
              <a:spcPct val="90000"/>
            </a:lnSpc>
            <a:spcBef>
              <a:spcPct val="0"/>
            </a:spcBef>
            <a:spcAft>
              <a:spcPct val="35000"/>
            </a:spcAft>
          </a:pPr>
          <a:r>
            <a:rPr lang="ru-RU" sz="1600" kern="1200" dirty="0" smtClean="0">
              <a:latin typeface="Book Antiqua" pitchFamily="18" charset="0"/>
              <a:cs typeface="Times New Roman" pitchFamily="18" charset="0"/>
            </a:rPr>
            <a:t>Субъекты естественных монополий</a:t>
          </a:r>
          <a:endParaRPr lang="ru-RU" sz="1600" kern="1200" dirty="0">
            <a:latin typeface="Book Antiqua" pitchFamily="18" charset="0"/>
            <a:cs typeface="Times New Roman" pitchFamily="18" charset="0"/>
          </a:endParaRPr>
        </a:p>
      </dsp:txBody>
      <dsp:txXfrm>
        <a:off x="519611" y="2690746"/>
        <a:ext cx="7274560" cy="472320"/>
      </dsp:txXfrm>
    </dsp:sp>
    <dsp:sp modelId="{605E627D-91DB-4A4C-8F58-F4158DF6762D}">
      <dsp:nvSpPr>
        <dsp:cNvPr id="0" name=""/>
        <dsp:cNvSpPr/>
      </dsp:nvSpPr>
      <dsp:spPr>
        <a:xfrm>
          <a:off x="0" y="3799227"/>
          <a:ext cx="10392229"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53E060-C087-4E86-8D78-F51F8C4DCF76}">
      <dsp:nvSpPr>
        <dsp:cNvPr id="0" name=""/>
        <dsp:cNvSpPr/>
      </dsp:nvSpPr>
      <dsp:spPr>
        <a:xfrm>
          <a:off x="475761" y="3401024"/>
          <a:ext cx="7229894" cy="618880"/>
        </a:xfrm>
        <a:prstGeom prst="round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274961" tIns="0" rIns="274961" bIns="0" numCol="1" spcCol="1270" anchor="ctr" anchorCtr="0">
          <a:noAutofit/>
        </a:bodyPr>
        <a:lstStyle/>
        <a:p>
          <a:pPr lvl="0" algn="just" defTabSz="711200">
            <a:lnSpc>
              <a:spcPct val="90000"/>
            </a:lnSpc>
            <a:spcBef>
              <a:spcPct val="0"/>
            </a:spcBef>
            <a:spcAft>
              <a:spcPct val="35000"/>
            </a:spcAft>
          </a:pPr>
          <a:r>
            <a:rPr lang="ru-RU" sz="1600" kern="1200" dirty="0" smtClean="0">
              <a:latin typeface="Book Antiqua" pitchFamily="18" charset="0"/>
              <a:cs typeface="Times New Roman" pitchFamily="18" charset="0"/>
            </a:rPr>
            <a:t>Организации из сферы коммунальных услуг, деятельность которых подпадает под регулирование</a:t>
          </a:r>
          <a:endParaRPr lang="ru-RU" sz="1600" kern="1200" dirty="0">
            <a:latin typeface="Book Antiqua" pitchFamily="18" charset="0"/>
            <a:cs typeface="Times New Roman" pitchFamily="18" charset="0"/>
          </a:endParaRPr>
        </a:p>
      </dsp:txBody>
      <dsp:txXfrm>
        <a:off x="475761" y="3401024"/>
        <a:ext cx="7229894" cy="618880"/>
      </dsp:txXfrm>
    </dsp:sp>
    <dsp:sp modelId="{292601E4-E2E1-47F3-9AD5-965131A0F91E}">
      <dsp:nvSpPr>
        <dsp:cNvPr id="0" name=""/>
        <dsp:cNvSpPr/>
      </dsp:nvSpPr>
      <dsp:spPr>
        <a:xfrm>
          <a:off x="0" y="4772795"/>
          <a:ext cx="10392229"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0C25BAE-DDB6-40CE-B547-672479812CBE}">
      <dsp:nvSpPr>
        <dsp:cNvPr id="0" name=""/>
        <dsp:cNvSpPr/>
      </dsp:nvSpPr>
      <dsp:spPr>
        <a:xfrm>
          <a:off x="519611" y="4288827"/>
          <a:ext cx="7297766" cy="720127"/>
        </a:xfrm>
        <a:prstGeom prst="round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274961" tIns="0" rIns="274961" bIns="0" numCol="1" spcCol="1270" anchor="ctr" anchorCtr="0">
          <a:noAutofit/>
        </a:bodyPr>
        <a:lstStyle/>
        <a:p>
          <a:pPr lvl="0" algn="just" defTabSz="711200">
            <a:lnSpc>
              <a:spcPct val="90000"/>
            </a:lnSpc>
            <a:spcBef>
              <a:spcPct val="0"/>
            </a:spcBef>
            <a:spcAft>
              <a:spcPct val="35000"/>
            </a:spcAft>
          </a:pPr>
          <a:r>
            <a:rPr lang="ru-RU" sz="1600" kern="1200" dirty="0" smtClean="0">
              <a:latin typeface="Book Antiqua" pitchFamily="18" charset="0"/>
              <a:cs typeface="Times New Roman" pitchFamily="18" charset="0"/>
            </a:rPr>
            <a:t>Автономные учреждения и </a:t>
          </a:r>
          <a:r>
            <a:rPr lang="ru-RU" sz="1600" kern="1200" dirty="0" err="1" smtClean="0">
              <a:latin typeface="Book Antiqua" pitchFamily="18" charset="0"/>
              <a:cs typeface="Times New Roman" pitchFamily="18" charset="0"/>
            </a:rPr>
            <a:t>хозобщества</a:t>
          </a:r>
          <a:r>
            <a:rPr lang="ru-RU" sz="1600" kern="1200" dirty="0" smtClean="0">
              <a:latin typeface="Book Antiqua" pitchFamily="18" charset="0"/>
              <a:cs typeface="Times New Roman" pitchFamily="18" charset="0"/>
            </a:rPr>
            <a:t>, в уставном капитале которых доля участия РФ, субъекта, муниципалитета больше 50 процентов</a:t>
          </a:r>
          <a:endParaRPr lang="ru-RU" sz="1600" kern="1200" dirty="0">
            <a:latin typeface="Book Antiqua" pitchFamily="18" charset="0"/>
            <a:cs typeface="Times New Roman" pitchFamily="18" charset="0"/>
          </a:endParaRPr>
        </a:p>
      </dsp:txBody>
      <dsp:txXfrm>
        <a:off x="519611" y="4288827"/>
        <a:ext cx="7297766" cy="720127"/>
      </dsp:txXfrm>
    </dsp:sp>
    <dsp:sp modelId="{10AAA26F-066A-48FD-A19A-54E08AF2F8EC}">
      <dsp:nvSpPr>
        <dsp:cNvPr id="0" name=""/>
        <dsp:cNvSpPr/>
      </dsp:nvSpPr>
      <dsp:spPr>
        <a:xfrm>
          <a:off x="0" y="5498555"/>
          <a:ext cx="10392229"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7B0019-556A-454E-BAF6-13EBFED47C3C}">
      <dsp:nvSpPr>
        <dsp:cNvPr id="0" name=""/>
        <dsp:cNvSpPr/>
      </dsp:nvSpPr>
      <dsp:spPr>
        <a:xfrm>
          <a:off x="519611" y="5262395"/>
          <a:ext cx="7274560" cy="472320"/>
        </a:xfrm>
        <a:prstGeom prst="round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274961" tIns="0" rIns="274961" bIns="0" numCol="1" spcCol="1270" anchor="ctr" anchorCtr="0">
          <a:noAutofit/>
        </a:bodyPr>
        <a:lstStyle/>
        <a:p>
          <a:pPr lvl="0" algn="l" defTabSz="711200">
            <a:lnSpc>
              <a:spcPct val="90000"/>
            </a:lnSpc>
            <a:spcBef>
              <a:spcPct val="0"/>
            </a:spcBef>
            <a:spcAft>
              <a:spcPct val="35000"/>
            </a:spcAft>
          </a:pPr>
          <a:r>
            <a:rPr lang="ru-RU" sz="1600" kern="1200" dirty="0" smtClean="0">
              <a:latin typeface="Times New Roman" pitchFamily="18" charset="0"/>
              <a:cs typeface="Times New Roman" pitchFamily="18" charset="0"/>
            </a:rPr>
            <a:t>Дочерние </a:t>
          </a:r>
          <a:r>
            <a:rPr lang="ru-RU" sz="1600" kern="1200" dirty="0" err="1" smtClean="0">
              <a:latin typeface="Times New Roman" pitchFamily="18" charset="0"/>
              <a:cs typeface="Times New Roman" pitchFamily="18" charset="0"/>
            </a:rPr>
            <a:t>хозобщества</a:t>
          </a:r>
          <a:r>
            <a:rPr lang="ru-RU" sz="1600" kern="1200" dirty="0" smtClean="0">
              <a:latin typeface="Times New Roman" pitchFamily="18" charset="0"/>
              <a:cs typeface="Times New Roman" pitchFamily="18" charset="0"/>
            </a:rPr>
            <a:t>, в уставном капитале которых более 50 процентов долей принадлежат (1-5 ) и их дочерние общества </a:t>
          </a:r>
          <a:endParaRPr lang="ru-RU" sz="1600" kern="1200" dirty="0">
            <a:latin typeface="Times New Roman" pitchFamily="18" charset="0"/>
            <a:cs typeface="Times New Roman" pitchFamily="18" charset="0"/>
          </a:endParaRPr>
        </a:p>
      </dsp:txBody>
      <dsp:txXfrm>
        <a:off x="519611" y="5262395"/>
        <a:ext cx="7274560" cy="472320"/>
      </dsp:txXfrm>
    </dsp:sp>
    <dsp:sp modelId="{5072EF03-A413-48D1-8E22-9261E2CB1890}">
      <dsp:nvSpPr>
        <dsp:cNvPr id="0" name=""/>
        <dsp:cNvSpPr/>
      </dsp:nvSpPr>
      <dsp:spPr>
        <a:xfrm>
          <a:off x="0" y="6224315"/>
          <a:ext cx="10392229" cy="40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700326-61A1-45DB-A05F-B402722ED0E7}">
      <dsp:nvSpPr>
        <dsp:cNvPr id="0" name=""/>
        <dsp:cNvSpPr/>
      </dsp:nvSpPr>
      <dsp:spPr>
        <a:xfrm>
          <a:off x="519611" y="5988155"/>
          <a:ext cx="7274560" cy="472320"/>
        </a:xfrm>
        <a:prstGeom prst="roundRect">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274961" tIns="0" rIns="274961" bIns="0" numCol="1" spcCol="1270" anchor="ctr" anchorCtr="0">
          <a:noAutofit/>
        </a:bodyPr>
        <a:lstStyle/>
        <a:p>
          <a:pPr lvl="0" algn="l" defTabSz="711200">
            <a:lnSpc>
              <a:spcPct val="90000"/>
            </a:lnSpc>
            <a:spcBef>
              <a:spcPct val="0"/>
            </a:spcBef>
            <a:spcAft>
              <a:spcPct val="35000"/>
            </a:spcAft>
          </a:pPr>
          <a:r>
            <a:rPr lang="ru-RU" sz="1600" kern="1200" dirty="0" smtClean="0">
              <a:latin typeface="Book Antiqua" pitchFamily="18" charset="0"/>
              <a:cs typeface="Times New Roman" pitchFamily="18" charset="0"/>
            </a:rPr>
            <a:t>Бюджетные учреждения , которые разместили Положение по 223 ФЗ</a:t>
          </a:r>
          <a:endParaRPr lang="ru-RU" sz="1600" kern="1200" dirty="0">
            <a:latin typeface="Book Antiqua" pitchFamily="18" charset="0"/>
            <a:cs typeface="Times New Roman" pitchFamily="18" charset="0"/>
          </a:endParaRPr>
        </a:p>
      </dsp:txBody>
      <dsp:txXfrm>
        <a:off x="519611" y="5988155"/>
        <a:ext cx="7274560" cy="4723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185F2-3523-4C0A-A240-3CD2FF337BF4}" type="datetimeFigureOut">
              <a:rPr lang="ru-RU" smtClean="0"/>
              <a:pPr/>
              <a:t>28.11.2024</a:t>
            </a:fld>
            <a:endParaRPr lang="ru-RU"/>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EAF9587-CEB1-4256-A65A-C99C39FA58A0}" type="slidenum">
              <a:rPr lang="ru-RU" smtClean="0"/>
              <a:pPr/>
              <a:t>‹#›</a:t>
            </a:fld>
            <a:endParaRPr lang="ru-RU"/>
          </a:p>
        </p:txBody>
      </p:sp>
    </p:spTree>
    <p:extLst>
      <p:ext uri="{BB962C8B-B14F-4D97-AF65-F5344CB8AC3E}">
        <p14:creationId xmlns="" xmlns:p14="http://schemas.microsoft.com/office/powerpoint/2010/main" val="222977579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79D7BD-B276-4636-B065-E98C45317EE2}" type="datetimeFigureOut">
              <a:rPr lang="ru-RU" smtClean="0"/>
              <a:pPr/>
              <a:t>28.11.2024</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4D558-40AC-4BBD-87E6-E9DC1102F7EC}" type="slidenum">
              <a:rPr lang="ru-RU" smtClean="0"/>
              <a:pPr/>
              <a:t>‹#›</a:t>
            </a:fld>
            <a:endParaRPr lang="ru-RU"/>
          </a:p>
        </p:txBody>
      </p:sp>
    </p:spTree>
    <p:extLst>
      <p:ext uri="{BB962C8B-B14F-4D97-AF65-F5344CB8AC3E}">
        <p14:creationId xmlns="" xmlns:p14="http://schemas.microsoft.com/office/powerpoint/2010/main" val="2548094946"/>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 xmlns:p14="http://schemas.microsoft.com/office/powerpoint/2010/main" val="1502439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 xmlns:p14="http://schemas.microsoft.com/office/powerpoint/2010/main" val="1502439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 xmlns:p14="http://schemas.microsoft.com/office/powerpoint/2010/main" val="1502439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973F6E6-72DB-4B78-A514-BA75842CD055}" type="datetime1">
              <a:rPr lang="ru-RU" smtClean="0"/>
              <a:pPr/>
              <a:t>28.11.2024</a:t>
            </a:fld>
            <a:endParaRPr lang="ru-RU"/>
          </a:p>
        </p:txBody>
      </p:sp>
      <p:sp>
        <p:nvSpPr>
          <p:cNvPr id="5" name="Нижний колонтитул 4"/>
          <p:cNvSpPr>
            <a:spLocks noGrp="1"/>
          </p:cNvSpPr>
          <p:nvPr>
            <p:ph type="ftr" sz="quarter" idx="11"/>
          </p:nvPr>
        </p:nvSpPr>
        <p:spPr/>
        <p:txBody>
          <a:bodyPr/>
          <a:lstStyle/>
          <a:p>
            <a:r>
              <a:rPr lang="ru-RU" smtClean="0"/>
              <a:t>2</a:t>
            </a:r>
            <a:endParaRPr lang="ru-RU"/>
          </a:p>
        </p:txBody>
      </p:sp>
      <p:sp>
        <p:nvSpPr>
          <p:cNvPr id="6" name="Номер слайда 5"/>
          <p:cNvSpPr>
            <a:spLocks noGrp="1"/>
          </p:cNvSpPr>
          <p:nvPr>
            <p:ph type="sldNum" sz="quarter" idx="12"/>
          </p:nvPr>
        </p:nvSpPr>
        <p:spPr/>
        <p:txBody>
          <a:body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3057096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24546A2-F362-4096-9509-F2F68A0352C7}" type="datetime1">
              <a:rPr lang="ru-RU" smtClean="0"/>
              <a:pPr/>
              <a:t>28.11.2024</a:t>
            </a:fld>
            <a:endParaRPr lang="ru-RU"/>
          </a:p>
        </p:txBody>
      </p:sp>
      <p:sp>
        <p:nvSpPr>
          <p:cNvPr id="5" name="Нижний колонтитул 4"/>
          <p:cNvSpPr>
            <a:spLocks noGrp="1"/>
          </p:cNvSpPr>
          <p:nvPr>
            <p:ph type="ftr" sz="quarter" idx="11"/>
          </p:nvPr>
        </p:nvSpPr>
        <p:spPr/>
        <p:txBody>
          <a:bodyPr/>
          <a:lstStyle/>
          <a:p>
            <a:r>
              <a:rPr lang="ru-RU" smtClean="0"/>
              <a:t>2</a:t>
            </a:r>
            <a:endParaRPr lang="ru-RU"/>
          </a:p>
        </p:txBody>
      </p:sp>
      <p:sp>
        <p:nvSpPr>
          <p:cNvPr id="6" name="Номер слайда 5"/>
          <p:cNvSpPr>
            <a:spLocks noGrp="1"/>
          </p:cNvSpPr>
          <p:nvPr>
            <p:ph type="sldNum" sz="quarter" idx="12"/>
          </p:nvPr>
        </p:nvSpPr>
        <p:spPr/>
        <p:txBody>
          <a:body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1542131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3FBA4F0-4227-41C6-88B8-648AFF27EDC7}" type="datetime1">
              <a:rPr lang="ru-RU" smtClean="0"/>
              <a:pPr/>
              <a:t>28.11.2024</a:t>
            </a:fld>
            <a:endParaRPr lang="ru-RU"/>
          </a:p>
        </p:txBody>
      </p:sp>
      <p:sp>
        <p:nvSpPr>
          <p:cNvPr id="5" name="Нижний колонтитул 4"/>
          <p:cNvSpPr>
            <a:spLocks noGrp="1"/>
          </p:cNvSpPr>
          <p:nvPr>
            <p:ph type="ftr" sz="quarter" idx="11"/>
          </p:nvPr>
        </p:nvSpPr>
        <p:spPr/>
        <p:txBody>
          <a:bodyPr/>
          <a:lstStyle/>
          <a:p>
            <a:r>
              <a:rPr lang="ru-RU" smtClean="0"/>
              <a:t>2</a:t>
            </a:r>
            <a:endParaRPr lang="ru-RU"/>
          </a:p>
        </p:txBody>
      </p:sp>
      <p:sp>
        <p:nvSpPr>
          <p:cNvPr id="6" name="Номер слайда 5"/>
          <p:cNvSpPr>
            <a:spLocks noGrp="1"/>
          </p:cNvSpPr>
          <p:nvPr>
            <p:ph type="sldNum" sz="quarter" idx="12"/>
          </p:nvPr>
        </p:nvSpPr>
        <p:spPr/>
        <p:txBody>
          <a:body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2165409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BF56558-9179-4A51-AD29-6FCC8FC5EB55}" type="datetime1">
              <a:rPr lang="ru-RU" smtClean="0"/>
              <a:pPr/>
              <a:t>28.11.2024</a:t>
            </a:fld>
            <a:endParaRPr lang="ru-RU"/>
          </a:p>
        </p:txBody>
      </p:sp>
      <p:sp>
        <p:nvSpPr>
          <p:cNvPr id="5" name="Нижний колонтитул 4"/>
          <p:cNvSpPr>
            <a:spLocks noGrp="1"/>
          </p:cNvSpPr>
          <p:nvPr>
            <p:ph type="ftr" sz="quarter" idx="11"/>
          </p:nvPr>
        </p:nvSpPr>
        <p:spPr/>
        <p:txBody>
          <a:bodyPr/>
          <a:lstStyle/>
          <a:p>
            <a:r>
              <a:rPr lang="ru-RU" smtClean="0"/>
              <a:t>2</a:t>
            </a:r>
            <a:endParaRPr lang="ru-RU"/>
          </a:p>
        </p:txBody>
      </p:sp>
      <p:sp>
        <p:nvSpPr>
          <p:cNvPr id="6" name="Номер слайда 5"/>
          <p:cNvSpPr>
            <a:spLocks noGrp="1"/>
          </p:cNvSpPr>
          <p:nvPr>
            <p:ph type="sldNum" sz="quarter" idx="12"/>
          </p:nvPr>
        </p:nvSpPr>
        <p:spPr/>
        <p:txBody>
          <a:body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127806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0569160-03E0-4198-8CF3-C28D4838D168}" type="datetime1">
              <a:rPr lang="ru-RU" smtClean="0"/>
              <a:pPr/>
              <a:t>28.11.2024</a:t>
            </a:fld>
            <a:endParaRPr lang="ru-RU"/>
          </a:p>
        </p:txBody>
      </p:sp>
      <p:sp>
        <p:nvSpPr>
          <p:cNvPr id="5" name="Нижний колонтитул 4"/>
          <p:cNvSpPr>
            <a:spLocks noGrp="1"/>
          </p:cNvSpPr>
          <p:nvPr>
            <p:ph type="ftr" sz="quarter" idx="11"/>
          </p:nvPr>
        </p:nvSpPr>
        <p:spPr/>
        <p:txBody>
          <a:bodyPr/>
          <a:lstStyle/>
          <a:p>
            <a:r>
              <a:rPr lang="ru-RU" smtClean="0"/>
              <a:t>2</a:t>
            </a:r>
            <a:endParaRPr lang="ru-RU"/>
          </a:p>
        </p:txBody>
      </p:sp>
      <p:sp>
        <p:nvSpPr>
          <p:cNvPr id="6" name="Номер слайда 5"/>
          <p:cNvSpPr>
            <a:spLocks noGrp="1"/>
          </p:cNvSpPr>
          <p:nvPr>
            <p:ph type="sldNum" sz="quarter" idx="12"/>
          </p:nvPr>
        </p:nvSpPr>
        <p:spPr/>
        <p:txBody>
          <a:body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2208464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2770214-9E05-4C1C-8FD0-14DF6940DFC6}" type="datetime1">
              <a:rPr lang="ru-RU" smtClean="0"/>
              <a:pPr/>
              <a:t>28.11.2024</a:t>
            </a:fld>
            <a:endParaRPr lang="ru-RU"/>
          </a:p>
        </p:txBody>
      </p:sp>
      <p:sp>
        <p:nvSpPr>
          <p:cNvPr id="6" name="Нижний колонтитул 5"/>
          <p:cNvSpPr>
            <a:spLocks noGrp="1"/>
          </p:cNvSpPr>
          <p:nvPr>
            <p:ph type="ftr" sz="quarter" idx="11"/>
          </p:nvPr>
        </p:nvSpPr>
        <p:spPr/>
        <p:txBody>
          <a:bodyPr/>
          <a:lstStyle/>
          <a:p>
            <a:r>
              <a:rPr lang="ru-RU" smtClean="0"/>
              <a:t>2</a:t>
            </a:r>
            <a:endParaRPr lang="ru-RU"/>
          </a:p>
        </p:txBody>
      </p:sp>
      <p:sp>
        <p:nvSpPr>
          <p:cNvPr id="7" name="Номер слайда 6"/>
          <p:cNvSpPr>
            <a:spLocks noGrp="1"/>
          </p:cNvSpPr>
          <p:nvPr>
            <p:ph type="sldNum" sz="quarter" idx="12"/>
          </p:nvPr>
        </p:nvSpPr>
        <p:spPr/>
        <p:txBody>
          <a:body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354916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1984BD4-A658-4429-A169-1CD0DB1FBF3B}" type="datetime1">
              <a:rPr lang="ru-RU" smtClean="0"/>
              <a:pPr/>
              <a:t>28.11.2024</a:t>
            </a:fld>
            <a:endParaRPr lang="ru-RU"/>
          </a:p>
        </p:txBody>
      </p:sp>
      <p:sp>
        <p:nvSpPr>
          <p:cNvPr id="8" name="Нижний колонтитул 7"/>
          <p:cNvSpPr>
            <a:spLocks noGrp="1"/>
          </p:cNvSpPr>
          <p:nvPr>
            <p:ph type="ftr" sz="quarter" idx="11"/>
          </p:nvPr>
        </p:nvSpPr>
        <p:spPr/>
        <p:txBody>
          <a:bodyPr/>
          <a:lstStyle/>
          <a:p>
            <a:r>
              <a:rPr lang="ru-RU" smtClean="0"/>
              <a:t>2</a:t>
            </a:r>
            <a:endParaRPr lang="ru-RU"/>
          </a:p>
        </p:txBody>
      </p:sp>
      <p:sp>
        <p:nvSpPr>
          <p:cNvPr id="9" name="Номер слайда 8"/>
          <p:cNvSpPr>
            <a:spLocks noGrp="1"/>
          </p:cNvSpPr>
          <p:nvPr>
            <p:ph type="sldNum" sz="quarter" idx="12"/>
          </p:nvPr>
        </p:nvSpPr>
        <p:spPr/>
        <p:txBody>
          <a:body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1657323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4B9C71F-2594-4F49-BD3C-1B17D68760A7}" type="datetime1">
              <a:rPr lang="ru-RU" smtClean="0"/>
              <a:pPr/>
              <a:t>28.11.2024</a:t>
            </a:fld>
            <a:endParaRPr lang="ru-RU"/>
          </a:p>
        </p:txBody>
      </p:sp>
      <p:sp>
        <p:nvSpPr>
          <p:cNvPr id="4" name="Нижний колонтитул 3"/>
          <p:cNvSpPr>
            <a:spLocks noGrp="1"/>
          </p:cNvSpPr>
          <p:nvPr>
            <p:ph type="ftr" sz="quarter" idx="11"/>
          </p:nvPr>
        </p:nvSpPr>
        <p:spPr/>
        <p:txBody>
          <a:bodyPr/>
          <a:lstStyle/>
          <a:p>
            <a:r>
              <a:rPr lang="ru-RU" smtClean="0"/>
              <a:t>2</a:t>
            </a:r>
            <a:endParaRPr lang="ru-RU"/>
          </a:p>
        </p:txBody>
      </p:sp>
      <p:sp>
        <p:nvSpPr>
          <p:cNvPr id="5" name="Номер слайда 4"/>
          <p:cNvSpPr>
            <a:spLocks noGrp="1"/>
          </p:cNvSpPr>
          <p:nvPr>
            <p:ph type="sldNum" sz="quarter" idx="12"/>
          </p:nvPr>
        </p:nvSpPr>
        <p:spPr/>
        <p:txBody>
          <a:body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785015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79652B-A237-485A-A208-AD9B99607F36}" type="datetime1">
              <a:rPr lang="ru-RU" smtClean="0"/>
              <a:pPr/>
              <a:t>28.11.2024</a:t>
            </a:fld>
            <a:endParaRPr lang="ru-RU"/>
          </a:p>
        </p:txBody>
      </p:sp>
      <p:sp>
        <p:nvSpPr>
          <p:cNvPr id="3" name="Нижний колонтитул 2"/>
          <p:cNvSpPr>
            <a:spLocks noGrp="1"/>
          </p:cNvSpPr>
          <p:nvPr>
            <p:ph type="ftr" sz="quarter" idx="11"/>
          </p:nvPr>
        </p:nvSpPr>
        <p:spPr/>
        <p:txBody>
          <a:bodyPr/>
          <a:lstStyle/>
          <a:p>
            <a:r>
              <a:rPr lang="ru-RU" smtClean="0"/>
              <a:t>2</a:t>
            </a:r>
            <a:endParaRPr lang="ru-RU"/>
          </a:p>
        </p:txBody>
      </p:sp>
      <p:sp>
        <p:nvSpPr>
          <p:cNvPr id="4" name="Номер слайда 3"/>
          <p:cNvSpPr>
            <a:spLocks noGrp="1"/>
          </p:cNvSpPr>
          <p:nvPr>
            <p:ph type="sldNum" sz="quarter" idx="12"/>
          </p:nvPr>
        </p:nvSpPr>
        <p:spPr/>
        <p:txBody>
          <a:body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4184715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4ADA981-A7C3-4FD4-AA39-02B4BB36515B}" type="datetime1">
              <a:rPr lang="ru-RU" smtClean="0"/>
              <a:pPr/>
              <a:t>28.11.2024</a:t>
            </a:fld>
            <a:endParaRPr lang="ru-RU"/>
          </a:p>
        </p:txBody>
      </p:sp>
      <p:sp>
        <p:nvSpPr>
          <p:cNvPr id="6" name="Нижний колонтитул 5"/>
          <p:cNvSpPr>
            <a:spLocks noGrp="1"/>
          </p:cNvSpPr>
          <p:nvPr>
            <p:ph type="ftr" sz="quarter" idx="11"/>
          </p:nvPr>
        </p:nvSpPr>
        <p:spPr/>
        <p:txBody>
          <a:bodyPr/>
          <a:lstStyle/>
          <a:p>
            <a:r>
              <a:rPr lang="ru-RU" smtClean="0"/>
              <a:t>2</a:t>
            </a:r>
            <a:endParaRPr lang="ru-RU"/>
          </a:p>
        </p:txBody>
      </p:sp>
      <p:sp>
        <p:nvSpPr>
          <p:cNvPr id="7" name="Номер слайда 6"/>
          <p:cNvSpPr>
            <a:spLocks noGrp="1"/>
          </p:cNvSpPr>
          <p:nvPr>
            <p:ph type="sldNum" sz="quarter" idx="12"/>
          </p:nvPr>
        </p:nvSpPr>
        <p:spPr/>
        <p:txBody>
          <a:body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984231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46EACA8-AABB-49D6-95DC-061DFE625897}" type="datetime1">
              <a:rPr lang="ru-RU" smtClean="0"/>
              <a:pPr/>
              <a:t>28.11.2024</a:t>
            </a:fld>
            <a:endParaRPr lang="ru-RU"/>
          </a:p>
        </p:txBody>
      </p:sp>
      <p:sp>
        <p:nvSpPr>
          <p:cNvPr id="6" name="Нижний колонтитул 5"/>
          <p:cNvSpPr>
            <a:spLocks noGrp="1"/>
          </p:cNvSpPr>
          <p:nvPr>
            <p:ph type="ftr" sz="quarter" idx="11"/>
          </p:nvPr>
        </p:nvSpPr>
        <p:spPr/>
        <p:txBody>
          <a:bodyPr/>
          <a:lstStyle/>
          <a:p>
            <a:r>
              <a:rPr lang="ru-RU" smtClean="0"/>
              <a:t>2</a:t>
            </a:r>
            <a:endParaRPr lang="ru-RU"/>
          </a:p>
        </p:txBody>
      </p:sp>
      <p:sp>
        <p:nvSpPr>
          <p:cNvPr id="7" name="Номер слайда 6"/>
          <p:cNvSpPr>
            <a:spLocks noGrp="1"/>
          </p:cNvSpPr>
          <p:nvPr>
            <p:ph type="sldNum" sz="quarter" idx="12"/>
          </p:nvPr>
        </p:nvSpPr>
        <p:spPr/>
        <p:txBody>
          <a:body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484550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E0EB35-5D51-40AB-9CC3-C44C58CFBA0A}" type="datetime1">
              <a:rPr lang="ru-RU" smtClean="0"/>
              <a:pPr/>
              <a:t>28.11.2024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ru-RU" smtClean="0"/>
              <a:t>2</a:t>
            </a:r>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CC5F89-ED8E-4726-9FA5-A5774F973883}" type="slidenum">
              <a:rPr lang="ru-RU" smtClean="0"/>
              <a:pPr/>
              <a:t>‹#›</a:t>
            </a:fld>
            <a:endParaRPr lang="ru-RU"/>
          </a:p>
        </p:txBody>
      </p:sp>
    </p:spTree>
    <p:extLst>
      <p:ext uri="{BB962C8B-B14F-4D97-AF65-F5344CB8AC3E}">
        <p14:creationId xmlns="" xmlns:p14="http://schemas.microsoft.com/office/powerpoint/2010/main" val="32851787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hyperlink" Target="https://1gzakaz.ru/"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login.consultant.ru/link/?req=doc&amp;base=LAW&amp;n=430986&amp;dst=244&amp;field=134&amp;date=25.11.2023" TargetMode="External"/><Relationship Id="rId5" Type="http://schemas.openxmlformats.org/officeDocument/2006/relationships/hyperlink" Target="https://login.consultant.ru/link/?req=doc&amp;base=LAW&amp;n=415282&amp;dst=292&amp;field=134&amp;date=25.11.2023" TargetMode="External"/><Relationship Id="rId4" Type="http://schemas.openxmlformats.org/officeDocument/2006/relationships/hyperlink" Target="https://login.consultant.ru/link/?req=doc&amp;base=LAW&amp;n=415282&amp;dst=185&amp;field=134&amp;date=25.11.2023"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hyperlink" Target="mailto:info@censovet.ru" TargetMode="External"/><Relationship Id="rId4" Type="http://schemas.openxmlformats.org/officeDocument/2006/relationships/hyperlink" Target="https://censovet.ru/so2022/"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641461" y="1532253"/>
            <a:ext cx="10968153" cy="138499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ru-RU" sz="2800" b="1" dirty="0" smtClean="0">
                <a:latin typeface="Book Antiqua" pitchFamily="18" charset="0"/>
              </a:rPr>
              <a:t>Закупки у субъектов малого и среднего предпринимательства. Как успешно завершить 2024 год и остаться в 2025 году «на 223-ФЗ»</a:t>
            </a:r>
            <a:endParaRPr lang="ru-RU" sz="2800" dirty="0">
              <a:latin typeface="Book Antiqua" pitchFamily="18" charset="0"/>
            </a:endParaRPr>
          </a:p>
        </p:txBody>
      </p:sp>
      <p:pic>
        <p:nvPicPr>
          <p:cNvPr id="5" name="Рисунок 4" descr="Логотип ЦС Новый.png"/>
          <p:cNvPicPr>
            <a:picLocks noChangeAspect="1"/>
          </p:cNvPicPr>
          <p:nvPr/>
        </p:nvPicPr>
        <p:blipFill>
          <a:blip r:embed="rId3" cstate="print"/>
          <a:stretch>
            <a:fillRect/>
          </a:stretch>
        </p:blipFill>
        <p:spPr>
          <a:xfrm>
            <a:off x="8412513" y="4383315"/>
            <a:ext cx="3500844" cy="1944914"/>
          </a:xfrm>
          <a:prstGeom prst="rect">
            <a:avLst/>
          </a:prstGeom>
        </p:spPr>
      </p:pic>
      <p:sp>
        <p:nvSpPr>
          <p:cNvPr id="6" name="TextBox 5"/>
          <p:cNvSpPr txBox="1"/>
          <p:nvPr/>
        </p:nvSpPr>
        <p:spPr>
          <a:xfrm>
            <a:off x="5152570" y="6241143"/>
            <a:ext cx="2612571" cy="369332"/>
          </a:xfrm>
          <a:prstGeom prst="rect">
            <a:avLst/>
          </a:prstGeom>
          <a:noFill/>
        </p:spPr>
        <p:txBody>
          <a:bodyPr wrap="square" rtlCol="0">
            <a:spAutoFit/>
          </a:bodyPr>
          <a:lstStyle/>
          <a:p>
            <a:r>
              <a:rPr lang="en-US" b="1" dirty="0" smtClean="0">
                <a:latin typeface="Book Antiqua" pitchFamily="18" charset="0"/>
              </a:rPr>
              <a:t>#</a:t>
            </a:r>
            <a:r>
              <a:rPr lang="ru-RU" b="1" dirty="0" smtClean="0">
                <a:latin typeface="Book Antiqua" pitchFamily="18" charset="0"/>
              </a:rPr>
              <a:t>Диалоги о закупках</a:t>
            </a:r>
            <a:endParaRPr lang="ru-RU" b="1" dirty="0">
              <a:latin typeface="Book Antiqua" pitchFamily="18" charset="0"/>
            </a:endParaRPr>
          </a:p>
        </p:txBody>
      </p:sp>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50747" y="286746"/>
            <a:ext cx="10968153" cy="461665"/>
          </a:xfrm>
          <a:prstGeom prst="rect">
            <a:avLst/>
          </a:prstGeom>
          <a:noFill/>
        </p:spPr>
        <p:txBody>
          <a:bodyPr wrap="square" rtlCol="0">
            <a:spAutoFit/>
          </a:bodyPr>
          <a:lstStyle/>
          <a:p>
            <a:pPr algn="ctr"/>
            <a:r>
              <a:rPr lang="ru-RU" sz="2400" b="1" u="sng" dirty="0" smtClean="0">
                <a:solidFill>
                  <a:srgbClr val="222222"/>
                </a:solidFill>
                <a:latin typeface="Book Antiqua" pitchFamily="18" charset="0"/>
                <a:cs typeface="Arial" pitchFamily="34" charset="0"/>
              </a:rPr>
              <a:t>Часть 8.1 статьи 3 223-ФЗ</a:t>
            </a:r>
          </a:p>
        </p:txBody>
      </p:sp>
      <p:sp>
        <p:nvSpPr>
          <p:cNvPr id="12" name="Прямоугольник 11"/>
          <p:cNvSpPr/>
          <p:nvPr/>
        </p:nvSpPr>
        <p:spPr>
          <a:xfrm>
            <a:off x="492473" y="1102334"/>
            <a:ext cx="11025372" cy="4893647"/>
          </a:xfrm>
          <a:prstGeom prst="rect">
            <a:avLst/>
          </a:prstGeom>
        </p:spPr>
        <p:txBody>
          <a:bodyPr wrap="square">
            <a:spAutoFit/>
          </a:bodyPr>
          <a:lstStyle/>
          <a:p>
            <a:pPr marL="342900" indent="-342900" algn="just">
              <a:buBlip>
                <a:blip r:embed="rId3"/>
              </a:buBlip>
            </a:pPr>
            <a:r>
              <a:rPr lang="ru-RU" sz="2400" dirty="0" smtClean="0">
                <a:latin typeface="Book Antiqua" pitchFamily="18" charset="0"/>
                <a:cs typeface="Times New Roman" pitchFamily="18" charset="0"/>
              </a:rPr>
              <a:t>обоснование Н(М)ЦК, цены контракта, заключаемого с единственным поставщиком (исполнителем, подрядчиком);</a:t>
            </a:r>
          </a:p>
          <a:p>
            <a:pPr algn="just">
              <a:buBlip>
                <a:blip r:embed="rId3"/>
              </a:buBlip>
            </a:pPr>
            <a:r>
              <a:rPr lang="ru-RU" sz="2400" dirty="0" smtClean="0">
                <a:latin typeface="Book Antiqua" pitchFamily="18" charset="0"/>
                <a:cs typeface="Times New Roman" pitchFamily="18" charset="0"/>
              </a:rPr>
              <a:t> выбор способа определения поставщика (исполнителя, подрядчика);</a:t>
            </a:r>
          </a:p>
          <a:p>
            <a:pPr algn="just">
              <a:buBlip>
                <a:blip r:embed="rId3"/>
              </a:buBlip>
            </a:pPr>
            <a:r>
              <a:rPr lang="ru-RU" sz="2400" dirty="0" smtClean="0">
                <a:latin typeface="Book Antiqua" pitchFamily="18" charset="0"/>
                <a:cs typeface="Times New Roman" pitchFamily="18" charset="0"/>
              </a:rPr>
              <a:t> осуществление закупок у субъектов малого предпринимательства, социально ориентированных некоммерческих организаций в соответствии с </a:t>
            </a:r>
            <a:r>
              <a:rPr lang="ru-RU" sz="2400" u="sng" dirty="0" smtClean="0">
                <a:latin typeface="Book Antiqua" pitchFamily="18" charset="0"/>
                <a:cs typeface="Times New Roman" pitchFamily="18" charset="0"/>
              </a:rPr>
              <a:t>частями 1</a:t>
            </a:r>
            <a:r>
              <a:rPr lang="ru-RU" sz="2400" dirty="0" smtClean="0">
                <a:latin typeface="Book Antiqua" pitchFamily="18" charset="0"/>
                <a:cs typeface="Times New Roman" pitchFamily="18" charset="0"/>
              </a:rPr>
              <a:t> - </a:t>
            </a:r>
            <a:r>
              <a:rPr lang="ru-RU" sz="2400" u="sng" dirty="0" smtClean="0">
                <a:latin typeface="Book Antiqua" pitchFamily="18" charset="0"/>
                <a:cs typeface="Times New Roman" pitchFamily="18" charset="0"/>
              </a:rPr>
              <a:t>3</a:t>
            </a:r>
            <a:r>
              <a:rPr lang="ru-RU" sz="2400" dirty="0" smtClean="0">
                <a:latin typeface="Book Antiqua" pitchFamily="18" charset="0"/>
                <a:cs typeface="Times New Roman" pitchFamily="18" charset="0"/>
              </a:rPr>
              <a:t>, </a:t>
            </a:r>
            <a:r>
              <a:rPr lang="ru-RU" sz="2400" u="sng" dirty="0" smtClean="0">
                <a:latin typeface="Book Antiqua" pitchFamily="18" charset="0"/>
                <a:cs typeface="Times New Roman" pitchFamily="18" charset="0"/>
              </a:rPr>
              <a:t>5</a:t>
            </a:r>
            <a:r>
              <a:rPr lang="ru-RU" sz="2400" dirty="0" smtClean="0">
                <a:latin typeface="Book Antiqua" pitchFamily="18" charset="0"/>
                <a:cs typeface="Times New Roman" pitchFamily="18" charset="0"/>
              </a:rPr>
              <a:t> - </a:t>
            </a:r>
            <a:r>
              <a:rPr lang="ru-RU" sz="2400" u="sng" dirty="0" smtClean="0">
                <a:latin typeface="Book Antiqua" pitchFamily="18" charset="0"/>
                <a:cs typeface="Times New Roman" pitchFamily="18" charset="0"/>
              </a:rPr>
              <a:t>8 статьи 30</a:t>
            </a:r>
            <a:r>
              <a:rPr lang="ru-RU" sz="2400" dirty="0" smtClean="0">
                <a:latin typeface="Book Antiqua" pitchFamily="18" charset="0"/>
                <a:cs typeface="Times New Roman" pitchFamily="18" charset="0"/>
              </a:rPr>
              <a:t> 44-ФЗ;</a:t>
            </a:r>
          </a:p>
          <a:p>
            <a:pPr algn="just">
              <a:buBlip>
                <a:blip r:embed="rId3"/>
              </a:buBlip>
            </a:pPr>
            <a:r>
              <a:rPr lang="ru-RU" sz="2400" dirty="0" smtClean="0">
                <a:latin typeface="Book Antiqua" pitchFamily="18" charset="0"/>
                <a:cs typeface="Times New Roman" pitchFamily="18" charset="0"/>
              </a:rPr>
              <a:t> применение требований к участникам закупок;</a:t>
            </a:r>
          </a:p>
          <a:p>
            <a:pPr algn="just">
              <a:buBlip>
                <a:blip r:embed="rId3"/>
              </a:buBlip>
            </a:pPr>
            <a:r>
              <a:rPr lang="ru-RU" sz="2400" dirty="0" smtClean="0">
                <a:latin typeface="Book Antiqua" pitchFamily="18" charset="0"/>
                <a:cs typeface="Times New Roman" pitchFamily="18" charset="0"/>
              </a:rPr>
              <a:t> оценка заявок, окончательных предложений участников закупок;</a:t>
            </a:r>
          </a:p>
          <a:p>
            <a:pPr algn="just">
              <a:buBlip>
                <a:blip r:embed="rId3"/>
              </a:buBlip>
            </a:pPr>
            <a:r>
              <a:rPr lang="ru-RU" sz="2400" dirty="0" smtClean="0">
                <a:latin typeface="Book Antiqua" pitchFamily="18" charset="0"/>
                <a:cs typeface="Times New Roman" pitchFamily="18" charset="0"/>
              </a:rPr>
              <a:t> создание и функционирование комиссии по осуществлению закупок;</a:t>
            </a:r>
          </a:p>
          <a:p>
            <a:pPr algn="just">
              <a:buBlip>
                <a:blip r:embed="rId3"/>
              </a:buBlip>
            </a:pPr>
            <a:r>
              <a:rPr lang="ru-RU" sz="2400" dirty="0" smtClean="0">
                <a:latin typeface="Book Antiqua" pitchFamily="18" charset="0"/>
                <a:cs typeface="Times New Roman" pitchFamily="18" charset="0"/>
              </a:rPr>
              <a:t> определение поставщика (исполнителя, подрядчика) в соответствии с </a:t>
            </a:r>
            <a:r>
              <a:rPr lang="ru-RU" sz="2400" u="sng" dirty="0" smtClean="0">
                <a:latin typeface="Book Antiqua" pitchFamily="18" charset="0"/>
                <a:cs typeface="Times New Roman" pitchFamily="18" charset="0"/>
              </a:rPr>
              <a:t>параграфами 2</a:t>
            </a:r>
            <a:r>
              <a:rPr lang="ru-RU" sz="2400" dirty="0" smtClean="0">
                <a:latin typeface="Book Antiqua" pitchFamily="18" charset="0"/>
                <a:cs typeface="Times New Roman" pitchFamily="18" charset="0"/>
              </a:rPr>
              <a:t> и </a:t>
            </a:r>
            <a:r>
              <a:rPr lang="ru-RU" sz="2400" u="sng" dirty="0" smtClean="0">
                <a:latin typeface="Book Antiqua" pitchFamily="18" charset="0"/>
                <a:cs typeface="Times New Roman" pitchFamily="18" charset="0"/>
              </a:rPr>
              <a:t>3 главы 3</a:t>
            </a:r>
            <a:r>
              <a:rPr lang="ru-RU" sz="2400" dirty="0" smtClean="0">
                <a:latin typeface="Book Antiqua" pitchFamily="18" charset="0"/>
                <a:cs typeface="Times New Roman" pitchFamily="18" charset="0"/>
              </a:rPr>
              <a:t> 44-ФЗ;</a:t>
            </a:r>
            <a:endParaRPr lang="ru-RU" sz="2400" b="1" dirty="0" smtClean="0">
              <a:latin typeface="Book Antiqua" pitchFamily="18" charset="0"/>
              <a:cs typeface="Times New Roman" pitchFamily="18" charset="0"/>
            </a:endParaRPr>
          </a:p>
          <a:p>
            <a:pPr algn="just">
              <a:buBlip>
                <a:blip r:embed="rId3"/>
              </a:buBlip>
            </a:pPr>
            <a:r>
              <a:rPr lang="ru-RU" sz="2400" dirty="0" smtClean="0">
                <a:latin typeface="Book Antiqua" pitchFamily="18" charset="0"/>
                <a:cs typeface="Times New Roman" pitchFamily="18" charset="0"/>
              </a:rPr>
              <a:t> осуществление закупки у единственного поставщика (исполнителя, подрядчика) в случаях, предусмотренных </a:t>
            </a:r>
            <a:r>
              <a:rPr lang="ru-RU" sz="2400" u="sng" dirty="0" smtClean="0">
                <a:latin typeface="Book Antiqua" pitchFamily="18" charset="0"/>
                <a:cs typeface="Times New Roman" pitchFamily="18" charset="0"/>
              </a:rPr>
              <a:t>частью 1 статьи 93</a:t>
            </a:r>
            <a:r>
              <a:rPr lang="ru-RU" sz="2400" dirty="0" smtClean="0">
                <a:latin typeface="Book Antiqua" pitchFamily="18" charset="0"/>
                <a:cs typeface="Times New Roman" pitchFamily="18" charset="0"/>
              </a:rPr>
              <a:t> 44-ФЗ .</a:t>
            </a:r>
          </a:p>
        </p:txBody>
      </p:sp>
      <p:pic>
        <p:nvPicPr>
          <p:cNvPr id="5" name="Рисунок 4" descr="Логотип ЦС Новый.png"/>
          <p:cNvPicPr>
            <a:picLocks noChangeAspect="1"/>
          </p:cNvPicPr>
          <p:nvPr/>
        </p:nvPicPr>
        <p:blipFill>
          <a:blip r:embed="rId4" cstate="print"/>
          <a:stretch>
            <a:fillRect/>
          </a:stretch>
        </p:blipFill>
        <p:spPr>
          <a:xfrm>
            <a:off x="9896652" y="5582806"/>
            <a:ext cx="2295348" cy="1275194"/>
          </a:xfrm>
          <a:prstGeom prst="rect">
            <a:avLst/>
          </a:prstGeom>
        </p:spPr>
      </p:pic>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50747" y="286746"/>
            <a:ext cx="10968153" cy="461665"/>
          </a:xfrm>
          <a:prstGeom prst="rect">
            <a:avLst/>
          </a:prstGeom>
          <a:noFill/>
        </p:spPr>
        <p:txBody>
          <a:bodyPr wrap="square" rtlCol="0">
            <a:spAutoFit/>
          </a:bodyPr>
          <a:lstStyle/>
          <a:p>
            <a:pPr algn="ctr"/>
            <a:r>
              <a:rPr lang="ru-RU" sz="2400" b="1" u="sng" dirty="0" smtClean="0">
                <a:solidFill>
                  <a:srgbClr val="222222"/>
                </a:solidFill>
                <a:latin typeface="Book Antiqua" pitchFamily="18" charset="0"/>
                <a:cs typeface="Arial" pitchFamily="34" charset="0"/>
              </a:rPr>
              <a:t>Что это значит?</a:t>
            </a:r>
          </a:p>
        </p:txBody>
      </p:sp>
      <p:sp>
        <p:nvSpPr>
          <p:cNvPr id="12" name="Прямоугольник 11"/>
          <p:cNvSpPr/>
          <p:nvPr/>
        </p:nvSpPr>
        <p:spPr>
          <a:xfrm>
            <a:off x="551543" y="1102336"/>
            <a:ext cx="10987314" cy="3477875"/>
          </a:xfrm>
          <a:prstGeom prst="rect">
            <a:avLst/>
          </a:prstGeom>
        </p:spPr>
        <p:txBody>
          <a:bodyPr wrap="square">
            <a:spAutoFit/>
          </a:bodyPr>
          <a:lstStyle/>
          <a:p>
            <a:pPr marL="342900" indent="-342900" algn="just">
              <a:buBlip>
                <a:blip r:embed="rId3"/>
              </a:buBlip>
            </a:pPr>
            <a:r>
              <a:rPr lang="ru-RU" sz="2000" dirty="0" smtClean="0">
                <a:latin typeface="Book Antiqua" pitchFamily="18" charset="0"/>
                <a:cs typeface="Times New Roman" pitchFamily="18" charset="0"/>
              </a:rPr>
              <a:t>Закупки у «единственного» поставщика осуществляются с ограничениями, установленными статьей 93 Федерального закона № 44-ФЗ.</a:t>
            </a:r>
          </a:p>
          <a:p>
            <a:pPr marL="342900" indent="-342900" algn="just">
              <a:buBlip>
                <a:blip r:embed="rId3"/>
              </a:buBlip>
            </a:pPr>
            <a:r>
              <a:rPr lang="ru-RU" sz="2000" dirty="0" smtClean="0">
                <a:latin typeface="Book Antiqua" pitchFamily="18" charset="0"/>
                <a:cs typeface="Times New Roman" pitchFamily="18" charset="0"/>
              </a:rPr>
              <a:t>Конкурентные закупки проводятся в соответствии с некоторыми нормами 44-ФЗ.</a:t>
            </a:r>
          </a:p>
          <a:p>
            <a:pPr marL="342900" indent="-342900" algn="just">
              <a:buBlip>
                <a:blip r:embed="rId3"/>
              </a:buBlip>
            </a:pPr>
            <a:r>
              <a:rPr lang="ru-RU" sz="2000" dirty="0" smtClean="0">
                <a:latin typeface="Book Antiqua" pitchFamily="18" charset="0"/>
                <a:cs typeface="Times New Roman" pitchFamily="18" charset="0"/>
              </a:rPr>
              <a:t>Квоту закупок у СМСП необходимо выполнять в порядке статьи 30 44-ФЗ (25%)*.</a:t>
            </a:r>
          </a:p>
          <a:p>
            <a:pPr marL="342900" indent="-342900" algn="just">
              <a:buBlip>
                <a:blip r:embed="rId3"/>
              </a:buBlip>
            </a:pPr>
            <a:r>
              <a:rPr lang="ru-RU" sz="2000" dirty="0" smtClean="0">
                <a:latin typeface="Book Antiqua" pitchFamily="18" charset="0"/>
                <a:cs typeface="Times New Roman" pitchFamily="18" charset="0"/>
              </a:rPr>
              <a:t>Отчет о закупках у СМСП сдается до 1 февраля 2025 году в общем порядке.</a:t>
            </a:r>
          </a:p>
          <a:p>
            <a:pPr marL="342900" indent="-342900" algn="just">
              <a:buBlip>
                <a:blip r:embed="rId3"/>
              </a:buBlip>
            </a:pPr>
            <a:endParaRPr lang="ru-RU" sz="2000" dirty="0" smtClean="0">
              <a:latin typeface="Book Antiqua" pitchFamily="18" charset="0"/>
              <a:cs typeface="Times New Roman" pitchFamily="18" charset="0"/>
            </a:endParaRPr>
          </a:p>
          <a:p>
            <a:pPr marL="342900" indent="-342900" algn="just">
              <a:buBlip>
                <a:blip r:embed="rId3"/>
              </a:buBlip>
            </a:pPr>
            <a:r>
              <a:rPr lang="ru-RU" sz="2000" dirty="0" smtClean="0">
                <a:latin typeface="Book Antiqua" pitchFamily="18" charset="0"/>
                <a:cs typeface="Times New Roman" pitchFamily="18" charset="0"/>
              </a:rPr>
              <a:t>Осуществление планирования и ведение реестра договоров по 223-ФЗ.</a:t>
            </a:r>
          </a:p>
          <a:p>
            <a:pPr marL="342900" indent="-342900" algn="just">
              <a:buBlip>
                <a:blip r:embed="rId3"/>
              </a:buBlip>
            </a:pPr>
            <a:r>
              <a:rPr lang="ru-RU" sz="2000" dirty="0" smtClean="0">
                <a:latin typeface="Book Antiqua" pitchFamily="18" charset="0"/>
                <a:cs typeface="Times New Roman" pitchFamily="18" charset="0"/>
              </a:rPr>
              <a:t>Ежемесячная отчетность по 223-ФЗ.</a:t>
            </a:r>
          </a:p>
          <a:p>
            <a:pPr marL="342900" indent="-342900" algn="just">
              <a:buBlip>
                <a:blip r:embed="rId3"/>
              </a:buBlip>
            </a:pPr>
            <a:r>
              <a:rPr lang="ru-RU" sz="2000" dirty="0" smtClean="0">
                <a:latin typeface="Book Antiqua" pitchFamily="18" charset="0"/>
                <a:cs typeface="Times New Roman" pitchFamily="18" charset="0"/>
              </a:rPr>
              <a:t>Годовая отчетность о закупках у СМСП по 223-ФЗ (раздел </a:t>
            </a:r>
            <a:r>
              <a:rPr lang="en-US" sz="2000" dirty="0" smtClean="0">
                <a:latin typeface="Book Antiqua" pitchFamily="18" charset="0"/>
                <a:cs typeface="Times New Roman" pitchFamily="18" charset="0"/>
              </a:rPr>
              <a:t>IV </a:t>
            </a:r>
            <a:r>
              <a:rPr lang="ru-RU" sz="2000" dirty="0" smtClean="0">
                <a:latin typeface="Book Antiqua" pitchFamily="18" charset="0"/>
                <a:cs typeface="Times New Roman" pitchFamily="18" charset="0"/>
              </a:rPr>
              <a:t>Постановления 1352).</a:t>
            </a:r>
          </a:p>
          <a:p>
            <a:pPr marL="342900" indent="-342900" algn="just">
              <a:buBlip>
                <a:blip r:embed="rId3"/>
              </a:buBlip>
            </a:pPr>
            <a:endParaRPr lang="ru-RU" sz="2000" dirty="0" smtClean="0">
              <a:latin typeface="Book Antiqua" pitchFamily="18" charset="0"/>
              <a:cs typeface="Times New Roman" pitchFamily="18" charset="0"/>
            </a:endParaRPr>
          </a:p>
          <a:p>
            <a:pPr marL="342900" indent="-342900" algn="just"/>
            <a:r>
              <a:rPr lang="ru-RU" sz="2000" dirty="0" smtClean="0">
                <a:latin typeface="Book Antiqua" pitchFamily="18" charset="0"/>
                <a:cs typeface="Times New Roman" pitchFamily="18" charset="0"/>
              </a:rPr>
              <a:t>Невыполнение квоты закупок у СМСП «по 44-ФЗ» – «переход» на 44-ФЗ в 2025 году.</a:t>
            </a:r>
          </a:p>
        </p:txBody>
      </p:sp>
      <p:pic>
        <p:nvPicPr>
          <p:cNvPr id="5" name="Рисунок 4" descr="Логотип ЦС Новый.png"/>
          <p:cNvPicPr>
            <a:picLocks noChangeAspect="1"/>
          </p:cNvPicPr>
          <p:nvPr/>
        </p:nvPicPr>
        <p:blipFill>
          <a:blip r:embed="rId4" cstate="print"/>
          <a:stretch>
            <a:fillRect/>
          </a:stretch>
        </p:blipFill>
        <p:spPr>
          <a:xfrm>
            <a:off x="9557015" y="5394119"/>
            <a:ext cx="2634985" cy="1463881"/>
          </a:xfrm>
          <a:prstGeom prst="rect">
            <a:avLst/>
          </a:prstGeom>
        </p:spPr>
      </p:pic>
      <p:sp>
        <p:nvSpPr>
          <p:cNvPr id="6" name="TextBox 5"/>
          <p:cNvSpPr txBox="1"/>
          <p:nvPr/>
        </p:nvSpPr>
        <p:spPr>
          <a:xfrm>
            <a:off x="304800" y="5500913"/>
            <a:ext cx="9085943" cy="646331"/>
          </a:xfrm>
          <a:prstGeom prst="rect">
            <a:avLst/>
          </a:prstGeom>
          <a:noFill/>
        </p:spPr>
        <p:txBody>
          <a:bodyPr wrap="square" rtlCol="0">
            <a:spAutoFit/>
          </a:bodyPr>
          <a:lstStyle/>
          <a:p>
            <a:pPr algn="just"/>
            <a:r>
              <a:rPr lang="ru-RU" i="1" dirty="0" smtClean="0">
                <a:latin typeface="Book Antiqua" pitchFamily="18" charset="0"/>
              </a:rPr>
              <a:t>*При этом под совокупным годовым объемом закупок заказчика понимается совокупный объем цен договоров, заключенных заказчиком с 1 февраля до окончания календарного года.</a:t>
            </a:r>
            <a:endParaRPr lang="ru-RU" i="1" dirty="0">
              <a:latin typeface="Book Antiqua" pitchFamily="18" charset="0"/>
            </a:endParaRPr>
          </a:p>
        </p:txBody>
      </p:sp>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
        <p:nvSpPr>
          <p:cNvPr id="7" name="Rectangle 2"/>
          <p:cNvSpPr>
            <a:spLocks noChangeArrowheads="1"/>
          </p:cNvSpPr>
          <p:nvPr/>
        </p:nvSpPr>
        <p:spPr bwMode="auto">
          <a:xfrm>
            <a:off x="476250" y="292105"/>
            <a:ext cx="11391900" cy="2359459"/>
          </a:xfrm>
          <a:prstGeom prst="rect">
            <a:avLst/>
          </a:prstGeom>
          <a:solidFill>
            <a:srgbClr val="FFFFFF"/>
          </a:solidFill>
          <a:ln w="9525">
            <a:noFill/>
            <a:miter lim="800000"/>
            <a:headEnd/>
            <a:tailEnd/>
          </a:ln>
          <a:effectLst/>
        </p:spPr>
        <p:txBody>
          <a:bodyPr vert="horz" wrap="square" lIns="-44436" tIns="406272" rIns="0" bIns="101568"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222222"/>
                </a:solidFill>
                <a:effectLst/>
                <a:latin typeface="Book Antiqua" pitchFamily="18" charset="0"/>
                <a:cs typeface="Times New Roman" pitchFamily="18" charset="0"/>
              </a:rPr>
              <a:t>С 2022 года </a:t>
            </a:r>
            <a:r>
              <a:rPr kumimoji="0" lang="ru-RU" sz="2400" b="0" i="0" u="none" strike="noStrike" cap="none" normalizeH="0" baseline="0" dirty="0" smtClean="0">
                <a:ln>
                  <a:noFill/>
                </a:ln>
                <a:solidFill>
                  <a:srgbClr val="0047B3"/>
                </a:solidFill>
                <a:effectLst/>
                <a:latin typeface="Book Antiqua" pitchFamily="18" charset="0"/>
                <a:cs typeface="Times New Roman" pitchFamily="18" charset="0"/>
                <a:hlinkClick r:id="rId4"/>
              </a:rPr>
              <a:t>увеличили годовой объем закупок у субъектов МСП</a:t>
            </a:r>
            <a:r>
              <a:rPr kumimoji="0" lang="ru-RU" sz="2400" b="0" i="0" u="none" strike="noStrike" cap="none" normalizeH="0" baseline="0" dirty="0" smtClean="0">
                <a:ln>
                  <a:noFill/>
                </a:ln>
                <a:solidFill>
                  <a:srgbClr val="222222"/>
                </a:solidFill>
                <a:effectLst/>
                <a:latin typeface="Book Antiqua" pitchFamily="18" charset="0"/>
                <a:cs typeface="Times New Roman" pitchFamily="18" charset="0"/>
              </a:rPr>
              <a:t>. Минимальный годовой объем закупок подняли с 20 до 25 процентов от совокупной стоимости договоров за год. Объем закупок только среди малого и среднего бизнеса увеличили с 18 до 20 процентов (</a:t>
            </a:r>
            <a:r>
              <a:rPr kumimoji="0" lang="ru-RU" sz="2400" b="0" i="0" u="none" strike="noStrike" cap="none" normalizeH="0" baseline="0" dirty="0" smtClean="0">
                <a:ln>
                  <a:noFill/>
                </a:ln>
                <a:solidFill>
                  <a:srgbClr val="01745C"/>
                </a:solidFill>
                <a:effectLst/>
                <a:latin typeface="Book Antiqua" pitchFamily="18" charset="0"/>
                <a:cs typeface="Times New Roman" pitchFamily="18" charset="0"/>
                <a:hlinkClick r:id="rId4"/>
              </a:rPr>
              <a:t>п. 5, 5.1 постановления № 1352</a:t>
            </a:r>
            <a:r>
              <a:rPr kumimoji="0" lang="ru-RU" sz="2400" b="0" i="0" u="none" strike="noStrike" cap="none" normalizeH="0" baseline="0" dirty="0" smtClean="0">
                <a:ln>
                  <a:noFill/>
                </a:ln>
                <a:solidFill>
                  <a:srgbClr val="222222"/>
                </a:solidFill>
                <a:effectLst/>
                <a:latin typeface="Book Antiqua" pitchFamily="18" charset="0"/>
                <a:cs typeface="Times New Roman" pitchFamily="18" charset="0"/>
              </a:rPr>
              <a:t>).</a:t>
            </a:r>
            <a:r>
              <a:rPr kumimoji="0" lang="ru-RU" sz="2400" b="0" i="0" u="none" strike="noStrike" cap="none" normalizeH="0" baseline="0" dirty="0" smtClean="0">
                <a:ln>
                  <a:noFill/>
                </a:ln>
                <a:solidFill>
                  <a:srgbClr val="222222"/>
                </a:solidFill>
                <a:effectLst/>
                <a:latin typeface="Times New Roman" pitchFamily="18" charset="0"/>
                <a:cs typeface="Times New Roman" pitchFamily="18" charset="0"/>
              </a:rPr>
              <a:t>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TextBox 7"/>
          <p:cNvSpPr txBox="1"/>
          <p:nvPr/>
        </p:nvSpPr>
        <p:spPr>
          <a:xfrm>
            <a:off x="550747" y="248646"/>
            <a:ext cx="10968153" cy="461665"/>
          </a:xfrm>
          <a:prstGeom prst="rect">
            <a:avLst/>
          </a:prstGeom>
          <a:noFill/>
        </p:spPr>
        <p:txBody>
          <a:bodyPr wrap="square" rtlCol="0">
            <a:spAutoFit/>
          </a:bodyPr>
          <a:lstStyle/>
          <a:p>
            <a:pPr lvl="0" algn="ctr" fontAlgn="base">
              <a:spcBef>
                <a:spcPct val="0"/>
              </a:spcBef>
              <a:spcAft>
                <a:spcPct val="0"/>
              </a:spcAft>
            </a:pPr>
            <a:r>
              <a:rPr lang="ru-RU" sz="2400" b="1" u="sng" dirty="0" smtClean="0">
                <a:solidFill>
                  <a:srgbClr val="222222"/>
                </a:solidFill>
                <a:latin typeface="Book Antiqua" pitchFamily="18" charset="0"/>
                <a:cs typeface="Arial" pitchFamily="34" charset="0"/>
              </a:rPr>
              <a:t>В каком объеме проводить закупки </a:t>
            </a:r>
          </a:p>
        </p:txBody>
      </p:sp>
      <p:graphicFrame>
        <p:nvGraphicFramePr>
          <p:cNvPr id="9" name="Таблица 8"/>
          <p:cNvGraphicFramePr>
            <a:graphicFrameLocks noGrp="1"/>
          </p:cNvGraphicFramePr>
          <p:nvPr/>
        </p:nvGraphicFramePr>
        <p:xfrm>
          <a:off x="520699" y="2631621"/>
          <a:ext cx="11163300" cy="3743884"/>
        </p:xfrm>
        <a:graphic>
          <a:graphicData uri="http://schemas.openxmlformats.org/drawingml/2006/table">
            <a:tbl>
              <a:tblPr/>
              <a:tblGrid>
                <a:gridCol w="3721100"/>
                <a:gridCol w="3721100"/>
                <a:gridCol w="3721100"/>
              </a:tblGrid>
              <a:tr h="1533241">
                <a:tc>
                  <a:txBody>
                    <a:bodyPr/>
                    <a:lstStyle/>
                    <a:p>
                      <a:pPr algn="l" fontAlgn="t"/>
                      <a:r>
                        <a:rPr lang="ru-RU" sz="2400" b="1" kern="1200" dirty="0" smtClean="0">
                          <a:solidFill>
                            <a:schemeClr val="tx1"/>
                          </a:solidFill>
                          <a:latin typeface="Book Antiqua" pitchFamily="18" charset="0"/>
                          <a:ea typeface="+mn-ea"/>
                          <a:cs typeface="Times New Roman" pitchFamily="18" charset="0"/>
                        </a:rPr>
                        <a:t>Годовой объем закупок у субъектов МСП</a:t>
                      </a:r>
                    </a:p>
                  </a:txBody>
                  <a:tcPr marL="21571" marR="21571" marT="21571" marB="21571">
                    <a:lnL w="9525" cap="flat" cmpd="sng" algn="ctr">
                      <a:solidFill>
                        <a:srgbClr val="DFE4F2"/>
                      </a:solidFill>
                      <a:prstDash val="solid"/>
                      <a:round/>
                      <a:headEnd type="none" w="med" len="med"/>
                      <a:tailEnd type="none" w="med" len="med"/>
                    </a:lnL>
                    <a:lnR w="9525" cap="flat" cmpd="sng" algn="ctr">
                      <a:solidFill>
                        <a:srgbClr val="DFE4F2"/>
                      </a:solidFill>
                      <a:prstDash val="solid"/>
                      <a:round/>
                      <a:headEnd type="none" w="med" len="med"/>
                      <a:tailEnd type="none" w="med" len="med"/>
                    </a:lnR>
                    <a:lnT w="9525" cap="flat" cmpd="sng" algn="ctr">
                      <a:solidFill>
                        <a:srgbClr val="DFE4F2"/>
                      </a:solidFill>
                      <a:prstDash val="solid"/>
                      <a:round/>
                      <a:headEnd type="none" w="med" len="med"/>
                      <a:tailEnd type="none" w="med" len="med"/>
                    </a:lnT>
                    <a:lnB w="9525" cap="flat" cmpd="sng" algn="ctr">
                      <a:solidFill>
                        <a:srgbClr val="DFE4F2"/>
                      </a:solidFill>
                      <a:prstDash val="solid"/>
                      <a:round/>
                      <a:headEnd type="none" w="med" len="med"/>
                      <a:tailEnd type="none" w="med" len="med"/>
                    </a:lnB>
                  </a:tcPr>
                </a:tc>
                <a:tc>
                  <a:txBody>
                    <a:bodyPr/>
                    <a:lstStyle/>
                    <a:p>
                      <a:pPr algn="ctr" fontAlgn="t"/>
                      <a:r>
                        <a:rPr lang="ru-RU" sz="3600" dirty="0">
                          <a:latin typeface="Book Antiqua" pitchFamily="18" charset="0"/>
                        </a:rPr>
                        <a:t>≥</a:t>
                      </a:r>
                    </a:p>
                  </a:txBody>
                  <a:tcPr marL="21571" marR="21571" marT="21571" marB="21571">
                    <a:lnL w="9525" cap="flat" cmpd="sng" algn="ctr">
                      <a:solidFill>
                        <a:srgbClr val="DFE4F2"/>
                      </a:solidFill>
                      <a:prstDash val="solid"/>
                      <a:round/>
                      <a:headEnd type="none" w="med" len="med"/>
                      <a:tailEnd type="none" w="med" len="med"/>
                    </a:lnL>
                    <a:lnR w="9525" cap="flat" cmpd="sng" algn="ctr">
                      <a:solidFill>
                        <a:srgbClr val="DFE4F2"/>
                      </a:solidFill>
                      <a:prstDash val="solid"/>
                      <a:round/>
                      <a:headEnd type="none" w="med" len="med"/>
                      <a:tailEnd type="none" w="med" len="med"/>
                    </a:lnR>
                    <a:lnT>
                      <a:noFill/>
                    </a:lnT>
                    <a:lnB>
                      <a:noFill/>
                    </a:lnB>
                  </a:tcPr>
                </a:tc>
                <a:tc>
                  <a:txBody>
                    <a:bodyPr/>
                    <a:lstStyle/>
                    <a:p>
                      <a:pPr marL="0" algn="l" defTabSz="914400" rtl="0" eaLnBrk="1" fontAlgn="t" latinLnBrk="0" hangingPunct="1"/>
                      <a:r>
                        <a:rPr lang="ru-RU" sz="2400" b="1" kern="1200" dirty="0" smtClean="0">
                          <a:solidFill>
                            <a:srgbClr val="FF0000"/>
                          </a:solidFill>
                          <a:latin typeface="Book Antiqua" pitchFamily="18" charset="0"/>
                          <a:ea typeface="+mn-ea"/>
                          <a:cs typeface="Times New Roman" pitchFamily="18" charset="0"/>
                        </a:rPr>
                        <a:t>25%</a:t>
                      </a:r>
                      <a:r>
                        <a:rPr lang="ru-RU" sz="2400" b="1" kern="1200" dirty="0" smtClean="0">
                          <a:solidFill>
                            <a:schemeClr val="tx1"/>
                          </a:solidFill>
                          <a:latin typeface="Book Antiqua" pitchFamily="18" charset="0"/>
                          <a:ea typeface="+mn-ea"/>
                          <a:cs typeface="Times New Roman" pitchFamily="18" charset="0"/>
                        </a:rPr>
                        <a:t> от совокупного годового стоимостного объема договоров, которые заключил заказчик</a:t>
                      </a:r>
                    </a:p>
                  </a:txBody>
                  <a:tcPr marL="21571" marR="21571" marT="21571" marB="21571">
                    <a:lnL w="9525" cap="flat" cmpd="sng" algn="ctr">
                      <a:solidFill>
                        <a:srgbClr val="DFE4F2"/>
                      </a:solidFill>
                      <a:prstDash val="solid"/>
                      <a:round/>
                      <a:headEnd type="none" w="med" len="med"/>
                      <a:tailEnd type="none" w="med" len="med"/>
                    </a:lnL>
                    <a:lnR w="9525" cap="flat" cmpd="sng" algn="ctr">
                      <a:solidFill>
                        <a:srgbClr val="DFE4F2"/>
                      </a:solidFill>
                      <a:prstDash val="solid"/>
                      <a:round/>
                      <a:headEnd type="none" w="med" len="med"/>
                      <a:tailEnd type="none" w="med" len="med"/>
                    </a:lnR>
                    <a:lnT w="9525" cap="flat" cmpd="sng" algn="ctr">
                      <a:solidFill>
                        <a:srgbClr val="DFE4F2"/>
                      </a:solidFill>
                      <a:prstDash val="solid"/>
                      <a:round/>
                      <a:headEnd type="none" w="med" len="med"/>
                      <a:tailEnd type="none" w="med" len="med"/>
                    </a:lnT>
                    <a:lnB w="9525" cap="flat" cmpd="sng" algn="ctr">
                      <a:solidFill>
                        <a:srgbClr val="DFE4F2"/>
                      </a:solidFill>
                      <a:prstDash val="solid"/>
                      <a:round/>
                      <a:headEnd type="none" w="med" len="med"/>
                      <a:tailEnd type="none" w="med" len="med"/>
                    </a:lnB>
                  </a:tcPr>
                </a:tc>
              </a:tr>
              <a:tr h="1533241">
                <a:tc>
                  <a:txBody>
                    <a:bodyPr/>
                    <a:lstStyle/>
                    <a:p>
                      <a:pPr marL="0" algn="l" defTabSz="914400" rtl="0" eaLnBrk="1" fontAlgn="t" latinLnBrk="0" hangingPunct="1"/>
                      <a:r>
                        <a:rPr lang="ru-RU" sz="2400" b="1" kern="1200" dirty="0" smtClean="0">
                          <a:solidFill>
                            <a:schemeClr val="tx1"/>
                          </a:solidFill>
                          <a:latin typeface="Book Antiqua" pitchFamily="18" charset="0"/>
                          <a:ea typeface="+mn-ea"/>
                          <a:cs typeface="Times New Roman" pitchFamily="18" charset="0"/>
                        </a:rPr>
                        <a:t>Объем закупок только среди субъекты МСП</a:t>
                      </a:r>
                    </a:p>
                  </a:txBody>
                  <a:tcPr marL="21571" marR="21571" marT="21571" marB="21571">
                    <a:lnL w="9525" cap="flat" cmpd="sng" algn="ctr">
                      <a:solidFill>
                        <a:srgbClr val="DFE4F2"/>
                      </a:solidFill>
                      <a:prstDash val="solid"/>
                      <a:round/>
                      <a:headEnd type="none" w="med" len="med"/>
                      <a:tailEnd type="none" w="med" len="med"/>
                    </a:lnL>
                    <a:lnR w="9525" cap="flat" cmpd="sng" algn="ctr">
                      <a:solidFill>
                        <a:srgbClr val="DFE4F2"/>
                      </a:solidFill>
                      <a:prstDash val="solid"/>
                      <a:round/>
                      <a:headEnd type="none" w="med" len="med"/>
                      <a:tailEnd type="none" w="med" len="med"/>
                    </a:lnR>
                    <a:lnT w="9525" cap="flat" cmpd="sng" algn="ctr">
                      <a:solidFill>
                        <a:srgbClr val="DFE4F2"/>
                      </a:solidFill>
                      <a:prstDash val="solid"/>
                      <a:round/>
                      <a:headEnd type="none" w="med" len="med"/>
                      <a:tailEnd type="none" w="med" len="med"/>
                    </a:lnT>
                    <a:lnB w="9525" cap="flat" cmpd="sng" algn="ctr">
                      <a:solidFill>
                        <a:srgbClr val="DFE4F2"/>
                      </a:solidFill>
                      <a:prstDash val="solid"/>
                      <a:round/>
                      <a:headEnd type="none" w="med" len="med"/>
                      <a:tailEnd type="none" w="med" len="med"/>
                    </a:lnB>
                  </a:tcPr>
                </a:tc>
                <a:tc>
                  <a:txBody>
                    <a:bodyPr/>
                    <a:lstStyle/>
                    <a:p>
                      <a:pPr algn="ctr" fontAlgn="t"/>
                      <a:r>
                        <a:rPr lang="ru-RU" sz="3600" dirty="0">
                          <a:latin typeface="Book Antiqua" pitchFamily="18" charset="0"/>
                        </a:rPr>
                        <a:t>≥</a:t>
                      </a:r>
                    </a:p>
                  </a:txBody>
                  <a:tcPr marL="21571" marR="21571" marT="21571" marB="21571">
                    <a:lnL w="9525" cap="flat" cmpd="sng" algn="ctr">
                      <a:solidFill>
                        <a:srgbClr val="DFE4F2"/>
                      </a:solidFill>
                      <a:prstDash val="solid"/>
                      <a:round/>
                      <a:headEnd type="none" w="med" len="med"/>
                      <a:tailEnd type="none" w="med" len="med"/>
                    </a:lnL>
                    <a:lnR w="9525" cap="flat" cmpd="sng" algn="ctr">
                      <a:solidFill>
                        <a:srgbClr val="DFE4F2"/>
                      </a:solidFill>
                      <a:prstDash val="solid"/>
                      <a:round/>
                      <a:headEnd type="none" w="med" len="med"/>
                      <a:tailEnd type="none" w="med" len="med"/>
                    </a:lnR>
                    <a:lnT>
                      <a:noFill/>
                    </a:lnT>
                    <a:lnB>
                      <a:noFill/>
                    </a:lnB>
                  </a:tcPr>
                </a:tc>
                <a:tc>
                  <a:txBody>
                    <a:bodyPr/>
                    <a:lstStyle/>
                    <a:p>
                      <a:pPr marL="0" algn="l" defTabSz="914400" rtl="0" eaLnBrk="1" fontAlgn="t" latinLnBrk="0" hangingPunct="1"/>
                      <a:r>
                        <a:rPr lang="ru-RU" sz="2400" b="1" kern="1200" dirty="0" smtClean="0">
                          <a:solidFill>
                            <a:srgbClr val="FF0000"/>
                          </a:solidFill>
                          <a:latin typeface="Book Antiqua" pitchFamily="18" charset="0"/>
                          <a:ea typeface="+mn-ea"/>
                          <a:cs typeface="Times New Roman" pitchFamily="18" charset="0"/>
                        </a:rPr>
                        <a:t>20% </a:t>
                      </a:r>
                      <a:r>
                        <a:rPr lang="ru-RU" sz="2400" b="1" kern="1200" dirty="0" smtClean="0">
                          <a:solidFill>
                            <a:schemeClr val="tx1"/>
                          </a:solidFill>
                          <a:latin typeface="Book Antiqua" pitchFamily="18" charset="0"/>
                          <a:ea typeface="+mn-ea"/>
                          <a:cs typeface="Times New Roman" pitchFamily="18" charset="0"/>
                        </a:rPr>
                        <a:t>от совокупного годового стоимостного объема договоров, которые заключил заказчик</a:t>
                      </a:r>
                    </a:p>
                  </a:txBody>
                  <a:tcPr marL="21571" marR="21571" marT="21571" marB="21571">
                    <a:lnL w="9525" cap="flat" cmpd="sng" algn="ctr">
                      <a:solidFill>
                        <a:srgbClr val="DFE4F2"/>
                      </a:solidFill>
                      <a:prstDash val="solid"/>
                      <a:round/>
                      <a:headEnd type="none" w="med" len="med"/>
                      <a:tailEnd type="none" w="med" len="med"/>
                    </a:lnL>
                    <a:lnR w="9525" cap="flat" cmpd="sng" algn="ctr">
                      <a:solidFill>
                        <a:srgbClr val="DFE4F2"/>
                      </a:solidFill>
                      <a:prstDash val="solid"/>
                      <a:round/>
                      <a:headEnd type="none" w="med" len="med"/>
                      <a:tailEnd type="none" w="med" len="med"/>
                    </a:lnR>
                    <a:lnT w="9525" cap="flat" cmpd="sng" algn="ctr">
                      <a:solidFill>
                        <a:srgbClr val="DFE4F2"/>
                      </a:solidFill>
                      <a:prstDash val="solid"/>
                      <a:round/>
                      <a:headEnd type="none" w="med" len="med"/>
                      <a:tailEnd type="none" w="med" len="med"/>
                    </a:lnT>
                    <a:lnB w="9525" cap="flat" cmpd="sng" algn="ctr">
                      <a:solidFill>
                        <a:srgbClr val="DFE4F2"/>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
        <p:nvSpPr>
          <p:cNvPr id="6" name="Прямоугольник 5"/>
          <p:cNvSpPr/>
          <p:nvPr/>
        </p:nvSpPr>
        <p:spPr>
          <a:xfrm>
            <a:off x="1152072" y="548822"/>
            <a:ext cx="10241642" cy="1569660"/>
          </a:xfrm>
          <a:prstGeom prst="rect">
            <a:avLst/>
          </a:prstGeom>
          <a:solidFill>
            <a:schemeClr val="bg1"/>
          </a:solidFill>
          <a:ln/>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ru-RU" sz="2400" i="1" dirty="0" smtClean="0">
                <a:solidFill>
                  <a:schemeClr val="accent6">
                    <a:lumMod val="10000"/>
                  </a:schemeClr>
                </a:solidFill>
                <a:latin typeface="Book Antiqua" pitchFamily="18" charset="0"/>
                <a:cs typeface="Times New Roman" pitchFamily="18" charset="0"/>
              </a:rPr>
              <a:t>Расчет от </a:t>
            </a:r>
            <a:r>
              <a:rPr lang="ru-RU" sz="2400" b="1" i="1" dirty="0" smtClean="0">
                <a:solidFill>
                  <a:schemeClr val="accent6">
                    <a:lumMod val="10000"/>
                  </a:schemeClr>
                </a:solidFill>
                <a:latin typeface="Book Antiqua" pitchFamily="18" charset="0"/>
                <a:cs typeface="Times New Roman" pitchFamily="18" charset="0"/>
              </a:rPr>
              <a:t>«Стоимостного объема оплаты в отчетном году (с учетом объема оплаты в отчетном году договоров, срок исполнения которых превышает один календарный год, в том числе заключенных в предыдущие отчетные периоды (тыс. рублей)»</a:t>
            </a:r>
            <a:endParaRPr lang="ru-RU" sz="2400" b="1" i="1" dirty="0">
              <a:solidFill>
                <a:schemeClr val="accent6">
                  <a:lumMod val="10000"/>
                </a:schemeClr>
              </a:solidFill>
              <a:latin typeface="Book Antiqua" pitchFamily="18" charset="0"/>
            </a:endParaRPr>
          </a:p>
        </p:txBody>
      </p:sp>
      <p:pic>
        <p:nvPicPr>
          <p:cNvPr id="1027" name="Picture 3" descr="C:\Users\Мария\Downloads\2356985.png"/>
          <p:cNvPicPr>
            <a:picLocks noChangeAspect="1" noChangeArrowheads="1"/>
          </p:cNvPicPr>
          <p:nvPr/>
        </p:nvPicPr>
        <p:blipFill>
          <a:blip r:embed="rId4" cstate="print"/>
          <a:srcRect/>
          <a:stretch>
            <a:fillRect/>
          </a:stretch>
        </p:blipFill>
        <p:spPr bwMode="auto">
          <a:xfrm>
            <a:off x="404556" y="2277610"/>
            <a:ext cx="6349804" cy="4268333"/>
          </a:xfrm>
          <a:prstGeom prst="rect">
            <a:avLst/>
          </a:prstGeom>
          <a:noFill/>
        </p:spPr>
      </p:pic>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Мария\Downloads\1235695479.png"/>
          <p:cNvPicPr>
            <a:picLocks noChangeAspect="1" noChangeArrowheads="1"/>
          </p:cNvPicPr>
          <p:nvPr/>
        </p:nvPicPr>
        <p:blipFill>
          <a:blip r:embed="rId3" cstate="print"/>
          <a:srcRect/>
          <a:stretch>
            <a:fillRect/>
          </a:stretch>
        </p:blipFill>
        <p:spPr bwMode="auto">
          <a:xfrm>
            <a:off x="406400" y="0"/>
            <a:ext cx="10437160" cy="6444343"/>
          </a:xfrm>
          <a:prstGeom prst="rect">
            <a:avLst/>
          </a:prstGeom>
          <a:noFill/>
        </p:spPr>
      </p:pic>
      <p:pic>
        <p:nvPicPr>
          <p:cNvPr id="7" name="Рисунок 6" descr="восклицательный знак.jpg"/>
          <p:cNvPicPr>
            <a:picLocks noChangeAspect="1"/>
          </p:cNvPicPr>
          <p:nvPr/>
        </p:nvPicPr>
        <p:blipFill>
          <a:blip r:embed="rId4" cstate="print">
            <a:lum bright="50000"/>
          </a:blip>
          <a:stretch>
            <a:fillRect/>
          </a:stretch>
        </p:blipFill>
        <p:spPr>
          <a:xfrm flipH="1">
            <a:off x="10856685" y="1256771"/>
            <a:ext cx="1335313" cy="2894315"/>
          </a:xfrm>
          <a:prstGeom prst="rect">
            <a:avLst/>
          </a:prstGeom>
        </p:spPr>
      </p:pic>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
        <p:nvSpPr>
          <p:cNvPr id="4" name="Прямоугольник 3"/>
          <p:cNvSpPr/>
          <p:nvPr/>
        </p:nvSpPr>
        <p:spPr>
          <a:xfrm>
            <a:off x="438150" y="1447801"/>
            <a:ext cx="11277600" cy="4678204"/>
          </a:xfrm>
          <a:prstGeom prst="rect">
            <a:avLst/>
          </a:prstGeom>
        </p:spPr>
        <p:txBody>
          <a:bodyPr wrap="square">
            <a:spAutoFit/>
          </a:bodyPr>
          <a:lstStyle/>
          <a:p>
            <a:pPr algn="ctr"/>
            <a:r>
              <a:rPr lang="ru-RU" b="1" dirty="0" smtClean="0"/>
              <a:t/>
            </a:r>
            <a:br>
              <a:rPr lang="ru-RU" b="1" dirty="0" smtClean="0"/>
            </a:br>
            <a:r>
              <a:rPr lang="ru-RU" sz="2800" b="1" dirty="0" smtClean="0">
                <a:solidFill>
                  <a:srgbClr val="002060"/>
                </a:solidFill>
                <a:latin typeface="Book Antiqua" pitchFamily="18" charset="0"/>
                <a:cs typeface="Times New Roman" pitchFamily="18" charset="0"/>
              </a:rPr>
              <a:t>Способ № 1. Закупки среди любых участников без ограничений</a:t>
            </a:r>
          </a:p>
          <a:p>
            <a:pPr algn="just"/>
            <a:endParaRPr lang="ru-RU" sz="2800" dirty="0" smtClean="0">
              <a:solidFill>
                <a:srgbClr val="002060"/>
              </a:solidFill>
              <a:latin typeface="Book Antiqua" pitchFamily="18" charset="0"/>
              <a:cs typeface="Times New Roman" pitchFamily="18" charset="0"/>
            </a:endParaRPr>
          </a:p>
          <a:p>
            <a:pPr algn="just"/>
            <a:r>
              <a:rPr lang="ru-RU" sz="2800" dirty="0" smtClean="0">
                <a:latin typeface="Book Antiqua" pitchFamily="18" charset="0"/>
                <a:cs typeface="Times New Roman" pitchFamily="18" charset="0"/>
              </a:rPr>
              <a:t>Заказчик проводит закупку, в которой могут участвовать любые юридические или физические лица, в том числе субъекты МСП. Главное – участник должен соответствовать требованиям, которые заказчик установил в положении о закупке.</a:t>
            </a:r>
          </a:p>
          <a:p>
            <a:pPr algn="just"/>
            <a:r>
              <a:rPr lang="ru-RU" sz="2800" dirty="0" smtClean="0">
                <a:latin typeface="Book Antiqua" pitchFamily="18" charset="0"/>
                <a:cs typeface="Times New Roman" pitchFamily="18" charset="0"/>
              </a:rPr>
              <a:t>Если победителем закупки станет субъект МСП, договор с победителем учитывают в годовом объеме закупок у малого и среднего бизнеса.</a:t>
            </a:r>
          </a:p>
        </p:txBody>
      </p:sp>
      <p:sp>
        <p:nvSpPr>
          <p:cNvPr id="7" name="TextBox 6"/>
          <p:cNvSpPr txBox="1"/>
          <p:nvPr/>
        </p:nvSpPr>
        <p:spPr>
          <a:xfrm>
            <a:off x="550747" y="248646"/>
            <a:ext cx="10968153" cy="461665"/>
          </a:xfrm>
          <a:prstGeom prst="rect">
            <a:avLst/>
          </a:prstGeom>
          <a:noFill/>
        </p:spPr>
        <p:txBody>
          <a:bodyPr wrap="square" rtlCol="0">
            <a:spAutoFit/>
          </a:bodyPr>
          <a:lstStyle/>
          <a:p>
            <a:pPr lvl="0" algn="ctr" fontAlgn="base">
              <a:spcBef>
                <a:spcPct val="0"/>
              </a:spcBef>
              <a:spcAft>
                <a:spcPct val="0"/>
              </a:spcAft>
            </a:pPr>
            <a:r>
              <a:rPr lang="ru-RU" sz="2400" b="1" u="sng" dirty="0" smtClean="0">
                <a:solidFill>
                  <a:srgbClr val="222222"/>
                </a:solidFill>
                <a:latin typeface="Book Antiqua" pitchFamily="18" charset="0"/>
                <a:cs typeface="Arial" pitchFamily="34" charset="0"/>
              </a:rPr>
              <a:t>Способы закупок для выполнения «квоты»</a:t>
            </a:r>
          </a:p>
        </p:txBody>
      </p:sp>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
        <p:nvSpPr>
          <p:cNvPr id="7" name="TextBox 6"/>
          <p:cNvSpPr txBox="1"/>
          <p:nvPr/>
        </p:nvSpPr>
        <p:spPr>
          <a:xfrm>
            <a:off x="550747" y="248646"/>
            <a:ext cx="10968153" cy="461665"/>
          </a:xfrm>
          <a:prstGeom prst="rect">
            <a:avLst/>
          </a:prstGeom>
          <a:noFill/>
        </p:spPr>
        <p:txBody>
          <a:bodyPr wrap="square" rtlCol="0">
            <a:spAutoFit/>
          </a:bodyPr>
          <a:lstStyle/>
          <a:p>
            <a:pPr lvl="0" algn="ctr" fontAlgn="base">
              <a:spcBef>
                <a:spcPct val="0"/>
              </a:spcBef>
              <a:spcAft>
                <a:spcPct val="0"/>
              </a:spcAft>
            </a:pPr>
            <a:r>
              <a:rPr lang="ru-RU" sz="2400" b="1" u="sng" dirty="0" smtClean="0">
                <a:solidFill>
                  <a:srgbClr val="222222"/>
                </a:solidFill>
                <a:latin typeface="Book Antiqua" pitchFamily="18" charset="0"/>
                <a:cs typeface="Arial" pitchFamily="34" charset="0"/>
              </a:rPr>
              <a:t>Способы закупок для выполнения «квоты»</a:t>
            </a:r>
          </a:p>
        </p:txBody>
      </p:sp>
      <p:sp>
        <p:nvSpPr>
          <p:cNvPr id="6" name="Прямоугольник 5"/>
          <p:cNvSpPr/>
          <p:nvPr/>
        </p:nvSpPr>
        <p:spPr>
          <a:xfrm>
            <a:off x="304800" y="1273403"/>
            <a:ext cx="11525250" cy="3693319"/>
          </a:xfrm>
          <a:prstGeom prst="rect">
            <a:avLst/>
          </a:prstGeom>
        </p:spPr>
        <p:txBody>
          <a:bodyPr wrap="square">
            <a:spAutoFit/>
          </a:bodyPr>
          <a:lstStyle/>
          <a:p>
            <a:pPr algn="ctr"/>
            <a:r>
              <a:rPr lang="ru-RU" b="1" dirty="0" smtClean="0"/>
              <a:t/>
            </a:r>
            <a:br>
              <a:rPr lang="ru-RU" b="1" dirty="0" smtClean="0"/>
            </a:br>
            <a:r>
              <a:rPr lang="ru-RU" sz="2400" b="1" dirty="0" smtClean="0">
                <a:solidFill>
                  <a:srgbClr val="002060"/>
                </a:solidFill>
                <a:latin typeface="Book Antiqua" pitchFamily="18" charset="0"/>
                <a:cs typeface="Times New Roman" pitchFamily="18" charset="0"/>
              </a:rPr>
              <a:t>Способ № 2. Закупки только среди субъектов МСП</a:t>
            </a:r>
          </a:p>
          <a:p>
            <a:endParaRPr lang="ru-RU" sz="2400" dirty="0" smtClean="0">
              <a:solidFill>
                <a:srgbClr val="002060"/>
              </a:solidFill>
              <a:latin typeface="Book Antiqua" pitchFamily="18" charset="0"/>
              <a:cs typeface="Times New Roman" pitchFamily="18" charset="0"/>
            </a:endParaRPr>
          </a:p>
          <a:p>
            <a:r>
              <a:rPr lang="ru-RU" sz="2400" dirty="0" smtClean="0">
                <a:latin typeface="Book Antiqua" pitchFamily="18" charset="0"/>
                <a:cs typeface="Times New Roman" pitchFamily="18" charset="0"/>
              </a:rPr>
              <a:t>Заказчик ограничивает доступ к закупке участников, у которых нет статуса субъекта МСП. Договор с победителем заказчик включает в годовой объем закупок у малого и среднего бизнеса.</a:t>
            </a:r>
          </a:p>
          <a:p>
            <a:endParaRPr lang="ru-RU" sz="2400" dirty="0" smtClean="0">
              <a:latin typeface="Book Antiqua" pitchFamily="18" charset="0"/>
              <a:cs typeface="Times New Roman" pitchFamily="18" charset="0"/>
            </a:endParaRPr>
          </a:p>
          <a:p>
            <a:r>
              <a:rPr lang="ru-RU" sz="2400" dirty="0" smtClean="0">
                <a:latin typeface="Book Antiqua" pitchFamily="18" charset="0"/>
                <a:cs typeface="Times New Roman" pitchFamily="18" charset="0"/>
              </a:rPr>
              <a:t>При цене договора от 200 до 800 </a:t>
            </a:r>
            <a:r>
              <a:rPr lang="ru-RU" sz="2400" dirty="0" err="1" smtClean="0">
                <a:latin typeface="Book Antiqua" pitchFamily="18" charset="0"/>
                <a:cs typeface="Times New Roman" pitchFamily="18" charset="0"/>
              </a:rPr>
              <a:t>млн</a:t>
            </a:r>
            <a:r>
              <a:rPr lang="ru-RU" sz="2400" dirty="0" smtClean="0">
                <a:latin typeface="Book Antiqua" pitchFamily="18" charset="0"/>
                <a:cs typeface="Times New Roman" pitchFamily="18" charset="0"/>
              </a:rPr>
              <a:t> руб. можно закупать только у МСП. </a:t>
            </a:r>
          </a:p>
          <a:p>
            <a:endParaRPr lang="ru-RU" sz="2400" dirty="0" smtClean="0">
              <a:latin typeface="Book Antiqua" pitchFamily="18" charset="0"/>
              <a:cs typeface="Times New Roman" pitchFamily="18" charset="0"/>
            </a:endParaRPr>
          </a:p>
          <a:p>
            <a:r>
              <a:rPr lang="ru-RU" sz="2400" dirty="0" smtClean="0">
                <a:latin typeface="Book Antiqua" pitchFamily="18" charset="0"/>
                <a:cs typeface="Times New Roman" pitchFamily="18" charset="0"/>
              </a:rPr>
              <a:t>Закупки дороже 800 </a:t>
            </a:r>
            <a:r>
              <a:rPr lang="ru-RU" sz="2400" dirty="0" err="1" smtClean="0">
                <a:latin typeface="Book Antiqua" pitchFamily="18" charset="0"/>
                <a:cs typeface="Times New Roman" pitchFamily="18" charset="0"/>
              </a:rPr>
              <a:t>млн</a:t>
            </a:r>
            <a:r>
              <a:rPr lang="ru-RU" sz="2400" dirty="0" smtClean="0">
                <a:latin typeface="Book Antiqua" pitchFamily="18" charset="0"/>
                <a:cs typeface="Times New Roman" pitchFamily="18" charset="0"/>
              </a:rPr>
              <a:t> руб. проводить только для МСП нельзя.</a:t>
            </a:r>
          </a:p>
        </p:txBody>
      </p:sp>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
        <p:nvSpPr>
          <p:cNvPr id="7" name="TextBox 6"/>
          <p:cNvSpPr txBox="1"/>
          <p:nvPr/>
        </p:nvSpPr>
        <p:spPr>
          <a:xfrm>
            <a:off x="550747" y="248646"/>
            <a:ext cx="10968153" cy="461665"/>
          </a:xfrm>
          <a:prstGeom prst="rect">
            <a:avLst/>
          </a:prstGeom>
          <a:noFill/>
        </p:spPr>
        <p:txBody>
          <a:bodyPr wrap="square" rtlCol="0">
            <a:spAutoFit/>
          </a:bodyPr>
          <a:lstStyle/>
          <a:p>
            <a:pPr lvl="0" algn="ctr" fontAlgn="base">
              <a:spcBef>
                <a:spcPct val="0"/>
              </a:spcBef>
              <a:spcAft>
                <a:spcPct val="0"/>
              </a:spcAft>
            </a:pPr>
            <a:r>
              <a:rPr lang="ru-RU" sz="2400" b="1" u="sng" dirty="0" smtClean="0">
                <a:solidFill>
                  <a:srgbClr val="222222"/>
                </a:solidFill>
                <a:latin typeface="Book Antiqua" pitchFamily="18" charset="0"/>
                <a:cs typeface="Arial" pitchFamily="34" charset="0"/>
              </a:rPr>
              <a:t>Способы закупок для выполнения «квоты»</a:t>
            </a:r>
          </a:p>
        </p:txBody>
      </p:sp>
      <p:sp>
        <p:nvSpPr>
          <p:cNvPr id="8" name="Прямоугольник 7"/>
          <p:cNvSpPr/>
          <p:nvPr/>
        </p:nvSpPr>
        <p:spPr>
          <a:xfrm>
            <a:off x="304800" y="1273403"/>
            <a:ext cx="11525250" cy="1938992"/>
          </a:xfrm>
          <a:prstGeom prst="rect">
            <a:avLst/>
          </a:prstGeom>
        </p:spPr>
        <p:txBody>
          <a:bodyPr wrap="square">
            <a:spAutoFit/>
          </a:bodyPr>
          <a:lstStyle/>
          <a:p>
            <a:pPr algn="ctr"/>
            <a:r>
              <a:rPr lang="ru-RU" sz="2400" dirty="0" smtClean="0">
                <a:latin typeface="Book Antiqua" pitchFamily="18" charset="0"/>
                <a:cs typeface="Times New Roman" pitchFamily="18" charset="0"/>
              </a:rPr>
              <a:t>Проведение закупок только у СМСП ( подпункт «б», пункта 4 ПП РФ 1352) </a:t>
            </a:r>
          </a:p>
          <a:p>
            <a:pPr algn="ctr"/>
            <a:endParaRPr lang="ru-RU" sz="2400" dirty="0" smtClean="0">
              <a:latin typeface="Book Antiqua" pitchFamily="18" charset="0"/>
              <a:cs typeface="Times New Roman" pitchFamily="18" charset="0"/>
            </a:endParaRPr>
          </a:p>
          <a:p>
            <a:pPr algn="ctr"/>
            <a:r>
              <a:rPr lang="ru-RU" sz="2400" dirty="0" smtClean="0">
                <a:latin typeface="Book Antiqua" pitchFamily="18" charset="0"/>
                <a:cs typeface="Times New Roman" pitchFamily="18" charset="0"/>
              </a:rPr>
              <a:t>Заказчик обязан утвердить и разместить в ЕИС Перечень ТРУ;</a:t>
            </a:r>
          </a:p>
          <a:p>
            <a:pPr algn="ctr"/>
            <a:endParaRPr lang="ru-RU" sz="2400" dirty="0" smtClean="0">
              <a:latin typeface="Book Antiqua" pitchFamily="18" charset="0"/>
              <a:cs typeface="Times New Roman" pitchFamily="18" charset="0"/>
            </a:endParaRPr>
          </a:p>
          <a:p>
            <a:pPr algn="ctr"/>
            <a:r>
              <a:rPr lang="ru-RU" sz="2400" dirty="0" smtClean="0">
                <a:latin typeface="Book Antiqua" pitchFamily="18" charset="0"/>
                <a:cs typeface="Times New Roman" pitchFamily="18" charset="0"/>
              </a:rPr>
              <a:t> Проводить закупки в соответствии с разделом II ПП РФ 1352.</a:t>
            </a:r>
          </a:p>
        </p:txBody>
      </p:sp>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
        <p:nvSpPr>
          <p:cNvPr id="7" name="TextBox 6"/>
          <p:cNvSpPr txBox="1"/>
          <p:nvPr/>
        </p:nvSpPr>
        <p:spPr>
          <a:xfrm>
            <a:off x="550747" y="248646"/>
            <a:ext cx="10968153" cy="461665"/>
          </a:xfrm>
          <a:prstGeom prst="rect">
            <a:avLst/>
          </a:prstGeom>
          <a:noFill/>
        </p:spPr>
        <p:txBody>
          <a:bodyPr wrap="square" rtlCol="0">
            <a:spAutoFit/>
          </a:bodyPr>
          <a:lstStyle/>
          <a:p>
            <a:pPr lvl="0" algn="ctr" fontAlgn="base">
              <a:spcBef>
                <a:spcPct val="0"/>
              </a:spcBef>
              <a:spcAft>
                <a:spcPct val="0"/>
              </a:spcAft>
            </a:pPr>
            <a:r>
              <a:rPr lang="ru-RU" sz="2400" b="1" u="sng" dirty="0" smtClean="0">
                <a:solidFill>
                  <a:srgbClr val="222222"/>
                </a:solidFill>
                <a:latin typeface="Book Antiqua" pitchFamily="18" charset="0"/>
                <a:cs typeface="Arial" pitchFamily="34" charset="0"/>
              </a:rPr>
              <a:t>Способы закупок для выполнения «квоты»</a:t>
            </a:r>
          </a:p>
        </p:txBody>
      </p:sp>
      <p:sp>
        <p:nvSpPr>
          <p:cNvPr id="6" name="Прямоугольник 5"/>
          <p:cNvSpPr/>
          <p:nvPr/>
        </p:nvSpPr>
        <p:spPr>
          <a:xfrm>
            <a:off x="533400" y="1581150"/>
            <a:ext cx="11201400" cy="3539430"/>
          </a:xfrm>
          <a:prstGeom prst="rect">
            <a:avLst/>
          </a:prstGeom>
        </p:spPr>
        <p:txBody>
          <a:bodyPr wrap="square">
            <a:spAutoFit/>
          </a:bodyPr>
          <a:lstStyle/>
          <a:p>
            <a:pPr algn="ctr"/>
            <a:r>
              <a:rPr lang="ru-RU" sz="2800" b="1" dirty="0" smtClean="0">
                <a:solidFill>
                  <a:srgbClr val="002060"/>
                </a:solidFill>
                <a:latin typeface="Book Antiqua" pitchFamily="18" charset="0"/>
                <a:cs typeface="Times New Roman" pitchFamily="18" charset="0"/>
              </a:rPr>
              <a:t>Способ № 3. Закупка на условиях обязательного привлечения субподрядчика из числа МСП</a:t>
            </a:r>
          </a:p>
          <a:p>
            <a:endParaRPr lang="ru-RU" sz="2800" dirty="0" smtClean="0">
              <a:solidFill>
                <a:srgbClr val="002060"/>
              </a:solidFill>
              <a:latin typeface="Book Antiqua" pitchFamily="18" charset="0"/>
              <a:cs typeface="Times New Roman" pitchFamily="18" charset="0"/>
            </a:endParaRPr>
          </a:p>
          <a:p>
            <a:pPr algn="just"/>
            <a:r>
              <a:rPr lang="ru-RU" sz="2800" dirty="0" smtClean="0">
                <a:latin typeface="Book Antiqua" pitchFamily="18" charset="0"/>
                <a:cs typeface="Times New Roman" pitchFamily="18" charset="0"/>
              </a:rPr>
              <a:t>Победитель должен привлекать субъектов МСП в качестве субподрядчиков или соисполнителей по договору. Объем привлечения стороны указывают в договоре. Заказчик учитывает в годовом объеме закупок у малого и среднего бизнеса договоры, которые контрагенты заключили с субъектами МСП.</a:t>
            </a:r>
          </a:p>
        </p:txBody>
      </p:sp>
      <p:sp>
        <p:nvSpPr>
          <p:cNvPr id="9" name="Прямоугольник 8"/>
          <p:cNvSpPr/>
          <p:nvPr/>
        </p:nvSpPr>
        <p:spPr>
          <a:xfrm>
            <a:off x="711199" y="5296265"/>
            <a:ext cx="7082971" cy="923330"/>
          </a:xfrm>
          <a:prstGeom prst="rect">
            <a:avLst/>
          </a:prstGeom>
        </p:spPr>
        <p:txBody>
          <a:bodyPr wrap="square">
            <a:spAutoFit/>
          </a:bodyPr>
          <a:lstStyle/>
          <a:p>
            <a:pPr algn="just"/>
            <a:r>
              <a:rPr lang="ru-RU" dirty="0" smtClean="0">
                <a:latin typeface="Book Antiqua" pitchFamily="18" charset="0"/>
                <a:cs typeface="Times New Roman" pitchFamily="18" charset="0"/>
              </a:rPr>
              <a:t>в составе заявки на участие в закупке план привлечения субподрядчиков (соисполнителей) из числа субъектов малого и среднего предпринимательства</a:t>
            </a:r>
          </a:p>
        </p:txBody>
      </p:sp>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
        <p:nvSpPr>
          <p:cNvPr id="7" name="TextBox 6"/>
          <p:cNvSpPr txBox="1"/>
          <p:nvPr/>
        </p:nvSpPr>
        <p:spPr>
          <a:xfrm>
            <a:off x="550747" y="248646"/>
            <a:ext cx="10968153" cy="461665"/>
          </a:xfrm>
          <a:prstGeom prst="rect">
            <a:avLst/>
          </a:prstGeom>
          <a:noFill/>
        </p:spPr>
        <p:txBody>
          <a:bodyPr wrap="square" rtlCol="0">
            <a:spAutoFit/>
          </a:bodyPr>
          <a:lstStyle/>
          <a:p>
            <a:pPr lvl="0" algn="ctr" fontAlgn="base">
              <a:spcBef>
                <a:spcPct val="0"/>
              </a:spcBef>
              <a:spcAft>
                <a:spcPct val="0"/>
              </a:spcAft>
            </a:pPr>
            <a:r>
              <a:rPr lang="ru-RU" sz="2400" b="1" u="sng" dirty="0" smtClean="0">
                <a:solidFill>
                  <a:srgbClr val="222222"/>
                </a:solidFill>
                <a:latin typeface="Book Antiqua" pitchFamily="18" charset="0"/>
                <a:cs typeface="Arial" pitchFamily="34" charset="0"/>
              </a:rPr>
              <a:t>Способы закупок для выполнения «квоты»</a:t>
            </a:r>
          </a:p>
        </p:txBody>
      </p:sp>
      <p:sp>
        <p:nvSpPr>
          <p:cNvPr id="8" name="Прямоугольник 7"/>
          <p:cNvSpPr/>
          <p:nvPr/>
        </p:nvSpPr>
        <p:spPr>
          <a:xfrm>
            <a:off x="1001486" y="857133"/>
            <a:ext cx="9506857" cy="4247317"/>
          </a:xfrm>
          <a:prstGeom prst="rect">
            <a:avLst/>
          </a:prstGeom>
        </p:spPr>
        <p:txBody>
          <a:bodyPr wrap="square">
            <a:spAutoFit/>
          </a:bodyPr>
          <a:lstStyle/>
          <a:p>
            <a:pPr algn="just"/>
            <a:r>
              <a:rPr lang="ru-RU" b="1" dirty="0" smtClean="0">
                <a:latin typeface="Book Antiqua" pitchFamily="18" charset="0"/>
                <a:cs typeface="Times New Roman" pitchFamily="18" charset="0"/>
              </a:rPr>
              <a:t>План привлечения субподрядчиков (соисполнителей) из числа субъектов малого и среднего предпринимательства содержит следующие сведения:</a:t>
            </a:r>
          </a:p>
          <a:p>
            <a:pPr algn="just"/>
            <a:r>
              <a:rPr lang="ru-RU" dirty="0" smtClean="0">
                <a:latin typeface="Book Antiqua" pitchFamily="18" charset="0"/>
                <a:cs typeface="Times New Roman" pitchFamily="18" charset="0"/>
              </a:rPr>
              <a:t>- наименование, фирменное наименование (при наличии), место нахождения (для юридического лица), фамилия, имя, отчество (при наличии), паспортные данные, место жительства (для индивидуального предпринимателя), почтовый адрес, номер контактного телефона, адрес электронной почты субъекта малого и среднего предпринимательства - субподрядчика (соисполнителя);</a:t>
            </a:r>
          </a:p>
          <a:p>
            <a:pPr algn="just"/>
            <a:r>
              <a:rPr lang="ru-RU" dirty="0" smtClean="0">
                <a:latin typeface="Book Antiqua" pitchFamily="18" charset="0"/>
                <a:cs typeface="Times New Roman" pitchFamily="18" charset="0"/>
              </a:rPr>
              <a:t>- предмет договора, заключаемого с субъектом малого и среднего предпринимательства - субподрядчиком (соисполнителем), с указанием количества поставляемого им товара, объема выполняемых им работ, оказываемых им услуг;</a:t>
            </a:r>
          </a:p>
          <a:p>
            <a:pPr algn="just"/>
            <a:r>
              <a:rPr lang="ru-RU" dirty="0" smtClean="0">
                <a:latin typeface="Book Antiqua" pitchFamily="18" charset="0"/>
                <a:cs typeface="Times New Roman" pitchFamily="18" charset="0"/>
              </a:rPr>
              <a:t>- место, условия и сроки (периоды) поставки товара, выполнения работы, оказания услуги субъектом малого и среднего предпринимательства - субподрядчиком (соисполнителем);</a:t>
            </a:r>
          </a:p>
          <a:p>
            <a:pPr algn="just"/>
            <a:r>
              <a:rPr lang="ru-RU" dirty="0" smtClean="0">
                <a:latin typeface="Book Antiqua" pitchFamily="18" charset="0"/>
                <a:cs typeface="Times New Roman" pitchFamily="18" charset="0"/>
              </a:rPr>
              <a:t>- цена договора, заключаемого с субъектом малого и среднего предпринимательства - субподрядчиком (соисполнителем).</a:t>
            </a:r>
          </a:p>
        </p:txBody>
      </p:sp>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r>
              <a:rPr lang="ru-RU" smtClean="0"/>
              <a:t>2</a:t>
            </a:r>
            <a:endParaRPr lang="ru-RU"/>
          </a:p>
        </p:txBody>
      </p:sp>
      <p:sp>
        <p:nvSpPr>
          <p:cNvPr id="5" name="Номер слайда 4"/>
          <p:cNvSpPr>
            <a:spLocks noGrp="1"/>
          </p:cNvSpPr>
          <p:nvPr>
            <p:ph type="sldNum" sz="quarter" idx="12"/>
          </p:nvPr>
        </p:nvSpPr>
        <p:spPr/>
        <p:txBody>
          <a:bodyPr/>
          <a:lstStyle/>
          <a:p>
            <a:fld id="{C5CC5F89-ED8E-4726-9FA5-A5774F973883}" type="slidenum">
              <a:rPr lang="ru-RU" smtClean="0"/>
              <a:pPr/>
              <a:t>2</a:t>
            </a:fld>
            <a:endParaRPr lang="ru-RU"/>
          </a:p>
        </p:txBody>
      </p:sp>
      <p:pic>
        <p:nvPicPr>
          <p:cNvPr id="10" name="Рисунок 9" descr="Логотип ЦС Новый.png"/>
          <p:cNvPicPr>
            <a:picLocks noChangeAspect="1"/>
          </p:cNvPicPr>
          <p:nvPr/>
        </p:nvPicPr>
        <p:blipFill>
          <a:blip r:embed="rId2" cstate="print"/>
          <a:stretch>
            <a:fillRect/>
          </a:stretch>
        </p:blipFill>
        <p:spPr>
          <a:xfrm>
            <a:off x="9557015" y="5394119"/>
            <a:ext cx="2634985" cy="1463881"/>
          </a:xfrm>
          <a:prstGeom prst="rect">
            <a:avLst/>
          </a:prstGeom>
        </p:spPr>
      </p:pic>
      <p:sp>
        <p:nvSpPr>
          <p:cNvPr id="44034"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4035" name="Picture 3"/>
          <p:cNvPicPr>
            <a:picLocks noChangeAspect="1" noChangeArrowheads="1"/>
          </p:cNvPicPr>
          <p:nvPr/>
        </p:nvPicPr>
        <p:blipFill>
          <a:blip r:embed="rId3" cstate="print"/>
          <a:srcRect/>
          <a:stretch>
            <a:fillRect/>
          </a:stretch>
        </p:blipFill>
        <p:spPr bwMode="auto">
          <a:xfrm>
            <a:off x="474662" y="1694317"/>
            <a:ext cx="5553075" cy="3933825"/>
          </a:xfrm>
          <a:prstGeom prst="rect">
            <a:avLst/>
          </a:prstGeom>
          <a:noFill/>
          <a:ln w="9525">
            <a:noFill/>
            <a:miter lim="800000"/>
            <a:headEnd/>
            <a:tailEnd/>
          </a:ln>
        </p:spPr>
      </p:pic>
      <p:pic>
        <p:nvPicPr>
          <p:cNvPr id="44036" name="Picture 4"/>
          <p:cNvPicPr>
            <a:picLocks noChangeAspect="1" noChangeArrowheads="1"/>
          </p:cNvPicPr>
          <p:nvPr/>
        </p:nvPicPr>
        <p:blipFill>
          <a:blip r:embed="rId4" cstate="print"/>
          <a:srcRect/>
          <a:stretch>
            <a:fillRect/>
          </a:stretch>
        </p:blipFill>
        <p:spPr bwMode="auto">
          <a:xfrm>
            <a:off x="6792685" y="1897063"/>
            <a:ext cx="4650921" cy="3267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cstate="print"/>
          <a:srcRect/>
          <a:stretch>
            <a:fillRect/>
          </a:stretch>
        </p:blipFill>
        <p:spPr bwMode="auto">
          <a:xfrm>
            <a:off x="4373687" y="413203"/>
            <a:ext cx="6982355" cy="2083254"/>
          </a:xfrm>
          <a:prstGeom prst="rect">
            <a:avLst/>
          </a:prstGeom>
          <a:ln>
            <a:headEnd/>
            <a:tailEnd/>
          </a:ln>
        </p:spPr>
        <p:style>
          <a:lnRef idx="2">
            <a:schemeClr val="accent1"/>
          </a:lnRef>
          <a:fillRef idx="1">
            <a:schemeClr val="lt1"/>
          </a:fillRef>
          <a:effectRef idx="0">
            <a:schemeClr val="accent1"/>
          </a:effectRef>
          <a:fontRef idx="minor">
            <a:schemeClr val="dk1"/>
          </a:fontRef>
        </p:style>
      </p:pic>
      <p:sp>
        <p:nvSpPr>
          <p:cNvPr id="10" name="Прямоугольник 9"/>
          <p:cNvSpPr/>
          <p:nvPr/>
        </p:nvSpPr>
        <p:spPr>
          <a:xfrm>
            <a:off x="571500" y="2628543"/>
            <a:ext cx="11106150" cy="3139321"/>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dirty="0" smtClean="0">
                <a:solidFill>
                  <a:schemeClr val="accent6">
                    <a:lumMod val="10000"/>
                  </a:schemeClr>
                </a:solidFill>
                <a:latin typeface="Book Antiqua" pitchFamily="18" charset="0"/>
                <a:cs typeface="Times New Roman" pitchFamily="18" charset="0"/>
              </a:rPr>
              <a:t>С учетом изложенного, а также принимая во внимание положения </a:t>
            </a:r>
            <a:r>
              <a:rPr lang="ru-RU" dirty="0" smtClean="0">
                <a:solidFill>
                  <a:schemeClr val="accent6">
                    <a:lumMod val="10000"/>
                  </a:schemeClr>
                </a:solidFill>
                <a:latin typeface="Book Antiqua" pitchFamily="18" charset="0"/>
                <a:cs typeface="Times New Roman" pitchFamily="18" charset="0"/>
                <a:hlinkClick r:id="rId4"/>
              </a:rPr>
              <a:t>части 2 статьи 3</a:t>
            </a:r>
            <a:r>
              <a:rPr lang="ru-RU" dirty="0" smtClean="0">
                <a:solidFill>
                  <a:schemeClr val="accent6">
                    <a:lumMod val="10000"/>
                  </a:schemeClr>
                </a:solidFill>
                <a:latin typeface="Book Antiqua" pitchFamily="18" charset="0"/>
                <a:cs typeface="Times New Roman" pitchFamily="18" charset="0"/>
              </a:rPr>
              <a:t> и </a:t>
            </a:r>
            <a:r>
              <a:rPr lang="ru-RU" dirty="0" smtClean="0">
                <a:solidFill>
                  <a:schemeClr val="accent6">
                    <a:lumMod val="10000"/>
                  </a:schemeClr>
                </a:solidFill>
                <a:latin typeface="Book Antiqua" pitchFamily="18" charset="0"/>
                <a:cs typeface="Times New Roman" pitchFamily="18" charset="0"/>
                <a:hlinkClick r:id="rId5"/>
              </a:rPr>
              <a:t>статьи 3.4</a:t>
            </a:r>
            <a:r>
              <a:rPr lang="ru-RU" dirty="0" smtClean="0">
                <a:solidFill>
                  <a:schemeClr val="accent6">
                    <a:lumMod val="10000"/>
                  </a:schemeClr>
                </a:solidFill>
                <a:latin typeface="Book Antiqua" pitchFamily="18" charset="0"/>
                <a:cs typeface="Times New Roman" pitchFamily="18" charset="0"/>
              </a:rPr>
              <a:t> Закона N 223-ФЗ, </a:t>
            </a:r>
            <a:r>
              <a:rPr lang="ru-RU" dirty="0" smtClean="0">
                <a:solidFill>
                  <a:schemeClr val="accent6">
                    <a:lumMod val="10000"/>
                  </a:schemeClr>
                </a:solidFill>
                <a:latin typeface="Book Antiqua" pitchFamily="18" charset="0"/>
                <a:cs typeface="Times New Roman" pitchFamily="18" charset="0"/>
                <a:hlinkClick r:id="rId6"/>
              </a:rPr>
              <a:t>пункта 20.1</a:t>
            </a:r>
            <a:r>
              <a:rPr lang="ru-RU" dirty="0" smtClean="0">
                <a:solidFill>
                  <a:schemeClr val="accent6">
                    <a:lumMod val="10000"/>
                  </a:schemeClr>
                </a:solidFill>
                <a:latin typeface="Book Antiqua" pitchFamily="18" charset="0"/>
                <a:cs typeface="Times New Roman" pitchFamily="18" charset="0"/>
              </a:rPr>
              <a:t> Положения, заказчики могут достигать указанный годовой объем закупок, участниками которых являются только субъекты МСП, путем проведения:</a:t>
            </a:r>
          </a:p>
          <a:p>
            <a:pPr algn="just"/>
            <a:endParaRPr lang="ru-RU" dirty="0" smtClean="0">
              <a:solidFill>
                <a:schemeClr val="accent6">
                  <a:lumMod val="10000"/>
                </a:schemeClr>
              </a:solidFill>
              <a:latin typeface="Book Antiqua" pitchFamily="18" charset="0"/>
              <a:cs typeface="Times New Roman" pitchFamily="18" charset="0"/>
            </a:endParaRPr>
          </a:p>
          <a:p>
            <a:pPr algn="just"/>
            <a:r>
              <a:rPr lang="ru-RU" dirty="0" smtClean="0">
                <a:solidFill>
                  <a:schemeClr val="accent6">
                    <a:lumMod val="10000"/>
                  </a:schemeClr>
                </a:solidFill>
                <a:latin typeface="Book Antiqua" pitchFamily="18" charset="0"/>
                <a:cs typeface="Times New Roman" pitchFamily="18" charset="0"/>
              </a:rPr>
              <a:t>1) </a:t>
            </a:r>
            <a:r>
              <a:rPr lang="ru-RU" b="1" dirty="0" smtClean="0">
                <a:solidFill>
                  <a:schemeClr val="accent6">
                    <a:lumMod val="10000"/>
                  </a:schemeClr>
                </a:solidFill>
                <a:latin typeface="Book Antiqua" pitchFamily="18" charset="0"/>
                <a:cs typeface="Times New Roman" pitchFamily="18" charset="0"/>
              </a:rPr>
              <a:t>конкурентной закупки </a:t>
            </a:r>
            <a:r>
              <a:rPr lang="ru-RU" dirty="0" smtClean="0">
                <a:solidFill>
                  <a:schemeClr val="accent6">
                    <a:lumMod val="10000"/>
                  </a:schemeClr>
                </a:solidFill>
                <a:latin typeface="Book Antiqua" pitchFamily="18" charset="0"/>
                <a:cs typeface="Times New Roman" pitchFamily="18" charset="0"/>
              </a:rPr>
              <a:t>в электронной форме, участниками которой могут быть только субъекты МСП, особенности осуществления которой установлены </a:t>
            </a:r>
            <a:r>
              <a:rPr lang="ru-RU" dirty="0" smtClean="0">
                <a:solidFill>
                  <a:schemeClr val="accent6">
                    <a:lumMod val="10000"/>
                  </a:schemeClr>
                </a:solidFill>
                <a:latin typeface="Book Antiqua" pitchFamily="18" charset="0"/>
                <a:cs typeface="Times New Roman" pitchFamily="18" charset="0"/>
                <a:hlinkClick r:id="rId5"/>
              </a:rPr>
              <a:t>статьей 3.4</a:t>
            </a:r>
            <a:r>
              <a:rPr lang="ru-RU" dirty="0" smtClean="0">
                <a:solidFill>
                  <a:schemeClr val="accent6">
                    <a:lumMod val="10000"/>
                  </a:schemeClr>
                </a:solidFill>
                <a:latin typeface="Book Antiqua" pitchFamily="18" charset="0"/>
                <a:cs typeface="Times New Roman" pitchFamily="18" charset="0"/>
              </a:rPr>
              <a:t> Закона N 223-ФЗ;</a:t>
            </a:r>
          </a:p>
          <a:p>
            <a:pPr algn="just"/>
            <a:r>
              <a:rPr lang="ru-RU" dirty="0" smtClean="0">
                <a:solidFill>
                  <a:schemeClr val="accent6">
                    <a:lumMod val="10000"/>
                  </a:schemeClr>
                </a:solidFill>
                <a:latin typeface="Book Antiqua" pitchFamily="18" charset="0"/>
                <a:cs typeface="Times New Roman" pitchFamily="18" charset="0"/>
              </a:rPr>
              <a:t>2) </a:t>
            </a:r>
            <a:r>
              <a:rPr lang="ru-RU" b="1" dirty="0" smtClean="0">
                <a:solidFill>
                  <a:schemeClr val="accent6">
                    <a:lumMod val="10000"/>
                  </a:schemeClr>
                </a:solidFill>
                <a:latin typeface="Book Antiqua" pitchFamily="18" charset="0"/>
                <a:cs typeface="Times New Roman" pitchFamily="18" charset="0"/>
              </a:rPr>
              <a:t>неконкурентной закупки</a:t>
            </a:r>
            <a:r>
              <a:rPr lang="ru-RU" dirty="0" smtClean="0">
                <a:solidFill>
                  <a:schemeClr val="accent6">
                    <a:lumMod val="10000"/>
                  </a:schemeClr>
                </a:solidFill>
                <a:latin typeface="Book Antiqua" pitchFamily="18" charset="0"/>
                <a:cs typeface="Times New Roman" pitchFamily="18" charset="0"/>
              </a:rPr>
              <a:t>, проводимой в соответствии с </a:t>
            </a:r>
            <a:r>
              <a:rPr lang="ru-RU" dirty="0" smtClean="0">
                <a:solidFill>
                  <a:schemeClr val="accent6">
                    <a:lumMod val="10000"/>
                  </a:schemeClr>
                </a:solidFill>
                <a:latin typeface="Book Antiqua" pitchFamily="18" charset="0"/>
                <a:cs typeface="Times New Roman" pitchFamily="18" charset="0"/>
                <a:hlinkClick r:id="rId6"/>
              </a:rPr>
              <a:t>пунктом 20.1</a:t>
            </a:r>
            <a:r>
              <a:rPr lang="ru-RU" dirty="0" smtClean="0">
                <a:solidFill>
                  <a:schemeClr val="accent6">
                    <a:lumMod val="10000"/>
                  </a:schemeClr>
                </a:solidFill>
                <a:latin typeface="Book Antiqua" pitchFamily="18" charset="0"/>
                <a:cs typeface="Times New Roman" pitchFamily="18" charset="0"/>
              </a:rPr>
              <a:t> Положения с применением механизма </a:t>
            </a:r>
            <a:r>
              <a:rPr lang="ru-RU" b="1" dirty="0" smtClean="0">
                <a:solidFill>
                  <a:schemeClr val="accent6">
                    <a:lumMod val="10000"/>
                  </a:schemeClr>
                </a:solidFill>
                <a:latin typeface="Book Antiqua" pitchFamily="18" charset="0"/>
                <a:cs typeface="Times New Roman" pitchFamily="18" charset="0"/>
              </a:rPr>
              <a:t>"электронного магазина", </a:t>
            </a:r>
            <a:r>
              <a:rPr lang="ru-RU" dirty="0" smtClean="0">
                <a:solidFill>
                  <a:schemeClr val="accent6">
                    <a:lumMod val="10000"/>
                  </a:schemeClr>
                </a:solidFill>
                <a:latin typeface="Book Antiqua" pitchFamily="18" charset="0"/>
                <a:cs typeface="Times New Roman" pitchFamily="18" charset="0"/>
              </a:rPr>
              <a:t>если условиями такой закупки предусматривается участие в ней только субъектов МСП;</a:t>
            </a:r>
          </a:p>
          <a:p>
            <a:pPr algn="just"/>
            <a:r>
              <a:rPr lang="ru-RU" dirty="0" smtClean="0">
                <a:solidFill>
                  <a:schemeClr val="accent6">
                    <a:lumMod val="10000"/>
                  </a:schemeClr>
                </a:solidFill>
                <a:latin typeface="Book Antiqua" pitchFamily="18" charset="0"/>
                <a:cs typeface="Times New Roman" pitchFamily="18" charset="0"/>
              </a:rPr>
              <a:t>3) </a:t>
            </a:r>
            <a:r>
              <a:rPr lang="ru-RU" b="1" dirty="0" smtClean="0">
                <a:solidFill>
                  <a:schemeClr val="accent6">
                    <a:lumMod val="10000"/>
                  </a:schemeClr>
                </a:solidFill>
                <a:latin typeface="Book Antiqua" pitchFamily="18" charset="0"/>
                <a:cs typeface="Times New Roman" pitchFamily="18" charset="0"/>
              </a:rPr>
              <a:t>неконкурентной закупки</a:t>
            </a:r>
            <a:r>
              <a:rPr lang="ru-RU" dirty="0" smtClean="0">
                <a:solidFill>
                  <a:schemeClr val="accent6">
                    <a:lumMod val="10000"/>
                  </a:schemeClr>
                </a:solidFill>
                <a:latin typeface="Book Antiqua" pitchFamily="18" charset="0"/>
                <a:cs typeface="Times New Roman" pitchFamily="18" charset="0"/>
              </a:rPr>
              <a:t>, предусматривающей участие нескольких участников закупки, но только из числа субъектов МСП.</a:t>
            </a:r>
            <a:endParaRPr lang="ru-RU" b="0" dirty="0">
              <a:solidFill>
                <a:schemeClr val="accent6">
                  <a:lumMod val="10000"/>
                </a:schemeClr>
              </a:solidFill>
              <a:latin typeface="Book Antiqua" pitchFamily="18" charset="0"/>
              <a:cs typeface="Times New Roman" pitchFamily="18" charset="0"/>
            </a:endParaRPr>
          </a:p>
        </p:txBody>
      </p:sp>
      <p:sp>
        <p:nvSpPr>
          <p:cNvPr id="11" name="Прямоугольник 10"/>
          <p:cNvSpPr/>
          <p:nvPr/>
        </p:nvSpPr>
        <p:spPr>
          <a:xfrm>
            <a:off x="3744686" y="5964925"/>
            <a:ext cx="6096000" cy="646331"/>
          </a:xfrm>
          <a:prstGeom prst="rect">
            <a:avLst/>
          </a:prstGeom>
        </p:spPr>
        <p:txBody>
          <a:bodyPr>
            <a:spAutoFit/>
          </a:bodyPr>
          <a:lstStyle/>
          <a:p>
            <a:pPr fontAlgn="base">
              <a:spcBef>
                <a:spcPct val="0"/>
              </a:spcBef>
              <a:spcAft>
                <a:spcPct val="0"/>
              </a:spcAft>
            </a:pPr>
            <a:r>
              <a:rPr lang="ru-RU" b="1" i="1" u="sng" dirty="0" smtClean="0">
                <a:solidFill>
                  <a:srgbClr val="222222"/>
                </a:solidFill>
                <a:latin typeface="Book Antiqua" pitchFamily="18" charset="0"/>
                <a:cs typeface="Arial" pitchFamily="34" charset="0"/>
              </a:rPr>
              <a:t>Письма Минфина РФ от 22.11.2021 № 24-04-09/94110, </a:t>
            </a:r>
            <a:r>
              <a:rPr lang="ru-RU" b="1" i="1" dirty="0" smtClean="0">
                <a:solidFill>
                  <a:srgbClr val="222222"/>
                </a:solidFill>
                <a:latin typeface="Book Antiqua" pitchFamily="18" charset="0"/>
                <a:cs typeface="Arial" pitchFamily="34" charset="0"/>
              </a:rPr>
              <a:t> </a:t>
            </a:r>
            <a:r>
              <a:rPr lang="ru-RU" b="1" i="1" u="sng" dirty="0" smtClean="0">
                <a:solidFill>
                  <a:srgbClr val="222222"/>
                </a:solidFill>
                <a:latin typeface="Book Antiqua" pitchFamily="18" charset="0"/>
                <a:cs typeface="Arial" pitchFamily="34" charset="0"/>
              </a:rPr>
              <a:t>от 07.06.2023 № 24-07-08/52488 </a:t>
            </a:r>
          </a:p>
        </p:txBody>
      </p:sp>
      <p:pic>
        <p:nvPicPr>
          <p:cNvPr id="5" name="Рисунок 4" descr="Логотип ЦС Новый.png"/>
          <p:cNvPicPr>
            <a:picLocks noChangeAspect="1"/>
          </p:cNvPicPr>
          <p:nvPr/>
        </p:nvPicPr>
        <p:blipFill>
          <a:blip r:embed="rId7" cstate="print"/>
          <a:stretch>
            <a:fillRect/>
          </a:stretch>
        </p:blipFill>
        <p:spPr>
          <a:xfrm>
            <a:off x="9557015" y="5394119"/>
            <a:ext cx="2634985" cy="1463881"/>
          </a:xfrm>
          <a:prstGeom prst="rect">
            <a:avLst/>
          </a:prstGeom>
        </p:spPr>
      </p:pic>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pic>
        <p:nvPicPr>
          <p:cNvPr id="2050" name="Picture 2" descr="C:\Users\Мария\Downloads\45626589549.png"/>
          <p:cNvPicPr>
            <a:picLocks noChangeAspect="1" noChangeArrowheads="1"/>
          </p:cNvPicPr>
          <p:nvPr/>
        </p:nvPicPr>
        <p:blipFill>
          <a:blip r:embed="rId4" cstate="print"/>
          <a:srcRect/>
          <a:stretch>
            <a:fillRect/>
          </a:stretch>
        </p:blipFill>
        <p:spPr bwMode="auto">
          <a:xfrm>
            <a:off x="290285" y="333828"/>
            <a:ext cx="5459413" cy="6343529"/>
          </a:xfrm>
          <a:prstGeom prst="rect">
            <a:avLst/>
          </a:prstGeom>
          <a:noFill/>
        </p:spPr>
      </p:pic>
      <p:cxnSp>
        <p:nvCxnSpPr>
          <p:cNvPr id="12" name="Прямая со стрелкой 11"/>
          <p:cNvCxnSpPr/>
          <p:nvPr/>
        </p:nvCxnSpPr>
        <p:spPr>
          <a:xfrm flipV="1">
            <a:off x="5704114" y="4601029"/>
            <a:ext cx="798286" cy="667657"/>
          </a:xfrm>
          <a:prstGeom prst="straightConnector1">
            <a:avLst/>
          </a:prstGeom>
          <a:ln w="60325">
            <a:solidFill>
              <a:schemeClr val="tx1">
                <a:lumMod val="90000"/>
                <a:lumOff val="10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Левая фигурная скобка 12"/>
          <p:cNvSpPr/>
          <p:nvPr/>
        </p:nvSpPr>
        <p:spPr>
          <a:xfrm>
            <a:off x="7184571" y="812800"/>
            <a:ext cx="391886" cy="5065486"/>
          </a:xfrm>
          <a:prstGeom prst="leftBrace">
            <a:avLst/>
          </a:prstGeom>
          <a:ln w="60325">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4" name="Прямоугольник 13"/>
          <p:cNvSpPr/>
          <p:nvPr/>
        </p:nvSpPr>
        <p:spPr>
          <a:xfrm>
            <a:off x="7605486" y="909267"/>
            <a:ext cx="3541485" cy="4524315"/>
          </a:xfrm>
          <a:prstGeom prst="rect">
            <a:avLst/>
          </a:prstGeom>
        </p:spPr>
        <p:txBody>
          <a:bodyPr wrap="square">
            <a:spAutoFit/>
          </a:bodyPr>
          <a:lstStyle/>
          <a:p>
            <a:pPr algn="ctr"/>
            <a:r>
              <a:rPr lang="ru-RU" sz="1600" dirty="0" smtClean="0">
                <a:latin typeface="Book Antiqua" pitchFamily="18" charset="0"/>
              </a:rPr>
              <a:t>проведение неконкурентных закупок, участниками которых являются только субъекты малого и среднего предпринимательства, осуществляется заказчиками в соответствии с требованиями Закона о закупках и Постановления N 1352 в электронной форме на электронной площадке, функционирующей в соответствии с положениями Федерального закона от 05.04.2013 N 44-ФЗ "О контрактной системе в сфере закупок товаров, работ, услуг для обеспечения государственных и муниципальных нужд". </a:t>
            </a:r>
            <a:endParaRPr lang="ru-RU" sz="1600" dirty="0">
              <a:latin typeface="Book Antiqua" pitchFamily="18" charset="0"/>
            </a:endParaRPr>
          </a:p>
        </p:txBody>
      </p:sp>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
        <p:nvSpPr>
          <p:cNvPr id="8" name="TextBox 7"/>
          <p:cNvSpPr txBox="1"/>
          <p:nvPr/>
        </p:nvSpPr>
        <p:spPr>
          <a:xfrm>
            <a:off x="550747" y="248646"/>
            <a:ext cx="10968153" cy="830997"/>
          </a:xfrm>
          <a:prstGeom prst="rect">
            <a:avLst/>
          </a:prstGeom>
          <a:noFill/>
        </p:spPr>
        <p:txBody>
          <a:bodyPr wrap="square" rtlCol="0">
            <a:spAutoFit/>
          </a:bodyPr>
          <a:lstStyle/>
          <a:p>
            <a:pPr lvl="0" algn="ctr" fontAlgn="base">
              <a:spcBef>
                <a:spcPct val="0"/>
              </a:spcBef>
              <a:spcAft>
                <a:spcPct val="0"/>
              </a:spcAft>
            </a:pPr>
            <a:r>
              <a:rPr lang="ru-RU" sz="2400" b="1" u="sng" dirty="0" smtClean="0">
                <a:solidFill>
                  <a:srgbClr val="222222"/>
                </a:solidFill>
                <a:latin typeface="Book Antiqua" pitchFamily="18" charset="0"/>
                <a:cs typeface="Arial" pitchFamily="34" charset="0"/>
              </a:rPr>
              <a:t>Иные способы предусмотренные Поз «Электронный магазин» </a:t>
            </a:r>
          </a:p>
          <a:p>
            <a:pPr lvl="0" algn="ctr" fontAlgn="base">
              <a:spcBef>
                <a:spcPct val="0"/>
              </a:spcBef>
              <a:spcAft>
                <a:spcPct val="0"/>
              </a:spcAft>
            </a:pPr>
            <a:r>
              <a:rPr lang="ru-RU" sz="2400" b="1" u="sng" dirty="0" smtClean="0">
                <a:solidFill>
                  <a:srgbClr val="222222"/>
                </a:solidFill>
                <a:latin typeface="Book Antiqua" pitchFamily="18" charset="0"/>
                <a:cs typeface="Arial" pitchFamily="34" charset="0"/>
              </a:rPr>
              <a:t>не в соответствии с пунктом 2(1)  ПП РФ 1352</a:t>
            </a:r>
          </a:p>
        </p:txBody>
      </p:sp>
      <p:sp>
        <p:nvSpPr>
          <p:cNvPr id="9" name="Прямоугольник 8"/>
          <p:cNvSpPr/>
          <p:nvPr/>
        </p:nvSpPr>
        <p:spPr>
          <a:xfrm>
            <a:off x="533400" y="1581150"/>
            <a:ext cx="11201400" cy="2246769"/>
          </a:xfrm>
          <a:prstGeom prst="rect">
            <a:avLst/>
          </a:prstGeom>
        </p:spPr>
        <p:txBody>
          <a:bodyPr wrap="square">
            <a:spAutoFit/>
          </a:bodyPr>
          <a:lstStyle/>
          <a:p>
            <a:pPr algn="ctr"/>
            <a:r>
              <a:rPr lang="ru-RU" sz="2800" b="1" dirty="0" smtClean="0">
                <a:solidFill>
                  <a:srgbClr val="002060"/>
                </a:solidFill>
                <a:latin typeface="Book Antiqua" pitchFamily="18" charset="0"/>
                <a:cs typeface="Times New Roman" pitchFamily="18" charset="0"/>
              </a:rPr>
              <a:t>Способ № 1 – Ценовой запрос.  </a:t>
            </a:r>
          </a:p>
          <a:p>
            <a:pPr algn="ctr"/>
            <a:endParaRPr lang="ru-RU" sz="2800" b="1" dirty="0" smtClean="0">
              <a:solidFill>
                <a:srgbClr val="002060"/>
              </a:solidFill>
              <a:latin typeface="Book Antiqua" pitchFamily="18" charset="0"/>
              <a:cs typeface="Times New Roman" pitchFamily="18" charset="0"/>
            </a:endParaRPr>
          </a:p>
          <a:p>
            <a:pPr algn="ctr"/>
            <a:r>
              <a:rPr lang="ru-RU" sz="2800" b="1" dirty="0" smtClean="0">
                <a:solidFill>
                  <a:srgbClr val="002060"/>
                </a:solidFill>
                <a:latin typeface="Book Antiqua" pitchFamily="18" charset="0"/>
                <a:cs typeface="Times New Roman" pitchFamily="18" charset="0"/>
              </a:rPr>
              <a:t>Процедура выбора ППИ , при которой Заказчик размещает в ЭМ сведения о потребности в ТРУ , а ППИ предоставляет свои предложения о цене. </a:t>
            </a:r>
            <a:endParaRPr lang="ru-RU" sz="2800" dirty="0" smtClean="0">
              <a:latin typeface="Book Antiqua" pitchFamily="18" charset="0"/>
              <a:cs typeface="Times New Roman" pitchFamily="18" charset="0"/>
            </a:endParaRPr>
          </a:p>
        </p:txBody>
      </p:sp>
      <p:sp>
        <p:nvSpPr>
          <p:cNvPr id="12" name="Прямоугольник 11"/>
          <p:cNvSpPr/>
          <p:nvPr/>
        </p:nvSpPr>
        <p:spPr>
          <a:xfrm>
            <a:off x="1538514" y="5268239"/>
            <a:ext cx="7750628" cy="646331"/>
          </a:xfrm>
          <a:prstGeom prst="rect">
            <a:avLst/>
          </a:prstGeom>
        </p:spPr>
        <p:txBody>
          <a:bodyPr wrap="square">
            <a:spAutoFit/>
          </a:bodyPr>
          <a:lstStyle/>
          <a:p>
            <a:pPr algn="just" fontAlgn="base">
              <a:spcBef>
                <a:spcPct val="0"/>
              </a:spcBef>
              <a:spcAft>
                <a:spcPct val="0"/>
              </a:spcAft>
            </a:pPr>
            <a:r>
              <a:rPr lang="ru-RU" b="1" i="1" u="sng" dirty="0" smtClean="0">
                <a:solidFill>
                  <a:srgbClr val="222222"/>
                </a:solidFill>
                <a:latin typeface="Book Antiqua" pitchFamily="18" charset="0"/>
                <a:cs typeface="Arial" pitchFamily="34" charset="0"/>
              </a:rPr>
              <a:t>Допустимо проводить на любых ЭТП, не включенных в перечень , утвержденного  ПП РФ от 12.07.2018 №1447-р .</a:t>
            </a:r>
          </a:p>
        </p:txBody>
      </p:sp>
      <p:sp>
        <p:nvSpPr>
          <p:cNvPr id="13" name="Прямоугольник 12"/>
          <p:cNvSpPr/>
          <p:nvPr/>
        </p:nvSpPr>
        <p:spPr>
          <a:xfrm>
            <a:off x="1560286" y="6008469"/>
            <a:ext cx="7750628" cy="646331"/>
          </a:xfrm>
          <a:prstGeom prst="rect">
            <a:avLst/>
          </a:prstGeom>
        </p:spPr>
        <p:txBody>
          <a:bodyPr wrap="square">
            <a:spAutoFit/>
          </a:bodyPr>
          <a:lstStyle/>
          <a:p>
            <a:pPr algn="just" fontAlgn="base">
              <a:spcBef>
                <a:spcPct val="0"/>
              </a:spcBef>
              <a:spcAft>
                <a:spcPct val="0"/>
              </a:spcAft>
            </a:pPr>
            <a:r>
              <a:rPr lang="ru-RU" b="1" i="1" u="sng" dirty="0" smtClean="0">
                <a:solidFill>
                  <a:srgbClr val="222222"/>
                </a:solidFill>
                <a:latin typeface="Book Antiqua" pitchFamily="18" charset="0"/>
                <a:cs typeface="Arial" pitchFamily="34" charset="0"/>
              </a:rPr>
              <a:t>Решение по делу №А43-10714/2024 от 12.11.2024г. Арбитражный суд Нижегородской области </a:t>
            </a:r>
          </a:p>
        </p:txBody>
      </p:sp>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
        <p:nvSpPr>
          <p:cNvPr id="8" name="TextBox 7"/>
          <p:cNvSpPr txBox="1"/>
          <p:nvPr/>
        </p:nvSpPr>
        <p:spPr>
          <a:xfrm>
            <a:off x="550747" y="248646"/>
            <a:ext cx="10968153" cy="830997"/>
          </a:xfrm>
          <a:prstGeom prst="rect">
            <a:avLst/>
          </a:prstGeom>
          <a:noFill/>
        </p:spPr>
        <p:txBody>
          <a:bodyPr wrap="square" rtlCol="0">
            <a:spAutoFit/>
          </a:bodyPr>
          <a:lstStyle/>
          <a:p>
            <a:pPr lvl="0" algn="ctr" fontAlgn="base">
              <a:spcBef>
                <a:spcPct val="0"/>
              </a:spcBef>
              <a:spcAft>
                <a:spcPct val="0"/>
              </a:spcAft>
            </a:pPr>
            <a:r>
              <a:rPr lang="ru-RU" sz="2400" b="1" u="sng" dirty="0" smtClean="0">
                <a:solidFill>
                  <a:srgbClr val="222222"/>
                </a:solidFill>
                <a:latin typeface="Book Antiqua" pitchFamily="18" charset="0"/>
                <a:cs typeface="Arial" pitchFamily="34" charset="0"/>
              </a:rPr>
              <a:t>Иные способы предусмотренные Поз «Электронный магазин» </a:t>
            </a:r>
          </a:p>
          <a:p>
            <a:pPr lvl="0" algn="ctr" fontAlgn="base">
              <a:spcBef>
                <a:spcPct val="0"/>
              </a:spcBef>
              <a:spcAft>
                <a:spcPct val="0"/>
              </a:spcAft>
            </a:pPr>
            <a:r>
              <a:rPr lang="ru-RU" sz="2400" b="1" u="sng" dirty="0" smtClean="0">
                <a:solidFill>
                  <a:srgbClr val="222222"/>
                </a:solidFill>
                <a:latin typeface="Book Antiqua" pitchFamily="18" charset="0"/>
                <a:cs typeface="Arial" pitchFamily="34" charset="0"/>
              </a:rPr>
              <a:t>не в соответствии с пунктом 2(1)  ПП РФ 1352</a:t>
            </a:r>
          </a:p>
        </p:txBody>
      </p:sp>
      <p:sp>
        <p:nvSpPr>
          <p:cNvPr id="9" name="Прямоугольник 8"/>
          <p:cNvSpPr/>
          <p:nvPr/>
        </p:nvSpPr>
        <p:spPr>
          <a:xfrm>
            <a:off x="533400" y="1581150"/>
            <a:ext cx="11201400" cy="2246769"/>
          </a:xfrm>
          <a:prstGeom prst="rect">
            <a:avLst/>
          </a:prstGeom>
        </p:spPr>
        <p:txBody>
          <a:bodyPr wrap="square">
            <a:spAutoFit/>
          </a:bodyPr>
          <a:lstStyle/>
          <a:p>
            <a:pPr algn="ctr"/>
            <a:r>
              <a:rPr lang="ru-RU" sz="2800" b="1" dirty="0" smtClean="0">
                <a:solidFill>
                  <a:srgbClr val="002060"/>
                </a:solidFill>
                <a:latin typeface="Book Antiqua" pitchFamily="18" charset="0"/>
                <a:cs typeface="Times New Roman" pitchFamily="18" charset="0"/>
              </a:rPr>
              <a:t>Способ № 2 – Отбор оферт</a:t>
            </a:r>
          </a:p>
          <a:p>
            <a:pPr algn="ctr"/>
            <a:endParaRPr lang="ru-RU" sz="2800" b="1" dirty="0" smtClean="0">
              <a:solidFill>
                <a:srgbClr val="002060"/>
              </a:solidFill>
              <a:latin typeface="Book Antiqua" pitchFamily="18" charset="0"/>
              <a:cs typeface="Times New Roman" pitchFamily="18" charset="0"/>
            </a:endParaRPr>
          </a:p>
          <a:p>
            <a:pPr algn="ctr"/>
            <a:r>
              <a:rPr lang="ru-RU" sz="2800" b="1" dirty="0" smtClean="0">
                <a:solidFill>
                  <a:srgbClr val="002060"/>
                </a:solidFill>
                <a:latin typeface="Book Antiqua" pitchFamily="18" charset="0"/>
                <a:cs typeface="Times New Roman" pitchFamily="18" charset="0"/>
              </a:rPr>
              <a:t>Процедура выбора ППИ , при которой ППИ  размещают в ЭМ свои предложения о ТРУ, а Заказчик в соответствии со своей потребностью заключает договор. </a:t>
            </a:r>
            <a:endParaRPr lang="ru-RU" sz="2800" dirty="0" smtClean="0">
              <a:latin typeface="Book Antiqua" pitchFamily="18" charset="0"/>
              <a:cs typeface="Times New Roman" pitchFamily="18" charset="0"/>
            </a:endParaRPr>
          </a:p>
        </p:txBody>
      </p:sp>
      <p:sp>
        <p:nvSpPr>
          <p:cNvPr id="6" name="Прямоугольник 5"/>
          <p:cNvSpPr/>
          <p:nvPr/>
        </p:nvSpPr>
        <p:spPr>
          <a:xfrm>
            <a:off x="1756228" y="5573039"/>
            <a:ext cx="7750628" cy="646331"/>
          </a:xfrm>
          <a:prstGeom prst="rect">
            <a:avLst/>
          </a:prstGeom>
        </p:spPr>
        <p:txBody>
          <a:bodyPr wrap="square">
            <a:spAutoFit/>
          </a:bodyPr>
          <a:lstStyle/>
          <a:p>
            <a:pPr algn="just" fontAlgn="base">
              <a:spcBef>
                <a:spcPct val="0"/>
              </a:spcBef>
              <a:spcAft>
                <a:spcPct val="0"/>
              </a:spcAft>
            </a:pPr>
            <a:r>
              <a:rPr lang="ru-RU" b="1" i="1" u="sng" dirty="0" smtClean="0">
                <a:solidFill>
                  <a:srgbClr val="222222"/>
                </a:solidFill>
                <a:latin typeface="Book Antiqua" pitchFamily="18" charset="0"/>
                <a:cs typeface="Arial" pitchFamily="34" charset="0"/>
              </a:rPr>
              <a:t>Допустимо проводить на любых ЭТП, не включенных в перечень , утвержденного  ПП РФ от 12.07.2018 №1447-р .</a:t>
            </a:r>
          </a:p>
        </p:txBody>
      </p:sp>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696700" y="391212"/>
            <a:ext cx="255198" cy="246221"/>
          </a:xfrm>
          <a:prstGeom prst="rect">
            <a:avLst/>
          </a:prstGeom>
          <a:noFill/>
        </p:spPr>
        <p:txBody>
          <a:bodyPr wrap="none" rtlCol="0">
            <a:spAutoFit/>
          </a:bodyPr>
          <a:lstStyle/>
          <a:p>
            <a:r>
              <a:rPr lang="ru-RU" sz="1000" dirty="0">
                <a:solidFill>
                  <a:srgbClr val="212121"/>
                </a:solidFill>
                <a:latin typeface="Arial" panose="020B0604020202020204" pitchFamily="34" charset="0"/>
                <a:cs typeface="Arial" panose="020B0604020202020204" pitchFamily="34" charset="0"/>
              </a:rPr>
              <a:t>2</a:t>
            </a:r>
          </a:p>
        </p:txBody>
      </p:sp>
      <p:sp>
        <p:nvSpPr>
          <p:cNvPr id="13" name="TextBox 12"/>
          <p:cNvSpPr txBox="1"/>
          <p:nvPr/>
        </p:nvSpPr>
        <p:spPr>
          <a:xfrm>
            <a:off x="645997" y="667746"/>
            <a:ext cx="10968153" cy="400110"/>
          </a:xfrm>
          <a:prstGeom prst="rect">
            <a:avLst/>
          </a:prstGeom>
          <a:noFill/>
        </p:spPr>
        <p:txBody>
          <a:bodyPr wrap="square" rtlCol="0">
            <a:spAutoFit/>
          </a:bodyPr>
          <a:lstStyle/>
          <a:p>
            <a:pPr algn="ctr"/>
            <a:r>
              <a:rPr lang="ru-RU" sz="2000" b="1" dirty="0" smtClean="0">
                <a:solidFill>
                  <a:srgbClr val="212121"/>
                </a:solidFill>
              </a:rPr>
              <a:t>ПОДДЕРЖКА ЗАКАЗЧИКОВ И ПОМОЩЬ</a:t>
            </a:r>
          </a:p>
        </p:txBody>
      </p:sp>
      <p:sp>
        <p:nvSpPr>
          <p:cNvPr id="30" name="Shape 14604"/>
          <p:cNvSpPr/>
          <p:nvPr/>
        </p:nvSpPr>
        <p:spPr>
          <a:xfrm>
            <a:off x="4055624" y="3487002"/>
            <a:ext cx="705207" cy="705207"/>
          </a:xfrm>
          <a:prstGeom prst="ellipse">
            <a:avLst/>
          </a:prstGeom>
          <a:noFill/>
          <a:ln w="12700" cap="flat">
            <a:noFill/>
            <a:miter lim="400000"/>
          </a:ln>
          <a:effectLst/>
        </p:spPr>
        <p:txBody>
          <a:bodyPr wrap="square" lIns="0" tIns="0" rIns="0" bIns="0" numCol="1" anchor="t">
            <a:noAutofit/>
          </a:bodyPr>
          <a:lstStyle/>
          <a:p>
            <a:endParaRPr sz="1350"/>
          </a:p>
        </p:txBody>
      </p:sp>
      <p:sp>
        <p:nvSpPr>
          <p:cNvPr id="10" name="Shape 14604"/>
          <p:cNvSpPr/>
          <p:nvPr/>
        </p:nvSpPr>
        <p:spPr>
          <a:xfrm>
            <a:off x="4219397" y="2915502"/>
            <a:ext cx="705207" cy="705207"/>
          </a:xfrm>
          <a:prstGeom prst="ellipse">
            <a:avLst/>
          </a:prstGeom>
          <a:noFill/>
          <a:ln w="12700" cap="flat">
            <a:noFill/>
            <a:miter lim="400000"/>
          </a:ln>
          <a:effectLst/>
        </p:spPr>
        <p:txBody>
          <a:bodyPr wrap="square" lIns="0" tIns="0" rIns="0" bIns="0" numCol="1" anchor="t">
            <a:noAutofit/>
          </a:bodyPr>
          <a:lstStyle/>
          <a:p>
            <a:endParaRPr sz="1350"/>
          </a:p>
        </p:txBody>
      </p:sp>
      <p:sp>
        <p:nvSpPr>
          <p:cNvPr id="11" name="Прямоугольник 10"/>
          <p:cNvSpPr/>
          <p:nvPr/>
        </p:nvSpPr>
        <p:spPr>
          <a:xfrm>
            <a:off x="188686" y="1248423"/>
            <a:ext cx="4542684" cy="3262432"/>
          </a:xfrm>
          <a:prstGeom prst="rect">
            <a:avLst/>
          </a:prstGeom>
        </p:spPr>
        <p:txBody>
          <a:bodyPr wrap="square">
            <a:spAutoFit/>
          </a:bodyPr>
          <a:lstStyle/>
          <a:p>
            <a:pPr marL="285750" indent="-285750" algn="just">
              <a:buFont typeface="Arial" panose="020B0604020202020204" pitchFamily="34" charset="0"/>
              <a:buChar char="•"/>
            </a:pPr>
            <a:r>
              <a:rPr lang="ru-RU" b="1" dirty="0" smtClean="0">
                <a:latin typeface="Times New Roman" pitchFamily="18" charset="0"/>
                <a:cs typeface="Times New Roman" pitchFamily="18" charset="0"/>
              </a:rPr>
              <a:t>Помощь при осуществлении закупок</a:t>
            </a:r>
            <a:br>
              <a:rPr lang="ru-RU" b="1"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помогаем Заказчикам, Уполномоченным органам (учреждениям) осуществлять закупки, а также полное сопровождение</a:t>
            </a:r>
            <a:r>
              <a:rPr lang="ru-RU"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marL="285750" indent="-285750"/>
            <a:endParaRPr lang="ru-RU" dirty="0" smtClean="0">
              <a:latin typeface="Times New Roman" pitchFamily="18" charset="0"/>
              <a:cs typeface="Times New Roman" pitchFamily="18" charset="0"/>
            </a:endParaRPr>
          </a:p>
          <a:p>
            <a:pPr marL="285750" indent="-285750" algn="just">
              <a:buFont typeface="Arial" panose="020B0604020202020204" pitchFamily="34" charset="0"/>
              <a:buChar char="•"/>
            </a:pPr>
            <a:r>
              <a:rPr lang="ru-RU" b="1" dirty="0" smtClean="0">
                <a:latin typeface="Times New Roman" pitchFamily="18" charset="0"/>
                <a:cs typeface="Times New Roman" pitchFamily="18" charset="0"/>
              </a:rPr>
              <a:t>Безопасность</a:t>
            </a:r>
          </a:p>
          <a:p>
            <a:pPr marL="261938" algn="just"/>
            <a:r>
              <a:rPr lang="ru-RU" sz="1400" dirty="0" smtClean="0">
                <a:latin typeface="Times New Roman" pitchFamily="18" charset="0"/>
                <a:cs typeface="Times New Roman" pitchFamily="18" charset="0"/>
              </a:rPr>
              <a:t>использование нашей ЭЦП при осуществлении закупок позволяет Заказчику передать нам ответственность за проведение закупок.</a:t>
            </a:r>
            <a:endParaRPr lang="en-US" sz="1400" dirty="0" smtClean="0">
              <a:latin typeface="Times New Roman" pitchFamily="18" charset="0"/>
              <a:cs typeface="Times New Roman" pitchFamily="18" charset="0"/>
            </a:endParaRPr>
          </a:p>
          <a:p>
            <a:pPr marL="285750" indent="-285750">
              <a:buFont typeface="Arial" panose="020B0604020202020204" pitchFamily="34" charset="0"/>
              <a:buChar char="•"/>
            </a:pPr>
            <a:endParaRPr lang="ru-RU" dirty="0" smtClean="0">
              <a:latin typeface="Times New Roman" pitchFamily="18" charset="0"/>
              <a:cs typeface="Times New Roman" pitchFamily="18" charset="0"/>
            </a:endParaRPr>
          </a:p>
          <a:p>
            <a:pPr marL="285750" indent="-285750" algn="just">
              <a:buFont typeface="Arial" panose="020B0604020202020204" pitchFamily="34" charset="0"/>
              <a:buChar char="•"/>
            </a:pPr>
            <a:r>
              <a:rPr lang="ru-RU" b="1" dirty="0" smtClean="0">
                <a:latin typeface="Times New Roman" pitchFamily="18" charset="0"/>
                <a:cs typeface="Times New Roman" pitchFamily="18" charset="0"/>
              </a:rPr>
              <a:t>Закупки любой сложности</a:t>
            </a:r>
            <a:br>
              <a:rPr lang="ru-RU" b="1"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Владеем о опытом и механизмами для  осуществления особо сложных и важных закупок.</a:t>
            </a:r>
            <a:endParaRPr lang="ru-RU" sz="1400" dirty="0">
              <a:latin typeface="Times New Roman" pitchFamily="18" charset="0"/>
              <a:cs typeface="Times New Roman" pitchFamily="18" charset="0"/>
            </a:endParaRPr>
          </a:p>
        </p:txBody>
      </p:sp>
      <p:pic>
        <p:nvPicPr>
          <p:cNvPr id="12" name="Picture 5"/>
          <p:cNvPicPr>
            <a:picLocks noChangeAspect="1" noChangeArrowheads="1"/>
          </p:cNvPicPr>
          <p:nvPr/>
        </p:nvPicPr>
        <p:blipFill>
          <a:blip r:embed="rId3" cstate="print"/>
          <a:srcRect/>
          <a:stretch>
            <a:fillRect/>
          </a:stretch>
        </p:blipFill>
        <p:spPr bwMode="auto">
          <a:xfrm>
            <a:off x="4806950" y="1045297"/>
            <a:ext cx="7053262" cy="3797986"/>
          </a:xfrm>
          <a:prstGeom prst="rect">
            <a:avLst/>
          </a:prstGeom>
          <a:noFill/>
          <a:ln w="9525">
            <a:noFill/>
            <a:miter lim="800000"/>
            <a:headEnd/>
            <a:tailEnd/>
          </a:ln>
        </p:spPr>
      </p:pic>
      <p:sp>
        <p:nvSpPr>
          <p:cNvPr id="17" name="TextBox 16"/>
          <p:cNvSpPr txBox="1"/>
          <p:nvPr/>
        </p:nvSpPr>
        <p:spPr>
          <a:xfrm>
            <a:off x="286602" y="4694829"/>
            <a:ext cx="4831307" cy="1738067"/>
          </a:xfrm>
          <a:prstGeom prst="roundRect">
            <a:avLst>
              <a:gd name="adj" fmla="val 34741"/>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defPPr>
              <a:defRPr lang="ru-RU"/>
            </a:defPPr>
            <a:lvl1pPr algn="just">
              <a:lnSpc>
                <a:spcPct val="107000"/>
              </a:lnSpc>
              <a:spcAft>
                <a:spcPts val="800"/>
              </a:spcAft>
              <a:defRPr sz="1600" b="1">
                <a:latin typeface="Open Sans" panose="020B0606030504020204" pitchFamily="34" charset="0"/>
                <a:ea typeface="Open Sans" panose="020B0606030504020204" pitchFamily="34" charset="0"/>
                <a:cs typeface="Open Sans" panose="020B0606030504020204" pitchFamily="34" charset="0"/>
              </a:defRPr>
            </a:lvl1pPr>
          </a:lstStyle>
          <a:p>
            <a:pPr algn="ctr"/>
            <a:r>
              <a:rPr lang="ru-RU" sz="1450" dirty="0" smtClean="0">
                <a:latin typeface="Times New Roman" pitchFamily="18" charset="0"/>
                <a:cs typeface="Times New Roman" pitchFamily="18" charset="0"/>
              </a:rPr>
              <a:t>САМОЕ ГЛАВНОЕ!</a:t>
            </a:r>
          </a:p>
          <a:p>
            <a:pPr algn="ctr"/>
            <a:r>
              <a:rPr lang="ru-RU" sz="1450" b="0" dirty="0" smtClean="0">
                <a:latin typeface="Times New Roman" pitchFamily="18" charset="0"/>
                <a:cs typeface="Times New Roman" pitchFamily="18" charset="0"/>
              </a:rPr>
              <a:t>Заказчики приходят к нам  с проблемами, трудностями и штрафами, а в итоге получают  систематизированную работу, где им практически нет необходимости думать о закупках.</a:t>
            </a:r>
            <a:endParaRPr lang="ru-RU" sz="1450" dirty="0" smtClean="0">
              <a:latin typeface="Times New Roman" pitchFamily="18" charset="0"/>
              <a:cs typeface="Times New Roman" pitchFamily="18" charset="0"/>
            </a:endParaRPr>
          </a:p>
        </p:txBody>
      </p:sp>
      <p:sp>
        <p:nvSpPr>
          <p:cNvPr id="18" name="Прямоугольник 17"/>
          <p:cNvSpPr/>
          <p:nvPr/>
        </p:nvSpPr>
        <p:spPr>
          <a:xfrm>
            <a:off x="5242759" y="5103673"/>
            <a:ext cx="4365265" cy="923330"/>
          </a:xfrm>
          <a:prstGeom prst="rect">
            <a:avLst/>
          </a:prstGeom>
        </p:spPr>
        <p:txBody>
          <a:bodyPr wrap="square">
            <a:spAutoFit/>
          </a:bodyPr>
          <a:lstStyle/>
          <a:p>
            <a:pPr marL="285750" indent="-285750">
              <a:buFont typeface="Arial" panose="020B0604020202020204" pitchFamily="34" charset="0"/>
              <a:buChar char="•"/>
            </a:pPr>
            <a:r>
              <a:rPr lang="ru-RU" b="1" dirty="0" smtClean="0">
                <a:latin typeface="Times New Roman" pitchFamily="18" charset="0"/>
                <a:cs typeface="Times New Roman" pitchFamily="18" charset="0"/>
              </a:rPr>
              <a:t>Адрес сайта</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hlinkClick r:id="rId4"/>
              </a:rPr>
              <a:t>www.censovet.ru</a:t>
            </a:r>
            <a:endParaRPr lang="ru-RU" dirty="0">
              <a:latin typeface="Times New Roman" pitchFamily="18" charset="0"/>
              <a:cs typeface="Times New Roman" pitchFamily="18" charset="0"/>
            </a:endParaRPr>
          </a:p>
          <a:p>
            <a:pPr marL="285750" indent="-285750">
              <a:buFont typeface="Arial" panose="020B0604020202020204" pitchFamily="34" charset="0"/>
              <a:buChar char="•"/>
            </a:pPr>
            <a:r>
              <a:rPr lang="ru-RU" b="1" dirty="0" smtClean="0">
                <a:latin typeface="Times New Roman" pitchFamily="18" charset="0"/>
                <a:cs typeface="Times New Roman" pitchFamily="18" charset="0"/>
              </a:rPr>
              <a:t>Электронная почта; </a:t>
            </a:r>
            <a:r>
              <a:rPr lang="en-US" dirty="0" smtClean="0">
                <a:latin typeface="Times New Roman" pitchFamily="18" charset="0"/>
                <a:cs typeface="Times New Roman" pitchFamily="18" charset="0"/>
                <a:hlinkClick r:id="rId5"/>
              </a:rPr>
              <a:t>info@censovet.ru</a:t>
            </a:r>
            <a:endParaRPr lang="ru-RU" dirty="0">
              <a:latin typeface="Times New Roman" pitchFamily="18" charset="0"/>
              <a:cs typeface="Times New Roman" pitchFamily="18" charset="0"/>
            </a:endParaRPr>
          </a:p>
          <a:p>
            <a:pPr marL="285750" indent="-285750">
              <a:buFont typeface="Arial" panose="020B0604020202020204" pitchFamily="34" charset="0"/>
              <a:buChar char="•"/>
            </a:pPr>
            <a:r>
              <a:rPr lang="ru-RU" b="1" dirty="0" smtClean="0">
                <a:latin typeface="Times New Roman" pitchFamily="18" charset="0"/>
                <a:cs typeface="Times New Roman" pitchFamily="18" charset="0"/>
              </a:rPr>
              <a:t>Телефоны: </a:t>
            </a:r>
            <a:r>
              <a:rPr lang="ru-RU" dirty="0" smtClean="0">
                <a:latin typeface="Times New Roman" pitchFamily="18" charset="0"/>
                <a:cs typeface="Times New Roman" pitchFamily="18" charset="0"/>
              </a:rPr>
              <a:t>8-800-201-93-11</a:t>
            </a:r>
            <a:endParaRPr lang="ru-RU" dirty="0">
              <a:latin typeface="Times New Roman" pitchFamily="18" charset="0"/>
              <a:cs typeface="Times New Roman" pitchFamily="18" charset="0"/>
            </a:endParaRPr>
          </a:p>
        </p:txBody>
      </p:sp>
      <p:pic>
        <p:nvPicPr>
          <p:cNvPr id="19" name="Picture 6"/>
          <p:cNvPicPr>
            <a:picLocks noChangeAspect="1" noChangeArrowheads="1"/>
          </p:cNvPicPr>
          <p:nvPr/>
        </p:nvPicPr>
        <p:blipFill>
          <a:blip r:embed="rId6" cstate="print"/>
          <a:srcRect/>
          <a:stretch>
            <a:fillRect/>
          </a:stretch>
        </p:blipFill>
        <p:spPr bwMode="auto">
          <a:xfrm>
            <a:off x="9762984" y="4737360"/>
            <a:ext cx="1948290" cy="1822594"/>
          </a:xfrm>
          <a:prstGeom prst="rect">
            <a:avLst/>
          </a:prstGeom>
          <a:noFill/>
          <a:ln w="9525">
            <a:noFill/>
            <a:miter lim="800000"/>
            <a:headEnd/>
            <a:tailEnd/>
          </a:ln>
        </p:spPr>
      </p:pic>
    </p:spTree>
    <p:extLst>
      <p:ext uri="{BB962C8B-B14F-4D97-AF65-F5344CB8AC3E}">
        <p14:creationId xmlns="" xmlns:p14="http://schemas.microsoft.com/office/powerpoint/2010/main" val="1108195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nodePh="1">
                                  <p:stCondLst>
                                    <p:cond delay="0"/>
                                  </p:stCondLst>
                                  <p:endCondLst>
                                    <p:cond evt="begin" delay="0">
                                      <p:tn val="5"/>
                                    </p:cond>
                                  </p:endCondLst>
                                  <p:childTnLst>
                                    <p:set>
                                      <p:cBhvr>
                                        <p:cTn id="6" dur="1" fill="hold">
                                          <p:stCondLst>
                                            <p:cond delay="0"/>
                                          </p:stCondLst>
                                        </p:cTn>
                                        <p:tgtEl>
                                          <p:spTgt spid="30"/>
                                        </p:tgtEl>
                                        <p:attrNameLst>
                                          <p:attrName>style.visibility</p:attrName>
                                        </p:attrNameLst>
                                      </p:cBhvr>
                                      <p:to>
                                        <p:strVal val="visible"/>
                                      </p:to>
                                    </p:set>
                                    <p:anim calcmode="lin" valueType="num">
                                      <p:cBhvr>
                                        <p:cTn id="7" dur="500" fill="hold"/>
                                        <p:tgtEl>
                                          <p:spTgt spid="30"/>
                                        </p:tgtEl>
                                        <p:attrNameLst>
                                          <p:attrName>ppt_w</p:attrName>
                                        </p:attrNameLst>
                                      </p:cBhvr>
                                      <p:tavLst>
                                        <p:tav tm="0">
                                          <p:val>
                                            <p:fltVal val="0"/>
                                          </p:val>
                                        </p:tav>
                                        <p:tav tm="100000">
                                          <p:val>
                                            <p:strVal val="#ppt_w"/>
                                          </p:val>
                                        </p:tav>
                                      </p:tavLst>
                                    </p:anim>
                                    <p:anim calcmode="lin" valueType="num">
                                      <p:cBhvr>
                                        <p:cTn id="8" dur="500" fill="hold"/>
                                        <p:tgtEl>
                                          <p:spTgt spid="30"/>
                                        </p:tgtEl>
                                        <p:attrNameLst>
                                          <p:attrName>ppt_h</p:attrName>
                                        </p:attrNameLst>
                                      </p:cBhvr>
                                      <p:tavLst>
                                        <p:tav tm="0">
                                          <p:val>
                                            <p:fltVal val="0"/>
                                          </p:val>
                                        </p:tav>
                                        <p:tav tm="100000">
                                          <p:val>
                                            <p:strVal val="#ppt_h"/>
                                          </p:val>
                                        </p:tav>
                                      </p:tavLst>
                                    </p:anim>
                                    <p:animEffect transition="in" filter="fade">
                                      <p:cBhvr>
                                        <p:cTn id="9" dur="500"/>
                                        <p:tgtEl>
                                          <p:spTgt spid="30"/>
                                        </p:tgtEl>
                                      </p:cBhvr>
                                    </p:animEffect>
                                  </p:childTnLst>
                                </p:cTn>
                              </p:par>
                            </p:childTnLst>
                          </p:cTn>
                        </p:par>
                        <p:par>
                          <p:cTn id="10" fill="hold">
                            <p:stCondLst>
                              <p:cond delay="500"/>
                            </p:stCondLst>
                            <p:childTnLst>
                              <p:par>
                                <p:cTn id="11" presetID="53" presetClass="entr" presetSubtype="16" fill="hold" grpId="0" nodeType="afterEffect" nodePh="1">
                                  <p:stCondLst>
                                    <p:cond delay="0"/>
                                  </p:stCondLst>
                                  <p:endCondLst>
                                    <p:cond evt="begin" delay="0">
                                      <p:tn val="11"/>
                                    </p:cond>
                                  </p:endCondLst>
                                  <p:childTnLst>
                                    <p:set>
                                      <p:cBhvr>
                                        <p:cTn id="12" dur="1"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fltVal val="0"/>
                                          </p:val>
                                        </p:tav>
                                        <p:tav tm="100000">
                                          <p:val>
                                            <p:strVal val="#ppt_w"/>
                                          </p:val>
                                        </p:tav>
                                      </p:tavLst>
                                    </p:anim>
                                    <p:anim calcmode="lin" valueType="num">
                                      <p:cBhvr>
                                        <p:cTn id="14" dur="500" fill="hold"/>
                                        <p:tgtEl>
                                          <p:spTgt spid="10"/>
                                        </p:tgtEl>
                                        <p:attrNameLst>
                                          <p:attrName>ppt_h</p:attrName>
                                        </p:attrNameLst>
                                      </p:cBhvr>
                                      <p:tavLst>
                                        <p:tav tm="0">
                                          <p:val>
                                            <p:fltVal val="0"/>
                                          </p:val>
                                        </p:tav>
                                        <p:tav tm="100000">
                                          <p:val>
                                            <p:strVal val="#ppt_h"/>
                                          </p:val>
                                        </p:tav>
                                      </p:tavLst>
                                    </p:anim>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r>
              <a:rPr lang="ru-RU" smtClean="0"/>
              <a:t>2</a:t>
            </a:r>
            <a:endParaRPr lang="ru-RU"/>
          </a:p>
        </p:txBody>
      </p:sp>
      <p:sp>
        <p:nvSpPr>
          <p:cNvPr id="5" name="Номер слайда 4"/>
          <p:cNvSpPr>
            <a:spLocks noGrp="1"/>
          </p:cNvSpPr>
          <p:nvPr>
            <p:ph type="sldNum" sz="quarter" idx="12"/>
          </p:nvPr>
        </p:nvSpPr>
        <p:spPr/>
        <p:txBody>
          <a:bodyPr/>
          <a:lstStyle/>
          <a:p>
            <a:fld id="{C5CC5F89-ED8E-4726-9FA5-A5774F973883}" type="slidenum">
              <a:rPr lang="ru-RU" smtClean="0"/>
              <a:pPr/>
              <a:t>3</a:t>
            </a:fld>
            <a:endParaRPr lang="ru-RU"/>
          </a:p>
        </p:txBody>
      </p:sp>
      <p:pic>
        <p:nvPicPr>
          <p:cNvPr id="10" name="Рисунок 9" descr="Логотип ЦС Новый.png"/>
          <p:cNvPicPr>
            <a:picLocks noChangeAspect="1"/>
          </p:cNvPicPr>
          <p:nvPr/>
        </p:nvPicPr>
        <p:blipFill>
          <a:blip r:embed="rId2" cstate="print"/>
          <a:stretch>
            <a:fillRect/>
          </a:stretch>
        </p:blipFill>
        <p:spPr>
          <a:xfrm>
            <a:off x="9557015" y="5394119"/>
            <a:ext cx="2634985" cy="1463881"/>
          </a:xfrm>
          <a:prstGeom prst="rect">
            <a:avLst/>
          </a:prstGeom>
        </p:spPr>
      </p:pic>
      <p:sp>
        <p:nvSpPr>
          <p:cNvPr id="44034"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graphicFrame>
        <p:nvGraphicFramePr>
          <p:cNvPr id="8" name="Схема 7"/>
          <p:cNvGraphicFramePr/>
          <p:nvPr/>
        </p:nvGraphicFramePr>
        <p:xfrm>
          <a:off x="261257" y="-580571"/>
          <a:ext cx="10392229" cy="78667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p:cNvSpPr txBox="1"/>
          <p:nvPr/>
        </p:nvSpPr>
        <p:spPr>
          <a:xfrm>
            <a:off x="8287656" y="2845581"/>
            <a:ext cx="3354444" cy="369332"/>
          </a:xfrm>
          <a:prstGeom prst="rect">
            <a:avLst/>
          </a:prstGeom>
          <a:noFill/>
        </p:spPr>
        <p:txBody>
          <a:bodyPr wrap="none" rtlCol="0">
            <a:spAutoFit/>
          </a:bodyPr>
          <a:lstStyle/>
          <a:p>
            <a:r>
              <a:rPr lang="ru-RU" dirty="0" smtClean="0"/>
              <a:t>(</a:t>
            </a:r>
            <a:r>
              <a:rPr lang="ru-RU" dirty="0" err="1" smtClean="0"/>
              <a:t>пп</a:t>
            </a:r>
            <a:r>
              <a:rPr lang="ru-RU" dirty="0" smtClean="0"/>
              <a:t>. «б» п. 34 ПП РФ № 1352)</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r>
              <a:rPr lang="ru-RU" smtClean="0"/>
              <a:t>2</a:t>
            </a:r>
            <a:endParaRPr lang="ru-RU"/>
          </a:p>
        </p:txBody>
      </p:sp>
      <p:sp>
        <p:nvSpPr>
          <p:cNvPr id="5" name="Номер слайда 4"/>
          <p:cNvSpPr>
            <a:spLocks noGrp="1"/>
          </p:cNvSpPr>
          <p:nvPr>
            <p:ph type="sldNum" sz="quarter" idx="12"/>
          </p:nvPr>
        </p:nvSpPr>
        <p:spPr/>
        <p:txBody>
          <a:bodyPr/>
          <a:lstStyle/>
          <a:p>
            <a:fld id="{C5CC5F89-ED8E-4726-9FA5-A5774F973883}" type="slidenum">
              <a:rPr lang="ru-RU" smtClean="0"/>
              <a:pPr/>
              <a:t>4</a:t>
            </a:fld>
            <a:endParaRPr lang="ru-RU"/>
          </a:p>
        </p:txBody>
      </p:sp>
      <p:pic>
        <p:nvPicPr>
          <p:cNvPr id="10" name="Рисунок 9" descr="Логотип ЦС Новый.png"/>
          <p:cNvPicPr>
            <a:picLocks noChangeAspect="1"/>
          </p:cNvPicPr>
          <p:nvPr/>
        </p:nvPicPr>
        <p:blipFill>
          <a:blip r:embed="rId2" cstate="print"/>
          <a:stretch>
            <a:fillRect/>
          </a:stretch>
        </p:blipFill>
        <p:spPr>
          <a:xfrm>
            <a:off x="9557015" y="5394119"/>
            <a:ext cx="2634985" cy="1463881"/>
          </a:xfrm>
          <a:prstGeom prst="rect">
            <a:avLst/>
          </a:prstGeom>
        </p:spPr>
      </p:pic>
      <p:sp>
        <p:nvSpPr>
          <p:cNvPr id="12" name="Прямоугольник 11"/>
          <p:cNvSpPr/>
          <p:nvPr/>
        </p:nvSpPr>
        <p:spPr>
          <a:xfrm>
            <a:off x="250461" y="472105"/>
            <a:ext cx="7818166" cy="523220"/>
          </a:xfrm>
          <a:prstGeom prst="rect">
            <a:avLst/>
          </a:prstGeom>
        </p:spPr>
        <p:txBody>
          <a:bodyPr wrap="none">
            <a:spAutoFit/>
          </a:bodyPr>
          <a:lstStyle/>
          <a:p>
            <a:r>
              <a:rPr lang="ru-RU" sz="2800" b="1" dirty="0" smtClean="0">
                <a:solidFill>
                  <a:schemeClr val="tx1">
                    <a:lumMod val="90000"/>
                    <a:lumOff val="10000"/>
                  </a:schemeClr>
                </a:solidFill>
                <a:latin typeface="Book Antiqua" pitchFamily="18" charset="0"/>
                <a:cs typeface="Times New Roman" pitchFamily="18" charset="0"/>
              </a:rPr>
              <a:t>годовой отчет о закупках у МСП за 2024 год</a:t>
            </a:r>
          </a:p>
        </p:txBody>
      </p:sp>
      <p:sp>
        <p:nvSpPr>
          <p:cNvPr id="13" name="TextBox 12"/>
          <p:cNvSpPr txBox="1"/>
          <p:nvPr/>
        </p:nvSpPr>
        <p:spPr>
          <a:xfrm>
            <a:off x="319314" y="1045027"/>
            <a:ext cx="3439885" cy="369332"/>
          </a:xfrm>
          <a:prstGeom prst="rect">
            <a:avLst/>
          </a:prstGeom>
          <a:noFill/>
        </p:spPr>
        <p:txBody>
          <a:bodyPr wrap="square" rtlCol="0">
            <a:spAutoFit/>
          </a:bodyPr>
          <a:lstStyle/>
          <a:p>
            <a:r>
              <a:rPr lang="ru-RU" b="1" dirty="0" smtClean="0">
                <a:solidFill>
                  <a:srgbClr val="FF0000"/>
                </a:solidFill>
                <a:latin typeface="Book Antiqua" pitchFamily="18" charset="0"/>
                <a:cs typeface="Times New Roman" pitchFamily="18" charset="0"/>
              </a:rPr>
              <a:t>ИСКЛЮЧЕНИЯ</a:t>
            </a:r>
            <a:r>
              <a:rPr lang="ru-RU" b="1" dirty="0" smtClean="0">
                <a:solidFill>
                  <a:srgbClr val="FF0000"/>
                </a:solidFill>
                <a:latin typeface="Times New Roman" pitchFamily="18" charset="0"/>
                <a:cs typeface="Times New Roman" pitchFamily="18" charset="0"/>
              </a:rPr>
              <a:t>:</a:t>
            </a:r>
            <a:endParaRPr lang="ru-RU" b="1" dirty="0">
              <a:solidFill>
                <a:srgbClr val="FF0000"/>
              </a:solidFill>
              <a:latin typeface="Times New Roman" pitchFamily="18" charset="0"/>
              <a:cs typeface="Times New Roman" pitchFamily="18" charset="0"/>
            </a:endParaRPr>
          </a:p>
        </p:txBody>
      </p:sp>
      <p:sp>
        <p:nvSpPr>
          <p:cNvPr id="14" name="TextBox 13"/>
          <p:cNvSpPr txBox="1"/>
          <p:nvPr/>
        </p:nvSpPr>
        <p:spPr>
          <a:xfrm>
            <a:off x="261258" y="1494971"/>
            <a:ext cx="10464800" cy="4708981"/>
          </a:xfrm>
          <a:prstGeom prst="rect">
            <a:avLst/>
          </a:prstGeom>
          <a:noFill/>
        </p:spPr>
        <p:txBody>
          <a:bodyPr wrap="square" rtlCol="0">
            <a:spAutoFit/>
          </a:bodyPr>
          <a:lstStyle/>
          <a:p>
            <a:pPr marL="342900" indent="-342900" algn="just">
              <a:buFont typeface="+mj-lt"/>
              <a:buAutoNum type="arabicPeriod"/>
            </a:pPr>
            <a:r>
              <a:rPr lang="ru-RU" sz="2000" dirty="0" smtClean="0">
                <a:latin typeface="Book Antiqua" pitchFamily="18" charset="0"/>
                <a:cs typeface="Times New Roman" pitchFamily="18" charset="0"/>
              </a:rPr>
              <a:t>Заказчики, зарегистрированные в Едином государственном реестре юридических лиц </a:t>
            </a:r>
            <a:r>
              <a:rPr lang="ru-RU" sz="2000" smtClean="0">
                <a:latin typeface="Book Antiqua" pitchFamily="18" charset="0"/>
                <a:cs typeface="Times New Roman" pitchFamily="18" charset="0"/>
              </a:rPr>
              <a:t>в </a:t>
            </a:r>
            <a:r>
              <a:rPr lang="ru-RU" sz="2000" smtClean="0">
                <a:latin typeface="Book Antiqua" pitchFamily="18" charset="0"/>
                <a:cs typeface="Times New Roman" pitchFamily="18" charset="0"/>
              </a:rPr>
              <a:t>2024 </a:t>
            </a:r>
            <a:r>
              <a:rPr lang="ru-RU" sz="2000" dirty="0" smtClean="0">
                <a:latin typeface="Book Antiqua" pitchFamily="18" charset="0"/>
                <a:cs typeface="Times New Roman" pitchFamily="18" charset="0"/>
              </a:rPr>
              <a:t>году (01.01.2024 – 31.12.2024)* ;</a:t>
            </a:r>
          </a:p>
          <a:p>
            <a:pPr marL="342900" indent="-342900" algn="just">
              <a:buFont typeface="+mj-lt"/>
              <a:buAutoNum type="arabicPeriod"/>
            </a:pPr>
            <a:endParaRPr lang="ru-RU" sz="2000" dirty="0" smtClean="0">
              <a:latin typeface="Book Antiqua" pitchFamily="18" charset="0"/>
              <a:cs typeface="Times New Roman" pitchFamily="18" charset="0"/>
            </a:endParaRPr>
          </a:p>
          <a:p>
            <a:pPr marL="342900" indent="-342900" algn="just">
              <a:buFont typeface="+mj-lt"/>
              <a:buAutoNum type="arabicPeriod"/>
            </a:pPr>
            <a:r>
              <a:rPr lang="ru-RU" sz="2000" dirty="0" smtClean="0">
                <a:latin typeface="Book Antiqua" pitchFamily="18" charset="0"/>
                <a:cs typeface="Times New Roman" pitchFamily="18" charset="0"/>
              </a:rPr>
              <a:t>Субъекты естественных монополий и ОРВД, если общая выручка соответственно таких субъектов, организаций от деятельности, относящейся к сфере деятельности естественных монополий, и от указанных видов деятельности составляет не более чем десять процентов общей суммы выручки соответственно от всех видов осуществляемой ими деятельности за предшествующий календарный год, информация об объеме которой размещена в единой информационной системе в сфере закупок товаров, работ, услуг для обеспечения государственных и муниципальных нужд </a:t>
            </a:r>
            <a:r>
              <a:rPr lang="ru-RU" sz="2000" i="1" dirty="0" smtClean="0">
                <a:latin typeface="Book Antiqua" pitchFamily="18" charset="0"/>
                <a:cs typeface="Times New Roman" pitchFamily="18" charset="0"/>
              </a:rPr>
              <a:t>(ч. 2.1 статьи 1 Закона 223-ФЗ)</a:t>
            </a:r>
            <a:r>
              <a:rPr lang="ru-RU" sz="2000" dirty="0" smtClean="0">
                <a:latin typeface="Book Antiqua" pitchFamily="18" charset="0"/>
                <a:cs typeface="Times New Roman" pitchFamily="18" charset="0"/>
              </a:rPr>
              <a:t>;</a:t>
            </a:r>
          </a:p>
          <a:p>
            <a:pPr marL="342900" indent="-342900" algn="just">
              <a:buFont typeface="+mj-lt"/>
              <a:buAutoNum type="arabicPeriod"/>
            </a:pPr>
            <a:endParaRPr lang="ru-RU" sz="2000" dirty="0" smtClean="0">
              <a:latin typeface="Book Antiqua" pitchFamily="18" charset="0"/>
              <a:cs typeface="Times New Roman" pitchFamily="18" charset="0"/>
            </a:endParaRPr>
          </a:p>
          <a:p>
            <a:pPr marL="342900" indent="-342900" algn="just"/>
            <a:r>
              <a:rPr lang="ru-RU" sz="2000" i="1" dirty="0" smtClean="0">
                <a:latin typeface="Book Antiqua" pitchFamily="18" charset="0"/>
                <a:cs typeface="Times New Roman" pitchFamily="18" charset="0"/>
              </a:rPr>
              <a:t>* не составляют и не размещают в ЕИС годовой отчет за год, в котором такие заказчики были зарегистрированы. (письма Минфина России от 17.11.2023 № 24-07-09/110065 и от 09.03.2023 № 24-07-09/19371)</a:t>
            </a:r>
            <a:endParaRPr lang="ru-RU" sz="2000" i="1" dirty="0">
              <a:latin typeface="Book Antiqua"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r>
              <a:rPr lang="ru-RU" smtClean="0"/>
              <a:t>2</a:t>
            </a:r>
            <a:endParaRPr lang="ru-RU"/>
          </a:p>
        </p:txBody>
      </p:sp>
      <p:sp>
        <p:nvSpPr>
          <p:cNvPr id="5" name="Номер слайда 4"/>
          <p:cNvSpPr>
            <a:spLocks noGrp="1"/>
          </p:cNvSpPr>
          <p:nvPr>
            <p:ph type="sldNum" sz="quarter" idx="12"/>
          </p:nvPr>
        </p:nvSpPr>
        <p:spPr/>
        <p:txBody>
          <a:bodyPr/>
          <a:lstStyle/>
          <a:p>
            <a:fld id="{C5CC5F89-ED8E-4726-9FA5-A5774F973883}" type="slidenum">
              <a:rPr lang="ru-RU" smtClean="0"/>
              <a:pPr/>
              <a:t>5</a:t>
            </a:fld>
            <a:endParaRPr lang="ru-RU"/>
          </a:p>
        </p:txBody>
      </p:sp>
      <p:pic>
        <p:nvPicPr>
          <p:cNvPr id="10" name="Рисунок 9" descr="Логотип ЦС Новый.png"/>
          <p:cNvPicPr>
            <a:picLocks noChangeAspect="1"/>
          </p:cNvPicPr>
          <p:nvPr/>
        </p:nvPicPr>
        <p:blipFill>
          <a:blip r:embed="rId2" cstate="print"/>
          <a:stretch>
            <a:fillRect/>
          </a:stretch>
        </p:blipFill>
        <p:spPr>
          <a:xfrm>
            <a:off x="9557015" y="5394119"/>
            <a:ext cx="2634985" cy="1463881"/>
          </a:xfrm>
          <a:prstGeom prst="rect">
            <a:avLst/>
          </a:prstGeom>
        </p:spPr>
      </p:pic>
      <p:sp>
        <p:nvSpPr>
          <p:cNvPr id="12" name="Прямоугольник 11"/>
          <p:cNvSpPr/>
          <p:nvPr/>
        </p:nvSpPr>
        <p:spPr>
          <a:xfrm>
            <a:off x="250461" y="472105"/>
            <a:ext cx="7818166" cy="523220"/>
          </a:xfrm>
          <a:prstGeom prst="rect">
            <a:avLst/>
          </a:prstGeom>
        </p:spPr>
        <p:txBody>
          <a:bodyPr wrap="none">
            <a:spAutoFit/>
          </a:bodyPr>
          <a:lstStyle/>
          <a:p>
            <a:r>
              <a:rPr lang="ru-RU" sz="2800" b="1" dirty="0" smtClean="0">
                <a:solidFill>
                  <a:schemeClr val="tx1">
                    <a:lumMod val="90000"/>
                    <a:lumOff val="10000"/>
                  </a:schemeClr>
                </a:solidFill>
                <a:latin typeface="Book Antiqua" pitchFamily="18" charset="0"/>
                <a:cs typeface="Times New Roman" pitchFamily="18" charset="0"/>
              </a:rPr>
              <a:t>годовой отчет о закупках у МСП за 2024 год</a:t>
            </a:r>
          </a:p>
        </p:txBody>
      </p:sp>
      <p:sp>
        <p:nvSpPr>
          <p:cNvPr id="13" name="TextBox 12"/>
          <p:cNvSpPr txBox="1"/>
          <p:nvPr/>
        </p:nvSpPr>
        <p:spPr>
          <a:xfrm>
            <a:off x="362856" y="1045027"/>
            <a:ext cx="6313715" cy="369332"/>
          </a:xfrm>
          <a:prstGeom prst="rect">
            <a:avLst/>
          </a:prstGeom>
          <a:noFill/>
        </p:spPr>
        <p:txBody>
          <a:bodyPr wrap="square" rtlCol="0">
            <a:spAutoFit/>
          </a:bodyPr>
          <a:lstStyle/>
          <a:p>
            <a:r>
              <a:rPr lang="ru-RU" b="1" dirty="0" smtClean="0">
                <a:solidFill>
                  <a:srgbClr val="FF0000"/>
                </a:solidFill>
                <a:latin typeface="Book Antiqua" pitchFamily="18" charset="0"/>
                <a:cs typeface="Times New Roman" pitchFamily="18" charset="0"/>
              </a:rPr>
              <a:t>САНКЦИОННЫЕ ЗАКАЗЧИКИ ПП РФ 301 </a:t>
            </a:r>
            <a:endParaRPr lang="ru-RU" b="1" dirty="0">
              <a:solidFill>
                <a:srgbClr val="FF0000"/>
              </a:solidFill>
              <a:latin typeface="Book Antiqua" pitchFamily="18" charset="0"/>
              <a:cs typeface="Times New Roman" pitchFamily="18" charset="0"/>
            </a:endParaRPr>
          </a:p>
        </p:txBody>
      </p:sp>
      <p:sp>
        <p:nvSpPr>
          <p:cNvPr id="15" name="TextBox 14"/>
          <p:cNvSpPr txBox="1"/>
          <p:nvPr/>
        </p:nvSpPr>
        <p:spPr>
          <a:xfrm>
            <a:off x="406400" y="2119085"/>
            <a:ext cx="10682513" cy="2308324"/>
          </a:xfrm>
          <a:prstGeom prst="rect">
            <a:avLst/>
          </a:prstGeom>
          <a:noFill/>
        </p:spPr>
        <p:txBody>
          <a:bodyPr wrap="square" rtlCol="0">
            <a:spAutoFit/>
          </a:bodyPr>
          <a:lstStyle/>
          <a:p>
            <a:pPr marL="342900" indent="-342900" algn="just"/>
            <a:r>
              <a:rPr lang="ru-RU" sz="2400" dirty="0" smtClean="0">
                <a:latin typeface="Times New Roman" pitchFamily="18" charset="0"/>
                <a:cs typeface="Times New Roman" pitchFamily="18" charset="0"/>
              </a:rPr>
              <a:t>     </a:t>
            </a:r>
            <a:r>
              <a:rPr lang="ru-RU" sz="2400" dirty="0" smtClean="0">
                <a:latin typeface="Book Antiqua" pitchFamily="18" charset="0"/>
                <a:cs typeface="Times New Roman" pitchFamily="18" charset="0"/>
              </a:rPr>
              <a:t>с 01.01.2023 закупки </a:t>
            </a:r>
            <a:r>
              <a:rPr lang="ru-RU" sz="2400" dirty="0" err="1" smtClean="0">
                <a:latin typeface="Book Antiqua" pitchFamily="18" charset="0"/>
                <a:cs typeface="Times New Roman" pitchFamily="18" charset="0"/>
              </a:rPr>
              <a:t>санкционных</a:t>
            </a:r>
            <a:r>
              <a:rPr lang="ru-RU" sz="2400" dirty="0" smtClean="0">
                <a:latin typeface="Book Antiqua" pitchFamily="18" charset="0"/>
                <a:cs typeface="Times New Roman" pitchFamily="18" charset="0"/>
              </a:rPr>
              <a:t> заказчиков учитываются при расчете квоты по закупкам у СМСП;</a:t>
            </a:r>
          </a:p>
          <a:p>
            <a:pPr marL="342900" indent="-342900" algn="just"/>
            <a:endParaRPr lang="ru-RU" sz="2400" dirty="0" smtClean="0">
              <a:latin typeface="Book Antiqua" pitchFamily="18" charset="0"/>
              <a:cs typeface="Times New Roman" pitchFamily="18" charset="0"/>
            </a:endParaRPr>
          </a:p>
          <a:p>
            <a:pPr marL="342900" indent="-342900" algn="just"/>
            <a:endParaRPr lang="ru-RU" sz="2400" dirty="0" smtClean="0">
              <a:latin typeface="Book Antiqua" pitchFamily="18" charset="0"/>
              <a:cs typeface="Times New Roman" pitchFamily="18" charset="0"/>
            </a:endParaRPr>
          </a:p>
          <a:p>
            <a:pPr marL="342900" indent="-342900" algn="just"/>
            <a:r>
              <a:rPr lang="ru-RU" sz="2400" dirty="0" smtClean="0">
                <a:latin typeface="Book Antiqua" pitchFamily="18" charset="0"/>
                <a:cs typeface="Times New Roman" pitchFamily="18" charset="0"/>
              </a:rPr>
              <a:t>     не обязаны выполнять квоту по «</a:t>
            </a:r>
            <a:r>
              <a:rPr lang="ru-RU" sz="2400" dirty="0" err="1" smtClean="0">
                <a:latin typeface="Book Antiqua" pitchFamily="18" charset="0"/>
                <a:cs typeface="Times New Roman" pitchFamily="18" charset="0"/>
              </a:rPr>
              <a:t>спецторгам</a:t>
            </a:r>
            <a:r>
              <a:rPr lang="ru-RU" sz="2400" dirty="0" smtClean="0">
                <a:latin typeface="Book Antiqua" pitchFamily="18" charset="0"/>
                <a:cs typeface="Times New Roman" pitchFamily="18" charset="0"/>
              </a:rPr>
              <a:t>» (20%), но общую квоту в размере 25% обязаны соблюсти.</a:t>
            </a:r>
          </a:p>
        </p:txBody>
      </p:sp>
      <p:sp>
        <p:nvSpPr>
          <p:cNvPr id="16" name="TextBox 15"/>
          <p:cNvSpPr txBox="1"/>
          <p:nvPr/>
        </p:nvSpPr>
        <p:spPr>
          <a:xfrm>
            <a:off x="508001" y="5791202"/>
            <a:ext cx="9100456" cy="646331"/>
          </a:xfrm>
          <a:prstGeom prst="rect">
            <a:avLst/>
          </a:prstGeom>
          <a:noFill/>
        </p:spPr>
        <p:txBody>
          <a:bodyPr wrap="square" rtlCol="0">
            <a:spAutoFit/>
          </a:bodyPr>
          <a:lstStyle/>
          <a:p>
            <a:r>
              <a:rPr lang="ru-RU" i="1" dirty="0" smtClean="0">
                <a:latin typeface="Book Antiqua" pitchFamily="18" charset="0"/>
              </a:rPr>
              <a:t>Постановление Правительства Российской Федерации от 06.03.2022 № 301 Постановление Правительства Российской Федерации от 20.12.2022 № 2359</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50747" y="286746"/>
            <a:ext cx="10968153" cy="461665"/>
          </a:xfrm>
          <a:prstGeom prst="rect">
            <a:avLst/>
          </a:prstGeom>
          <a:noFill/>
        </p:spPr>
        <p:txBody>
          <a:bodyPr wrap="square" rtlCol="0">
            <a:spAutoFit/>
          </a:bodyPr>
          <a:lstStyle/>
          <a:p>
            <a:pPr algn="ctr"/>
            <a:r>
              <a:rPr lang="ru-RU" sz="2400" b="1" u="sng" dirty="0" smtClean="0">
                <a:solidFill>
                  <a:srgbClr val="222222"/>
                </a:solidFill>
                <a:latin typeface="Book Antiqua" pitchFamily="18" charset="0"/>
                <a:cs typeface="Arial" pitchFamily="34" charset="0"/>
              </a:rPr>
              <a:t>Ответственность (за отчет): Статья 7.32.3 КоАП РФ</a:t>
            </a:r>
          </a:p>
        </p:txBody>
      </p:sp>
      <p:sp>
        <p:nvSpPr>
          <p:cNvPr id="12" name="Прямоугольник 11"/>
          <p:cNvSpPr/>
          <p:nvPr/>
        </p:nvSpPr>
        <p:spPr>
          <a:xfrm>
            <a:off x="565045" y="1189420"/>
            <a:ext cx="11025372" cy="4708981"/>
          </a:xfrm>
          <a:prstGeom prst="rect">
            <a:avLst/>
          </a:prstGeom>
        </p:spPr>
        <p:txBody>
          <a:bodyPr wrap="square">
            <a:spAutoFit/>
          </a:bodyPr>
          <a:lstStyle/>
          <a:p>
            <a:pPr indent="711200" algn="just"/>
            <a:r>
              <a:rPr lang="ru-RU" sz="2500" b="1" dirty="0" smtClean="0">
                <a:latin typeface="Book Antiqua" pitchFamily="18" charset="0"/>
                <a:cs typeface="Times New Roman" pitchFamily="18" charset="0"/>
              </a:rPr>
              <a:t>4. Нарушение</a:t>
            </a:r>
            <a:r>
              <a:rPr lang="ru-RU" sz="2500" dirty="0" smtClean="0">
                <a:latin typeface="Book Antiqua" pitchFamily="18" charset="0"/>
                <a:cs typeface="Times New Roman" pitchFamily="18" charset="0"/>
              </a:rPr>
              <a:t> предусмотренных законодательством Российской Федерации в сфере закупок товаров, работ, услуг отдельными видами юридических лиц </a:t>
            </a:r>
            <a:r>
              <a:rPr lang="ru-RU" sz="2500" b="1" dirty="0" smtClean="0">
                <a:latin typeface="Book Antiqua" pitchFamily="18" charset="0"/>
                <a:cs typeface="Times New Roman" pitchFamily="18" charset="0"/>
              </a:rPr>
              <a:t>сроков размещения </a:t>
            </a:r>
            <a:r>
              <a:rPr lang="ru-RU" sz="2500" dirty="0" smtClean="0">
                <a:latin typeface="Book Antiqua" pitchFamily="18" charset="0"/>
                <a:cs typeface="Times New Roman" pitchFamily="18" charset="0"/>
              </a:rPr>
              <a:t>в единой информационной системе в сфере закупок информации о закупке товаров, работ, услуг, размещение которой предусмотрено законодательством Российской Федерации в сфере закупок товаров, работ, услуг отдельными видами юридических лиц, за исключением случаев, предусмотренных частью 6 настоящей статьи, -</a:t>
            </a:r>
          </a:p>
          <a:p>
            <a:pPr indent="711200" algn="just"/>
            <a:endParaRPr lang="ru-RU" sz="2500" dirty="0" smtClean="0">
              <a:latin typeface="Book Antiqua" pitchFamily="18" charset="0"/>
              <a:cs typeface="Times New Roman" pitchFamily="18" charset="0"/>
            </a:endParaRPr>
          </a:p>
          <a:p>
            <a:pPr indent="711200" algn="just"/>
            <a:r>
              <a:rPr lang="ru-RU" sz="2500" dirty="0" smtClean="0">
                <a:latin typeface="Book Antiqua" pitchFamily="18" charset="0"/>
                <a:cs typeface="Times New Roman" pitchFamily="18" charset="0"/>
              </a:rPr>
              <a:t>влечет наложение административного штрафа:</a:t>
            </a:r>
          </a:p>
          <a:p>
            <a:pPr indent="711200" algn="just"/>
            <a:r>
              <a:rPr lang="ru-RU" sz="2500" dirty="0" smtClean="0">
                <a:latin typeface="Book Antiqua" pitchFamily="18" charset="0"/>
                <a:cs typeface="Times New Roman" pitchFamily="18" charset="0"/>
              </a:rPr>
              <a:t> на должностных лиц в размере от 2 до 5 тысяч рублей; </a:t>
            </a:r>
          </a:p>
          <a:p>
            <a:pPr indent="711200" algn="just"/>
            <a:r>
              <a:rPr lang="ru-RU" sz="2500" dirty="0" smtClean="0">
                <a:latin typeface="Book Antiqua" pitchFamily="18" charset="0"/>
                <a:cs typeface="Times New Roman" pitchFamily="18" charset="0"/>
              </a:rPr>
              <a:t>на юридических лиц - от 10 до 30 тысяч рублей.</a:t>
            </a:r>
          </a:p>
        </p:txBody>
      </p:sp>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50747" y="286746"/>
            <a:ext cx="10968153" cy="461665"/>
          </a:xfrm>
          <a:prstGeom prst="rect">
            <a:avLst/>
          </a:prstGeom>
          <a:noFill/>
        </p:spPr>
        <p:txBody>
          <a:bodyPr wrap="square" rtlCol="0">
            <a:spAutoFit/>
          </a:bodyPr>
          <a:lstStyle/>
          <a:p>
            <a:pPr algn="ctr"/>
            <a:r>
              <a:rPr lang="ru-RU" sz="2400" b="1" u="sng" dirty="0" smtClean="0">
                <a:solidFill>
                  <a:srgbClr val="222222"/>
                </a:solidFill>
                <a:latin typeface="Book Antiqua" pitchFamily="18" charset="0"/>
                <a:cs typeface="Arial" pitchFamily="34" charset="0"/>
              </a:rPr>
              <a:t>Ответственность (за отчет): Статья 7.32.3 КоАП РФ</a:t>
            </a:r>
          </a:p>
        </p:txBody>
      </p:sp>
      <p:sp>
        <p:nvSpPr>
          <p:cNvPr id="12" name="Прямоугольник 11"/>
          <p:cNvSpPr/>
          <p:nvPr/>
        </p:nvSpPr>
        <p:spPr>
          <a:xfrm>
            <a:off x="565045" y="1189420"/>
            <a:ext cx="11025372" cy="3554819"/>
          </a:xfrm>
          <a:prstGeom prst="rect">
            <a:avLst/>
          </a:prstGeom>
        </p:spPr>
        <p:txBody>
          <a:bodyPr wrap="square">
            <a:spAutoFit/>
          </a:bodyPr>
          <a:lstStyle/>
          <a:p>
            <a:pPr indent="711200" algn="just"/>
            <a:r>
              <a:rPr lang="ru-RU" sz="2500" b="1" dirty="0" smtClean="0">
                <a:latin typeface="Book Antiqua" pitchFamily="18" charset="0"/>
                <a:cs typeface="Times New Roman" pitchFamily="18" charset="0"/>
              </a:rPr>
              <a:t>5. </a:t>
            </a:r>
            <a:r>
              <a:rPr lang="ru-RU" sz="2500" b="1" dirty="0" err="1" smtClean="0">
                <a:latin typeface="Book Antiqua" pitchFamily="18" charset="0"/>
                <a:cs typeface="Times New Roman" pitchFamily="18" charset="0"/>
              </a:rPr>
              <a:t>Неразмещение</a:t>
            </a:r>
            <a:r>
              <a:rPr lang="ru-RU" sz="2500" b="1" dirty="0" smtClean="0">
                <a:latin typeface="Book Antiqua" pitchFamily="18" charset="0"/>
                <a:cs typeface="Times New Roman" pitchFamily="18" charset="0"/>
              </a:rPr>
              <a:t> </a:t>
            </a:r>
            <a:r>
              <a:rPr lang="ru-RU" sz="2500" dirty="0" smtClean="0">
                <a:latin typeface="Book Antiqua" pitchFamily="18" charset="0"/>
                <a:cs typeface="Times New Roman" pitchFamily="18" charset="0"/>
              </a:rPr>
              <a:t>в единой информационной системе в сфере закупок информации о закупке товаров, работ, услуг, размещение которой предусмотрено законодательством Российской Федерации в сфере закупок товаров, работ, услуг отдельными видами юридических лиц, -</a:t>
            </a:r>
          </a:p>
          <a:p>
            <a:pPr indent="711200" algn="just"/>
            <a:endParaRPr lang="ru-RU" sz="2500" dirty="0" smtClean="0">
              <a:latin typeface="Book Antiqua" pitchFamily="18" charset="0"/>
              <a:cs typeface="Times New Roman" pitchFamily="18" charset="0"/>
            </a:endParaRPr>
          </a:p>
          <a:p>
            <a:pPr indent="711200" algn="just"/>
            <a:r>
              <a:rPr lang="ru-RU" sz="2500" dirty="0" smtClean="0">
                <a:latin typeface="Book Antiqua" pitchFamily="18" charset="0"/>
                <a:cs typeface="Times New Roman" pitchFamily="18" charset="0"/>
              </a:rPr>
              <a:t>влечет наложение административного штрафа:</a:t>
            </a:r>
          </a:p>
          <a:p>
            <a:pPr indent="711200" algn="just"/>
            <a:r>
              <a:rPr lang="ru-RU" sz="2500" dirty="0" smtClean="0">
                <a:latin typeface="Book Antiqua" pitchFamily="18" charset="0"/>
                <a:cs typeface="Times New Roman" pitchFamily="18" charset="0"/>
              </a:rPr>
              <a:t> на должностных лиц в размере от 30 до 50 тысяч рублей; </a:t>
            </a:r>
          </a:p>
          <a:p>
            <a:pPr indent="711200" algn="just"/>
            <a:r>
              <a:rPr lang="ru-RU" sz="2500" dirty="0" smtClean="0">
                <a:latin typeface="Book Antiqua" pitchFamily="18" charset="0"/>
                <a:cs typeface="Times New Roman" pitchFamily="18" charset="0"/>
              </a:rPr>
              <a:t>на юридических лиц - от 100 до 300 тысяч рублей.</a:t>
            </a:r>
          </a:p>
        </p:txBody>
      </p:sp>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descr="восклицательный знак.jpg"/>
          <p:cNvPicPr>
            <a:picLocks noChangeAspect="1"/>
          </p:cNvPicPr>
          <p:nvPr/>
        </p:nvPicPr>
        <p:blipFill>
          <a:blip r:embed="rId2" cstate="print">
            <a:lum bright="50000"/>
          </a:blip>
          <a:stretch>
            <a:fillRect/>
          </a:stretch>
        </p:blipFill>
        <p:spPr>
          <a:xfrm>
            <a:off x="3583958" y="1213228"/>
            <a:ext cx="4960961" cy="4960961"/>
          </a:xfrm>
          <a:prstGeom prst="rect">
            <a:avLst/>
          </a:prstGeom>
        </p:spPr>
      </p:pic>
      <p:sp>
        <p:nvSpPr>
          <p:cNvPr id="4" name="Нижний колонтитул 3"/>
          <p:cNvSpPr>
            <a:spLocks noGrp="1"/>
          </p:cNvSpPr>
          <p:nvPr>
            <p:ph type="ftr" sz="quarter" idx="11"/>
          </p:nvPr>
        </p:nvSpPr>
        <p:spPr/>
        <p:txBody>
          <a:bodyPr/>
          <a:lstStyle/>
          <a:p>
            <a:r>
              <a:rPr lang="ru-RU" smtClean="0"/>
              <a:t>2</a:t>
            </a:r>
            <a:endParaRPr lang="ru-RU"/>
          </a:p>
        </p:txBody>
      </p:sp>
      <p:sp>
        <p:nvSpPr>
          <p:cNvPr id="5" name="Номер слайда 4"/>
          <p:cNvSpPr>
            <a:spLocks noGrp="1"/>
          </p:cNvSpPr>
          <p:nvPr>
            <p:ph type="sldNum" sz="quarter" idx="12"/>
          </p:nvPr>
        </p:nvSpPr>
        <p:spPr/>
        <p:txBody>
          <a:bodyPr/>
          <a:lstStyle/>
          <a:p>
            <a:fld id="{C5CC5F89-ED8E-4726-9FA5-A5774F973883}" type="slidenum">
              <a:rPr lang="ru-RU" smtClean="0"/>
              <a:pPr/>
              <a:t>8</a:t>
            </a:fld>
            <a:endParaRPr lang="ru-RU"/>
          </a:p>
        </p:txBody>
      </p:sp>
      <p:sp>
        <p:nvSpPr>
          <p:cNvPr id="6" name="TextBox 5"/>
          <p:cNvSpPr txBox="1"/>
          <p:nvPr/>
        </p:nvSpPr>
        <p:spPr>
          <a:xfrm>
            <a:off x="684097" y="2020296"/>
            <a:ext cx="10968153" cy="954107"/>
          </a:xfrm>
          <a:prstGeom prst="rect">
            <a:avLst/>
          </a:prstGeom>
          <a:noFill/>
        </p:spPr>
        <p:txBody>
          <a:bodyPr wrap="square" rtlCol="0">
            <a:spAutoFit/>
          </a:bodyPr>
          <a:lstStyle/>
          <a:p>
            <a:pPr algn="ctr"/>
            <a:r>
              <a:rPr lang="ru-RU" sz="2800" b="1" dirty="0" smtClean="0">
                <a:solidFill>
                  <a:srgbClr val="212121"/>
                </a:solidFill>
                <a:latin typeface="Book Antiqua" pitchFamily="18" charset="0"/>
              </a:rPr>
              <a:t>Невыполнение «квоты», не сдан отчет до 1 февраля, либо указание в нем недостоверных сведений</a:t>
            </a:r>
          </a:p>
        </p:txBody>
      </p:sp>
      <p:sp>
        <p:nvSpPr>
          <p:cNvPr id="8" name="TextBox 7"/>
          <p:cNvSpPr txBox="1"/>
          <p:nvPr/>
        </p:nvSpPr>
        <p:spPr>
          <a:xfrm>
            <a:off x="817447" y="3506196"/>
            <a:ext cx="10968153" cy="1384995"/>
          </a:xfrm>
          <a:prstGeom prst="rect">
            <a:avLst/>
          </a:prstGeom>
          <a:noFill/>
        </p:spPr>
        <p:txBody>
          <a:bodyPr wrap="square" rtlCol="0">
            <a:spAutoFit/>
          </a:bodyPr>
          <a:lstStyle/>
          <a:p>
            <a:pPr algn="ctr"/>
            <a:r>
              <a:rPr lang="ru-RU" sz="2800" b="1" dirty="0" smtClean="0">
                <a:solidFill>
                  <a:srgbClr val="212121"/>
                </a:solidFill>
                <a:latin typeface="Book Antiqua" pitchFamily="18" charset="0"/>
              </a:rPr>
              <a:t>«Переход» с 1 февраля до конца финансового года на закупки в с применением части положений Федерального закона от 05.04.2013 года №44-ФЗ</a:t>
            </a:r>
          </a:p>
        </p:txBody>
      </p:sp>
      <p:pic>
        <p:nvPicPr>
          <p:cNvPr id="10" name="Рисунок 9"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
        <p:nvSpPr>
          <p:cNvPr id="11" name="Rectangle 2"/>
          <p:cNvSpPr>
            <a:spLocks noChangeArrowheads="1"/>
          </p:cNvSpPr>
          <p:nvPr/>
        </p:nvSpPr>
        <p:spPr bwMode="auto">
          <a:xfrm>
            <a:off x="3933372" y="489506"/>
            <a:ext cx="4075937" cy="523220"/>
          </a:xfrm>
          <a:prstGeom prst="rect">
            <a:avLst/>
          </a:prstGeom>
          <a:noFill/>
          <a:ln w="9525">
            <a:noFill/>
            <a:miter lim="800000"/>
            <a:headEnd/>
            <a:tailEnd/>
          </a:ln>
          <a:effectLst/>
        </p:spPr>
        <p:txBody>
          <a:bodyPr vert="horz" wrap="square" lIns="-44436" tIns="45720" rIns="91440" bIns="45720" numCol="1" anchor="ctr" anchorCtr="0" compatLnSpc="1">
            <a:prstTxWarp prst="textNoShape">
              <a:avLst/>
            </a:prstTxWarp>
            <a:spAutoFit/>
          </a:bodyPr>
          <a:lstStyle/>
          <a:p>
            <a:pPr lvl="0" algn="ctr" fontAlgn="base">
              <a:spcBef>
                <a:spcPct val="0"/>
              </a:spcBef>
              <a:spcAft>
                <a:spcPct val="0"/>
              </a:spcAft>
            </a:pPr>
            <a:r>
              <a:rPr lang="ru-RU" sz="2800" b="1" dirty="0" smtClean="0">
                <a:solidFill>
                  <a:schemeClr val="tx1">
                    <a:lumMod val="90000"/>
                    <a:lumOff val="10000"/>
                  </a:schemeClr>
                </a:solidFill>
                <a:latin typeface="Book Antiqua" pitchFamily="18" charset="0"/>
                <a:cs typeface="Times New Roman" pitchFamily="18" charset="0"/>
              </a:rPr>
              <a:t>«ПЕРЕХОД»  НА 44-ФЗ</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50747" y="286746"/>
            <a:ext cx="10968153" cy="461665"/>
          </a:xfrm>
          <a:prstGeom prst="rect">
            <a:avLst/>
          </a:prstGeom>
          <a:noFill/>
        </p:spPr>
        <p:txBody>
          <a:bodyPr wrap="square" rtlCol="0">
            <a:spAutoFit/>
          </a:bodyPr>
          <a:lstStyle/>
          <a:p>
            <a:pPr algn="ctr"/>
            <a:r>
              <a:rPr lang="ru-RU" sz="2400" b="1" u="sng" dirty="0" smtClean="0">
                <a:solidFill>
                  <a:srgbClr val="222222"/>
                </a:solidFill>
                <a:latin typeface="Book Antiqua" pitchFamily="18" charset="0"/>
                <a:cs typeface="Arial" pitchFamily="34" charset="0"/>
              </a:rPr>
              <a:t>Ответственность (за закупки): Статья 7.32.3 КоАП РФ</a:t>
            </a:r>
          </a:p>
        </p:txBody>
      </p:sp>
      <p:sp>
        <p:nvSpPr>
          <p:cNvPr id="12" name="Прямоугольник 11"/>
          <p:cNvSpPr/>
          <p:nvPr/>
        </p:nvSpPr>
        <p:spPr>
          <a:xfrm>
            <a:off x="565045" y="1189420"/>
            <a:ext cx="11025372" cy="4708981"/>
          </a:xfrm>
          <a:prstGeom prst="rect">
            <a:avLst/>
          </a:prstGeom>
        </p:spPr>
        <p:txBody>
          <a:bodyPr wrap="square">
            <a:spAutoFit/>
          </a:bodyPr>
          <a:lstStyle/>
          <a:p>
            <a:pPr indent="711200" algn="just"/>
            <a:r>
              <a:rPr lang="ru-RU" sz="2500" dirty="0" smtClean="0">
                <a:latin typeface="Book Antiqua" pitchFamily="18" charset="0"/>
                <a:cs typeface="Times New Roman" pitchFamily="18" charset="0"/>
              </a:rPr>
              <a:t>3. </a:t>
            </a:r>
            <a:r>
              <a:rPr lang="ru-RU" sz="2500" b="1" dirty="0" smtClean="0">
                <a:latin typeface="Book Antiqua" pitchFamily="18" charset="0"/>
                <a:cs typeface="Times New Roman" pitchFamily="18" charset="0"/>
              </a:rPr>
              <a:t>Осуществление закупки </a:t>
            </a:r>
            <a:r>
              <a:rPr lang="ru-RU" sz="2500" dirty="0" smtClean="0">
                <a:latin typeface="Book Antiqua" pitchFamily="18" charset="0"/>
                <a:cs typeface="Times New Roman" pitchFamily="18" charset="0"/>
              </a:rPr>
              <a:t>товаров, работ, услуг в случае, </a:t>
            </a:r>
            <a:r>
              <a:rPr lang="ru-RU" sz="2500" b="1" dirty="0" smtClean="0">
                <a:latin typeface="Book Antiqua" pitchFamily="18" charset="0"/>
                <a:cs typeface="Times New Roman" pitchFamily="18" charset="0"/>
              </a:rPr>
              <a:t>если такая закупка</a:t>
            </a:r>
            <a:r>
              <a:rPr lang="ru-RU" sz="2500" dirty="0" smtClean="0">
                <a:latin typeface="Book Antiqua" pitchFamily="18" charset="0"/>
                <a:cs typeface="Times New Roman" pitchFamily="18" charset="0"/>
              </a:rPr>
              <a:t> в соответствии с законодательством Российской Федерации в сфере закупок товаров, работ, услуг отдельными видами юридических лиц </a:t>
            </a:r>
            <a:r>
              <a:rPr lang="ru-RU" sz="2500" b="1" dirty="0" smtClean="0">
                <a:latin typeface="Book Antiqua" pitchFamily="18" charset="0"/>
                <a:cs typeface="Times New Roman" pitchFamily="18" charset="0"/>
              </a:rPr>
              <a:t>должна осуществляться в порядке, предусмотренном законодательством Российской Федерации о контрактной системе в сфере</a:t>
            </a:r>
            <a:r>
              <a:rPr lang="ru-RU" sz="2500" dirty="0" smtClean="0">
                <a:latin typeface="Book Antiqua" pitchFamily="18" charset="0"/>
                <a:cs typeface="Times New Roman" pitchFamily="18" charset="0"/>
              </a:rPr>
              <a:t> закупок товаров, работ, услуг для обеспечения государственных и муниципальных нужд, в ином порядке  –</a:t>
            </a:r>
          </a:p>
          <a:p>
            <a:pPr indent="711200" algn="just"/>
            <a:endParaRPr lang="ru-RU" sz="2500" dirty="0" smtClean="0">
              <a:latin typeface="Book Antiqua" pitchFamily="18" charset="0"/>
              <a:cs typeface="Times New Roman" pitchFamily="18" charset="0"/>
            </a:endParaRPr>
          </a:p>
          <a:p>
            <a:pPr indent="711200" algn="just"/>
            <a:r>
              <a:rPr lang="ru-RU" sz="2500" dirty="0" smtClean="0">
                <a:latin typeface="Book Antiqua" pitchFamily="18" charset="0"/>
                <a:cs typeface="Times New Roman" pitchFamily="18" charset="0"/>
              </a:rPr>
              <a:t>влечет наложение административного штрафа: </a:t>
            </a:r>
          </a:p>
          <a:p>
            <a:pPr indent="711200" algn="just"/>
            <a:r>
              <a:rPr lang="ru-RU" sz="2500" dirty="0" smtClean="0">
                <a:latin typeface="Book Antiqua" pitchFamily="18" charset="0"/>
                <a:cs typeface="Times New Roman" pitchFamily="18" charset="0"/>
              </a:rPr>
              <a:t>на должностных лиц в размере от 20 до 30 тысяч рублей;</a:t>
            </a:r>
          </a:p>
          <a:p>
            <a:pPr indent="711200" algn="just"/>
            <a:r>
              <a:rPr lang="ru-RU" sz="2500" dirty="0" smtClean="0">
                <a:latin typeface="Book Antiqua" pitchFamily="18" charset="0"/>
                <a:cs typeface="Times New Roman" pitchFamily="18" charset="0"/>
              </a:rPr>
              <a:t> на юридических лиц - от 50 до 100 тысяч рублей.</a:t>
            </a:r>
          </a:p>
        </p:txBody>
      </p:sp>
      <p:pic>
        <p:nvPicPr>
          <p:cNvPr id="5" name="Рисунок 4" descr="Логотип ЦС Новый.png"/>
          <p:cNvPicPr>
            <a:picLocks noChangeAspect="1"/>
          </p:cNvPicPr>
          <p:nvPr/>
        </p:nvPicPr>
        <p:blipFill>
          <a:blip r:embed="rId3" cstate="print"/>
          <a:stretch>
            <a:fillRect/>
          </a:stretch>
        </p:blipFill>
        <p:spPr>
          <a:xfrm>
            <a:off x="9557015" y="5394119"/>
            <a:ext cx="2634985" cy="1463881"/>
          </a:xfrm>
          <a:prstGeom prst="rect">
            <a:avLst/>
          </a:prstGeom>
        </p:spPr>
      </p:pic>
    </p:spTree>
    <p:extLst>
      <p:ext uri="{BB962C8B-B14F-4D97-AF65-F5344CB8AC3E}">
        <p14:creationId xmlns="" xmlns:p14="http://schemas.microsoft.com/office/powerpoint/2010/main" val="1108195986"/>
      </p:ext>
    </p:extLst>
  </p:cSld>
  <p:clrMapOvr>
    <a:masterClrMapping/>
  </p:clrMapOvr>
  <p:timing>
    <p:tnLst>
      <p:par>
        <p:cTn id="1" dur="indefinite" restart="never" nodeType="tmRoot"/>
      </p:par>
    </p:tnLst>
  </p:timing>
</p:sld>
</file>

<file path=ppt/theme/theme1.xml><?xml version="1.0" encoding="utf-8"?>
<a:theme xmlns:a="http://schemas.openxmlformats.org/drawingml/2006/main" name="Фабрикант 2023">
  <a:themeElements>
    <a:clrScheme name="Фабрикант">
      <a:dk1>
        <a:srgbClr val="004065"/>
      </a:dk1>
      <a:lt1>
        <a:srgbClr val="FFFFFF"/>
      </a:lt1>
      <a:dk2>
        <a:srgbClr val="009DDB"/>
      </a:dk2>
      <a:lt2>
        <a:srgbClr val="D7E0E8"/>
      </a:lt2>
      <a:accent1>
        <a:srgbClr val="7E99AA"/>
      </a:accent1>
      <a:accent2>
        <a:srgbClr val="FF7000"/>
      </a:accent2>
      <a:accent3>
        <a:srgbClr val="212121"/>
      </a:accent3>
      <a:accent4>
        <a:srgbClr val="FFC000"/>
      </a:accent4>
      <a:accent5>
        <a:srgbClr val="00B050"/>
      </a:accent5>
      <a:accent6>
        <a:srgbClr val="7030A0"/>
      </a:accent6>
      <a:hlink>
        <a:srgbClr val="212121"/>
      </a:hlink>
      <a:folHlink>
        <a:srgbClr val="21212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Фабрикант 2023" id="{A1220567-C516-4F20-85C0-8668DC5CBA3F}" vid="{C1A62322-A7AB-4A7F-AE8E-4D3B04F0795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Фабрикант 2023</Template>
  <TotalTime>13175</TotalTime>
  <Words>1092</Words>
  <Application>Microsoft Office PowerPoint</Application>
  <PresentationFormat>Произвольный</PresentationFormat>
  <Paragraphs>148</Paragraphs>
  <Slides>24</Slides>
  <Notes>19</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Фабрикант 2023</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Ценный Советник</cp:lastModifiedBy>
  <cp:revision>340</cp:revision>
  <dcterms:created xsi:type="dcterms:W3CDTF">2022-06-20T09:37:24Z</dcterms:created>
  <dcterms:modified xsi:type="dcterms:W3CDTF">2024-11-28T05:13:40Z</dcterms:modified>
</cp:coreProperties>
</file>