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1" r:id="rId1"/>
  </p:sldMasterIdLst>
  <p:notesMasterIdLst>
    <p:notesMasterId r:id="rId15"/>
  </p:notesMasterIdLst>
  <p:sldIdLst>
    <p:sldId id="303" r:id="rId2"/>
    <p:sldId id="305" r:id="rId3"/>
    <p:sldId id="270" r:id="rId4"/>
    <p:sldId id="291" r:id="rId5"/>
    <p:sldId id="292" r:id="rId6"/>
    <p:sldId id="293" r:id="rId7"/>
    <p:sldId id="297" r:id="rId8"/>
    <p:sldId id="295" r:id="rId9"/>
    <p:sldId id="298" r:id="rId10"/>
    <p:sldId id="299" r:id="rId11"/>
    <p:sldId id="300" r:id="rId12"/>
    <p:sldId id="301" r:id="rId13"/>
    <p:sldId id="306" r:id="rId14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1E30"/>
    <a:srgbClr val="1C4772"/>
    <a:srgbClr val="C7D4E3"/>
    <a:srgbClr val="B0C2D7"/>
    <a:srgbClr val="EBEBEB"/>
    <a:srgbClr val="FFC92C"/>
    <a:srgbClr val="455F7E"/>
    <a:srgbClr val="00206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13" autoAdjust="0"/>
    <p:restoredTop sz="94668" autoAdjust="0"/>
  </p:normalViewPr>
  <p:slideViewPr>
    <p:cSldViewPr>
      <p:cViewPr varScale="1">
        <p:scale>
          <a:sx n="101" d="100"/>
          <a:sy n="101" d="100"/>
        </p:scale>
        <p:origin x="672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0C1E30"/>
              </a:solidFill>
              <a:ln w="1902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0C1E30">
                  <a:alpha val="80000"/>
                </a:srgbClr>
              </a:solidFill>
              <a:ln w="1902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 w="19020">
                <a:solidFill>
                  <a:schemeClr val="lt1"/>
                </a:solidFill>
              </a:ln>
              <a:effectLst/>
            </c:spPr>
          </c:dPt>
          <c:cat>
            <c:strRef>
              <c:f>Лист1!$A$2:$A$4</c:f>
              <c:strCache>
                <c:ptCount val="3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95</c:v>
                </c:pt>
                <c:pt idx="1">
                  <c:v>35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38"/>
        <c:holeSize val="66"/>
      </c:doughnutChart>
      <c:spPr>
        <a:noFill/>
        <a:ln w="25360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fld id="{86AE6040-A34C-4B3E-A21F-EDF5C1B32C6E}" type="datetimeFigureOut">
              <a:rPr lang="ru-RU"/>
              <a:pPr>
                <a:defRPr/>
              </a:pPr>
              <a:t>27.11.2024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0AE7AA0-FE7B-4FAD-9241-33491F61606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179474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1CFD28-AA98-4FA8-BBE4-6602A57A7754}" type="datetime1">
              <a:rPr lang="ru-RU"/>
              <a:pPr>
                <a:defRPr/>
              </a:pPr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456C9F-3295-4313-BDF7-77D7E0DA0D8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01066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8A3B86-4867-42C4-8EC6-F5DB72FA3902}" type="datetime1">
              <a:rPr lang="ru-RU"/>
              <a:pPr>
                <a:defRPr/>
              </a:pPr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90679F-DAED-4A53-9EC1-1E57120ADB2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655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547FC4-91E4-4D89-A73F-C7CAFF516366}" type="datetime1">
              <a:rPr lang="ru-RU"/>
              <a:pPr>
                <a:defRPr/>
              </a:pPr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B7917C-EB55-44F3-B833-C7806CD9078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4441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29F729-2FAC-4974-BD17-CD202D5C17F0}" type="datetime1">
              <a:rPr lang="ru-RU"/>
              <a:pPr>
                <a:defRPr/>
              </a:pPr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6195B-D6A3-4D23-856E-002D4B559EB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70756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AC2C2-763D-4751-9D62-F158D55B4E3F}" type="datetime1">
              <a:rPr lang="ru-RU"/>
              <a:pPr>
                <a:defRPr/>
              </a:pPr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0F97A-8365-4701-A456-C97CA8EEA9D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83998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9D341D-82BC-46E2-87E2-EB333A19AEE5}" type="datetime1">
              <a:rPr lang="ru-RU"/>
              <a:pPr>
                <a:defRPr/>
              </a:pPr>
              <a:t>27.11.2024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A8338-3EC3-4AA6-8B98-DB0E5ECEBE1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59274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04EE3-0D37-40B1-8ACC-EB9B22E55691}" type="datetime1">
              <a:rPr lang="ru-RU"/>
              <a:pPr>
                <a:defRPr/>
              </a:pPr>
              <a:t>27.11.2024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F886AF-2419-4CF7-B163-A7B42B82486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57401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FE5150-2A78-4856-A0C9-586BAA116268}" type="datetime1">
              <a:rPr lang="ru-RU"/>
              <a:pPr>
                <a:defRPr/>
              </a:pPr>
              <a:t>27.11.2024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794B08-5823-4280-997E-00131A8C4DD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48258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CB602B-322E-4558-950C-7E0B504F6ADD}" type="datetime1">
              <a:rPr lang="ru-RU"/>
              <a:pPr>
                <a:defRPr/>
              </a:pPr>
              <a:t>27.11.2024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EC5A5E-FB6E-48AA-A9E6-B0E7AADF786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70052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8844DD-CD65-41CF-8E14-0F04355288FF}" type="datetime1">
              <a:rPr lang="ru-RU"/>
              <a:pPr>
                <a:defRPr/>
              </a:pPr>
              <a:t>27.11.2024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913BBB-9E87-4439-B8BF-BA6837CE152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57242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5954DF-B335-4BDA-9AC7-8AFA72818DF0}" type="datetime1">
              <a:rPr lang="ru-RU"/>
              <a:pPr>
                <a:defRPr/>
              </a:pPr>
              <a:t>27.11.2024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C1949C-E7D9-49B4-BDC3-A77EFDE19D2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43951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fld id="{5C05CC06-5504-40F6-A706-958786BC76C0}" type="datetime1">
              <a:rPr lang="ru-RU"/>
              <a:pPr>
                <a:defRPr/>
              </a:pPr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50A4399-4F15-4C32-B481-BB5597E5343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Группа 4"/>
          <p:cNvGrpSpPr>
            <a:grpSpLocks/>
          </p:cNvGrpSpPr>
          <p:nvPr/>
        </p:nvGrpSpPr>
        <p:grpSpPr bwMode="auto">
          <a:xfrm>
            <a:off x="0" y="263525"/>
            <a:ext cx="9166225" cy="6443663"/>
            <a:chOff x="-1" y="263770"/>
            <a:chExt cx="9165525" cy="6444032"/>
          </a:xfrm>
        </p:grpSpPr>
        <p:pic>
          <p:nvPicPr>
            <p:cNvPr id="3075" name="Рисунок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" y="263770"/>
              <a:ext cx="9165525" cy="6444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6" name="Рисунок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151" y="5202380"/>
              <a:ext cx="3132713" cy="4484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-99392"/>
            <a:ext cx="9144000" cy="2949575"/>
          </a:xfrm>
          <a:prstGeom prst="rect">
            <a:avLst/>
          </a:prstGeom>
          <a:solidFill>
            <a:srgbClr val="0C1E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altLang="ru-RU" sz="2800" dirty="0" smtClean="0">
                <a:solidFill>
                  <a:schemeClr val="bg1">
                    <a:lumMod val="95000"/>
                  </a:schemeClr>
                </a:solidFill>
              </a:rPr>
              <a:t>Приказ Главного управления организации торгов Самарской области от 25.11.2024 № 435 </a:t>
            </a:r>
          </a:p>
        </p:txBody>
      </p:sp>
      <p:sp>
        <p:nvSpPr>
          <p:cNvPr id="12291" name="Объект 2"/>
          <p:cNvSpPr>
            <a:spLocks noGrp="1"/>
          </p:cNvSpPr>
          <p:nvPr>
            <p:ph idx="1"/>
          </p:nvPr>
        </p:nvSpPr>
        <p:spPr>
          <a:xfrm>
            <a:off x="457200" y="1409700"/>
            <a:ext cx="8229600" cy="1397000"/>
          </a:xfrm>
        </p:spPr>
        <p:txBody>
          <a:bodyPr/>
          <a:lstStyle/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ru-RU" altLang="ru-RU" sz="2000" dirty="0" smtClean="0">
                <a:solidFill>
                  <a:schemeClr val="bg1">
                    <a:lumMod val="95000"/>
                  </a:schemeClr>
                </a:solidFill>
              </a:rPr>
              <a:t>6. </a:t>
            </a:r>
            <a:r>
              <a:rPr lang="ru-RU" altLang="ru-RU" sz="2000" dirty="0" smtClean="0">
                <a:solidFill>
                  <a:schemeClr val="bg1">
                    <a:lumMod val="95000"/>
                  </a:schemeClr>
                </a:solidFill>
              </a:rPr>
              <a:t>Перечень бюджетных учреждений Самарской области, </a:t>
            </a:r>
            <a:br>
              <a:rPr lang="ru-RU" altLang="ru-RU" sz="2000" dirty="0" smtClean="0">
                <a:solidFill>
                  <a:schemeClr val="bg1">
                    <a:lumMod val="95000"/>
                  </a:schemeClr>
                </a:solidFill>
              </a:rPr>
            </a:br>
            <a:r>
              <a:rPr lang="ru-RU" altLang="ru-RU" sz="2000" dirty="0" smtClean="0">
                <a:solidFill>
                  <a:schemeClr val="bg1">
                    <a:lumMod val="95000"/>
                  </a:schemeClr>
                </a:solidFill>
              </a:rPr>
              <a:t>автономных учреждений Самарской области, </a:t>
            </a:r>
            <a:br>
              <a:rPr lang="ru-RU" altLang="ru-RU" sz="2000" dirty="0" smtClean="0">
                <a:solidFill>
                  <a:schemeClr val="bg1">
                    <a:lumMod val="95000"/>
                  </a:schemeClr>
                </a:solidFill>
              </a:rPr>
            </a:br>
            <a:r>
              <a:rPr lang="ru-RU" altLang="ru-RU" sz="2000" dirty="0" smtClean="0">
                <a:solidFill>
                  <a:schemeClr val="bg1">
                    <a:lumMod val="95000"/>
                  </a:schemeClr>
                </a:solidFill>
              </a:rPr>
              <a:t>государственных унитарных предприятий Самарской области </a:t>
            </a:r>
            <a:br>
              <a:rPr lang="ru-RU" altLang="ru-RU" sz="2000" dirty="0" smtClean="0">
                <a:solidFill>
                  <a:schemeClr val="bg1">
                    <a:lumMod val="95000"/>
                  </a:schemeClr>
                </a:solidFill>
              </a:rPr>
            </a:br>
            <a:r>
              <a:rPr lang="ru-RU" altLang="ru-RU" sz="2000" dirty="0" smtClean="0">
                <a:solidFill>
                  <a:srgbClr val="FFC92C"/>
                </a:solidFill>
              </a:rPr>
              <a:t>изложен в новой редакции:</a:t>
            </a:r>
          </a:p>
        </p:txBody>
      </p:sp>
      <p:sp>
        <p:nvSpPr>
          <p:cNvPr id="12293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E58E106-9967-43FE-9D95-89D6E6E2AF9D}" type="slidenum">
              <a:rPr lang="ru-RU" altLang="ru-RU" sz="1200" smtClean="0">
                <a:solidFill>
                  <a:srgbClr val="898989"/>
                </a:solidFill>
                <a:latin typeface="Gill Sans MT" panose="020B0502020104020203" pitchFamily="34" charset="0"/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ru-RU" altLang="ru-RU" sz="1200" smtClean="0">
              <a:solidFill>
                <a:srgbClr val="898989"/>
              </a:solidFill>
              <a:latin typeface="Gill Sans MT" panose="020B0502020104020203" pitchFamily="34" charset="0"/>
            </a:endParaRPr>
          </a:p>
        </p:txBody>
      </p:sp>
      <p:graphicFrame>
        <p:nvGraphicFramePr>
          <p:cNvPr id="2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3455669"/>
              </p:ext>
            </p:extLst>
          </p:nvPr>
        </p:nvGraphicFramePr>
        <p:xfrm>
          <a:off x="457200" y="3068638"/>
          <a:ext cx="3313113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295" name="Прямоугольник 7"/>
          <p:cNvSpPr>
            <a:spLocks noChangeArrowheads="1"/>
          </p:cNvSpPr>
          <p:nvPr/>
        </p:nvSpPr>
        <p:spPr bwMode="auto">
          <a:xfrm>
            <a:off x="4356100" y="4556125"/>
            <a:ext cx="4572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altLang="ru-RU" sz="4000">
                <a:solidFill>
                  <a:srgbClr val="455F7E"/>
                </a:solidFill>
                <a:cs typeface="Calibri" panose="020F0502020204030204" pitchFamily="34" charset="0"/>
              </a:rPr>
              <a:t>35</a:t>
            </a:r>
            <a:r>
              <a:rPr lang="ru-RU" altLang="ru-RU" sz="1800">
                <a:solidFill>
                  <a:srgbClr val="455F7E"/>
                </a:solidFill>
                <a:cs typeface="Calibri" panose="020F0502020204030204" pitchFamily="34" charset="0"/>
              </a:rPr>
              <a:t> – автономных учреждений;</a:t>
            </a:r>
          </a:p>
        </p:txBody>
      </p:sp>
      <p:sp>
        <p:nvSpPr>
          <p:cNvPr id="12296" name="Прямоугольник 8"/>
          <p:cNvSpPr>
            <a:spLocks noChangeArrowheads="1"/>
          </p:cNvSpPr>
          <p:nvPr/>
        </p:nvSpPr>
        <p:spPr bwMode="auto">
          <a:xfrm>
            <a:off x="1376363" y="4229100"/>
            <a:ext cx="14732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6600" b="1">
                <a:solidFill>
                  <a:srgbClr val="0C1E30"/>
                </a:solidFill>
                <a:cs typeface="Calibri" panose="020F0502020204030204" pitchFamily="34" charset="0"/>
              </a:rPr>
              <a:t>131</a:t>
            </a:r>
          </a:p>
        </p:txBody>
      </p:sp>
      <p:sp>
        <p:nvSpPr>
          <p:cNvPr id="12297" name="Прямоугольник 9"/>
          <p:cNvSpPr>
            <a:spLocks noChangeArrowheads="1"/>
          </p:cNvSpPr>
          <p:nvPr/>
        </p:nvSpPr>
        <p:spPr bwMode="auto">
          <a:xfrm>
            <a:off x="4356100" y="3463925"/>
            <a:ext cx="34099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altLang="ru-RU" sz="4000">
                <a:solidFill>
                  <a:srgbClr val="0C1E30"/>
                </a:solidFill>
                <a:cs typeface="Calibri" panose="020F0502020204030204" pitchFamily="34" charset="0"/>
              </a:rPr>
              <a:t>95</a:t>
            </a:r>
            <a:r>
              <a:rPr lang="ru-RU" altLang="ru-RU" sz="1800">
                <a:solidFill>
                  <a:srgbClr val="0C1E30"/>
                </a:solidFill>
                <a:cs typeface="Calibri" panose="020F0502020204030204" pitchFamily="34" charset="0"/>
              </a:rPr>
              <a:t> – бюджетных учреждений;</a:t>
            </a:r>
          </a:p>
        </p:txBody>
      </p:sp>
      <p:sp>
        <p:nvSpPr>
          <p:cNvPr id="12298" name="Прямоугольник 10"/>
          <p:cNvSpPr>
            <a:spLocks noChangeArrowheads="1"/>
          </p:cNvSpPr>
          <p:nvPr/>
        </p:nvSpPr>
        <p:spPr bwMode="auto">
          <a:xfrm>
            <a:off x="4356100" y="5648325"/>
            <a:ext cx="30432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altLang="ru-RU" sz="4000">
                <a:solidFill>
                  <a:srgbClr val="7F7F7F"/>
                </a:solidFill>
                <a:cs typeface="Calibri" panose="020F0502020204030204" pitchFamily="34" charset="0"/>
              </a:rPr>
              <a:t>1</a:t>
            </a:r>
            <a:r>
              <a:rPr lang="ru-RU" altLang="ru-RU" sz="1800">
                <a:solidFill>
                  <a:srgbClr val="7F7F7F"/>
                </a:solidFill>
                <a:cs typeface="Calibri" panose="020F0502020204030204" pitchFamily="34" charset="0"/>
              </a:rPr>
              <a:t> – унитарное предприятие</a:t>
            </a:r>
          </a:p>
        </p:txBody>
      </p:sp>
      <p:sp>
        <p:nvSpPr>
          <p:cNvPr id="12" name="Полилиния 11"/>
          <p:cNvSpPr/>
          <p:nvPr/>
        </p:nvSpPr>
        <p:spPr>
          <a:xfrm>
            <a:off x="2517775" y="3032125"/>
            <a:ext cx="1762125" cy="865188"/>
          </a:xfrm>
          <a:custGeom>
            <a:avLst/>
            <a:gdLst>
              <a:gd name="connsiteX0" fmla="*/ 0 w 1762125"/>
              <a:gd name="connsiteY0" fmla="*/ 321431 h 865086"/>
              <a:gd name="connsiteX1" fmla="*/ 733425 w 1762125"/>
              <a:gd name="connsiteY1" fmla="*/ 16631 h 865086"/>
              <a:gd name="connsiteX2" fmla="*/ 1504950 w 1762125"/>
              <a:gd name="connsiteY2" fmla="*/ 769106 h 865086"/>
              <a:gd name="connsiteX3" fmla="*/ 1762125 w 1762125"/>
              <a:gd name="connsiteY3" fmla="*/ 854831 h 865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2125" h="865086">
                <a:moveTo>
                  <a:pt x="0" y="321431"/>
                </a:moveTo>
                <a:cubicBezTo>
                  <a:pt x="241300" y="131725"/>
                  <a:pt x="482600" y="-57981"/>
                  <a:pt x="733425" y="16631"/>
                </a:cubicBezTo>
                <a:cubicBezTo>
                  <a:pt x="984250" y="91243"/>
                  <a:pt x="1333500" y="629406"/>
                  <a:pt x="1504950" y="769106"/>
                </a:cubicBezTo>
                <a:cubicBezTo>
                  <a:pt x="1676400" y="908806"/>
                  <a:pt x="1762125" y="854831"/>
                  <a:pt x="1762125" y="854831"/>
                </a:cubicBezTo>
              </a:path>
            </a:pathLst>
          </a:custGeom>
          <a:noFill/>
          <a:ln w="22225" cap="rnd">
            <a:solidFill>
              <a:srgbClr val="002060"/>
            </a:solidFill>
            <a:prstDash val="sysDot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4" name="Полилиния 13"/>
          <p:cNvSpPr/>
          <p:nvPr/>
        </p:nvSpPr>
        <p:spPr>
          <a:xfrm>
            <a:off x="3486150" y="4308475"/>
            <a:ext cx="914400" cy="654050"/>
          </a:xfrm>
          <a:custGeom>
            <a:avLst/>
            <a:gdLst>
              <a:gd name="connsiteX0" fmla="*/ 0 w 914400"/>
              <a:gd name="connsiteY0" fmla="*/ 119910 h 653310"/>
              <a:gd name="connsiteX1" fmla="*/ 314325 w 914400"/>
              <a:gd name="connsiteY1" fmla="*/ 24660 h 653310"/>
              <a:gd name="connsiteX2" fmla="*/ 619125 w 914400"/>
              <a:gd name="connsiteY2" fmla="*/ 519960 h 653310"/>
              <a:gd name="connsiteX3" fmla="*/ 914400 w 914400"/>
              <a:gd name="connsiteY3" fmla="*/ 653310 h 653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" h="653310">
                <a:moveTo>
                  <a:pt x="0" y="119910"/>
                </a:moveTo>
                <a:cubicBezTo>
                  <a:pt x="105569" y="38947"/>
                  <a:pt x="211138" y="-42015"/>
                  <a:pt x="314325" y="24660"/>
                </a:cubicBezTo>
                <a:cubicBezTo>
                  <a:pt x="417512" y="91335"/>
                  <a:pt x="519113" y="415185"/>
                  <a:pt x="619125" y="519960"/>
                </a:cubicBezTo>
                <a:cubicBezTo>
                  <a:pt x="719138" y="624735"/>
                  <a:pt x="816769" y="639022"/>
                  <a:pt x="914400" y="653310"/>
                </a:cubicBezTo>
              </a:path>
            </a:pathLst>
          </a:custGeom>
          <a:noFill/>
          <a:ln w="22225" cap="rnd">
            <a:solidFill>
              <a:srgbClr val="455F7E"/>
            </a:solidFill>
            <a:prstDash val="sysDot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5" name="Полилиния 14"/>
          <p:cNvSpPr/>
          <p:nvPr/>
        </p:nvSpPr>
        <p:spPr>
          <a:xfrm>
            <a:off x="3095625" y="5819775"/>
            <a:ext cx="1247775" cy="401638"/>
          </a:xfrm>
          <a:custGeom>
            <a:avLst/>
            <a:gdLst>
              <a:gd name="connsiteX0" fmla="*/ 0 w 1247775"/>
              <a:gd name="connsiteY0" fmla="*/ 0 h 400879"/>
              <a:gd name="connsiteX1" fmla="*/ 428625 w 1247775"/>
              <a:gd name="connsiteY1" fmla="*/ 400050 h 400879"/>
              <a:gd name="connsiteX2" fmla="*/ 923925 w 1247775"/>
              <a:gd name="connsiteY2" fmla="*/ 104775 h 400879"/>
              <a:gd name="connsiteX3" fmla="*/ 1247775 w 1247775"/>
              <a:gd name="connsiteY3" fmla="*/ 104775 h 400879"/>
              <a:gd name="connsiteX4" fmla="*/ 1247775 w 1247775"/>
              <a:gd name="connsiteY4" fmla="*/ 104775 h 400879"/>
              <a:gd name="connsiteX5" fmla="*/ 1247775 w 1247775"/>
              <a:gd name="connsiteY5" fmla="*/ 104775 h 400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47775" h="400879">
                <a:moveTo>
                  <a:pt x="0" y="0"/>
                </a:moveTo>
                <a:cubicBezTo>
                  <a:pt x="137319" y="191294"/>
                  <a:pt x="274638" y="382588"/>
                  <a:pt x="428625" y="400050"/>
                </a:cubicBezTo>
                <a:cubicBezTo>
                  <a:pt x="582612" y="417512"/>
                  <a:pt x="787400" y="153987"/>
                  <a:pt x="923925" y="104775"/>
                </a:cubicBezTo>
                <a:cubicBezTo>
                  <a:pt x="1060450" y="55563"/>
                  <a:pt x="1247775" y="104775"/>
                  <a:pt x="1247775" y="104775"/>
                </a:cubicBezTo>
                <a:lnTo>
                  <a:pt x="1247775" y="104775"/>
                </a:lnTo>
                <a:lnTo>
                  <a:pt x="1247775" y="104775"/>
                </a:lnTo>
              </a:path>
            </a:pathLst>
          </a:custGeom>
          <a:noFill/>
          <a:ln w="22225" cap="rnd">
            <a:solidFill>
              <a:srgbClr val="7F7F7F"/>
            </a:solidFill>
            <a:prstDash val="sysDot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396875" y="836613"/>
            <a:ext cx="10082213" cy="4679950"/>
          </a:xfrm>
          <a:prstGeom prst="rect">
            <a:avLst/>
          </a:prstGeom>
          <a:solidFill>
            <a:srgbClr val="0C1E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331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000" smtClean="0">
                <a:solidFill>
                  <a:srgbClr val="FF0000"/>
                </a:solidFill>
              </a:rPr>
              <a:t/>
            </a:r>
            <a:br>
              <a:rPr lang="ru-RU" altLang="ru-RU" sz="2000" smtClean="0">
                <a:solidFill>
                  <a:srgbClr val="FF0000"/>
                </a:solidFill>
              </a:rPr>
            </a:br>
            <a:endParaRPr lang="ru-RU" altLang="ru-RU" sz="2000" smtClean="0"/>
          </a:p>
        </p:txBody>
      </p:sp>
      <p:sp>
        <p:nvSpPr>
          <p:cNvPr id="13316" name="Объект 2"/>
          <p:cNvSpPr>
            <a:spLocks noGrp="1"/>
          </p:cNvSpPr>
          <p:nvPr>
            <p:ph idx="1"/>
          </p:nvPr>
        </p:nvSpPr>
        <p:spPr>
          <a:xfrm>
            <a:off x="107950" y="828675"/>
            <a:ext cx="9144000" cy="3375025"/>
          </a:xfrm>
        </p:spPr>
        <p:txBody>
          <a:bodyPr/>
          <a:lstStyle/>
          <a:p>
            <a:pPr marL="0" indent="0" algn="ctr">
              <a:lnSpc>
                <a:spcPct val="130000"/>
              </a:lnSpc>
              <a:buFont typeface="Arial" panose="020B0604020202020204" pitchFamily="34" charset="0"/>
              <a:buNone/>
            </a:pPr>
            <a:r>
              <a:rPr lang="ru-RU" altLang="ru-RU" smtClean="0">
                <a:solidFill>
                  <a:srgbClr val="EBEBEB"/>
                </a:solidFill>
              </a:rPr>
              <a:t>Положения о закупках товаров, работ, услуг организаций, указанных в приложении к Приказу, </a:t>
            </a:r>
            <a:r>
              <a:rPr lang="ru-RU" altLang="ru-RU" sz="6600" b="1" smtClean="0">
                <a:solidFill>
                  <a:srgbClr val="FFC000"/>
                </a:solidFill>
              </a:rPr>
              <a:t>необходимо </a:t>
            </a:r>
            <a:r>
              <a:rPr lang="ru-RU" altLang="ru-RU" smtClean="0">
                <a:solidFill>
                  <a:srgbClr val="FFC000"/>
                </a:solidFill>
              </a:rPr>
              <a:t/>
            </a:r>
            <a:br>
              <a:rPr lang="ru-RU" altLang="ru-RU" smtClean="0">
                <a:solidFill>
                  <a:srgbClr val="FFC000"/>
                </a:solidFill>
              </a:rPr>
            </a:br>
            <a:r>
              <a:rPr lang="ru-RU" altLang="ru-RU" smtClean="0">
                <a:solidFill>
                  <a:srgbClr val="EBEBEB"/>
                </a:solidFill>
              </a:rPr>
              <a:t>привести в соответствие </a:t>
            </a:r>
            <a:br>
              <a:rPr lang="ru-RU" altLang="ru-RU" smtClean="0">
                <a:solidFill>
                  <a:srgbClr val="EBEBEB"/>
                </a:solidFill>
              </a:rPr>
            </a:br>
            <a:r>
              <a:rPr lang="ru-RU" altLang="ru-RU" smtClean="0">
                <a:solidFill>
                  <a:srgbClr val="EBEBEB"/>
                </a:solidFill>
              </a:rPr>
              <a:t>и разместить в ЕИС </a:t>
            </a:r>
            <a:br>
              <a:rPr lang="ru-RU" altLang="ru-RU" smtClean="0">
                <a:solidFill>
                  <a:srgbClr val="EBEBEB"/>
                </a:solidFill>
              </a:rPr>
            </a:br>
            <a:r>
              <a:rPr lang="ru-RU" altLang="ru-RU" smtClean="0">
                <a:solidFill>
                  <a:srgbClr val="FFC000"/>
                </a:solidFill>
              </a:rPr>
              <a:t>в срок до 31.12.2024</a:t>
            </a:r>
          </a:p>
        </p:txBody>
      </p:sp>
      <p:sp>
        <p:nvSpPr>
          <p:cNvPr id="13317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8276143-1B10-49C5-A556-789977083082}" type="slidenum">
              <a:rPr lang="ru-RU" altLang="ru-RU" sz="1200" smtClean="0">
                <a:solidFill>
                  <a:srgbClr val="898989"/>
                </a:solidFill>
                <a:latin typeface="Gill Sans MT" panose="020B0502020104020203" pitchFamily="34" charset="0"/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ru-RU" altLang="ru-RU" sz="1200" smtClean="0">
              <a:solidFill>
                <a:srgbClr val="898989"/>
              </a:solidFill>
              <a:latin typeface="Gill Sans MT" panose="020B050202010402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-252413" y="-228600"/>
            <a:ext cx="10080626" cy="2087563"/>
          </a:xfrm>
          <a:prstGeom prst="rect">
            <a:avLst/>
          </a:prstGeom>
          <a:solidFill>
            <a:srgbClr val="0C1E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433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smtClean="0">
                <a:solidFill>
                  <a:srgbClr val="EBEBEB"/>
                </a:solidFill>
              </a:rPr>
              <a:t>Порядок утверждения положения о закупке (ч. 3 ст. 2 ФЗ-223)</a:t>
            </a:r>
          </a:p>
        </p:txBody>
      </p:sp>
      <p:sp>
        <p:nvSpPr>
          <p:cNvPr id="14340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A31D4EF-EC5C-48BF-9F56-452127BC98BD}" type="slidenum">
              <a:rPr lang="ru-RU" altLang="ru-RU" sz="1200" smtClean="0">
                <a:solidFill>
                  <a:srgbClr val="0C1E30"/>
                </a:solidFill>
                <a:latin typeface="Gill Sans MT" panose="020B0502020104020203" pitchFamily="34" charset="0"/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ru-RU" altLang="ru-RU" sz="1200" smtClean="0">
              <a:solidFill>
                <a:srgbClr val="0C1E30"/>
              </a:solidFill>
              <a:latin typeface="Gill Sans MT" panose="020B0502020104020203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11188" y="1979613"/>
          <a:ext cx="8075612" cy="413703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4320852"/>
                <a:gridCol w="3754760"/>
              </a:tblGrid>
              <a:tr h="441944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Заказчик</a:t>
                      </a:r>
                      <a:endParaRPr lang="ru-RU" sz="1800" dirty="0"/>
                    </a:p>
                  </a:txBody>
                  <a:tcPr marL="91452" marR="91452" marT="45725" marB="4572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Положение утверждается</a:t>
                      </a:r>
                      <a:endParaRPr lang="ru-RU" sz="1800" dirty="0"/>
                    </a:p>
                  </a:txBody>
                  <a:tcPr marL="91452" marR="91452" marT="45725" marB="4572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08972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государственное бюджетное учреждение </a:t>
                      </a:r>
                      <a:br>
                        <a:rPr lang="ru-RU" sz="1800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ru-RU" sz="1800" dirty="0" smtClean="0"/>
                        <a:t>или </a:t>
                      </a:r>
                      <a:br>
                        <a:rPr lang="ru-RU" sz="1800" dirty="0" smtClean="0"/>
                      </a:br>
                      <a:r>
                        <a:rPr lang="ru-RU" sz="1800" dirty="0" smtClean="0"/>
                        <a:t>муниципальное бюджетное учреждение</a:t>
                      </a:r>
                      <a:endParaRPr lang="ru-RU" sz="1800" dirty="0"/>
                    </a:p>
                  </a:txBody>
                  <a:tcPr marL="91452" marR="91452" marT="45725" marB="45725"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органом, осуществляющим </a:t>
                      </a:r>
                      <a:br>
                        <a:rPr lang="ru-RU" sz="1800" dirty="0" smtClean="0"/>
                      </a:br>
                      <a:r>
                        <a:rPr lang="ru-RU" sz="1800" dirty="0" smtClean="0"/>
                        <a:t>функции и полномочия учредителя бюджетного учреждения</a:t>
                      </a:r>
                      <a:endParaRPr lang="ru-RU" sz="1800" dirty="0"/>
                    </a:p>
                  </a:txBody>
                  <a:tcPr marL="91452" marR="91452" marT="45725" marB="45725"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10000"/>
                      </a:schemeClr>
                    </a:solidFill>
                  </a:tcPr>
                </a:tc>
              </a:tr>
              <a:tr h="1188724">
                <a:tc>
                  <a:txBody>
                    <a:bodyPr/>
                    <a:lstStyle/>
                    <a:p>
                      <a:endParaRPr lang="ru-RU" sz="18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автономное учреждение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52" marR="91452" marT="45725" marB="4572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 smtClean="0"/>
                    </a:p>
                    <a:p>
                      <a:r>
                        <a:rPr lang="ru-RU" sz="1800" dirty="0" smtClean="0"/>
                        <a:t>наблюдательным советом автономного учреждения </a:t>
                      </a:r>
                    </a:p>
                    <a:p>
                      <a:endParaRPr lang="ru-RU" sz="1800" dirty="0"/>
                    </a:p>
                  </a:txBody>
                  <a:tcPr marL="91452" marR="91452" marT="45725" marB="4572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416637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государственное унитарное предприятие </a:t>
                      </a:r>
                      <a:br>
                        <a:rPr lang="ru-RU" sz="1800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ru-RU" sz="1800" dirty="0" smtClean="0"/>
                        <a:t>или </a:t>
                      </a:r>
                      <a:br>
                        <a:rPr lang="ru-RU" sz="1800" dirty="0" smtClean="0"/>
                      </a:br>
                      <a:r>
                        <a:rPr lang="ru-RU" sz="1800" dirty="0" smtClean="0"/>
                        <a:t>муниципальное унитарное предприятие</a:t>
                      </a:r>
                      <a:endParaRPr lang="ru-RU" sz="1800" dirty="0"/>
                    </a:p>
                  </a:txBody>
                  <a:tcPr marL="91452" marR="91452" marT="45725" marB="4572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руководителем унитарного предприятия</a:t>
                      </a:r>
                      <a:endParaRPr lang="ru-RU" sz="1800" dirty="0"/>
                    </a:p>
                  </a:txBody>
                  <a:tcPr marL="91452" marR="91452" marT="45725" marB="4572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1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4859338" y="0"/>
            <a:ext cx="4284662" cy="6858000"/>
          </a:xfrm>
          <a:prstGeom prst="rect">
            <a:avLst/>
          </a:prstGeom>
          <a:solidFill>
            <a:srgbClr val="0C1E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793" y="836712"/>
            <a:ext cx="4728343" cy="4728343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-403225" y="1076325"/>
            <a:ext cx="5264150" cy="4310063"/>
          </a:xfrm>
          <a:prstGeom prst="rect">
            <a:avLst/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H="1">
            <a:off x="539750" y="1628775"/>
            <a:ext cx="7281863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66" name="Прямоугольник 14"/>
          <p:cNvSpPr>
            <a:spLocks noChangeArrowheads="1"/>
          </p:cNvSpPr>
          <p:nvPr/>
        </p:nvSpPr>
        <p:spPr bwMode="auto">
          <a:xfrm>
            <a:off x="708025" y="1116013"/>
            <a:ext cx="2490788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0C1E30"/>
                </a:solidFill>
                <a:latin typeface="Montserrat Black" pitchFamily="2" charset="-52"/>
              </a:rPr>
              <a:t>КОНТАКТЫ</a:t>
            </a:r>
          </a:p>
        </p:txBody>
      </p:sp>
      <p:sp>
        <p:nvSpPr>
          <p:cNvPr id="15367" name="Прямоугольник 16"/>
          <p:cNvSpPr>
            <a:spLocks noChangeArrowheads="1"/>
          </p:cNvSpPr>
          <p:nvPr/>
        </p:nvSpPr>
        <p:spPr bwMode="auto">
          <a:xfrm>
            <a:off x="717550" y="1843088"/>
            <a:ext cx="293687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endParaRPr lang="ru-RU" altLang="ru-RU" sz="1400">
              <a:solidFill>
                <a:srgbClr val="0C1E30"/>
              </a:solidFill>
              <a:latin typeface="Montserrat" pitchFamily="2" charset="-52"/>
            </a:endParaRPr>
          </a:p>
          <a:p>
            <a:pPr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ru-RU" altLang="ru-RU" sz="1400">
                <a:solidFill>
                  <a:srgbClr val="0C1E30"/>
                </a:solidFill>
                <a:latin typeface="Montserrat" pitchFamily="2" charset="-52"/>
              </a:rPr>
              <a:t>443068 г. Самара, </a:t>
            </a:r>
            <a:br>
              <a:rPr lang="ru-RU" altLang="ru-RU" sz="1400">
                <a:solidFill>
                  <a:srgbClr val="0C1E30"/>
                </a:solidFill>
                <a:latin typeface="Montserrat" pitchFamily="2" charset="-52"/>
              </a:rPr>
            </a:br>
            <a:r>
              <a:rPr lang="ru-RU" altLang="ru-RU" sz="1400">
                <a:solidFill>
                  <a:srgbClr val="0C1E30"/>
                </a:solidFill>
                <a:latin typeface="Montserrat" pitchFamily="2" charset="-52"/>
              </a:rPr>
              <a:t>ул. Скляренко 20,</a:t>
            </a:r>
          </a:p>
          <a:p>
            <a:pPr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ru-RU" altLang="ru-RU" sz="1400" b="1">
                <a:solidFill>
                  <a:srgbClr val="0C1E30"/>
                </a:solidFill>
                <a:latin typeface="Montserrat" pitchFamily="2" charset="-52"/>
              </a:rPr>
              <a:t>тел.: </a:t>
            </a:r>
            <a:r>
              <a:rPr lang="ru-RU" altLang="ru-RU" sz="1400">
                <a:solidFill>
                  <a:srgbClr val="0C1E30"/>
                </a:solidFill>
                <a:latin typeface="Montserrat" pitchFamily="2" charset="-52"/>
              </a:rPr>
              <a:t>(846)335-16-61</a:t>
            </a:r>
          </a:p>
          <a:p>
            <a:pPr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ru-RU" sz="1400" b="1">
                <a:solidFill>
                  <a:srgbClr val="0C1E30"/>
                </a:solidFill>
                <a:latin typeface="Montserrat" pitchFamily="2" charset="-52"/>
              </a:rPr>
              <a:t>E-mail</a:t>
            </a:r>
            <a:r>
              <a:rPr lang="en-US" altLang="ru-RU" sz="1400">
                <a:solidFill>
                  <a:srgbClr val="0C1E30"/>
                </a:solidFill>
                <a:latin typeface="Montserrat" pitchFamily="2" charset="-52"/>
              </a:rPr>
              <a:t>:</a:t>
            </a:r>
            <a:r>
              <a:rPr lang="ru-RU" altLang="ru-RU" sz="1400">
                <a:solidFill>
                  <a:srgbClr val="0C1E30"/>
                </a:solidFill>
                <a:latin typeface="Montserrat" pitchFamily="2" charset="-52"/>
              </a:rPr>
              <a:t> </a:t>
            </a:r>
            <a:r>
              <a:rPr lang="en-US" altLang="ru-RU" sz="1400">
                <a:solidFill>
                  <a:srgbClr val="0C1E30"/>
                </a:solidFill>
                <a:latin typeface="Montserrat" pitchFamily="2" charset="-52"/>
              </a:rPr>
              <a:t>torgi@samregion.ru</a:t>
            </a:r>
          </a:p>
        </p:txBody>
      </p:sp>
      <p:sp>
        <p:nvSpPr>
          <p:cNvPr id="18" name="Параллелограмм 4"/>
          <p:cNvSpPr/>
          <p:nvPr/>
        </p:nvSpPr>
        <p:spPr>
          <a:xfrm rot="10800000" flipV="1">
            <a:off x="-3175" y="5778500"/>
            <a:ext cx="2781300" cy="381000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latin typeface="Montserrat" pitchFamily="2" charset="-52"/>
            </a:endParaRPr>
          </a:p>
        </p:txBody>
      </p:sp>
      <p:sp>
        <p:nvSpPr>
          <p:cNvPr id="20" name="Параллелограмм 4"/>
          <p:cNvSpPr/>
          <p:nvPr/>
        </p:nvSpPr>
        <p:spPr>
          <a:xfrm rot="10800000" flipV="1">
            <a:off x="2738438" y="5778500"/>
            <a:ext cx="981075" cy="381000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latin typeface="Montserrat" pitchFamily="2" charset="-52"/>
            </a:endParaRPr>
          </a:p>
        </p:txBody>
      </p:sp>
      <p:pic>
        <p:nvPicPr>
          <p:cNvPr id="15370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5763" y="790575"/>
            <a:ext cx="693737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Рисунок 26"/>
          <p:cNvPicPr preferRelativeResize="0">
            <a:picLocks noChangeAspect="1"/>
          </p:cNvPicPr>
          <p:nvPr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2647" t="4918" r="3368" b="4802"/>
          <a:stretch/>
        </p:blipFill>
        <p:spPr>
          <a:xfrm>
            <a:off x="5661953" y="3356992"/>
            <a:ext cx="1249471" cy="1200199"/>
          </a:xfrm>
          <a:prstGeom prst="roundRect">
            <a:avLst>
              <a:gd name="adj" fmla="val 12764"/>
            </a:avLst>
          </a:prstGeom>
        </p:spPr>
      </p:pic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717550" y="3673475"/>
            <a:ext cx="2684463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0C1E30"/>
                </a:solidFill>
                <a:latin typeface="Montserrat" pitchFamily="2" charset="-52"/>
              </a:rPr>
              <a:t>СПАСИБО ЗА ВНИМАНИЕ!</a:t>
            </a:r>
          </a:p>
        </p:txBody>
      </p:sp>
      <p:pic>
        <p:nvPicPr>
          <p:cNvPr id="6" name="Рисунок 5"/>
          <p:cNvPicPr preferRelativeResize="0">
            <a:picLocks noChangeAspect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661953" y="1920722"/>
            <a:ext cx="1220245" cy="1220245"/>
          </a:xfrm>
          <a:prstGeom prst="roundRect">
            <a:avLst>
              <a:gd name="adj" fmla="val 12764"/>
            </a:avLst>
          </a:prstGeom>
        </p:spPr>
      </p:pic>
      <p:pic>
        <p:nvPicPr>
          <p:cNvPr id="8" name="Рисунок 7"/>
          <p:cNvPicPr preferRelativeResize="0">
            <a:picLocks noChangeAspect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661952" y="4757127"/>
            <a:ext cx="1260000" cy="1260000"/>
          </a:xfrm>
          <a:prstGeom prst="roundRect">
            <a:avLst>
              <a:gd name="adj" fmla="val 11375"/>
            </a:avLst>
          </a:prstGeom>
        </p:spPr>
      </p:pic>
      <p:pic>
        <p:nvPicPr>
          <p:cNvPr id="15375" name="Picture 4" descr="Picture backgroun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7663" y="3597275"/>
            <a:ext cx="76835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6" name="Picture 6" descr="Picture background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89" r="23795"/>
          <a:stretch>
            <a:fillRect/>
          </a:stretch>
        </p:blipFill>
        <p:spPr bwMode="auto">
          <a:xfrm>
            <a:off x="7956550" y="2101850"/>
            <a:ext cx="792163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377" name="Группа 13"/>
          <p:cNvGrpSpPr>
            <a:grpSpLocks/>
          </p:cNvGrpSpPr>
          <p:nvPr/>
        </p:nvGrpSpPr>
        <p:grpSpPr bwMode="auto">
          <a:xfrm>
            <a:off x="7967663" y="5084763"/>
            <a:ext cx="769937" cy="768350"/>
            <a:chOff x="7174507" y="4360829"/>
            <a:chExt cx="768696" cy="768696"/>
          </a:xfrm>
        </p:grpSpPr>
        <p:pic>
          <p:nvPicPr>
            <p:cNvPr id="24" name="Picture 4" descr="Picture background"/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74507" y="4360829"/>
              <a:ext cx="768696" cy="7686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Прямоугольник 10"/>
            <p:cNvSpPr/>
            <p:nvPr/>
          </p:nvSpPr>
          <p:spPr>
            <a:xfrm>
              <a:off x="7310812" y="4568885"/>
              <a:ext cx="516691" cy="416112"/>
            </a:xfrm>
            <a:prstGeom prst="rect">
              <a:avLst/>
            </a:prstGeom>
            <a:solidFill>
              <a:srgbClr val="7BB3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pic>
          <p:nvPicPr>
            <p:cNvPr id="15381" name="Picture 8" descr="Picture background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19095" y="4434667"/>
              <a:ext cx="602050" cy="602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378" name="Прямоугольник 1"/>
          <p:cNvSpPr>
            <a:spLocks noChangeArrowheads="1"/>
          </p:cNvSpPr>
          <p:nvPr/>
        </p:nvSpPr>
        <p:spPr bwMode="auto">
          <a:xfrm>
            <a:off x="5510213" y="731838"/>
            <a:ext cx="45720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>
                <a:solidFill>
                  <a:srgbClr val="EBEBEB"/>
                </a:solidFill>
                <a:latin typeface="Montserrat" pitchFamily="2" charset="-52"/>
              </a:rPr>
              <a:t>Главное управление </a:t>
            </a:r>
            <a:br>
              <a:rPr lang="ru-RU" altLang="ru-RU" sz="1600">
                <a:solidFill>
                  <a:srgbClr val="EBEBEB"/>
                </a:solidFill>
                <a:latin typeface="Montserrat" pitchFamily="2" charset="-52"/>
              </a:rPr>
            </a:br>
            <a:r>
              <a:rPr lang="ru-RU" altLang="ru-RU" sz="1600">
                <a:solidFill>
                  <a:srgbClr val="EBEBEB"/>
                </a:solidFill>
                <a:latin typeface="Montserrat" pitchFamily="2" charset="-52"/>
              </a:rPr>
              <a:t>организации торгов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>
                <a:solidFill>
                  <a:srgbClr val="EBEBEB"/>
                </a:solidFill>
                <a:latin typeface="Montserrat" pitchFamily="2" charset="-52"/>
              </a:rPr>
              <a:t>Самарской области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13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112"/>
          <a:stretch>
            <a:fillRect/>
          </a:stretch>
        </p:blipFill>
        <p:spPr bwMode="auto">
          <a:xfrm>
            <a:off x="0" y="3247831"/>
            <a:ext cx="9144000" cy="364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extBox 7"/>
          <p:cNvSpPr txBox="1">
            <a:spLocks noChangeArrowheads="1"/>
          </p:cNvSpPr>
          <p:nvPr/>
        </p:nvSpPr>
        <p:spPr bwMode="auto">
          <a:xfrm>
            <a:off x="377329" y="6208713"/>
            <a:ext cx="5165725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500">
                <a:solidFill>
                  <a:srgbClr val="0C1E30"/>
                </a:solidFill>
                <a:latin typeface="PT Astra Serif"/>
                <a:ea typeface="PT Astra Serif"/>
                <a:cs typeface="PT Astra Serif"/>
              </a:rPr>
              <a:t>САМАРСКАЯ ОБЛАСТЬ</a:t>
            </a:r>
          </a:p>
        </p:txBody>
      </p:sp>
      <p:sp>
        <p:nvSpPr>
          <p:cNvPr id="10" name="Прямоугольник 9">
            <a:extLst>
              <a:ext uri="{FF2B5EF4-FFF2-40B4-BE49-F238E27FC236}"/>
            </a:extLst>
          </p:cNvPr>
          <p:cNvSpPr/>
          <p:nvPr/>
        </p:nvSpPr>
        <p:spPr>
          <a:xfrm rot="5400000">
            <a:off x="823417" y="5382907"/>
            <a:ext cx="352425" cy="1244600"/>
          </a:xfrm>
          <a:prstGeom prst="rect">
            <a:avLst/>
          </a:prstGeom>
          <a:solidFill>
            <a:srgbClr val="0C1E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dirty="0"/>
          </a:p>
        </p:txBody>
      </p:sp>
      <p:sp>
        <p:nvSpPr>
          <p:cNvPr id="4101" name="Заголовок 1"/>
          <p:cNvSpPr txBox="1">
            <a:spLocks/>
          </p:cNvSpPr>
          <p:nvPr/>
        </p:nvSpPr>
        <p:spPr bwMode="auto">
          <a:xfrm>
            <a:off x="377329" y="5828994"/>
            <a:ext cx="124460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 sz="1500">
                <a:solidFill>
                  <a:schemeClr val="bg1"/>
                </a:solidFill>
                <a:latin typeface="Century Gothic" panose="020B0502020202020204" pitchFamily="34" charset="0"/>
                <a:ea typeface="PT Astra Serif"/>
                <a:cs typeface="PT Astra Serif"/>
              </a:rPr>
              <a:t>28.11.2024</a:t>
            </a:r>
          </a:p>
        </p:txBody>
      </p:sp>
      <p:pic>
        <p:nvPicPr>
          <p:cNvPr id="4102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086"/>
          <a:stretch>
            <a:fillRect/>
          </a:stretch>
        </p:blipFill>
        <p:spPr bwMode="auto">
          <a:xfrm>
            <a:off x="0" y="-30163"/>
            <a:ext cx="9144000" cy="1898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3" name="TextBox 6"/>
          <p:cNvSpPr txBox="1">
            <a:spLocks noChangeArrowheads="1"/>
          </p:cNvSpPr>
          <p:nvPr/>
        </p:nvSpPr>
        <p:spPr bwMode="auto">
          <a:xfrm>
            <a:off x="377329" y="1300163"/>
            <a:ext cx="7939087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3000" b="1">
                <a:solidFill>
                  <a:srgbClr val="002060"/>
                </a:solidFill>
                <a:latin typeface="PT Astra Serif"/>
                <a:ea typeface="PT Astra Serif"/>
                <a:cs typeface="PT Astra Serif"/>
              </a:rPr>
              <a:t>АКТУАЛЬНЫЕ ВОПРОСЫ ОСУЩЕСТВЛЕНИЯ ЗАКУПОК </a:t>
            </a:r>
            <a:br>
              <a:rPr lang="ru-RU" altLang="ru-RU" sz="3000" b="1">
                <a:solidFill>
                  <a:srgbClr val="002060"/>
                </a:solidFill>
                <a:latin typeface="PT Astra Serif"/>
                <a:ea typeface="PT Astra Serif"/>
                <a:cs typeface="PT Astra Serif"/>
              </a:rPr>
            </a:br>
            <a:r>
              <a:rPr lang="ru-RU" altLang="ru-RU" sz="3000" b="1">
                <a:solidFill>
                  <a:srgbClr val="002060"/>
                </a:solidFill>
                <a:latin typeface="PT Astra Serif"/>
                <a:ea typeface="PT Astra Serif"/>
                <a:cs typeface="PT Astra Serif"/>
              </a:rPr>
              <a:t>В СООТВЕТСТВИИ С ТРЕБОВАНИЯМИ ЗАКОНА № 223-ФЗ </a:t>
            </a:r>
          </a:p>
        </p:txBody>
      </p:sp>
      <p:sp>
        <p:nvSpPr>
          <p:cNvPr id="9" name="Прямоугольник 8">
            <a:extLst>
              <a:ext uri="{FF2B5EF4-FFF2-40B4-BE49-F238E27FC236}"/>
            </a:extLst>
          </p:cNvPr>
          <p:cNvSpPr/>
          <p:nvPr/>
        </p:nvSpPr>
        <p:spPr>
          <a:xfrm>
            <a:off x="0" y="1441450"/>
            <a:ext cx="285750" cy="1655763"/>
          </a:xfrm>
          <a:prstGeom prst="rect">
            <a:avLst/>
          </a:prstGeom>
          <a:solidFill>
            <a:srgbClr val="C7D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43054" y="3094574"/>
            <a:ext cx="3432041" cy="3386281"/>
          </a:xfrm>
          <a:prstGeom prst="roundRect">
            <a:avLst>
              <a:gd name="adj" fmla="val 7525"/>
            </a:avLst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олилиния 19"/>
          <p:cNvSpPr/>
          <p:nvPr/>
        </p:nvSpPr>
        <p:spPr>
          <a:xfrm>
            <a:off x="0" y="0"/>
            <a:ext cx="9144000" cy="5849938"/>
          </a:xfrm>
          <a:custGeom>
            <a:avLst/>
            <a:gdLst>
              <a:gd name="connsiteX0" fmla="*/ 0 w 9144000"/>
              <a:gd name="connsiteY0" fmla="*/ 0 h 5849728"/>
              <a:gd name="connsiteX1" fmla="*/ 9144000 w 9144000"/>
              <a:gd name="connsiteY1" fmla="*/ 0 h 5849728"/>
              <a:gd name="connsiteX2" fmla="*/ 9144000 w 9144000"/>
              <a:gd name="connsiteY2" fmla="*/ 5849728 h 5849728"/>
              <a:gd name="connsiteX3" fmla="*/ 9078773 w 9144000"/>
              <a:gd name="connsiteY3" fmla="*/ 5818908 h 5849728"/>
              <a:gd name="connsiteX4" fmla="*/ 8941068 w 9144000"/>
              <a:gd name="connsiteY4" fmla="*/ 5762247 h 5849728"/>
              <a:gd name="connsiteX5" fmla="*/ 6067278 w 9144000"/>
              <a:gd name="connsiteY5" fmla="*/ 3991580 h 5849728"/>
              <a:gd name="connsiteX6" fmla="*/ 2162988 w 9144000"/>
              <a:gd name="connsiteY6" fmla="*/ 2757918 h 5849728"/>
              <a:gd name="connsiteX7" fmla="*/ 9032 w 9144000"/>
              <a:gd name="connsiteY7" fmla="*/ 2469390 h 5849728"/>
              <a:gd name="connsiteX8" fmla="*/ 0 w 9144000"/>
              <a:gd name="connsiteY8" fmla="*/ 2468080 h 5849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00" h="5849728">
                <a:moveTo>
                  <a:pt x="0" y="0"/>
                </a:moveTo>
                <a:lnTo>
                  <a:pt x="9144000" y="0"/>
                </a:lnTo>
                <a:lnTo>
                  <a:pt x="9144000" y="5849728"/>
                </a:lnTo>
                <a:lnTo>
                  <a:pt x="9078773" y="5818908"/>
                </a:lnTo>
                <a:cubicBezTo>
                  <a:pt x="9033406" y="5798701"/>
                  <a:pt x="8987483" y="5779633"/>
                  <a:pt x="8941068" y="5762247"/>
                </a:cubicBezTo>
                <a:cubicBezTo>
                  <a:pt x="8198430" y="5484069"/>
                  <a:pt x="7196957" y="4492302"/>
                  <a:pt x="6067278" y="3991580"/>
                </a:cubicBezTo>
                <a:cubicBezTo>
                  <a:pt x="4937598" y="3490859"/>
                  <a:pt x="3360400" y="3082056"/>
                  <a:pt x="2162988" y="2757918"/>
                </a:cubicBezTo>
                <a:cubicBezTo>
                  <a:pt x="1489444" y="2575590"/>
                  <a:pt x="672006" y="2554755"/>
                  <a:pt x="9032" y="2469390"/>
                </a:cubicBezTo>
                <a:lnTo>
                  <a:pt x="0" y="2468080"/>
                </a:lnTo>
                <a:close/>
              </a:path>
            </a:pathLst>
          </a:custGeom>
          <a:solidFill>
            <a:srgbClr val="0C1E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8" name="Picture 5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2990" y="4167052"/>
            <a:ext cx="2844767" cy="2842615"/>
          </a:xfrm>
          <a:prstGeom prst="roundRect">
            <a:avLst>
              <a:gd name="adj" fmla="val 6949"/>
            </a:avLst>
          </a:prstGeom>
          <a:noFill/>
          <a:ln>
            <a:noFill/>
          </a:ln>
          <a:scene3d>
            <a:camera prst="isometricOffAxis1Top">
              <a:rot lat="18448658" lon="19229742" rev="2765580"/>
            </a:camera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5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8887" y="3792056"/>
            <a:ext cx="2844767" cy="2842615"/>
          </a:xfrm>
          <a:prstGeom prst="roundRect">
            <a:avLst>
              <a:gd name="adj" fmla="val 6949"/>
            </a:avLst>
          </a:prstGeom>
          <a:noFill/>
          <a:ln>
            <a:noFill/>
          </a:ln>
          <a:scene3d>
            <a:camera prst="isometricOffAxis1Top">
              <a:rot lat="18448658" lon="19229742" rev="2765580"/>
            </a:camera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Подзаголовок 13"/>
          <p:cNvSpPr>
            <a:spLocks noGrp="1"/>
          </p:cNvSpPr>
          <p:nvPr>
            <p:ph type="subTitle" idx="1"/>
          </p:nvPr>
        </p:nvSpPr>
        <p:spPr>
          <a:xfrm>
            <a:off x="430213" y="5089525"/>
            <a:ext cx="6400800" cy="1219200"/>
          </a:xfrm>
        </p:spPr>
        <p:txBody>
          <a:bodyPr rtlCol="0">
            <a:normAutofit fontScale="55000" lnSpcReduction="2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C1E30"/>
                </a:solidFill>
                <a:cs typeface="Times New Roman" pitchFamily="18" charset="0"/>
              </a:rPr>
              <a:t>Колесникова Ирина Александровна</a:t>
            </a:r>
          </a:p>
          <a:p>
            <a:pPr algn="l">
              <a:buFont typeface="Arial" charset="0"/>
              <a:buNone/>
              <a:defRPr/>
            </a:pPr>
            <a:r>
              <a:rPr lang="ru-RU" sz="3800" dirty="0" smtClean="0">
                <a:solidFill>
                  <a:srgbClr val="0C1E30"/>
                </a:solidFill>
                <a:cs typeface="Times New Roman" pitchFamily="18" charset="0"/>
              </a:rPr>
              <a:t>Главный консультант управления правового, кадрового и финансового обеспечения </a:t>
            </a:r>
            <a:br>
              <a:rPr lang="ru-RU" sz="3800" dirty="0" smtClean="0">
                <a:solidFill>
                  <a:srgbClr val="0C1E30"/>
                </a:solidFill>
                <a:cs typeface="Times New Roman" pitchFamily="18" charset="0"/>
              </a:rPr>
            </a:br>
            <a:r>
              <a:rPr lang="ru-RU" sz="3800" dirty="0" smtClean="0">
                <a:solidFill>
                  <a:srgbClr val="0C1E30"/>
                </a:solidFill>
                <a:cs typeface="Times New Roman" pitchFamily="18" charset="0"/>
              </a:rPr>
              <a:t>ГУОТ </a:t>
            </a:r>
            <a:r>
              <a:rPr lang="ru-RU" sz="3800" dirty="0">
                <a:solidFill>
                  <a:srgbClr val="0C1E30"/>
                </a:solidFill>
                <a:cs typeface="Times New Roman" pitchFamily="18" charset="0"/>
              </a:rPr>
              <a:t>Самарской области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endParaRPr lang="ru-RU" b="1" dirty="0">
              <a:solidFill>
                <a:srgbClr val="0C1E30"/>
              </a:solidFill>
              <a:cs typeface="Times New Roman" pitchFamily="18" charset="0"/>
            </a:endParaRPr>
          </a:p>
        </p:txBody>
      </p:sp>
      <p:sp>
        <p:nvSpPr>
          <p:cNvPr id="5126" name="Подзаголовок 13"/>
          <p:cNvSpPr txBox="1">
            <a:spLocks/>
          </p:cNvSpPr>
          <p:nvPr/>
        </p:nvSpPr>
        <p:spPr bwMode="auto">
          <a:xfrm>
            <a:off x="430213" y="6242050"/>
            <a:ext cx="489585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1600" b="1">
                <a:solidFill>
                  <a:srgbClr val="0C1E30"/>
                </a:solidFill>
                <a:cs typeface="Times New Roman" panose="02020603050405020304" pitchFamily="18" charset="0"/>
              </a:rPr>
              <a:t>Самара, 28.11.2024</a:t>
            </a:r>
          </a:p>
        </p:txBody>
      </p:sp>
      <p:pic>
        <p:nvPicPr>
          <p:cNvPr id="10" name="Picture 5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2832" y="3228863"/>
            <a:ext cx="2844767" cy="2842615"/>
          </a:xfrm>
          <a:prstGeom prst="roundRect">
            <a:avLst>
              <a:gd name="adj" fmla="val 6949"/>
            </a:avLst>
          </a:prstGeom>
          <a:noFill/>
          <a:ln>
            <a:noFill/>
          </a:ln>
          <a:scene3d>
            <a:camera prst="isometricOffAxis1Top">
              <a:rot lat="18448658" lon="19229742" rev="2765580"/>
            </a:camera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599" y="2054516"/>
            <a:ext cx="3456384" cy="3453770"/>
          </a:xfrm>
          <a:prstGeom prst="roundRect">
            <a:avLst>
              <a:gd name="adj" fmla="val 6949"/>
            </a:avLst>
          </a:prstGeom>
          <a:noFill/>
          <a:ln>
            <a:noFill/>
          </a:ln>
          <a:scene3d>
            <a:camera prst="isometricOffAxis1Top">
              <a:rot lat="18894375" lon="19842210" rev="2303195"/>
            </a:camera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3" y="1521950"/>
            <a:ext cx="3808864" cy="3805983"/>
          </a:xfrm>
          <a:prstGeom prst="roundRect">
            <a:avLst>
              <a:gd name="adj" fmla="val 6949"/>
            </a:avLst>
          </a:prstGeom>
          <a:noFill/>
          <a:ln>
            <a:noFill/>
          </a:ln>
          <a:scene3d>
            <a:camera prst="isometricOffAxis1Top">
              <a:rot lat="19296548" lon="19248128" rev="2752376"/>
            </a:camera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9389" y="1052736"/>
            <a:ext cx="4323317" cy="4320047"/>
          </a:xfrm>
          <a:prstGeom prst="roundRect">
            <a:avLst>
              <a:gd name="adj" fmla="val 6949"/>
            </a:avLst>
          </a:prstGeom>
          <a:noFill/>
          <a:ln>
            <a:noFill/>
          </a:ln>
          <a:scene3d>
            <a:camera prst="isometricOffAxis1Top">
              <a:rot lat="18845608" lon="19082046" rev="3135377"/>
            </a:camera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1" name="Заголовок 12"/>
          <p:cNvSpPr>
            <a:spLocks noGrp="1"/>
          </p:cNvSpPr>
          <p:nvPr>
            <p:ph type="ctrTitle"/>
          </p:nvPr>
        </p:nvSpPr>
        <p:spPr>
          <a:xfrm>
            <a:off x="430213" y="-454025"/>
            <a:ext cx="9037637" cy="2706688"/>
          </a:xfrm>
        </p:spPr>
        <p:txBody>
          <a:bodyPr/>
          <a:lstStyle/>
          <a:p>
            <a:pPr algn="l" eaLnBrk="1" hangingPunct="1"/>
            <a:r>
              <a:rPr lang="ru-RU" altLang="ru-RU" sz="3600" b="1" smtClean="0">
                <a:solidFill>
                  <a:srgbClr val="EBEBEB"/>
                </a:solidFill>
              </a:rPr>
              <a:t>Изменения в Типовое положение </a:t>
            </a:r>
            <a:br>
              <a:rPr lang="ru-RU" altLang="ru-RU" sz="3600" b="1" smtClean="0">
                <a:solidFill>
                  <a:srgbClr val="EBEBEB"/>
                </a:solidFill>
              </a:rPr>
            </a:br>
            <a:r>
              <a:rPr lang="ru-RU" altLang="ru-RU" sz="3600" b="1" smtClean="0">
                <a:solidFill>
                  <a:srgbClr val="EBEBEB"/>
                </a:solidFill>
              </a:rPr>
              <a:t>о закупке товаров, работ, услуг </a:t>
            </a:r>
            <a:br>
              <a:rPr lang="ru-RU" altLang="ru-RU" sz="3600" b="1" smtClean="0">
                <a:solidFill>
                  <a:srgbClr val="EBEBEB"/>
                </a:solidFill>
              </a:rPr>
            </a:br>
            <a:r>
              <a:rPr lang="ru-RU" altLang="ru-RU" sz="3600" b="1" smtClean="0">
                <a:solidFill>
                  <a:srgbClr val="EBEBEB"/>
                </a:solidFill>
              </a:rPr>
              <a:t>заказчиков Самарской области</a:t>
            </a:r>
            <a:endParaRPr lang="ru-RU" altLang="ru-RU" sz="3600" b="1" smtClean="0">
              <a:solidFill>
                <a:srgbClr val="EBEBEB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-468313" y="4803775"/>
            <a:ext cx="11520488" cy="3105150"/>
          </a:xfrm>
          <a:prstGeom prst="rect">
            <a:avLst/>
          </a:prstGeom>
          <a:solidFill>
            <a:srgbClr val="0C1E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949325" y="-542925"/>
            <a:ext cx="11520488" cy="3106738"/>
          </a:xfrm>
          <a:prstGeom prst="rect">
            <a:avLst/>
          </a:prstGeom>
          <a:solidFill>
            <a:srgbClr val="0C1E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614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537"/>
          </a:xfrm>
        </p:spPr>
        <p:txBody>
          <a:bodyPr/>
          <a:lstStyle/>
          <a:p>
            <a:r>
              <a:rPr lang="ru-RU" altLang="ru-RU" sz="3200" b="1" smtClean="0">
                <a:solidFill>
                  <a:srgbClr val="EBEBEB"/>
                </a:solidFill>
              </a:rPr>
              <a:t/>
            </a:r>
            <a:br>
              <a:rPr lang="ru-RU" altLang="ru-RU" sz="3200" b="1" smtClean="0">
                <a:solidFill>
                  <a:srgbClr val="EBEBEB"/>
                </a:solidFill>
              </a:rPr>
            </a:br>
            <a:r>
              <a:rPr lang="ru-RU" altLang="ru-RU" sz="3200" b="1" smtClean="0">
                <a:solidFill>
                  <a:srgbClr val="EBEBEB"/>
                </a:solidFill>
              </a:rPr>
              <a:t>Федеральный закон от 08.08.2024 № 318-ФЗ</a:t>
            </a:r>
            <a:endParaRPr lang="ru-RU" altLang="ru-RU" b="1" smtClean="0">
              <a:solidFill>
                <a:srgbClr val="EBEBEB"/>
              </a:solidFill>
            </a:endParaRPr>
          </a:p>
        </p:txBody>
      </p:sp>
      <p:sp>
        <p:nvSpPr>
          <p:cNvPr id="6149" name="Объект 2"/>
          <p:cNvSpPr>
            <a:spLocks noGrp="1"/>
          </p:cNvSpPr>
          <p:nvPr>
            <p:ph idx="1"/>
          </p:nvPr>
        </p:nvSpPr>
        <p:spPr>
          <a:xfrm>
            <a:off x="561975" y="2852738"/>
            <a:ext cx="3897313" cy="727075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ru-RU" altLang="ru-RU" sz="2400" dirty="0" smtClean="0">
                <a:solidFill>
                  <a:srgbClr val="0C1E30"/>
                </a:solidFill>
              </a:rPr>
              <a:t>Типовые положения </a:t>
            </a:r>
            <a:br>
              <a:rPr lang="ru-RU" altLang="ru-RU" sz="2400" dirty="0" smtClean="0">
                <a:solidFill>
                  <a:srgbClr val="0C1E30"/>
                </a:solidFill>
              </a:rPr>
            </a:br>
            <a:r>
              <a:rPr lang="ru-RU" altLang="ru-RU" sz="2400" dirty="0" smtClean="0">
                <a:solidFill>
                  <a:srgbClr val="0C1E30"/>
                </a:solidFill>
              </a:rPr>
              <a:t>о закупках </a:t>
            </a:r>
            <a:r>
              <a:rPr lang="ru-RU" altLang="ru-RU" sz="1800" dirty="0" smtClean="0"/>
              <a:t/>
            </a:r>
            <a:br>
              <a:rPr lang="ru-RU" altLang="ru-RU" sz="1800" dirty="0" smtClean="0"/>
            </a:br>
            <a:r>
              <a:rPr lang="ru-RU" altLang="ru-RU" sz="2800" b="1" dirty="0" smtClean="0">
                <a:solidFill>
                  <a:srgbClr val="FF0000"/>
                </a:solidFill>
              </a:rPr>
              <a:t>до 1 декабря </a:t>
            </a:r>
            <a:br>
              <a:rPr lang="ru-RU" altLang="ru-RU" sz="2800" b="1" dirty="0" smtClean="0">
                <a:solidFill>
                  <a:srgbClr val="FF0000"/>
                </a:solidFill>
              </a:rPr>
            </a:br>
            <a:r>
              <a:rPr lang="ru-RU" altLang="ru-RU" sz="2800" b="1" dirty="0" smtClean="0">
                <a:solidFill>
                  <a:srgbClr val="FF0000"/>
                </a:solidFill>
              </a:rPr>
              <a:t>2024 года</a:t>
            </a:r>
            <a:endParaRPr lang="ru-RU" altLang="ru-RU" sz="2800" b="1" dirty="0" smtClean="0"/>
          </a:p>
        </p:txBody>
      </p:sp>
      <p:sp>
        <p:nvSpPr>
          <p:cNvPr id="6150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D0E0E29-B128-42C3-B1D1-3CE184D854F5}" type="slidenum">
              <a:rPr lang="ru-RU" altLang="ru-RU" sz="1200" smtClean="0">
                <a:solidFill>
                  <a:srgbClr val="898989"/>
                </a:solidFill>
                <a:latin typeface="Gill Sans MT" panose="020B0502020104020203" pitchFamily="34" charset="0"/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ru-RU" altLang="ru-RU" sz="1200" smtClean="0">
              <a:solidFill>
                <a:srgbClr val="898989"/>
              </a:solidFill>
              <a:latin typeface="Gill Sans MT" panose="020B05020201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61975" y="5168900"/>
            <a:ext cx="7700963" cy="1261884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ru-RU" altLang="ru-RU" sz="2400" dirty="0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  <a:t>Положения о закупках, </a:t>
            </a:r>
            <a:r>
              <a:rPr lang="ru-RU" altLang="ru-RU" sz="2400" dirty="0">
                <a:solidFill>
                  <a:srgbClr val="FFC000"/>
                </a:solidFill>
                <a:latin typeface="+mn-lt"/>
                <a:cs typeface="+mn-cs"/>
              </a:rPr>
              <a:t>не соответствующие требованиям</a:t>
            </a:r>
            <a:r>
              <a:rPr lang="ru-RU" altLang="ru-RU" sz="2400" dirty="0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  <a:t/>
            </a:r>
            <a:br>
              <a:rPr lang="ru-RU" altLang="ru-RU" sz="2400" dirty="0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</a:br>
            <a:r>
              <a:rPr lang="ru-RU" altLang="ru-RU" sz="2400" dirty="0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  <a:t>по состоянию на 1 января 2025 года </a:t>
            </a:r>
            <a:br>
              <a:rPr lang="ru-RU" altLang="ru-RU" sz="2400" dirty="0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</a:br>
            <a:r>
              <a:rPr lang="ru-RU" altLang="ru-RU" sz="2800" b="1" dirty="0">
                <a:solidFill>
                  <a:srgbClr val="FFC000"/>
                </a:solidFill>
                <a:latin typeface="+mn-lt"/>
                <a:cs typeface="+mn-cs"/>
              </a:rPr>
              <a:t>считаются не размещенными в ЕИС</a:t>
            </a:r>
          </a:p>
        </p:txBody>
      </p:sp>
      <p:sp>
        <p:nvSpPr>
          <p:cNvPr id="6151" name="Прямоугольник 2"/>
          <p:cNvSpPr>
            <a:spLocks noChangeArrowheads="1"/>
          </p:cNvSpPr>
          <p:nvPr/>
        </p:nvSpPr>
        <p:spPr bwMode="auto">
          <a:xfrm>
            <a:off x="561975" y="1204913"/>
            <a:ext cx="8497888" cy="123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2800" dirty="0" smtClean="0">
                <a:solidFill>
                  <a:srgbClr val="FFC000"/>
                </a:solidFill>
                <a:latin typeface="+mn-lt"/>
                <a:cs typeface="Calibri" panose="020F0502020204030204" pitchFamily="34" charset="0"/>
              </a:rPr>
              <a:t>Должны быть приведены в соответствие </a:t>
            </a:r>
            <a:br>
              <a:rPr lang="ru-RU" altLang="ru-RU" sz="2800" dirty="0" smtClean="0">
                <a:solidFill>
                  <a:srgbClr val="FFC000"/>
                </a:solidFill>
                <a:latin typeface="+mn-lt"/>
                <a:cs typeface="Calibri" panose="020F0502020204030204" pitchFamily="34" charset="0"/>
              </a:rPr>
            </a:br>
            <a:r>
              <a:rPr lang="ru-RU" altLang="ru-RU" dirty="0" smtClean="0">
                <a:solidFill>
                  <a:srgbClr val="EBEBEB"/>
                </a:solidFill>
                <a:latin typeface="+mn-lt"/>
                <a:cs typeface="Calibri" panose="020F0502020204030204" pitchFamily="34" charset="0"/>
              </a:rPr>
              <a:t>с требованиями Федерального закона от 18.07.2011 № 223-ФЗ, </a:t>
            </a:r>
            <a:br>
              <a:rPr lang="ru-RU" altLang="ru-RU" dirty="0" smtClean="0">
                <a:solidFill>
                  <a:srgbClr val="EBEBEB"/>
                </a:solidFill>
                <a:latin typeface="+mn-lt"/>
                <a:cs typeface="Calibri" panose="020F0502020204030204" pitchFamily="34" charset="0"/>
              </a:rPr>
            </a:br>
            <a:r>
              <a:rPr lang="ru-RU" altLang="ru-RU" sz="2800" dirty="0" smtClean="0">
                <a:solidFill>
                  <a:srgbClr val="FFC000"/>
                </a:solidFill>
                <a:latin typeface="+mn-lt"/>
                <a:cs typeface="Calibri" panose="020F0502020204030204" pitchFamily="34" charset="0"/>
              </a:rPr>
              <a:t>утверждены и размещены в ЕИС</a:t>
            </a:r>
          </a:p>
        </p:txBody>
      </p:sp>
      <p:sp>
        <p:nvSpPr>
          <p:cNvPr id="6152" name="Объект 2"/>
          <p:cNvSpPr txBox="1">
            <a:spLocks/>
          </p:cNvSpPr>
          <p:nvPr/>
        </p:nvSpPr>
        <p:spPr bwMode="auto">
          <a:xfrm>
            <a:off x="6156325" y="2852738"/>
            <a:ext cx="3862388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Arial" panose="020B0604020202020204" pitchFamily="34" charset="0"/>
              <a:buNone/>
              <a:defRPr/>
            </a:pPr>
            <a:r>
              <a:rPr lang="ru-RU" altLang="ru-RU" sz="2400" dirty="0" smtClean="0">
                <a:solidFill>
                  <a:srgbClr val="0C1E30"/>
                </a:solidFill>
                <a:latin typeface="+mn-lt"/>
              </a:rPr>
              <a:t>Положения </a:t>
            </a:r>
            <a:br>
              <a:rPr lang="ru-RU" altLang="ru-RU" sz="2400" dirty="0" smtClean="0">
                <a:solidFill>
                  <a:srgbClr val="0C1E30"/>
                </a:solidFill>
                <a:latin typeface="+mn-lt"/>
              </a:rPr>
            </a:br>
            <a:r>
              <a:rPr lang="ru-RU" altLang="ru-RU" sz="2400" dirty="0" smtClean="0">
                <a:solidFill>
                  <a:srgbClr val="0C1E30"/>
                </a:solidFill>
                <a:latin typeface="+mn-lt"/>
              </a:rPr>
              <a:t>о закупках </a:t>
            </a:r>
            <a:r>
              <a:rPr lang="ru-RU" altLang="ru-RU" sz="2400" dirty="0" smtClean="0">
                <a:latin typeface="+mn-lt"/>
              </a:rPr>
              <a:t/>
            </a:r>
            <a:br>
              <a:rPr lang="ru-RU" altLang="ru-RU" sz="2400" dirty="0" smtClean="0">
                <a:latin typeface="+mn-lt"/>
              </a:rPr>
            </a:br>
            <a:r>
              <a:rPr lang="ru-RU" altLang="ru-RU" sz="2800" b="1" dirty="0" smtClean="0">
                <a:solidFill>
                  <a:srgbClr val="FF0000"/>
                </a:solidFill>
                <a:latin typeface="+mn-lt"/>
              </a:rPr>
              <a:t>до 1 января </a:t>
            </a:r>
            <a:br>
              <a:rPr lang="ru-RU" altLang="ru-RU" sz="2800" b="1" dirty="0" smtClean="0">
                <a:solidFill>
                  <a:srgbClr val="FF0000"/>
                </a:solidFill>
                <a:latin typeface="+mn-lt"/>
              </a:rPr>
            </a:br>
            <a:r>
              <a:rPr lang="ru-RU" altLang="ru-RU" sz="2800" b="1" dirty="0" smtClean="0">
                <a:solidFill>
                  <a:srgbClr val="FF0000"/>
                </a:solidFill>
                <a:latin typeface="+mn-lt"/>
              </a:rPr>
              <a:t>2025 года</a:t>
            </a:r>
            <a:endParaRPr lang="ru-RU" altLang="ru-RU" sz="2800" b="1" dirty="0" smtClean="0">
              <a:latin typeface="+mn-lt"/>
            </a:endParaRPr>
          </a:p>
          <a:p>
            <a:pPr>
              <a:buFont typeface="Arial" panose="020B0604020202020204" pitchFamily="34" charset="0"/>
              <a:buNone/>
              <a:defRPr/>
            </a:pPr>
            <a:endParaRPr lang="ru-RU" altLang="ru-RU" sz="1800" dirty="0" smtClean="0">
              <a:latin typeface="+mn-lt"/>
            </a:endParaRPr>
          </a:p>
          <a:p>
            <a:pPr>
              <a:buFont typeface="Arial" panose="020B0604020202020204" pitchFamily="34" charset="0"/>
              <a:buNone/>
              <a:defRPr/>
            </a:pPr>
            <a:endParaRPr lang="ru-RU" altLang="ru-RU" sz="1800" dirty="0" smtClean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23850" y="3716338"/>
            <a:ext cx="10080625" cy="3241675"/>
          </a:xfrm>
          <a:prstGeom prst="rect">
            <a:avLst/>
          </a:prstGeom>
          <a:solidFill>
            <a:srgbClr val="0C1E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717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 smtClean="0"/>
              <a:t>Изменения в Типовое положение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313" y="1341438"/>
            <a:ext cx="8229600" cy="4751387"/>
          </a:xfrm>
        </p:spPr>
        <p:txBody>
          <a:bodyPr/>
          <a:lstStyle/>
          <a:p>
            <a:pPr marL="0" indent="0" algn="just">
              <a:buFont typeface="Arial" charset="0"/>
              <a:buNone/>
              <a:defRPr/>
            </a:pPr>
            <a:r>
              <a:rPr lang="ru-RU" sz="1600" dirty="0">
                <a:solidFill>
                  <a:srgbClr val="FF0000"/>
                </a:solidFill>
              </a:rPr>
              <a:t>Приказ Главного управления организации торгов Самарской области от 25.11.2024 </a:t>
            </a:r>
            <a:r>
              <a:rPr lang="ru-RU" sz="1600" dirty="0" smtClean="0">
                <a:solidFill>
                  <a:srgbClr val="FF0000"/>
                </a:solidFill>
              </a:rPr>
              <a:t>№ 435 </a:t>
            </a:r>
            <a:r>
              <a:rPr lang="ru-RU" sz="1600" dirty="0" smtClean="0">
                <a:solidFill>
                  <a:srgbClr val="0C1E30"/>
                </a:solidFill>
              </a:rPr>
              <a:t>«О </a:t>
            </a:r>
            <a:r>
              <a:rPr lang="ru-RU" sz="1600" dirty="0">
                <a:solidFill>
                  <a:srgbClr val="0C1E30"/>
                </a:solidFill>
              </a:rPr>
              <a:t>внесении изменений в приказ Главного управления организации торгов Самарской области от 10.10.2018 </a:t>
            </a:r>
            <a:r>
              <a:rPr lang="ru-RU" sz="1600" dirty="0" smtClean="0">
                <a:solidFill>
                  <a:srgbClr val="0C1E30"/>
                </a:solidFill>
              </a:rPr>
              <a:t>№ </a:t>
            </a:r>
            <a:r>
              <a:rPr lang="ru-RU" sz="1600" dirty="0">
                <a:solidFill>
                  <a:srgbClr val="0C1E30"/>
                </a:solidFill>
              </a:rPr>
              <a:t>172 </a:t>
            </a:r>
            <a:r>
              <a:rPr lang="ru-RU" sz="1600" dirty="0" smtClean="0">
                <a:solidFill>
                  <a:srgbClr val="0C1E30"/>
                </a:solidFill>
              </a:rPr>
              <a:t>«Об </a:t>
            </a:r>
            <a:r>
              <a:rPr lang="ru-RU" sz="1600" dirty="0">
                <a:solidFill>
                  <a:srgbClr val="0C1E30"/>
                </a:solidFill>
              </a:rPr>
              <a:t>утверждении типового положения о закупке товаров, работ, услуг бюджетных учреждений Самарской области, автономных учреждений Самарской области, государственных унитарных предприятий Самарской области и перечня бюджетных учреждений Самарской области, автономных учреждений Самарской области, государственных унитарных предприятий Самарской области, для которых применение типового положения о закупке является обязательным при утверждении ими положения </a:t>
            </a:r>
            <a:r>
              <a:rPr lang="ru-RU" sz="1600" dirty="0" smtClean="0">
                <a:solidFill>
                  <a:srgbClr val="0C1E30"/>
                </a:solidFill>
              </a:rPr>
              <a:t/>
            </a:r>
            <a:br>
              <a:rPr lang="ru-RU" sz="1600" dirty="0" smtClean="0">
                <a:solidFill>
                  <a:srgbClr val="0C1E30"/>
                </a:solidFill>
              </a:rPr>
            </a:br>
            <a:r>
              <a:rPr lang="ru-RU" sz="1600" dirty="0" smtClean="0">
                <a:solidFill>
                  <a:srgbClr val="0C1E30"/>
                </a:solidFill>
              </a:rPr>
              <a:t>о </a:t>
            </a:r>
            <a:r>
              <a:rPr lang="ru-RU" sz="1600" dirty="0">
                <a:solidFill>
                  <a:srgbClr val="0C1E30"/>
                </a:solidFill>
              </a:rPr>
              <a:t>закупке или внесении в него </a:t>
            </a:r>
            <a:r>
              <a:rPr lang="ru-RU" sz="1600" dirty="0" smtClean="0">
                <a:solidFill>
                  <a:srgbClr val="0C1E30"/>
                </a:solidFill>
              </a:rPr>
              <a:t>изменений».</a:t>
            </a:r>
          </a:p>
          <a:p>
            <a:pPr marL="0" indent="0" algn="just">
              <a:buFont typeface="Arial" charset="0"/>
              <a:buNone/>
              <a:defRPr/>
            </a:pPr>
            <a:endParaRPr lang="ru-RU" sz="1600" dirty="0" smtClean="0"/>
          </a:p>
          <a:p>
            <a:pPr marL="0" indent="0">
              <a:buFont typeface="Arial" charset="0"/>
              <a:buNone/>
              <a:defRPr/>
            </a:pPr>
            <a:r>
              <a:rPr lang="ru-RU" sz="1600" dirty="0" smtClean="0">
                <a:solidFill>
                  <a:schemeClr val="bg1">
                    <a:lumMod val="95000"/>
                  </a:schemeClr>
                </a:solidFill>
              </a:rPr>
              <a:t>В соответствии с пунктом 4 Приказа данный документ </a:t>
            </a:r>
            <a:br>
              <a:rPr lang="ru-RU" sz="1600" dirty="0" smtClean="0">
                <a:solidFill>
                  <a:schemeClr val="bg1">
                    <a:lumMod val="95000"/>
                  </a:schemeClr>
                </a:solidFill>
              </a:rPr>
            </a:br>
            <a:r>
              <a:rPr lang="ru-RU" sz="1600" dirty="0" smtClean="0">
                <a:solidFill>
                  <a:srgbClr val="FFC92C"/>
                </a:solidFill>
              </a:rPr>
              <a:t>вступил</a:t>
            </a:r>
            <a:r>
              <a:rPr lang="ru-RU" sz="16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ru-RU" sz="1600" dirty="0" smtClean="0">
                <a:solidFill>
                  <a:srgbClr val="FFC92C"/>
                </a:solidFill>
              </a:rPr>
              <a:t>в силу со дня официального опубликования:</a:t>
            </a:r>
            <a:br>
              <a:rPr lang="ru-RU" sz="1600" dirty="0" smtClean="0">
                <a:solidFill>
                  <a:srgbClr val="FFC92C"/>
                </a:solidFill>
              </a:rPr>
            </a:br>
            <a:endParaRPr lang="ru-RU" sz="900" dirty="0" smtClean="0">
              <a:solidFill>
                <a:srgbClr val="FFC92C"/>
              </a:solidFill>
            </a:endParaRP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</a:rPr>
              <a:t>Официальный </a:t>
            </a:r>
            <a:r>
              <a:rPr lang="ru-RU" sz="1400" dirty="0">
                <a:solidFill>
                  <a:schemeClr val="bg1">
                    <a:lumMod val="95000"/>
                  </a:schemeClr>
                </a:solidFill>
              </a:rPr>
              <a:t>сайт Правительства Самарской области http://www.pravo.samregion.ru, </a:t>
            </a:r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</a:rPr>
              <a:t>25.11.2024,</a:t>
            </a:r>
            <a:endParaRPr lang="ru-RU" sz="1400" dirty="0">
              <a:solidFill>
                <a:schemeClr val="bg1">
                  <a:lumMod val="9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sz="1400" dirty="0">
                <a:solidFill>
                  <a:schemeClr val="bg1">
                    <a:lumMod val="95000"/>
                  </a:schemeClr>
                </a:solidFill>
              </a:rPr>
              <a:t>Официальный интернет-портал правовой информации http://pravo.gov.ru, </a:t>
            </a:r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</a:rPr>
              <a:t>25.11.2024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</a:rPr>
              <a:t>Официальный сайт Главного управления организации торгов Самарской области 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</a:rPr>
              <a:t>https://webtorgi.samregion.ru/site/Show/Content/4975?ParentItemId=349</a:t>
            </a:r>
            <a:endParaRPr lang="ru-RU" sz="1400" dirty="0" smtClean="0">
              <a:solidFill>
                <a:schemeClr val="bg1">
                  <a:lumMod val="9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</a:rPr>
              <a:t>Единая информационная система в сфере закупок  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</a:rPr>
              <a:t>https://zakupki.gov.ru/epz/typalclause/card/common-info.html?typalClauseInfoId=115492</a:t>
            </a:r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</a:rPr>
              <a:t> , 26.11.2024</a:t>
            </a:r>
          </a:p>
          <a:p>
            <a:pPr marL="0" indent="0">
              <a:buFont typeface="Arial" charset="0"/>
              <a:buNone/>
              <a:defRPr/>
            </a:pPr>
            <a:endParaRPr lang="ru-RU" sz="1400" dirty="0" smtClean="0"/>
          </a:p>
          <a:p>
            <a:pPr marL="0" indent="0">
              <a:buFont typeface="Arial" charset="0"/>
              <a:buNone/>
              <a:defRPr/>
            </a:pPr>
            <a:r>
              <a:rPr lang="ru-RU" sz="1400" dirty="0"/>
              <a:t> </a:t>
            </a:r>
          </a:p>
          <a:p>
            <a:pPr marL="0" indent="0">
              <a:buFont typeface="Arial" charset="0"/>
              <a:buNone/>
              <a:defRPr/>
            </a:pPr>
            <a:endParaRPr lang="ru-RU" sz="1400" dirty="0"/>
          </a:p>
          <a:p>
            <a:pPr marL="0" indent="0" algn="just">
              <a:buFont typeface="Arial" charset="0"/>
              <a:buNone/>
              <a:defRPr/>
            </a:pPr>
            <a:endParaRPr lang="ru-RU" sz="1800" dirty="0"/>
          </a:p>
          <a:p>
            <a:pPr marL="0" indent="0">
              <a:buFont typeface="Arial" charset="0"/>
              <a:buNone/>
              <a:defRPr/>
            </a:pPr>
            <a:endParaRPr lang="ru-RU" dirty="0"/>
          </a:p>
        </p:txBody>
      </p:sp>
      <p:sp>
        <p:nvSpPr>
          <p:cNvPr id="7173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75178FE-016A-446A-A858-F7D4E3023929}" type="slidenum">
              <a:rPr lang="ru-RU" altLang="ru-RU" sz="1200" smtClean="0">
                <a:solidFill>
                  <a:srgbClr val="898989"/>
                </a:solidFill>
                <a:latin typeface="Gill Sans MT" panose="020B0502020104020203" pitchFamily="34" charset="0"/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ru-RU" altLang="ru-RU" sz="1200" smtClean="0">
              <a:solidFill>
                <a:srgbClr val="898989"/>
              </a:solidFill>
              <a:latin typeface="Gill Sans MT" panose="020B050202010402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12775" y="-1250950"/>
            <a:ext cx="10080625" cy="3632200"/>
          </a:xfrm>
          <a:prstGeom prst="rect">
            <a:avLst/>
          </a:prstGeom>
          <a:solidFill>
            <a:srgbClr val="0C1E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altLang="ru-RU" sz="2800" dirty="0" smtClean="0">
                <a:solidFill>
                  <a:schemeClr val="bg1">
                    <a:lumMod val="95000"/>
                  </a:schemeClr>
                </a:solidFill>
              </a:rPr>
              <a:t>Приказ Главного управления организации торгов Самарской области от 25.11.2024 № 435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0375" y="1528763"/>
            <a:ext cx="8229600" cy="4756150"/>
          </a:xfrm>
        </p:spPr>
        <p:txBody>
          <a:bodyPr/>
          <a:lstStyle/>
          <a:p>
            <a:pPr marL="457200" indent="-457200" algn="ctr">
              <a:buFont typeface="Arial" charset="0"/>
              <a:buAutoNum type="arabicPeriod"/>
              <a:defRPr/>
            </a:pPr>
            <a:r>
              <a:rPr lang="ru-RU" sz="2000" dirty="0" smtClean="0">
                <a:solidFill>
                  <a:srgbClr val="EBEBEB"/>
                </a:solidFill>
              </a:rPr>
              <a:t>Раздел «Термины </a:t>
            </a:r>
            <a:r>
              <a:rPr lang="ru-RU" sz="2000" dirty="0">
                <a:solidFill>
                  <a:srgbClr val="EBEBEB"/>
                </a:solidFill>
              </a:rPr>
              <a:t>и </a:t>
            </a:r>
            <a:r>
              <a:rPr lang="ru-RU" sz="2000" dirty="0" smtClean="0">
                <a:solidFill>
                  <a:srgbClr val="EBEBEB"/>
                </a:solidFill>
              </a:rPr>
              <a:t>определения» </a:t>
            </a:r>
            <a:br>
              <a:rPr lang="ru-RU" sz="2000" dirty="0" smtClean="0">
                <a:solidFill>
                  <a:srgbClr val="EBEBEB"/>
                </a:solidFill>
              </a:rPr>
            </a:br>
            <a:r>
              <a:rPr lang="ru-RU" sz="2000" dirty="0" smtClean="0">
                <a:solidFill>
                  <a:srgbClr val="FFC92C"/>
                </a:solidFill>
              </a:rPr>
              <a:t>дополнен новыми формулировками:</a:t>
            </a:r>
          </a:p>
          <a:p>
            <a:pPr marL="0" indent="0">
              <a:buFont typeface="Arial" charset="0"/>
              <a:buNone/>
              <a:defRPr/>
            </a:pPr>
            <a:endParaRPr lang="ru-RU" sz="1600" b="1" dirty="0" smtClean="0"/>
          </a:p>
          <a:p>
            <a:pPr marL="0" indent="0">
              <a:buFont typeface="Arial" charset="0"/>
              <a:buNone/>
              <a:defRPr/>
            </a:pPr>
            <a:r>
              <a:rPr lang="ru-RU" sz="1600" b="1" dirty="0" smtClean="0"/>
              <a:t>Заявка </a:t>
            </a:r>
            <a:r>
              <a:rPr lang="ru-RU" sz="1600" b="1" dirty="0"/>
              <a:t>участника закупки (заявка, предложение)</a:t>
            </a:r>
            <a:r>
              <a:rPr lang="ru-RU" sz="1600" dirty="0"/>
              <a:t> – комплект документов, содержащий предложение участника закупки, направленное Заказчику в порядке, установленном документацией или извещением о закупке для участия в неконкурентной закупке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и </a:t>
            </a:r>
            <a:r>
              <a:rPr lang="ru-RU" sz="1600" dirty="0"/>
              <a:t>/или для участия в конкурентной закупке.</a:t>
            </a:r>
          </a:p>
          <a:p>
            <a:pPr marL="0" indent="0">
              <a:buFont typeface="Arial" charset="0"/>
              <a:buNone/>
              <a:defRPr/>
            </a:pPr>
            <a:r>
              <a:rPr lang="ru-RU" sz="1600" b="1" dirty="0"/>
              <a:t>Заявка участника закупки (заявка, предложение) на участие в неконкурентной закупке</a:t>
            </a:r>
            <a:r>
              <a:rPr lang="ru-RU" sz="1600" dirty="0"/>
              <a:t> - комплект документов, содержащий предложение участника закупки, направленное Заказчику в порядке, установленном документацией или извещением о закупке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для </a:t>
            </a:r>
            <a:r>
              <a:rPr lang="ru-RU" sz="1600" dirty="0"/>
              <a:t>участия в неконкурентной закупке.</a:t>
            </a:r>
          </a:p>
          <a:p>
            <a:pPr marL="0" indent="0">
              <a:buFont typeface="Arial" charset="0"/>
              <a:buNone/>
              <a:defRPr/>
            </a:pPr>
            <a:r>
              <a:rPr lang="ru-RU" sz="1600" b="1" dirty="0"/>
              <a:t>Заявка участника закупки на участие в конкурентной закупке</a:t>
            </a:r>
            <a:r>
              <a:rPr lang="ru-RU" sz="1600" dirty="0"/>
              <a:t> - комплект документов, содержащий предложение участника закупки, направленное Заказчику в порядке, установленном документацией или извещением о закупке в форме электронного документа для участия в конкурентной закупке.</a:t>
            </a:r>
          </a:p>
          <a:p>
            <a:pPr marL="0" indent="0">
              <a:buFont typeface="Arial" charset="0"/>
              <a:buNone/>
              <a:defRPr/>
            </a:pPr>
            <a:r>
              <a:rPr lang="ru-RU" sz="1600" b="1" dirty="0"/>
              <a:t>Иностранное государство</a:t>
            </a:r>
            <a:r>
              <a:rPr lang="ru-RU" sz="1600" dirty="0"/>
              <a:t> - иностранное государство и/или группа иностранных государств.</a:t>
            </a:r>
          </a:p>
          <a:p>
            <a:pPr marL="0" indent="0">
              <a:buFont typeface="Arial" charset="0"/>
              <a:buNone/>
              <a:defRPr/>
            </a:pPr>
            <a:r>
              <a:rPr lang="ru-RU" sz="1600" b="1" dirty="0"/>
              <a:t>Иностранное лицо</a:t>
            </a:r>
            <a:r>
              <a:rPr lang="ru-RU" sz="1600" dirty="0"/>
              <a:t> - иностранный гражданин и/или иностранное юридическое лицо</a:t>
            </a:r>
            <a:r>
              <a:rPr lang="ru-RU" sz="1600" dirty="0" smtClean="0"/>
              <a:t>.</a:t>
            </a:r>
          </a:p>
          <a:p>
            <a:pPr marL="0" indent="0">
              <a:buFont typeface="Arial" charset="0"/>
              <a:buNone/>
              <a:defRPr/>
            </a:pPr>
            <a:r>
              <a:rPr lang="ru-RU" sz="1600" b="1" dirty="0"/>
              <a:t>Российское лицо </a:t>
            </a:r>
            <a:r>
              <a:rPr lang="ru-RU" sz="1600" dirty="0"/>
              <a:t>- российский гражданин и/или российское юридическое лицо.</a:t>
            </a:r>
          </a:p>
          <a:p>
            <a:pPr marL="0" indent="0">
              <a:buFont typeface="Arial" charset="0"/>
              <a:buNone/>
              <a:defRPr/>
            </a:pPr>
            <a:endParaRPr lang="ru-RU" sz="1200" dirty="0"/>
          </a:p>
          <a:p>
            <a:pPr marL="0" indent="0">
              <a:buFont typeface="Arial" charset="0"/>
              <a:buNone/>
              <a:defRPr/>
            </a:pPr>
            <a:endParaRPr lang="ru-RU" dirty="0" smtClean="0"/>
          </a:p>
          <a:p>
            <a:pPr marL="0" indent="0">
              <a:buFont typeface="Arial" charset="0"/>
              <a:buNone/>
              <a:defRPr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197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D164FDD-367C-4584-B90D-2CECE0897783}" type="slidenum">
              <a:rPr lang="ru-RU" altLang="ru-RU" sz="1200" smtClean="0">
                <a:solidFill>
                  <a:srgbClr val="898989"/>
                </a:solidFill>
                <a:latin typeface="Gill Sans MT" panose="020B0502020104020203" pitchFamily="34" charset="0"/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ru-RU" altLang="ru-RU" sz="1200" smtClean="0">
              <a:solidFill>
                <a:srgbClr val="898989"/>
              </a:solidFill>
              <a:latin typeface="Gill Sans MT" panose="020B050202010402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334963" y="3070225"/>
            <a:ext cx="10080626" cy="3959225"/>
          </a:xfrm>
          <a:prstGeom prst="rect">
            <a:avLst/>
          </a:prstGeom>
          <a:solidFill>
            <a:srgbClr val="0C1E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921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smtClean="0"/>
              <a:t>Приказ Главного управления организации торгов Самарской области от 25.11.2024 № 435 </a:t>
            </a:r>
          </a:p>
        </p:txBody>
      </p:sp>
      <p:sp>
        <p:nvSpPr>
          <p:cNvPr id="6147" name="Объект 2"/>
          <p:cNvSpPr>
            <a:spLocks noGrp="1"/>
          </p:cNvSpPr>
          <p:nvPr>
            <p:ph idx="1"/>
          </p:nvPr>
        </p:nvSpPr>
        <p:spPr>
          <a:xfrm>
            <a:off x="457200" y="1628775"/>
            <a:ext cx="8496300" cy="431641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altLang="ru-RU" sz="2000" dirty="0" smtClean="0">
                <a:solidFill>
                  <a:srgbClr val="0C1E30"/>
                </a:solidFill>
              </a:rPr>
              <a:t>2. </a:t>
            </a:r>
            <a:r>
              <a:rPr lang="ru-RU" altLang="ru-RU" sz="2000" dirty="0" smtClean="0">
                <a:solidFill>
                  <a:srgbClr val="0C1E30"/>
                </a:solidFill>
              </a:rPr>
              <a:t>Раздел «3.13. Выполнение минимальной доли закупок товаров российского происхождения» дополнен сноской: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altLang="ru-RU" sz="2000" dirty="0" smtClean="0">
                <a:solidFill>
                  <a:srgbClr val="FF0000"/>
                </a:solidFill>
              </a:rPr>
              <a:t>утрачивает силу с 01.01.2025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ru-RU" altLang="ru-RU" sz="2000" dirty="0">
              <a:solidFill>
                <a:srgbClr val="FF000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ru-RU" altLang="ru-RU" sz="2000" dirty="0" smtClean="0">
              <a:solidFill>
                <a:srgbClr val="FF0000"/>
              </a:solidFill>
            </a:endParaRPr>
          </a:p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ru-RU" altLang="ru-RU" sz="2000" dirty="0" smtClean="0">
                <a:solidFill>
                  <a:srgbClr val="EBEBEB"/>
                </a:solidFill>
              </a:rPr>
              <a:t>3. </a:t>
            </a:r>
            <a:r>
              <a:rPr lang="ru-RU" altLang="ru-RU" sz="2000" dirty="0" smtClean="0">
                <a:solidFill>
                  <a:srgbClr val="EBEBEB"/>
                </a:solidFill>
              </a:rPr>
              <a:t>Типовое положение дополняется новым разделом 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altLang="ru-RU" sz="2000" dirty="0" smtClean="0">
                <a:solidFill>
                  <a:srgbClr val="EBEBEB"/>
                </a:solidFill>
              </a:rPr>
              <a:t>«3.16. Предоставление национального режима </a:t>
            </a:r>
            <a:br>
              <a:rPr lang="ru-RU" altLang="ru-RU" sz="2000" dirty="0" smtClean="0">
                <a:solidFill>
                  <a:srgbClr val="EBEBEB"/>
                </a:solidFill>
              </a:rPr>
            </a:br>
            <a:r>
              <a:rPr lang="ru-RU" altLang="ru-RU" sz="2000" dirty="0" smtClean="0">
                <a:solidFill>
                  <a:srgbClr val="EBEBEB"/>
                </a:solidFill>
              </a:rPr>
              <a:t>при осуществлении закупок»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altLang="ru-RU" sz="1900" dirty="0" smtClean="0">
                <a:solidFill>
                  <a:srgbClr val="FFC92C"/>
                </a:solidFill>
              </a:rPr>
              <a:t>вступает в силу и применяется к отношениям</a:t>
            </a:r>
            <a:r>
              <a:rPr lang="ru-RU" altLang="ru-RU" sz="1900" dirty="0" smtClean="0">
                <a:solidFill>
                  <a:schemeClr val="bg1">
                    <a:lumMod val="95000"/>
                  </a:schemeClr>
                </a:solidFill>
              </a:rPr>
              <a:t>, связанным с осуществлением закупок товаров, работ, услуг, извещения об осуществлении которых размещены в ЕИС и приглашения принять участие в которых направлены </a:t>
            </a:r>
            <a:r>
              <a:rPr lang="ru-RU" altLang="ru-RU" sz="1900" dirty="0" smtClean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ru-RU" altLang="ru-RU" sz="1900" dirty="0" smtClean="0">
                <a:solidFill>
                  <a:schemeClr val="bg1">
                    <a:lumMod val="95000"/>
                  </a:schemeClr>
                </a:solidFill>
              </a:rPr>
            </a:br>
            <a:r>
              <a:rPr lang="ru-RU" altLang="ru-RU" sz="1900" dirty="0" smtClean="0">
                <a:solidFill>
                  <a:schemeClr val="bg1">
                    <a:lumMod val="95000"/>
                  </a:schemeClr>
                </a:solidFill>
              </a:rPr>
              <a:t>либо </a:t>
            </a:r>
            <a:r>
              <a:rPr lang="ru-RU" altLang="ru-RU" sz="1900" dirty="0" smtClean="0">
                <a:solidFill>
                  <a:schemeClr val="bg1">
                    <a:lumMod val="95000"/>
                  </a:schemeClr>
                </a:solidFill>
              </a:rPr>
              <a:t>договоры с единственными поставщиками (исполнителями, подрядчиками) при осуществлении которых заключены </a:t>
            </a:r>
            <a:r>
              <a:rPr lang="ru-RU" altLang="ru-RU" sz="1900" dirty="0" smtClean="0">
                <a:solidFill>
                  <a:srgbClr val="FFC92C"/>
                </a:solidFill>
              </a:rPr>
              <a:t>с 01.01.2025.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ru-RU" altLang="ru-RU" sz="2000" dirty="0" smtClean="0">
              <a:solidFill>
                <a:srgbClr val="FF000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altLang="ru-RU" dirty="0" smtClean="0"/>
              <a:t> </a:t>
            </a:r>
          </a:p>
        </p:txBody>
      </p:sp>
      <p:sp>
        <p:nvSpPr>
          <p:cNvPr id="9221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EB30BC9-23A3-4C44-8A1B-F8A11C10CD8E}" type="slidenum">
              <a:rPr lang="ru-RU" altLang="ru-RU" sz="1200" smtClean="0">
                <a:solidFill>
                  <a:srgbClr val="898989"/>
                </a:solidFill>
                <a:latin typeface="Gill Sans MT" panose="020B0502020104020203" pitchFamily="34" charset="0"/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ru-RU" altLang="ru-RU" sz="1200" smtClean="0">
              <a:solidFill>
                <a:srgbClr val="898989"/>
              </a:solidFill>
              <a:latin typeface="Gill Sans MT" panose="020B050202010402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107950" y="-171450"/>
            <a:ext cx="9359900" cy="2481263"/>
          </a:xfrm>
          <a:prstGeom prst="rect">
            <a:avLst/>
          </a:prstGeom>
          <a:solidFill>
            <a:srgbClr val="0C1E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altLang="ru-RU" sz="2800" dirty="0" smtClean="0">
                <a:solidFill>
                  <a:schemeClr val="bg1">
                    <a:lumMod val="95000"/>
                  </a:schemeClr>
                </a:solidFill>
              </a:rPr>
              <a:t>Приказ Главного управления организации торгов Самарской области от 25.11.2024 № 435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2"/>
          </a:xfrm>
        </p:spPr>
        <p:txBody>
          <a:bodyPr/>
          <a:lstStyle/>
          <a:p>
            <a:pPr marL="0" indent="0" algn="ctr">
              <a:buFont typeface="Arial" charset="0"/>
              <a:buNone/>
              <a:defRPr/>
            </a:pPr>
            <a:r>
              <a:rPr lang="ru-RU" sz="2000" dirty="0" smtClean="0">
                <a:solidFill>
                  <a:srgbClr val="FFC000"/>
                </a:solidFill>
              </a:rPr>
              <a:t>4. </a:t>
            </a:r>
            <a:r>
              <a:rPr lang="ru-RU" sz="2000" dirty="0">
                <a:solidFill>
                  <a:srgbClr val="FFC000"/>
                </a:solidFill>
              </a:rPr>
              <a:t>Раздел «5. Порядок заключения, исполнения, изменения </a:t>
            </a:r>
            <a:r>
              <a:rPr lang="ru-RU" sz="2000" dirty="0" smtClean="0">
                <a:solidFill>
                  <a:srgbClr val="FFC000"/>
                </a:solidFill>
              </a:rPr>
              <a:t/>
            </a:r>
            <a:br>
              <a:rPr lang="ru-RU" sz="2000" dirty="0" smtClean="0">
                <a:solidFill>
                  <a:srgbClr val="FFC000"/>
                </a:solidFill>
              </a:rPr>
            </a:br>
            <a:r>
              <a:rPr lang="ru-RU" sz="2000" dirty="0" smtClean="0">
                <a:solidFill>
                  <a:srgbClr val="FFC000"/>
                </a:solidFill>
              </a:rPr>
              <a:t>и </a:t>
            </a:r>
            <a:r>
              <a:rPr lang="ru-RU" sz="2000" dirty="0">
                <a:solidFill>
                  <a:srgbClr val="FFC000"/>
                </a:solidFill>
              </a:rPr>
              <a:t>расторжения договора</a:t>
            </a:r>
            <a:r>
              <a:rPr lang="ru-RU" sz="2000" dirty="0" smtClean="0">
                <a:solidFill>
                  <a:srgbClr val="FFC000"/>
                </a:solidFill>
              </a:rPr>
              <a:t>» дополнен:</a:t>
            </a:r>
          </a:p>
          <a:p>
            <a:pPr marL="0" indent="0" algn="ctr">
              <a:buFont typeface="Arial" charset="0"/>
              <a:buNone/>
              <a:defRPr/>
            </a:pPr>
            <a:endParaRPr lang="ru-RU" sz="2000" dirty="0" smtClean="0">
              <a:solidFill>
                <a:srgbClr val="FF0000"/>
              </a:solidFill>
            </a:endParaRPr>
          </a:p>
          <a:p>
            <a:pPr marL="0" indent="0">
              <a:spcBef>
                <a:spcPts val="600"/>
              </a:spcBef>
              <a:buFont typeface="Arial" charset="0"/>
              <a:buNone/>
              <a:defRPr/>
            </a:pPr>
            <a:r>
              <a:rPr lang="ru-RU" sz="1500" dirty="0" smtClean="0">
                <a:solidFill>
                  <a:srgbClr val="0C1E30"/>
                </a:solidFill>
              </a:rPr>
              <a:t>П. 5.15 При </a:t>
            </a:r>
            <a:r>
              <a:rPr lang="ru-RU" sz="1500" dirty="0">
                <a:solidFill>
                  <a:srgbClr val="0C1E30"/>
                </a:solidFill>
              </a:rPr>
              <a:t>исполнении договора не </a:t>
            </a:r>
            <a:r>
              <a:rPr lang="ru-RU" sz="1500" dirty="0" smtClean="0">
                <a:solidFill>
                  <a:srgbClr val="0C1E30"/>
                </a:solidFill>
              </a:rPr>
              <a:t>допускается:</a:t>
            </a:r>
            <a:endParaRPr lang="ru-RU" sz="1500" dirty="0">
              <a:solidFill>
                <a:srgbClr val="0C1E30"/>
              </a:solidFill>
            </a:endParaRP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ü"/>
              <a:defRPr/>
            </a:pPr>
            <a:r>
              <a:rPr lang="ru-RU" sz="1500" dirty="0">
                <a:solidFill>
                  <a:srgbClr val="0C1E30"/>
                </a:solidFill>
              </a:rPr>
              <a:t>замена такого товара на происходящий из иностранного государства товар, в отношении которого установлен запрет закупок товаров (в том числе поставляемых при выполнении закупаемых работ, оказании закупаемых услуг), происходящих из иностранных государств, работ, услуг, соответственно выполняемых, оказываемых иностранными лицами;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ü"/>
              <a:defRPr/>
            </a:pPr>
            <a:r>
              <a:rPr lang="ru-RU" sz="1500" dirty="0">
                <a:solidFill>
                  <a:srgbClr val="0C1E30"/>
                </a:solidFill>
              </a:rPr>
              <a:t>замена товара на происходящий из иностранного государства товар, в отношении которого установлено ограничение закупок товаров (в том числе поставляемых при выполнении закупаемых работ, оказании закупаемых услуг), происходящих из иностранных государств, работ, услуг, соответственно выполняемых, оказываемых иностранными лицами, </a:t>
            </a:r>
            <a:r>
              <a:rPr lang="ru-RU" sz="1500" dirty="0" smtClean="0">
                <a:solidFill>
                  <a:srgbClr val="0C1E30"/>
                </a:solidFill>
              </a:rPr>
              <a:t/>
            </a:r>
            <a:br>
              <a:rPr lang="ru-RU" sz="1500" dirty="0" smtClean="0">
                <a:solidFill>
                  <a:srgbClr val="0C1E30"/>
                </a:solidFill>
              </a:rPr>
            </a:br>
            <a:r>
              <a:rPr lang="ru-RU" sz="1500" dirty="0" smtClean="0">
                <a:solidFill>
                  <a:srgbClr val="0C1E30"/>
                </a:solidFill>
              </a:rPr>
              <a:t>если </a:t>
            </a:r>
            <a:r>
              <a:rPr lang="ru-RU" sz="1500" dirty="0">
                <a:solidFill>
                  <a:srgbClr val="0C1E30"/>
                </a:solidFill>
              </a:rPr>
              <a:t>договор предусматривает поставку товара российского происхождения.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ü"/>
              <a:defRPr/>
            </a:pPr>
            <a:r>
              <a:rPr lang="ru-RU" sz="1500" dirty="0">
                <a:solidFill>
                  <a:srgbClr val="0C1E30"/>
                </a:solidFill>
              </a:rPr>
              <a:t>При исполнении договора допускается замена товара исключительно на товар российского происхождения, если договор предусматривает поставку товара российского происхождения, в случаях, если условиями закупки было установлено преимущество в отношении товаров российского происхождения (в том числе поставляемых при выполнении закупаемых работ, оказании закупаемых услуг), работ, услуг, соответственно выполняемых, оказываемых российскими лицами.</a:t>
            </a:r>
          </a:p>
          <a:p>
            <a:pPr marL="0" indent="0" algn="just">
              <a:buFont typeface="Arial" charset="0"/>
              <a:buNone/>
              <a:defRPr/>
            </a:pPr>
            <a:endParaRPr lang="ru-RU" sz="1500" dirty="0"/>
          </a:p>
          <a:p>
            <a:pPr marL="0" indent="0">
              <a:buFont typeface="Arial" charset="0"/>
              <a:buNone/>
              <a:defRPr/>
            </a:pPr>
            <a:endParaRPr lang="ru-RU" dirty="0" smtClean="0"/>
          </a:p>
          <a:p>
            <a:pPr marL="0" indent="0">
              <a:buFont typeface="Arial" charset="0"/>
              <a:buNone/>
              <a:defRPr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0245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BEAF355-D640-4E14-9D10-EA5B69E7BE49}" type="slidenum">
              <a:rPr lang="ru-RU" altLang="ru-RU" sz="1200" smtClean="0">
                <a:solidFill>
                  <a:srgbClr val="898989"/>
                </a:solidFill>
                <a:latin typeface="Gill Sans MT" panose="020B0502020104020203" pitchFamily="34" charset="0"/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ru-RU" altLang="ru-RU" sz="1200" smtClean="0">
              <a:solidFill>
                <a:srgbClr val="898989"/>
              </a:solidFill>
              <a:latin typeface="Gill Sans MT" panose="020B050202010402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250825" y="2205038"/>
            <a:ext cx="3793381" cy="3871912"/>
          </a:xfrm>
          <a:prstGeom prst="roundRect">
            <a:avLst>
              <a:gd name="adj" fmla="val 4340"/>
            </a:avLst>
          </a:prstGeom>
          <a:solidFill>
            <a:srgbClr val="0C1E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126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smtClean="0"/>
              <a:t>Приказ Главного управления организации торгов Самарской области от 25.11.2024 № 435 </a:t>
            </a:r>
          </a:p>
        </p:txBody>
      </p:sp>
      <p:sp>
        <p:nvSpPr>
          <p:cNvPr id="11268" name="Объект 2"/>
          <p:cNvSpPr>
            <a:spLocks noGrp="1"/>
          </p:cNvSpPr>
          <p:nvPr>
            <p:ph idx="1"/>
          </p:nvPr>
        </p:nvSpPr>
        <p:spPr>
          <a:xfrm>
            <a:off x="420688" y="1368425"/>
            <a:ext cx="8229600" cy="4525963"/>
          </a:xfrm>
        </p:spPr>
        <p:txBody>
          <a:bodyPr/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ru-RU" altLang="ru-RU" sz="2000" dirty="0" smtClean="0">
                <a:solidFill>
                  <a:srgbClr val="0C1E30"/>
                </a:solidFill>
                <a:cs typeface="Calibri" panose="020F0502020204030204" pitchFamily="34" charset="0"/>
              </a:rPr>
              <a:t>5. </a:t>
            </a:r>
            <a:r>
              <a:rPr lang="ru-RU" altLang="ru-RU" sz="2000" dirty="0" smtClean="0">
                <a:solidFill>
                  <a:srgbClr val="0C1E30"/>
                </a:solidFill>
                <a:cs typeface="Calibri" panose="020F0502020204030204" pitchFamily="34" charset="0"/>
              </a:rPr>
              <a:t>Перечень оснований закупки у единственного поставщика (подрядчика, исполнителя) дополнен пунктами: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ru-RU" altLang="ru-RU" sz="2000" dirty="0" smtClean="0">
              <a:solidFill>
                <a:srgbClr val="FF0000"/>
              </a:solidFill>
              <a:cs typeface="Calibri" panose="020F0502020204030204" pitchFamily="34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ru-RU" altLang="ru-RU" sz="1000" dirty="0" smtClean="0"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altLang="ru-RU" dirty="0" smtClean="0"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ru-RU" altLang="ru-RU" dirty="0" smtClean="0"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1269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90DF6E4-80A7-409D-A993-AEF8B0D3B5E1}" type="slidenum">
              <a:rPr lang="ru-RU" altLang="ru-RU" sz="1200" smtClean="0">
                <a:solidFill>
                  <a:srgbClr val="898989"/>
                </a:solidFill>
                <a:latin typeface="Gill Sans MT" panose="020B0502020104020203" pitchFamily="34" charset="0"/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ru-RU" altLang="ru-RU" sz="1200" smtClean="0">
              <a:solidFill>
                <a:srgbClr val="898989"/>
              </a:solidFill>
              <a:latin typeface="Gill Sans MT" panose="020B0502020104020203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171702" y="2205038"/>
            <a:ext cx="4629397" cy="3871912"/>
          </a:xfrm>
          <a:prstGeom prst="roundRect">
            <a:avLst>
              <a:gd name="adj" fmla="val 4082"/>
            </a:avLst>
          </a:prstGeom>
          <a:solidFill>
            <a:srgbClr val="0C1E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79513" y="2299673"/>
            <a:ext cx="3751015" cy="2947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30000"/>
              </a:lnSpc>
              <a:buFont typeface="Arial" panose="020B0604020202020204" pitchFamily="34" charset="0"/>
              <a:buNone/>
              <a:defRPr/>
            </a:pPr>
            <a:r>
              <a:rPr lang="ru-RU" altLang="ru-RU" sz="16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70. </a:t>
            </a:r>
            <a:r>
              <a:rPr lang="ru-RU" altLang="ru-RU" sz="16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Заключение договоров </a:t>
            </a:r>
            <a:r>
              <a:rPr lang="ru-RU" altLang="ru-RU" sz="1600" dirty="0" smtClean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altLang="ru-RU" sz="1600" dirty="0" smtClean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altLang="ru-RU" sz="1600" dirty="0" smtClean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 </a:t>
            </a:r>
            <a:r>
              <a:rPr lang="ru-RU" altLang="ru-RU" sz="16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организацию временного </a:t>
            </a:r>
            <a:r>
              <a:rPr lang="ru-RU" altLang="ru-RU" sz="1600" dirty="0" smtClean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altLang="ru-RU" sz="1600" dirty="0" smtClean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altLang="ru-RU" sz="1600" dirty="0" smtClean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пребывания в </a:t>
            </a:r>
            <a:r>
              <a:rPr lang="ru-RU" altLang="ru-RU" sz="16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учреждениях </a:t>
            </a:r>
            <a:r>
              <a:rPr lang="ru-RU" altLang="ru-RU" sz="1600" dirty="0" smtClean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Самарской </a:t>
            </a:r>
            <a:r>
              <a:rPr lang="ru-RU" altLang="ru-RU" sz="16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области граждан </a:t>
            </a:r>
            <a:r>
              <a:rPr lang="ru-RU" altLang="ru-RU" sz="1600" dirty="0" smtClean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РФ, </a:t>
            </a:r>
            <a:r>
              <a:rPr lang="ru-RU" altLang="ru-RU" sz="16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прибывших </a:t>
            </a:r>
            <a:r>
              <a:rPr lang="ru-RU" altLang="ru-RU" sz="1600" dirty="0" smtClean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altLang="ru-RU" sz="1600" dirty="0" smtClean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altLang="ru-RU" sz="1600" dirty="0" smtClean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из </a:t>
            </a:r>
            <a:r>
              <a:rPr lang="ru-RU" altLang="ru-RU" sz="16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приграничных </a:t>
            </a:r>
            <a:r>
              <a:rPr lang="ru-RU" altLang="ru-RU" sz="1600" dirty="0" smtClean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 </a:t>
            </a:r>
            <a:r>
              <a:rPr lang="ru-RU" altLang="ru-RU" sz="16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Украиной регионов, включая приобретение продуктов питания, хозяйственных товаров, оказание прачечных услуг, медицинское обеспечение, перевозку, проживание.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185381" y="2316163"/>
            <a:ext cx="4615719" cy="2973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30000"/>
              </a:lnSpc>
              <a:buFont typeface="Arial" panose="020B0604020202020204" pitchFamily="34" charset="0"/>
              <a:buNone/>
              <a:defRPr/>
            </a:pPr>
            <a:r>
              <a:rPr lang="ru-RU" altLang="ru-RU" sz="16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71. </a:t>
            </a:r>
            <a:r>
              <a:rPr lang="ru-RU" altLang="ru-RU" sz="16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Заключение договора с субъектом малого </a:t>
            </a:r>
            <a:br>
              <a:rPr lang="ru-RU" altLang="ru-RU" sz="16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altLang="ru-RU" sz="16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 среднего предпринимательства, заключившим договор на поставку товара, оказание услуги, предусматривающий встречные инвестиционные обязательства поставщика (исполнителя) </a:t>
            </a:r>
            <a:r>
              <a:rPr lang="ru-RU" altLang="ru-RU" sz="1600" dirty="0" smtClean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altLang="ru-RU" sz="1600" dirty="0" smtClean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altLang="ru-RU" sz="1600" dirty="0" smtClean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 </a:t>
            </a:r>
            <a:r>
              <a:rPr lang="ru-RU" altLang="ru-RU" sz="16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созданию, модернизации, освоению производства </a:t>
            </a:r>
            <a:r>
              <a:rPr lang="ru-RU" altLang="ru-RU" sz="1600" dirty="0" smtClean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такого </a:t>
            </a:r>
            <a:r>
              <a:rPr lang="ru-RU" altLang="ru-RU" sz="16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товара и (или) по созданию, реконструкции имущества, используемого </a:t>
            </a:r>
            <a:br>
              <a:rPr lang="ru-RU" altLang="ru-RU" sz="16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altLang="ru-RU" sz="16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для оказания такой услуги </a:t>
            </a:r>
            <a:r>
              <a:rPr lang="ru-RU" altLang="ru-RU" sz="1600" dirty="0" smtClean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ru-RU" altLang="ru-RU" sz="16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офсетный договор).                                  </a:t>
            </a:r>
          </a:p>
        </p:txBody>
      </p:sp>
      <p:sp>
        <p:nvSpPr>
          <p:cNvPr id="11273" name="Прямоугольник 5"/>
          <p:cNvSpPr>
            <a:spLocks noChangeArrowheads="1"/>
          </p:cNvSpPr>
          <p:nvPr/>
        </p:nvSpPr>
        <p:spPr bwMode="auto">
          <a:xfrm>
            <a:off x="4098280" y="5585559"/>
            <a:ext cx="474449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000" dirty="0">
                <a:solidFill>
                  <a:schemeClr val="bg1">
                    <a:lumMod val="9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ru-RU" altLang="ru-RU" sz="1000" i="1" dirty="0">
                <a:solidFill>
                  <a:schemeClr val="bg1">
                    <a:lumMod val="95000"/>
                  </a:schemeClr>
                </a:solidFill>
                <a:cs typeface="Calibri" panose="020F0502020204030204" pitchFamily="34" charset="0"/>
              </a:rPr>
              <a:t>Поддержка реализуется в рамках Федерального закона от 24 июля 2007 г. № 209  </a:t>
            </a:r>
            <a:br>
              <a:rPr lang="ru-RU" altLang="ru-RU" sz="1000" i="1" dirty="0">
                <a:solidFill>
                  <a:schemeClr val="bg1">
                    <a:lumMod val="95000"/>
                  </a:schemeClr>
                </a:solidFill>
                <a:cs typeface="Calibri" panose="020F0502020204030204" pitchFamily="34" charset="0"/>
              </a:rPr>
            </a:br>
            <a:r>
              <a:rPr lang="ru-RU" altLang="ru-RU" sz="1000" i="1" dirty="0">
                <a:solidFill>
                  <a:schemeClr val="bg1">
                    <a:lumMod val="95000"/>
                  </a:schemeClr>
                </a:solidFill>
                <a:cs typeface="Calibri" panose="020F0502020204030204" pitchFamily="34" charset="0"/>
              </a:rPr>
              <a:t>«О развитии малого и среднего предпринимательства в Российской Федерации».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3072</TotalTime>
  <Words>376</Words>
  <Application>Microsoft Office PowerPoint</Application>
  <PresentationFormat>Экран (4:3)</PresentationFormat>
  <Paragraphs>100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3" baseType="lpstr">
      <vt:lpstr>Gill Sans MT</vt:lpstr>
      <vt:lpstr>Arial</vt:lpstr>
      <vt:lpstr>Calibri</vt:lpstr>
      <vt:lpstr>PT Astra Serif</vt:lpstr>
      <vt:lpstr>Century Gothic</vt:lpstr>
      <vt:lpstr>Times New Roman</vt:lpstr>
      <vt:lpstr>Wingdings</vt:lpstr>
      <vt:lpstr>Montserrat Black</vt:lpstr>
      <vt:lpstr>Montserrat</vt:lpstr>
      <vt:lpstr>Тема Office</vt:lpstr>
      <vt:lpstr>Презентация PowerPoint</vt:lpstr>
      <vt:lpstr>Презентация PowerPoint</vt:lpstr>
      <vt:lpstr>Изменения в Типовое положение  о закупке товаров, работ, услуг  заказчиков Самарской области</vt:lpstr>
      <vt:lpstr> Федеральный закон от 08.08.2024 № 318-ФЗ</vt:lpstr>
      <vt:lpstr>Изменения в Типовое положение</vt:lpstr>
      <vt:lpstr>Приказ Главного управления организации торгов Самарской области от 25.11.2024 № 435 </vt:lpstr>
      <vt:lpstr>Приказ Главного управления организации торгов Самарской области от 25.11.2024 № 435 </vt:lpstr>
      <vt:lpstr>Приказ Главного управления организации торгов Самарской области от 25.11.2024 № 435 </vt:lpstr>
      <vt:lpstr>Приказ Главного управления организации торгов Самарской области от 25.11.2024 № 435 </vt:lpstr>
      <vt:lpstr>Приказ Главного управления организации торгов Самарской области от 25.11.2024 № 435 </vt:lpstr>
      <vt:lpstr> </vt:lpstr>
      <vt:lpstr>Порядок утверждения положения о закупке (ч. 3 ст. 2 ФЗ-223)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Перечень дополнительных требований к Положению о закупках товаров (работ, услуг) ГУП г. Москвы и хозяйственных обществ, в уставном капитале которых доля г. Москвы в совокупности превышает 50%</dc:title>
  <dc:creator>Кулай Евгений Дмитриевич</dc:creator>
  <cp:lastModifiedBy>Мытарев Александр Геннадьевич</cp:lastModifiedBy>
  <cp:revision>410</cp:revision>
  <cp:lastPrinted>2015-04-06T15:04:45Z</cp:lastPrinted>
  <dcterms:created xsi:type="dcterms:W3CDTF">2014-04-17T05:02:42Z</dcterms:created>
  <dcterms:modified xsi:type="dcterms:W3CDTF">2024-11-27T12:57:52Z</dcterms:modified>
</cp:coreProperties>
</file>