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351" r:id="rId3"/>
    <p:sldId id="401" r:id="rId4"/>
    <p:sldId id="395" r:id="rId5"/>
    <p:sldId id="397" r:id="rId6"/>
    <p:sldId id="398" r:id="rId7"/>
    <p:sldId id="372" r:id="rId8"/>
    <p:sldId id="402" r:id="rId9"/>
    <p:sldId id="357" r:id="rId10"/>
    <p:sldId id="403" r:id="rId11"/>
    <p:sldId id="400" r:id="rId12"/>
    <p:sldId id="469" r:id="rId13"/>
    <p:sldId id="263" r:id="rId14"/>
    <p:sldId id="406" r:id="rId15"/>
    <p:sldId id="404" r:id="rId16"/>
    <p:sldId id="470" r:id="rId17"/>
    <p:sldId id="274" r:id="rId18"/>
    <p:sldId id="273" r:id="rId19"/>
    <p:sldId id="471" r:id="rId20"/>
    <p:sldId id="359" r:id="rId21"/>
    <p:sldId id="465" r:id="rId22"/>
    <p:sldId id="982" r:id="rId23"/>
    <p:sldId id="410" r:id="rId24"/>
    <p:sldId id="411" r:id="rId25"/>
    <p:sldId id="980" r:id="rId26"/>
    <p:sldId id="983" r:id="rId27"/>
    <p:sldId id="358" r:id="rId28"/>
    <p:sldId id="413" r:id="rId29"/>
    <p:sldId id="415" r:id="rId30"/>
    <p:sldId id="276" r:id="rId31"/>
    <p:sldId id="382" r:id="rId32"/>
    <p:sldId id="289" r:id="rId33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7E88"/>
    <a:srgbClr val="D5F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2" autoAdjust="0"/>
    <p:restoredTop sz="88032" autoAdjust="0"/>
  </p:normalViewPr>
  <p:slideViewPr>
    <p:cSldViewPr snapToGrid="0">
      <p:cViewPr varScale="1">
        <p:scale>
          <a:sx n="78" d="100"/>
          <a:sy n="78" d="100"/>
        </p:scale>
        <p:origin x="46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76134423783102E-2"/>
          <c:y val="2.7360687717084445E-2"/>
          <c:w val="0.95052026331578698"/>
          <c:h val="0.74647985529676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</c:v>
                </c:pt>
              </c:strCache>
            </c:strRef>
          </c:tx>
          <c:spPr>
            <a:solidFill>
              <a:srgbClr val="02498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DejaVu Sans Condensed" panose="020B0606030804020204" pitchFamily="34" charset="0"/>
                        <a:cs typeface="Calibri" panose="020F0502020204030204" pitchFamily="34" charset="0"/>
                      </a:defRPr>
                    </a:pPr>
                    <a:r>
                      <a:rPr lang="en-US" dirty="0">
                        <a:latin typeface="+mn-lt"/>
                        <a:cs typeface="Calibri" panose="020F0502020204030204" pitchFamily="34" charset="0"/>
                      </a:rPr>
                      <a:t>7 842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DejaVu Sans Condensed" panose="020B0606030804020204" pitchFamily="34" charset="0"/>
                      <a:cs typeface="Calibri" panose="020F050202020403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1A7-4476-BE73-2684C30D37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  <a:r>
                      <a:rPr lang="en-US" baseline="0" dirty="0"/>
                      <a:t> 867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B90-B146-956A-FC7681D6D3C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  <a:r>
                      <a:rPr lang="en-US" baseline="0" dirty="0"/>
                      <a:t> 072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B90-B146-956A-FC7681D6D3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DejaVu Sans Condensed" panose="020B0606030804020204" pitchFamily="34" charset="0"/>
                    <a:cs typeface="DejaVu Sans Condensed" panose="020B0606030804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Поступило жалоб</c:v>
                </c:pt>
                <c:pt idx="1">
                  <c:v>Жалоб рассмотрено по существу</c:v>
                </c:pt>
                <c:pt idx="2">
                  <c:v>Признано обоснованными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40420</c:v>
                </c:pt>
                <c:pt idx="1">
                  <c:v>34476</c:v>
                </c:pt>
                <c:pt idx="2">
                  <c:v>14926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DA-484E-AB5A-27C9D5448E2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г</c:v>
                </c:pt>
              </c:strCache>
            </c:strRef>
          </c:tx>
          <c:spPr>
            <a:solidFill>
              <a:srgbClr val="5CE3F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  <a:r>
                      <a:rPr lang="en-US" baseline="0" dirty="0"/>
                      <a:t> 710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1A7-4476-BE73-2684C30D3720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 marL="0" indent="0">
                      <a:buNone/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DejaVu Sans Condensed" panose="020B0606030804020204" pitchFamily="34" charset="0"/>
                        <a:cs typeface="DejaVu Sans Condensed" panose="020B0606030804020204" pitchFamily="34" charset="0"/>
                      </a:defRPr>
                    </a:pPr>
                    <a:r>
                      <a:rPr lang="en-US" dirty="0"/>
                      <a:t>4  728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 marL="0" indent="0">
                    <a:buNone/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DejaVu Sans Condensed" panose="020B0606030804020204" pitchFamily="34" charset="0"/>
                      <a:cs typeface="DejaVu Sans Condensed" panose="020B0606030804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B90-B146-956A-FC7681D6D3C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  <a:r>
                      <a:rPr lang="en-US" baseline="0" dirty="0"/>
                      <a:t> 866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B90-B146-956A-FC7681D6D3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DejaVu Sans Condensed" panose="020B0606030804020204" pitchFamily="34" charset="0"/>
                    <a:cs typeface="DejaVu Sans Condensed" panose="020B0606030804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Поступило жалоб</c:v>
                </c:pt>
                <c:pt idx="1">
                  <c:v>Жалоб рассмотрено по существу</c:v>
                </c:pt>
                <c:pt idx="2">
                  <c:v>Признано обоснованными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29587</c:v>
                </c:pt>
                <c:pt idx="1">
                  <c:v>23861</c:v>
                </c:pt>
                <c:pt idx="2">
                  <c:v>9563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DA-484E-AB5A-27C9D5448E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180762928"/>
        <c:axId val="-1180765648"/>
      </c:barChart>
      <c:valAx>
        <c:axId val="-1180765648"/>
        <c:scaling>
          <c:orientation val="minMax"/>
        </c:scaling>
        <c:delete val="1"/>
        <c:axPos val="r"/>
        <c:numFmt formatCode="#,##0" sourceLinked="1"/>
        <c:majorTickMark val="out"/>
        <c:minorTickMark val="none"/>
        <c:tickLblPos val="nextTo"/>
        <c:crossAx val="-1180762928"/>
        <c:crosses val="max"/>
        <c:crossBetween val="between"/>
      </c:valAx>
      <c:catAx>
        <c:axId val="-118076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defRPr>
            </a:pPr>
            <a:endParaRPr lang="ru-RU"/>
          </a:p>
        </c:txPr>
        <c:crossAx val="-1180765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674435514207688"/>
          <c:y val="0.90436555008675334"/>
          <c:w val="0.36625655151734338"/>
          <c:h val="8.64969853629957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DC637A-4568-4BD1-868D-DC981BEB5CE0}" type="doc">
      <dgm:prSet loTypeId="urn:microsoft.com/office/officeart/2005/8/layout/hierarchy1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E2B045-3106-4632-A506-529B3A2C1B0F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Согласно части 2 статьи 5 Закона о закупках в Реестр включается информация:</a:t>
          </a:r>
        </a:p>
      </dgm:t>
    </dgm:pt>
    <dgm:pt modelId="{6118E600-FD65-4C3C-891D-7F639367735C}" type="parTrans" cxnId="{CF9057E6-A330-4DBC-A7F1-AC35CD73FEC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6EE639-FE5C-451C-B168-BEEFD701C170}" type="sibTrans" cxnId="{CF9057E6-A330-4DBC-A7F1-AC35CD73FEC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9BC22C-AFB8-4534-9A0E-453C8AE705B8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об участниках закупки</a:t>
          </a:r>
        </a:p>
        <a:p>
          <a:pPr lvl="0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сведения об участниках закупки, уклонившихся от заключения договоров</a:t>
          </a:r>
        </a:p>
      </dgm:t>
    </dgm:pt>
    <dgm:pt modelId="{5A01F696-4E2F-4F22-98AF-7EA96FAD3C4A}" type="parTrans" cxnId="{040839A6-F361-43AA-9C26-CB40F6AFFCE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82221D-5690-4743-9FC8-487C521DEFAF}" type="sibTrans" cxnId="{040839A6-F361-43AA-9C26-CB40F6AFFCE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C4462D-E9CE-45B9-933F-491A80AC9335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о поставщиках (исполнителях, подрядчиках), с которыми договоры по решению суда расторгнуты в связи с существенным нарушением ими договоров*</a:t>
          </a:r>
        </a:p>
      </dgm:t>
    </dgm:pt>
    <dgm:pt modelId="{F899E624-848E-4024-B16F-292FE36D05A9}" type="parTrans" cxnId="{B46D08D7-1D61-4EC5-95B7-ECF6EEAE996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CFD0AD-84CC-4FA0-B8AB-92B554572EA5}" type="sibTrans" cxnId="{B46D08D7-1D61-4EC5-95B7-ECF6EEAE996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DC531F-3695-4C1D-8770-E56C963C898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 поставщиках, с которыми договор расторгнут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санкционным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заказчиком в одностороннем порядке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(104-ФЗ)</a:t>
          </a:r>
        </a:p>
      </dgm:t>
    </dgm:pt>
    <dgm:pt modelId="{411CFA4E-8AE6-4EC8-9F75-E60441E7044E}" type="parTrans" cxnId="{0798AD12-5326-4C0A-AA7D-F9AAF3BE692D}">
      <dgm:prSet/>
      <dgm:spPr/>
      <dgm:t>
        <a:bodyPr/>
        <a:lstStyle/>
        <a:p>
          <a:endParaRPr lang="ru-RU"/>
        </a:p>
      </dgm:t>
    </dgm:pt>
    <dgm:pt modelId="{C5B26A9B-8FA4-4880-9F13-77DB94BFFD50}" type="sibTrans" cxnId="{0798AD12-5326-4C0A-AA7D-F9AAF3BE692D}">
      <dgm:prSet/>
      <dgm:spPr/>
      <dgm:t>
        <a:bodyPr/>
        <a:lstStyle/>
        <a:p>
          <a:endParaRPr lang="ru-RU"/>
        </a:p>
      </dgm:t>
    </dgm:pt>
    <dgm:pt modelId="{762B6393-A53B-44AB-81DC-29596D14635B}" type="pres">
      <dgm:prSet presAssocID="{6DDC637A-4568-4BD1-868D-DC981BEB5C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5FFA86B-9DEF-420C-89CE-7742972BD7D9}" type="pres">
      <dgm:prSet presAssocID="{15E2B045-3106-4632-A506-529B3A2C1B0F}" presName="hierRoot1" presStyleCnt="0"/>
      <dgm:spPr/>
    </dgm:pt>
    <dgm:pt modelId="{09F5A466-8271-46BC-9DE6-C605B0BE5B1E}" type="pres">
      <dgm:prSet presAssocID="{15E2B045-3106-4632-A506-529B3A2C1B0F}" presName="composite" presStyleCnt="0"/>
      <dgm:spPr/>
    </dgm:pt>
    <dgm:pt modelId="{6A782A9C-E748-4478-B436-59E2CF59E364}" type="pres">
      <dgm:prSet presAssocID="{15E2B045-3106-4632-A506-529B3A2C1B0F}" presName="background" presStyleLbl="node0" presStyleIdx="0" presStyleCnt="1"/>
      <dgm:spPr>
        <a:solidFill>
          <a:srgbClr val="009999"/>
        </a:solidFill>
      </dgm:spPr>
    </dgm:pt>
    <dgm:pt modelId="{7E8F849C-DA48-4969-B730-BE1D943ECD42}" type="pres">
      <dgm:prSet presAssocID="{15E2B045-3106-4632-A506-529B3A2C1B0F}" presName="text" presStyleLbl="fgAcc0" presStyleIdx="0" presStyleCnt="1" custScaleX="219361" custLinFactNeighborX="-37572" custLinFactNeighborY="-8014">
        <dgm:presLayoutVars>
          <dgm:chPref val="3"/>
        </dgm:presLayoutVars>
      </dgm:prSet>
      <dgm:spPr/>
    </dgm:pt>
    <dgm:pt modelId="{A6395F59-BD12-4B74-A45F-C3421108F446}" type="pres">
      <dgm:prSet presAssocID="{15E2B045-3106-4632-A506-529B3A2C1B0F}" presName="hierChild2" presStyleCnt="0"/>
      <dgm:spPr/>
    </dgm:pt>
    <dgm:pt modelId="{B576D244-6CFE-4669-81FA-7DE496D4E24A}" type="pres">
      <dgm:prSet presAssocID="{5A01F696-4E2F-4F22-98AF-7EA96FAD3C4A}" presName="Name10" presStyleLbl="parChTrans1D2" presStyleIdx="0" presStyleCnt="3"/>
      <dgm:spPr/>
    </dgm:pt>
    <dgm:pt modelId="{2F0CB992-BC01-42AA-A4BA-CDA0AA751C34}" type="pres">
      <dgm:prSet presAssocID="{1F9BC22C-AFB8-4534-9A0E-453C8AE705B8}" presName="hierRoot2" presStyleCnt="0"/>
      <dgm:spPr/>
    </dgm:pt>
    <dgm:pt modelId="{CAFD7FF2-A59E-4C68-B816-4630F338043F}" type="pres">
      <dgm:prSet presAssocID="{1F9BC22C-AFB8-4534-9A0E-453C8AE705B8}" presName="composite2" presStyleCnt="0"/>
      <dgm:spPr/>
    </dgm:pt>
    <dgm:pt modelId="{DC84D30E-521A-4874-84BD-8F8BADDF0EA4}" type="pres">
      <dgm:prSet presAssocID="{1F9BC22C-AFB8-4534-9A0E-453C8AE705B8}" presName="background2" presStyleLbl="node2" presStyleIdx="0" presStyleCnt="3"/>
      <dgm:spPr>
        <a:solidFill>
          <a:srgbClr val="007E88"/>
        </a:solidFill>
      </dgm:spPr>
    </dgm:pt>
    <dgm:pt modelId="{B72D4847-26FB-48EA-A7AB-6E8C6869058D}" type="pres">
      <dgm:prSet presAssocID="{1F9BC22C-AFB8-4534-9A0E-453C8AE705B8}" presName="text2" presStyleLbl="fgAcc2" presStyleIdx="0" presStyleCnt="3" custScaleX="182373" custLinFactNeighborX="-15146" custLinFactNeighborY="-1988">
        <dgm:presLayoutVars>
          <dgm:chPref val="3"/>
        </dgm:presLayoutVars>
      </dgm:prSet>
      <dgm:spPr/>
    </dgm:pt>
    <dgm:pt modelId="{950C9491-97B4-4911-8E6E-7071C7742D7B}" type="pres">
      <dgm:prSet presAssocID="{1F9BC22C-AFB8-4534-9A0E-453C8AE705B8}" presName="hierChild3" presStyleCnt="0"/>
      <dgm:spPr/>
    </dgm:pt>
    <dgm:pt modelId="{0959BC6D-8924-4079-B1B2-203EFCE07949}" type="pres">
      <dgm:prSet presAssocID="{411CFA4E-8AE6-4EC8-9F75-E60441E7044E}" presName="Name10" presStyleLbl="parChTrans1D2" presStyleIdx="1" presStyleCnt="3"/>
      <dgm:spPr/>
    </dgm:pt>
    <dgm:pt modelId="{866B8EAE-4417-423F-8CC4-7C61F77ACE21}" type="pres">
      <dgm:prSet presAssocID="{08DC531F-3695-4C1D-8770-E56C963C8987}" presName="hierRoot2" presStyleCnt="0"/>
      <dgm:spPr/>
    </dgm:pt>
    <dgm:pt modelId="{7E10F6DD-DC20-4448-9047-38C57DF0A37F}" type="pres">
      <dgm:prSet presAssocID="{08DC531F-3695-4C1D-8770-E56C963C8987}" presName="composite2" presStyleCnt="0"/>
      <dgm:spPr/>
    </dgm:pt>
    <dgm:pt modelId="{FB4DBC2F-71C3-4543-BA22-43F9382CB82D}" type="pres">
      <dgm:prSet presAssocID="{08DC531F-3695-4C1D-8770-E56C963C8987}" presName="background2" presStyleLbl="node2" presStyleIdx="1" presStyleCnt="3"/>
      <dgm:spPr>
        <a:solidFill>
          <a:srgbClr val="007E88"/>
        </a:solidFill>
      </dgm:spPr>
    </dgm:pt>
    <dgm:pt modelId="{1B4609E1-4191-41EC-AADD-1B3FEC992A45}" type="pres">
      <dgm:prSet presAssocID="{08DC531F-3695-4C1D-8770-E56C963C8987}" presName="text2" presStyleLbl="fgAcc2" presStyleIdx="1" presStyleCnt="3" custScaleX="193172">
        <dgm:presLayoutVars>
          <dgm:chPref val="3"/>
        </dgm:presLayoutVars>
      </dgm:prSet>
      <dgm:spPr/>
    </dgm:pt>
    <dgm:pt modelId="{18113DA8-7C2D-4F87-8C30-1C9ADF07DEB2}" type="pres">
      <dgm:prSet presAssocID="{08DC531F-3695-4C1D-8770-E56C963C8987}" presName="hierChild3" presStyleCnt="0"/>
      <dgm:spPr/>
    </dgm:pt>
    <dgm:pt modelId="{97F4E023-2171-4C59-AB2D-20CCDB3572E1}" type="pres">
      <dgm:prSet presAssocID="{F899E624-848E-4024-B16F-292FE36D05A9}" presName="Name10" presStyleLbl="parChTrans1D2" presStyleIdx="2" presStyleCnt="3"/>
      <dgm:spPr/>
    </dgm:pt>
    <dgm:pt modelId="{CAE5D5BE-2B67-4B45-9F59-6520BB38E744}" type="pres">
      <dgm:prSet presAssocID="{D8C4462D-E9CE-45B9-933F-491A80AC9335}" presName="hierRoot2" presStyleCnt="0"/>
      <dgm:spPr/>
    </dgm:pt>
    <dgm:pt modelId="{99D67F0C-9115-40A6-8FCA-523997292635}" type="pres">
      <dgm:prSet presAssocID="{D8C4462D-E9CE-45B9-933F-491A80AC9335}" presName="composite2" presStyleCnt="0"/>
      <dgm:spPr/>
    </dgm:pt>
    <dgm:pt modelId="{76C9A58D-81AD-49F0-829B-925CE0A9003A}" type="pres">
      <dgm:prSet presAssocID="{D8C4462D-E9CE-45B9-933F-491A80AC9335}" presName="background2" presStyleLbl="node2" presStyleIdx="2" presStyleCnt="3"/>
      <dgm:spPr>
        <a:solidFill>
          <a:srgbClr val="007E88"/>
        </a:solidFill>
      </dgm:spPr>
    </dgm:pt>
    <dgm:pt modelId="{ED55DF1A-3224-490E-A232-431F044904A0}" type="pres">
      <dgm:prSet presAssocID="{D8C4462D-E9CE-45B9-933F-491A80AC9335}" presName="text2" presStyleLbl="fgAcc2" presStyleIdx="2" presStyleCnt="3" custScaleX="262883" custLinFactNeighborY="816">
        <dgm:presLayoutVars>
          <dgm:chPref val="3"/>
        </dgm:presLayoutVars>
      </dgm:prSet>
      <dgm:spPr/>
    </dgm:pt>
    <dgm:pt modelId="{4AC59C89-D58C-4EF5-BDD3-5DCAC5541660}" type="pres">
      <dgm:prSet presAssocID="{D8C4462D-E9CE-45B9-933F-491A80AC9335}" presName="hierChild3" presStyleCnt="0"/>
      <dgm:spPr/>
    </dgm:pt>
  </dgm:ptLst>
  <dgm:cxnLst>
    <dgm:cxn modelId="{0798AD12-5326-4C0A-AA7D-F9AAF3BE692D}" srcId="{15E2B045-3106-4632-A506-529B3A2C1B0F}" destId="{08DC531F-3695-4C1D-8770-E56C963C8987}" srcOrd="1" destOrd="0" parTransId="{411CFA4E-8AE6-4EC8-9F75-E60441E7044E}" sibTransId="{C5B26A9B-8FA4-4880-9F13-77DB94BFFD50}"/>
    <dgm:cxn modelId="{A2B1E829-004F-434C-8A28-FD05EC1286D4}" type="presOf" srcId="{411CFA4E-8AE6-4EC8-9F75-E60441E7044E}" destId="{0959BC6D-8924-4079-B1B2-203EFCE07949}" srcOrd="0" destOrd="0" presId="urn:microsoft.com/office/officeart/2005/8/layout/hierarchy1"/>
    <dgm:cxn modelId="{C60B1F64-9DBE-4F14-90C4-29274B00C576}" type="presOf" srcId="{08DC531F-3695-4C1D-8770-E56C963C8987}" destId="{1B4609E1-4191-41EC-AADD-1B3FEC992A45}" srcOrd="0" destOrd="0" presId="urn:microsoft.com/office/officeart/2005/8/layout/hierarchy1"/>
    <dgm:cxn modelId="{64C1EF54-82A8-414E-B2E4-167A048E7838}" type="presOf" srcId="{5A01F696-4E2F-4F22-98AF-7EA96FAD3C4A}" destId="{B576D244-6CFE-4669-81FA-7DE496D4E24A}" srcOrd="0" destOrd="0" presId="urn:microsoft.com/office/officeart/2005/8/layout/hierarchy1"/>
    <dgm:cxn modelId="{40165E80-93F4-4A9F-8C2C-D8F728D65674}" type="presOf" srcId="{D8C4462D-E9CE-45B9-933F-491A80AC9335}" destId="{ED55DF1A-3224-490E-A232-431F044904A0}" srcOrd="0" destOrd="0" presId="urn:microsoft.com/office/officeart/2005/8/layout/hierarchy1"/>
    <dgm:cxn modelId="{040839A6-F361-43AA-9C26-CB40F6AFFCE1}" srcId="{15E2B045-3106-4632-A506-529B3A2C1B0F}" destId="{1F9BC22C-AFB8-4534-9A0E-453C8AE705B8}" srcOrd="0" destOrd="0" parTransId="{5A01F696-4E2F-4F22-98AF-7EA96FAD3C4A}" sibTransId="{BF82221D-5690-4743-9FC8-487C521DEFAF}"/>
    <dgm:cxn modelId="{639E89BE-B208-4D51-89EE-969DF6BACF43}" type="presOf" srcId="{F899E624-848E-4024-B16F-292FE36D05A9}" destId="{97F4E023-2171-4C59-AB2D-20CCDB3572E1}" srcOrd="0" destOrd="0" presId="urn:microsoft.com/office/officeart/2005/8/layout/hierarchy1"/>
    <dgm:cxn modelId="{B46D08D7-1D61-4EC5-95B7-ECF6EEAE996B}" srcId="{15E2B045-3106-4632-A506-529B3A2C1B0F}" destId="{D8C4462D-E9CE-45B9-933F-491A80AC9335}" srcOrd="2" destOrd="0" parTransId="{F899E624-848E-4024-B16F-292FE36D05A9}" sibTransId="{82CFD0AD-84CC-4FA0-B8AB-92B554572EA5}"/>
    <dgm:cxn modelId="{CF9057E6-A330-4DBC-A7F1-AC35CD73FEC2}" srcId="{6DDC637A-4568-4BD1-868D-DC981BEB5CE0}" destId="{15E2B045-3106-4632-A506-529B3A2C1B0F}" srcOrd="0" destOrd="0" parTransId="{6118E600-FD65-4C3C-891D-7F639367735C}" sibTransId="{D76EE639-FE5C-451C-B168-BEEFD701C170}"/>
    <dgm:cxn modelId="{EACD48EC-F6BB-4159-A896-0FA45DCF9662}" type="presOf" srcId="{6DDC637A-4568-4BD1-868D-DC981BEB5CE0}" destId="{762B6393-A53B-44AB-81DC-29596D14635B}" srcOrd="0" destOrd="0" presId="urn:microsoft.com/office/officeart/2005/8/layout/hierarchy1"/>
    <dgm:cxn modelId="{AAF244F0-7040-4E73-BC6F-4F7EDAB05EA2}" type="presOf" srcId="{1F9BC22C-AFB8-4534-9A0E-453C8AE705B8}" destId="{B72D4847-26FB-48EA-A7AB-6E8C6869058D}" srcOrd="0" destOrd="0" presId="urn:microsoft.com/office/officeart/2005/8/layout/hierarchy1"/>
    <dgm:cxn modelId="{9B30DFFC-3518-4915-879F-CFD130076FD2}" type="presOf" srcId="{15E2B045-3106-4632-A506-529B3A2C1B0F}" destId="{7E8F849C-DA48-4969-B730-BE1D943ECD42}" srcOrd="0" destOrd="0" presId="urn:microsoft.com/office/officeart/2005/8/layout/hierarchy1"/>
    <dgm:cxn modelId="{A42BBE83-1877-4348-9F8D-72E147606039}" type="presParOf" srcId="{762B6393-A53B-44AB-81DC-29596D14635B}" destId="{65FFA86B-9DEF-420C-89CE-7742972BD7D9}" srcOrd="0" destOrd="0" presId="urn:microsoft.com/office/officeart/2005/8/layout/hierarchy1"/>
    <dgm:cxn modelId="{C02563CF-58A0-4E8B-B6E7-A07B775AE923}" type="presParOf" srcId="{65FFA86B-9DEF-420C-89CE-7742972BD7D9}" destId="{09F5A466-8271-46BC-9DE6-C605B0BE5B1E}" srcOrd="0" destOrd="0" presId="urn:microsoft.com/office/officeart/2005/8/layout/hierarchy1"/>
    <dgm:cxn modelId="{D7F30C59-8D43-4D55-8970-AA7B8B62CC9B}" type="presParOf" srcId="{09F5A466-8271-46BC-9DE6-C605B0BE5B1E}" destId="{6A782A9C-E748-4478-B436-59E2CF59E364}" srcOrd="0" destOrd="0" presId="urn:microsoft.com/office/officeart/2005/8/layout/hierarchy1"/>
    <dgm:cxn modelId="{1F21A944-DC50-484A-9867-A5D2E0F7E5F8}" type="presParOf" srcId="{09F5A466-8271-46BC-9DE6-C605B0BE5B1E}" destId="{7E8F849C-DA48-4969-B730-BE1D943ECD42}" srcOrd="1" destOrd="0" presId="urn:microsoft.com/office/officeart/2005/8/layout/hierarchy1"/>
    <dgm:cxn modelId="{0F84CB7A-63A7-46B4-B720-AD88D9FEC08A}" type="presParOf" srcId="{65FFA86B-9DEF-420C-89CE-7742972BD7D9}" destId="{A6395F59-BD12-4B74-A45F-C3421108F446}" srcOrd="1" destOrd="0" presId="urn:microsoft.com/office/officeart/2005/8/layout/hierarchy1"/>
    <dgm:cxn modelId="{232746D0-8CE9-4EB9-A5B8-D667F57369ED}" type="presParOf" srcId="{A6395F59-BD12-4B74-A45F-C3421108F446}" destId="{B576D244-6CFE-4669-81FA-7DE496D4E24A}" srcOrd="0" destOrd="0" presId="urn:microsoft.com/office/officeart/2005/8/layout/hierarchy1"/>
    <dgm:cxn modelId="{4403CE14-D7C8-4F2F-9BFE-5E998286F317}" type="presParOf" srcId="{A6395F59-BD12-4B74-A45F-C3421108F446}" destId="{2F0CB992-BC01-42AA-A4BA-CDA0AA751C34}" srcOrd="1" destOrd="0" presId="urn:microsoft.com/office/officeart/2005/8/layout/hierarchy1"/>
    <dgm:cxn modelId="{2A61F89C-D81B-4089-868D-163EECE076CA}" type="presParOf" srcId="{2F0CB992-BC01-42AA-A4BA-CDA0AA751C34}" destId="{CAFD7FF2-A59E-4C68-B816-4630F338043F}" srcOrd="0" destOrd="0" presId="urn:microsoft.com/office/officeart/2005/8/layout/hierarchy1"/>
    <dgm:cxn modelId="{42A9376F-168F-41D1-8A6F-7BBBFEBEF4CF}" type="presParOf" srcId="{CAFD7FF2-A59E-4C68-B816-4630F338043F}" destId="{DC84D30E-521A-4874-84BD-8F8BADDF0EA4}" srcOrd="0" destOrd="0" presId="urn:microsoft.com/office/officeart/2005/8/layout/hierarchy1"/>
    <dgm:cxn modelId="{91CE3B09-7828-4A34-88F9-7AB04AD68E58}" type="presParOf" srcId="{CAFD7FF2-A59E-4C68-B816-4630F338043F}" destId="{B72D4847-26FB-48EA-A7AB-6E8C6869058D}" srcOrd="1" destOrd="0" presId="urn:microsoft.com/office/officeart/2005/8/layout/hierarchy1"/>
    <dgm:cxn modelId="{73E36528-EF8F-412E-966A-3F5FB370EB76}" type="presParOf" srcId="{2F0CB992-BC01-42AA-A4BA-CDA0AA751C34}" destId="{950C9491-97B4-4911-8E6E-7071C7742D7B}" srcOrd="1" destOrd="0" presId="urn:microsoft.com/office/officeart/2005/8/layout/hierarchy1"/>
    <dgm:cxn modelId="{99D8519C-BEF6-4555-B755-9D270FE61501}" type="presParOf" srcId="{A6395F59-BD12-4B74-A45F-C3421108F446}" destId="{0959BC6D-8924-4079-B1B2-203EFCE07949}" srcOrd="2" destOrd="0" presId="urn:microsoft.com/office/officeart/2005/8/layout/hierarchy1"/>
    <dgm:cxn modelId="{8FA49E8D-F487-4F3A-AEC7-016D94BCDF96}" type="presParOf" srcId="{A6395F59-BD12-4B74-A45F-C3421108F446}" destId="{866B8EAE-4417-423F-8CC4-7C61F77ACE21}" srcOrd="3" destOrd="0" presId="urn:microsoft.com/office/officeart/2005/8/layout/hierarchy1"/>
    <dgm:cxn modelId="{3BA49ED9-63AD-45BB-9474-438D565CF470}" type="presParOf" srcId="{866B8EAE-4417-423F-8CC4-7C61F77ACE21}" destId="{7E10F6DD-DC20-4448-9047-38C57DF0A37F}" srcOrd="0" destOrd="0" presId="urn:microsoft.com/office/officeart/2005/8/layout/hierarchy1"/>
    <dgm:cxn modelId="{42599E8D-E029-45D5-B505-37D8E23F9551}" type="presParOf" srcId="{7E10F6DD-DC20-4448-9047-38C57DF0A37F}" destId="{FB4DBC2F-71C3-4543-BA22-43F9382CB82D}" srcOrd="0" destOrd="0" presId="urn:microsoft.com/office/officeart/2005/8/layout/hierarchy1"/>
    <dgm:cxn modelId="{5112F076-347C-4C0B-988C-BCB59405F296}" type="presParOf" srcId="{7E10F6DD-DC20-4448-9047-38C57DF0A37F}" destId="{1B4609E1-4191-41EC-AADD-1B3FEC992A45}" srcOrd="1" destOrd="0" presId="urn:microsoft.com/office/officeart/2005/8/layout/hierarchy1"/>
    <dgm:cxn modelId="{4CB14D56-C0DD-4AC6-8C4A-B89C95C252B9}" type="presParOf" srcId="{866B8EAE-4417-423F-8CC4-7C61F77ACE21}" destId="{18113DA8-7C2D-4F87-8C30-1C9ADF07DEB2}" srcOrd="1" destOrd="0" presId="urn:microsoft.com/office/officeart/2005/8/layout/hierarchy1"/>
    <dgm:cxn modelId="{E829A2BE-10A0-4BCA-844B-5C3F424F8418}" type="presParOf" srcId="{A6395F59-BD12-4B74-A45F-C3421108F446}" destId="{97F4E023-2171-4C59-AB2D-20CCDB3572E1}" srcOrd="4" destOrd="0" presId="urn:microsoft.com/office/officeart/2005/8/layout/hierarchy1"/>
    <dgm:cxn modelId="{03B90E2A-C4D4-43DF-8C24-568190CC0D54}" type="presParOf" srcId="{A6395F59-BD12-4B74-A45F-C3421108F446}" destId="{CAE5D5BE-2B67-4B45-9F59-6520BB38E744}" srcOrd="5" destOrd="0" presId="urn:microsoft.com/office/officeart/2005/8/layout/hierarchy1"/>
    <dgm:cxn modelId="{C2A1DE2F-CD11-4E5C-BB06-EE7B161996DE}" type="presParOf" srcId="{CAE5D5BE-2B67-4B45-9F59-6520BB38E744}" destId="{99D67F0C-9115-40A6-8FCA-523997292635}" srcOrd="0" destOrd="0" presId="urn:microsoft.com/office/officeart/2005/8/layout/hierarchy1"/>
    <dgm:cxn modelId="{465E3594-7422-406A-8882-423F79C29A80}" type="presParOf" srcId="{99D67F0C-9115-40A6-8FCA-523997292635}" destId="{76C9A58D-81AD-49F0-829B-925CE0A9003A}" srcOrd="0" destOrd="0" presId="urn:microsoft.com/office/officeart/2005/8/layout/hierarchy1"/>
    <dgm:cxn modelId="{0A4EF3CB-404A-44DE-8116-6066E22FD953}" type="presParOf" srcId="{99D67F0C-9115-40A6-8FCA-523997292635}" destId="{ED55DF1A-3224-490E-A232-431F044904A0}" srcOrd="1" destOrd="0" presId="urn:microsoft.com/office/officeart/2005/8/layout/hierarchy1"/>
    <dgm:cxn modelId="{BD5FA208-1C5B-43FB-8CE3-8D9773228D22}" type="presParOf" srcId="{CAE5D5BE-2B67-4B45-9F59-6520BB38E744}" destId="{4AC59C89-D58C-4EF5-BDD3-5DCAC554166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4E023-2171-4C59-AB2D-20CCDB3572E1}">
      <dsp:nvSpPr>
        <dsp:cNvPr id="0" name=""/>
        <dsp:cNvSpPr/>
      </dsp:nvSpPr>
      <dsp:spPr>
        <a:xfrm>
          <a:off x="5100157" y="1619964"/>
          <a:ext cx="4149488" cy="5814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175"/>
              </a:lnTo>
              <a:lnTo>
                <a:pt x="4149488" y="426175"/>
              </a:lnTo>
              <a:lnTo>
                <a:pt x="4149488" y="5814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9BC6D-8924-4079-B1B2-203EFCE07949}">
      <dsp:nvSpPr>
        <dsp:cNvPr id="0" name=""/>
        <dsp:cNvSpPr/>
      </dsp:nvSpPr>
      <dsp:spPr>
        <a:xfrm>
          <a:off x="5009467" y="1619964"/>
          <a:ext cx="91440" cy="572763"/>
        </a:xfrm>
        <a:custGeom>
          <a:avLst/>
          <a:gdLst/>
          <a:ahLst/>
          <a:cxnLst/>
          <a:rect l="0" t="0" r="0" b="0"/>
          <a:pathLst>
            <a:path>
              <a:moveTo>
                <a:pt x="90690" y="0"/>
              </a:moveTo>
              <a:lnTo>
                <a:pt x="90690" y="417490"/>
              </a:lnTo>
              <a:lnTo>
                <a:pt x="45720" y="417490"/>
              </a:lnTo>
              <a:lnTo>
                <a:pt x="45720" y="57276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6D244-6CFE-4669-81FA-7DE496D4E24A}">
      <dsp:nvSpPr>
        <dsp:cNvPr id="0" name=""/>
        <dsp:cNvSpPr/>
      </dsp:nvSpPr>
      <dsp:spPr>
        <a:xfrm>
          <a:off x="1342150" y="1619964"/>
          <a:ext cx="3758006" cy="551604"/>
        </a:xfrm>
        <a:custGeom>
          <a:avLst/>
          <a:gdLst/>
          <a:ahLst/>
          <a:cxnLst/>
          <a:rect l="0" t="0" r="0" b="0"/>
          <a:pathLst>
            <a:path>
              <a:moveTo>
                <a:pt x="3758006" y="0"/>
              </a:moveTo>
              <a:lnTo>
                <a:pt x="3758006" y="396331"/>
              </a:lnTo>
              <a:lnTo>
                <a:pt x="0" y="396331"/>
              </a:lnTo>
              <a:lnTo>
                <a:pt x="0" y="5516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782A9C-E748-4478-B436-59E2CF59E364}">
      <dsp:nvSpPr>
        <dsp:cNvPr id="0" name=""/>
        <dsp:cNvSpPr/>
      </dsp:nvSpPr>
      <dsp:spPr>
        <a:xfrm>
          <a:off x="3261792" y="555634"/>
          <a:ext cx="3676729" cy="1064329"/>
        </a:xfrm>
        <a:prstGeom prst="roundRect">
          <a:avLst>
            <a:gd name="adj" fmla="val 10000"/>
          </a:avLst>
        </a:prstGeom>
        <a:solidFill>
          <a:srgbClr val="00999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8F849C-DA48-4969-B730-BE1D943ECD42}">
      <dsp:nvSpPr>
        <dsp:cNvPr id="0" name=""/>
        <dsp:cNvSpPr/>
      </dsp:nvSpPr>
      <dsp:spPr>
        <a:xfrm>
          <a:off x="3448026" y="732557"/>
          <a:ext cx="3676729" cy="10643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Согласно части 2 статьи 5 Закона о закупках в Реестр включается информация:</a:t>
          </a:r>
        </a:p>
      </dsp:txBody>
      <dsp:txXfrm>
        <a:off x="3479199" y="763730"/>
        <a:ext cx="3614383" cy="1001983"/>
      </dsp:txXfrm>
    </dsp:sp>
    <dsp:sp modelId="{DC84D30E-521A-4874-84BD-8F8BADDF0EA4}">
      <dsp:nvSpPr>
        <dsp:cNvPr id="0" name=""/>
        <dsp:cNvSpPr/>
      </dsp:nvSpPr>
      <dsp:spPr>
        <a:xfrm>
          <a:off x="-186234" y="2171569"/>
          <a:ext cx="3056770" cy="1064329"/>
        </a:xfrm>
        <a:prstGeom prst="roundRect">
          <a:avLst>
            <a:gd name="adj" fmla="val 10000"/>
          </a:avLst>
        </a:prstGeom>
        <a:solidFill>
          <a:srgbClr val="007E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72D4847-26FB-48EA-A7AB-6E8C6869058D}">
      <dsp:nvSpPr>
        <dsp:cNvPr id="0" name=""/>
        <dsp:cNvSpPr/>
      </dsp:nvSpPr>
      <dsp:spPr>
        <a:xfrm>
          <a:off x="0" y="2348491"/>
          <a:ext cx="3056770" cy="10643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 участниках закупки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сведения об участниках закупки, уклонившихся от заключения договоров</a:t>
          </a:r>
        </a:p>
      </dsp:txBody>
      <dsp:txXfrm>
        <a:off x="31173" y="2379664"/>
        <a:ext cx="2994424" cy="1001983"/>
      </dsp:txXfrm>
    </dsp:sp>
    <dsp:sp modelId="{FB4DBC2F-71C3-4543-BA22-43F9382CB82D}">
      <dsp:nvSpPr>
        <dsp:cNvPr id="0" name=""/>
        <dsp:cNvSpPr/>
      </dsp:nvSpPr>
      <dsp:spPr>
        <a:xfrm>
          <a:off x="3436300" y="2192727"/>
          <a:ext cx="3237773" cy="1064329"/>
        </a:xfrm>
        <a:prstGeom prst="roundRect">
          <a:avLst>
            <a:gd name="adj" fmla="val 10000"/>
          </a:avLst>
        </a:prstGeom>
        <a:solidFill>
          <a:srgbClr val="007E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4609E1-4191-41EC-AADD-1B3FEC992A45}">
      <dsp:nvSpPr>
        <dsp:cNvPr id="0" name=""/>
        <dsp:cNvSpPr/>
      </dsp:nvSpPr>
      <dsp:spPr>
        <a:xfrm>
          <a:off x="3622534" y="2369650"/>
          <a:ext cx="3237773" cy="10643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 поставщиках, с которыми договор расторгнут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санкционным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заказчиком в одностороннем порядке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(104-ФЗ)</a:t>
          </a:r>
        </a:p>
      </dsp:txBody>
      <dsp:txXfrm>
        <a:off x="3653707" y="2400823"/>
        <a:ext cx="3175427" cy="1001983"/>
      </dsp:txXfrm>
    </dsp:sp>
    <dsp:sp modelId="{76C9A58D-81AD-49F0-829B-925CE0A9003A}">
      <dsp:nvSpPr>
        <dsp:cNvPr id="0" name=""/>
        <dsp:cNvSpPr/>
      </dsp:nvSpPr>
      <dsp:spPr>
        <a:xfrm>
          <a:off x="7046542" y="2201412"/>
          <a:ext cx="4406205" cy="1064329"/>
        </a:xfrm>
        <a:prstGeom prst="roundRect">
          <a:avLst>
            <a:gd name="adj" fmla="val 10000"/>
          </a:avLst>
        </a:prstGeom>
        <a:solidFill>
          <a:srgbClr val="007E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55DF1A-3224-490E-A232-431F044904A0}">
      <dsp:nvSpPr>
        <dsp:cNvPr id="0" name=""/>
        <dsp:cNvSpPr/>
      </dsp:nvSpPr>
      <dsp:spPr>
        <a:xfrm>
          <a:off x="7232776" y="2378335"/>
          <a:ext cx="4406205" cy="10643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 поставщиках (исполнителях, подрядчиках), с которыми договоры по решению суда расторгнуты в связи с существенным нарушением ими договоров*</a:t>
          </a:r>
        </a:p>
      </dsp:txBody>
      <dsp:txXfrm>
        <a:off x="7263949" y="2409508"/>
        <a:ext cx="4343859" cy="1001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6" y="3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4D3E4-00E6-409E-A5EA-C434AD9EE21F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6" y="645661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6E02-5733-4D2C-BB1F-B88EB9E23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90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6" y="3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55535-BB18-4559-ADE4-40DD6BD94FE3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511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71384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6" y="645661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88911-0E48-4A3A-A44C-F068C843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659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88911-0E48-4A3A-A44C-F068C8434C8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333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88911-0E48-4A3A-A44C-F068C8434C8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67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28A37C-71D4-4BB5-B098-B81F895A9940}" type="slidenum">
              <a:rPr lang="ru-RU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114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246B1-EC26-48D3-BE0F-A6ACDA0E2DD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321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246B1-EC26-48D3-BE0F-A6ACDA0E2DD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400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246B1-EC26-48D3-BE0F-A6ACDA0E2DD4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068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E40F0-69F9-4A91-8BED-E48091FD75D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159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28A37C-71D4-4BB5-B098-B81F895A9940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882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88911-0E48-4A3A-A44C-F068C8434C8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97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CCE5-DAA1-4094-A272-A7286C7344F2}" type="datetime1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734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F15E-DB29-4083-B6BE-53D46FCD3D65}" type="datetime1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14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C2ECA-3829-4279-9D6A-8CB61B09862E}" type="datetime1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08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822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028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9DC-5051-42B2-8BB0-8921E7B1ABEE}" type="datetime1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1C95-6B50-4DB1-99B7-2C3CD8B67ABC}" type="datetime1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16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2BC8-291C-4225-A1D0-E49457E41D1B}" type="datetime1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0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111F-862B-4D66-A45B-A5380EBB9AC5}" type="datetime1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41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F2196-57CA-4A6C-8F6B-6AD94B8295E9}" type="datetime1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59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527C8-1ECB-4F63-9667-6C1ACE78A31E}" type="datetime1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39A4-52D0-4397-B7B5-B7A543DC353A}" type="datetime1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34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7BB5-7B47-4FDC-95EB-4D81CE971E41}" type="datetime1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50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CD07F-8A77-48A3-8F4A-C16A1610F5C9}" type="datetime1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DA2F7-8038-445E-9148-978308FEE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946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0531" y="-3627884"/>
            <a:ext cx="10213348" cy="1058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0" y="260648"/>
            <a:ext cx="4287145" cy="17968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0812" y="2163078"/>
            <a:ext cx="5695187" cy="2595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Актуальные вопросы правоприменительной практики Закона 223-ФЗ</a:t>
            </a:r>
          </a:p>
          <a:p>
            <a:endParaRPr lang="ru-RU" sz="4267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78582" y="6396335"/>
            <a:ext cx="2112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yriad Pro" pitchFamily="34" charset="0"/>
              </a:rPr>
              <a:t>28.11.2024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2C43E-E0BC-484E-B0BD-C856E1D96D27}"/>
              </a:ext>
            </a:extLst>
          </p:cNvPr>
          <p:cNvSpPr txBox="1"/>
          <p:nvPr/>
        </p:nvSpPr>
        <p:spPr>
          <a:xfrm>
            <a:off x="4071668" y="5574334"/>
            <a:ext cx="5979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yriad Pro" pitchFamily="34" charset="0"/>
              </a:rPr>
              <a:t>Жлукта Анастасия Евгеньевна</a:t>
            </a:r>
          </a:p>
          <a:p>
            <a:r>
              <a:rPr lang="ru-RU" sz="1600" dirty="0">
                <a:latin typeface="Myriad Pro" pitchFamily="34" charset="0"/>
              </a:rPr>
              <a:t>Заместитель начальника </a:t>
            </a:r>
          </a:p>
          <a:p>
            <a:r>
              <a:rPr lang="ru-RU" sz="1600" dirty="0">
                <a:latin typeface="Myriad Pro" pitchFamily="34" charset="0"/>
              </a:rPr>
              <a:t>Управления контроля размещения государственного заказа </a:t>
            </a:r>
          </a:p>
        </p:txBody>
      </p:sp>
    </p:spTree>
    <p:extLst>
      <p:ext uri="{BB962C8B-B14F-4D97-AF65-F5344CB8AC3E}">
        <p14:creationId xmlns:p14="http://schemas.microsoft.com/office/powerpoint/2010/main" val="140642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57CAF1C-11EF-E959-B90C-7E53EAB2D74B}"/>
              </a:ext>
            </a:extLst>
          </p:cNvPr>
          <p:cNvSpPr txBox="1"/>
          <p:nvPr/>
        </p:nvSpPr>
        <p:spPr>
          <a:xfrm>
            <a:off x="555415" y="3090804"/>
            <a:ext cx="11246280" cy="341632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предписаний: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Заказчика: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не учёте неправомерных требований при рассмотрении и оценке заявок;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пересмотре заявок, поданных на участие в закупке;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документацию о закупке;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положение о закупке;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Оператора: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«Коридор» заявителю для подачи заявки на участие в закупке;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 всех поданных заявок и продление сроков подачи заявок (например, при запросе котировок в электронной форме);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(например, обеспечить возможность подписания заявителем договора)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774484" y="6446011"/>
            <a:ext cx="41274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FFFFFF"/>
                </a:solidFill>
                <a:latin typeface="Verdana"/>
                <a:cs typeface="Verdana"/>
              </a:rPr>
              <a:t>21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39" name="object 7"/>
          <p:cNvSpPr/>
          <p:nvPr/>
        </p:nvSpPr>
        <p:spPr>
          <a:xfrm>
            <a:off x="885856" y="745279"/>
            <a:ext cx="5172523" cy="45719"/>
          </a:xfrm>
          <a:custGeom>
            <a:avLst/>
            <a:gdLst/>
            <a:ahLst/>
            <a:cxnLst/>
            <a:rect l="l" t="t" r="r" b="b"/>
            <a:pathLst>
              <a:path w="8023859">
                <a:moveTo>
                  <a:pt x="0" y="0"/>
                </a:moveTo>
                <a:lnTo>
                  <a:pt x="8023484" y="1"/>
                </a:lnTo>
              </a:path>
            </a:pathLst>
          </a:custGeom>
          <a:ln w="19050">
            <a:solidFill>
              <a:srgbClr val="007E8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892B93-E4FC-4392-86A6-94C179158368}"/>
              </a:ext>
            </a:extLst>
          </p:cNvPr>
          <p:cNvSpPr txBox="1"/>
          <p:nvPr/>
        </p:nvSpPr>
        <p:spPr>
          <a:xfrm>
            <a:off x="476634" y="1012916"/>
            <a:ext cx="11657645" cy="2037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жалобы по существу антимонопольный орган принимает следующее решение: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жалобы обоснованной;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жалобы обоснованной в части;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жалобы необоснованной. </a:t>
            </a:r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id="{31EB8164-EF71-8740-7C92-6AB021FAE457}"/>
              </a:ext>
            </a:extLst>
          </p:cNvPr>
          <p:cNvSpPr/>
          <p:nvPr/>
        </p:nvSpPr>
        <p:spPr>
          <a:xfrm>
            <a:off x="5448779" y="1799022"/>
            <a:ext cx="609600" cy="875524"/>
          </a:xfrm>
          <a:prstGeom prst="rightBrace">
            <a:avLst>
              <a:gd name="adj1" fmla="val 28617"/>
              <a:gd name="adj2" fmla="val 51400"/>
            </a:avLst>
          </a:prstGeom>
          <a:ln>
            <a:solidFill>
              <a:srgbClr val="007E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A1BADD-4FA7-373D-A67A-8AE008AC39FF}"/>
              </a:ext>
            </a:extLst>
          </p:cNvPr>
          <p:cNvSpPr txBox="1"/>
          <p:nvPr/>
        </p:nvSpPr>
        <p:spPr>
          <a:xfrm>
            <a:off x="6133622" y="2112725"/>
            <a:ext cx="3627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выдается</a:t>
            </a:r>
            <a:r>
              <a:rPr lang="ru-RU" sz="2000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предписание</a:t>
            </a:r>
            <a:r>
              <a:rPr lang="ru-RU" sz="2000" dirty="0"/>
              <a:t> </a:t>
            </a:r>
          </a:p>
        </p:txBody>
      </p:sp>
      <p:sp>
        <p:nvSpPr>
          <p:cNvPr id="15" name="Стрелка: изогнутая влево 14">
            <a:extLst>
              <a:ext uri="{FF2B5EF4-FFF2-40B4-BE49-F238E27FC236}">
                <a16:creationId xmlns:a16="http://schemas.microsoft.com/office/drawing/2014/main" id="{33D3D9ED-0975-D3C7-A0F6-204252D590B0}"/>
              </a:ext>
            </a:extLst>
          </p:cNvPr>
          <p:cNvSpPr/>
          <p:nvPr/>
        </p:nvSpPr>
        <p:spPr>
          <a:xfrm>
            <a:off x="8963050" y="2236784"/>
            <a:ext cx="990600" cy="1795668"/>
          </a:xfrm>
          <a:prstGeom prst="curvedLeftArrow">
            <a:avLst/>
          </a:prstGeom>
          <a:solidFill>
            <a:srgbClr val="007E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CA3337-A02D-2E6B-05BE-37A242228C18}"/>
              </a:ext>
            </a:extLst>
          </p:cNvPr>
          <p:cNvSpPr txBox="1"/>
          <p:nvPr/>
        </p:nvSpPr>
        <p:spPr>
          <a:xfrm>
            <a:off x="165254" y="259846"/>
            <a:ext cx="612463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66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решения и предписания</a:t>
            </a:r>
            <a:endParaRPr lang="ru-RU" sz="2200" b="1" dirty="0">
              <a:solidFill>
                <a:srgbClr val="006666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3E3DE1E-9ED3-7938-D393-71D292FC8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09026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115" y="1611119"/>
            <a:ext cx="102095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 дела: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участника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неправомерный отказ в допуске к участию в закупке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Обжалование заказчиком выданных ФАС России решения и предписания без принятия судом обеспечительных мер в течение периода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24.03.2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17.01.2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Формальное исполнение заказчиком предписания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после проигрышей в суде, отклонение заявок по формальным основаниям;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 закупки на неправомерное отклонение заявки,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ввиду окончания срока ее действия;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обоснована,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действиях заказчика выявлены нарушения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отказа в допуске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такому участнику, а также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неисполнения предписания ФАС России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01039" y="951262"/>
            <a:ext cx="5301143" cy="359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№ 223ФЗ-28/2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b="1" dirty="0">
              <a:solidFill>
                <a:prstClr val="black"/>
              </a:solidFill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EFF5E4-DEB6-FEED-1B15-250E3DB0ACBB}"/>
              </a:ext>
            </a:extLst>
          </p:cNvPr>
          <p:cNvSpPr txBox="1"/>
          <p:nvPr/>
        </p:nvSpPr>
        <p:spPr>
          <a:xfrm>
            <a:off x="705745" y="392692"/>
            <a:ext cx="38954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 предписания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096E1CF-C02B-E16B-C1DD-495235F20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4760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0091" y="411379"/>
            <a:ext cx="5953802" cy="6330306"/>
          </a:xfrm>
          <a:prstGeom prst="rect">
            <a:avLst/>
          </a:prstGeom>
        </p:spPr>
      </p:pic>
      <p:sp>
        <p:nvSpPr>
          <p:cNvPr id="4" name="object 17"/>
          <p:cNvSpPr txBox="1">
            <a:spLocks/>
          </p:cNvSpPr>
          <p:nvPr/>
        </p:nvSpPr>
        <p:spPr>
          <a:xfrm>
            <a:off x="4503054" y="1862818"/>
            <a:ext cx="3228258" cy="860364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Verdana"/>
                <a:ea typeface="+mj-ea"/>
                <a:cs typeface="Verdana"/>
              </a:defRPr>
            </a:lvl1pPr>
          </a:lstStyle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spc="-5" dirty="0">
                <a:solidFill>
                  <a:srgbClr val="024989"/>
                </a:solidFill>
                <a:ea typeface="+mn-ea"/>
              </a:rPr>
              <a:t>Совместное письмо Минфина России и ФАС России от 15.07.2024 №№ 24-01-06/65630, ПИ/62264/24</a:t>
            </a:r>
            <a:br>
              <a:rPr lang="ru-RU" sz="1200" spc="-5" dirty="0">
                <a:solidFill>
                  <a:srgbClr val="024989"/>
                </a:solidFill>
                <a:ea typeface="+mn-ea"/>
              </a:rPr>
            </a:br>
            <a:endParaRPr lang="ru-RU" sz="1200" spc="-5" dirty="0">
              <a:solidFill>
                <a:srgbClr val="024989"/>
              </a:solidFill>
              <a:ea typeface="+mn-ea"/>
            </a:endParaRPr>
          </a:p>
        </p:txBody>
      </p:sp>
      <p:sp>
        <p:nvSpPr>
          <p:cNvPr id="10" name="object 16"/>
          <p:cNvSpPr txBox="1"/>
          <p:nvPr/>
        </p:nvSpPr>
        <p:spPr>
          <a:xfrm>
            <a:off x="11688546" y="6451862"/>
            <a:ext cx="3711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14" name="object 10"/>
          <p:cNvSpPr txBox="1"/>
          <p:nvPr/>
        </p:nvSpPr>
        <p:spPr>
          <a:xfrm>
            <a:off x="936201" y="3635525"/>
            <a:ext cx="2012314" cy="56553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210"/>
              </a:spcBef>
            </a:pPr>
            <a:r>
              <a:rPr lang="ru-RU" sz="1800" spc="-5" dirty="0">
                <a:solidFill>
                  <a:srgbClr val="024989"/>
                </a:solidFill>
                <a:latin typeface="Verdana"/>
                <a:cs typeface="Verdana"/>
              </a:rPr>
              <a:t>ВЫЯВЛЕННЫЕ НАРУШЕНИЯ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76372" y="1106588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spc="-5" dirty="0">
                <a:latin typeface="Verdana"/>
                <a:cs typeface="Verdana"/>
              </a:rPr>
              <a:t>Согласно позиции по порядку проведения закупок в рамках</a:t>
            </a:r>
            <a:br>
              <a:rPr lang="ru-RU" sz="1400" spc="-5" dirty="0">
                <a:latin typeface="Verdana"/>
                <a:cs typeface="Verdana"/>
              </a:rPr>
            </a:br>
            <a:r>
              <a:rPr lang="ru-RU" sz="1400" spc="-5" dirty="0">
                <a:latin typeface="Verdana"/>
                <a:cs typeface="Verdana"/>
              </a:rPr>
              <a:t>Постановления № 301 заказчик вправе проводить 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054370" y="1629808"/>
            <a:ext cx="2613409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42" y="2346969"/>
            <a:ext cx="3228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spc="-5" dirty="0">
                <a:latin typeface="Verdana"/>
                <a:cs typeface="Verdana"/>
              </a:rPr>
              <a:t>Неконкурентные закупки, сведения о которых</a:t>
            </a:r>
            <a:br>
              <a:rPr lang="ru-RU" sz="1400" spc="-5" dirty="0">
                <a:latin typeface="Verdana"/>
                <a:cs typeface="Verdana"/>
              </a:rPr>
            </a:br>
            <a:r>
              <a:rPr lang="ru-RU" sz="1400" spc="-5" dirty="0">
                <a:latin typeface="Verdana"/>
                <a:cs typeface="Verdana"/>
              </a:rPr>
              <a:t>не подлежат размещению</a:t>
            </a:r>
            <a:br>
              <a:rPr lang="ru-RU" sz="1400" spc="-5" dirty="0">
                <a:latin typeface="Verdana"/>
                <a:cs typeface="Verdana"/>
              </a:rPr>
            </a:br>
            <a:r>
              <a:rPr lang="ru-RU" sz="1400" spc="-5" dirty="0">
                <a:latin typeface="Verdana"/>
                <a:cs typeface="Verdana"/>
              </a:rPr>
              <a:t>на официальном сайте ЕИС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69991" y="2351323"/>
            <a:ext cx="2605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Закрытые конкурентные 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7285912" y="1629808"/>
            <a:ext cx="278666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26903" y="3321879"/>
            <a:ext cx="903702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spc="-5" dirty="0">
                <a:latin typeface="Verdana"/>
                <a:cs typeface="Verdana"/>
              </a:rPr>
              <a:t>1. Установление заказчиком в документации о закупке положения, наделяющего заказчика правом отменить определение поставщика (исполнителя, подрядчика) на любом этапе такой закупки, в том числе после окончания срока подачи заявок</a:t>
            </a:r>
          </a:p>
          <a:p>
            <a:pPr algn="just">
              <a:spcAft>
                <a:spcPts val="600"/>
              </a:spcAft>
            </a:pPr>
            <a:r>
              <a:rPr lang="ru-RU" sz="1400" spc="-5" dirty="0">
                <a:latin typeface="Verdana"/>
                <a:cs typeface="Verdana"/>
              </a:rPr>
              <a:t>2. Отказ заказчика от заключения договора с участником, признанным победителем закупки</a:t>
            </a:r>
          </a:p>
          <a:p>
            <a:pPr algn="just">
              <a:spcAft>
                <a:spcPts val="600"/>
              </a:spcAft>
            </a:pPr>
            <a:r>
              <a:rPr lang="ru-RU" sz="1400" spc="-5" dirty="0">
                <a:latin typeface="Verdana"/>
                <a:cs typeface="Verdana"/>
              </a:rPr>
              <a:t>3. Ненадлежащее продление срока подачи заявок после внесения изменений в документацию о закупке (сокращение нового срока подачи заявок до 1 дня)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743200" y="3301076"/>
            <a:ext cx="0" cy="15596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-1100644" y="5153152"/>
            <a:ext cx="12419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spc="-5" dirty="0">
                <a:latin typeface="Verdana"/>
                <a:cs typeface="Verdana"/>
              </a:rPr>
              <a:t>    </a:t>
            </a:r>
          </a:p>
          <a:p>
            <a:pPr algn="ctr"/>
            <a:r>
              <a:rPr lang="ru-RU" sz="1400" spc="-5" dirty="0">
                <a:latin typeface="Verdana"/>
                <a:cs typeface="Verdana"/>
              </a:rP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201" y="4932438"/>
            <a:ext cx="111234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Заказчикам рекомендовано:</a:t>
            </a:r>
          </a:p>
          <a:p>
            <a:pPr algn="just"/>
            <a:r>
              <a:rPr lang="ru-RU" dirty="0"/>
              <a:t>В части неурегулированных Законом о закупках положений, касающихся порядка осуществления неконкурентных закупок, применять положения, предусмотренные в законе для конкурентных закупок</a:t>
            </a:r>
            <a:br>
              <a:rPr lang="ru-RU" dirty="0"/>
            </a:br>
            <a:r>
              <a:rPr lang="ru-RU" dirty="0"/>
              <a:t>(в части предоставления разъяснений, в части права отмены закупки, в части составления протоколов, в части заключения договора и пр.)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429023-F00D-EA8B-3F3F-5455B3E9D349}"/>
              </a:ext>
            </a:extLst>
          </p:cNvPr>
          <p:cNvSpPr txBox="1"/>
          <p:nvPr/>
        </p:nvSpPr>
        <p:spPr>
          <a:xfrm>
            <a:off x="525316" y="104137"/>
            <a:ext cx="85085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</a:t>
            </a:r>
            <a:r>
              <a:rPr lang="ru-RU" sz="2200" b="1" spc="-30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контрольной</a:t>
            </a:r>
            <a:r>
              <a:rPr lang="ru-RU" sz="2200" b="1" spc="-60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200" b="1" spc="-3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</a:t>
            </a:r>
            <a:r>
              <a:rPr lang="ru-RU" sz="2200" b="1" spc="-20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2200" b="1" spc="-3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2200" b="1" spc="-30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ru-RU" sz="2200" b="1" spc="-2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sz="2200" b="1" spc="-80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постановления</a:t>
            </a:r>
            <a:r>
              <a:rPr lang="ru-RU" sz="2200" b="1" spc="-50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lang="ru-RU" sz="2200" b="1" spc="-5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200" b="1" spc="-10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06.03.2022</a:t>
            </a: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</a:t>
            </a:r>
            <a:r>
              <a:rPr lang="ru-RU" sz="2200" b="1" spc="-15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301</a:t>
            </a:r>
            <a:endParaRPr lang="ru-RU" sz="2200" b="1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0DD60E0-45A2-F254-F0DF-B5CC35510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2954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84580" y="155062"/>
            <a:ext cx="10759718" cy="978986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86080" marR="377190" indent="-635" algn="just">
              <a:lnSpc>
                <a:spcPct val="114999"/>
              </a:lnSpc>
            </a:pP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Право заказчика </a:t>
            </a:r>
            <a:r>
              <a:rPr lang="ru-RU" sz="1800" b="1" spc="5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отменять</a:t>
            </a:r>
            <a:r>
              <a:rPr lang="ru-RU" sz="1800" b="1" spc="-55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закупку </a:t>
            </a:r>
            <a:r>
              <a:rPr lang="ru-RU" sz="1800" b="1" spc="-600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в 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любое</a:t>
            </a:r>
            <a:r>
              <a:rPr lang="ru-RU" sz="1800" b="1" spc="605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время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до заключения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договора,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в</a:t>
            </a:r>
            <a:r>
              <a:rPr lang="ru-RU" sz="1800" b="1" spc="-15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связи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с</a:t>
            </a:r>
            <a:r>
              <a:rPr lang="ru-RU" sz="1800" b="1" spc="-35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тем,</a:t>
            </a:r>
            <a:r>
              <a:rPr lang="ru-RU" sz="1800" b="1" spc="-10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что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проводимая</a:t>
            </a:r>
            <a:r>
              <a:rPr lang="ru-RU" sz="1800" b="1" spc="-35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закупка, по</a:t>
            </a:r>
            <a:r>
              <a:rPr lang="ru-RU" sz="1800" b="1" spc="-40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мнению</a:t>
            </a:r>
            <a:r>
              <a:rPr lang="ru-RU" sz="1800" b="1" spc="-30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Заказчика, </a:t>
            </a:r>
            <a:r>
              <a:rPr lang="ru-RU" sz="1800" b="1" spc="-600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не</a:t>
            </a:r>
            <a:r>
              <a:rPr lang="ru-RU" sz="1800" b="1" spc="-10" dirty="0">
                <a:solidFill>
                  <a:srgbClr val="007E88"/>
                </a:solidFill>
                <a:latin typeface="Verdana"/>
                <a:cs typeface="Verdana"/>
              </a:rPr>
              <a:t> </a:t>
            </a:r>
            <a:r>
              <a:rPr lang="ru-RU" sz="1800" b="1" dirty="0">
                <a:solidFill>
                  <a:srgbClr val="007E88"/>
                </a:solidFill>
                <a:latin typeface="Verdana"/>
                <a:cs typeface="Verdana"/>
              </a:rPr>
              <a:t>является </a:t>
            </a:r>
            <a:r>
              <a:rPr lang="ru-RU" sz="1800" b="1" spc="-5" dirty="0">
                <a:solidFill>
                  <a:srgbClr val="007E88"/>
                </a:solidFill>
                <a:latin typeface="Verdana"/>
                <a:cs typeface="Verdana"/>
              </a:rPr>
              <a:t>конкурентной.</a:t>
            </a:r>
            <a:endParaRPr lang="ru-RU" sz="1800" dirty="0">
              <a:solidFill>
                <a:srgbClr val="007E88"/>
              </a:solidFill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39"/>
              </a:lnSpc>
            </a:pPr>
            <a:r>
              <a:rPr spc="-5" dirty="0"/>
              <a:t>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EE792C-A6CC-052A-9236-B24A9CB3DE25}"/>
              </a:ext>
            </a:extLst>
          </p:cNvPr>
          <p:cNvSpPr txBox="1"/>
          <p:nvPr/>
        </p:nvSpPr>
        <p:spPr>
          <a:xfrm>
            <a:off x="838200" y="1265296"/>
            <a:ext cx="11184012" cy="5283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lang="ru-RU" sz="20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lang="ru-RU" sz="1600" b="1" spc="-5" dirty="0">
                <a:latin typeface="Verdana"/>
                <a:cs typeface="Verdana"/>
              </a:rPr>
              <a:t>Позиция</a:t>
            </a:r>
            <a:r>
              <a:rPr lang="ru-RU" sz="1600" b="1" spc="-1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кассационного</a:t>
            </a:r>
            <a:r>
              <a:rPr lang="ru-RU" sz="1600" b="1" spc="-1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суда:</a:t>
            </a:r>
            <a:endParaRPr lang="ru-RU" sz="1600" dirty="0">
              <a:latin typeface="Verdana"/>
              <a:cs typeface="Verdana"/>
            </a:endParaRPr>
          </a:p>
          <a:p>
            <a:pPr marL="405130" algn="ctr">
              <a:lnSpc>
                <a:spcPct val="100000"/>
              </a:lnSpc>
              <a:spcBef>
                <a:spcPts val="225"/>
              </a:spcBef>
            </a:pPr>
            <a:r>
              <a:rPr lang="ru-RU" sz="1600" spc="-10" dirty="0">
                <a:latin typeface="Verdana"/>
                <a:cs typeface="Verdana"/>
              </a:rPr>
              <a:t>Обжалуемая</a:t>
            </a:r>
            <a:r>
              <a:rPr lang="ru-RU" sz="1600" spc="3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закупочная</a:t>
            </a:r>
            <a:r>
              <a:rPr lang="ru-RU" sz="1600" spc="2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процедура</a:t>
            </a:r>
            <a:r>
              <a:rPr lang="ru-RU" sz="1600" spc="4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осуществляется</a:t>
            </a:r>
            <a:r>
              <a:rPr lang="ru-RU" sz="1600" spc="4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путем</a:t>
            </a:r>
            <a:r>
              <a:rPr lang="ru-RU" sz="1600" spc="25" dirty="0">
                <a:latin typeface="Verdana"/>
                <a:cs typeface="Verdana"/>
              </a:rPr>
              <a:t> </a:t>
            </a:r>
            <a:r>
              <a:rPr lang="ru-RU" sz="1600" spc="-10" dirty="0">
                <a:latin typeface="Verdana"/>
                <a:cs typeface="Verdana"/>
              </a:rPr>
              <a:t>проведения</a:t>
            </a:r>
            <a:r>
              <a:rPr lang="ru-RU" sz="1600" spc="4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открытого</a:t>
            </a:r>
            <a:r>
              <a:rPr lang="ru-RU" sz="1600" spc="3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аукциона</a:t>
            </a:r>
            <a:r>
              <a:rPr lang="ru-RU" sz="1600" spc="1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в</a:t>
            </a:r>
            <a:endParaRPr lang="ru-RU" sz="1600" dirty="0">
              <a:latin typeface="Verdana"/>
              <a:cs typeface="Verdana"/>
            </a:endParaRPr>
          </a:p>
          <a:p>
            <a:pPr marL="133985" marR="130175" indent="635" algn="ctr">
              <a:lnSpc>
                <a:spcPct val="114900"/>
              </a:lnSpc>
              <a:spcBef>
                <a:spcPts val="10"/>
              </a:spcBef>
            </a:pPr>
            <a:r>
              <a:rPr lang="ru-RU" sz="1600" spc="-5" dirty="0">
                <a:latin typeface="Verdana"/>
                <a:cs typeface="Verdana"/>
              </a:rPr>
              <a:t>электронной</a:t>
            </a:r>
            <a:r>
              <a:rPr lang="ru-RU" sz="1600" spc="40" dirty="0">
                <a:latin typeface="Verdana"/>
                <a:cs typeface="Verdana"/>
              </a:rPr>
              <a:t> </a:t>
            </a:r>
            <a:r>
              <a:rPr lang="ru-RU" sz="1600" spc="-10" dirty="0">
                <a:latin typeface="Verdana"/>
                <a:cs typeface="Verdana"/>
              </a:rPr>
              <a:t>форме,</a:t>
            </a:r>
            <a:r>
              <a:rPr lang="ru-RU" sz="1600" spc="2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что</a:t>
            </a:r>
            <a:r>
              <a:rPr lang="ru-RU" sz="1600" spc="2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отвечает</a:t>
            </a:r>
            <a:r>
              <a:rPr lang="ru-RU" sz="1600" spc="30" dirty="0">
                <a:latin typeface="Verdana"/>
                <a:cs typeface="Verdana"/>
              </a:rPr>
              <a:t> </a:t>
            </a:r>
            <a:r>
              <a:rPr lang="ru-RU" sz="1600" spc="-10" dirty="0">
                <a:latin typeface="Verdana"/>
                <a:cs typeface="Verdana"/>
              </a:rPr>
              <a:t>критериям</a:t>
            </a:r>
            <a:r>
              <a:rPr lang="ru-RU" sz="1600" spc="8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конкурентности,</a:t>
            </a:r>
            <a:r>
              <a:rPr lang="ru-RU" sz="1600" spc="5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установленным</a:t>
            </a:r>
            <a:r>
              <a:rPr lang="ru-RU" sz="1600" spc="3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в</a:t>
            </a:r>
            <a:r>
              <a:rPr lang="ru-RU" sz="1600" spc="1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части</a:t>
            </a:r>
            <a:r>
              <a:rPr lang="ru-RU" sz="1600" spc="2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3</a:t>
            </a:r>
            <a:r>
              <a:rPr lang="ru-RU" sz="1600" spc="2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статьи</a:t>
            </a:r>
            <a:r>
              <a:rPr lang="ru-RU" sz="1600" spc="1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3, </a:t>
            </a:r>
            <a:r>
              <a:rPr lang="ru-RU" sz="160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пункте</a:t>
            </a:r>
            <a:r>
              <a:rPr lang="ru-RU" sz="1600" spc="1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1</a:t>
            </a:r>
            <a:r>
              <a:rPr lang="ru-RU" sz="160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части</a:t>
            </a:r>
            <a:r>
              <a:rPr lang="ru-RU" sz="1600" spc="1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3.1</a:t>
            </a:r>
            <a:r>
              <a:rPr lang="ru-RU" sz="1600" spc="1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статьи</a:t>
            </a:r>
            <a:r>
              <a:rPr lang="ru-RU" sz="1600" spc="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3</a:t>
            </a:r>
            <a:r>
              <a:rPr lang="ru-RU" sz="160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Закона о</a:t>
            </a:r>
            <a:r>
              <a:rPr lang="ru-RU" sz="1600" spc="1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закупках,</a:t>
            </a:r>
            <a:r>
              <a:rPr lang="ru-RU" sz="1600" spc="45" dirty="0">
                <a:latin typeface="Verdana"/>
                <a:cs typeface="Verdana"/>
              </a:rPr>
              <a:t> </a:t>
            </a:r>
            <a:r>
              <a:rPr lang="ru-RU" sz="1600" b="1" spc="-10" dirty="0">
                <a:latin typeface="Verdana"/>
                <a:cs typeface="Verdana"/>
              </a:rPr>
              <a:t>так</a:t>
            </a:r>
            <a:r>
              <a:rPr lang="ru-RU" sz="1600" b="1" spc="20" dirty="0">
                <a:latin typeface="Verdana"/>
                <a:cs typeface="Verdana"/>
              </a:rPr>
              <a:t> </a:t>
            </a:r>
            <a:r>
              <a:rPr lang="ru-RU" sz="1600" b="1" spc="-10" dirty="0">
                <a:latin typeface="Verdana"/>
                <a:cs typeface="Verdana"/>
              </a:rPr>
              <a:t>как</a:t>
            </a:r>
            <a:r>
              <a:rPr lang="ru-RU" sz="1600" b="1" spc="1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сведения</a:t>
            </a:r>
            <a:r>
              <a:rPr lang="ru-RU" sz="1600" b="1" spc="5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об</a:t>
            </a:r>
            <a:r>
              <a:rPr lang="ru-RU" sz="1600" b="1" spc="5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аукционе</a:t>
            </a:r>
            <a:r>
              <a:rPr lang="ru-RU" sz="1600" b="1" spc="3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размещены на </a:t>
            </a:r>
            <a:r>
              <a:rPr lang="ru-RU" sz="1600" b="1" spc="-43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сайте</a:t>
            </a:r>
            <a:r>
              <a:rPr lang="ru-RU" sz="1600" b="1" spc="5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оператора</a:t>
            </a:r>
            <a:r>
              <a:rPr lang="ru-RU" sz="1600" b="1" spc="1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электронной</a:t>
            </a:r>
            <a:r>
              <a:rPr lang="ru-RU" sz="1600" b="1" spc="35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площадки,</a:t>
            </a:r>
            <a:r>
              <a:rPr lang="ru-RU" sz="1600" b="1" spc="25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на</a:t>
            </a:r>
            <a:r>
              <a:rPr lang="ru-RU" sz="1600" b="1" spc="1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сайте</a:t>
            </a:r>
            <a:r>
              <a:rPr lang="ru-RU" sz="1600" b="1" spc="1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заказчика</a:t>
            </a:r>
            <a:r>
              <a:rPr lang="ru-RU" sz="1600" spc="-5" dirty="0">
                <a:latin typeface="Verdana"/>
                <a:cs typeface="Verdana"/>
              </a:rPr>
              <a:t>,</a:t>
            </a:r>
            <a:r>
              <a:rPr lang="ru-RU" sz="1600" spc="20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что,</a:t>
            </a:r>
            <a:r>
              <a:rPr lang="ru-RU" sz="1600" spc="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вопреки</a:t>
            </a:r>
            <a:r>
              <a:rPr lang="ru-RU" sz="1600" spc="3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выводам</a:t>
            </a:r>
            <a:r>
              <a:rPr lang="ru-RU" sz="1600" spc="25" dirty="0">
                <a:latin typeface="Verdana"/>
                <a:cs typeface="Verdana"/>
              </a:rPr>
              <a:t> </a:t>
            </a:r>
            <a:r>
              <a:rPr lang="ru-RU" sz="1600" spc="-5" dirty="0">
                <a:latin typeface="Verdana"/>
                <a:cs typeface="Verdana"/>
              </a:rPr>
              <a:t>судов, </a:t>
            </a:r>
            <a:r>
              <a:rPr lang="ru-RU" sz="1600" dirty="0">
                <a:latin typeface="Verdana"/>
                <a:cs typeface="Verdana"/>
              </a:rPr>
              <a:t> </a:t>
            </a:r>
            <a:r>
              <a:rPr lang="ru-RU" sz="1600" b="1" spc="-10" dirty="0">
                <a:latin typeface="Verdana"/>
                <a:cs typeface="Verdana"/>
              </a:rPr>
              <a:t>соответствует</a:t>
            </a:r>
            <a:r>
              <a:rPr lang="ru-RU" sz="1600" b="1" spc="1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принципу</a:t>
            </a:r>
            <a:r>
              <a:rPr lang="ru-RU" sz="1600" b="1" spc="30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информационной</a:t>
            </a:r>
            <a:r>
              <a:rPr lang="ru-RU" sz="1600" b="1" dirty="0">
                <a:latin typeface="Verdana"/>
                <a:cs typeface="Verdana"/>
              </a:rPr>
              <a:t> </a:t>
            </a:r>
            <a:r>
              <a:rPr lang="ru-RU" sz="1600" b="1" spc="-5" dirty="0">
                <a:latin typeface="Verdana"/>
                <a:cs typeface="Verdana"/>
              </a:rPr>
              <a:t>открытости</a:t>
            </a:r>
            <a:r>
              <a:rPr lang="ru-RU" sz="1600" b="1" spc="40" dirty="0">
                <a:latin typeface="Verdana"/>
                <a:cs typeface="Verdana"/>
              </a:rPr>
              <a:t> </a:t>
            </a:r>
            <a:r>
              <a:rPr lang="ru-RU" sz="1600" b="1" spc="-10" dirty="0">
                <a:latin typeface="Verdana"/>
                <a:cs typeface="Verdana"/>
              </a:rPr>
              <a:t>закупки.</a:t>
            </a:r>
            <a:endParaRPr lang="ru-RU" sz="16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lang="ru-RU" sz="1800" dirty="0">
              <a:latin typeface="Times New Roman"/>
              <a:cs typeface="Times New Roman"/>
            </a:endParaRPr>
          </a:p>
          <a:p>
            <a:pPr marL="283210" marR="278130" indent="401955">
              <a:lnSpc>
                <a:spcPct val="115599"/>
              </a:lnSpc>
            </a:pPr>
            <a:r>
              <a:rPr lang="ru-RU" sz="1600" b="1" spc="-10" dirty="0">
                <a:latin typeface="Calibri"/>
                <a:cs typeface="Calibri"/>
              </a:rPr>
              <a:t>Факт</a:t>
            </a:r>
            <a:r>
              <a:rPr lang="ru-RU" sz="1600" b="1" spc="25" dirty="0">
                <a:latin typeface="Calibri"/>
                <a:cs typeface="Calibri"/>
              </a:rPr>
              <a:t> </a:t>
            </a:r>
            <a:r>
              <a:rPr lang="ru-RU" sz="1600" b="1" spc="-10" dirty="0">
                <a:latin typeface="Calibri"/>
                <a:cs typeface="Calibri"/>
              </a:rPr>
              <a:t>неразмещения</a:t>
            </a:r>
            <a:r>
              <a:rPr lang="ru-RU" sz="1600" b="1" spc="55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аукциона</a:t>
            </a:r>
            <a:r>
              <a:rPr lang="ru-RU" sz="1600" b="1" spc="20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в</a:t>
            </a:r>
            <a:r>
              <a:rPr lang="ru-RU" sz="1600" b="1" spc="5" dirty="0">
                <a:latin typeface="Calibri"/>
                <a:cs typeface="Calibri"/>
              </a:rPr>
              <a:t> </a:t>
            </a:r>
            <a:r>
              <a:rPr lang="ru-RU" sz="1600" b="1" spc="-10" dirty="0">
                <a:latin typeface="Calibri"/>
                <a:cs typeface="Calibri"/>
              </a:rPr>
              <a:t>единой</a:t>
            </a:r>
            <a:r>
              <a:rPr lang="ru-RU" sz="1600" b="1" spc="40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информационной</a:t>
            </a:r>
            <a:r>
              <a:rPr lang="ru-RU" sz="1600" b="1" spc="45" dirty="0">
                <a:latin typeface="Calibri"/>
                <a:cs typeface="Calibri"/>
              </a:rPr>
              <a:t> </a:t>
            </a:r>
            <a:r>
              <a:rPr lang="ru-RU" sz="1600" b="1" spc="-10" dirty="0">
                <a:latin typeface="Calibri"/>
                <a:cs typeface="Calibri"/>
              </a:rPr>
              <a:t>системе</a:t>
            </a:r>
            <a:r>
              <a:rPr lang="ru-RU" sz="1600" b="1" spc="55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не</a:t>
            </a:r>
            <a:r>
              <a:rPr lang="ru-RU" sz="1600" b="1" spc="10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свидетельствует</a:t>
            </a:r>
            <a:r>
              <a:rPr lang="ru-RU" sz="1600" b="1" spc="75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о</a:t>
            </a:r>
            <a:r>
              <a:rPr lang="ru-RU" sz="1600" b="1" spc="25" dirty="0">
                <a:latin typeface="Calibri"/>
                <a:cs typeface="Calibri"/>
              </a:rPr>
              <a:t> </a:t>
            </a:r>
            <a:r>
              <a:rPr lang="ru-RU" sz="1600" b="1" spc="-10" dirty="0">
                <a:latin typeface="Calibri"/>
                <a:cs typeface="Calibri"/>
              </a:rPr>
              <a:t>неконкурентности </a:t>
            </a:r>
            <a:r>
              <a:rPr lang="ru-RU" sz="1600" b="1" spc="-5" dirty="0">
                <a:latin typeface="Calibri"/>
                <a:cs typeface="Calibri"/>
              </a:rPr>
              <a:t> проводимой</a:t>
            </a:r>
            <a:r>
              <a:rPr lang="ru-RU" sz="1600" b="1" spc="40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закупки</a:t>
            </a:r>
            <a:r>
              <a:rPr lang="ru-RU" sz="1600" spc="-5" dirty="0">
                <a:latin typeface="Calibri"/>
                <a:cs typeface="Calibri"/>
              </a:rPr>
              <a:t>,</a:t>
            </a:r>
            <a:r>
              <a:rPr lang="ru-RU" sz="1600" spc="25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поскольку</a:t>
            </a:r>
            <a:r>
              <a:rPr lang="ru-RU" sz="1600" spc="3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извещение</a:t>
            </a:r>
            <a:r>
              <a:rPr lang="ru-RU" sz="1600" spc="4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доступно</a:t>
            </a:r>
            <a:r>
              <a:rPr lang="ru-RU" sz="1600" spc="2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неограниченному</a:t>
            </a:r>
            <a:r>
              <a:rPr lang="ru-RU" sz="1600" spc="5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кругу</a:t>
            </a:r>
            <a:r>
              <a:rPr lang="ru-RU" sz="1600" spc="25" dirty="0">
                <a:latin typeface="Calibri"/>
                <a:cs typeface="Calibri"/>
              </a:rPr>
              <a:t> </a:t>
            </a:r>
            <a:r>
              <a:rPr lang="ru-RU" sz="1600" spc="-10" dirty="0">
                <a:latin typeface="Calibri"/>
                <a:cs typeface="Calibri"/>
              </a:rPr>
              <a:t>лиц,</a:t>
            </a:r>
            <a:r>
              <a:rPr lang="ru-RU" sz="1600" spc="25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обеспечена</a:t>
            </a:r>
            <a:r>
              <a:rPr lang="ru-RU" sz="1600" spc="3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конкуренция</a:t>
            </a:r>
            <a:r>
              <a:rPr lang="ru-RU" sz="1600" spc="30" dirty="0">
                <a:latin typeface="Calibri"/>
                <a:cs typeface="Calibri"/>
              </a:rPr>
              <a:t> </a:t>
            </a:r>
            <a:r>
              <a:rPr lang="ru-RU" sz="1600" spc="-10" dirty="0">
                <a:latin typeface="Calibri"/>
                <a:cs typeface="Calibri"/>
              </a:rPr>
              <a:t>между</a:t>
            </a:r>
            <a:endParaRPr lang="ru-RU" sz="1600" dirty="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229"/>
              </a:spcBef>
            </a:pPr>
            <a:r>
              <a:rPr lang="ru-RU" sz="1600" spc="-5" dirty="0">
                <a:latin typeface="Calibri"/>
                <a:cs typeface="Calibri"/>
              </a:rPr>
              <a:t>участниками,</a:t>
            </a:r>
            <a:r>
              <a:rPr lang="ru-RU" sz="1600" spc="2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описание</a:t>
            </a:r>
            <a:r>
              <a:rPr lang="ru-RU" sz="1600" spc="3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предмета</a:t>
            </a:r>
            <a:r>
              <a:rPr lang="ru-RU" sz="1600" spc="3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закупки</a:t>
            </a:r>
            <a:r>
              <a:rPr lang="ru-RU" sz="1600" spc="2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осуществлено</a:t>
            </a:r>
            <a:r>
              <a:rPr lang="ru-RU" sz="1600" spc="35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с</a:t>
            </a:r>
            <a:r>
              <a:rPr lang="ru-RU" sz="1600" spc="20" dirty="0">
                <a:latin typeface="Calibri"/>
                <a:cs typeface="Calibri"/>
              </a:rPr>
              <a:t> </a:t>
            </a:r>
            <a:r>
              <a:rPr lang="ru-RU" sz="1600" spc="-10" dirty="0">
                <a:latin typeface="Calibri"/>
                <a:cs typeface="Calibri"/>
              </a:rPr>
              <a:t>соблюдением</a:t>
            </a:r>
            <a:r>
              <a:rPr lang="ru-RU" sz="1600" spc="3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требований</a:t>
            </a:r>
            <a:r>
              <a:rPr lang="ru-RU" sz="1600" spc="2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части</a:t>
            </a:r>
            <a:r>
              <a:rPr lang="ru-RU" sz="1600" spc="15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6.1</a:t>
            </a:r>
            <a:r>
              <a:rPr lang="ru-RU" sz="1600" spc="2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статьи</a:t>
            </a:r>
            <a:r>
              <a:rPr lang="ru-RU" sz="1600" spc="1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3</a:t>
            </a:r>
            <a:r>
              <a:rPr lang="ru-RU" sz="1600" spc="2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Закона</a:t>
            </a:r>
            <a:r>
              <a:rPr lang="ru-RU" sz="1600" spc="35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о</a:t>
            </a:r>
            <a:r>
              <a:rPr lang="ru-RU" sz="1600" spc="1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закупках.</a:t>
            </a:r>
            <a:endParaRPr lang="ru-RU"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ru-RU" sz="1800" dirty="0">
              <a:latin typeface="Times New Roman"/>
              <a:cs typeface="Times New Roman"/>
            </a:endParaRPr>
          </a:p>
          <a:p>
            <a:pPr marL="523875" marR="362585" indent="150495">
              <a:lnSpc>
                <a:spcPct val="114999"/>
              </a:lnSpc>
            </a:pPr>
            <a:r>
              <a:rPr lang="ru-RU" sz="1600" b="1" spc="-5" dirty="0">
                <a:latin typeface="Calibri"/>
                <a:cs typeface="Calibri"/>
              </a:rPr>
              <a:t>Постановлением </a:t>
            </a:r>
            <a:r>
              <a:rPr lang="ru-RU" sz="1600" b="1" dirty="0">
                <a:latin typeface="Calibri"/>
                <a:cs typeface="Calibri"/>
              </a:rPr>
              <a:t>№ </a:t>
            </a:r>
            <a:r>
              <a:rPr lang="ru-RU" sz="1600" b="1" spc="-5" dirty="0">
                <a:latin typeface="Calibri"/>
                <a:cs typeface="Calibri"/>
              </a:rPr>
              <a:t>301 </a:t>
            </a:r>
            <a:r>
              <a:rPr lang="ru-RU" sz="1600" b="1" dirty="0">
                <a:latin typeface="Calibri"/>
                <a:cs typeface="Calibri"/>
              </a:rPr>
              <a:t>предусмотрены основания </a:t>
            </a:r>
            <a:r>
              <a:rPr lang="ru-RU" sz="1600" b="1" spc="-5" dirty="0">
                <a:latin typeface="Calibri"/>
                <a:cs typeface="Calibri"/>
              </a:rPr>
              <a:t>неразмещения </a:t>
            </a:r>
            <a:r>
              <a:rPr lang="ru-RU" sz="1600" b="1" dirty="0">
                <a:latin typeface="Calibri"/>
                <a:cs typeface="Calibri"/>
              </a:rPr>
              <a:t>информации </a:t>
            </a:r>
            <a:r>
              <a:rPr lang="ru-RU" sz="1600" dirty="0">
                <a:latin typeface="Calibri"/>
                <a:cs typeface="Calibri"/>
              </a:rPr>
              <a:t>о </a:t>
            </a:r>
            <a:r>
              <a:rPr lang="ru-RU" sz="1600" spc="-5" dirty="0">
                <a:latin typeface="Calibri"/>
                <a:cs typeface="Calibri"/>
              </a:rPr>
              <a:t>соответствующих </a:t>
            </a:r>
            <a:r>
              <a:rPr lang="ru-RU" sz="1600" spc="-305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конкурентных</a:t>
            </a:r>
            <a:r>
              <a:rPr lang="ru-RU" sz="1600" spc="-5" dirty="0">
                <a:latin typeface="Calibri"/>
                <a:cs typeface="Calibri"/>
              </a:rPr>
              <a:t> закрытых</a:t>
            </a:r>
            <a:r>
              <a:rPr lang="ru-RU" sz="1600" spc="1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закупках</a:t>
            </a:r>
            <a:r>
              <a:rPr lang="ru-RU" sz="1600" spc="1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именно </a:t>
            </a:r>
            <a:r>
              <a:rPr lang="ru-RU" sz="1600" b="1" dirty="0">
                <a:latin typeface="Calibri"/>
                <a:cs typeface="Calibri"/>
              </a:rPr>
              <a:t>на</a:t>
            </a:r>
            <a:r>
              <a:rPr lang="ru-RU" sz="1600" b="1" spc="-10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официальном</a:t>
            </a:r>
            <a:r>
              <a:rPr lang="ru-RU" sz="1600" b="1" spc="-40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сайте</a:t>
            </a:r>
            <a:r>
              <a:rPr lang="ru-RU" sz="1600" b="1" spc="-25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единой</a:t>
            </a:r>
            <a:r>
              <a:rPr lang="ru-RU" sz="1600" b="1" spc="-35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информационной</a:t>
            </a:r>
            <a:r>
              <a:rPr lang="ru-RU" sz="1600" b="1" spc="-35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системы</a:t>
            </a:r>
            <a:endParaRPr lang="ru-RU" sz="1600" dirty="0">
              <a:latin typeface="Calibri"/>
              <a:cs typeface="Calibri"/>
            </a:endParaRPr>
          </a:p>
          <a:p>
            <a:pPr marL="2476500">
              <a:lnSpc>
                <a:spcPct val="100000"/>
              </a:lnSpc>
              <a:spcBef>
                <a:spcPts val="254"/>
              </a:spcBef>
            </a:pPr>
            <a:r>
              <a:rPr lang="ru-RU" sz="1600" b="1" spc="-5" dirty="0">
                <a:latin typeface="Calibri"/>
                <a:cs typeface="Calibri"/>
              </a:rPr>
              <a:t>(а</a:t>
            </a:r>
            <a:r>
              <a:rPr lang="ru-RU" sz="1600" b="1" spc="-10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не</a:t>
            </a:r>
            <a:r>
              <a:rPr lang="ru-RU" sz="1600" b="1" spc="-25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в</a:t>
            </a:r>
            <a:r>
              <a:rPr lang="ru-RU" sz="1600" b="1" spc="-20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самой</a:t>
            </a:r>
            <a:r>
              <a:rPr lang="ru-RU" sz="1600" b="1" spc="-25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единой</a:t>
            </a:r>
            <a:r>
              <a:rPr lang="ru-RU" sz="1600" b="1" spc="-45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информационной</a:t>
            </a:r>
            <a:r>
              <a:rPr lang="ru-RU" sz="1600" b="1" spc="-50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системе).</a:t>
            </a:r>
            <a:endParaRPr lang="ru-RU"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ru-RU"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ru-RU"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lang="ru-RU" sz="1600" b="1" dirty="0">
                <a:solidFill>
                  <a:srgbClr val="006666"/>
                </a:solidFill>
                <a:latin typeface="Times New Roman"/>
                <a:cs typeface="Times New Roman"/>
              </a:rPr>
              <a:t>Определение ВС РФ от </a:t>
            </a:r>
            <a:r>
              <a:rPr lang="ru-RU" sz="16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04.03.2024 №305-ЭС24-585</a:t>
            </a:r>
          </a:p>
          <a:p>
            <a:pPr>
              <a:lnSpc>
                <a:spcPct val="100000"/>
              </a:lnSpc>
            </a:pPr>
            <a:r>
              <a:rPr lang="ru-RU" sz="16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МО №А40-219188</a:t>
            </a:r>
            <a:r>
              <a:rPr lang="en-US" sz="16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от 27.08.24, А40-254140/22 от 10.11.23)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3A0719E-FAA8-EBCF-A6C3-277CBE7A5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/>
          <p:cNvCxnSpPr/>
          <p:nvPr/>
        </p:nvCxnSpPr>
        <p:spPr>
          <a:xfrm>
            <a:off x="21167" y="1"/>
            <a:ext cx="0" cy="46636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-12971" y="12781"/>
            <a:ext cx="39837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65D10F9-5EAA-B12E-A0C1-5FEC7F1D5B94}"/>
              </a:ext>
            </a:extLst>
          </p:cNvPr>
          <p:cNvSpPr txBox="1"/>
          <p:nvPr/>
        </p:nvSpPr>
        <p:spPr>
          <a:xfrm>
            <a:off x="553856" y="35475"/>
            <a:ext cx="61154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КС РФ от 23.12.2022 №57-П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3DAE89-D285-66F4-D14A-11FBC7AC77DA}"/>
              </a:ext>
            </a:extLst>
          </p:cNvPr>
          <p:cNvSpPr txBox="1"/>
          <p:nvPr/>
        </p:nvSpPr>
        <p:spPr>
          <a:xfrm>
            <a:off x="644376" y="394692"/>
            <a:ext cx="11547624" cy="6571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/>
              <a:t>Документами, регулирующими закупки, включая положение о закупках, не должна допускаться ситуация, когда заказчик (организатор торгов) действовал бы в отношениях с единственным участником торгов по своему произвольному, субъективному усмотрению</a:t>
            </a:r>
            <a:br>
              <a:rPr lang="ru-RU" sz="1800" b="1" dirty="0"/>
            </a:br>
            <a:endParaRPr lang="ru-RU" sz="1800" b="1" dirty="0"/>
          </a:p>
          <a:p>
            <a:pPr algn="ctr"/>
            <a:r>
              <a:rPr lang="ru-RU" sz="1700" dirty="0"/>
              <a:t>Рассмотрев дело по существу, Конституционный Суд Российской Федерации пришел к выводу, что по своему правовому смыслу положения Гражданского кодекса Российской Федерации и Закон о закупках не обязывают заказчика (организатора торгов) к заключению договора с единственным участником торгов  в случае признания их несостоявшимися, в случае, если положением о закупке </a:t>
            </a:r>
            <a:r>
              <a:rPr lang="ru-RU" sz="1700" b="1" dirty="0"/>
              <a:t>прямо предусмотрено, что несостоявшиеся торги проводятся повторно. </a:t>
            </a:r>
            <a:br>
              <a:rPr lang="ru-RU" sz="1700" dirty="0"/>
            </a:br>
            <a:endParaRPr lang="ru-RU" sz="1700" dirty="0"/>
          </a:p>
          <a:p>
            <a:pPr algn="ctr"/>
            <a:r>
              <a:rPr lang="ru-RU" sz="1700" dirty="0"/>
              <a:t>В то же время, когда в положении о закупке подобное решение вопроса не предусмотрено либо допускается произвольное усмотрение заказчика (организатора торгов) в вопросе заключения договора, признание торгов несостоявшимися на указанном основании не влечёт отказа от заключения договора с единственным участником торгов, если объективных препятствий к заключению договора с этим участником не имеется.</a:t>
            </a:r>
            <a:br>
              <a:rPr lang="ru-RU" sz="1700" dirty="0"/>
            </a:br>
            <a:endParaRPr lang="ru-RU" sz="1700" dirty="0"/>
          </a:p>
          <a:p>
            <a:pPr algn="ctr"/>
            <a:r>
              <a:rPr lang="ru-RU" sz="1700" dirty="0"/>
              <a:t>КС РФ подчеркнул «</a:t>
            </a:r>
            <a:r>
              <a:rPr lang="ru-RU" sz="1700" u="sng" dirty="0"/>
              <a:t>Не должны создаваться и условия для ограничения конкуренции, для произвольного усмотрения в правоотношениях, в которых затрагиваются интересы иных лиц – потенциальных поставщиков товаров, работ, услуг, порождающего в том числе коррупционные риски. </a:t>
            </a:r>
            <a:r>
              <a:rPr lang="ru-RU" sz="1700" dirty="0"/>
              <a:t>Соответственно, условием реализации указанных принципов является отсутствие в положении о закупке предписаний, создающих условия для дискриминации участника торгов и нарушения его прав».</a:t>
            </a:r>
            <a:br>
              <a:rPr lang="ru-RU" sz="1700" dirty="0"/>
            </a:br>
            <a:endParaRPr lang="ru-RU" sz="1700" dirty="0"/>
          </a:p>
          <a:p>
            <a:pPr algn="ctr"/>
            <a:r>
              <a:rPr lang="ru-RU" sz="1700" dirty="0"/>
              <a:t>Таким образом, Конституционный Суд Российской Федерации указал на недопустимость произвольного усмотрения заказчика действовать в отношениях с </a:t>
            </a:r>
            <a:r>
              <a:rPr lang="ru-RU" sz="1700" b="1" dirty="0"/>
              <a:t>единственным участником закупки по своему произвольному, субъективному усмотрению</a:t>
            </a:r>
            <a:r>
              <a:rPr lang="ru-RU" sz="1700" dirty="0"/>
              <a:t>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DEAC1D9-C4BA-3955-E9D2-919D8ECEC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50849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7941" y="1117731"/>
            <a:ext cx="63555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Заказчик самостоятельно определяет в положении о закупке способы закупки, в том числе условия и порядок заключения договора с единственным поставщиком, исполнителем, подрядчиком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76791" y="1825730"/>
            <a:ext cx="4393948" cy="2031325"/>
          </a:xfrm>
          <a:prstGeom prst="rect">
            <a:avLst/>
          </a:prstGeom>
          <a:ln>
            <a:solidFill>
              <a:schemeClr val="tx1"/>
            </a:solidFill>
            <a:prstDash val="lgDashDotDot"/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Пункт 9 Обзора судебной практики по вопросам, связанным с применением Федерального закона от 18.07.2011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№ 223-ФЗ «О закупках товаров, работ, услуг отдельными видами юридических лиц», утв. Президиумом Верховного Суда Российской Федерации 16.05.2018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76791" y="4469682"/>
            <a:ext cx="4393948" cy="2713563"/>
          </a:xfrm>
          <a:prstGeom prst="rect">
            <a:avLst/>
          </a:prstGeom>
          <a:ln>
            <a:solidFill>
              <a:schemeClr val="tx1"/>
            </a:solidFill>
            <a:prstDash val="lgDashDotDot"/>
          </a:ln>
        </p:spPr>
        <p:txBody>
          <a:bodyPr wrap="square">
            <a:spAutoFit/>
          </a:bodyPr>
          <a:lstStyle/>
          <a:p>
            <a:pPr algn="just">
              <a:spcBef>
                <a:spcPts val="1700"/>
              </a:spcBef>
              <a:tabLst>
                <a:tab pos="9017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Определение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Верховного Суда Российской Федерации </a:t>
            </a:r>
            <a:r>
              <a:rPr lang="ru-RU" dirty="0">
                <a:latin typeface="Times New Roman" panose="02020603050405020304" pitchFamily="18" charset="0"/>
              </a:rPr>
              <a:t>от 16.09.2021</a:t>
            </a:r>
            <a:br>
              <a:rPr lang="ru-RU" dirty="0">
                <a:latin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</a:rPr>
              <a:t>№ 306-ЭС21-13429</a:t>
            </a:r>
          </a:p>
          <a:p>
            <a:pPr algn="just">
              <a:spcBef>
                <a:spcPts val="1700"/>
              </a:spcBef>
              <a:tabLst>
                <a:tab pos="90170" algn="l"/>
              </a:tabLst>
            </a:pPr>
            <a:r>
              <a:rPr lang="ru-RU" sz="1400" dirty="0"/>
              <a:t>Это право должно реализовываться с учетом целей правового регулирования в сфере закупочной деятельности отдельными видами юридических лиц и принципов, закрепленных в законе.</a:t>
            </a:r>
          </a:p>
          <a:p>
            <a:pPr algn="just">
              <a:spcBef>
                <a:spcPts val="1700"/>
              </a:spcBef>
              <a:tabLst>
                <a:tab pos="90170" algn="l"/>
              </a:tabLst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4689" y="2631271"/>
            <a:ext cx="5774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целей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экономической эффективности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товаров, работ, услуг у единственного поставщика целесообразна в случае, если такие товары, работы, услуги обращаются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низкоконкурентных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рынках, или проведение конкурсных, аукционных процедур нецелесообразно по объективным причинам 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20071476">
            <a:off x="6506947" y="2740072"/>
            <a:ext cx="461726" cy="208230"/>
          </a:xfrm>
          <a:prstGeom prst="rightArrow">
            <a:avLst/>
          </a:prstGeom>
          <a:solidFill>
            <a:srgbClr val="007E88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2225928">
            <a:off x="6448101" y="4207258"/>
            <a:ext cx="461726" cy="208230"/>
          </a:xfrm>
          <a:prstGeom prst="rightArrow">
            <a:avLst/>
          </a:prstGeom>
          <a:solidFill>
            <a:srgbClr val="007E88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1810" y="491044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</a:rPr>
              <a:t>Избрание заказчиком способа закупки, который повлек за собой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необоснованное ограничение </a:t>
            </a:r>
            <a:r>
              <a:rPr lang="ru-RU" dirty="0">
                <a:latin typeface="Times New Roman" panose="02020603050405020304" pitchFamily="18" charset="0"/>
              </a:rPr>
              <a:t>круга потенциальных участников,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нарушает принципы </a:t>
            </a:r>
            <a:r>
              <a:rPr lang="ru-RU" dirty="0">
                <a:latin typeface="Times New Roman" panose="02020603050405020304" pitchFamily="18" charset="0"/>
              </a:rPr>
              <a:t>осуществления закупочной деятельности и положения законодательства о защите конкуренции.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7ECFE-DDF9-7ECD-5FDD-762946C41CB0}"/>
              </a:ext>
            </a:extLst>
          </p:cNvPr>
          <p:cNvSpPr txBox="1"/>
          <p:nvPr/>
        </p:nvSpPr>
        <p:spPr>
          <a:xfrm>
            <a:off x="979768" y="222601"/>
            <a:ext cx="70902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закупок у единственного поставщика</a:t>
            </a:r>
            <a:endParaRPr lang="ru-RU" sz="2200" b="1" dirty="0">
              <a:solidFill>
                <a:srgbClr val="007E88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401510B-EBFF-1241-14CA-4ACBF9C14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90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9FDEA-5B9E-124D-C61C-A05A6D2B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29342BB-DE26-B4AB-4D69-FEFC16C6AF20}"/>
              </a:ext>
            </a:extLst>
          </p:cNvPr>
          <p:cNvCxnSpPr/>
          <p:nvPr/>
        </p:nvCxnSpPr>
        <p:spPr>
          <a:xfrm>
            <a:off x="21167" y="1"/>
            <a:ext cx="0" cy="46636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F0041ED-038F-C726-2F88-B5E95EA48D19}"/>
              </a:ext>
            </a:extLst>
          </p:cNvPr>
          <p:cNvCxnSpPr/>
          <p:nvPr/>
        </p:nvCxnSpPr>
        <p:spPr>
          <a:xfrm flipH="1">
            <a:off x="-12971" y="12781"/>
            <a:ext cx="39837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E9BCA59-4F7A-9526-4FFA-60BB1214A9D9}"/>
              </a:ext>
            </a:extLst>
          </p:cNvPr>
          <p:cNvSpPr txBox="1"/>
          <p:nvPr/>
        </p:nvSpPr>
        <p:spPr>
          <a:xfrm>
            <a:off x="401039" y="81641"/>
            <a:ext cx="6644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ФАС России от 21.08.2024 №МШ</a:t>
            </a:r>
            <a:r>
              <a:rPr lang="en-US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/75011/24</a:t>
            </a:r>
          </a:p>
          <a:p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Ед. поставщик)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7E08B90-33E2-12DB-056E-AD62EB7FF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433456-7FF6-800A-FA4B-770BCC6DB1A7}"/>
              </a:ext>
            </a:extLst>
          </p:cNvPr>
          <p:cNvSpPr txBox="1"/>
          <p:nvPr/>
        </p:nvSpPr>
        <p:spPr>
          <a:xfrm>
            <a:off x="988043" y="919941"/>
            <a:ext cx="1061072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обращает внимание, что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права заказчика на установление случаев осуществления закупок у единственного поставщика в положении о закупке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соотноситься с принципами равноправия, справедливости, отсутствия дискриминации и необоснованных ограничений конкуренции по отношению к участникам закупки,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указанными в части 1 статьи 3 Закона о закупках. 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в силу части 1 статьи 17 Закона о защите конкуренции при проведении торгов, запроса котировок цен на товары, запроса предложений запрещаются действия, которые приводят или могут привести к недопущению, ограничению или устранению конкуренции.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целей экономической эффективности закупка товаров, работ, услуг у единственного поставщика целесообразна в случае, если такие товары, работы, услуги обращаются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низкоконкурентных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рынках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проведение конкурсных, аукционных процедур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нецелесообразно по объективным причинам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ликвидация последствий чрезвычайных ситуаций, последствий непреодолимой силы).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ином случае выбор данного неконкурентного способа размещения заказа представляет собой злоупотребление правом, намеренное уклонение от конкурентных процедур вопреки принципам осуществления закупок, а также целям правового регулирования в данной сфере.</a:t>
            </a:r>
          </a:p>
        </p:txBody>
      </p:sp>
    </p:spTree>
    <p:extLst>
      <p:ext uri="{BB962C8B-B14F-4D97-AF65-F5344CB8AC3E}">
        <p14:creationId xmlns:p14="http://schemas.microsoft.com/office/powerpoint/2010/main" val="316411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1533885" y="6382738"/>
            <a:ext cx="280670" cy="250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00" b="0" i="0" kern="1200">
                <a:solidFill>
                  <a:schemeClr val="bg1"/>
                </a:solidFill>
                <a:latin typeface="Times New Roman"/>
                <a:ea typeface="+mn-ea"/>
                <a:cs typeface="Times New Roman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839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839"/>
                </a:lnSpc>
              </a:pPr>
              <a:t>17</a:t>
            </a:fld>
            <a:endParaRPr spc="-5" dirty="0"/>
          </a:p>
        </p:txBody>
      </p:sp>
      <p:sp>
        <p:nvSpPr>
          <p:cNvPr id="13" name="object 13"/>
          <p:cNvSpPr txBox="1"/>
          <p:nvPr/>
        </p:nvSpPr>
        <p:spPr>
          <a:xfrm>
            <a:off x="693419" y="3293364"/>
            <a:ext cx="10331450" cy="1767839"/>
          </a:xfrm>
          <a:prstGeom prst="rect">
            <a:avLst/>
          </a:prstGeom>
          <a:ln w="9144">
            <a:solidFill>
              <a:srgbClr val="1F487C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378460" indent="-287020">
              <a:lnSpc>
                <a:spcPct val="100000"/>
              </a:lnSpc>
              <a:spcBef>
                <a:spcPts val="415"/>
              </a:spcBef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sz="1600" spc="-10" dirty="0">
                <a:latin typeface="Times New Roman"/>
                <a:cs typeface="Times New Roman"/>
              </a:rPr>
              <a:t>заказчик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должен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обосновать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(доказать),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что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выдвигаемые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требования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предмету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закупки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могут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быть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исполнены</a:t>
            </a:r>
          </a:p>
          <a:p>
            <a:pPr marL="378460">
              <a:lnSpc>
                <a:spcPct val="100000"/>
              </a:lnSpc>
              <a:spcBef>
                <a:spcPts val="290"/>
              </a:spcBef>
            </a:pPr>
            <a:r>
              <a:rPr sz="1600" spc="-15" dirty="0">
                <a:latin typeface="Times New Roman"/>
                <a:cs typeface="Times New Roman"/>
              </a:rPr>
              <a:t>исключительно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конкретным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поставщиком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никаким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иным;</a:t>
            </a:r>
            <a:endParaRPr sz="1600" dirty="0">
              <a:latin typeface="Times New Roman"/>
              <a:cs typeface="Times New Roman"/>
            </a:endParaRPr>
          </a:p>
          <a:p>
            <a:pPr marL="378460" indent="-28702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sz="1600" spc="-10" dirty="0">
                <a:latin typeface="Times New Roman"/>
                <a:cs typeface="Times New Roman"/>
              </a:rPr>
              <a:t>необеспечение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конкурентных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процедур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приводит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ограничению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доступа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возможных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лиц;</a:t>
            </a:r>
            <a:endParaRPr sz="1600" dirty="0">
              <a:latin typeface="Times New Roman"/>
              <a:cs typeface="Times New Roman"/>
            </a:endParaRPr>
          </a:p>
          <a:p>
            <a:pPr marL="378460" indent="-287020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sz="1600" spc="-5" dirty="0">
                <a:latin typeface="Times New Roman"/>
                <a:cs typeface="Times New Roman"/>
              </a:rPr>
              <a:t>указанное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может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привести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злоупотреблению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стороны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заказчика;</a:t>
            </a:r>
            <a:endParaRPr sz="1600" dirty="0">
              <a:latin typeface="Times New Roman"/>
              <a:cs typeface="Times New Roman"/>
            </a:endParaRPr>
          </a:p>
          <a:p>
            <a:pPr marL="378460" indent="-28702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78460" algn="l"/>
                <a:tab pos="379095" algn="l"/>
                <a:tab pos="6420485" algn="l"/>
              </a:tabLst>
            </a:pPr>
            <a:r>
              <a:rPr sz="1600" spc="-5" dirty="0">
                <a:latin typeface="Times New Roman"/>
                <a:cs typeface="Times New Roman"/>
              </a:rPr>
              <a:t>условия</a:t>
            </a:r>
            <a:r>
              <a:rPr sz="1600" spc="1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закупки</a:t>
            </a:r>
            <a:r>
              <a:rPr sz="1600" spc="1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</a:t>
            </a:r>
            <a:r>
              <a:rPr sz="1600" spc="1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ЕП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во</a:t>
            </a:r>
            <a:r>
              <a:rPr sz="1600" spc="1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случаях</a:t>
            </a:r>
            <a:r>
              <a:rPr sz="1600" spc="1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1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любых</a:t>
            </a:r>
            <a:r>
              <a:rPr sz="1600" spc="1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потребностях	</a:t>
            </a:r>
            <a:r>
              <a:rPr sz="1600" spc="-15" dirty="0">
                <a:latin typeface="Times New Roman"/>
                <a:cs typeface="Times New Roman"/>
              </a:rPr>
              <a:t>приводят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1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дискриминации</a:t>
            </a:r>
            <a:r>
              <a:rPr sz="1600" spc="1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ограничению</a:t>
            </a:r>
            <a:endParaRPr sz="1600" dirty="0">
              <a:latin typeface="Times New Roman"/>
              <a:cs typeface="Times New Roman"/>
            </a:endParaRPr>
          </a:p>
          <a:p>
            <a:pPr marL="378460">
              <a:lnSpc>
                <a:spcPct val="100000"/>
              </a:lnSpc>
              <a:spcBef>
                <a:spcPts val="285"/>
              </a:spcBef>
            </a:pPr>
            <a:r>
              <a:rPr sz="1600" spc="-15" dirty="0">
                <a:latin typeface="Times New Roman"/>
                <a:cs typeface="Times New Roman"/>
              </a:rPr>
              <a:t>конкуренции.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551" y="933429"/>
            <a:ext cx="11517630" cy="1953099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370"/>
              </a:spcBef>
            </a:pPr>
            <a:r>
              <a:rPr lang="ru-RU" sz="1500" b="1" dirty="0">
                <a:latin typeface="Verdana"/>
                <a:cs typeface="Verdana"/>
              </a:rPr>
              <a:t>Определение ВС РФ от 24.06.2024 304-ЭС24-10880</a:t>
            </a:r>
            <a:endParaRPr sz="1500" dirty="0">
              <a:latin typeface="Verdana"/>
              <a:cs typeface="Verdana"/>
            </a:endParaRPr>
          </a:p>
          <a:p>
            <a:pPr marR="51435" algn="ctr">
              <a:lnSpc>
                <a:spcPct val="100000"/>
              </a:lnSpc>
              <a:spcBef>
                <a:spcPts val="1260"/>
              </a:spcBef>
            </a:pPr>
            <a:r>
              <a:rPr sz="1800" spc="-20" dirty="0">
                <a:latin typeface="Times New Roman"/>
                <a:cs typeface="Times New Roman"/>
              </a:rPr>
              <a:t>Установлено,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что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положении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закупке </a:t>
            </a:r>
            <a:r>
              <a:rPr sz="1800" spc="-5" dirty="0">
                <a:latin typeface="Times New Roman"/>
                <a:cs typeface="Times New Roman"/>
              </a:rPr>
              <a:t>определены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случаи,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которыми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заказчик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вправе</a:t>
            </a:r>
            <a:endParaRPr sz="1800" dirty="0">
              <a:latin typeface="Times New Roman"/>
              <a:cs typeface="Times New Roman"/>
            </a:endParaRPr>
          </a:p>
          <a:p>
            <a:pPr marR="53340" algn="ctr">
              <a:lnSpc>
                <a:spcPct val="100000"/>
              </a:lnSpc>
              <a:spcBef>
                <a:spcPts val="325"/>
              </a:spcBef>
            </a:pPr>
            <a:r>
              <a:rPr sz="1800" spc="5" dirty="0">
                <a:latin typeface="Times New Roman"/>
                <a:cs typeface="Times New Roman"/>
              </a:rPr>
              <a:t>осуществить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закупку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единственного </a:t>
            </a:r>
            <a:r>
              <a:rPr sz="1800" dirty="0">
                <a:latin typeface="Times New Roman"/>
                <a:cs typeface="Times New Roman"/>
              </a:rPr>
              <a:t>поставщика</a:t>
            </a:r>
            <a:r>
              <a:rPr sz="1800" spc="-10" dirty="0">
                <a:latin typeface="Times New Roman"/>
                <a:cs typeface="Times New Roman"/>
              </a:rPr>
              <a:t> (подрядчика,</a:t>
            </a:r>
            <a:r>
              <a:rPr sz="1800" spc="-5" dirty="0">
                <a:latin typeface="Times New Roman"/>
                <a:cs typeface="Times New Roman"/>
              </a:rPr>
              <a:t> исполнителя)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независимо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цены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договора.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Действия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признаны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неправомерными, нарушающие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часть 1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статьи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17 </a:t>
            </a:r>
            <a:r>
              <a:rPr sz="1800" spc="-20" dirty="0">
                <a:latin typeface="Times New Roman"/>
                <a:cs typeface="Times New Roman"/>
              </a:rPr>
              <a:t>Закона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№ 135-ФЗ,</a:t>
            </a:r>
            <a:r>
              <a:rPr sz="1800" spc="-5" dirty="0">
                <a:latin typeface="Times New Roman"/>
                <a:cs typeface="Times New Roman"/>
              </a:rPr>
              <a:t> предписано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устранить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путем</a:t>
            </a:r>
          </a:p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1800" spc="5" dirty="0">
                <a:latin typeface="Times New Roman"/>
                <a:cs typeface="Times New Roman"/>
              </a:rPr>
              <a:t>внесения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изменений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Положение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закупке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исключения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тех </a:t>
            </a:r>
            <a:r>
              <a:rPr sz="1800" dirty="0">
                <a:latin typeface="Times New Roman"/>
                <a:cs typeface="Times New Roman"/>
              </a:rPr>
              <a:t>оснований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закупки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ЕП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ввиду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следующего: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29AEC8-8093-6FDA-28A2-1F81524630EF}"/>
              </a:ext>
            </a:extLst>
          </p:cNvPr>
          <p:cNvSpPr txBox="1"/>
          <p:nvPr/>
        </p:nvSpPr>
        <p:spPr>
          <a:xfrm>
            <a:off x="693420" y="5432599"/>
            <a:ext cx="114024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применительно к осуществлению неконкурентной закупки у единственного поставщика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типовое положение о закупке, так и принятые на его основании положения о закупках бюджетных учреждений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определять не случаи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можно проводить закупку у единственного поставщика,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условия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которых такая неконкурентная закупка может проводиться.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E8ADAC-6CF2-03B6-F6A1-1ED5B9305798}"/>
              </a:ext>
            </a:extLst>
          </p:cNvPr>
          <p:cNvSpPr txBox="1"/>
          <p:nvPr/>
        </p:nvSpPr>
        <p:spPr>
          <a:xfrm>
            <a:off x="606019" y="206950"/>
            <a:ext cx="10927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ru-RU" sz="2400" b="1" spc="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</a:t>
            </a:r>
            <a:r>
              <a:rPr lang="ru-RU" sz="2400" b="1" spc="2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400" b="1" spc="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</a:t>
            </a:r>
            <a:r>
              <a:rPr lang="ru-RU" sz="2400" b="1" spc="1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</a:t>
            </a:r>
            <a:r>
              <a:rPr lang="ru-RU" sz="2400" b="1" spc="2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единственного</a:t>
            </a:r>
            <a:r>
              <a:rPr lang="ru-RU" sz="2400" b="1" spc="2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585BC86-F124-0F65-955D-4CDB277A6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24836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5142" y="252132"/>
            <a:ext cx="1018667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2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ru-RU" sz="2200" b="1" spc="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</a:t>
            </a:r>
            <a:r>
              <a:rPr lang="ru-RU" sz="2200" b="1" spc="2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200" b="1" spc="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</a:t>
            </a:r>
            <a:r>
              <a:rPr lang="ru-RU" sz="2200" b="1" spc="1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</a:t>
            </a:r>
            <a:r>
              <a:rPr lang="ru-RU" sz="2200" b="1" spc="2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2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единственного</a:t>
            </a:r>
            <a:r>
              <a:rPr lang="ru-RU" sz="2200" b="1" spc="2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</a:t>
            </a:r>
            <a:endParaRPr sz="22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55317" y="5497887"/>
            <a:ext cx="9458325" cy="762000"/>
          </a:xfrm>
          <a:prstGeom prst="rect">
            <a:avLst/>
          </a:prstGeom>
          <a:solidFill>
            <a:srgbClr val="DFEEF0"/>
          </a:solidFill>
          <a:ln w="38100">
            <a:solidFill>
              <a:srgbClr val="001F5F"/>
            </a:solidFill>
          </a:ln>
        </p:spPr>
        <p:txBody>
          <a:bodyPr vert="horz" wrap="square" lIns="0" tIns="13081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30"/>
              </a:spcBef>
            </a:pPr>
            <a:r>
              <a:rPr sz="1600" b="1" spc="-5" dirty="0">
                <a:latin typeface="Times New Roman"/>
                <a:cs typeface="Times New Roman"/>
              </a:rPr>
              <a:t>Апелляционное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определение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Волгоградского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областного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суда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от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25.09.2023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по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делу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№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33а-8509/2023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11533885" y="6382738"/>
            <a:ext cx="280670" cy="250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00" b="0" i="0" kern="1200">
                <a:solidFill>
                  <a:schemeClr val="bg1"/>
                </a:solidFill>
                <a:latin typeface="Times New Roman"/>
                <a:ea typeface="+mn-ea"/>
                <a:cs typeface="Times New Roman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839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839"/>
                </a:lnSpc>
              </a:pPr>
              <a:t>18</a:t>
            </a:fld>
            <a:endParaRPr spc="-5" dirty="0"/>
          </a:p>
        </p:txBody>
      </p:sp>
      <p:sp>
        <p:nvSpPr>
          <p:cNvPr id="13" name="object 13"/>
          <p:cNvSpPr txBox="1"/>
          <p:nvPr/>
        </p:nvSpPr>
        <p:spPr>
          <a:xfrm>
            <a:off x="533414" y="2103684"/>
            <a:ext cx="5373370" cy="972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5100"/>
              </a:lnSpc>
              <a:spcBef>
                <a:spcPts val="95"/>
              </a:spcBef>
            </a:pPr>
            <a:r>
              <a:rPr sz="1800" spc="-20" dirty="0">
                <a:latin typeface="Times New Roman"/>
                <a:cs typeface="Times New Roman"/>
              </a:rPr>
              <a:t>Установлено, </a:t>
            </a:r>
            <a:r>
              <a:rPr sz="1800" spc="-10" dirty="0">
                <a:latin typeface="Times New Roman"/>
                <a:cs typeface="Times New Roman"/>
              </a:rPr>
              <a:t>что </a:t>
            </a:r>
            <a:r>
              <a:rPr sz="1800" b="1" dirty="0">
                <a:latin typeface="Times New Roman"/>
                <a:cs typeface="Times New Roman"/>
              </a:rPr>
              <a:t>за </a:t>
            </a:r>
            <a:r>
              <a:rPr sz="1800" b="1" spc="-15" dirty="0">
                <a:latin typeface="Times New Roman"/>
                <a:cs typeface="Times New Roman"/>
              </a:rPr>
              <a:t>период</a:t>
            </a:r>
            <a:r>
              <a:rPr sz="1800" b="1" dirty="0">
                <a:latin typeface="Times New Roman"/>
                <a:cs typeface="Times New Roman"/>
              </a:rPr>
              <a:t> 2021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2022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5" dirty="0">
                <a:latin typeface="Times New Roman"/>
                <a:cs typeface="Times New Roman"/>
              </a:rPr>
              <a:t>г.г</a:t>
            </a:r>
            <a:r>
              <a:rPr sz="1800" spc="-55" dirty="0">
                <a:latin typeface="Times New Roman"/>
                <a:cs typeface="Times New Roman"/>
              </a:rPr>
              <a:t>.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текущий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период </a:t>
            </a:r>
            <a:r>
              <a:rPr sz="1800" dirty="0">
                <a:latin typeface="Times New Roman"/>
                <a:cs typeface="Times New Roman"/>
              </a:rPr>
              <a:t>2023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0" dirty="0">
                <a:latin typeface="Times New Roman"/>
                <a:cs typeface="Times New Roman"/>
              </a:rPr>
              <a:t>г.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заказчиком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договоры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закупке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через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конкурентные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способы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закупки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 </a:t>
            </a:r>
            <a:r>
              <a:rPr sz="1800" spc="-10" dirty="0">
                <a:latin typeface="Times New Roman"/>
                <a:cs typeface="Times New Roman"/>
              </a:rPr>
              <a:t>заключались.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55091" y="2161850"/>
            <a:ext cx="5103495" cy="1147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14999"/>
              </a:lnSpc>
              <a:spcBef>
                <a:spcPts val="100"/>
              </a:spcBef>
            </a:pPr>
            <a:r>
              <a:rPr sz="1600" spc="-10" dirty="0">
                <a:latin typeface="Times New Roman"/>
                <a:cs typeface="Times New Roman"/>
              </a:rPr>
              <a:t>Заявленный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прокурором предел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суммы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закупки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ЕП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 80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млн.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рублей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600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000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рублей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основан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аналогии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положениями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ст.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93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Закона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44-ФЗ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отвечает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целям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Закона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1600" spc="-5" dirty="0">
                <a:latin typeface="Times New Roman"/>
                <a:cs typeface="Times New Roman"/>
              </a:rPr>
              <a:t>№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223-ФЗ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6980" y="928116"/>
            <a:ext cx="9784915" cy="692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4030" marR="5080" indent="-481965">
              <a:lnSpc>
                <a:spcPct val="115100"/>
              </a:lnSpc>
              <a:spcBef>
                <a:spcPts val="100"/>
              </a:spcBef>
              <a:tabLst>
                <a:tab pos="3346450" algn="l"/>
              </a:tabLs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Суды поддержали требование прокурора о снижении суммы </a:t>
            </a:r>
            <a:r>
              <a:rPr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порога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6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единственного</a:t>
            </a:r>
            <a:r>
              <a:rPr sz="20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223-ФЗ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20264" y="3752484"/>
            <a:ext cx="9618345" cy="1262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14999"/>
              </a:lnSpc>
              <a:spcBef>
                <a:spcPts val="105"/>
              </a:spcBef>
            </a:pPr>
            <a:r>
              <a:rPr spc="-15" dirty="0">
                <a:latin typeface="Times New Roman"/>
                <a:cs typeface="Times New Roman"/>
              </a:rPr>
              <a:t>Положение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о</a:t>
            </a:r>
            <a:r>
              <a:rPr spc="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закупке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не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соответствует</a:t>
            </a:r>
            <a:r>
              <a:rPr spc="3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требованиям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действующего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законодательства,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поскольку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закрепленные </a:t>
            </a:r>
            <a:r>
              <a:rPr spc="-385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условия</a:t>
            </a:r>
            <a:r>
              <a:rPr b="1" spc="-2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фактически</a:t>
            </a:r>
            <a:r>
              <a:rPr b="1" spc="5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позволяют</a:t>
            </a:r>
            <a:r>
              <a:rPr b="1" spc="-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осуществлять</a:t>
            </a:r>
            <a:r>
              <a:rPr b="1" spc="6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закупку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у </a:t>
            </a:r>
            <a:r>
              <a:rPr b="1" spc="-10" dirty="0">
                <a:latin typeface="Times New Roman"/>
                <a:cs typeface="Times New Roman"/>
              </a:rPr>
              <a:t>единственного</a:t>
            </a:r>
            <a:r>
              <a:rPr b="1" spc="40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поставщика</a:t>
            </a:r>
            <a:r>
              <a:rPr b="1" spc="2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во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всех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случаях</a:t>
            </a:r>
            <a:r>
              <a:rPr b="1" spc="1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и 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при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любых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потребностях</a:t>
            </a:r>
            <a:r>
              <a:rPr b="1" spc="60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без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проведения</a:t>
            </a:r>
            <a:r>
              <a:rPr b="1" spc="30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конкурентных</a:t>
            </a:r>
            <a:r>
              <a:rPr b="1" spc="30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процедур</a:t>
            </a:r>
            <a:r>
              <a:rPr b="1" spc="2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независимо</a:t>
            </a:r>
            <a:r>
              <a:rPr b="1" spc="10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от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наличия 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конкурентного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рынка</a:t>
            </a:r>
            <a:r>
              <a:rPr spc="-5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7CC0E37C-D847-F623-8DC2-9D448D2AA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DA06D-021D-A43C-D7A5-8B7C2E44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E9568354-FDC8-45FE-C284-DF571D34A91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33885" y="6382738"/>
            <a:ext cx="280670" cy="250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00" b="0" i="0" kern="1200">
                <a:solidFill>
                  <a:schemeClr val="bg1"/>
                </a:solidFill>
                <a:latin typeface="Times New Roman"/>
                <a:ea typeface="+mn-ea"/>
                <a:cs typeface="Times New Roman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839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839"/>
                </a:lnSpc>
              </a:pPr>
              <a:t>19</a:t>
            </a:fld>
            <a:endParaRPr spc="-5" dirty="0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0DF41F0E-49B7-5F04-FCA5-D4D797D386C7}"/>
              </a:ext>
            </a:extLst>
          </p:cNvPr>
          <p:cNvSpPr txBox="1"/>
          <p:nvPr/>
        </p:nvSpPr>
        <p:spPr>
          <a:xfrm>
            <a:off x="430189" y="577488"/>
            <a:ext cx="11616305" cy="6090129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85115" algn="ctr">
              <a:lnSpc>
                <a:spcPct val="100000"/>
              </a:lnSpc>
              <a:spcBef>
                <a:spcPts val="370"/>
              </a:spcBef>
            </a:pPr>
            <a:endParaRPr lang="ru-RU" sz="1600" dirty="0"/>
          </a:p>
          <a:p>
            <a:pPr marL="285115" algn="just">
              <a:lnSpc>
                <a:spcPct val="100000"/>
              </a:lnSpc>
              <a:spcBef>
                <a:spcPts val="37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неконкурентным способам закупки отнесена закупка у единственного поставщика.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115" algn="just">
              <a:lnSpc>
                <a:spcPct val="100000"/>
              </a:lnSpc>
              <a:spcBef>
                <a:spcPts val="37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перечень таких закупок включены закупки, если необходимо закупить товары (работы, услуги) стоимостью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100 000 рублей,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также, если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осуществляется на оказание услуг по содержанию и ремонту общего имущества и придомовой территории многоквартирных домов.</a:t>
            </a:r>
          </a:p>
          <a:p>
            <a:pPr marL="285115" algn="just">
              <a:lnSpc>
                <a:spcPct val="100000"/>
              </a:lnSpc>
              <a:spcBef>
                <a:spcPts val="37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/>
              <a:t>В период с 01 июня 2020 г. по 15 сентября 2022 г</a:t>
            </a:r>
            <a:r>
              <a:rPr lang="ru-RU" dirty="0"/>
              <a:t>. общество заключило с </a:t>
            </a:r>
            <a:r>
              <a:rPr lang="ru-RU" b="1" dirty="0"/>
              <a:t>ИП1 170 </a:t>
            </a:r>
            <a:r>
              <a:rPr lang="ru-RU" dirty="0"/>
              <a:t>договоров на ремонт общего имущества собственников МКД на общую сумму более 14 млн, цена каждого договора не превышает 100 000 рублей; </a:t>
            </a:r>
            <a:r>
              <a:rPr lang="ru-RU" i="1" dirty="0"/>
              <a:t>в период с 1 июня 2020 г. по 1 декабря 2020 </a:t>
            </a:r>
            <a:r>
              <a:rPr lang="ru-RU" dirty="0"/>
              <a:t>г. </a:t>
            </a:r>
            <a:r>
              <a:rPr lang="ru-RU" b="1" dirty="0"/>
              <a:t>с ИП2 заключило 152</a:t>
            </a:r>
            <a:r>
              <a:rPr lang="ru-RU" dirty="0"/>
              <a:t> договора на оказание услуг по уборке придомовой территории без проведения конкурсных процедур как с единственным поставщиком, общая сумма договоров составила 14 млн, цена каждого не превышает 100 000 рублей. </a:t>
            </a:r>
            <a:r>
              <a:rPr lang="ru-RU" i="1" dirty="0"/>
              <a:t>с 1 июня 2020 г. по 1 ноября 2021 г.</a:t>
            </a:r>
            <a:r>
              <a:rPr lang="ru-RU" dirty="0"/>
              <a:t> заключались договоры на оказание клининговых услуг </a:t>
            </a:r>
            <a:r>
              <a:rPr lang="ru-RU" b="1" dirty="0"/>
              <a:t>с ИП 3 всего 304 договора </a:t>
            </a:r>
            <a:r>
              <a:rPr lang="ru-RU" dirty="0"/>
              <a:t>на общую сумму более 29 млн..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115" algn="just">
              <a:lnSpc>
                <a:spcPct val="100000"/>
              </a:lnSpc>
              <a:spcBef>
                <a:spcPts val="370"/>
              </a:spcBef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115" algn="just">
              <a:lnSpc>
                <a:spcPct val="100000"/>
              </a:lnSpc>
              <a:spcBef>
                <a:spcPts val="37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буквального толкования приведенных положений, принимая во внимание, что размер доли муниципального образования в уставном капитале заявителя составляет сто процентов, на общество в полной мере распространяется действие Закона о закупках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оно обязано вести свою закупочную деятельность в соответствии нормами и правилами данного закона.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вопреки выводам судов заключение договоров в интересах собственников, проживающих в многоквартирных домах,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нивелирует необходимость осуществления обществом деятельности, направленной на расширение возможностей участия юридических и физических лиц в закупке товаров (работ, услуг) для нужд заказчиков, стимулирование такого участия и развитие добросовестной конкуренции. 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36B112-035F-3B4E-3220-E40E5C645802}"/>
              </a:ext>
            </a:extLst>
          </p:cNvPr>
          <p:cNvSpPr txBox="1"/>
          <p:nvPr/>
        </p:nvSpPr>
        <p:spPr>
          <a:xfrm>
            <a:off x="606020" y="0"/>
            <a:ext cx="109278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ВС РФ от 22.11.2024 № 301-ЭС24-10122</a:t>
            </a:r>
          </a:p>
          <a:p>
            <a:r>
              <a:rPr lang="ru-RU" sz="24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(дробление)</a:t>
            </a:r>
            <a:endParaRPr lang="ru-RU" sz="24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2C1F6F6-5799-9EC1-8D66-8184177E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0826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ABDD144F-ED76-4B0E-7A81-27EEC37DC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728746"/>
              </p:ext>
            </p:extLst>
          </p:nvPr>
        </p:nvGraphicFramePr>
        <p:xfrm>
          <a:off x="87682" y="1887584"/>
          <a:ext cx="6616597" cy="4970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" name="Shape 186"/>
          <p:cNvSpPr txBox="1"/>
          <p:nvPr/>
        </p:nvSpPr>
        <p:spPr>
          <a:xfrm>
            <a:off x="885266" y="152294"/>
            <a:ext cx="100636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3200" b="1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Обжалование</a:t>
            </a:r>
            <a:endParaRPr sz="3200" b="1" dirty="0">
              <a:solidFill>
                <a:srgbClr val="024989"/>
              </a:solidFill>
              <a:latin typeface="DejaVu Sans Condensed"/>
              <a:ea typeface="DejaVu Sans Condensed"/>
              <a:cs typeface="DejaVu Sans Condensed"/>
            </a:endParaRPr>
          </a:p>
        </p:txBody>
      </p:sp>
      <p:sp>
        <p:nvSpPr>
          <p:cNvPr id="38" name="Shape 187"/>
          <p:cNvSpPr/>
          <p:nvPr/>
        </p:nvSpPr>
        <p:spPr>
          <a:xfrm flipV="1">
            <a:off x="980959" y="737069"/>
            <a:ext cx="3413071" cy="11335"/>
          </a:xfrm>
          <a:prstGeom prst="line">
            <a:avLst/>
          </a:prstGeom>
          <a:ln w="38100">
            <a:solidFill>
              <a:srgbClr val="024989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9" name="Прямоугольник 38"/>
          <p:cNvSpPr/>
          <p:nvPr/>
        </p:nvSpPr>
        <p:spPr>
          <a:xfrm>
            <a:off x="1063256" y="918236"/>
            <a:ext cx="110104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  <a:tabLst>
                <a:tab pos="3733165" algn="l"/>
                <a:tab pos="6908800" algn="l"/>
              </a:tabLst>
            </a:pPr>
            <a:r>
              <a:rPr lang="ru-RU" sz="2400" kern="0" spc="-10" dirty="0">
                <a:solidFill>
                  <a:srgbClr val="024989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Динамика поступления и результатов рассмотрения </a:t>
            </a:r>
            <a:br>
              <a:rPr lang="ru-RU" sz="2400" kern="0" spc="-10" dirty="0">
                <a:solidFill>
                  <a:srgbClr val="024989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</a:br>
            <a:r>
              <a:rPr lang="ru-RU" sz="2400" kern="0" spc="-10" dirty="0">
                <a:solidFill>
                  <a:srgbClr val="024989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жалоб органами ФАС России за </a:t>
            </a:r>
            <a:r>
              <a:rPr lang="en-US" sz="2400" kern="0" spc="-10" dirty="0">
                <a:solidFill>
                  <a:srgbClr val="024989"/>
                </a:solidFill>
                <a:latin typeface="Times New Roman" panose="02020603050405020304" pitchFamily="18" charset="0"/>
                <a:ea typeface="DejaVu Sans Condensed" panose="020B0606030804020204" pitchFamily="34" charset="0"/>
                <a:cs typeface="Times New Roman" panose="02020603050405020304" pitchFamily="18" charset="0"/>
              </a:rPr>
              <a:t>III </a:t>
            </a:r>
            <a:r>
              <a:rPr lang="ru-RU" sz="2400" kern="0" spc="-10" dirty="0">
                <a:solidFill>
                  <a:srgbClr val="024989"/>
                </a:solidFill>
                <a:latin typeface="Times New Roman" panose="02020603050405020304" pitchFamily="18" charset="0"/>
                <a:ea typeface="DejaVu Sans Condensed" panose="020B0606030804020204" pitchFamily="34" charset="0"/>
                <a:cs typeface="Times New Roman" panose="02020603050405020304" pitchFamily="18" charset="0"/>
              </a:rPr>
              <a:t>квартала в</a:t>
            </a:r>
            <a:r>
              <a:rPr lang="ru-RU" sz="2400" kern="0" spc="-10" dirty="0">
                <a:solidFill>
                  <a:srgbClr val="024989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2023 и 2024 годах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407364" y="4847277"/>
            <a:ext cx="33509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spcBef>
                <a:spcPts val="0"/>
              </a:spcBef>
            </a:pPr>
            <a:r>
              <a:rPr lang="ru-RU" sz="1600" i="1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(40 % </a:t>
            </a:r>
            <a:r>
              <a:rPr lang="ru-RU" sz="1600" i="1" spc="-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от рассмотренных </a:t>
            </a:r>
            <a:r>
              <a:rPr lang="ru-RU" sz="1600" i="1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 жалоб), </a:t>
            </a:r>
            <a:r>
              <a:rPr lang="ru-RU" sz="1600" i="1" spc="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br>
              <a:rPr lang="ru-RU" sz="1600" i="1" spc="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</a:br>
            <a:r>
              <a:rPr lang="ru-RU" sz="1600" i="1" spc="-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по сравнению</a:t>
            </a:r>
            <a:r>
              <a:rPr lang="ru-RU" sz="1600" i="1" spc="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 с</a:t>
            </a:r>
            <a:r>
              <a:rPr lang="ru-RU" sz="1600" i="1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 аналогичным периодом </a:t>
            </a:r>
            <a:r>
              <a:rPr lang="ru-RU" sz="1600" i="1" spc="-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2023</a:t>
            </a:r>
            <a:r>
              <a:rPr lang="ru-RU" sz="1600" i="1" spc="29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lang="ru-RU" sz="1600" i="1" spc="-5" dirty="0">
                <a:solidFill>
                  <a:srgbClr val="024989"/>
                </a:solidFill>
                <a:ea typeface="DejaVu Sans Condensed" panose="020B0606030804020204" pitchFamily="34" charset="0"/>
                <a:cs typeface="DejaVu Sans Condensed" panose="020B0606030804020204" pitchFamily="34" charset="0"/>
              </a:rPr>
              <a:t>года – 2 072 жалоб ( 35 % от рассмотренных жалоб)</a:t>
            </a:r>
          </a:p>
        </p:txBody>
      </p:sp>
      <p:sp>
        <p:nvSpPr>
          <p:cNvPr id="2" name="Shape 186">
            <a:extLst>
              <a:ext uri="{FF2B5EF4-FFF2-40B4-BE49-F238E27FC236}">
                <a16:creationId xmlns:a16="http://schemas.microsoft.com/office/drawing/2014/main" id="{873EEAED-416D-4E0F-3F78-9E245C3C79E0}"/>
              </a:ext>
            </a:extLst>
          </p:cNvPr>
          <p:cNvSpPr txBox="1"/>
          <p:nvPr/>
        </p:nvSpPr>
        <p:spPr>
          <a:xfrm>
            <a:off x="5954233" y="2341841"/>
            <a:ext cx="61195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Уменьшение</a:t>
            </a:r>
            <a:r>
              <a:rPr lang="ru-RU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 </a:t>
            </a:r>
            <a:r>
              <a:rPr lang="ru-RU" kern="0" spc="-10" dirty="0">
                <a:solidFill>
                  <a:srgbClr val="024989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за </a:t>
            </a:r>
            <a:r>
              <a:rPr lang="en-US" kern="0" spc="-10" dirty="0">
                <a:solidFill>
                  <a:srgbClr val="024989"/>
                </a:solidFill>
                <a:latin typeface="Times New Roman" panose="02020603050405020304" pitchFamily="18" charset="0"/>
                <a:ea typeface="DejaVu Sans Condensed" panose="020B0606030804020204" pitchFamily="34" charset="0"/>
                <a:cs typeface="Times New Roman" panose="02020603050405020304" pitchFamily="18" charset="0"/>
              </a:rPr>
              <a:t>III </a:t>
            </a:r>
            <a:r>
              <a:rPr lang="ru-RU" kern="0" spc="-10" dirty="0">
                <a:solidFill>
                  <a:srgbClr val="024989"/>
                </a:solidFill>
                <a:latin typeface="Times New Roman" panose="02020603050405020304" pitchFamily="18" charset="0"/>
                <a:ea typeface="DejaVu Sans Condensed" panose="020B0606030804020204" pitchFamily="34" charset="0"/>
                <a:cs typeface="Times New Roman" panose="02020603050405020304" pitchFamily="18" charset="0"/>
              </a:rPr>
              <a:t>квартала</a:t>
            </a:r>
            <a:r>
              <a:rPr lang="en-US" kern="0" spc="-10" dirty="0">
                <a:solidFill>
                  <a:srgbClr val="024989"/>
                </a:solidFill>
                <a:latin typeface="Times New Roman" panose="02020603050405020304" pitchFamily="18" charset="0"/>
                <a:ea typeface="DejaVu Sans Condensed" panose="020B0606030804020204" pitchFamily="34" charset="0"/>
                <a:cs typeface="Times New Roman" panose="02020603050405020304" pitchFamily="18" charset="0"/>
              </a:rPr>
              <a:t> 2024</a:t>
            </a:r>
            <a:r>
              <a:rPr lang="ru-RU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 года </a:t>
            </a:r>
            <a:r>
              <a:rPr lang="ru-RU" b="1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количества </a:t>
            </a:r>
            <a:r>
              <a:rPr lang="ru-RU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рассмотренных </a:t>
            </a:r>
            <a:r>
              <a:rPr lang="ru-RU" b="1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жалоб </a:t>
            </a:r>
            <a:r>
              <a:rPr lang="ru-RU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по сравнению с 2023 годом (на 15%) вызвано </a:t>
            </a:r>
            <a:br>
              <a:rPr lang="ru-RU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</a:br>
            <a:r>
              <a:rPr lang="ru-RU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в том числе, мерами по применению ПП РФ 301</a:t>
            </a:r>
            <a:endParaRPr dirty="0">
              <a:solidFill>
                <a:srgbClr val="024989"/>
              </a:solidFill>
              <a:latin typeface="DejaVu Sans Condensed"/>
              <a:ea typeface="DejaVu Sans Condensed"/>
              <a:cs typeface="DejaVu Sans Condensed"/>
            </a:endParaRPr>
          </a:p>
        </p:txBody>
      </p:sp>
      <p:sp>
        <p:nvSpPr>
          <p:cNvPr id="4" name="Shape 186">
            <a:extLst>
              <a:ext uri="{FF2B5EF4-FFF2-40B4-BE49-F238E27FC236}">
                <a16:creationId xmlns:a16="http://schemas.microsoft.com/office/drawing/2014/main" id="{098DA0EB-2EFD-155A-C028-A39DC542CE26}"/>
              </a:ext>
            </a:extLst>
          </p:cNvPr>
          <p:cNvSpPr txBox="1"/>
          <p:nvPr/>
        </p:nvSpPr>
        <p:spPr>
          <a:xfrm>
            <a:off x="7067550" y="4092669"/>
            <a:ext cx="49383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ru-RU" sz="1600" b="1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В 2024 году обоснованными </a:t>
            </a:r>
            <a:r>
              <a:rPr lang="ru-RU" sz="1600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(в том числе частично) признаны </a:t>
            </a:r>
            <a:r>
              <a:rPr lang="ru-RU" sz="1600" b="1" dirty="0">
                <a:solidFill>
                  <a:srgbClr val="024989"/>
                </a:solidFill>
                <a:latin typeface="DejaVu Sans Condensed"/>
                <a:ea typeface="DejaVu Sans Condensed"/>
                <a:cs typeface="DejaVu Sans Condensed"/>
              </a:rPr>
              <a:t>1 866 жалобы</a:t>
            </a:r>
            <a:endParaRPr sz="1600" dirty="0">
              <a:solidFill>
                <a:srgbClr val="024989"/>
              </a:solidFill>
              <a:latin typeface="DejaVu Sans Condensed"/>
              <a:ea typeface="DejaVu Sans Condensed"/>
              <a:cs typeface="DejaVu Sans Condensed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349" y="-2331640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7487477" y="6471251"/>
            <a:ext cx="4704523" cy="30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583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375FC-FD9F-1345-3A17-B186CA0EA8EE}"/>
              </a:ext>
            </a:extLst>
          </p:cNvPr>
          <p:cNvSpPr txBox="1"/>
          <p:nvPr/>
        </p:nvSpPr>
        <p:spPr>
          <a:xfrm>
            <a:off x="608790" y="1433733"/>
            <a:ext cx="11478170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Проанализировав условия оспариваемых контрактов, судебные инстанции обоснованно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пришли к выводу,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контракты имеют различные предметы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исполнение всех контрактов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достижение единой хозяйственной цели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проведение работ по капитальному ремонту помещений заказчика.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Сторонами по контрактам являются одни и те же лица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единый интерес на выполнение работ по капитальному ремонту здания у одного подрядчика. При этом, Подрядчиком выигран первоначальный конкурс на выполнения работ по капитальному ремонту помещений поликлиники Заказчика.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Соответственно, принимая во внимание так же то обстоятельство, что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выполнение спорных работ из областного бюджета были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предоставлены по одному соглашению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учитывая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единую цель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капитальному ремонту по всем оспариваемым контрактам,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сторонами контрактов являются одни и те же лица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контракты заключены 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незначительный промежуток времени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судебные инстанции пришли к законному и обоснованному выводу о том, что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оспариваемые контракты по своей сути фактически образуют одну направленную вы выполнение капитального ремонта сделку, искусственно раздробленную и оформленную на пять самостоятельных контрактов, сумма по каждому из которых не превышает предусмотренного Законом о контрактной системе ограничения, что свидетельствует об их недействительности, поскольку приводит к ограничению доступа других хозяйствующих субъектов к участию в торгах на право заключения контракта.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5731" y="-48719"/>
            <a:ext cx="36247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Единственный поставщик</a:t>
            </a:r>
            <a:endParaRPr lang="en-US" sz="2400" dirty="0">
              <a:ln w="0"/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n w="0"/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ln w="0"/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2400" dirty="0">
                <a:ln w="0"/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4, 5 ст. 93)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49" y="-2331640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065" y="43124"/>
            <a:ext cx="1278154" cy="1280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64837" y="174425"/>
            <a:ext cx="2775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Times New Roman" panose="02020603050405020304" pitchFamily="18" charset="0"/>
              </a:rPr>
              <a:t>Определения ВС РФ    </a:t>
            </a:r>
          </a:p>
          <a:p>
            <a:r>
              <a:rPr lang="ru-RU" b="1" dirty="0">
                <a:cs typeface="Times New Roman" panose="02020603050405020304" pitchFamily="18" charset="0"/>
              </a:rPr>
              <a:t>303-ЭС23-11867</a:t>
            </a:r>
          </a:p>
          <a:p>
            <a:r>
              <a:rPr lang="ru-RU" b="1" dirty="0">
                <a:cs typeface="Times New Roman" panose="02020603050405020304" pitchFamily="18" charset="0"/>
              </a:rPr>
              <a:t>303-ЭС23-21653</a:t>
            </a:r>
            <a:endParaRPr lang="en-US" b="1" dirty="0">
              <a:cs typeface="Times New Roman" panose="02020603050405020304" pitchFamily="18" charset="0"/>
            </a:endParaRPr>
          </a:p>
          <a:p>
            <a:r>
              <a:rPr lang="en-US" b="1" dirty="0">
                <a:cs typeface="Times New Roman" panose="02020603050405020304" pitchFamily="18" charset="0"/>
              </a:rPr>
              <a:t>310-</a:t>
            </a:r>
            <a:r>
              <a:rPr lang="ru-RU" b="1" dirty="0">
                <a:cs typeface="Times New Roman" panose="02020603050405020304" pitchFamily="18" charset="0"/>
              </a:rPr>
              <a:t>ЭС24-19373 (31.10.24)</a:t>
            </a:r>
          </a:p>
          <a:p>
            <a:endParaRPr lang="ru-RU" dirty="0">
              <a:cs typeface="Times New Roman" panose="02020603050405020304" pitchFamily="18" charset="0"/>
            </a:endParaRPr>
          </a:p>
          <a:p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9984" y="9298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*Определение ВС РФ от 20.08.2024 306-ЭС24-13576</a:t>
            </a: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002158" y="1257126"/>
            <a:ext cx="5109883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9808143" y="1845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cs typeface="Times New Roman" panose="02020603050405020304" pitchFamily="18" charset="0"/>
              </a:rPr>
              <a:t>АС ЦО А84-8865/22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АС СКО А32-19816/23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АС ПО А55-19873/22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АС ЗСО А70-13687/22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АС ДО А16-1516/22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АС УО А60-26705/22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АС СКО А32-27487/22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755726" y="5127021"/>
            <a:ext cx="7372248" cy="1477328"/>
          </a:xfrm>
          <a:prstGeom prst="rect">
            <a:avLst/>
          </a:prstGeom>
          <a:ln>
            <a:solidFill>
              <a:srgbClr val="0066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Законопроектом 667365-8 предлагается дополнить положения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93 согласно которым, </a:t>
            </a:r>
            <a:r>
              <a:rPr lang="ru-RU" i="1" dirty="0"/>
              <a:t>может быть заключено несколько контрактов в отношении однородных либо идентичных товаров, работ, услуг в пределах указанных ограничений годового объема закупок и цены контракта, не превышающей шестисот тысяч рублей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07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598781" y="3037736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Утверждения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85800" y="4547833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Ведения </a:t>
            </a:r>
          </a:p>
          <a:p>
            <a:pPr algn="ctr"/>
            <a:r>
              <a:rPr lang="ru-RU" sz="1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(внесение изменений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8F3CC7A3-A882-02C8-9A42-A00DBED54285}"/>
              </a:ext>
            </a:extLst>
          </p:cNvPr>
          <p:cNvSpPr txBox="1"/>
          <p:nvPr/>
        </p:nvSpPr>
        <p:spPr>
          <a:xfrm>
            <a:off x="11774484" y="6446011"/>
            <a:ext cx="35366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FFFFFF"/>
                </a:solidFill>
                <a:latin typeface="Verdana"/>
                <a:cs typeface="Verdana"/>
              </a:rPr>
              <a:t>31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3851B4-C418-FF39-E3AE-CC4BF6248641}"/>
              </a:ext>
            </a:extLst>
          </p:cNvPr>
          <p:cNvSpPr txBox="1"/>
          <p:nvPr/>
        </p:nvSpPr>
        <p:spPr>
          <a:xfrm>
            <a:off x="357881" y="102629"/>
            <a:ext cx="6595241" cy="69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baseline="0" dirty="0">
                <a:solidFill>
                  <a:srgbClr val="006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Возможность участия в конкурентной</a:t>
            </a:r>
            <a:r>
              <a:rPr lang="en-US" sz="1800" b="1" baseline="0" dirty="0">
                <a:solidFill>
                  <a:srgbClr val="006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ru-RU" sz="1800" b="1" baseline="0" dirty="0">
                <a:solidFill>
                  <a:srgbClr val="006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закупке среди МСП коллективного участника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45853-25B5-3557-16DC-989590A63ABB}"/>
              </a:ext>
            </a:extLst>
          </p:cNvPr>
          <p:cNvSpPr txBox="1"/>
          <p:nvPr/>
        </p:nvSpPr>
        <p:spPr>
          <a:xfrm>
            <a:off x="797799" y="1007577"/>
            <a:ext cx="10708401" cy="4120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Позиция ФАС России: неправомерно.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7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7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19.1 статьи 3.4 Закона о закупках определен перечень информации и документов, обязанность представления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заказчик вправе установить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документации о конкурентной закупке с участием субъектов МСП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содержала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о предоставлении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заявки соглашения о коллективном участии,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плана распределения обязанностей между каждым участником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**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b="0" baseline="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b="0" baseline="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b="0" baseline="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F6D8AD4-5011-5819-511E-ED62CF0A4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BE359B-79BC-57DC-AAD0-4436A28623D3}"/>
              </a:ext>
            </a:extLst>
          </p:cNvPr>
          <p:cNvSpPr txBox="1"/>
          <p:nvPr/>
        </p:nvSpPr>
        <p:spPr>
          <a:xfrm>
            <a:off x="401039" y="6288762"/>
            <a:ext cx="5950666" cy="315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4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**</a:t>
            </a:r>
            <a:r>
              <a:rPr lang="ru-RU" sz="14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Решение ФАС России от 08.05.2024 № 223ФЗ-131/24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FD0E85-F018-B294-DBFF-A6E5158592AE}"/>
              </a:ext>
            </a:extLst>
          </p:cNvPr>
          <p:cNvSpPr txBox="1"/>
          <p:nvPr/>
        </p:nvSpPr>
        <p:spPr>
          <a:xfrm>
            <a:off x="401039" y="5644548"/>
            <a:ext cx="3804886" cy="379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800" b="1" i="1" baseline="0" dirty="0">
                <a:solidFill>
                  <a:srgbClr val="006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ru-RU" sz="1800" b="1" i="1" baseline="0" dirty="0">
                <a:solidFill>
                  <a:srgbClr val="006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А в неконкурентной?</a:t>
            </a:r>
          </a:p>
        </p:txBody>
      </p:sp>
    </p:spTree>
    <p:extLst>
      <p:ext uri="{BB962C8B-B14F-4D97-AF65-F5344CB8AC3E}">
        <p14:creationId xmlns:p14="http://schemas.microsoft.com/office/powerpoint/2010/main" val="50487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430" y="1841053"/>
            <a:ext cx="11642718" cy="649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85"/>
              </a:spcBef>
            </a:pP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      </a:t>
            </a:r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A2DC05A7-9E1D-2882-B3AA-DA5E6FE7B8E6}"/>
              </a:ext>
            </a:extLst>
          </p:cNvPr>
          <p:cNvSpPr/>
          <p:nvPr/>
        </p:nvSpPr>
        <p:spPr>
          <a:xfrm>
            <a:off x="-195851" y="1155305"/>
            <a:ext cx="12083356" cy="5059730"/>
          </a:xfrm>
          <a:prstGeom prst="parallelogram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этапе подачи заявки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(до подписания договора) о представлении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образцов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предлагаемого к поставке товара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(документов к товару)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Позиция ФАС России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недопустимо.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о закупках и также ГК РФ не обязывают участника (победителя)  закупки иметь товар (сопроводительные документы к товару) в наличии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Такие требования налагают дополнительную финансовую нагрузку на участника закупки. 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endParaRPr lang="ru-RU" sz="14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5080" algn="just">
              <a:spcBef>
                <a:spcPts val="250"/>
              </a:spcBef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spcBef>
                <a:spcPts val="250"/>
              </a:spcBef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95851" y="118334"/>
            <a:ext cx="5707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НАРУШЕНИЯ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42DAA79-0BF5-AD1E-1215-B68BCE7EC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56481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476" y="200402"/>
            <a:ext cx="4807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559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заявок  (образец)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3344" y="893388"/>
            <a:ext cx="11521280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выполнение работ по созданию, внедрению и оказание услуг по сопровождению системы анализа поведения пользователей и качества обслуживания клиентов</a:t>
            </a:r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 algn="just"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Суть: установлен критерий «Выполнение квалификационного задания», согласно которому участник закупки должен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-версию объекта закупки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является 15% от объема предмета закупки</a:t>
            </a:r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ФАС России обоснованно пришла к выводу, что действия Заявителя, выразившиеся в ненадлежащем установлении порядка оценки заявок участников по Критерию, нарушают пункты 13, 14 части 10 статьи 4 Закона о закупках, что содержит признаки состава административного правонарушения, ответственность за совершение которого предусмотрена частью 7 статьи 7.32.3 Кодекса Российской Федерации об административных правонарушениях, а также о необходимости выдачи предписания, направленного на устранение выявленных нарушений.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9ААС 23.10.2023 № А40-92823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DA9922-09E7-BF6E-E72F-19D693196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776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73956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9488" y="253380"/>
            <a:ext cx="54565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559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заявок (факты неисполнения)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3345" y="924165"/>
            <a:ext cx="1152128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оказание услуг по уборке служебных, производственных, санитарно-гигиенических помещений и прилегающей территории на полигоне Свердловской железной дороги </a:t>
            </a:r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Суть: Заказчиком установлен критерий «Наличие фактов неисполнения, ненадлежащего исполнения обязательств перед заказчиком и/или третьими лицами»</a:t>
            </a:r>
          </a:p>
          <a:p>
            <a:pPr algn="just"/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считается: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баллов, присвоенная заявке участника по всем критериям,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уменьшается на 5 баллов при наличии фактов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неисполнения, ненадлежащего исполнения обязательств перед заказчиком и/или третьими лицами</a:t>
            </a:r>
          </a:p>
          <a:p>
            <a:pPr algn="just"/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ФАС России: наличие фактов неисполнения, ненадлежащего исполнения обязательств перед заказчиком и/или третьими лицами может подтверждаться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исключительно судебным актом, вступившим в законную силу.</a:t>
            </a:r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Арбитражного суда Московского округа от 22.02.2023 по делу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А40-79565/21</a:t>
            </a:r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380990" indent="-38099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6EEBE9-12FE-B44C-A89D-7781D1E49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0972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430" y="1841053"/>
            <a:ext cx="11642718" cy="649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85"/>
              </a:spcBef>
            </a:pP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      </a:t>
            </a:r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A2DC05A7-9E1D-2882-B3AA-DA5E6FE7B8E6}"/>
              </a:ext>
            </a:extLst>
          </p:cNvPr>
          <p:cNvSpPr/>
          <p:nvPr/>
        </p:nvSpPr>
        <p:spPr>
          <a:xfrm>
            <a:off x="83244" y="1282614"/>
            <a:ext cx="12083356" cy="4742399"/>
          </a:xfrm>
          <a:prstGeom prst="parallelogram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250"/>
              </a:spcBef>
            </a:pP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Требование на этапе подачи заявки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представлении в составе заявки документов, подтверждающих то, что участник является производителем либо обладателем права на поставку оборудования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Позиция ФАС России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недопустимо.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у участника закупки возможности предоставить подтверждающие документы в отношении любой из более чем 300 товарных позиций, объединенных в один лот, влечет за собой невозможность для такого участника участвовать в закупочной процедуре в отношении всех оставшихся товарных позиций. 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Положениями Документации возможность участия в закупке поставлена в зависимость от решений (действий) третьих лиц (производителя, дилера, сервисной службы).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Поставщик может не являться производителем товара и не иметь договорных отношений с производителем, при этом ранее осуществлять поставки иных товаров надлежащим образом в соответствии с требованиями договора поставки.  Следовательно, отсутствие у участника документов, указанных в Документации, в составе заявки не влияет на возможность надлежащего исполнения таким участником обязательств по договору.</a:t>
            </a: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5080" algn="just">
              <a:spcBef>
                <a:spcPts val="250"/>
              </a:spcBef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5476" y="101096"/>
            <a:ext cx="5577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НАРУШЕНИЯ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A35010-A0D4-4E0E-0B63-216B79B852C6}"/>
              </a:ext>
            </a:extLst>
          </p:cNvPr>
          <p:cNvSpPr txBox="1"/>
          <p:nvPr/>
        </p:nvSpPr>
        <p:spPr>
          <a:xfrm>
            <a:off x="1158342" y="6404115"/>
            <a:ext cx="6942383" cy="352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и предписание ФАС России от 29.09.2023 по делу № 223ФЗ-374/23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93903A1-7DB2-A126-CA4E-584DA994B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776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7367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430" y="1841053"/>
            <a:ext cx="11642718" cy="649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85"/>
              </a:spcBef>
            </a:pP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      </a:t>
            </a:r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A2DC05A7-9E1D-2882-B3AA-DA5E6FE7B8E6}"/>
              </a:ext>
            </a:extLst>
          </p:cNvPr>
          <p:cNvSpPr/>
          <p:nvPr/>
        </p:nvSpPr>
        <p:spPr>
          <a:xfrm>
            <a:off x="-183285" y="1501467"/>
            <a:ext cx="12975454" cy="4766132"/>
          </a:xfrm>
          <a:prstGeom prst="parallelogram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Заявка не может быть отклонена при отсутствии  достаточных сведений, однозначным образом свидетельствующих о недостоверности информации, содержащейся в документах, представленных участником в составе заявки.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Комиссия антимонопольного органа для признания соответствующих сведений недостоверными руководствуется доказательствами, представленными на заседании комиссии, подтверждающими указание Заявителем в составе заявки недостоверных сведений, предоставляющих преимущественное положение Заявителю.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8722" y="259519"/>
            <a:ext cx="5577018" cy="52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НАРУШЕНИЯ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9133" y="1074369"/>
            <a:ext cx="10504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Неправомерно отклонять заявку участника при отсутствии у Комиссии по осуществлению закупок достаточных сведений о недостоверности представленной информации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F9F0876-98CF-0D3E-40C8-013E2C257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776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86614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object 17"/>
          <p:cNvSpPr txBox="1">
            <a:spLocks/>
          </p:cNvSpPr>
          <p:nvPr/>
        </p:nvSpPr>
        <p:spPr>
          <a:xfrm>
            <a:off x="222395" y="290700"/>
            <a:ext cx="11537825" cy="1027631"/>
          </a:xfrm>
          <a:prstGeom prst="rect">
            <a:avLst/>
          </a:prstGeom>
        </p:spPr>
        <p:txBody>
          <a:bodyPr vert="horz" wrap="square" lIns="0" tIns="42333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6773">
              <a:spcBef>
                <a:spcPts val="333"/>
              </a:spcBef>
            </a:pPr>
            <a:r>
              <a:rPr lang="ru-RU" sz="3200" b="1" dirty="0">
                <a:solidFill>
                  <a:srgbClr val="0559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Реестр недостоверных сведений, представленных участниками закупок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22395" y="1316765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058" y="-80821"/>
            <a:ext cx="5568619" cy="69214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92" y="1478045"/>
            <a:ext cx="10623883" cy="5201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220" y="895459"/>
            <a:ext cx="3429000" cy="3048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7EE61B-3210-8DB7-89EF-3E9087508F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041" y="1433272"/>
            <a:ext cx="2199167" cy="21991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90799" y="5720039"/>
            <a:ext cx="3716867" cy="10399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 состоянию на 28.11.2024 реестр содержит </a:t>
            </a:r>
            <a:r>
              <a:rPr lang="ru-RU" b="1" dirty="0"/>
              <a:t>398 позиций</a:t>
            </a:r>
          </a:p>
        </p:txBody>
      </p:sp>
    </p:spTree>
    <p:extLst>
      <p:ext uri="{BB962C8B-B14F-4D97-AF65-F5344CB8AC3E}">
        <p14:creationId xmlns:p14="http://schemas.microsoft.com/office/powerpoint/2010/main" val="2557692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/>
          <p:cNvCxnSpPr/>
          <p:nvPr/>
        </p:nvCxnSpPr>
        <p:spPr>
          <a:xfrm>
            <a:off x="21167" y="1"/>
            <a:ext cx="0" cy="46636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-12971" y="12781"/>
            <a:ext cx="39837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29948405"/>
              </p:ext>
            </p:extLst>
          </p:nvPr>
        </p:nvGraphicFramePr>
        <p:xfrm>
          <a:off x="639219" y="982395"/>
          <a:ext cx="11646044" cy="4074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012590" y="5744858"/>
            <a:ext cx="1041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Факт: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настоящий момент наличие судебного решения о признании законным и обоснованным решение заказчика об одностороннем отказе от исполнения договора не является основанием для включения сведений в Реестр. Включение сведении в Реестр на основании решений третейских судов – не допускается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A42CD3-1099-73D8-6123-72B7BD294D70}"/>
              </a:ext>
            </a:extLst>
          </p:cNvPr>
          <p:cNvSpPr txBox="1"/>
          <p:nvPr/>
        </p:nvSpPr>
        <p:spPr>
          <a:xfrm>
            <a:off x="306845" y="282145"/>
            <a:ext cx="60387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</a:t>
            </a:r>
            <a:r>
              <a:rPr lang="ru-RU" sz="1800" b="1" dirty="0">
                <a:solidFill>
                  <a:srgbClr val="007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недобросовестных поставщиков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9422550-A7EE-8683-227A-9CF4FF636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57497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266962" y="-211576"/>
            <a:ext cx="8306882" cy="779932"/>
          </a:xfrm>
          <a:prstGeom prst="rect">
            <a:avLst/>
          </a:prstGeom>
        </p:spPr>
        <p:txBody>
          <a:bodyPr wrap="square" lIns="193191" tIns="96597" rIns="193191" bIns="96597">
            <a:spAutoFit/>
          </a:bodyPr>
          <a:lstStyle/>
          <a:p>
            <a:pPr algn="r"/>
            <a:endParaRPr lang="ru-RU" sz="1900" b="1" dirty="0">
              <a:solidFill>
                <a:schemeClr val="bg1"/>
              </a:solidFill>
            </a:endParaRPr>
          </a:p>
          <a:p>
            <a:pPr algn="r"/>
            <a:endParaRPr lang="ru-RU" sz="19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1843" y="3061410"/>
            <a:ext cx="4386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40300" y="3512615"/>
            <a:ext cx="71733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12444" y="2933035"/>
            <a:ext cx="76011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1400" i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51006" y="1767813"/>
            <a:ext cx="634079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3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3402C58-C9A0-3005-2409-E9A4484B6409}"/>
              </a:ext>
            </a:extLst>
          </p:cNvPr>
          <p:cNvSpPr/>
          <p:nvPr/>
        </p:nvSpPr>
        <p:spPr>
          <a:xfrm>
            <a:off x="569292" y="997284"/>
            <a:ext cx="1171697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1991BB-F47F-839E-0E91-1F1F2E1EE0CF}"/>
              </a:ext>
            </a:extLst>
          </p:cNvPr>
          <p:cNvSpPr txBox="1"/>
          <p:nvPr/>
        </p:nvSpPr>
        <p:spPr>
          <a:xfrm>
            <a:off x="643788" y="1249728"/>
            <a:ext cx="55047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1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Заявление о включении в реестр недобросовестных поставщиков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должно содержать информацию, предусмотренную Правилами направления сведений в ФАС России, а также перечень прилагаемых документов и документ, подтверждающий полномочия лица на осуществление действий от имени заказчика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9F16CFA-F22A-EB14-FA4A-F337D6FB119C}"/>
              </a:ext>
            </a:extLst>
          </p:cNvPr>
          <p:cNvSpPr/>
          <p:nvPr/>
        </p:nvSpPr>
        <p:spPr>
          <a:xfrm>
            <a:off x="569292" y="4384850"/>
            <a:ext cx="111584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9A61EE-15AC-372F-AC78-994CDADB088C}"/>
              </a:ext>
            </a:extLst>
          </p:cNvPr>
          <p:cNvSpPr txBox="1"/>
          <p:nvPr/>
        </p:nvSpPr>
        <p:spPr>
          <a:xfrm>
            <a:off x="6632902" y="1244598"/>
            <a:ext cx="5987090" cy="2036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100"/>
              </a:spcBef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ведения направляются в антимонопольный орган на бумаге или в электронной форме </a:t>
            </a:r>
          </a:p>
          <a:p>
            <a:pPr>
              <a:spcBef>
                <a:spcPts val="1100"/>
              </a:spcBef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Заявление будет принято как центральным аппаратом, так и территориальными управлениями </a:t>
            </a:r>
          </a:p>
          <a:p>
            <a:pPr>
              <a:spcBef>
                <a:spcPts val="1100"/>
              </a:spcBef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1 Приказа ФАС России от 18.03.2013 № 164/13 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ведении РНП).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3A31AC-544F-578F-C84E-F52AEE50CA0B}"/>
              </a:ext>
            </a:extLst>
          </p:cNvPr>
          <p:cNvSpPr txBox="1"/>
          <p:nvPr/>
        </p:nvSpPr>
        <p:spPr>
          <a:xfrm>
            <a:off x="442044" y="4427775"/>
            <a:ext cx="578078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100"/>
              </a:spcBef>
            </a:pP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уклонении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заключения договора направьте сведения в ФАС России 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позже 30 календарных дней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 дня истечения срока подписания договора, установленного </a:t>
            </a:r>
            <a:b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документации.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69A3B5-883E-A9D7-909B-8ADAAF12C3A4}"/>
              </a:ext>
            </a:extLst>
          </p:cNvPr>
          <p:cNvSpPr txBox="1"/>
          <p:nvPr/>
        </p:nvSpPr>
        <p:spPr>
          <a:xfrm>
            <a:off x="7113089" y="4427775"/>
            <a:ext cx="49743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1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расторжении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договора направьте сведения в ФАС России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позже 10 рабочих дней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 дня расторжения договора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BB9B33-B5E7-8D39-D053-4F43FE3D73F5}"/>
              </a:ext>
            </a:extLst>
          </p:cNvPr>
          <p:cNvSpPr txBox="1"/>
          <p:nvPr/>
        </p:nvSpPr>
        <p:spPr>
          <a:xfrm>
            <a:off x="3799668" y="5933494"/>
            <a:ext cx="6196897" cy="787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100"/>
              </a:spcBef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100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НАХОЖДЕНИЯ В РЕЕСТРЕ 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770E89-2FFA-0782-2721-EE9187515AC2}"/>
              </a:ext>
            </a:extLst>
          </p:cNvPr>
          <p:cNvSpPr txBox="1"/>
          <p:nvPr/>
        </p:nvSpPr>
        <p:spPr>
          <a:xfrm>
            <a:off x="442044" y="160376"/>
            <a:ext cx="52626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направления сведений в РНП</a:t>
            </a:r>
            <a:b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№ 1211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F8FF70A2-2C79-E762-2B18-F07C1C300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546" y="-2151051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631" y="3600407"/>
            <a:ext cx="783772" cy="7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0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7"/>
          <p:cNvSpPr txBox="1">
            <a:spLocks noGrp="1"/>
          </p:cNvSpPr>
          <p:nvPr>
            <p:ph type="title"/>
          </p:nvPr>
        </p:nvSpPr>
        <p:spPr>
          <a:xfrm>
            <a:off x="2514600" y="53636"/>
            <a:ext cx="8071484" cy="33675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spcBef>
                <a:spcPts val="250"/>
              </a:spcBef>
            </a:pPr>
            <a:r>
              <a:rPr lang="ru-RU" sz="22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Подведомственность рассмотрения жалоб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057400" y="817854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Формирования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98781" y="3037736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Утверждения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85800" y="4547833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(внесение изменений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8F3CC7A3-A882-02C8-9A42-A00DBED54285}"/>
              </a:ext>
            </a:extLst>
          </p:cNvPr>
          <p:cNvSpPr txBox="1"/>
          <p:nvPr/>
        </p:nvSpPr>
        <p:spPr>
          <a:xfrm>
            <a:off x="11735224" y="6401823"/>
            <a:ext cx="3413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5F295C-655D-AA70-E862-7547550CCEFE}"/>
              </a:ext>
            </a:extLst>
          </p:cNvPr>
          <p:cNvSpPr txBox="1"/>
          <p:nvPr/>
        </p:nvSpPr>
        <p:spPr>
          <a:xfrm>
            <a:off x="5091080" y="63963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ФАС России от 15.01.2024 № МШ</a:t>
            </a:r>
            <a:r>
              <a:rPr lang="en-US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/1734/24</a:t>
            </a:r>
            <a:endParaRPr lang="ru-RU" sz="24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2411E5-BA21-9240-78C6-27208890B926}"/>
              </a:ext>
            </a:extLst>
          </p:cNvPr>
          <p:cNvSpPr txBox="1"/>
          <p:nvPr/>
        </p:nvSpPr>
        <p:spPr>
          <a:xfrm>
            <a:off x="1147602" y="717857"/>
            <a:ext cx="1064285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 ФАС России: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на действия (бездействие) заказчика, организатора, ОЭП при проведении закупки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свыше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млн. руб.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на действия (бездействие) субъектов контроля в случае проведении закупки заказчиком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указанного в письме (например, 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ПАО «Сбербанк», ПАО «Газпром», ОАО «РЖД»)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НМЦД которой свыше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млн. руб.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на действия (бездействие)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ОЭП из перечня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предусмотренного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распоряжением Правительства РФ № 1447-р (например, АО «ЕЭТП», ООО «РТС-Тендер»,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«ЭТП ГПБ»).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иных случаях жалобы подлежат рассмотрению территориальным органом</a:t>
            </a:r>
            <a:b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</a:t>
            </a:r>
            <a:r>
              <a:rPr lang="ru-RU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нахождения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заказчика соответствующей закупки, являющейся предметом обжалования.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совместной закупки (осуществляемой для удовлетворения нужд нескольких заказчиков) жалоба подлежит рассмотрению в территориальном органе по месту нахождения </a:t>
            </a:r>
            <a:r>
              <a:rPr lang="ru-RU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организатора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закупки.</a:t>
            </a:r>
          </a:p>
          <a:p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6DC866D-37FA-328D-972F-A3423D34C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381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03638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1533885" y="6382738"/>
            <a:ext cx="280670" cy="250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00" b="0" i="0" kern="1200">
                <a:solidFill>
                  <a:schemeClr val="bg1"/>
                </a:solidFill>
                <a:latin typeface="Times New Roman"/>
                <a:ea typeface="+mn-ea"/>
                <a:cs typeface="Times New Roman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839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839"/>
                </a:lnSpc>
              </a:pPr>
              <a:t>30</a:t>
            </a:fld>
            <a:endParaRPr spc="-5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7CBB3C-723E-35CA-8E5A-FF509A61F727}"/>
              </a:ext>
            </a:extLst>
          </p:cNvPr>
          <p:cNvSpPr txBox="1"/>
          <p:nvPr/>
        </p:nvSpPr>
        <p:spPr>
          <a:xfrm>
            <a:off x="722622" y="232643"/>
            <a:ext cx="60970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направления сведений в РНП</a:t>
            </a:r>
          </a:p>
          <a:p>
            <a:r>
              <a:rPr lang="ru-RU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МО от 12.02.2024 №А40-96409</a:t>
            </a:r>
            <a:r>
              <a:rPr lang="en-US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>
                <a:solidFill>
                  <a:srgbClr val="007E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184110-1DDB-FFD6-53A8-B9AE467589CA}"/>
              </a:ext>
            </a:extLst>
          </p:cNvPr>
          <p:cNvSpPr txBox="1"/>
          <p:nvPr/>
        </p:nvSpPr>
        <p:spPr>
          <a:xfrm>
            <a:off x="551786" y="860326"/>
            <a:ext cx="11262769" cy="546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6550">
              <a:lnSpc>
                <a:spcPct val="100000"/>
              </a:lnSpc>
              <a:spcBef>
                <a:spcPts val="240"/>
              </a:spcBef>
            </a:pPr>
            <a:r>
              <a:rPr lang="ru-RU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</a:t>
            </a:r>
            <a:r>
              <a:rPr lang="ru-RU" b="1" i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" marR="41275" indent="292100" algn="just">
              <a:lnSpc>
                <a:spcPct val="114999"/>
              </a:lnSpc>
            </a:pP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между сторонами расторгнут в судебном порядке, сведения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</a:t>
            </a:r>
            <a:r>
              <a:rPr lang="ru-RU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 </a:t>
            </a:r>
            <a:r>
              <a:rPr lang="ru-RU" i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 при этом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не усмотрела правовых основания для включения сведений в </a:t>
            </a:r>
            <a:r>
              <a:rPr lang="ru-RU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РНП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ввиду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отсутствия</a:t>
            </a:r>
            <a:r>
              <a:rPr lang="ru-RU" i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мотивированного</a:t>
            </a:r>
            <a:r>
              <a:rPr lang="ru-RU" i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ru-RU" i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" marR="41910" indent="292100" algn="just">
              <a:lnSpc>
                <a:spcPct val="115100"/>
              </a:lnSpc>
            </a:pP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Арбитражного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в порядке упрощенного производства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выводов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расторжении договора в связи с существенным нарушением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договору, что исключает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</a:t>
            </a:r>
            <a:r>
              <a:rPr lang="ru-RU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  <a:r>
              <a:rPr lang="ru-RU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третьему</a:t>
            </a:r>
            <a:r>
              <a:rPr lang="ru-RU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лицу</a:t>
            </a:r>
            <a:r>
              <a:rPr lang="ru-RU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</a:t>
            </a:r>
            <a:r>
              <a:rPr lang="ru-RU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публично-правовой</a:t>
            </a:r>
            <a:r>
              <a:rPr lang="ru-RU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990" algn="ctr">
              <a:lnSpc>
                <a:spcPct val="100000"/>
              </a:lnSpc>
            </a:pP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</a:t>
            </a:r>
            <a:r>
              <a:rPr lang="ru-RU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2585" algn="just">
              <a:lnSpc>
                <a:spcPct val="100000"/>
              </a:lnSpc>
              <a:tabLst>
                <a:tab pos="1637664" algn="l"/>
                <a:tab pos="3395345" algn="l"/>
                <a:tab pos="3870960" algn="l"/>
                <a:tab pos="5532120" algn="l"/>
                <a:tab pos="6568440" algn="l"/>
                <a:tab pos="7406005" algn="l"/>
                <a:tab pos="7660005" algn="l"/>
                <a:tab pos="8501380" algn="l"/>
              </a:tabLst>
            </a:pP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	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	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	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	в	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	наличия соответствующих</a:t>
            </a:r>
            <a:r>
              <a:rPr lang="ru-RU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состоявшемся</a:t>
            </a:r>
            <a:r>
              <a:rPr lang="ru-RU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судебном</a:t>
            </a:r>
            <a:r>
              <a:rPr lang="ru-RU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35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" marR="41910" indent="371475" algn="just">
              <a:lnSpc>
                <a:spcPct val="114999"/>
              </a:lnSpc>
            </a:pP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ГК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основания для расторжения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договора,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исключительности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</a:t>
            </a:r>
            <a:r>
              <a:rPr lang="ru-RU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мотиву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существенного</a:t>
            </a:r>
            <a:r>
              <a:rPr lang="ru-RU" b="1" spc="4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заключенного</a:t>
            </a:r>
            <a:r>
              <a:rPr lang="ru-RU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5955EA2-CC72-2246-A4A5-F03FEF3A2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546" y="-2151051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70018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31054" y="588243"/>
            <a:ext cx="1156094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административного штрафа на предупреждение.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совершении административного правонарушения впервые предусматривается обязательная замена административного штрафа на предупреждение для всех субъектов административных правонарушений. При этом как было установлено ранее необходимо учитывать характер действий, являющихся нарушением, а также отсутствие последствий, указанных в части 2 статьи 3.4 КоАП РФ. Кроме того, кодексом установлены ограничения для замены штрафа предупреждением, при совершении особо серьезных нарушений (4.1.1 КоАП РФ) </a:t>
            </a:r>
          </a:p>
          <a:p>
            <a:pPr marL="342900" indent="-342900" algn="ctr">
              <a:buAutoNum type="arabicPeriod"/>
            </a:pPr>
            <a:endParaRPr lang="ru-RU" sz="2000" b="1" dirty="0"/>
          </a:p>
          <a:p>
            <a:pPr algn="ctr"/>
            <a:endParaRPr lang="ru-RU" sz="1600" b="1" dirty="0"/>
          </a:p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ПРОКУРОРСКИЙ НАДЗОР?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Скидка 50% на оплату административных штрафы.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Cтатья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32.2 КоАП РФ дополнена частью 1 прим 3 прим 3, согласно которой при уплате административного штрафа за административное правонарушение, выявленное в ходе осуществления государственного контроля (надзора), муниципального контроля, лицом, привлеченным к административной ответственности за совершение данного административного правонарушения, либо иным физическим или юридическим лицом не позднее двадцати дней со дня вынесения постановления о наложении административного штрафа административный штраф может быть уплачен в размере половины суммы наложенного административного штрафа.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1054" y="2150444"/>
            <a:ext cx="432579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/>
              <a:t>постановление </a:t>
            </a:r>
            <a:r>
              <a:rPr lang="ru-RU" sz="1000" b="1" dirty="0"/>
              <a:t>Арбитражного суда Центрального округа</a:t>
            </a:r>
          </a:p>
          <a:p>
            <a:pPr algn="ctr"/>
            <a:r>
              <a:rPr lang="ru-RU" sz="1000" dirty="0"/>
              <a:t>от 13.10.2017 № Ф10-3717/2017 по делу № А64-1102/2017,</a:t>
            </a:r>
          </a:p>
          <a:p>
            <a:pPr algn="ctr"/>
            <a:r>
              <a:rPr lang="ru-RU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(законность которого подтверждена определением Верховного Суда Российской Федерации</a:t>
            </a:r>
          </a:p>
          <a:p>
            <a:pPr algn="ctr"/>
            <a:r>
              <a:rPr lang="ru-RU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27.12.2017 № 310-АД17-19687 по делу № А64-1102/2017)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1200" u="sng" dirty="0"/>
              <a:t>осуществляемая прокуратурой функция – форма реализации контрольной функции </a:t>
            </a:r>
            <a:r>
              <a:rPr lang="ru-RU" sz="1200" b="1" u="sng" dirty="0"/>
              <a:t>государства</a:t>
            </a:r>
            <a:r>
              <a:rPr lang="ru-RU" sz="1200" dirty="0"/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1200" u="sng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1200" u="sng" dirty="0"/>
              <a:t>надзор, наряду с контролем в различных формах – способ обеспечения законности со стороны </a:t>
            </a:r>
            <a:r>
              <a:rPr lang="ru-RU" sz="1200" b="1" u="sng" dirty="0"/>
              <a:t>государства</a:t>
            </a:r>
            <a:r>
              <a:rPr lang="ru-RU" sz="1200" u="sng" dirty="0"/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1200" u="sng" dirty="0"/>
              <a:t>прокурорский надзор – особый вид </a:t>
            </a:r>
            <a:r>
              <a:rPr lang="ru-RU" sz="1200" b="1" u="sng" dirty="0"/>
              <a:t>государственного</a:t>
            </a:r>
            <a:r>
              <a:rPr lang="ru-RU" sz="1200" u="sng" dirty="0"/>
              <a:t> надзора.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9236" y="2225280"/>
            <a:ext cx="46027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Арбитражного суда Центрального округа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30.11.2020 № Ф10-4644/2020 по делу № А36-3979/2020</a:t>
            </a:r>
          </a:p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(поддержано определением Верховного Суда Российской Федерации от 24.03.2021 № 310-ЭС21-1804)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осуществляемая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реализующими властные полномочия государственными органами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предмету их компетенции деятельность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одинаковую направленность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установление соответствия действий проверяемых лиц требованиям законодательства.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49" y="-2331640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31054" y="0"/>
            <a:ext cx="112454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Myriad Pro" pitchFamily="34" charset="0"/>
                <a:cs typeface="Times New Roman"/>
              </a:rPr>
              <a:t>Вопросы КоАП</a:t>
            </a:r>
            <a:endParaRPr lang="en-US" b="1" dirty="0">
              <a:latin typeface="Myriad Pro" pitchFamily="34" charset="0"/>
              <a:cs typeface="Times New Roman"/>
            </a:endParaRPr>
          </a:p>
          <a:p>
            <a:endParaRPr lang="ru-RU" sz="2400" b="1" dirty="0"/>
          </a:p>
        </p:txBody>
      </p:sp>
      <p:sp>
        <p:nvSpPr>
          <p:cNvPr id="11" name="Shape 154"/>
          <p:cNvSpPr/>
          <p:nvPr/>
        </p:nvSpPr>
        <p:spPr>
          <a:xfrm flipV="1">
            <a:off x="729307" y="365759"/>
            <a:ext cx="1869514" cy="7923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6854565" y="111631"/>
            <a:ext cx="5179688" cy="369332"/>
          </a:xfrm>
          <a:prstGeom prst="rect">
            <a:avLst/>
          </a:prstGeom>
          <a:solidFill>
            <a:srgbClr val="B0D7DA"/>
          </a:solidFill>
          <a:ln>
            <a:solidFill>
              <a:srgbClr val="B0D7DA"/>
            </a:solidFill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Письмо ФАС России от 17.06.2024 №МШ/52068/24</a:t>
            </a:r>
          </a:p>
        </p:txBody>
      </p:sp>
    </p:spTree>
    <p:extLst>
      <p:ext uri="{BB962C8B-B14F-4D97-AF65-F5344CB8AC3E}">
        <p14:creationId xmlns:p14="http://schemas.microsoft.com/office/powerpoint/2010/main" val="34168228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C3CBA7-5F64-1020-B62D-0971FD045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A2F7-8038-445E-9148-978308FEECD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858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0521" y="266591"/>
            <a:ext cx="27616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ОБЖАЛОВАНИЕ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754" y="3565352"/>
            <a:ext cx="3244787" cy="400110"/>
          </a:xfrm>
          <a:prstGeom prst="rect">
            <a:avLst/>
          </a:prstGeom>
          <a:solidFill>
            <a:srgbClr val="E0EFF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 11 ст. 3 Закона № 223-ФЗ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81184" y="3310175"/>
            <a:ext cx="74684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обжалуемые действия (бездействие) совершены заказчиком, комиссией по осуществлению закупок, оператором электронной площадки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установленного в документации о конкурентной закупке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срока подачи заявок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в закупке, обжалование таких действий (бездействия) может осуществляться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участником закупки, подавшим заявку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в закупке.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38190" y="1305085"/>
            <a:ext cx="75114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участник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обжаловать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антимонопольном органе в порядке, установленном ст.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18.1 Закона № 135-ФЗ, с учетом особенностей, установленных ст. 3 Закона № 223-ФЗ, действия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(бездействие) заказчика, комиссии по осуществлению закупок, оператора электронной площадки при закупке товаров, работ, услуг, если такие действия (бездействие) нарушают права и законные интересы участника закупки.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754" y="1505680"/>
            <a:ext cx="3244787" cy="400110"/>
          </a:xfrm>
          <a:prstGeom prst="rect">
            <a:avLst/>
          </a:prstGeom>
          <a:solidFill>
            <a:srgbClr val="E0EFF1"/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 10 ст. 3 Закона № 223-ФЗ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3757188" y="1602463"/>
            <a:ext cx="681002" cy="289711"/>
          </a:xfrm>
          <a:prstGeom prst="rightArrow">
            <a:avLst/>
          </a:prstGeom>
          <a:solidFill>
            <a:srgbClr val="007E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3757188" y="3620552"/>
            <a:ext cx="681002" cy="289711"/>
          </a:xfrm>
          <a:prstGeom prst="rightArrow">
            <a:avLst/>
          </a:prstGeom>
          <a:solidFill>
            <a:srgbClr val="007E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фигурная скобка 37"/>
          <p:cNvSpPr/>
          <p:nvPr/>
        </p:nvSpPr>
        <p:spPr>
          <a:xfrm rot="5400000">
            <a:off x="5734087" y="-642757"/>
            <a:ext cx="543208" cy="11690594"/>
          </a:xfrm>
          <a:prstGeom prst="rightBrace">
            <a:avLst/>
          </a:prstGeom>
          <a:ln>
            <a:prstDash val="sysDash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270521" y="5419980"/>
            <a:ext cx="10402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жалоба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положения документации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закупке может быть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любым лицом в антимонопольный орган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окончания срока подачи заявок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в закупке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974B7C-A539-00CE-9674-0763D544F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747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245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7"/>
          <p:cNvSpPr txBox="1">
            <a:spLocks noGrp="1"/>
          </p:cNvSpPr>
          <p:nvPr>
            <p:ph type="title"/>
          </p:nvPr>
        </p:nvSpPr>
        <p:spPr>
          <a:xfrm>
            <a:off x="910770" y="273315"/>
            <a:ext cx="8071484" cy="33675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spcBef>
                <a:spcPts val="250"/>
              </a:spcBef>
            </a:pPr>
            <a:r>
              <a:rPr lang="ru-RU" sz="22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обжалования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98781" y="1415692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Формирования </a:t>
            </a: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8F3CC7A3-A882-02C8-9A42-A00DBED54285}"/>
              </a:ext>
            </a:extLst>
          </p:cNvPr>
          <p:cNvSpPr txBox="1"/>
          <p:nvPr/>
        </p:nvSpPr>
        <p:spPr>
          <a:xfrm>
            <a:off x="11806269" y="6404911"/>
            <a:ext cx="187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0CD3F-1206-1C6E-E5E8-105E36E8256A}"/>
              </a:ext>
            </a:extLst>
          </p:cNvPr>
          <p:cNvSpPr txBox="1"/>
          <p:nvPr/>
        </p:nvSpPr>
        <p:spPr>
          <a:xfrm>
            <a:off x="910770" y="1289566"/>
            <a:ext cx="118862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В течение 10 дней </a:t>
            </a:r>
            <a:r>
              <a:rPr lang="ru-RU" sz="2400" dirty="0"/>
              <a:t>с даты подведения итогов/размещения итогового протокола</a:t>
            </a:r>
            <a:br>
              <a:rPr lang="ru-RU" sz="2400" dirty="0"/>
            </a:br>
            <a:r>
              <a:rPr lang="ru-RU" sz="2400" dirty="0"/>
              <a:t>(ч. 4 статьи 18.1 Закона № 135-ФЗ)</a:t>
            </a:r>
          </a:p>
          <a:p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В течение 3 месяцев </a:t>
            </a:r>
            <a:r>
              <a:rPr lang="ru-RU" sz="2400" dirty="0"/>
              <a:t>в случае, если договор по результатам закупки не заключен</a:t>
            </a:r>
            <a:br>
              <a:rPr lang="ru-RU" sz="2400" dirty="0"/>
            </a:br>
            <a:r>
              <a:rPr lang="ru-RU" sz="2400" dirty="0"/>
              <a:t>(ч. 5 статьи 18.1 Закона № 135-ФЗ)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97B01A0-7FA9-FFFC-0368-CA8105BCDE71}"/>
              </a:ext>
            </a:extLst>
          </p:cNvPr>
          <p:cNvCxnSpPr>
            <a:cxnSpLocks/>
          </p:cNvCxnSpPr>
          <p:nvPr/>
        </p:nvCxnSpPr>
        <p:spPr>
          <a:xfrm>
            <a:off x="314899" y="4522687"/>
            <a:ext cx="11679330" cy="517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Левая фигурная скобка 5">
            <a:extLst>
              <a:ext uri="{FF2B5EF4-FFF2-40B4-BE49-F238E27FC236}">
                <a16:creationId xmlns:a16="http://schemas.microsoft.com/office/drawing/2014/main" id="{ADCEA7CB-F493-1870-085C-BDCC473BC73B}"/>
              </a:ext>
            </a:extLst>
          </p:cNvPr>
          <p:cNvSpPr/>
          <p:nvPr/>
        </p:nvSpPr>
        <p:spPr>
          <a:xfrm rot="5400000">
            <a:off x="4935606" y="2450639"/>
            <a:ext cx="445103" cy="3605210"/>
          </a:xfrm>
          <a:prstGeom prst="leftBrace">
            <a:avLst>
              <a:gd name="adj1" fmla="val 49191"/>
              <a:gd name="adj2" fmla="val 5067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021CB393-388C-EAF1-83B3-49697C6E5AB5}"/>
              </a:ext>
            </a:extLst>
          </p:cNvPr>
          <p:cNvSpPr/>
          <p:nvPr/>
        </p:nvSpPr>
        <p:spPr>
          <a:xfrm>
            <a:off x="3227877" y="4423968"/>
            <a:ext cx="228600" cy="228600"/>
          </a:xfrm>
          <a:prstGeom prst="flowChartConnector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: вверх 16">
            <a:extLst>
              <a:ext uri="{FF2B5EF4-FFF2-40B4-BE49-F238E27FC236}">
                <a16:creationId xmlns:a16="http://schemas.microsoft.com/office/drawing/2014/main" id="{A2868392-7D91-D490-3D2F-0B9E8CAA7C00}"/>
              </a:ext>
            </a:extLst>
          </p:cNvPr>
          <p:cNvSpPr/>
          <p:nvPr/>
        </p:nvSpPr>
        <p:spPr>
          <a:xfrm rot="5400000">
            <a:off x="2928740" y="4439650"/>
            <a:ext cx="228600" cy="228601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491791-7158-F4E8-041F-62A5E0BAED80}"/>
              </a:ext>
            </a:extLst>
          </p:cNvPr>
          <p:cNvSpPr txBox="1"/>
          <p:nvPr/>
        </p:nvSpPr>
        <p:spPr>
          <a:xfrm>
            <a:off x="702777" y="4369284"/>
            <a:ext cx="2130197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Подведение итогов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F488D7-D2ED-A443-1ECF-43367D9468CC}"/>
              </a:ext>
            </a:extLst>
          </p:cNvPr>
          <p:cNvSpPr txBox="1"/>
          <p:nvPr/>
        </p:nvSpPr>
        <p:spPr>
          <a:xfrm>
            <a:off x="4881705" y="3703816"/>
            <a:ext cx="1094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10 дней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B25B36-D4A0-58F7-31C2-0659B73A3BF7}"/>
              </a:ext>
            </a:extLst>
          </p:cNvPr>
          <p:cNvSpPr txBox="1"/>
          <p:nvPr/>
        </p:nvSpPr>
        <p:spPr>
          <a:xfrm>
            <a:off x="6979163" y="5076643"/>
            <a:ext cx="1094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 месяца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2EA46A-2E38-F7A5-5109-CDB6102514A6}"/>
              </a:ext>
            </a:extLst>
          </p:cNvPr>
          <p:cNvSpPr txBox="1"/>
          <p:nvPr/>
        </p:nvSpPr>
        <p:spPr>
          <a:xfrm>
            <a:off x="4663530" y="4205062"/>
            <a:ext cx="257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Мораторий</a:t>
            </a:r>
            <a:r>
              <a:rPr lang="ru-RU" dirty="0"/>
              <a:t> </a:t>
            </a:r>
          </a:p>
        </p:txBody>
      </p:sp>
      <p:sp>
        <p:nvSpPr>
          <p:cNvPr id="24" name="Стрелка: вверх 23">
            <a:extLst>
              <a:ext uri="{FF2B5EF4-FFF2-40B4-BE49-F238E27FC236}">
                <a16:creationId xmlns:a16="http://schemas.microsoft.com/office/drawing/2014/main" id="{6E0AE839-5BB8-7629-DAA4-52C80CD52016}"/>
              </a:ext>
            </a:extLst>
          </p:cNvPr>
          <p:cNvSpPr/>
          <p:nvPr/>
        </p:nvSpPr>
        <p:spPr>
          <a:xfrm rot="10800000">
            <a:off x="6859840" y="4138114"/>
            <a:ext cx="228600" cy="228601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14ED1D-E464-6699-CA7B-51CDB0FDA4E4}"/>
              </a:ext>
            </a:extLst>
          </p:cNvPr>
          <p:cNvSpPr txBox="1"/>
          <p:nvPr/>
        </p:nvSpPr>
        <p:spPr>
          <a:xfrm>
            <a:off x="6142500" y="3678625"/>
            <a:ext cx="2327181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Заключение договора</a:t>
            </a:r>
          </a:p>
        </p:txBody>
      </p:sp>
      <p:sp>
        <p:nvSpPr>
          <p:cNvPr id="27" name="Блок-схема: узел 26">
            <a:extLst>
              <a:ext uri="{FF2B5EF4-FFF2-40B4-BE49-F238E27FC236}">
                <a16:creationId xmlns:a16="http://schemas.microsoft.com/office/drawing/2014/main" id="{3B5A1E76-BAE4-6A2E-B376-752FE121A293}"/>
              </a:ext>
            </a:extLst>
          </p:cNvPr>
          <p:cNvSpPr/>
          <p:nvPr/>
        </p:nvSpPr>
        <p:spPr>
          <a:xfrm>
            <a:off x="6859840" y="4470146"/>
            <a:ext cx="228600" cy="228600"/>
          </a:xfrm>
          <a:prstGeom prst="flowChartConnector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Левая фигурная скобка 30">
            <a:extLst>
              <a:ext uri="{FF2B5EF4-FFF2-40B4-BE49-F238E27FC236}">
                <a16:creationId xmlns:a16="http://schemas.microsoft.com/office/drawing/2014/main" id="{983F8480-08E4-1DFB-CAEB-1641DF4549C4}"/>
              </a:ext>
            </a:extLst>
          </p:cNvPr>
          <p:cNvSpPr/>
          <p:nvPr/>
        </p:nvSpPr>
        <p:spPr>
          <a:xfrm rot="16200000">
            <a:off x="7176779" y="799859"/>
            <a:ext cx="483431" cy="8099131"/>
          </a:xfrm>
          <a:prstGeom prst="leftBrace">
            <a:avLst>
              <a:gd name="adj1" fmla="val 49191"/>
              <a:gd name="adj2" fmla="val 5067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013ABCD-209D-72CA-38ED-0A5F36410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27" y="-2041667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18762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7"/>
          <p:cNvSpPr txBox="1">
            <a:spLocks noGrp="1"/>
          </p:cNvSpPr>
          <p:nvPr>
            <p:ph type="title"/>
          </p:nvPr>
        </p:nvSpPr>
        <p:spPr>
          <a:xfrm>
            <a:off x="1008961" y="435337"/>
            <a:ext cx="8071484" cy="33675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spcBef>
                <a:spcPts val="250"/>
              </a:spcBef>
            </a:pPr>
            <a:r>
              <a:rPr lang="ru-RU" sz="2200" b="1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обжалования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98781" y="1415692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Формирования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98781" y="3037736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Утверждения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85800" y="4547833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Ведения </a:t>
            </a:r>
          </a:p>
          <a:p>
            <a:pPr algn="ctr"/>
            <a:r>
              <a:rPr lang="ru-RU" sz="1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(внесение изменений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13B2F-54C9-B4E1-017D-6A0955C6D04C}"/>
              </a:ext>
            </a:extLst>
          </p:cNvPr>
          <p:cNvSpPr txBox="1"/>
          <p:nvPr/>
        </p:nvSpPr>
        <p:spPr>
          <a:xfrm>
            <a:off x="372001" y="1746924"/>
            <a:ext cx="1048273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3400"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indent="-358775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момент поступления жалобы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 договор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соблюдением моратория), жалоба подлежит возврату.</a:t>
            </a:r>
          </a:p>
          <a:p>
            <a:pPr marL="892175" indent="-358775" algn="just">
              <a:buFont typeface="Wingdings" panose="05000000000000000000" pitchFamily="2" charset="2"/>
              <a:buChar char="ü"/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indent="-358775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момент поступления жалобы сведения о договоре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размещены в ЕИС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жалоба подлежит принятию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заседании комиссии будет доказано наличие договора, заключенного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поступления жалобы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такая жалоба подлежит возврату.</a:t>
            </a:r>
          </a:p>
          <a:p>
            <a:pPr marL="892175" indent="-358775" algn="just">
              <a:buFont typeface="Wingdings" panose="05000000000000000000" pitchFamily="2" charset="2"/>
              <a:buChar char="ü"/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indent="-358775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поступления жалобы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заключен договор (с соблюдением моратория), жалоба подлежит принятию, при этом в случае признании жалобы обоснованной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предписание не выдается.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01D6436-3A18-9995-FC24-F60B4D436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991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79031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859" y="3671517"/>
            <a:ext cx="110542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специфика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проведения закупочной процедуры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неконкурентной форме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предполагает установление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окончания срока подачи заявок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связи с чем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обжалование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неконкурентной закупке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любым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лицом до даты заключения договора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проведения такой закупки.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7276" y="5091434"/>
            <a:ext cx="5155676" cy="892552"/>
          </a:xfrm>
          <a:prstGeom prst="rect">
            <a:avLst/>
          </a:prstGeom>
          <a:noFill/>
          <a:ln w="28575">
            <a:solidFill>
              <a:srgbClr val="007E88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Верховного Суда РФ от 29.12.2021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310-ЭС21-24887 по делу № А83-13785/2020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0394" y="1089107"/>
            <a:ext cx="5823947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части 1 статьи 18.1 Закона № 135-ФЗ антимонопольный орган рассматривает жалобы, в том числе на действия (бездействие) юридического лица при организации и проведении закупок в соответствии с Законом № 223-ФЗ.</a:t>
            </a:r>
          </a:p>
        </p:txBody>
      </p:sp>
      <p:sp>
        <p:nvSpPr>
          <p:cNvPr id="9" name="Стрелка вправо 8"/>
          <p:cNvSpPr/>
          <p:nvPr/>
        </p:nvSpPr>
        <p:spPr>
          <a:xfrm rot="20935740">
            <a:off x="7079810" y="1285592"/>
            <a:ext cx="932507" cy="380246"/>
          </a:xfrm>
          <a:prstGeom prst="rightArrow">
            <a:avLst/>
          </a:prstGeom>
          <a:solidFill>
            <a:srgbClr val="007E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655695">
            <a:off x="7081841" y="2231631"/>
            <a:ext cx="932507" cy="361385"/>
          </a:xfrm>
          <a:prstGeom prst="rightArrow">
            <a:avLst/>
          </a:prstGeom>
          <a:solidFill>
            <a:srgbClr val="007E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618899" y="1198490"/>
            <a:ext cx="243201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Конкурентные закупки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18899" y="2448472"/>
            <a:ext cx="300922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Неконкурентные закупки*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2A5944-6F64-E24B-6884-9C1F4BB90BCA}"/>
              </a:ext>
            </a:extLst>
          </p:cNvPr>
          <p:cNvSpPr/>
          <p:nvPr/>
        </p:nvSpPr>
        <p:spPr>
          <a:xfrm>
            <a:off x="1270521" y="266591"/>
            <a:ext cx="27616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ОБЖАЛОВАНИЕ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CD26D5-5353-9A0F-43EA-774DBE75D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991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D31526-F023-E483-D705-5F21AEA41BAA}"/>
              </a:ext>
            </a:extLst>
          </p:cNvPr>
          <p:cNvSpPr txBox="1"/>
          <p:nvPr/>
        </p:nvSpPr>
        <p:spPr>
          <a:xfrm>
            <a:off x="1104645" y="5525503"/>
            <a:ext cx="3544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ФАС России</a:t>
            </a:r>
            <a:br>
              <a:rPr lang="ru-RU" sz="2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07.09.2023 № МШ</a:t>
            </a:r>
            <a:r>
              <a:rPr lang="en-US" sz="2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72358</a:t>
            </a:r>
            <a:r>
              <a:rPr lang="en-US" sz="2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845666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778E7C4-1FE4-23C7-046E-B9673CB97AE2}"/>
              </a:ext>
            </a:extLst>
          </p:cNvPr>
          <p:cNvSpPr txBox="1"/>
          <p:nvPr/>
        </p:nvSpPr>
        <p:spPr>
          <a:xfrm>
            <a:off x="401039" y="5113594"/>
            <a:ext cx="1172603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1800" b="0" i="0" u="none" strike="noStrike" baseline="0" dirty="0">
                <a:latin typeface="Arial" panose="020B0604020202020204" pitchFamily="34" charset="0"/>
              </a:rPr>
              <a:t>Антимонопольный орган </a:t>
            </a:r>
            <a:r>
              <a:rPr lang="ru-RU" sz="1800" b="1" i="0" u="none" strike="noStrike" baseline="0" dirty="0">
                <a:latin typeface="Arial" panose="020B0604020202020204" pitchFamily="34" charset="0"/>
              </a:rPr>
              <a:t>не вправе выходить за пределы доводов жалобы</a:t>
            </a:r>
            <a:r>
              <a:rPr lang="ru-RU" sz="1800" b="0" i="0" u="none" strike="noStrike" baseline="0" dirty="0">
                <a:latin typeface="Arial" panose="020B0604020202020204" pitchFamily="34" charset="0"/>
              </a:rPr>
              <a:t>, по собственной инициативе устанавливать иные нарушения в действиях (бездействии) заказчика при рассмотрении жалоб.</a:t>
            </a:r>
            <a:endParaRPr lang="en-US" sz="1800" b="0" i="0" u="none" strike="noStrike" baseline="0" dirty="0">
              <a:latin typeface="Arial" panose="020B0604020202020204" pitchFamily="34" charset="0"/>
            </a:endParaRPr>
          </a:p>
          <a:p>
            <a:pPr indent="457200" algn="just"/>
            <a:endParaRPr lang="en-US" dirty="0">
              <a:latin typeface="Arial" panose="020B0604020202020204" pitchFamily="34" charset="0"/>
            </a:endParaRPr>
          </a:p>
          <a:p>
            <a:pPr indent="457200" algn="r"/>
            <a:r>
              <a:rPr lang="ru-RU" sz="1800" i="1" u="none" strike="noStrike" baseline="0" dirty="0">
                <a:latin typeface="Arial" panose="020B0604020202020204" pitchFamily="34" charset="0"/>
              </a:rPr>
              <a:t>Обзор судебной практики по вопросам, связанным с применением </a:t>
            </a:r>
            <a:r>
              <a:rPr lang="ru-RU" i="1" dirty="0">
                <a:latin typeface="Arial" panose="020B0604020202020204" pitchFamily="34" charset="0"/>
              </a:rPr>
              <a:t>Закона о закупках</a:t>
            </a:r>
            <a:br>
              <a:rPr lang="ru-RU" i="1" dirty="0">
                <a:latin typeface="Arial" panose="020B0604020202020204" pitchFamily="34" charset="0"/>
              </a:rPr>
            </a:br>
            <a:r>
              <a:rPr lang="ru-RU" i="1" dirty="0">
                <a:latin typeface="Arial" panose="020B0604020202020204" pitchFamily="34" charset="0"/>
              </a:rPr>
              <a:t>(утв. Президиумом Верховного Суда РФ 16.05.2018)</a:t>
            </a:r>
            <a:endParaRPr lang="ru-RU" sz="1800" i="1" u="none" strike="noStrike" baseline="0" dirty="0">
              <a:latin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74484" y="6446011"/>
            <a:ext cx="3525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>
                <a:solidFill>
                  <a:srgbClr val="FFFFFF"/>
                </a:solidFill>
                <a:latin typeface="Verdana"/>
                <a:cs typeface="Verdana"/>
              </a:rPr>
              <a:t>16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39" name="object 7"/>
          <p:cNvSpPr/>
          <p:nvPr/>
        </p:nvSpPr>
        <p:spPr>
          <a:xfrm flipV="1">
            <a:off x="670925" y="607650"/>
            <a:ext cx="5515083" cy="91178"/>
          </a:xfrm>
          <a:custGeom>
            <a:avLst/>
            <a:gdLst/>
            <a:ahLst/>
            <a:cxnLst/>
            <a:rect l="l" t="t" r="r" b="b"/>
            <a:pathLst>
              <a:path w="8023859">
                <a:moveTo>
                  <a:pt x="0" y="0"/>
                </a:moveTo>
                <a:lnTo>
                  <a:pt x="8023484" y="1"/>
                </a:lnTo>
              </a:path>
            </a:pathLst>
          </a:custGeom>
          <a:ln w="19050">
            <a:solidFill>
              <a:srgbClr val="007E8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17"/>
          <p:cNvSpPr txBox="1">
            <a:spLocks/>
          </p:cNvSpPr>
          <p:nvPr/>
        </p:nvSpPr>
        <p:spPr>
          <a:xfrm>
            <a:off x="670925" y="237036"/>
            <a:ext cx="10910030" cy="370614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Verdana"/>
                <a:ea typeface="+mj-ea"/>
                <a:cs typeface="Verdana"/>
              </a:defRPr>
            </a:lvl1pPr>
          </a:lstStyle>
          <a:p>
            <a:pPr marL="12700" marR="5080">
              <a:spcBef>
                <a:spcPts val="250"/>
              </a:spcBef>
            </a:pPr>
            <a:r>
              <a:rPr lang="ru-RU" sz="2200" kern="0" spc="-5" dirty="0">
                <a:solidFill>
                  <a:srgbClr val="006666"/>
                </a:solidFill>
              </a:rPr>
              <a:t>Пределы рассмотрения жалобы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A04F94-AE11-E7CF-392C-1C06B7435F3D}"/>
              </a:ext>
            </a:extLst>
          </p:cNvPr>
          <p:cNvSpPr txBox="1"/>
          <p:nvPr/>
        </p:nvSpPr>
        <p:spPr>
          <a:xfrm>
            <a:off x="683260" y="847747"/>
            <a:ext cx="112004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жалобы антимонопольным органом должно 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ограничиваться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только доводами, составляющими предмет обжалования.</a:t>
            </a:r>
          </a:p>
          <a:p>
            <a:pPr marL="0" indent="0" algn="just">
              <a:buNone/>
            </a:pPr>
            <a:endParaRPr lang="ru-RU" sz="20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Часть 13 статьи 3 Закона № 223-ФЗ</a:t>
            </a:r>
          </a:p>
          <a:p>
            <a:pPr marL="0" indent="0" algn="just">
              <a:buNone/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в ходе рассмотрения жалобы комиссией антимонопольного органа установлены иные нарушения в актах и (или) действиях (бездействии) организатора торгов, оператора электронной площадки, конкурсной или аукционной комиссии, уполномоченного органа и (или) организации, осуществляющей эксплуатацию сетей, комиссия антимонопольного органа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 с учетом всех выявленных нарушений.</a:t>
            </a:r>
          </a:p>
          <a:p>
            <a:pPr marL="0" indent="0" algn="just">
              <a:buNone/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17 статьи 18.1 Закона № 135-ФЗ</a:t>
            </a: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952FAB7-A3BE-EB17-D668-5AF312730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13366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1774484" y="6446011"/>
            <a:ext cx="3413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>
                <a:solidFill>
                  <a:srgbClr val="FFFFFF"/>
                </a:solidFill>
                <a:latin typeface="Verdana"/>
                <a:cs typeface="Verdana"/>
              </a:rPr>
              <a:t>17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04CBE7-5344-DF44-3F3E-847679643239}"/>
              </a:ext>
            </a:extLst>
          </p:cNvPr>
          <p:cNvSpPr txBox="1"/>
          <p:nvPr/>
        </p:nvSpPr>
        <p:spPr>
          <a:xfrm>
            <a:off x="589000" y="1090899"/>
            <a:ext cx="11373445" cy="267765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при рассмотрении жалобы комиссией антимонопольного органа установлено, что права и законные интересы заявителя нарушены действиями заказчика, в том числе в связи с установлением заказчиком, организатором торгов ненадлежащих положений закупочной документации, решение комиссии антимонопольного органа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вынесено с учетом причинно-следственной связи между такими положениями закупочной документации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нарушенными правами участника закупки.</a:t>
            </a:r>
          </a:p>
        </p:txBody>
      </p:sp>
      <p:sp>
        <p:nvSpPr>
          <p:cNvPr id="40" name="object 17"/>
          <p:cNvSpPr txBox="1">
            <a:spLocks/>
          </p:cNvSpPr>
          <p:nvPr/>
        </p:nvSpPr>
        <p:spPr>
          <a:xfrm>
            <a:off x="518952" y="111254"/>
            <a:ext cx="10910030" cy="115544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Verdana"/>
                <a:ea typeface="+mj-ea"/>
                <a:cs typeface="Verdana"/>
              </a:defRPr>
            </a:lvl1pPr>
          </a:lstStyle>
          <a:p>
            <a:pPr marL="12700" marR="5080">
              <a:spcBef>
                <a:spcPts val="250"/>
              </a:spcBef>
            </a:pPr>
            <a:r>
              <a:rPr lang="ru-RU" sz="2400" kern="0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Пределы рассмотрения жалобы</a:t>
            </a:r>
          </a:p>
          <a:p>
            <a:pPr marL="12700" marR="5080">
              <a:spcBef>
                <a:spcPts val="250"/>
              </a:spcBef>
            </a:pPr>
            <a:r>
              <a:rPr lang="ru-RU" sz="2200" kern="0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ФАС России от 24.05.2024 № МШ</a:t>
            </a:r>
            <a:r>
              <a:rPr lang="en-US" sz="2200" kern="0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200" kern="0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44714</a:t>
            </a:r>
            <a:r>
              <a:rPr lang="en-US" sz="2200" kern="0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200" kern="0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  <a:p>
            <a:pPr marL="12700" marR="5080">
              <a:spcBef>
                <a:spcPts val="250"/>
              </a:spcBef>
            </a:pPr>
            <a:r>
              <a:rPr lang="ru-RU" sz="2200" kern="0" spc="-5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FB2758-7FC9-D379-D502-ADC7341F216B}"/>
              </a:ext>
            </a:extLst>
          </p:cNvPr>
          <p:cNvSpPr/>
          <p:nvPr/>
        </p:nvSpPr>
        <p:spPr>
          <a:xfrm>
            <a:off x="2667000" y="4034942"/>
            <a:ext cx="2362200" cy="914400"/>
          </a:xfrm>
          <a:prstGeom prst="rect">
            <a:avLst/>
          </a:prstGeom>
          <a:solidFill>
            <a:srgbClr val="007E88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Положения Документации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8461DFD-DA41-2833-0F62-AF08765DFE4B}"/>
              </a:ext>
            </a:extLst>
          </p:cNvPr>
          <p:cNvSpPr/>
          <p:nvPr/>
        </p:nvSpPr>
        <p:spPr>
          <a:xfrm>
            <a:off x="2626634" y="5531611"/>
            <a:ext cx="2362200" cy="914400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Действия заказчика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D3135-CC44-670A-866B-EE1DCD8ED1F4}"/>
              </a:ext>
            </a:extLst>
          </p:cNvPr>
          <p:cNvSpPr txBox="1"/>
          <p:nvPr/>
        </p:nvSpPr>
        <p:spPr>
          <a:xfrm>
            <a:off x="8085400" y="5683249"/>
            <a:ext cx="22452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</a:t>
            </a: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4B4AD4FE-454E-7B2C-DD0A-418F204526C3}"/>
              </a:ext>
            </a:extLst>
          </p:cNvPr>
          <p:cNvSpPr/>
          <p:nvPr/>
        </p:nvSpPr>
        <p:spPr>
          <a:xfrm>
            <a:off x="3666894" y="5057669"/>
            <a:ext cx="219306" cy="352531"/>
          </a:xfrm>
          <a:prstGeom prst="downArrow">
            <a:avLst/>
          </a:prstGeom>
          <a:solidFill>
            <a:srgbClr val="007E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2968FFF7-A476-25A5-DD40-42BF07780075}"/>
              </a:ext>
            </a:extLst>
          </p:cNvPr>
          <p:cNvSpPr/>
          <p:nvPr/>
        </p:nvSpPr>
        <p:spPr>
          <a:xfrm rot="10800000">
            <a:off x="5584682" y="5804270"/>
            <a:ext cx="1179125" cy="300024"/>
          </a:xfrm>
          <a:prstGeom prst="rightArrow">
            <a:avLst/>
          </a:prstGeom>
          <a:solidFill>
            <a:srgbClr val="007E88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изогнутая вверх 19">
            <a:extLst>
              <a:ext uri="{FF2B5EF4-FFF2-40B4-BE49-F238E27FC236}">
                <a16:creationId xmlns:a16="http://schemas.microsoft.com/office/drawing/2014/main" id="{264C115A-9BE9-7688-9E96-92F4F3F36E7B}"/>
              </a:ext>
            </a:extLst>
          </p:cNvPr>
          <p:cNvSpPr/>
          <p:nvPr/>
        </p:nvSpPr>
        <p:spPr>
          <a:xfrm rot="16200000">
            <a:off x="5419165" y="4690248"/>
            <a:ext cx="1257787" cy="544318"/>
          </a:xfrm>
          <a:prstGeom prst="bentUpArrow">
            <a:avLst>
              <a:gd name="adj1" fmla="val 25000"/>
              <a:gd name="adj2" fmla="val 29396"/>
              <a:gd name="adj3" fmla="val 25000"/>
            </a:avLst>
          </a:prstGeom>
          <a:solidFill>
            <a:srgbClr val="007E88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C1DCAC0-9185-FB99-B12E-57EA37390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639" y="-2291292"/>
            <a:ext cx="279400" cy="11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691E1DC1-C2E8-A07D-CC37-5A3DBFAB3C33}"/>
              </a:ext>
            </a:extLst>
          </p:cNvPr>
          <p:cNvSpPr/>
          <p:nvPr/>
        </p:nvSpPr>
        <p:spPr>
          <a:xfrm>
            <a:off x="7162802" y="4139324"/>
            <a:ext cx="4266180" cy="1451977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Верховный Суд Российской Федерации в определении от 25.11.2021 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305-ЭС21-2160 (дело № А40-251394/2020)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10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65302</TotalTime>
  <Words>4443</Words>
  <Application>Microsoft Office PowerPoint</Application>
  <PresentationFormat>Широкоэкранный</PresentationFormat>
  <Paragraphs>378</Paragraphs>
  <Slides>32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4" baseType="lpstr">
      <vt:lpstr>Arial</vt:lpstr>
      <vt:lpstr>Arial MT</vt:lpstr>
      <vt:lpstr>Calibri</vt:lpstr>
      <vt:lpstr>Calibri Light</vt:lpstr>
      <vt:lpstr>Comic Sans MS</vt:lpstr>
      <vt:lpstr>DejaVu Sans Condensed</vt:lpstr>
      <vt:lpstr>Myriad Pro</vt:lpstr>
      <vt:lpstr>Symbol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Подведомственность рассмотрения жалоб </vt:lpstr>
      <vt:lpstr>Презентация PowerPoint</vt:lpstr>
      <vt:lpstr>Сроки обжалования </vt:lpstr>
      <vt:lpstr>Сроки обжалования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при проведении закупки у единственного поставщика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Владимировна Добрынина</dc:creator>
  <cp:lastModifiedBy>Redmi</cp:lastModifiedBy>
  <cp:revision>197</cp:revision>
  <cp:lastPrinted>2024-11-19T10:55:06Z</cp:lastPrinted>
  <dcterms:created xsi:type="dcterms:W3CDTF">2023-07-03T16:53:42Z</dcterms:created>
  <dcterms:modified xsi:type="dcterms:W3CDTF">2024-11-28T06:32:04Z</dcterms:modified>
</cp:coreProperties>
</file>