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71" r:id="rId4"/>
    <p:sldId id="272" r:id="rId5"/>
    <p:sldId id="275" r:id="rId6"/>
    <p:sldId id="260" r:id="rId7"/>
    <p:sldId id="278" r:id="rId8"/>
    <p:sldId id="261" r:id="rId9"/>
    <p:sldId id="262" r:id="rId10"/>
    <p:sldId id="263" r:id="rId11"/>
    <p:sldId id="264" r:id="rId12"/>
    <p:sldId id="273" r:id="rId13"/>
    <p:sldId id="265" r:id="rId14"/>
    <p:sldId id="266" r:id="rId15"/>
  </p:sldIdLst>
  <p:sldSz cx="12192000" cy="6858000"/>
  <p:notesSz cx="6807200" cy="9939338"/>
  <p:embeddedFontLs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Roboto Medium" panose="020B0604020202020204" charset="0"/>
      <p:regular r:id="rId22"/>
      <p: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tserrat" panose="020B0604020202020204" charset="-52"/>
      <p:regular r:id="rId26"/>
      <p:bold r:id="rId27"/>
      <p:italic r:id="rId28"/>
      <p:boldItalic r:id="rId29"/>
    </p:embeddedFont>
    <p:embeddedFont>
      <p:font typeface="Montserrat Medium" panose="020B0604020202020204" charset="-52"/>
      <p:regular r:id="rId30"/>
      <p: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tserrat Black" panose="020B0604020202020204" charset="-52"/>
      <p:bold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B6B"/>
    <a:srgbClr val="FFFFFF"/>
    <a:srgbClr val="79ADDD"/>
    <a:srgbClr val="91BCE3"/>
    <a:srgbClr val="9CC2E5"/>
    <a:srgbClr val="1F4F7A"/>
    <a:srgbClr val="A7A6A6"/>
    <a:srgbClr val="D9D8D8"/>
    <a:srgbClr val="D9D9D9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>
        <p:scale>
          <a:sx n="84" d="100"/>
          <a:sy n="84" d="100"/>
        </p:scale>
        <p:origin x="-330" y="-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D4E1B-A0A0-4C9D-84D6-FBA30A2B4DCB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C73B9-8C80-4722-8238-A8530F988B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16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F9BD-8DBA-45F5-845E-9A6B258F6BA4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F1A1-CC6F-4856-B413-6C4BD5CBF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21463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E4372-06BA-4F22-B848-1B2EF4B454B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75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1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7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7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2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7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9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0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05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F0C2-B438-48E7-9EDC-7C206F15D1DF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FE21-C2EB-4A3B-A5AC-8B1ACA944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0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ebtorgi.samregion.ru/site/Show/Category/1173?ItemId=57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196187" y="6356350"/>
            <a:ext cx="1260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ontserrat Medium" pitchFamily="2" charset="-52"/>
                <a:ea typeface="Roboto" panose="02000000000000000000" pitchFamily="2" charset="0"/>
              </a:rPr>
              <a:t>04.09.2024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Montserrat Medium" pitchFamily="2" charset="-52"/>
              <a:ea typeface="Roboto" panose="02000000000000000000" pitchFamily="2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0160000" y="70548"/>
            <a:ext cx="2216417" cy="1747650"/>
            <a:chOff x="10308779" y="108472"/>
            <a:chExt cx="1739322" cy="153944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0308779" y="997254"/>
              <a:ext cx="1739322" cy="650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2"/>
                  </a:solidFill>
                  <a:latin typeface="Arial Narrow" panose="020B0606020202030204" pitchFamily="34" charset="0"/>
                  <a:ea typeface="Roboto" panose="02000000000000000000" pitchFamily="2" charset="0"/>
                </a:rPr>
                <a:t>Главное управление</a:t>
              </a:r>
              <a:br>
                <a:rPr lang="ru-RU" sz="1400" dirty="0">
                  <a:solidFill>
                    <a:schemeClr val="tx2"/>
                  </a:solidFill>
                  <a:latin typeface="Arial Narrow" panose="020B0606020202030204" pitchFamily="34" charset="0"/>
                  <a:ea typeface="Roboto" panose="02000000000000000000" pitchFamily="2" charset="0"/>
                </a:rPr>
              </a:br>
              <a:r>
                <a:rPr lang="ru-RU" sz="1400" dirty="0">
                  <a:solidFill>
                    <a:schemeClr val="tx2"/>
                  </a:solidFill>
                  <a:latin typeface="Arial Narrow" panose="020B0606020202030204" pitchFamily="34" charset="0"/>
                  <a:ea typeface="Roboto" panose="02000000000000000000" pitchFamily="2" charset="0"/>
                </a:rPr>
                <a:t>организации торгов</a:t>
              </a:r>
              <a:br>
                <a:rPr lang="ru-RU" sz="1400" dirty="0">
                  <a:solidFill>
                    <a:schemeClr val="tx2"/>
                  </a:solidFill>
                  <a:latin typeface="Arial Narrow" panose="020B0606020202030204" pitchFamily="34" charset="0"/>
                  <a:ea typeface="Roboto" panose="02000000000000000000" pitchFamily="2" charset="0"/>
                </a:rPr>
              </a:br>
              <a:r>
                <a:rPr lang="ru-RU" sz="1400" dirty="0">
                  <a:solidFill>
                    <a:schemeClr val="tx2"/>
                  </a:solidFill>
                  <a:latin typeface="Arial Narrow" panose="020B0606020202030204" pitchFamily="34" charset="0"/>
                  <a:ea typeface="Roboto" panose="02000000000000000000" pitchFamily="2" charset="0"/>
                </a:rPr>
                <a:t>Самарской области</a:t>
              </a:r>
            </a:p>
          </p:txBody>
        </p:sp>
        <p:pic>
          <p:nvPicPr>
            <p:cNvPr id="1026" name="Picture 2" descr="C:\Users\sharapovir\Desktop\Samarskaya oblast.723b5d68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694" y="108472"/>
              <a:ext cx="810018" cy="810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55601" y="429735"/>
            <a:ext cx="7364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Montserrat Black" pitchFamily="2" charset="-52"/>
                <a:ea typeface="Roboto" panose="02000000000000000000" pitchFamily="2" charset="0"/>
              </a:rPr>
              <a:t>Закупки в сфере здравоохранения</a:t>
            </a:r>
          </a:p>
        </p:txBody>
      </p:sp>
      <p:sp>
        <p:nvSpPr>
          <p:cNvPr id="2" name="Прямоугольник 1"/>
          <p:cNvSpPr/>
          <p:nvPr/>
        </p:nvSpPr>
        <p:spPr>
          <a:xfrm rot="1770546">
            <a:off x="8626932" y="1837991"/>
            <a:ext cx="341597" cy="3771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30" name="Полилиния 29"/>
          <p:cNvSpPr/>
          <p:nvPr/>
        </p:nvSpPr>
        <p:spPr>
          <a:xfrm>
            <a:off x="6736623" y="2405897"/>
            <a:ext cx="5480434" cy="2595970"/>
          </a:xfrm>
          <a:custGeom>
            <a:avLst/>
            <a:gdLst>
              <a:gd name="connsiteX0" fmla="*/ 3070985 w 5480434"/>
              <a:gd name="connsiteY0" fmla="*/ 0 h 2595970"/>
              <a:gd name="connsiteX1" fmla="*/ 5480434 w 5480434"/>
              <a:gd name="connsiteY1" fmla="*/ 0 h 2595970"/>
              <a:gd name="connsiteX2" fmla="*/ 5480434 w 5480434"/>
              <a:gd name="connsiteY2" fmla="*/ 2595970 h 2595970"/>
              <a:gd name="connsiteX3" fmla="*/ 1559158 w 5480434"/>
              <a:gd name="connsiteY3" fmla="*/ 2595970 h 2595970"/>
              <a:gd name="connsiteX4" fmla="*/ 2187150 w 5480434"/>
              <a:gd name="connsiteY4" fmla="*/ 0 h 2595970"/>
              <a:gd name="connsiteX5" fmla="*/ 2311777 w 5480434"/>
              <a:gd name="connsiteY5" fmla="*/ 0 h 2595970"/>
              <a:gd name="connsiteX6" fmla="*/ 799949 w 5480434"/>
              <a:gd name="connsiteY6" fmla="*/ 2595970 h 2595970"/>
              <a:gd name="connsiteX7" fmla="*/ 0 w 5480434"/>
              <a:gd name="connsiteY7" fmla="*/ 2595970 h 25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0434" h="2595970">
                <a:moveTo>
                  <a:pt x="3070985" y="0"/>
                </a:moveTo>
                <a:lnTo>
                  <a:pt x="5480434" y="0"/>
                </a:lnTo>
                <a:lnTo>
                  <a:pt x="5480434" y="2595970"/>
                </a:lnTo>
                <a:lnTo>
                  <a:pt x="1559158" y="2595970"/>
                </a:lnTo>
                <a:close/>
                <a:moveTo>
                  <a:pt x="2187150" y="0"/>
                </a:moveTo>
                <a:lnTo>
                  <a:pt x="2311777" y="0"/>
                </a:lnTo>
                <a:lnTo>
                  <a:pt x="799949" y="2595970"/>
                </a:lnTo>
                <a:lnTo>
                  <a:pt x="0" y="259597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32" name="Полилиния 31"/>
          <p:cNvSpPr/>
          <p:nvPr/>
        </p:nvSpPr>
        <p:spPr>
          <a:xfrm>
            <a:off x="-26246" y="2380394"/>
            <a:ext cx="9310033" cy="2629704"/>
          </a:xfrm>
          <a:custGeom>
            <a:avLst/>
            <a:gdLst>
              <a:gd name="connsiteX0" fmla="*/ 0 w 9310033"/>
              <a:gd name="connsiteY0" fmla="*/ 0 h 2629704"/>
              <a:gd name="connsiteX1" fmla="*/ 9310033 w 9310033"/>
              <a:gd name="connsiteY1" fmla="*/ 29272 h 2629704"/>
              <a:gd name="connsiteX2" fmla="*/ 7795607 w 9310033"/>
              <a:gd name="connsiteY2" fmla="*/ 2629704 h 2629704"/>
              <a:gd name="connsiteX3" fmla="*/ 0 w 9310033"/>
              <a:gd name="connsiteY3" fmla="*/ 2629704 h 262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10033" h="2629704">
                <a:moveTo>
                  <a:pt x="0" y="0"/>
                </a:moveTo>
                <a:lnTo>
                  <a:pt x="9310033" y="29272"/>
                </a:lnTo>
                <a:lnTo>
                  <a:pt x="7795607" y="2629704"/>
                </a:lnTo>
                <a:lnTo>
                  <a:pt x="0" y="2629704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9000"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400"/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26246" y="4753247"/>
            <a:ext cx="4222433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4290849" y="4753247"/>
            <a:ext cx="1519496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3" name="Параллелограмм 4"/>
          <p:cNvSpPr/>
          <p:nvPr/>
        </p:nvSpPr>
        <p:spPr>
          <a:xfrm>
            <a:off x="6863635" y="1988011"/>
            <a:ext cx="1377076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Параллелограмм 4"/>
          <p:cNvSpPr/>
          <p:nvPr/>
        </p:nvSpPr>
        <p:spPr>
          <a:xfrm>
            <a:off x="8323153" y="1995889"/>
            <a:ext cx="395878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1800" y="0"/>
                </a:lnTo>
                <a:lnTo>
                  <a:pt x="2781608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Прямоугольник 19"/>
          <p:cNvSpPr/>
          <p:nvPr/>
        </p:nvSpPr>
        <p:spPr>
          <a:xfrm>
            <a:off x="6383171" y="5148730"/>
            <a:ext cx="54681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  <a:t>Карелина Мария Евгеньевна </a:t>
            </a:r>
            <a:br>
              <a:rPr lang="ru-RU" sz="1600" dirty="0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</a:br>
            <a:r>
              <a:rPr lang="ru-RU" sz="1600" dirty="0" err="1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  <a:t>врио</a:t>
            </a:r>
            <a:r>
              <a:rPr lang="ru-RU" sz="1600" dirty="0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  <a:t> руководителя Главного управления организации торгов Самарской области,</a:t>
            </a:r>
            <a:br>
              <a:rPr lang="ru-RU" sz="1600" dirty="0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</a:br>
            <a:r>
              <a:rPr lang="ru-RU" sz="1600" dirty="0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  <a:t>ассистент кафедры менеджмента ИПО </a:t>
            </a:r>
            <a:r>
              <a:rPr lang="ru-RU" sz="1600" dirty="0" err="1">
                <a:solidFill>
                  <a:srgbClr val="1F4E79"/>
                </a:solidFill>
                <a:latin typeface="Montserrat Medium" pitchFamily="2" charset="-52"/>
                <a:ea typeface="Roboto" panose="02000000000000000000" pitchFamily="2" charset="0"/>
              </a:rPr>
              <a:t>СамГМУ</a:t>
            </a:r>
            <a:endParaRPr lang="ru-RU" sz="1600" dirty="0">
              <a:solidFill>
                <a:srgbClr val="1F4E79"/>
              </a:solidFill>
              <a:latin typeface="Montserrat Medium" pitchFamily="2" charset="-52"/>
              <a:ea typeface="Roboto" panose="02000000000000000000" pitchFamily="2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24D1-E7F2-4364-BA75-3408B9C23974}" type="slidenum">
              <a:rPr lang="ru-RU" smtClean="0"/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85500" y="6356350"/>
            <a:ext cx="865837" cy="50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араллелограмм 4"/>
          <p:cNvSpPr/>
          <p:nvPr/>
        </p:nvSpPr>
        <p:spPr>
          <a:xfrm rot="10800000">
            <a:off x="3708811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Объект 5"/>
          <p:cNvGraphicFramePr>
            <a:graphicFrameLocks/>
          </p:cNvGraphicFramePr>
          <p:nvPr/>
        </p:nvGraphicFramePr>
        <p:xfrm>
          <a:off x="196923" y="1173175"/>
          <a:ext cx="11809149" cy="1504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8600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204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5919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6780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0757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61941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85120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67507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284889">
                <a:tc gridSpan="2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Структура кода классификации расходов бюджетов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88"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главного распорядителя бюджетных средств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подраздела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effectLst/>
                        </a:rPr>
                        <a:t>Код целевой статьи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Код вида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77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Программная (непрограммная) статья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Направление расходов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группа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>
                          <a:effectLst/>
                        </a:rPr>
                        <a:t>подгруппа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элемент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8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9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10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13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14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15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16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b="0" dirty="0">
                          <a:effectLst/>
                        </a:rPr>
                        <a:t>17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5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10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42" y="2894035"/>
            <a:ext cx="7042508" cy="3194411"/>
          </a:xfrm>
          <a:prstGeom prst="rect">
            <a:avLst/>
          </a:prstGeom>
        </p:spPr>
      </p:pic>
      <p:sp>
        <p:nvSpPr>
          <p:cNvPr id="14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-1" y="6350628"/>
            <a:ext cx="3708811" cy="50737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2335" y="6426198"/>
            <a:ext cx="3623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*ПРИКАЗ Минфина России от 24 мая 2022 г. № 85н 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592" y="209113"/>
            <a:ext cx="10712807" cy="88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Порядок формирования и применения кодов бюджетной классификации*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49753" y="2841849"/>
            <a:ext cx="4442247" cy="3353775"/>
          </a:xfrm>
          <a:prstGeom prst="roundRect">
            <a:avLst>
              <a:gd name="adj" fmla="val 8335"/>
            </a:avLst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ru-RU" sz="1400" b="1" dirty="0">
                <a:solidFill>
                  <a:srgbClr val="C00000"/>
                </a:solidFill>
                <a:latin typeface="Montserrat Medium" pitchFamily="2" charset="-52"/>
              </a:rPr>
              <a:t>Код основного мероприятия</a:t>
            </a:r>
            <a:r>
              <a:rPr lang="ru-RU" sz="1400" dirty="0">
                <a:solidFill>
                  <a:srgbClr val="C00000"/>
                </a:solidFill>
                <a:latin typeface="Montserrat Medium" pitchFamily="2" charset="-52"/>
              </a:rPr>
              <a:t>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Кодирует бюджетные ассигнования </a:t>
            </a:r>
            <a:br>
              <a:rPr lang="ru-RU" sz="1400" dirty="0">
                <a:latin typeface="Montserrat Medium" pitchFamily="2" charset="-52"/>
              </a:rPr>
            </a:br>
            <a:r>
              <a:rPr lang="ru-RU" sz="1400" dirty="0">
                <a:latin typeface="Montserrat Medium" pitchFamily="2" charset="-52"/>
              </a:rPr>
              <a:t>по основным мероприятиям,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национальным проектам (программам),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комплексному плану модернизации </a:t>
            </a:r>
            <a:br>
              <a:rPr lang="ru-RU" sz="1400" dirty="0">
                <a:latin typeface="Montserrat Medium" pitchFamily="2" charset="-52"/>
              </a:rPr>
            </a:br>
            <a:r>
              <a:rPr lang="ru-RU" sz="1400" dirty="0">
                <a:latin typeface="Montserrat Medium" pitchFamily="2" charset="-52"/>
              </a:rPr>
              <a:t>и расширения магистральной инфраструктуры,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федеральным проектам,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ведомственным проектам (программам),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ведомственным целевым программам </a:t>
            </a:r>
            <a:br>
              <a:rPr lang="ru-RU" sz="1400" dirty="0">
                <a:latin typeface="Montserrat Medium" pitchFamily="2" charset="-52"/>
              </a:rPr>
            </a:br>
            <a:r>
              <a:rPr lang="ru-RU" sz="1400" dirty="0">
                <a:latin typeface="Montserrat Medium" pitchFamily="2" charset="-52"/>
              </a:rPr>
              <a:t>в рамках подпрограмм государственных программ РФ,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1400" dirty="0">
                <a:latin typeface="Montserrat Medium" pitchFamily="2" charset="-52"/>
              </a:rPr>
              <a:t>федеральным проектам в рамках ФЦП,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Montserrat Medium" pitchFamily="2" charset="-52"/>
              </a:rPr>
              <a:t>подпрограммам ФЦП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592" y="2839485"/>
            <a:ext cx="7213958" cy="3248962"/>
          </a:xfrm>
          <a:prstGeom prst="roundRect">
            <a:avLst>
              <a:gd name="adj" fmla="val 7436"/>
            </a:avLst>
          </a:prstGeom>
          <a:noFill/>
          <a:ln w="7302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0908" y="1100206"/>
            <a:ext cx="11783292" cy="1659339"/>
          </a:xfrm>
          <a:prstGeom prst="roundRect">
            <a:avLst>
              <a:gd name="adj" fmla="val 12840"/>
            </a:avLst>
          </a:prstGeom>
          <a:solidFill>
            <a:schemeClr val="bg2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Montserrat" pitchFamily="2" charset="-52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56060" y="1217404"/>
            <a:ext cx="2637064" cy="14532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Добавление сведений или внесение изменений в НП_Мониторинг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4944" y="3032240"/>
            <a:ext cx="2741055" cy="14532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Добавление объектов национальных проектов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 справочник </a:t>
            </a:r>
          </a:p>
          <a:p>
            <a:pPr algn="ctr"/>
            <a:r>
              <a:rPr lang="ru-RU" sz="1600" dirty="0">
                <a:latin typeface="Montserrat" pitchFamily="2" charset="-52"/>
              </a:rPr>
              <a:t>ГИС «Госзаказ»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17353" y="4811591"/>
            <a:ext cx="2637064" cy="14532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Montserrat" pitchFamily="2" charset="-52"/>
              </a:rPr>
              <a:t>Выбор классификации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при заполнении документации </a:t>
            </a:r>
            <a:br>
              <a:rPr lang="ru-RU" sz="1600" dirty="0">
                <a:latin typeface="Montserrat" pitchFamily="2" charset="-52"/>
              </a:rPr>
            </a:br>
            <a:r>
              <a:rPr lang="ru-RU" sz="1600" dirty="0">
                <a:latin typeface="Montserrat" pitchFamily="2" charset="-52"/>
              </a:rPr>
              <a:t>в ГИС «Госзаказ»</a:t>
            </a:r>
          </a:p>
        </p:txBody>
      </p:sp>
      <p:cxnSp>
        <p:nvCxnSpPr>
          <p:cNvPr id="5" name="Прямая со стрелкой 4"/>
          <p:cNvCxnSpPr>
            <a:stCxn id="3" idx="3"/>
            <a:endCxn id="35" idx="1"/>
          </p:cNvCxnSpPr>
          <p:nvPr/>
        </p:nvCxnSpPr>
        <p:spPr>
          <a:xfrm flipV="1">
            <a:off x="3793124" y="1921420"/>
            <a:ext cx="4336463" cy="22606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3"/>
            <a:endCxn id="37" idx="1"/>
          </p:cNvCxnSpPr>
          <p:nvPr/>
        </p:nvCxnSpPr>
        <p:spPr>
          <a:xfrm>
            <a:off x="6095999" y="3758862"/>
            <a:ext cx="2514601" cy="14990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38" idx="1"/>
          </p:cNvCxnSpPr>
          <p:nvPr/>
        </p:nvCxnSpPr>
        <p:spPr>
          <a:xfrm>
            <a:off x="7009039" y="5502729"/>
            <a:ext cx="2241097" cy="1"/>
          </a:xfrm>
          <a:prstGeom prst="straightConnector1">
            <a:avLst/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8129587" y="1194798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Руководство пользователя </a:t>
            </a:r>
            <a:br>
              <a:rPr lang="ru-RU" sz="1200" dirty="0">
                <a:solidFill>
                  <a:srgbClr val="44546A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и контакты технической поддержки </a:t>
            </a:r>
            <a:r>
              <a:rPr lang="ru-RU" sz="1200" dirty="0" err="1">
                <a:solidFill>
                  <a:srgbClr val="FF0000"/>
                </a:solidFill>
                <a:latin typeface="Montserrat" pitchFamily="2" charset="-52"/>
              </a:rPr>
              <a:t>НП_Мониторинг</a:t>
            </a:r>
            <a:r>
              <a:rPr lang="ru-RU" sz="1200" dirty="0">
                <a:solidFill>
                  <a:schemeClr val="tx1"/>
                </a:solidFill>
                <a:latin typeface="Montserrat" pitchFamily="2" charset="-52"/>
              </a:rPr>
              <a:t> </a:t>
            </a: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доступны в личном кабинете ЕИСУБП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610600" y="3047230"/>
            <a:ext cx="2807203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Направить обращение </a:t>
            </a:r>
            <a:br>
              <a:rPr lang="ru-RU" sz="1200" dirty="0">
                <a:solidFill>
                  <a:srgbClr val="44546A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в </a:t>
            </a:r>
            <a:r>
              <a:rPr lang="ru-RU" sz="1200" dirty="0">
                <a:solidFill>
                  <a:srgbClr val="FF0000"/>
                </a:solidFill>
                <a:latin typeface="Montserrat" pitchFamily="2" charset="-52"/>
              </a:rPr>
              <a:t>Багтрекинг</a:t>
            </a:r>
            <a:r>
              <a:rPr lang="ru-RU" sz="1200" dirty="0">
                <a:solidFill>
                  <a:schemeClr val="tx1"/>
                </a:solidFill>
                <a:latin typeface="Montserrat" pitchFamily="2" charset="-52"/>
              </a:rPr>
              <a:t> </a:t>
            </a: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для загрузки новых данных в справочник мероприятий НП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50136" y="4776108"/>
            <a:ext cx="2637064" cy="145324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С 2021 года работает </a:t>
            </a:r>
            <a:r>
              <a:rPr lang="ru-RU" sz="1200" dirty="0">
                <a:solidFill>
                  <a:srgbClr val="FF0000"/>
                </a:solidFill>
                <a:latin typeface="Montserrat" pitchFamily="2" charset="-52"/>
              </a:rPr>
              <a:t>блокирующий контроль </a:t>
            </a:r>
            <a:br>
              <a:rPr lang="ru-RU" sz="1200" dirty="0">
                <a:solidFill>
                  <a:srgbClr val="FF0000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на соответствие основному коду мероприятия </a:t>
            </a:r>
            <a:br>
              <a:rPr lang="ru-RU" sz="1200" dirty="0">
                <a:solidFill>
                  <a:srgbClr val="44546A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и направления расходов целевой статьи, </a:t>
            </a:r>
            <a:br>
              <a:rPr lang="ru-RU" sz="1200" dirty="0">
                <a:solidFill>
                  <a:srgbClr val="44546A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и кода мероприятия</a:t>
            </a:r>
          </a:p>
        </p:txBody>
      </p:sp>
      <p:cxnSp>
        <p:nvCxnSpPr>
          <p:cNvPr id="9" name="Соединительная линия уступом 8"/>
          <p:cNvCxnSpPr>
            <a:stCxn id="3" idx="2"/>
            <a:endCxn id="21" idx="0"/>
          </p:cNvCxnSpPr>
          <p:nvPr/>
        </p:nvCxnSpPr>
        <p:spPr>
          <a:xfrm rot="16200000" flipH="1">
            <a:off x="3419236" y="1726003"/>
            <a:ext cx="361593" cy="2250880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21" idx="2"/>
            <a:endCxn id="25" idx="0"/>
          </p:cNvCxnSpPr>
          <p:nvPr/>
        </p:nvCxnSpPr>
        <p:spPr>
          <a:xfrm rot="16200000" flipH="1">
            <a:off x="5517624" y="3693330"/>
            <a:ext cx="326108" cy="1910413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5587" y="4847076"/>
            <a:ext cx="4255407" cy="1382275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Добавление сведений в </a:t>
            </a:r>
            <a:r>
              <a:rPr lang="ru-RU" sz="1200" dirty="0">
                <a:solidFill>
                  <a:srgbClr val="FF0000"/>
                </a:solidFill>
                <a:latin typeface="Montserrat" pitchFamily="2" charset="-52"/>
              </a:rPr>
              <a:t>НП_Мониторинг</a:t>
            </a:r>
            <a:r>
              <a:rPr lang="ru-RU" sz="1200" dirty="0">
                <a:solidFill>
                  <a:schemeClr val="tx1"/>
                </a:solidFill>
                <a:latin typeface="Montserrat" pitchFamily="2" charset="-52"/>
              </a:rPr>
              <a:t>, </a:t>
            </a:r>
            <a:br>
              <a:rPr lang="ru-RU" sz="1200" dirty="0">
                <a:solidFill>
                  <a:schemeClr val="tx1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проверка актуальности сведений о мероприятии, изменение существующих сведений осуществляется при взаимодействии МЭР СО посредством заполнения </a:t>
            </a:r>
            <a:r>
              <a:rPr lang="ru-RU" sz="1200" dirty="0">
                <a:solidFill>
                  <a:srgbClr val="FF0000"/>
                </a:solidFill>
                <a:latin typeface="Montserrat" pitchFamily="2" charset="-52"/>
              </a:rPr>
              <a:t>паспорта региональной составляющей национального проекта</a:t>
            </a:r>
          </a:p>
        </p:txBody>
      </p:sp>
      <p:cxnSp>
        <p:nvCxnSpPr>
          <p:cNvPr id="42" name="Соединительная линия уступом 41"/>
          <p:cNvCxnSpPr>
            <a:stCxn id="3" idx="1"/>
            <a:endCxn id="40" idx="0"/>
          </p:cNvCxnSpPr>
          <p:nvPr/>
        </p:nvCxnSpPr>
        <p:spPr>
          <a:xfrm rot="10800000" flipH="1" flipV="1">
            <a:off x="1156059" y="1944026"/>
            <a:ext cx="1247231" cy="2903050"/>
          </a:xfrm>
          <a:prstGeom prst="bentConnector4">
            <a:avLst>
              <a:gd name="adj1" fmla="val -36026"/>
              <a:gd name="adj2" fmla="val 82608"/>
            </a:avLst>
          </a:prstGeom>
          <a:ln w="2540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93124" y="1265795"/>
            <a:ext cx="416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Постановление Правительства</a:t>
            </a:r>
          </a:p>
          <a:p>
            <a:pPr algn="ctr"/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Самарской области </a:t>
            </a:r>
            <a:br>
              <a:rPr lang="ru-RU" sz="1200" dirty="0">
                <a:solidFill>
                  <a:srgbClr val="1F4E79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от 18.08.2017 г. №542*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962715" y="3060504"/>
            <a:ext cx="291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Правила формирования</a:t>
            </a:r>
          </a:p>
          <a:p>
            <a:pPr algn="ctr"/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обращений размещены</a:t>
            </a:r>
          </a:p>
          <a:p>
            <a:pPr algn="ctr"/>
            <a:r>
              <a:rPr lang="ru-RU" sz="1200" dirty="0">
                <a:solidFill>
                  <a:srgbClr val="1F4E79"/>
                </a:solidFill>
                <a:latin typeface="Montserrat" pitchFamily="2" charset="-52"/>
              </a:rPr>
              <a:t>на сайте ГУОТ СО </a:t>
            </a:r>
          </a:p>
        </p:txBody>
      </p:sp>
      <p:sp>
        <p:nvSpPr>
          <p:cNvPr id="52" name="Прямоугольная выноска 51"/>
          <p:cNvSpPr/>
          <p:nvPr/>
        </p:nvSpPr>
        <p:spPr>
          <a:xfrm>
            <a:off x="996042" y="3132576"/>
            <a:ext cx="1863498" cy="963386"/>
          </a:xfrm>
          <a:prstGeom prst="wedgeRectCallout">
            <a:avLst>
              <a:gd name="adj1" fmla="val 75078"/>
              <a:gd name="adj2" fmla="val 8602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Montserrat" pitchFamily="2" charset="-52"/>
              </a:rPr>
              <a:t>Проверить</a:t>
            </a:r>
            <a:r>
              <a:rPr lang="ru-RU" sz="1200" b="1" dirty="0">
                <a:solidFill>
                  <a:schemeClr val="tx1"/>
                </a:solidFill>
                <a:latin typeface="Montserrat" pitchFamily="2" charset="-52"/>
              </a:rPr>
              <a:t> </a:t>
            </a: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наличие мероприятия </a:t>
            </a:r>
            <a:br>
              <a:rPr lang="ru-RU" sz="1200" dirty="0">
                <a:solidFill>
                  <a:srgbClr val="44546A"/>
                </a:solidFill>
                <a:latin typeface="Montserrat" pitchFamily="2" charset="-52"/>
              </a:rPr>
            </a:br>
            <a:r>
              <a:rPr lang="ru-RU" sz="1200" dirty="0">
                <a:solidFill>
                  <a:srgbClr val="44546A"/>
                </a:solidFill>
                <a:latin typeface="Montserrat" pitchFamily="2" charset="-52"/>
              </a:rPr>
              <a:t>в перечне </a:t>
            </a:r>
            <a:r>
              <a:rPr lang="ru-RU" sz="1200" b="1" dirty="0">
                <a:solidFill>
                  <a:srgbClr val="FF0000"/>
                </a:solidFill>
                <a:latin typeface="Montserrat" pitchFamily="2" charset="-52"/>
              </a:rPr>
              <a:t>НП_Мониторинг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>
                <a:latin typeface="Montserrat" pitchFamily="2" charset="-52"/>
              </a:rPr>
              <a:t>11</a:t>
            </a:fld>
            <a:endParaRPr lang="ru-RU">
              <a:latin typeface="Montserrat" pitchFamily="2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4043" y="1972005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ГРБС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8803" y="3897474"/>
            <a:ext cx="1999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Заказчик</a:t>
            </a:r>
          </a:p>
        </p:txBody>
      </p:sp>
      <p:sp>
        <p:nvSpPr>
          <p:cNvPr id="27" name="Параллелограмм 4"/>
          <p:cNvSpPr/>
          <p:nvPr/>
        </p:nvSpPr>
        <p:spPr>
          <a:xfrm>
            <a:off x="0" y="0"/>
            <a:ext cx="5034098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908" y="229450"/>
            <a:ext cx="993186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Порядок действий </a:t>
            </a:r>
            <a:r>
              <a:rPr lang="ru-RU" sz="3200" b="1" dirty="0">
                <a:solidFill>
                  <a:srgbClr val="C00000"/>
                </a:solidFill>
                <a:latin typeface="Montserrat Black" pitchFamily="2" charset="-52"/>
              </a:rPr>
              <a:t>при отсутствии кода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мероприятия в ГИС «Госзаказ»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23161" y="6452442"/>
            <a:ext cx="85603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</a:rPr>
              <a:t>*Постановление N 542 "Об организации проектной деятельности в Правительстве Самарской области"</a:t>
            </a:r>
            <a:endParaRPr lang="ru-RU" sz="1200" dirty="0"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403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H="1" flipV="1">
            <a:off x="7562133" y="6374037"/>
            <a:ext cx="4948992" cy="499916"/>
            <a:chOff x="-5" y="6356349"/>
            <a:chExt cx="4948992" cy="499916"/>
          </a:xfrm>
        </p:grpSpPr>
        <p:sp>
          <p:nvSpPr>
            <p:cNvPr id="18" name="Параллелограмм 4"/>
            <p:cNvSpPr/>
            <p:nvPr/>
          </p:nvSpPr>
          <p:spPr>
            <a:xfrm rot="10800000">
              <a:off x="-5" y="6356349"/>
              <a:ext cx="3708813" cy="491449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824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8240" y="0"/>
                  </a:lnTo>
                  <a:cubicBezTo>
                    <a:pt x="2779363" y="194870"/>
                    <a:pt x="2780485" y="389740"/>
                    <a:pt x="2781608" y="584610"/>
                  </a:cubicBez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4"/>
            <p:cNvSpPr/>
            <p:nvPr/>
          </p:nvSpPr>
          <p:spPr>
            <a:xfrm rot="10800000">
              <a:off x="3640443" y="6364815"/>
              <a:ext cx="1308544" cy="491450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араллелограмм 4"/>
          <p:cNvSpPr/>
          <p:nvPr/>
        </p:nvSpPr>
        <p:spPr>
          <a:xfrm>
            <a:off x="-8613" y="-11794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Рекомендации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3827" y="1193116"/>
            <a:ext cx="10687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ГРБС - 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своевременно актуализировать сведения 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неконтрактуемых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 обязательствах</a:t>
            </a:r>
          </a:p>
        </p:txBody>
      </p:sp>
      <p:pic>
        <p:nvPicPr>
          <p:cNvPr id="14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3827" y="2204222"/>
            <a:ext cx="1148227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Заказчикам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: 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1) Осуществлять закупки посредством функционала ГИС «Госзаказ»;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2) При формировании позиции плана-графика, извещения, контракта в ГИС «Госзаказ» указывать код целевой статьи, относящейся к реализации национальных проектов;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3) Заказчикам г.о. Самара и г.о. Тольятти предоставлять сведения в Главное управления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для загрузки в ГИС «Госзаказ» и последующей актуализации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(в случае размещения закупки с использованием муниципальных информационных систем).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4) При внесении изменений в контракты, заключенные в предыдущие годы, загружать эти сведения в ГИС «Госзаказ». </a:t>
            </a:r>
          </a:p>
          <a:p>
            <a:pPr>
              <a:spcAft>
                <a:spcPts val="1200"/>
              </a:spcAft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518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445829" y="5718213"/>
            <a:ext cx="5181600" cy="160073"/>
          </a:xfrm>
          <a:prstGeom prst="ellipse">
            <a:avLst/>
          </a:prstGeom>
          <a:solidFill>
            <a:schemeClr val="bg1">
              <a:lumMod val="5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289"/>
          <a:stretch/>
        </p:blipFill>
        <p:spPr>
          <a:xfrm>
            <a:off x="5753100" y="521648"/>
            <a:ext cx="6477000" cy="54686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 flipH="1" flipV="1">
            <a:off x="7562133" y="6374037"/>
            <a:ext cx="4948992" cy="499916"/>
            <a:chOff x="-5" y="6356349"/>
            <a:chExt cx="4948992" cy="499916"/>
          </a:xfrm>
        </p:grpSpPr>
        <p:sp>
          <p:nvSpPr>
            <p:cNvPr id="18" name="Параллелограмм 4"/>
            <p:cNvSpPr/>
            <p:nvPr/>
          </p:nvSpPr>
          <p:spPr>
            <a:xfrm rot="10800000">
              <a:off x="-5" y="6356349"/>
              <a:ext cx="3708813" cy="491449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824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608" h="584610">
                  <a:moveTo>
                    <a:pt x="0" y="576064"/>
                  </a:moveTo>
                  <a:lnTo>
                    <a:pt x="212383" y="0"/>
                  </a:lnTo>
                  <a:lnTo>
                    <a:pt x="2778240" y="0"/>
                  </a:lnTo>
                  <a:cubicBezTo>
                    <a:pt x="2779363" y="194870"/>
                    <a:pt x="2780485" y="389740"/>
                    <a:pt x="2781608" y="584610"/>
                  </a:cubicBez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/>
            </a:p>
          </p:txBody>
        </p:sp>
        <p:sp>
          <p:nvSpPr>
            <p:cNvPr id="19" name="Параллелограмм 4"/>
            <p:cNvSpPr/>
            <p:nvPr/>
          </p:nvSpPr>
          <p:spPr>
            <a:xfrm rot="10800000">
              <a:off x="3640443" y="6364815"/>
              <a:ext cx="1308544" cy="491450"/>
            </a:xfrm>
            <a:custGeom>
              <a:avLst/>
              <a:gdLst>
                <a:gd name="connsiteX0" fmla="*/ 0 w 2771800"/>
                <a:gd name="connsiteY0" fmla="*/ 576064 h 576064"/>
                <a:gd name="connsiteX1" fmla="*/ 212383 w 2771800"/>
                <a:gd name="connsiteY1" fmla="*/ 0 h 576064"/>
                <a:gd name="connsiteX2" fmla="*/ 2771800 w 2771800"/>
                <a:gd name="connsiteY2" fmla="*/ 0 h 576064"/>
                <a:gd name="connsiteX3" fmla="*/ 2559417 w 2771800"/>
                <a:gd name="connsiteY3" fmla="*/ 576064 h 576064"/>
                <a:gd name="connsiteX4" fmla="*/ 0 w 2771800"/>
                <a:gd name="connsiteY4" fmla="*/ 576064 h 576064"/>
                <a:gd name="connsiteX0" fmla="*/ 0 w 2781608"/>
                <a:gd name="connsiteY0" fmla="*/ 576064 h 584610"/>
                <a:gd name="connsiteX1" fmla="*/ 212383 w 2781608"/>
                <a:gd name="connsiteY1" fmla="*/ 0 h 584610"/>
                <a:gd name="connsiteX2" fmla="*/ 2771800 w 2781608"/>
                <a:gd name="connsiteY2" fmla="*/ 0 h 584610"/>
                <a:gd name="connsiteX3" fmla="*/ 2781608 w 2781608"/>
                <a:gd name="connsiteY3" fmla="*/ 584610 h 584610"/>
                <a:gd name="connsiteX4" fmla="*/ 0 w 2781608"/>
                <a:gd name="connsiteY4" fmla="*/ 576064 h 584610"/>
                <a:gd name="connsiteX0" fmla="*/ 0 w 2771800"/>
                <a:gd name="connsiteY0" fmla="*/ 576064 h 584610"/>
                <a:gd name="connsiteX1" fmla="*/ 212383 w 2771800"/>
                <a:gd name="connsiteY1" fmla="*/ 0 h 584610"/>
                <a:gd name="connsiteX2" fmla="*/ 2771800 w 2771800"/>
                <a:gd name="connsiteY2" fmla="*/ 0 h 584610"/>
                <a:gd name="connsiteX3" fmla="*/ 2602146 w 2771800"/>
                <a:gd name="connsiteY3" fmla="*/ 584610 h 584610"/>
                <a:gd name="connsiteX4" fmla="*/ 0 w 2771800"/>
                <a:gd name="connsiteY4" fmla="*/ 576064 h 584610"/>
                <a:gd name="connsiteX0" fmla="*/ 0 w 3286998"/>
                <a:gd name="connsiteY0" fmla="*/ 576064 h 584610"/>
                <a:gd name="connsiteX1" fmla="*/ 212383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  <a:gd name="connsiteX0" fmla="*/ 0 w 3286998"/>
                <a:gd name="connsiteY0" fmla="*/ 576064 h 584610"/>
                <a:gd name="connsiteX1" fmla="*/ 756204 w 3286998"/>
                <a:gd name="connsiteY1" fmla="*/ 0 h 584610"/>
                <a:gd name="connsiteX2" fmla="*/ 3286998 w 3286998"/>
                <a:gd name="connsiteY2" fmla="*/ 8546 h 584610"/>
                <a:gd name="connsiteX3" fmla="*/ 2602146 w 3286998"/>
                <a:gd name="connsiteY3" fmla="*/ 584610 h 584610"/>
                <a:gd name="connsiteX4" fmla="*/ 0 w 3286998"/>
                <a:gd name="connsiteY4" fmla="*/ 576064 h 58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998" h="584610">
                  <a:moveTo>
                    <a:pt x="0" y="576064"/>
                  </a:moveTo>
                  <a:lnTo>
                    <a:pt x="756204" y="0"/>
                  </a:lnTo>
                  <a:lnTo>
                    <a:pt x="3286998" y="8546"/>
                  </a:lnTo>
                  <a:lnTo>
                    <a:pt x="2602146" y="584610"/>
                  </a:lnTo>
                  <a:lnTo>
                    <a:pt x="0" y="57606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Параллелограмм 4"/>
          <p:cNvSpPr/>
          <p:nvPr/>
        </p:nvSpPr>
        <p:spPr>
          <a:xfrm>
            <a:off x="-8613" y="-11794"/>
            <a:ext cx="4678012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Выводы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6089" y="749396"/>
            <a:ext cx="561257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 Все данные для формирования аналитических данных по закупкам в рамках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нац.проектов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 собираются в ГИС «Госзаказ»;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2. Ответственные специалисты от ГРБС обладают информацией о результатах и мероприятиях региональных составляющих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нац.проектов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 в целях консультирования заказчиков по выбору необходимого кода;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3. Добавление мероприятий в справочник  происходит в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НП_Мониторинг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;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4. Справочная информация размещена на сайте ГУОТ и доступна в разделе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«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  <a:hlinkClick r:id="rId4"/>
              </a:rPr>
              <a:t>Региональные составляющие национальных проектов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>».</a:t>
            </a:r>
          </a:p>
          <a:p>
            <a:endParaRPr lang="ru-RU" sz="1600" dirty="0">
              <a:solidFill>
                <a:schemeClr val="accent5">
                  <a:lumMod val="50000"/>
                </a:schemeClr>
              </a:solidFill>
              <a:latin typeface="Montserrat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887" y="815387"/>
            <a:ext cx="5924541" cy="3410817"/>
          </a:xfrm>
          <a:prstGeom prst="rect">
            <a:avLst/>
          </a:prstGeom>
          <a:ln>
            <a:noFill/>
          </a:ln>
        </p:spPr>
      </p:pic>
      <p:pic>
        <p:nvPicPr>
          <p:cNvPr id="9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364355"/>
            <a:ext cx="485775" cy="49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576692"/>
              </p:ext>
            </p:extLst>
          </p:nvPr>
        </p:nvGraphicFramePr>
        <p:xfrm>
          <a:off x="342901" y="5538640"/>
          <a:ext cx="6874457" cy="123544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45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1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70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2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Ф.И.О.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Контактный</a:t>
                      </a:r>
                      <a:r>
                        <a:rPr lang="ru-RU" sz="140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телефон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E-mail</a:t>
                      </a:r>
                      <a:endParaRPr lang="ru-RU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16">
                <a:tc>
                  <a:txBody>
                    <a:bodyPr/>
                    <a:lstStyle/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Никулина</a:t>
                      </a:r>
                      <a:r>
                        <a:rPr lang="ru-RU" sz="140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ru-RU" sz="140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Светлана Сергеевна </a:t>
                      </a:r>
                      <a:endParaRPr lang="ru-RU" sz="14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8-846-334-03-69</a:t>
                      </a:r>
                      <a:endParaRPr lang="en-US" sz="140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4138" indent="0"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Hi-com </a:t>
                      </a:r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54-55)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NikulinaSS@samregion.ru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398"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400" u="none" strike="noStrike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Половинкин</a:t>
                      </a:r>
                      <a:r>
                        <a:rPr lang="ru-RU" sz="140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br>
                        <a:rPr lang="ru-RU" sz="140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1400" u="none" strike="noStrike" kern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Александр Андреевич</a:t>
                      </a:r>
                      <a:endParaRPr lang="ru-RU" sz="14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indent="0"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8-846-335-12-56</a:t>
                      </a:r>
                      <a:endParaRPr lang="en-US" sz="140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4138" indent="0" algn="ctr" fontAlgn="ctr"/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Hi-com </a:t>
                      </a:r>
                      <a:r>
                        <a:rPr lang="ru-RU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54-45)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PolovinkinAA@samregion.ru</a:t>
                      </a:r>
                      <a:endParaRPr lang="ru-RU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73" marR="4773" marT="477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Параллелограмм 4"/>
          <p:cNvSpPr/>
          <p:nvPr/>
        </p:nvSpPr>
        <p:spPr>
          <a:xfrm>
            <a:off x="4014" y="5036206"/>
            <a:ext cx="7156193" cy="563259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Контакты ответственных за сбор информации </a:t>
            </a:r>
          </a:p>
        </p:txBody>
      </p:sp>
    </p:spTree>
    <p:extLst>
      <p:ext uri="{BB962C8B-B14F-4D97-AF65-F5344CB8AC3E}">
        <p14:creationId xmlns:p14="http://schemas.microsoft.com/office/powerpoint/2010/main" val="13372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H="1">
            <a:off x="1133630" y="940332"/>
            <a:ext cx="971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33" y="6488040"/>
            <a:ext cx="1764196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itchFamily="2" charset="-52"/>
              </a:rPr>
              <a:t>webtorgi.samregion.ru</a:t>
            </a:r>
            <a:endParaRPr lang="ru-RU" sz="1467" dirty="0">
              <a:solidFill>
                <a:schemeClr val="bg1">
                  <a:lumMod val="50000"/>
                </a:schemeClr>
              </a:solidFill>
              <a:latin typeface="Montserrat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30936" y="376784"/>
            <a:ext cx="3320476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>
                <a:solidFill>
                  <a:srgbClr val="2E75B6"/>
                </a:solidFill>
                <a:latin typeface="Montserrat Black" pitchFamily="2" charset="-52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7259" y="1693319"/>
            <a:ext cx="6514210" cy="214449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Главное управление организации торгов</a:t>
            </a:r>
          </a:p>
          <a:p>
            <a:r>
              <a:rPr lang="ru-RU" sz="2000" b="1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Самарской области</a:t>
            </a:r>
          </a:p>
          <a:p>
            <a:endParaRPr lang="ru-RU" sz="1867" dirty="0">
              <a:solidFill>
                <a:srgbClr val="2E75B6"/>
              </a:solidFill>
              <a:latin typeface="Montserrat" pitchFamily="2" charset="-52"/>
              <a:cs typeface="Arial" panose="020B0604020202020204" pitchFamily="34" charset="0"/>
            </a:endParaRPr>
          </a:p>
          <a:p>
            <a:r>
              <a:rPr lang="ru-RU" sz="1867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443068 г. Самара, ул. Скляренко 20,</a:t>
            </a:r>
          </a:p>
          <a:p>
            <a:r>
              <a:rPr lang="ru-RU" sz="1867" b="1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тел.: </a:t>
            </a:r>
            <a:r>
              <a:rPr lang="ru-RU" sz="1867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(846)335-16-61</a:t>
            </a:r>
          </a:p>
          <a:p>
            <a:r>
              <a:rPr lang="en-US" sz="1867" b="1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E-mail</a:t>
            </a:r>
            <a:r>
              <a:rPr lang="en-US" sz="1867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:</a:t>
            </a:r>
            <a:r>
              <a:rPr lang="ru-RU" sz="1867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en-US" sz="1867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torgi@samregion.ru</a:t>
            </a:r>
          </a:p>
          <a:p>
            <a:r>
              <a:rPr lang="en-US" sz="1867" b="1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VK</a:t>
            </a:r>
            <a:r>
              <a:rPr lang="en-US" sz="1867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: https://vk.com/guot_so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4" y="4368862"/>
            <a:ext cx="13430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67972" y="4645333"/>
            <a:ext cx="4793497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3200" b="1" dirty="0">
                <a:solidFill>
                  <a:srgbClr val="2E75B6"/>
                </a:solidFill>
                <a:latin typeface="Montserrat" pitchFamily="2" charset="-52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65" y="747713"/>
            <a:ext cx="5874972" cy="5874972"/>
          </a:xfrm>
          <a:prstGeom prst="rect">
            <a:avLst/>
          </a:prstGeom>
        </p:spPr>
      </p:pic>
      <p:sp>
        <p:nvSpPr>
          <p:cNvPr id="18" name="Параллелограмм 4"/>
          <p:cNvSpPr/>
          <p:nvPr/>
        </p:nvSpPr>
        <p:spPr>
          <a:xfrm rot="10800000" flipV="1">
            <a:off x="-1" y="6349999"/>
            <a:ext cx="3708811" cy="508000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Montserrat" pitchFamily="2" charset="-52"/>
            </a:endParaRPr>
          </a:p>
        </p:txBody>
      </p:sp>
      <p:sp>
        <p:nvSpPr>
          <p:cNvPr id="20" name="Параллелограмм 4"/>
          <p:cNvSpPr/>
          <p:nvPr/>
        </p:nvSpPr>
        <p:spPr>
          <a:xfrm rot="10800000" flipV="1">
            <a:off x="3656112" y="6349998"/>
            <a:ext cx="1308544" cy="50800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Montserrat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2820" y="68627"/>
            <a:ext cx="123556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125875" y="1478418"/>
            <a:ext cx="5000171" cy="4990648"/>
            <a:chOff x="7053942" y="788993"/>
            <a:chExt cx="5000171" cy="4990648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053942" y="788993"/>
              <a:ext cx="5000171" cy="499064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315170" y="2491707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10,5%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007521" y="2858780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67,6%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650812" y="4135674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23,1%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256944" y="1497755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D9D9D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18,8%</a:t>
              </a:r>
              <a:endParaRPr lang="ru-RU" dirty="0">
                <a:solidFill>
                  <a:srgbClr val="D9D9D9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9044339" y="2946201"/>
              <a:ext cx="12586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29,3%</a:t>
              </a:r>
              <a:endParaRPr lang="ru-RU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96199" y="1478418"/>
            <a:ext cx="5050971" cy="4990648"/>
            <a:chOff x="0" y="404364"/>
            <a:chExt cx="5050971" cy="499064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404364"/>
              <a:ext cx="5050971" cy="499064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305444" y="2530356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42,7%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987076" y="4392910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20,5%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02706" y="4638782"/>
              <a:ext cx="6575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4,0%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552554" y="1482458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D9D9D9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32,5%</a:t>
              </a:r>
              <a:endParaRPr lang="ru-RU" dirty="0">
                <a:solidFill>
                  <a:srgbClr val="D9D9D9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39833" y="2561571"/>
              <a:ext cx="12586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accent1">
                      <a:lumMod val="7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53,0%</a:t>
              </a:r>
              <a:endParaRPr lang="ru-RU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166862" y="1103875"/>
            <a:ext cx="3270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Проведенные процедуры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80800" y="1103875"/>
            <a:ext cx="344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Стоимость контрактов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63401" y="2261752"/>
            <a:ext cx="2423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err="1">
                <a:solidFill>
                  <a:srgbClr val="1F4F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Лексредства</a:t>
            </a:r>
            <a:endParaRPr lang="ru-RU" sz="2000" dirty="0">
              <a:solidFill>
                <a:srgbClr val="1F4F7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srgbClr val="1F4F7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 err="1">
                <a:solidFill>
                  <a:srgbClr val="79ADD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Медизделия</a:t>
            </a:r>
            <a:endParaRPr lang="ru-RU" sz="2000" dirty="0">
              <a:solidFill>
                <a:srgbClr val="79ADD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srgbClr val="9CC2E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СРМ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srgbClr val="A7A6A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solidFill>
                <a:srgbClr val="D9D8D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Прочие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7192" y="111717"/>
            <a:ext cx="11470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44546A"/>
                </a:solidFill>
                <a:latin typeface="Montserrat Black" pitchFamily="2" charset="-52"/>
                <a:ea typeface="Roboto Medium" panose="02000000000000000000" pitchFamily="2" charset="0"/>
              </a:rPr>
              <a:t>Структура закупок за 2023 год</a:t>
            </a:r>
            <a:r>
              <a:rPr lang="ru-RU" sz="2800" dirty="0">
                <a:solidFill>
                  <a:srgbClr val="44546A"/>
                </a:solidFill>
                <a:latin typeface="Montserrat Black" pitchFamily="2" charset="-52"/>
                <a:ea typeface="Roboto Medium" panose="02000000000000000000" pitchFamily="2" charset="0"/>
              </a:rPr>
              <a:t> </a:t>
            </a:r>
            <a:r>
              <a:rPr lang="ru-RU" sz="2000" dirty="0">
                <a:solidFill>
                  <a:srgbClr val="44546A"/>
                </a:solidFill>
                <a:latin typeface="Montserrat Black" pitchFamily="2" charset="-52"/>
                <a:ea typeface="Roboto Medium" panose="02000000000000000000" pitchFamily="2" charset="0"/>
              </a:rPr>
              <a:t>(по направлениям)</a:t>
            </a:r>
          </a:p>
        </p:txBody>
      </p:sp>
      <p:pic>
        <p:nvPicPr>
          <p:cNvPr id="23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лилиния 25"/>
          <p:cNvSpPr/>
          <p:nvPr/>
        </p:nvSpPr>
        <p:spPr>
          <a:xfrm rot="10800000">
            <a:off x="8879002" y="2620106"/>
            <a:ext cx="686250" cy="993950"/>
          </a:xfrm>
          <a:custGeom>
            <a:avLst/>
            <a:gdLst>
              <a:gd name="connsiteX0" fmla="*/ 478971 w 479309"/>
              <a:gd name="connsiteY0" fmla="*/ 783771 h 783771"/>
              <a:gd name="connsiteX1" fmla="*/ 420914 w 479309"/>
              <a:gd name="connsiteY1" fmla="*/ 406400 h 783771"/>
              <a:gd name="connsiteX2" fmla="*/ 116114 w 479309"/>
              <a:gd name="connsiteY2" fmla="*/ 159657 h 783771"/>
              <a:gd name="connsiteX3" fmla="*/ 0 w 479309"/>
              <a:gd name="connsiteY3" fmla="*/ 0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309" h="783771">
                <a:moveTo>
                  <a:pt x="478971" y="783771"/>
                </a:moveTo>
                <a:cubicBezTo>
                  <a:pt x="480180" y="647095"/>
                  <a:pt x="481390" y="510419"/>
                  <a:pt x="420914" y="406400"/>
                </a:cubicBezTo>
                <a:cubicBezTo>
                  <a:pt x="360438" y="302381"/>
                  <a:pt x="186266" y="227390"/>
                  <a:pt x="116114" y="159657"/>
                </a:cubicBezTo>
                <a:cubicBezTo>
                  <a:pt x="45962" y="91924"/>
                  <a:pt x="22981" y="45962"/>
                  <a:pt x="0" y="0"/>
                </a:cubicBezTo>
              </a:path>
            </a:pathLst>
          </a:custGeom>
          <a:noFill/>
          <a:ln>
            <a:solidFill>
              <a:srgbClr val="1F4F7A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8174499" y="3614058"/>
            <a:ext cx="1056588" cy="363535"/>
          </a:xfrm>
          <a:custGeom>
            <a:avLst/>
            <a:gdLst>
              <a:gd name="connsiteX0" fmla="*/ 0 w 870857"/>
              <a:gd name="connsiteY0" fmla="*/ 0 h 334507"/>
              <a:gd name="connsiteX1" fmla="*/ 232228 w 870857"/>
              <a:gd name="connsiteY1" fmla="*/ 333828 h 334507"/>
              <a:gd name="connsiteX2" fmla="*/ 595085 w 870857"/>
              <a:gd name="connsiteY2" fmla="*/ 87085 h 334507"/>
              <a:gd name="connsiteX3" fmla="*/ 870857 w 870857"/>
              <a:gd name="connsiteY3" fmla="*/ 101600 h 33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57" h="334507">
                <a:moveTo>
                  <a:pt x="0" y="0"/>
                </a:moveTo>
                <a:cubicBezTo>
                  <a:pt x="66523" y="159657"/>
                  <a:pt x="133047" y="319314"/>
                  <a:pt x="232228" y="333828"/>
                </a:cubicBezTo>
                <a:cubicBezTo>
                  <a:pt x="331409" y="348342"/>
                  <a:pt x="488647" y="125790"/>
                  <a:pt x="595085" y="87085"/>
                </a:cubicBezTo>
                <a:cubicBezTo>
                  <a:pt x="701523" y="48380"/>
                  <a:pt x="786190" y="74990"/>
                  <a:pt x="870857" y="101600"/>
                </a:cubicBezTo>
              </a:path>
            </a:pathLst>
          </a:custGeom>
          <a:noFill/>
          <a:ln>
            <a:solidFill>
              <a:srgbClr val="9CC2E5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2908481" y="2948852"/>
            <a:ext cx="972457" cy="522514"/>
          </a:xfrm>
          <a:custGeom>
            <a:avLst/>
            <a:gdLst>
              <a:gd name="connsiteX0" fmla="*/ 972457 w 972457"/>
              <a:gd name="connsiteY0" fmla="*/ 0 h 522514"/>
              <a:gd name="connsiteX1" fmla="*/ 174172 w 972457"/>
              <a:gd name="connsiteY1" fmla="*/ 217714 h 522514"/>
              <a:gd name="connsiteX2" fmla="*/ 0 w 972457"/>
              <a:gd name="connsiteY2" fmla="*/ 522514 h 522514"/>
              <a:gd name="connsiteX3" fmla="*/ 0 w 972457"/>
              <a:gd name="connsiteY3" fmla="*/ 522514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2457" h="522514">
                <a:moveTo>
                  <a:pt x="972457" y="0"/>
                </a:moveTo>
                <a:cubicBezTo>
                  <a:pt x="654352" y="65314"/>
                  <a:pt x="336248" y="130628"/>
                  <a:pt x="174172" y="217714"/>
                </a:cubicBezTo>
                <a:cubicBezTo>
                  <a:pt x="12096" y="304800"/>
                  <a:pt x="0" y="522514"/>
                  <a:pt x="0" y="522514"/>
                </a:cubicBezTo>
                <a:lnTo>
                  <a:pt x="0" y="522514"/>
                </a:lnTo>
              </a:path>
            </a:pathLst>
          </a:custGeom>
          <a:noFill/>
          <a:ln>
            <a:solidFill>
              <a:srgbClr val="1F4F7A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2637789" y="4271557"/>
            <a:ext cx="849354" cy="943428"/>
          </a:xfrm>
          <a:custGeom>
            <a:avLst/>
            <a:gdLst>
              <a:gd name="connsiteX0" fmla="*/ 849354 w 849354"/>
              <a:gd name="connsiteY0" fmla="*/ 943428 h 943428"/>
              <a:gd name="connsiteX1" fmla="*/ 530039 w 849354"/>
              <a:gd name="connsiteY1" fmla="*/ 464457 h 943428"/>
              <a:gd name="connsiteX2" fmla="*/ 36554 w 849354"/>
              <a:gd name="connsiteY2" fmla="*/ 377371 h 943428"/>
              <a:gd name="connsiteX3" fmla="*/ 36554 w 849354"/>
              <a:gd name="connsiteY3" fmla="*/ 0 h 943428"/>
              <a:gd name="connsiteX4" fmla="*/ 36554 w 849354"/>
              <a:gd name="connsiteY4" fmla="*/ 0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354" h="943428">
                <a:moveTo>
                  <a:pt x="849354" y="943428"/>
                </a:moveTo>
                <a:cubicBezTo>
                  <a:pt x="757430" y="751114"/>
                  <a:pt x="665506" y="558800"/>
                  <a:pt x="530039" y="464457"/>
                </a:cubicBezTo>
                <a:cubicBezTo>
                  <a:pt x="394572" y="370114"/>
                  <a:pt x="118802" y="454781"/>
                  <a:pt x="36554" y="377371"/>
                </a:cubicBezTo>
                <a:cubicBezTo>
                  <a:pt x="-45694" y="299961"/>
                  <a:pt x="36554" y="0"/>
                  <a:pt x="36554" y="0"/>
                </a:cubicBezTo>
                <a:lnTo>
                  <a:pt x="36554" y="0"/>
                </a:lnTo>
              </a:path>
            </a:pathLst>
          </a:custGeom>
          <a:noFill/>
          <a:ln>
            <a:solidFill>
              <a:srgbClr val="9CC2E5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479931" y="638102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F15528-21DE-4FAA-801E-634DDDAF4B2B}" type="slidenum">
              <a:rPr lang="ru-RU" sz="1200">
                <a:solidFill>
                  <a:schemeClr val="tx1">
                    <a:tint val="75000"/>
                  </a:schemeClr>
                </a:solidFill>
              </a:rPr>
              <a:pPr/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77313"/>
            <a:ext cx="10336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cs typeface="Times New Roman" panose="02020603050405020304" pitchFamily="18" charset="0"/>
              </a:rPr>
              <a:t>Крупные суммы на малых закупках 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tserrat Black" pitchFamily="2" charset="-52"/>
                <a:cs typeface="Times New Roman" panose="02020603050405020304" pitchFamily="18" charset="0"/>
              </a:rPr>
              <a:t>при минимальных на конкурентных процедурах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20114"/>
              </p:ext>
            </p:extLst>
          </p:nvPr>
        </p:nvGraphicFramePr>
        <p:xfrm>
          <a:off x="409602" y="1685682"/>
          <a:ext cx="10955084" cy="46259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29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54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Цена, руб.</a:t>
                      </a:r>
                      <a:endParaRPr lang="ru-RU" sz="1800" b="1" i="0" u="none" strike="noStrike" dirty="0">
                        <a:solidFill>
                          <a:srgbClr val="008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Способ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 Наименование товара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6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600 000,00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0" lvl="0"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Малая закупка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108000" lvl="0"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Маска хирургическая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599 550,00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0" lvl="0"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Малая закупка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108000" lvl="0"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Перчатки смотровые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7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546 000,00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0" lvl="0" algn="ctr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Малая закупка</a:t>
                      </a:r>
                      <a:endParaRPr lang="ru-RU" sz="1800" b="1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108000" lvl="0" algn="l" fontAlgn="t"/>
                      <a:r>
                        <a:rPr lang="ru-RU" sz="1800" u="none" strike="noStrike" dirty="0">
                          <a:solidFill>
                            <a:srgbClr val="C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Халат процедурный</a:t>
                      </a:r>
                      <a:endParaRPr lang="ru-RU" sz="1800" b="0" i="0" u="none" strike="noStrike" dirty="0">
                        <a:solidFill>
                          <a:srgbClr val="C00000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8013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2 900,00</a:t>
                      </a:r>
                      <a:endParaRPr lang="ru-RU" sz="18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0" lvl="0" algn="ctr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lvl="0" algn="ctr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Электронный аукцион</a:t>
                      </a:r>
                      <a:endParaRPr lang="ru-RU" sz="18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108000" lvl="0" algn="l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08000" lvl="0" algn="l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Штемпели для датирования, запечатывания </a:t>
                      </a:r>
                      <a:b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</a:br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или нумерации и аналогичные изделия</a:t>
                      </a:r>
                      <a:endParaRPr lang="ru-RU" sz="18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9007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1 997,80</a:t>
                      </a:r>
                      <a:endParaRPr lang="ru-RU" sz="18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0" lvl="0" algn="ctr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lvl="0" algn="ctr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Электронный аукцион</a:t>
                      </a:r>
                      <a:endParaRPr lang="ru-RU" sz="18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108000" lvl="0" algn="l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08000" lvl="0" algn="l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Грунтовки на основе акриловых или виниловых полимеров в водной среде, Пигменты готовые, Олифы, Герметики, Клеи прочие</a:t>
                      </a:r>
                      <a:endParaRPr lang="ru-RU" sz="18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0817">
                <a:tc>
                  <a:txBody>
                    <a:bodyPr/>
                    <a:lstStyle/>
                    <a:p>
                      <a:pPr algn="ctr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1 264,11</a:t>
                      </a:r>
                      <a:endParaRPr lang="ru-RU" sz="18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0" lvl="0" algn="ctr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lvl="0" algn="ctr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Электронный аукцион</a:t>
                      </a:r>
                      <a:endParaRPr lang="ru-RU" sz="1800" b="1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tc>
                  <a:txBody>
                    <a:bodyPr/>
                    <a:lstStyle/>
                    <a:p>
                      <a:pPr marL="108000" lvl="0" algn="l" fontAlgn="t"/>
                      <a:endParaRPr lang="ru-RU" sz="180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108000" lvl="0" algn="l" fontAlgn="t"/>
                      <a:r>
                        <a:rPr lang="ru-RU" sz="1800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Вата медицинская гигроскопическая</a:t>
                      </a:r>
                      <a:endParaRPr lang="ru-RU" sz="1800" b="0" i="0" u="none" strike="noStrike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5287" marR="5287" marT="5287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402770" y="2119085"/>
            <a:ext cx="11136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02770" y="3621313"/>
            <a:ext cx="11136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8" y="1669143"/>
            <a:ext cx="7321465" cy="4076812"/>
          </a:xfrm>
          <a:prstGeom prst="roundRect">
            <a:avLst>
              <a:gd name="adj" fmla="val 9547"/>
            </a:avLst>
          </a:prstGeom>
        </p:spPr>
      </p:pic>
      <p:sp>
        <p:nvSpPr>
          <p:cNvPr id="14" name="Полилиния 13"/>
          <p:cNvSpPr/>
          <p:nvPr/>
        </p:nvSpPr>
        <p:spPr>
          <a:xfrm flipH="1">
            <a:off x="3202853" y="-108859"/>
            <a:ext cx="9002225" cy="6966859"/>
          </a:xfrm>
          <a:custGeom>
            <a:avLst/>
            <a:gdLst>
              <a:gd name="connsiteX0" fmla="*/ 2597998 w 9002225"/>
              <a:gd name="connsiteY0" fmla="*/ 0 h 6966859"/>
              <a:gd name="connsiteX1" fmla="*/ 4180114 w 9002225"/>
              <a:gd name="connsiteY1" fmla="*/ 5357216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0" fmla="*/ 3309198 w 9002225"/>
              <a:gd name="connsiteY0" fmla="*/ 0 h 6966859"/>
              <a:gd name="connsiteX1" fmla="*/ 4180114 w 9002225"/>
              <a:gd name="connsiteY1" fmla="*/ 5357216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  <a:gd name="connsiteX0" fmla="*/ 3309198 w 9002225"/>
              <a:gd name="connsiteY0" fmla="*/ 0 h 6966859"/>
              <a:gd name="connsiteX1" fmla="*/ 4180114 w 9002225"/>
              <a:gd name="connsiteY1" fmla="*/ 5357216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  <a:gd name="connsiteX0" fmla="*/ 3309198 w 9002225"/>
              <a:gd name="connsiteY0" fmla="*/ 0 h 6966859"/>
              <a:gd name="connsiteX1" fmla="*/ 4310743 w 9002225"/>
              <a:gd name="connsiteY1" fmla="*/ 5386244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  <a:gd name="connsiteX0" fmla="*/ 3309198 w 9002225"/>
              <a:gd name="connsiteY0" fmla="*/ 0 h 6966859"/>
              <a:gd name="connsiteX1" fmla="*/ 4513943 w 9002225"/>
              <a:gd name="connsiteY1" fmla="*/ 5691044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  <a:gd name="connsiteX0" fmla="*/ 3309198 w 9002225"/>
              <a:gd name="connsiteY0" fmla="*/ 0 h 6966859"/>
              <a:gd name="connsiteX1" fmla="*/ 4513943 w 9002225"/>
              <a:gd name="connsiteY1" fmla="*/ 5691044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  <a:gd name="connsiteX0" fmla="*/ 3309198 w 9002225"/>
              <a:gd name="connsiteY0" fmla="*/ 0 h 6966859"/>
              <a:gd name="connsiteX1" fmla="*/ 4731657 w 9002225"/>
              <a:gd name="connsiteY1" fmla="*/ 5923272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  <a:gd name="connsiteX0" fmla="*/ 3309198 w 9002225"/>
              <a:gd name="connsiteY0" fmla="*/ 0 h 6966859"/>
              <a:gd name="connsiteX1" fmla="*/ 4586514 w 9002225"/>
              <a:gd name="connsiteY1" fmla="*/ 5937787 h 6966859"/>
              <a:gd name="connsiteX2" fmla="*/ 8929749 w 9002225"/>
              <a:gd name="connsiteY2" fmla="*/ 6843135 h 6966859"/>
              <a:gd name="connsiteX3" fmla="*/ 9002225 w 9002225"/>
              <a:gd name="connsiteY3" fmla="*/ 6966859 h 6966859"/>
              <a:gd name="connsiteX4" fmla="*/ 0 w 9002225"/>
              <a:gd name="connsiteY4" fmla="*/ 6966859 h 6966859"/>
              <a:gd name="connsiteX5" fmla="*/ 0 w 9002225"/>
              <a:gd name="connsiteY5" fmla="*/ 31303 h 6966859"/>
              <a:gd name="connsiteX6" fmla="*/ 3309198 w 9002225"/>
              <a:gd name="connsiteY6" fmla="*/ 0 h 6966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02225" h="6966859">
                <a:moveTo>
                  <a:pt x="3309198" y="0"/>
                </a:moveTo>
                <a:cubicBezTo>
                  <a:pt x="5227503" y="1207346"/>
                  <a:pt x="3649756" y="4797265"/>
                  <a:pt x="4586514" y="5937787"/>
                </a:cubicBezTo>
                <a:cubicBezTo>
                  <a:pt x="5523273" y="7078310"/>
                  <a:pt x="7886104" y="5292305"/>
                  <a:pt x="8929749" y="6843135"/>
                </a:cubicBezTo>
                <a:lnTo>
                  <a:pt x="9002225" y="6966859"/>
                </a:lnTo>
                <a:lnTo>
                  <a:pt x="0" y="6966859"/>
                </a:lnTo>
                <a:lnTo>
                  <a:pt x="0" y="31303"/>
                </a:lnTo>
                <a:lnTo>
                  <a:pt x="3309198" y="0"/>
                </a:lnTo>
                <a:close/>
              </a:path>
            </a:pathLst>
          </a:custGeom>
          <a:solidFill>
            <a:schemeClr val="accent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155768" y="4945736"/>
            <a:ext cx="27002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Montserrat Black" pitchFamily="2" charset="-52"/>
              </a:rPr>
              <a:t>17,0%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</a:rPr>
              <a:t>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</a:rPr>
              <a:t>победителей по факту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</a:rPr>
              <a:t>относятся к СМП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" y="258785"/>
            <a:ext cx="10838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/>
                <a:latin typeface="Montserrat Black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Montserrat Black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доли СМП в закупках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Montserrat Black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itchFamily="2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3197" y="1228637"/>
            <a:ext cx="38473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89,8% 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 Thin SemiBold" pitchFamily="2" charset="-52"/>
              </a:rPr>
              <a:t>победителей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 Thin SemiBold" pitchFamily="2" charset="-52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 Thin SemiBold" pitchFamily="2" charset="-52"/>
              </a:rPr>
              <a:t>по факту относятся к СМП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Montserrat Thin SemiBold" pitchFamily="2" charset="-52"/>
            </a:endParaRPr>
          </a:p>
          <a:p>
            <a:r>
              <a:rPr lang="ru-RU" sz="66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48,0% 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 Thin SemiBold" pitchFamily="2" charset="-52"/>
              </a:rPr>
              <a:t>контрактов (по сумме)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 Thin SemiBold" pitchFamily="2" charset="-52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Montserrat Thin SemiBold" pitchFamily="2" charset="-52"/>
              </a:rPr>
              <a:t>по факту заключаются с СМП</a:t>
            </a:r>
          </a:p>
        </p:txBody>
      </p:sp>
      <p:pic>
        <p:nvPicPr>
          <p:cNvPr id="10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07338" y="4579842"/>
            <a:ext cx="4105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закупках лекарств без установки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Montserrat Thin SemiBold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СМП 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001" y="1080000"/>
            <a:ext cx="5009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Montserrat Black" pitchFamily="2" charset="-52"/>
              </a:rPr>
              <a:t>Нарушения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 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при закупке лекарственных препаратов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37F8DC6-D80F-6D33-BFE5-7562F5AA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513" y="0"/>
            <a:ext cx="674648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5513" y="-152400"/>
            <a:ext cx="6746487" cy="701040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4000" y="4508701"/>
            <a:ext cx="11595100" cy="1998668"/>
          </a:xfrm>
          <a:prstGeom prst="roundRect">
            <a:avLst>
              <a:gd name="adj" fmla="val 8077"/>
            </a:avLst>
          </a:prstGeom>
          <a:solidFill>
            <a:srgbClr val="BCD5EE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450" y="1440543"/>
            <a:ext cx="11595100" cy="1838231"/>
          </a:xfrm>
          <a:prstGeom prst="roundRect">
            <a:avLst>
              <a:gd name="adj" fmla="val 8077"/>
            </a:avLst>
          </a:prstGeom>
          <a:solidFill>
            <a:srgbClr val="BCD5EE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704" y="199931"/>
            <a:ext cx="1037976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&gt;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 70%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заказчиков допускают </a:t>
            </a:r>
            <a:r>
              <a:rPr lang="ru-RU" sz="3200" dirty="0">
                <a:solidFill>
                  <a:srgbClr val="C00000"/>
                </a:solidFill>
                <a:latin typeface="Montserrat Black" pitchFamily="2" charset="-52"/>
              </a:rPr>
              <a:t>нарушения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 </a:t>
            </a:r>
            <a:b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</a:b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при обосновании НМЦК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000" y="1498103"/>
            <a:ext cx="11938000" cy="178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Используется цена неидентичных или неоднородных товаров в части </a:t>
            </a:r>
            <a:r>
              <a:rPr lang="ru-RU" dirty="0" err="1">
                <a:solidFill>
                  <a:srgbClr val="1F4E79"/>
                </a:solidFill>
                <a:latin typeface="Montserrat Thin SemiBold" pitchFamily="2" charset="-52"/>
              </a:rPr>
              <a:t>тех.характеристик</a:t>
            </a:r>
            <a:endParaRPr lang="ru-RU" dirty="0">
              <a:solidFill>
                <a:srgbClr val="1F4E79"/>
              </a:solidFill>
              <a:latin typeface="Montserrat Thin SemiBold" pitchFamily="2" charset="-52"/>
            </a:endParaRPr>
          </a:p>
          <a:p>
            <a:pPr lvl="1" algn="just">
              <a:lnSpc>
                <a:spcPct val="107000"/>
              </a:lnSpc>
            </a:pPr>
            <a:endParaRPr lang="ru-RU" sz="1000" dirty="0">
              <a:solidFill>
                <a:srgbClr val="1F4E79"/>
              </a:solidFill>
              <a:latin typeface="Montserrat Thin SemiBold" pitchFamily="2" charset="-52"/>
            </a:endParaRPr>
          </a:p>
          <a:p>
            <a:pPr lvl="1" algn="just">
              <a:lnSpc>
                <a:spcPct val="107000"/>
              </a:lnSpc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Не учтена цена </a:t>
            </a:r>
            <a:r>
              <a:rPr lang="ru-RU" dirty="0" err="1">
                <a:solidFill>
                  <a:srgbClr val="1F4E79"/>
                </a:solidFill>
                <a:latin typeface="Montserrat Thin SemiBold" pitchFamily="2" charset="-52"/>
              </a:rPr>
              <a:t>лек.препарата</a:t>
            </a: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 с эквивалентной дозировкой*;</a:t>
            </a:r>
          </a:p>
          <a:p>
            <a:pPr lvl="1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Не исключена оптовая надбавка*;</a:t>
            </a:r>
          </a:p>
          <a:p>
            <a:pPr lvl="1" algn="just">
              <a:lnSpc>
                <a:spcPct val="107000"/>
              </a:lnSpc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Учтена цена товаров, принимаемых за пределами сроков (п.5 приказа)*.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8114" y="1440483"/>
            <a:ext cx="707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tserrat Thin SemiBold" pitchFamily="2" charset="-52"/>
                <a:sym typeface="Wingdings" panose="05000000000000000000" pitchFamily="2" charset="2"/>
              </a:rPr>
              <a:t></a:t>
            </a:r>
          </a:p>
          <a:p>
            <a:r>
              <a:rPr lang="ru-RU" sz="2800" dirty="0">
                <a:solidFill>
                  <a:srgbClr val="C00000"/>
                </a:solidFill>
                <a:latin typeface="Montserrat Thin SemiBold" pitchFamily="2" charset="-52"/>
                <a:sym typeface="Wingdings" panose="05000000000000000000" pitchFamily="2" charset="2"/>
              </a:rPr>
              <a:t>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  <a:latin typeface="Montserrat Thin SemiBold" pitchFamily="2" charset="-52"/>
                <a:sym typeface="Wingdings" panose="05000000000000000000" pitchFamily="2" charset="2"/>
              </a:rPr>
              <a:t>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450" y="4506362"/>
            <a:ext cx="11239500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Приемка и оплата </a:t>
            </a:r>
            <a:r>
              <a:rPr lang="ru-RU" dirty="0" err="1">
                <a:solidFill>
                  <a:srgbClr val="1F4E79"/>
                </a:solidFill>
                <a:latin typeface="Montserrat Thin SemiBold" pitchFamily="2" charset="-52"/>
              </a:rPr>
              <a:t>лек.препарата</a:t>
            </a: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, остаточный срок годности которого менее срока, установленного контрактом;</a:t>
            </a:r>
          </a:p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Неиспользование оборудования ввиду отсутствия у учреждения лицензии </a:t>
            </a:r>
            <a:b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</a:b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на оказание специализированной </a:t>
            </a:r>
            <a:r>
              <a:rPr lang="ru-RU" dirty="0" err="1">
                <a:solidFill>
                  <a:srgbClr val="1F4E79"/>
                </a:solidFill>
                <a:latin typeface="Montserrat Thin SemiBold" pitchFamily="2" charset="-52"/>
              </a:rPr>
              <a:t>мед.помощи</a:t>
            </a: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;</a:t>
            </a:r>
          </a:p>
          <a:p>
            <a:pPr lvl="1">
              <a:lnSpc>
                <a:spcPct val="107000"/>
              </a:lnSpc>
            </a:pPr>
            <a:r>
              <a:rPr lang="ru-RU" dirty="0">
                <a:solidFill>
                  <a:srgbClr val="1F4E79"/>
                </a:solidFill>
                <a:latin typeface="Montserrat Thin SemiBold" pitchFamily="2" charset="-52"/>
              </a:rPr>
              <a:t>Нарушение сроков приемки товаров и оплаты обязательств.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450" y="4487395"/>
            <a:ext cx="707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Montserrat Thin SemiBold" pitchFamily="2" charset="-52"/>
                <a:sym typeface="Wingdings" panose="05000000000000000000" pitchFamily="2" charset="2"/>
              </a:rPr>
              <a:t></a:t>
            </a:r>
          </a:p>
          <a:p>
            <a:endParaRPr lang="ru-RU" sz="2000" dirty="0">
              <a:solidFill>
                <a:srgbClr val="C00000"/>
              </a:solidFill>
              <a:latin typeface="Montserrat Thin SemiBold" pitchFamily="2" charset="-52"/>
              <a:sym typeface="Wingdings" panose="05000000000000000000" pitchFamily="2" charset="2"/>
            </a:endParaRPr>
          </a:p>
          <a:p>
            <a:r>
              <a:rPr lang="ru-RU" sz="2800" dirty="0">
                <a:solidFill>
                  <a:srgbClr val="C00000"/>
                </a:solidFill>
                <a:latin typeface="Montserrat Thin SemiBold" pitchFamily="2" charset="-52"/>
                <a:sym typeface="Wingdings" panose="05000000000000000000" pitchFamily="2" charset="2"/>
              </a:rPr>
              <a:t></a:t>
            </a:r>
          </a:p>
          <a:p>
            <a:endParaRPr lang="ru-RU" sz="1600" dirty="0">
              <a:solidFill>
                <a:srgbClr val="C00000"/>
              </a:solidFill>
            </a:endParaRPr>
          </a:p>
          <a:p>
            <a:r>
              <a:rPr lang="ru-RU" sz="2800" dirty="0">
                <a:solidFill>
                  <a:srgbClr val="C00000"/>
                </a:solidFill>
                <a:latin typeface="Montserrat Thin SemiBold" pitchFamily="2" charset="-52"/>
                <a:sym typeface="Wingdings" panose="05000000000000000000" pitchFamily="2" charset="2"/>
              </a:rPr>
              <a:t>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705" y="3293291"/>
            <a:ext cx="1238844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&gt;</a:t>
            </a:r>
            <a:r>
              <a:rPr lang="ru-RU" sz="44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 60% </a:t>
            </a:r>
            <a:r>
              <a:rPr lang="ru-RU" sz="3200" dirty="0">
                <a:solidFill>
                  <a:srgbClr val="C00000"/>
                </a:solidFill>
                <a:latin typeface="Montserrat Black" pitchFamily="2" charset="-52"/>
              </a:rPr>
              <a:t>не верно применяют или не применяют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меры ответственности по контрактам</a:t>
            </a:r>
          </a:p>
        </p:txBody>
      </p:sp>
      <p:pic>
        <p:nvPicPr>
          <p:cNvPr id="13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328636" y="6542171"/>
            <a:ext cx="9016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F4F7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*Приказ Министерства здравоохранения РФ от 19 декабря 2019 г. N 1064н</a:t>
            </a:r>
          </a:p>
        </p:txBody>
      </p:sp>
    </p:spTree>
    <p:extLst>
      <p:ext uri="{BB962C8B-B14F-4D97-AF65-F5344CB8AC3E}">
        <p14:creationId xmlns:p14="http://schemas.microsoft.com/office/powerpoint/2010/main" val="1394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000" y="1080000"/>
            <a:ext cx="6087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defRPr>
            </a:lvl1pPr>
          </a:lstStyle>
          <a:p>
            <a:r>
              <a:rPr lang="ru-RU" dirty="0"/>
              <a:t>Особенности осуществления закупок </a:t>
            </a:r>
            <a:r>
              <a:rPr lang="ru-RU" dirty="0">
                <a:solidFill>
                  <a:srgbClr val="C00000"/>
                </a:solidFill>
              </a:rPr>
              <a:t>в рамках нацпроектов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89" y="4944733"/>
            <a:ext cx="900727" cy="900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8" y="3886835"/>
            <a:ext cx="900727" cy="9007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23" y="4953398"/>
            <a:ext cx="900727" cy="900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43" y="3800528"/>
            <a:ext cx="900727" cy="900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45" y="3774713"/>
            <a:ext cx="900727" cy="900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6956" r="8697" b="3112"/>
          <a:stretch/>
        </p:blipFill>
        <p:spPr>
          <a:xfrm>
            <a:off x="7227437" y="3959219"/>
            <a:ext cx="960775" cy="98409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10488886" y="4669338"/>
            <a:ext cx="900727" cy="900727"/>
            <a:chOff x="10488886" y="4669338"/>
            <a:chExt cx="900727" cy="90072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8886" y="4669338"/>
              <a:ext cx="900727" cy="900727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 rot="-600000" flipH="1">
              <a:off x="11223839" y="4787563"/>
              <a:ext cx="66729" cy="28598"/>
            </a:xfrm>
            <a:prstGeom prst="line">
              <a:avLst/>
            </a:prstGeom>
            <a:ln w="19050">
              <a:solidFill>
                <a:srgbClr val="25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0821617" y="5153855"/>
              <a:ext cx="0" cy="138940"/>
            </a:xfrm>
            <a:prstGeom prst="line">
              <a:avLst/>
            </a:prstGeom>
            <a:ln w="19050">
              <a:solidFill>
                <a:srgbClr val="25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8117457" y="5038962"/>
            <a:ext cx="1080872" cy="960953"/>
            <a:chOff x="8117457" y="5038962"/>
            <a:chExt cx="1080872" cy="96095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7457" y="5038962"/>
              <a:ext cx="1080872" cy="960953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/>
            <p:cNvCxnSpPr>
              <a:cxnSpLocks noChangeAspect="1"/>
            </p:cNvCxnSpPr>
            <p:nvPr/>
          </p:nvCxnSpPr>
          <p:spPr>
            <a:xfrm>
              <a:off x="8787799" y="5488985"/>
              <a:ext cx="37850" cy="0"/>
            </a:xfrm>
            <a:prstGeom prst="line">
              <a:avLst/>
            </a:prstGeom>
            <a:ln w="19050">
              <a:solidFill>
                <a:srgbClr val="25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cxnSpLocks noChangeAspect="1"/>
            </p:cNvCxnSpPr>
            <p:nvPr/>
          </p:nvCxnSpPr>
          <p:spPr>
            <a:xfrm>
              <a:off x="8564904" y="5611779"/>
              <a:ext cx="37850" cy="0"/>
            </a:xfrm>
            <a:prstGeom prst="line">
              <a:avLst/>
            </a:prstGeom>
            <a:ln w="19050">
              <a:solidFill>
                <a:srgbClr val="253B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246" y="3958090"/>
            <a:ext cx="1080872" cy="1080872"/>
          </a:xfrm>
          <a:prstGeom prst="roundRect">
            <a:avLst>
              <a:gd name="adj" fmla="val 6794"/>
            </a:avLst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4149746" y="4953398"/>
            <a:ext cx="928356" cy="825358"/>
            <a:chOff x="9864936" y="-758342"/>
            <a:chExt cx="556564" cy="55656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2078" y="-750429"/>
              <a:ext cx="540000" cy="5400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4936" y="-758342"/>
              <a:ext cx="556564" cy="556564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-314833" y="3246618"/>
            <a:ext cx="12721968" cy="3810000"/>
          </a:xfrm>
          <a:prstGeom prst="rect">
            <a:avLst/>
          </a:prstGeom>
          <a:solidFill>
            <a:srgbClr val="253B6B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820865" y="1493797"/>
            <a:ext cx="5074366" cy="2063059"/>
          </a:xfrm>
          <a:prstGeom prst="roundRect">
            <a:avLst>
              <a:gd name="adj" fmla="val 9112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2729" y="4601870"/>
            <a:ext cx="6212413" cy="1438712"/>
          </a:xfrm>
          <a:prstGeom prst="roundRect">
            <a:avLst>
              <a:gd name="adj" fmla="val 13056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2729" y="1493798"/>
            <a:ext cx="6212412" cy="2953267"/>
          </a:xfrm>
          <a:prstGeom prst="roundRect">
            <a:avLst>
              <a:gd name="adj" fmla="val 5760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2800" y="3751390"/>
            <a:ext cx="5051709" cy="2289192"/>
          </a:xfrm>
          <a:prstGeom prst="roundRect">
            <a:avLst>
              <a:gd name="adj" fmla="val 7589"/>
            </a:avLst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8" name="Параллелограмм 4"/>
          <p:cNvSpPr/>
          <p:nvPr/>
        </p:nvSpPr>
        <p:spPr>
          <a:xfrm rot="10800000">
            <a:off x="0" y="6263194"/>
            <a:ext cx="3708811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91044" y="6273389"/>
            <a:ext cx="1308544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0" y="-1590"/>
            <a:ext cx="5503333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>
                <a:latin typeface="Montserrat" pitchFamily="2" charset="-52"/>
              </a:rPr>
              <a:t>8</a:t>
            </a:fld>
            <a:endParaRPr lang="ru-RU">
              <a:latin typeface="Montserrat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44" y="245967"/>
            <a:ext cx="1062777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203864"/>
                </a:solidFill>
                <a:latin typeface="Montserrat Black" pitchFamily="2" charset="-52"/>
              </a:rPr>
              <a:t>О мерах по реализации закона Самарской области об областном бюджете на текущий финансовый год и на плановый период*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Montserrat Black" pitchFamily="2" charset="-52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97936" y="1878863"/>
            <a:ext cx="6869930" cy="267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До</a:t>
            </a:r>
            <a:r>
              <a:rPr lang="ru-RU" sz="40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 1 </a:t>
            </a:r>
            <a:r>
              <a:rPr lang="ru-RU" sz="28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апреля</a:t>
            </a:r>
            <a:r>
              <a:rPr lang="ru-RU" sz="40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sz="43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ru-RU" sz="43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1F4E79"/>
                </a:solidFill>
                <a:latin typeface="Montserrat" pitchFamily="2" charset="-52"/>
                <a:cs typeface="Arial" panose="020B0604020202020204" pitchFamily="34" charset="0"/>
              </a:rPr>
              <a:t>по средствам, первоначально внесенным в закон*</a:t>
            </a:r>
          </a:p>
          <a:p>
            <a:pPr algn="l"/>
            <a:r>
              <a:rPr lang="ru-RU" sz="40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45 </a:t>
            </a:r>
            <a:r>
              <a:rPr lang="ru-RU" sz="28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рабочих дней </a:t>
            </a:r>
            <a: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– с даты доведения ЛБО</a:t>
            </a:r>
            <a:r>
              <a:rPr lang="ru-RU" sz="1600" dirty="0">
                <a:solidFill>
                  <a:srgbClr val="1F4E79"/>
                </a:solidFill>
                <a:latin typeface="Montserrat" pitchFamily="2" charset="-52"/>
                <a:cs typeface="Arial" panose="020B0604020202020204" pitchFamily="34" charset="0"/>
              </a:rPr>
              <a:t>, </a:t>
            </a:r>
          </a:p>
          <a:p>
            <a:pPr algn="l"/>
            <a:r>
              <a:rPr lang="ru-RU" sz="1600" dirty="0">
                <a:solidFill>
                  <a:srgbClr val="1F4E79"/>
                </a:solidFill>
                <a:latin typeface="Montserrat" pitchFamily="2" charset="-52"/>
                <a:cs typeface="Arial" panose="020B0604020202020204" pitchFamily="34" charset="0"/>
              </a:rPr>
              <a:t>для автономных и бюджетных учреждений </a:t>
            </a:r>
            <a:r>
              <a:rPr lang="ru-RU" sz="1600" dirty="0">
                <a:solidFill>
                  <a:schemeClr val="tx2"/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Montserrat" pitchFamily="2" charset="-52"/>
                <a:cs typeface="Arial" panose="020B0604020202020204" pitchFamily="34" charset="0"/>
              </a:rPr>
              <a:t>– </a:t>
            </a:r>
            <a:r>
              <a:rPr lang="ru-RU" sz="16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с даты заключения</a:t>
            </a:r>
            <a:r>
              <a:rPr lang="ru-RU" sz="1600" dirty="0">
                <a:solidFill>
                  <a:schemeClr val="tx2"/>
                </a:solidFill>
                <a:latin typeface="Montserrat" pitchFamily="2" charset="-52"/>
                <a:cs typeface="Arial" panose="020B0604020202020204" pitchFamily="34" charset="0"/>
              </a:rPr>
              <a:t> соглашений о предоставлении субсидии.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2465" y="6426198"/>
            <a:ext cx="6032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</a:rPr>
              <a:t>*Распоряжение Правительства Самарской области от 21.02.2019 № 139-р </a:t>
            </a:r>
            <a:endParaRPr lang="ru-RU" sz="1200" dirty="0">
              <a:latin typeface="Montserrat" pitchFamily="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18349" y="1620133"/>
            <a:ext cx="48209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Montserrat" pitchFamily="2" charset="-52"/>
              </a:rPr>
              <a:t>1 марта </a:t>
            </a:r>
          </a:p>
          <a:p>
            <a:r>
              <a:rPr lang="ru-RU" sz="1600" b="1" dirty="0">
                <a:solidFill>
                  <a:srgbClr val="C00000"/>
                </a:solidFill>
                <a:latin typeface="Montserrat" pitchFamily="2" charset="-52"/>
              </a:rPr>
              <a:t>крайний срок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</a:rPr>
              <a:t>, направления заявки 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ontserrat" pitchFamily="2" charset="-52"/>
              </a:rPr>
              <a:t>на проведение конкурентной процедуры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18349" y="4060801"/>
            <a:ext cx="48209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Montserrat Black" pitchFamily="2" charset="-52"/>
              </a:rPr>
              <a:t>Персональная </a:t>
            </a:r>
            <a:br>
              <a:rPr lang="ru-RU" sz="2000" dirty="0">
                <a:solidFill>
                  <a:srgbClr val="C00000"/>
                </a:solidFill>
                <a:latin typeface="Montserrat Black" pitchFamily="2" charset="-52"/>
              </a:rPr>
            </a:br>
            <a:r>
              <a:rPr lang="ru-RU" sz="2000" dirty="0">
                <a:solidFill>
                  <a:srgbClr val="C00000"/>
                </a:solidFill>
                <a:latin typeface="Montserrat Black" pitchFamily="2" charset="-52"/>
              </a:rPr>
              <a:t>ответственность </a:t>
            </a:r>
            <a:br>
              <a:rPr lang="ru-RU" sz="2000" dirty="0">
                <a:solidFill>
                  <a:srgbClr val="C00000"/>
                </a:solidFill>
                <a:latin typeface="Montserrat Black" pitchFamily="2" charset="-52"/>
              </a:rPr>
            </a:br>
            <a:r>
              <a:rPr lang="ru-RU" sz="2000" dirty="0">
                <a:solidFill>
                  <a:srgbClr val="C00000"/>
                </a:solidFill>
                <a:latin typeface="Montserrat Black" pitchFamily="2" charset="-52"/>
              </a:rPr>
              <a:t>для руководителей </a:t>
            </a:r>
            <a:r>
              <a:rPr lang="ru-RU" sz="2000" dirty="0">
                <a:solidFill>
                  <a:srgbClr val="C00000"/>
                </a:solidFill>
                <a:latin typeface="Montserrat" pitchFamily="2" charset="-52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Montserrat" pitchFamily="2" charset="-52"/>
              </a:rPr>
            </a:br>
            <a:endParaRPr lang="ru-RU" sz="800" dirty="0">
              <a:solidFill>
                <a:srgbClr val="C00000"/>
              </a:solidFill>
              <a:latin typeface="Montserrat" pitchFamily="2" charset="-52"/>
            </a:endParaRPr>
          </a:p>
          <a:p>
            <a:r>
              <a:rPr lang="ru-RU" sz="1600" dirty="0">
                <a:solidFill>
                  <a:schemeClr val="tx2"/>
                </a:solidFill>
                <a:latin typeface="Montserrat" pitchFamily="2" charset="-52"/>
              </a:rPr>
              <a:t>за срыв контрактации, по причине несоблюдения этих условий</a:t>
            </a:r>
            <a:endParaRPr lang="ru-RU" sz="1600" dirty="0">
              <a:solidFill>
                <a:srgbClr val="C00000"/>
              </a:solidFill>
              <a:latin typeface="Montserrat" pitchFamily="2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689" y="4917317"/>
            <a:ext cx="6202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45 </a:t>
            </a:r>
            <a:r>
              <a:rPr lang="ru-RU" sz="28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рабочих дней </a:t>
            </a:r>
            <a:r>
              <a:rPr lang="ru-RU" sz="52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  <a:t/>
            </a:r>
            <a:br>
              <a:rPr lang="ru-RU" sz="52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со дня образования /согласования</a:t>
            </a:r>
            <a:endParaRPr lang="ru-RU" sz="1600" dirty="0">
              <a:solidFill>
                <a:srgbClr val="1F4E79"/>
              </a:solidFill>
              <a:latin typeface="Montserrat" pitchFamily="2" charset="-52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008" y="1560155"/>
            <a:ext cx="5370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Контрактация</a:t>
            </a:r>
            <a:r>
              <a:rPr lang="ru-RU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1F4E79"/>
                </a:solidFill>
                <a:latin typeface="Montserrat" pitchFamily="2" charset="-52"/>
                <a:cs typeface="Arial" panose="020B0604020202020204" pitchFamily="34" charset="0"/>
              </a:rPr>
              <a:t>должна быть осуществлена</a:t>
            </a:r>
            <a:endParaRPr lang="ru-RU" dirty="0">
              <a:solidFill>
                <a:srgbClr val="1F4E79"/>
              </a:solidFill>
              <a:latin typeface="Montserrat" pitchFamily="2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549" y="4676011"/>
            <a:ext cx="6090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Экономия</a:t>
            </a:r>
            <a:r>
              <a:rPr lang="ru-RU" dirty="0">
                <a:solidFill>
                  <a:srgbClr val="C00000"/>
                </a:solidFill>
                <a:latin typeface="Montserrat" pitchFamily="2" charset="-52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1F4E79"/>
                </a:solidFill>
                <a:latin typeface="Montserrat" pitchFamily="2" charset="-52"/>
                <a:cs typeface="Arial" panose="020B0604020202020204" pitchFamily="34" charset="0"/>
              </a:rPr>
              <a:t>должна быть использована в течение</a:t>
            </a:r>
            <a:endParaRPr lang="ru-RU" dirty="0">
              <a:solidFill>
                <a:srgbClr val="1F4E79"/>
              </a:solidFill>
              <a:latin typeface="Montserrat" pitchFamily="2" charset="-52"/>
            </a:endParaRPr>
          </a:p>
        </p:txBody>
      </p:sp>
      <p:sp>
        <p:nvSpPr>
          <p:cNvPr id="9" name="Полилиния 8"/>
          <p:cNvSpPr/>
          <p:nvPr/>
        </p:nvSpPr>
        <p:spPr>
          <a:xfrm flipV="1">
            <a:off x="3924300" y="1929486"/>
            <a:ext cx="3213100" cy="394614"/>
          </a:xfrm>
          <a:custGeom>
            <a:avLst/>
            <a:gdLst>
              <a:gd name="connsiteX0" fmla="*/ 0 w 4343400"/>
              <a:gd name="connsiteY0" fmla="*/ 216761 h 1111727"/>
              <a:gd name="connsiteX1" fmla="*/ 1485900 w 4343400"/>
              <a:gd name="connsiteY1" fmla="*/ 60897 h 1111727"/>
              <a:gd name="connsiteX2" fmla="*/ 2306782 w 4343400"/>
              <a:gd name="connsiteY2" fmla="*/ 1110379 h 1111727"/>
              <a:gd name="connsiteX3" fmla="*/ 3522518 w 4343400"/>
              <a:gd name="connsiteY3" fmla="*/ 279106 h 1111727"/>
              <a:gd name="connsiteX4" fmla="*/ 4343400 w 4343400"/>
              <a:gd name="connsiteY4" fmla="*/ 164806 h 1111727"/>
              <a:gd name="connsiteX5" fmla="*/ 4343400 w 4343400"/>
              <a:gd name="connsiteY5" fmla="*/ 164806 h 1111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3400" h="1111727">
                <a:moveTo>
                  <a:pt x="0" y="216761"/>
                </a:moveTo>
                <a:cubicBezTo>
                  <a:pt x="550718" y="64361"/>
                  <a:pt x="1101436" y="-88039"/>
                  <a:pt x="1485900" y="60897"/>
                </a:cubicBezTo>
                <a:cubicBezTo>
                  <a:pt x="1870364" y="209833"/>
                  <a:pt x="1967346" y="1074011"/>
                  <a:pt x="2306782" y="1110379"/>
                </a:cubicBezTo>
                <a:cubicBezTo>
                  <a:pt x="2646218" y="1146747"/>
                  <a:pt x="3183082" y="436701"/>
                  <a:pt x="3522518" y="279106"/>
                </a:cubicBezTo>
                <a:cubicBezTo>
                  <a:pt x="3861954" y="121511"/>
                  <a:pt x="4343400" y="164806"/>
                  <a:pt x="4343400" y="164806"/>
                </a:cubicBezTo>
                <a:lnTo>
                  <a:pt x="4343400" y="164806"/>
                </a:lnTo>
              </a:path>
            </a:pathLst>
          </a:custGeom>
          <a:noFill/>
          <a:ln w="34925" cap="rnd">
            <a:solidFill>
              <a:srgbClr val="002060"/>
            </a:solidFill>
            <a:prstDash val="sysDot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itchFamily="2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92883" y="7421690"/>
            <a:ext cx="1407779" cy="1438712"/>
          </a:xfrm>
          <a:prstGeom prst="roundRect">
            <a:avLst>
              <a:gd name="adj" fmla="val 13056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21542" r="15568"/>
          <a:stretch/>
        </p:blipFill>
        <p:spPr>
          <a:xfrm>
            <a:off x="326558" y="1928049"/>
            <a:ext cx="8944647" cy="4390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r="35614" b="11332"/>
          <a:stretch/>
        </p:blipFill>
        <p:spPr>
          <a:xfrm>
            <a:off x="6526679" y="3352044"/>
            <a:ext cx="4445000" cy="3314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Параллелограмм 4"/>
          <p:cNvSpPr/>
          <p:nvPr/>
        </p:nvSpPr>
        <p:spPr>
          <a:xfrm rot="10800000">
            <a:off x="-1" y="6356349"/>
            <a:ext cx="3708811" cy="491455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824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1608" h="584610">
                <a:moveTo>
                  <a:pt x="0" y="576064"/>
                </a:moveTo>
                <a:lnTo>
                  <a:pt x="212383" y="0"/>
                </a:lnTo>
                <a:lnTo>
                  <a:pt x="2778240" y="0"/>
                </a:lnTo>
                <a:cubicBezTo>
                  <a:pt x="2779363" y="194870"/>
                  <a:pt x="2780485" y="389740"/>
                  <a:pt x="2781608" y="584610"/>
                </a:cubicBez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4"/>
          <p:cNvSpPr/>
          <p:nvPr/>
        </p:nvSpPr>
        <p:spPr>
          <a:xfrm rot="10800000">
            <a:off x="3748709" y="6356348"/>
            <a:ext cx="1308544" cy="50165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0 w 2771800"/>
              <a:gd name="connsiteY0" fmla="*/ 576064 h 584610"/>
              <a:gd name="connsiteX1" fmla="*/ 212383 w 2771800"/>
              <a:gd name="connsiteY1" fmla="*/ 0 h 584610"/>
              <a:gd name="connsiteX2" fmla="*/ 2771800 w 2771800"/>
              <a:gd name="connsiteY2" fmla="*/ 0 h 584610"/>
              <a:gd name="connsiteX3" fmla="*/ 2602146 w 2771800"/>
              <a:gd name="connsiteY3" fmla="*/ 584610 h 584610"/>
              <a:gd name="connsiteX4" fmla="*/ 0 w 2771800"/>
              <a:gd name="connsiteY4" fmla="*/ 576064 h 584610"/>
              <a:gd name="connsiteX0" fmla="*/ 0 w 3286998"/>
              <a:gd name="connsiteY0" fmla="*/ 576064 h 584610"/>
              <a:gd name="connsiteX1" fmla="*/ 212383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  <a:gd name="connsiteX0" fmla="*/ 0 w 3286998"/>
              <a:gd name="connsiteY0" fmla="*/ 576064 h 584610"/>
              <a:gd name="connsiteX1" fmla="*/ 756204 w 3286998"/>
              <a:gd name="connsiteY1" fmla="*/ 0 h 584610"/>
              <a:gd name="connsiteX2" fmla="*/ 3286998 w 3286998"/>
              <a:gd name="connsiteY2" fmla="*/ 8546 h 584610"/>
              <a:gd name="connsiteX3" fmla="*/ 2602146 w 3286998"/>
              <a:gd name="connsiteY3" fmla="*/ 584610 h 584610"/>
              <a:gd name="connsiteX4" fmla="*/ 0 w 3286998"/>
              <a:gd name="connsiteY4" fmla="*/ 576064 h 58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998" h="584610">
                <a:moveTo>
                  <a:pt x="0" y="576064"/>
                </a:moveTo>
                <a:lnTo>
                  <a:pt x="756204" y="0"/>
                </a:lnTo>
                <a:lnTo>
                  <a:pt x="3286998" y="8546"/>
                </a:lnTo>
                <a:lnTo>
                  <a:pt x="2602146" y="584610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sharapovir\Desktop\Samarskaya oblast.723b5d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783" y="-21253"/>
            <a:ext cx="1023295" cy="103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араллелограмм 4"/>
          <p:cNvSpPr/>
          <p:nvPr/>
        </p:nvSpPr>
        <p:spPr>
          <a:xfrm>
            <a:off x="0" y="2856"/>
            <a:ext cx="5503333" cy="584611"/>
          </a:xfrm>
          <a:custGeom>
            <a:avLst/>
            <a:gdLst>
              <a:gd name="connsiteX0" fmla="*/ 0 w 2771800"/>
              <a:gd name="connsiteY0" fmla="*/ 576064 h 576064"/>
              <a:gd name="connsiteX1" fmla="*/ 212383 w 2771800"/>
              <a:gd name="connsiteY1" fmla="*/ 0 h 576064"/>
              <a:gd name="connsiteX2" fmla="*/ 2771800 w 2771800"/>
              <a:gd name="connsiteY2" fmla="*/ 0 h 576064"/>
              <a:gd name="connsiteX3" fmla="*/ 2559417 w 2771800"/>
              <a:gd name="connsiteY3" fmla="*/ 576064 h 576064"/>
              <a:gd name="connsiteX4" fmla="*/ 0 w 2771800"/>
              <a:gd name="connsiteY4" fmla="*/ 576064 h 576064"/>
              <a:gd name="connsiteX0" fmla="*/ 0 w 2781608"/>
              <a:gd name="connsiteY0" fmla="*/ 576064 h 584610"/>
              <a:gd name="connsiteX1" fmla="*/ 212383 w 2781608"/>
              <a:gd name="connsiteY1" fmla="*/ 0 h 584610"/>
              <a:gd name="connsiteX2" fmla="*/ 2771800 w 2781608"/>
              <a:gd name="connsiteY2" fmla="*/ 0 h 584610"/>
              <a:gd name="connsiteX3" fmla="*/ 2781608 w 2781608"/>
              <a:gd name="connsiteY3" fmla="*/ 584610 h 584610"/>
              <a:gd name="connsiteX4" fmla="*/ 0 w 2781608"/>
              <a:gd name="connsiteY4" fmla="*/ 576064 h 584610"/>
              <a:gd name="connsiteX0" fmla="*/ 2715 w 2784323"/>
              <a:gd name="connsiteY0" fmla="*/ 583092 h 591638"/>
              <a:gd name="connsiteX1" fmla="*/ 0 w 2784323"/>
              <a:gd name="connsiteY1" fmla="*/ 0 h 591638"/>
              <a:gd name="connsiteX2" fmla="*/ 2774515 w 2784323"/>
              <a:gd name="connsiteY2" fmla="*/ 7028 h 591638"/>
              <a:gd name="connsiteX3" fmla="*/ 2784323 w 2784323"/>
              <a:gd name="connsiteY3" fmla="*/ 591638 h 591638"/>
              <a:gd name="connsiteX4" fmla="*/ 2715 w 2784323"/>
              <a:gd name="connsiteY4" fmla="*/ 583092 h 591638"/>
              <a:gd name="connsiteX0" fmla="*/ 2715 w 3092274"/>
              <a:gd name="connsiteY0" fmla="*/ 583092 h 591638"/>
              <a:gd name="connsiteX1" fmla="*/ 0 w 3092274"/>
              <a:gd name="connsiteY1" fmla="*/ 0 h 591638"/>
              <a:gd name="connsiteX2" fmla="*/ 3092274 w 3092274"/>
              <a:gd name="connsiteY2" fmla="*/ 3514 h 591638"/>
              <a:gd name="connsiteX3" fmla="*/ 2784323 w 3092274"/>
              <a:gd name="connsiteY3" fmla="*/ 591638 h 591638"/>
              <a:gd name="connsiteX4" fmla="*/ 2715 w 3092274"/>
              <a:gd name="connsiteY4" fmla="*/ 583092 h 5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274" h="591638">
                <a:moveTo>
                  <a:pt x="2715" y="583092"/>
                </a:moveTo>
                <a:lnTo>
                  <a:pt x="0" y="0"/>
                </a:lnTo>
                <a:lnTo>
                  <a:pt x="3092274" y="3514"/>
                </a:lnTo>
                <a:lnTo>
                  <a:pt x="2784323" y="591638"/>
                </a:lnTo>
                <a:lnTo>
                  <a:pt x="2715" y="5830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95005" y="2212458"/>
            <a:ext cx="3625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Заполнение БК </a:t>
            </a: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</a:b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в ГИС «Госзаказ»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136D-21B0-4D9D-9416-6DF92A23879A}" type="slidenum">
              <a:rPr lang="ru-RU" smtClean="0"/>
              <a:t>9</a:t>
            </a:fld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5130" y="1160870"/>
            <a:ext cx="11336299" cy="593435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Montserrat" pitchFamily="2" charset="-52"/>
              </a:rPr>
              <a:t>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В случае осуществления закупок </a:t>
            </a:r>
            <a:r>
              <a:rPr lang="ru-RU" sz="1600" dirty="0">
                <a:solidFill>
                  <a:srgbClr val="C00000"/>
                </a:solidFill>
                <a:latin typeface="Montserrat" pitchFamily="2" charset="-52"/>
              </a:rPr>
              <a:t>в рамках национальных проектов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объем финансового обеспечения детализируется по каждому коду бюджетной классификации (</a:t>
            </a:r>
            <a:r>
              <a:rPr lang="ru-RU" sz="1600" dirty="0">
                <a:solidFill>
                  <a:srgbClr val="C00000"/>
                </a:solidFill>
                <a:latin typeface="Montserrat" pitchFamily="2" charset="-52"/>
              </a:rPr>
              <a:t>указывается код целевой статьи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Montserrat" pitchFamily="2" charset="-52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358" y="235876"/>
            <a:ext cx="10404942" cy="88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00000"/>
                </a:solidFill>
                <a:latin typeface="Montserrat Black" pitchFamily="2" charset="-52"/>
              </a:rPr>
              <a:t>Детализация </a:t>
            </a:r>
            <a:r>
              <a:rPr lang="ru-RU" sz="3200" b="1" smtClean="0">
                <a:solidFill>
                  <a:srgbClr val="C00000"/>
                </a:solidFill>
                <a:latin typeface="Montserrat Black" pitchFamily="2" charset="-52"/>
              </a:rPr>
              <a:t>КБК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по закупкам 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Montserrat Black" pitchFamily="2" charset="-52"/>
              </a:rPr>
              <a:t>в рамках национальных проектов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Montserrat Black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4923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654</Words>
  <Application>Microsoft Office PowerPoint</Application>
  <PresentationFormat>Произвольный</PresentationFormat>
  <Paragraphs>209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Roboto Medium</vt:lpstr>
      <vt:lpstr>Montserrat Thin SemiBold</vt:lpstr>
      <vt:lpstr>Times New Roman</vt:lpstr>
      <vt:lpstr>Calibri Light</vt:lpstr>
      <vt:lpstr>Montserrat</vt:lpstr>
      <vt:lpstr>Montserrat Medium</vt:lpstr>
      <vt:lpstr>Roboto</vt:lpstr>
      <vt:lpstr>Calibri</vt:lpstr>
      <vt:lpstr>Montserrat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Мытарев Александр Геннадьевич</dc:creator>
  <cp:lastModifiedBy>Алимирзоева Мерзия Мирзеагаевна</cp:lastModifiedBy>
  <cp:revision>70</cp:revision>
  <cp:lastPrinted>2024-08-30T10:37:02Z</cp:lastPrinted>
  <dcterms:created xsi:type="dcterms:W3CDTF">2024-08-29T10:01:14Z</dcterms:created>
  <dcterms:modified xsi:type="dcterms:W3CDTF">2024-09-06T07:11:03Z</dcterms:modified>
</cp:coreProperties>
</file>