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301" r:id="rId5"/>
    <p:sldId id="302" r:id="rId6"/>
    <p:sldId id="303" r:id="rId7"/>
    <p:sldId id="318" r:id="rId8"/>
    <p:sldId id="304" r:id="rId9"/>
    <p:sldId id="260" r:id="rId10"/>
    <p:sldId id="305" r:id="rId11"/>
    <p:sldId id="306" r:id="rId12"/>
    <p:sldId id="308" r:id="rId13"/>
    <p:sldId id="309" r:id="rId14"/>
    <p:sldId id="310" r:id="rId15"/>
    <p:sldId id="311" r:id="rId16"/>
    <p:sldId id="315" r:id="rId17"/>
    <p:sldId id="316" r:id="rId18"/>
    <p:sldId id="317" r:id="rId19"/>
    <p:sldId id="312" r:id="rId20"/>
    <p:sldId id="313" r:id="rId21"/>
    <p:sldId id="314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79" autoAdjust="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92459-334F-44A6-86D5-F63B3A97DC58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311C6-E4D5-495E-8BD4-C1F14C06B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21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18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74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19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10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20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96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09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04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03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76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16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0E8F0-37D0-4832-9B7C-14AC7E427159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75A5-9F59-47BC-B025-EEF2A8B35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50D4DEA63522654114A19973FBCBE42E88A024E5D0B292D9CA9B378B433A17B6F3F2798F4A96BBB995D8AO2QEX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3F3F42A8E017F49222EC756C3EA18B3F24259C58909A0AF8DBBADDEA210A5DBC0A269E2B08E17A5B2F9965348542C336DFD20B421143C83z1R4A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gisp.gov.ru/pp719v2/pub/prod/rep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regulation.gov.ru/Regulation/Npa/PublicView?npaID=150163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29341"/>
            <a:ext cx="12192000" cy="19037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ПРОБЛЕМНЫЕ ВОПРОСЫ ИМПОРТОЗАМЕЩЕНИЯ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1429" y="5519952"/>
            <a:ext cx="9491330" cy="1338048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r>
              <a:rPr lang="ru-RU" sz="4000" dirty="0" smtClean="0"/>
              <a:t>ЗАХАРОВ ИГОРЬ ВАЛЕРЬЕВИЧ</a:t>
            </a:r>
            <a:endParaRPr lang="ru-RU" sz="40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8704520" y="5869172"/>
            <a:ext cx="3487480" cy="747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dirty="0" smtClean="0"/>
              <a:t>05.09.2024</a:t>
            </a:r>
            <a:endParaRPr lang="ru-RU" sz="3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-45401"/>
            <a:ext cx="12120880" cy="8747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Региональная конференция</a:t>
            </a:r>
          </a:p>
          <a:p>
            <a:pPr fontAlgn="base"/>
            <a:r>
              <a:rPr lang="ru-RU" b="1" dirty="0" smtClean="0"/>
              <a:t>"КОНТРАКТНАЯ </a:t>
            </a:r>
            <a:r>
              <a:rPr lang="ru-RU" b="1" dirty="0"/>
              <a:t>СИСТЕМА В СФЕРЕ ЗАКУПОК - 2024"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296514" y="2963058"/>
            <a:ext cx="7527851" cy="1338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ru-RU" sz="4000" b="1" dirty="0" smtClean="0"/>
              <a:t>НАЦИОНАЛЬНЫЙ РЕЖИМ ЗАКУПОК ДО И ПОСЛЕ 01.01.2025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0838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7. ПРОБЛЕМЫ ПРИКАЗА 126Н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386261"/>
              </p:ext>
            </p:extLst>
          </p:nvPr>
        </p:nvGraphicFramePr>
        <p:xfrm>
          <a:off x="221748" y="1574764"/>
          <a:ext cx="11585944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09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53185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№2 декларировани</a:t>
                      </a:r>
                      <a:r>
                        <a:rPr lang="ru-RU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 страны для целей 126н – враньё в заявках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</a:rPr>
                        <a:t>   1. </a:t>
                      </a:r>
                      <a:r>
                        <a:rPr lang="ru-RU" sz="1700" b="0" dirty="0" smtClean="0">
                          <a:solidFill>
                            <a:schemeClr val="tx1"/>
                          </a:solidFill>
                          <a:effectLst/>
                        </a:rPr>
                        <a:t>Для целей 126н страна происхождения декларируется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(п. 1.6).</a:t>
                      </a:r>
                      <a:endParaRPr lang="ru-RU" sz="1700" b="0" u="sng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</a:rPr>
                        <a:t>   2.</a:t>
                      </a:r>
                      <a:r>
                        <a:rPr lang="ru-RU" sz="17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Широкое распространение получила недобросовестная конкуренция, когда участники в заявках декларируют страну Россия в условиях, когда из представленных с заявкой документов не возможно установить настоящую страну происхождения.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 3. БАНАНЫ: 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Наиболее широко сформирована практика по бананам. Ранее антимонопольные органы исходили из принципа декларирования и признавали необоснованными жалобы, в которых утверждалось, что в России бананы не растут. Однако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настоящее время конкретно по бананам преобладает практика, </a:t>
                      </a:r>
                      <a:r>
                        <a:rPr lang="ru-RU" sz="17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презюмирующая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что страной происхождения пригодных для употребления в пищу бананов не может быть РФ в силу климатических условий (</a:t>
                      </a:r>
                      <a:r>
                        <a:rPr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решение Самарского УФАС России от 10.04.2024 N 118-15336-24/4 по закупке 0842300004024000134, Решение Краснодарского УФАС России от 10.06.2024 N 567/2024 по делу N 023/06/14-2849/2024 по закупке 031810003682400005 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т.д.). Отмечается, что в КТРУ на бананы есть ссылка на 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ГОСТ Р 51603-2000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который распространяется на импортируемые бананы, поэтому соответствующие техническому заданию бананы просто не могут быть российскими.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С другими фруктами все сложнее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Например, </a:t>
                      </a:r>
                      <a:r>
                        <a:rPr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апельсины, лимоны, мандарины – 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доказано, что они не производятся в России (</a:t>
                      </a:r>
                      <a:r>
                        <a:rPr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Решение Пензенского УФАС России от 30.05.2024 по жалобе N 058/06/106-348/2024 по закупке 0855200000524001730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Решение Московского областного УФАС России от 13.06.2024 по делу N 050/06/105-18275/2024 по закупке 0848300046024000278</a:t>
                      </a:r>
                      <a:r>
                        <a:rPr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1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7. ПРОБЛЕМЫ ПРИКАЗА 126Н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767881"/>
              </p:ext>
            </p:extLst>
          </p:nvPr>
        </p:nvGraphicFramePr>
        <p:xfrm>
          <a:off x="221748" y="1574764"/>
          <a:ext cx="1158594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09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53185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№3 запрет замены страны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Согласно пункту 1.7 Приказа 126н При исполнении контракта на поставку товаров, указанных в Приложениях, не допускается замена страны происхождения данных товаров, за исключением случая, когда в результате такой замены страной происхождения товаров, указанных в Приложениях, будет являться государство - член ЕАЭС.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 есть «недружественную» страну США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нельзя поменять на «дружественный» Китай по улучшенным характеристикам (ч. 7 ст. 95), если в извещении был указан Приказ 126н (почти всегда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(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 Минфина России от 19.09.2022 N 24-06-07/90550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400" b="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61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8. ПРОБЛЕМЫ ПП РФ 102 </a:t>
            </a:r>
            <a:r>
              <a:rPr lang="en-US" dirty="0" smtClean="0"/>
              <a:t>/ 1289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419495"/>
              </p:ext>
            </p:extLst>
          </p:nvPr>
        </p:nvGraphicFramePr>
        <p:xfrm>
          <a:off x="221748" y="1574764"/>
          <a:ext cx="1158594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09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53185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№1 Сертификаты</a:t>
                      </a:r>
                      <a:r>
                        <a:rPr lang="ru-RU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СТ-1 без отметок «для государственных закупок»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Ранее сформировалась практика, в силу которой отсутствие на сертификате СТ-1 в графе «для служебных отметок» отметки «для целей осуществления закупок для государственных и муниципальных нужд» влекло недействительность сертификата, невозможность его применения по ПП102, 1289: 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решения Ленинградского УФАС России от 31.08.2018 по делу N 1121-03-7446-РЗ/18 (</a:t>
                      </a:r>
                      <a:r>
                        <a:rPr lang="ru-RU" sz="2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изв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N 0145300006218000413), Тюменского УФАС России от 16.04.2021 по делу N 072/06/44/66/2021 (</a:t>
                      </a:r>
                      <a:r>
                        <a:rPr lang="ru-RU" sz="2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изв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N 0167200003421001221), Саратовского УФАС России от 18.12.2018 N 412-18/</a:t>
                      </a:r>
                      <a:r>
                        <a:rPr lang="ru-RU" sz="2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гз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2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изв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N 0860200000818005669) и т.д.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95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8. ПРОБЛЕМЫ ПП РФ 102 </a:t>
            </a:r>
            <a:r>
              <a:rPr lang="en-US" dirty="0" smtClean="0"/>
              <a:t>/ 1289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924193"/>
              </p:ext>
            </p:extLst>
          </p:nvPr>
        </p:nvGraphicFramePr>
        <p:xfrm>
          <a:off x="221748" y="1574764"/>
          <a:ext cx="1158594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09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53185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№1 Сертификаты</a:t>
                      </a:r>
                      <a:r>
                        <a:rPr lang="ru-RU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СТ-1 без отметок «для государственных закупок»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2400" b="1" u="sng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 ФАС России от 17.06.2024 N ПИ/52337/24: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Положения Приказа ТПП РФ №29, не предусмотренные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Правилами  по включению записи "Для целей осуществления закупок для государственных и муниципальных нужд" в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графу 5 "Для служебных отметок" сертификата формы СТ-1, являются неправомерными;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сертификат СТ-1 является подтверждением страны происхождения медицинских изделий, никакие иные отметки не регулируют вопрос допуска товара к государственным и муниципальным закупкам.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После выхода этого письма, практика, очевидно, должна развернуться на 180 градусов.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24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2"/>
                      </a:endParaRPr>
                    </a:p>
                    <a:p>
                      <a:endParaRPr lang="ru-RU" sz="24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05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9. ПРОБЛЕМЫ ПП РФ 878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08204"/>
              </p:ext>
            </p:extLst>
          </p:nvPr>
        </p:nvGraphicFramePr>
        <p:xfrm>
          <a:off x="221748" y="1574764"/>
          <a:ext cx="11585944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09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53185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№1 ТЗ по КТРУ без</a:t>
                      </a:r>
                      <a:r>
                        <a:rPr lang="ru-RU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доп.характеристик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1. Подпункт «а» пункта 5 Правил использования КТРУ (ПП РФ 145) запрещает включать в описание объекта закупки </a:t>
                      </a:r>
                      <a:r>
                        <a:rPr lang="ru-RU" sz="20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доп.характеристики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не предусмотренные КТРУ, в случае установления ограничений допуска по ППРФ 878 (радиоэлектронная продукция), запрета по пунктам 22,23,29 ППРФ 616 (промышленная продукция).</a:t>
                      </a:r>
                    </a:p>
                    <a:p>
                      <a:pPr algn="just"/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2. Указанный запрет применяется только для позиций КТРУ с заполненной вкладкой «описание товара, работы, услуги». Для «пустых» позиций КТРУ указанный запрет не применим (</a:t>
                      </a:r>
                      <a:r>
                        <a:rPr lang="ru-RU" sz="20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 </a:t>
                      </a:r>
                      <a:r>
                        <a:rPr lang="ru-RU" sz="2000" b="1" i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Минпромторга</a:t>
                      </a:r>
                      <a:r>
                        <a:rPr lang="ru-RU" sz="20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 05.07.2024 №70351</a:t>
                      </a:r>
                      <a:r>
                        <a:rPr lang="en-US" sz="20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/11</a:t>
                      </a:r>
                      <a:r>
                        <a:rPr lang="ru-RU" sz="20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Письмо Минфина России от 24.01.2022 N 24-03-08/4090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3. Споры при приемке в случае слишком короткого ТЗ по КТРУ (</a:t>
                      </a:r>
                      <a:r>
                        <a:rPr lang="ru-RU" sz="20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АС Поволжского округа от 06.02.2023 по делу № А57-21910/2021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был поставлен палатный рентген без АРМ рентген-лаборанта, устройства считывания и оцифровки, так это не предусмотрено ТЗ 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контрактом. Заказчик отказал в приемке, а суд встал на сторону заказчика).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77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9. ПРОБЛЕМЫ ПП РФ 878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650448"/>
              </p:ext>
            </p:extLst>
          </p:nvPr>
        </p:nvGraphicFramePr>
        <p:xfrm>
          <a:off x="221748" y="1574764"/>
          <a:ext cx="1158594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09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53185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№2 Радиоэлектронная</a:t>
                      </a:r>
                      <a:r>
                        <a:rPr lang="ru-RU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продукция без электронных компонентов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Если товар входит в перечень ПП РФ 878, но не имеет в своем составе электронных компонентов, то правомерно не применять ограничения допуска по ПП РФ 878 (</a:t>
                      </a:r>
                      <a:r>
                        <a:rPr lang="ru-RU" sz="24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 ФАС России от 25 июля 2024 № ПИ/66040/24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just"/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24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62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9. ПРОБЛЕМЫ ПП РФ 878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00718"/>
              </p:ext>
            </p:extLst>
          </p:nvPr>
        </p:nvGraphicFramePr>
        <p:xfrm>
          <a:off x="221748" y="1574764"/>
          <a:ext cx="1158594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09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53185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№3 Двухуровневая система для компьютерной техники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2023 года согласно пункту 3(1) ППРФ 878 для товаров из я пунктами 5, 7 - 9, 13 (в части систем хранения данных) действует двухуровневая система правилам «второй лишний»: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есть хотя бы 1 заявка с товаром 1 уровня и без иных товаров, то нужно отклонить все остальные заявки, в том числе заявки с товарами из РЭП 2 уровня. Отнесение к 1 уровню отражено в реестре РЭП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https://gisp.gov.ru/pp719v2/pub/prod/rep/</a:t>
                      </a:r>
                      <a:endParaRPr lang="ru-RU" sz="24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заявок с товаров 1 уровня нет, но есть заявка с товаров из РЭП (2 уровня), то также нужно отклонить все остальные заявки.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9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9. ПРОБЛЕМЫ ПП РФ 878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632895"/>
              </p:ext>
            </p:extLst>
          </p:nvPr>
        </p:nvGraphicFramePr>
        <p:xfrm>
          <a:off x="221748" y="1574764"/>
          <a:ext cx="1158594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928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319016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№4 Неактуальность информации в ГИСП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соответствие указанных в заявке характеристик товара характеристикам, указанным в ГИСП, не является основанием для отклонения заявки в виду того, что информация в ГИСП носит справочный характер, может устареть или быть не точной (</a:t>
                      </a:r>
                      <a:r>
                        <a:rPr lang="ru-RU" sz="24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 </a:t>
                      </a:r>
                      <a:r>
                        <a:rPr lang="ru-RU" sz="2400" b="1" i="1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Минпромторга</a:t>
                      </a:r>
                      <a:r>
                        <a:rPr lang="ru-RU" sz="24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России от 04.10.2023 № 106238/12, Решение Волгоградского УФАС России от 08.08.2024 по делу №034/06/105-1118/2024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73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9. ПРОБЛЕМЫ ПП РФ 878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445006"/>
              </p:ext>
            </p:extLst>
          </p:nvPr>
        </p:nvGraphicFramePr>
        <p:xfrm>
          <a:off x="221748" y="1574764"/>
          <a:ext cx="115859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928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319016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№5 Сохранение</a:t>
                      </a:r>
                      <a:r>
                        <a:rPr lang="ru-RU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реестрового номера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Включение реестрового номера в контракт не является обязательным, так как это не предусмотрено ПП РФ 878.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тоже время реестровая запись должна быть актуальной (действующей) как на момент участия в торгах, так и на момент приемки товара.</a:t>
                      </a:r>
                    </a:p>
                    <a:p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24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 </a:t>
                      </a:r>
                      <a:r>
                        <a:rPr lang="ru-RU" sz="2400" b="1" i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Минпромторга</a:t>
                      </a:r>
                      <a:r>
                        <a:rPr lang="ru-RU" sz="24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России от 01.11.2023 № 117563/12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43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10. ПРОБЛЕМА ВСЕХ ПП РФ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498951"/>
              </p:ext>
            </p:extLst>
          </p:nvPr>
        </p:nvGraphicFramePr>
        <p:xfrm>
          <a:off x="221748" y="1574764"/>
          <a:ext cx="11585943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945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5229499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  <a:gridCol w="5229499">
                  <a:extLst>
                    <a:ext uri="{9D8B030D-6E8A-4147-A177-3AD203B41FA5}">
                      <a16:colId xmlns:a16="http://schemas.microsoft.com/office/drawing/2014/main" xmlns="" val="1281003242"/>
                    </a:ext>
                  </a:extLst>
                </a:gridCol>
              </a:tblGrid>
              <a:tr h="370840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Иерархическая структура ОКПД2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</a:t>
                      </a:r>
                      <a:r>
                        <a:rPr lang="ru-RU" sz="32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Росстандарта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 31.01.2014 N 14-ст</a:t>
                      </a:r>
                      <a:endParaRPr lang="ru-RU" sz="3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3200" dirty="0" smtClean="0">
                          <a:effectLst/>
                        </a:rPr>
                        <a:t>XX</a:t>
                      </a:r>
                      <a:endParaRPr lang="en-US" sz="32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3200" dirty="0" smtClean="0">
                          <a:effectLst/>
                        </a:rPr>
                        <a:t>1 - класс</a:t>
                      </a:r>
                      <a:endParaRPr lang="ru-RU" sz="32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95840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3200" dirty="0" smtClean="0">
                          <a:effectLst/>
                        </a:rPr>
                        <a:t>XX.X</a:t>
                      </a:r>
                      <a:endParaRPr lang="en-US" sz="32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dirty="0" smtClean="0">
                          <a:effectLst/>
                        </a:rPr>
                        <a:t>2 - подкласс</a:t>
                      </a:r>
                      <a:endParaRPr lang="ru-RU" sz="32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2117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dirty="0">
                          <a:effectLst/>
                        </a:rPr>
                        <a:t>XX.XX</a:t>
                      </a: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3200" dirty="0" smtClean="0">
                          <a:effectLst/>
                        </a:rPr>
                        <a:t>3 -</a:t>
                      </a:r>
                      <a:r>
                        <a:rPr lang="ru-RU" sz="3200" baseline="0" dirty="0" smtClean="0">
                          <a:effectLst/>
                        </a:rPr>
                        <a:t> </a:t>
                      </a:r>
                      <a:r>
                        <a:rPr lang="ru-RU" sz="3200" dirty="0" smtClean="0">
                          <a:effectLst/>
                        </a:rPr>
                        <a:t>группа</a:t>
                      </a:r>
                      <a:endParaRPr lang="ru-RU" sz="32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19462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dirty="0">
                          <a:effectLst/>
                        </a:rPr>
                        <a:t>XX.XX.X</a:t>
                      </a: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dirty="0" smtClean="0">
                          <a:effectLst/>
                        </a:rPr>
                        <a:t>4 - подгруппа</a:t>
                      </a:r>
                      <a:endParaRPr lang="ru-RU" sz="32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65108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dirty="0">
                          <a:effectLst/>
                        </a:rPr>
                        <a:t>XX.XX.XX</a:t>
                      </a: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dirty="0" smtClean="0">
                          <a:effectLst/>
                        </a:rPr>
                        <a:t>5 - вид</a:t>
                      </a:r>
                      <a:endParaRPr lang="ru-RU" sz="32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50854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dirty="0">
                          <a:effectLst/>
                        </a:rPr>
                        <a:t>XX.XX.XX.XX0</a:t>
                      </a: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dirty="0" smtClean="0">
                          <a:effectLst/>
                        </a:rPr>
                        <a:t>6 - категория</a:t>
                      </a:r>
                      <a:endParaRPr lang="ru-RU" sz="32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29494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dirty="0">
                          <a:effectLst/>
                        </a:rPr>
                        <a:t>XX.XX.XX.XXX</a:t>
                      </a: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dirty="0" smtClean="0">
                          <a:effectLst/>
                        </a:rPr>
                        <a:t>7 - подкатегория</a:t>
                      </a:r>
                      <a:endParaRPr lang="ru-RU" sz="32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2160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63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0352"/>
            <a:ext cx="12192000" cy="156652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1. Федеральный закон</a:t>
            </a:r>
            <a:br>
              <a:rPr lang="ru-RU" b="1" dirty="0" smtClean="0"/>
            </a:br>
            <a:r>
              <a:rPr lang="ru-RU" b="1" dirty="0" smtClean="0"/>
              <a:t>от </a:t>
            </a:r>
            <a:r>
              <a:rPr lang="ru-RU" b="1" dirty="0"/>
              <a:t>08.08.2024 N </a:t>
            </a:r>
            <a:r>
              <a:rPr lang="ru-RU" b="1" dirty="0" smtClean="0"/>
              <a:t>318-ФЗ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702202"/>
              </p:ext>
            </p:extLst>
          </p:nvPr>
        </p:nvGraphicFramePr>
        <p:xfrm>
          <a:off x="303028" y="1879564"/>
          <a:ext cx="1158594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5794744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ЗАКУПКИ, ИЗВЕЩЕНИЯ ПО КОТОРЫМ</a:t>
                      </a:r>
                      <a:r>
                        <a:rPr lang="ru-RU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ОПУБЛИКОВАННЫ</a:t>
                      </a:r>
                      <a:endParaRPr lang="ru-RU" sz="2800" dirty="0"/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100" dirty="0"/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 01.01.2025</a:t>
                      </a:r>
                      <a:endParaRPr lang="ru-RU" sz="2800" dirty="0"/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ПОСЛЕ 01.01.2025</a:t>
                      </a:r>
                      <a:endParaRPr lang="ru-RU" sz="2100" dirty="0"/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436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/>
                        <a:t>     1. По 44-ФЗ</a:t>
                      </a:r>
                      <a:r>
                        <a:rPr lang="ru-RU" sz="2000" dirty="0" smtClean="0"/>
                        <a:t>: правила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err="1" smtClean="0"/>
                        <a:t>нац.режима</a:t>
                      </a:r>
                      <a:r>
                        <a:rPr lang="ru-RU" sz="2000" baseline="0" dirty="0" smtClean="0"/>
                        <a:t> закупок, включая запреты и ограничения определяются Правительством РФ: в настоящее время действует «пачка» постановлений о запретах и ограничениях по отдельным категориям товаров и услуг с разными правилами их применения и подтверждения страны происхождения, а условия допуска устанавливает Минфин РФ (126н) </a:t>
                      </a:r>
                    </a:p>
                    <a:p>
                      <a:pPr algn="just"/>
                      <a:r>
                        <a:rPr lang="ru-RU" sz="2000" b="1" baseline="0" dirty="0" smtClean="0"/>
                        <a:t>     2. По 223-ФЗ: </a:t>
                      </a:r>
                      <a:r>
                        <a:rPr lang="ru-RU" sz="2000" baseline="0" dirty="0" smtClean="0"/>
                        <a:t>действует ПП РФ 925, которое в силу международных договоров почти не применяется на практике.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dirty="0" smtClean="0"/>
                        <a:t>     1. По 44-ФЗ: </a:t>
                      </a:r>
                      <a:r>
                        <a:rPr lang="ru-RU" sz="2100" dirty="0" smtClean="0"/>
                        <a:t>Правительство вводит запреты, ограничения и преимущества для отдельных товаров, работ, услуг. Но правила их применения определены в ст. 14 закона и буду</a:t>
                      </a:r>
                      <a:r>
                        <a:rPr lang="ru-RU" sz="2100" baseline="0" dirty="0" smtClean="0"/>
                        <a:t>т едиными.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aseline="0" dirty="0" smtClean="0"/>
                        <a:t>    </a:t>
                      </a:r>
                      <a:r>
                        <a:rPr lang="ru-RU" sz="2100" b="1" baseline="0" dirty="0" smtClean="0"/>
                        <a:t>2. По 223-ФЗ</a:t>
                      </a:r>
                      <a:r>
                        <a:rPr lang="ru-RU" sz="2100" baseline="0" dirty="0" smtClean="0"/>
                        <a:t>: правила, аналогичные 44-ФЗ. При этом типовые положения о закупке необходимо привести в соответствие с поправками до 01.11.24, положения о закупке – до 01.12.22.</a:t>
                      </a:r>
                      <a:endParaRPr lang="ru-RU" sz="2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100" dirty="0"/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6530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48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9. ПРОБЛЕМА ВСЕХ ПП РФ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83785"/>
              </p:ext>
            </p:extLst>
          </p:nvPr>
        </p:nvGraphicFramePr>
        <p:xfrm>
          <a:off x="221748" y="1574764"/>
          <a:ext cx="11585943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945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7833014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  <a:gridCol w="2625984">
                  <a:extLst>
                    <a:ext uri="{9D8B030D-6E8A-4147-A177-3AD203B41FA5}">
                      <a16:colId xmlns:a16="http://schemas.microsoft.com/office/drawing/2014/main" xmlns="" val="1281003242"/>
                    </a:ext>
                  </a:extLst>
                </a:gridCol>
              </a:tblGrid>
              <a:tr h="370840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Иерархическая структура ОКПД2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</a:t>
                      </a:r>
                      <a:r>
                        <a:rPr lang="ru-RU" sz="32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Росстандарта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 31.01.2014 N 14-ст</a:t>
                      </a:r>
                      <a:endParaRPr lang="ru-RU" sz="3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 </a:t>
                      </a: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Оборудование компьютерное, электронное и оптическое</a:t>
                      </a:r>
                      <a:endParaRPr lang="en-US" sz="20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1 - класс</a:t>
                      </a:r>
                      <a:endParaRPr lang="ru-RU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95840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 </a:t>
                      </a: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Оборудование для облучения, электрическое диагностическое и терапевтическое, применяемые в медицинских целях</a:t>
                      </a:r>
                      <a:endParaRPr lang="en-US" sz="20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2 - подкласс</a:t>
                      </a:r>
                      <a:endParaRPr lang="ru-RU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2117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26.60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 </a:t>
                      </a: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Оборудование для облучения, электрическое диагностическое и терапевтическое, применяемые в медицинских целях</a:t>
                      </a:r>
                      <a:endParaRPr lang="en-US" sz="20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3 - группа</a:t>
                      </a:r>
                      <a:endParaRPr lang="ru-RU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19462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26.60.1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 </a:t>
                      </a: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Оборудование и приборы для облучения, реабилитации, электрическое диагностическое и терапевтическое, применяемые в медицинских целях</a:t>
                      </a:r>
                      <a:endParaRPr lang="en-US" sz="2000" dirty="0">
                        <a:effectLst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4 - подгруппа</a:t>
                      </a:r>
                      <a:endParaRPr lang="ru-RU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65108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26.60.12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 </a:t>
                      </a: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Аппараты электродиагностические, применяемые в медицинских целях</a:t>
                      </a:r>
                      <a:endParaRPr lang="ru-RU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5 - вид</a:t>
                      </a:r>
                      <a:endParaRPr lang="ru-RU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50854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26.60.12.110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 </a:t>
                      </a:r>
                      <a:r>
                        <a:rPr lang="ru-RU" sz="2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Аппараты электродиагностические</a:t>
                      </a:r>
                      <a:endParaRPr lang="ru-RU" sz="2000" b="0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6 - категория</a:t>
                      </a:r>
                      <a:endParaRPr lang="ru-RU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29494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26.60.12.111 - </a:t>
                      </a:r>
                      <a:r>
                        <a:rPr lang="ru-RU" sz="2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Электрокардиографы</a:t>
                      </a:r>
                      <a:endParaRPr lang="ru-RU" sz="2000" b="0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подкатегория</a:t>
                      </a:r>
                      <a:endParaRPr lang="ru-RU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38100" marB="38100"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2160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83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9. ПРОБЛЕМА ВСЕХ ПП РФ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344334"/>
              </p:ext>
            </p:extLst>
          </p:nvPr>
        </p:nvGraphicFramePr>
        <p:xfrm>
          <a:off x="221748" y="1574764"/>
          <a:ext cx="11585943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945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10458998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2966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Иерархическая структура ОКПД2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 ФАС России от 25 июля 2024 № ПИ/66040/24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Код состоит из 2-9 цифровых знаков. В случае, если не происходит деление категории товаров (работ, услуг) на подкатегории, 9 знак кода ОКПД 2 имеет значение «0», при этом в случае, когда деление производится, 9 знак кода ОКПД 2 имеет значение, отличное от «0». Таким образом, по мнению ФАС России, при осуществлении закупки с кодом ОКПД 2 26.51.53.141 необходимо применять ограничения, установленные ПП РФ от 10.07.2019 № 878, поскольку код ОКПД 2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26.51.53.141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 является детализированным по отношению к коду ОКПД 2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26.51.53.140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ru-RU" sz="24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50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1499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2. ЗАПРЕТ ДОПУСКА С 01.01.25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961807"/>
              </p:ext>
            </p:extLst>
          </p:nvPr>
        </p:nvGraphicFramePr>
        <p:xfrm>
          <a:off x="303028" y="1838960"/>
          <a:ext cx="11585944" cy="386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201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585393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860800">
                <a:tc>
                  <a:txBody>
                    <a:bodyPr/>
                    <a:lstStyle/>
                    <a:p>
                      <a:pPr algn="ctr"/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Правительство РФ должно ввести запрет допуска в отношении некоторых иностранных товаров (в том числе поставляемых при выполнении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работ, оказании услуг)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а также выполняемых (оказываемыми) иностранными лицами работ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услуг).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 случае закупки товара с запретом допуска: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А) заявка с иностранным товаром подлежит отклонению (даже если в закупке не участвуют заявки с российским товаром);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Б) заключение контракта с ед. поставщиком на поставку иностранного товара не допускается;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В) при исполнении контракта замена товара на иностранный не допускается.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1499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3. ОГРАНИЧЕНИЯ ДОПУСКА С 01.01.25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526373"/>
              </p:ext>
            </p:extLst>
          </p:nvPr>
        </p:nvGraphicFramePr>
        <p:xfrm>
          <a:off x="303028" y="1838960"/>
          <a:ext cx="1158594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201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585393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860800">
                <a:tc>
                  <a:txBody>
                    <a:bodyPr/>
                    <a:lstStyle/>
                    <a:p>
                      <a:pPr algn="ctr"/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Правительство РФ должно ввести ограничения допуска в отношении некоторых иностранных товаров (в том числе поставляемых при выполнении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работ, оказании услуг)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а также выполняемых (оказываемыми) иностранными лицами работ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услуг).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 случае закупки товара с ограничением допуска: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А) правило «второй лишний»: заявка с иностранным товаром подлежит отклонению при условия подачи и признания соответствующей извещению заявки с российским товаром;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Б) заключение контракта с ед. поставщиком на поставку иностранного товара не запрещено;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В) при исполнении контракта замена российского товара на иностранный не допускается.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09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1499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4. ПРЕИМУЩЕСТВА С 01.01.25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140564"/>
              </p:ext>
            </p:extLst>
          </p:nvPr>
        </p:nvGraphicFramePr>
        <p:xfrm>
          <a:off x="303028" y="1838960"/>
          <a:ext cx="1158594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073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847521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860800">
                <a:tc>
                  <a:txBody>
                    <a:bodyPr/>
                    <a:lstStyle/>
                    <a:p>
                      <a:pPr algn="ctr"/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Правительство РФ должно ввести преимущества в отношении некоторых российских товаров.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</a:rPr>
                        <a:t>   В</a:t>
                      </a: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 случае закупки товара с преимуществами: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   А) для целей ранжирования (присвоения порядковых номеров) цена заявки с российским товаром уменьшается на 15% (или увеличивается в случае перехода торгов на повышение – за право заключения контракта);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   Б) при заключении контракта уменьшение на 15% (увеличение на 15%) не применяется, то есть контракт заключается по цене, предложенной победителем;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</a:rPr>
                        <a:t>   В) при исполнении контракта замена российского товара на иностранный не допускается. Замена иностранного на иностранный не запрещена.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30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35563"/>
            <a:ext cx="12192000" cy="95221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5. ПРЕИМУЩЕСТВА – ДО И ПОСЛЕ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251388"/>
              </p:ext>
            </p:extLst>
          </p:nvPr>
        </p:nvGraphicFramePr>
        <p:xfrm>
          <a:off x="303028" y="1187777"/>
          <a:ext cx="11585944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297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579297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277170">
                <a:tc>
                  <a:txBody>
                    <a:bodyPr/>
                    <a:lstStyle/>
                    <a:p>
                      <a:pPr algn="ctr"/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 01.01.25 (Приказ МФ РФ 126н)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ПОСЛЕ 01.01.25 (Преимущества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 ПП РФ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  <a:tr h="27717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Ситуация 1. Аукцион. НЦМК = 100 руб.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Заявка 1 (Россия) = 80 руб.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Заявка 2 (Китай) = 75 руб.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599363"/>
                  </a:ext>
                </a:extLst>
              </a:tr>
              <a:tr h="868060">
                <a:tc>
                  <a:txBody>
                    <a:bodyPr/>
                    <a:lstStyle/>
                    <a:p>
                      <a:pPr algn="ctr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Победитель – Заявка 2 (Китай).</a:t>
                      </a:r>
                    </a:p>
                    <a:p>
                      <a:pPr algn="ctr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Контракт = 63,75 руб. (75 х 0,85)</a:t>
                      </a:r>
                      <a:endParaRPr lang="ru-RU" sz="2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целей присвоения порядкового номера Заявка 1 (Россия) = 68 (80 х 0,85).</a:t>
                      </a:r>
                    </a:p>
                    <a:p>
                      <a:pPr algn="ctr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Победитель – Заявка 1 (Россия). Контракт = 80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2671753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049410"/>
              </p:ext>
            </p:extLst>
          </p:nvPr>
        </p:nvGraphicFramePr>
        <p:xfrm>
          <a:off x="303028" y="3809057"/>
          <a:ext cx="11585944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297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579297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27717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Ситуация 2. Аукцион. НЦМК = 100 руб.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Заявка 1 (Германия) = 80 руб. Заявка 2 (Китай) = 75 руб.</a:t>
                      </a:r>
                    </a:p>
                    <a:p>
                      <a:pPr algn="ctr"/>
                      <a:r>
                        <a:rPr lang="ru-RU" sz="2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Победитель – Заявка 2 (Китай). Контракт = 75 руб. (заявок с Россией не было)</a:t>
                      </a:r>
                      <a:endParaRPr kumimoji="0" lang="ru-RU" sz="2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599363"/>
                  </a:ext>
                </a:extLst>
              </a:tr>
              <a:tr h="868060">
                <a:tc>
                  <a:txBody>
                    <a:bodyPr/>
                    <a:lstStyle/>
                    <a:p>
                      <a:pPr algn="ctr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Доп. соглашение о замене Китая на США – незаконно 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(пункт 1.7 Приказа МФРФ 126н разрешает замену только на ЕАЭС даже если в аукционе участвовали только иностранные товары)</a:t>
                      </a:r>
                      <a:endParaRPr lang="ru-RU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Доп. соглашение о замене Китая на США – по улучшенным характеристикам законно 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пп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«в» п. 3 ч. 4 ст. 14 в редакции с 01.01.25 ограничивает замену страны только для контрактов, предусматривающих поставку российских товаров)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2671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3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35563"/>
            <a:ext cx="12192000" cy="95221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6. ПРОЕКТ НОВОГО ПП РФ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084421"/>
              </p:ext>
            </p:extLst>
          </p:nvPr>
        </p:nvGraphicFramePr>
        <p:xfrm>
          <a:off x="303028" y="1187777"/>
          <a:ext cx="11585944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5944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</a:tblGrid>
              <a:tr h="277170">
                <a:tc>
                  <a:txBody>
                    <a:bodyPr/>
                    <a:lstStyle/>
                    <a:p>
                      <a:pPr algn="ctr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Минфин РФ разметил для общественного обсуждения проект Постановления Правительства РФ О мерах по предоставлению национального режима при осуществлении закупок товаров для обеспечения государственных и муниципальных нужд, закупок товаров отдельными видами юридических лиц</a:t>
                      </a:r>
                    </a:p>
                    <a:p>
                      <a:pPr algn="ctr"/>
                      <a:r>
                        <a:rPr lang="en-US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 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проекта:150163</a:t>
                      </a:r>
                    </a:p>
                    <a:p>
                      <a:pPr algn="ctr"/>
                      <a:r>
                        <a:rPr lang="en-US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https://regulation.gov.ru/Regulation/Npa/PublicView?npaID=150163</a:t>
                      </a:r>
                      <a:endParaRPr lang="ru-RU" sz="2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9129" y="3284518"/>
            <a:ext cx="4871357" cy="357348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157805"/>
              </p:ext>
            </p:extLst>
          </p:nvPr>
        </p:nvGraphicFramePr>
        <p:xfrm>
          <a:off x="303028" y="3290897"/>
          <a:ext cx="6714587" cy="3430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4587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</a:tblGrid>
              <a:tr h="3430414">
                <a:tc>
                  <a:txBody>
                    <a:bodyPr/>
                    <a:lstStyle/>
                    <a:p>
                      <a:pPr algn="l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Единое постановление вместо всех сейчас действующих.</a:t>
                      </a:r>
                    </a:p>
                    <a:p>
                      <a:pPr algn="l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Три приложения с перечнями для запретов, ограничений и преимуществ.</a:t>
                      </a:r>
                    </a:p>
                    <a:p>
                      <a:pPr algn="l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Подтверждение страны в основном аналогично действующему сейчас.</a:t>
                      </a:r>
                    </a:p>
                    <a:p>
                      <a:pPr algn="l"/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К сожалению, правила </a:t>
                      </a:r>
                      <a:r>
                        <a:rPr lang="ru-RU" sz="2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нац.режима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остаются крайне сложными и запутанными, многоуровневым, с множеством индивидуальных случаев.</a:t>
                      </a:r>
                      <a:endParaRPr lang="ru-RU" sz="2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40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1499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6. НПА НАЦ.РЕЖИМА ДО 01.01.25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643418"/>
              </p:ext>
            </p:extLst>
          </p:nvPr>
        </p:nvGraphicFramePr>
        <p:xfrm>
          <a:off x="303028" y="1640264"/>
          <a:ext cx="11585944" cy="501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297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579297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44253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ДОПУСКА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Разные товары по 2м перечням (15% и 20%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нац.проект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Минфина от 04.06.2018 №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126н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9362407"/>
                  </a:ext>
                </a:extLst>
              </a:tr>
              <a:tr h="3149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ОГРАНИЧЕНИЙ ДОПУСКА</a:t>
                      </a:r>
                      <a:endParaRPr lang="ru-RU" sz="2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1376157"/>
                  </a:ext>
                </a:extLst>
              </a:tr>
              <a:tr h="27717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Медицинские изделия по перечню 1 и перечню 2</a:t>
                      </a:r>
                      <a:endParaRPr lang="ru-RU" sz="2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от 05.02.2015 №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408431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Лекарственные препараты</a:t>
                      </a:r>
                      <a:endParaRPr lang="ru-RU" sz="2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от 30.11.2015 №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1289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0745101"/>
                  </a:ext>
                </a:extLst>
              </a:tr>
              <a:tr h="277170">
                <a:tc>
                  <a:txBody>
                    <a:bodyPr/>
                    <a:lstStyle/>
                    <a:p>
                      <a:pPr algn="l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Продукты по перечню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от 22.08.2016 №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832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7935713"/>
                  </a:ext>
                </a:extLst>
              </a:tr>
              <a:tr h="277170">
                <a:tc>
                  <a:txBody>
                    <a:bodyPr/>
                    <a:lstStyle/>
                    <a:p>
                      <a:pPr algn="l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Радиоэлектронная продукция по перечню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от 10.07.2019 №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878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3361645"/>
                  </a:ext>
                </a:extLst>
              </a:tr>
              <a:tr h="277170">
                <a:tc>
                  <a:txBody>
                    <a:bodyPr/>
                    <a:lstStyle/>
                    <a:p>
                      <a:pPr algn="l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Промышленная продукция по перечню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от 30.04.2020 №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617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4209397"/>
                  </a:ext>
                </a:extLst>
              </a:tr>
              <a:tr h="27717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ЗАПРЕТ ДОПУСКА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7341438"/>
                  </a:ext>
                </a:extLst>
              </a:tr>
              <a:tr h="277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Промышленная продукция по перечню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от 30.04.2020 №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616</a:t>
                      </a:r>
                      <a:endParaRPr lang="ru-RU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0617461"/>
                  </a:ext>
                </a:extLst>
              </a:tr>
              <a:tr h="27717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Программное обеспечение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от 16.11.2015 №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1236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3305373"/>
                  </a:ext>
                </a:extLst>
              </a:tr>
              <a:tr h="27717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КВОТИРОВАНИЕ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946569"/>
                  </a:ext>
                </a:extLst>
              </a:tr>
              <a:tr h="27717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Разные товары по перечню</a:t>
                      </a: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от 03.12.2020 №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ru-RU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5315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7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4672"/>
            <a:ext cx="12192000" cy="10483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7. ПРОБЛЕМЫ ПРИКАЗА 126Н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82435"/>
              </p:ext>
            </p:extLst>
          </p:nvPr>
        </p:nvGraphicFramePr>
        <p:xfrm>
          <a:off x="221748" y="1574764"/>
          <a:ext cx="11585944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092">
                  <a:extLst>
                    <a:ext uri="{9D8B030D-6E8A-4147-A177-3AD203B41FA5}">
                      <a16:colId xmlns:a16="http://schemas.microsoft.com/office/drawing/2014/main" xmlns="" val="641158926"/>
                    </a:ext>
                  </a:extLst>
                </a:gridCol>
                <a:gridCol w="9531852">
                  <a:extLst>
                    <a:ext uri="{9D8B030D-6E8A-4147-A177-3AD203B41FA5}">
                      <a16:colId xmlns:a16="http://schemas.microsoft.com/office/drawing/2014/main" xmlns="" val="224832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№1 «игра</a:t>
                      </a:r>
                      <a:r>
                        <a:rPr lang="ru-RU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слепую» - казино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Снижение цены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победителю с иностранным товаром на 15 (20)% зависит от того, участвовал ли в закупке кто-то еще с российским товаром или нет.</a:t>
                      </a:r>
                      <a:endParaRPr lang="ru-RU" sz="1600" b="0" u="sng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44-ФЗ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не обязывает электронные площадки или заказчиков публиковать до проведения аукциона информацию о странах в заявках других участников. ЭТП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Сбер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публикует информацию о наличии или отсутствии в заявках России, большинство ЭТП – нет.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Модельная ситуация 1: в аукционе участвует 2 заявки, в обеих – Китай. Каждый из них готов снизить цену со 100 руб. до 70 руб. Участники до аукциона не видят страны других заявок и не могут предвидеть снизят ли им цену при заключении контракта или нет. Если игроки поступят осторожно и заложат эти 15%, то они остановятся в падении на 82,5 руб. Тогда заказчик переплатит эти 12,5 руб. То есть Правила Минфина приведут ни к экономии, а к переплате бюджета. Если же игроки поступят рискованно и снизят цену до 70 руб., то они в этот раз лот разыграется согласно планам игроков.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Модельная ситуация 2: в аукционе участвует 2 заявки, в первой – Китай, во второй - Россия. Игрок с Россией готов поставить товар за 75 руб., игрок с Китаем – за 70 руб. Участники до аукциона не видят страны других заявок и игрок с Китаем не может предвидеть снизят ли ему цену при заключении контракта или нет. Если игрок с Китаем поступит осторожно и заложит эти 15%, то он остановится в падении на 82,5 руб. Контракт заключит игрок с Россией по 82 руб. (хотя он был готов поставить и по 75 руб.). Если же игрок с Китаем поступит рискованно и снизит цену до 70 руб., то он заключит контракт по 59,5 руб. и получит убыток.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Вывод: участие в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гос.закупках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похоже на КАЗИНО. Почему бы всем ЭТП не публиковать до торгов информацию о наличии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/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отсутствии России в заявках???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1"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69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96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2492</Words>
  <Application>Microsoft Office PowerPoint</Application>
  <PresentationFormat>Произвольный</PresentationFormat>
  <Paragraphs>164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ПРОБЛЕМНЫЕ ВОПРОСЫ ИМПОРТОЗАМЕЩЕНИЯ</vt:lpstr>
      <vt:lpstr>1. Федеральный закон от 08.08.2024 N 318-ФЗ</vt:lpstr>
      <vt:lpstr>2. ЗАПРЕТ ДОПУСКА С 01.01.25</vt:lpstr>
      <vt:lpstr>3. ОГРАНИЧЕНИЯ ДОПУСКА С 01.01.25</vt:lpstr>
      <vt:lpstr>4. ПРЕИМУЩЕСТВА С 01.01.25</vt:lpstr>
      <vt:lpstr>5. ПРЕИМУЩЕСТВА – ДО И ПОСЛЕ</vt:lpstr>
      <vt:lpstr>6. ПРОЕКТ НОВОГО ПП РФ</vt:lpstr>
      <vt:lpstr>6. НПА НАЦ.РЕЖИМА ДО 01.01.25</vt:lpstr>
      <vt:lpstr>7. ПРОБЛЕМЫ ПРИКАЗА 126Н</vt:lpstr>
      <vt:lpstr>7. ПРОБЛЕМЫ ПРИКАЗА 126Н</vt:lpstr>
      <vt:lpstr>7. ПРОБЛЕМЫ ПРИКАЗА 126Н</vt:lpstr>
      <vt:lpstr>8. ПРОБЛЕМЫ ПП РФ 102 / 1289</vt:lpstr>
      <vt:lpstr>8. ПРОБЛЕМЫ ПП РФ 102 / 1289</vt:lpstr>
      <vt:lpstr>9. ПРОБЛЕМЫ ПП РФ 878</vt:lpstr>
      <vt:lpstr>9. ПРОБЛЕМЫ ПП РФ 878</vt:lpstr>
      <vt:lpstr>9. ПРОБЛЕМЫ ПП РФ 878</vt:lpstr>
      <vt:lpstr>9. ПРОБЛЕМЫ ПП РФ 878</vt:lpstr>
      <vt:lpstr>9. ПРОБЛЕМЫ ПП РФ 878</vt:lpstr>
      <vt:lpstr>10. ПРОБЛЕМА ВСЕХ ПП РФ</vt:lpstr>
      <vt:lpstr>9. ПРОБЛЕМА ВСЕХ ПП РФ</vt:lpstr>
      <vt:lpstr>9. ПРОБЛЕМА ВСЕХ ПП РФ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МЕДИЦИНСКИЕ ИЗДЕЛИЯ</dc:title>
  <dc:creator>User</dc:creator>
  <cp:lastModifiedBy>Храмова Людмила Николаевна</cp:lastModifiedBy>
  <cp:revision>106</cp:revision>
  <dcterms:created xsi:type="dcterms:W3CDTF">2022-05-03T09:01:23Z</dcterms:created>
  <dcterms:modified xsi:type="dcterms:W3CDTF">2024-09-03T10:34:09Z</dcterms:modified>
</cp:coreProperties>
</file>