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98" r:id="rId2"/>
  </p:sldMasterIdLst>
  <p:notesMasterIdLst>
    <p:notesMasterId r:id="rId18"/>
  </p:notesMasterIdLst>
  <p:sldIdLst>
    <p:sldId id="256" r:id="rId3"/>
    <p:sldId id="350" r:id="rId4"/>
    <p:sldId id="485" r:id="rId5"/>
    <p:sldId id="260" r:id="rId6"/>
    <p:sldId id="259" r:id="rId7"/>
    <p:sldId id="407" r:id="rId8"/>
    <p:sldId id="392" r:id="rId9"/>
    <p:sldId id="352" r:id="rId10"/>
    <p:sldId id="353" r:id="rId11"/>
    <p:sldId id="463" r:id="rId12"/>
    <p:sldId id="408" r:id="rId13"/>
    <p:sldId id="465" r:id="rId14"/>
    <p:sldId id="471" r:id="rId15"/>
    <p:sldId id="483" r:id="rId16"/>
    <p:sldId id="484" r:id="rId17"/>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89298" autoAdjust="0"/>
  </p:normalViewPr>
  <p:slideViewPr>
    <p:cSldViewPr>
      <p:cViewPr varScale="1">
        <p:scale>
          <a:sx n="104" d="100"/>
          <a:sy n="104" d="100"/>
        </p:scale>
        <p:origin x="468" y="7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15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48CA39E-D684-4141-81A5-84358F22C06A}" type="datetimeFigureOut">
              <a:rPr lang="ru-RU" smtClean="0"/>
              <a:pPr/>
              <a:t>03.09.2024</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B7D5E50B-E477-49C8-8A39-440227ED6553}" type="slidenum">
              <a:rPr lang="ru-RU" smtClean="0"/>
              <a:pPr/>
              <a:t>‹#›</a:t>
            </a:fld>
            <a:endParaRPr lang="ru-RU"/>
          </a:p>
        </p:txBody>
      </p:sp>
    </p:spTree>
    <p:extLst>
      <p:ext uri="{BB962C8B-B14F-4D97-AF65-F5344CB8AC3E}">
        <p14:creationId xmlns:p14="http://schemas.microsoft.com/office/powerpoint/2010/main" val="637940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22275" y="1241425"/>
            <a:ext cx="5953125" cy="3349625"/>
          </a:xfrm>
        </p:spPr>
      </p:sp>
      <p:sp>
        <p:nvSpPr>
          <p:cNvPr id="3" name="Заметки 2"/>
          <p:cNvSpPr>
            <a:spLocks noGrp="1"/>
          </p:cNvSpPr>
          <p:nvPr>
            <p:ph type="body" idx="1"/>
          </p:nvPr>
        </p:nvSpPr>
        <p:spPr/>
        <p:txBody>
          <a:bodyPr/>
          <a:lstStyle/>
          <a:p>
            <a:r>
              <a:rPr lang="ru-RU" dirty="0" smtClean="0"/>
              <a:t> Елена Николаевна</a:t>
            </a:r>
            <a:endParaRPr lang="ru-RU" dirty="0"/>
          </a:p>
        </p:txBody>
      </p:sp>
      <p:sp>
        <p:nvSpPr>
          <p:cNvPr id="4" name="Номер слайда 3"/>
          <p:cNvSpPr>
            <a:spLocks noGrp="1"/>
          </p:cNvSpPr>
          <p:nvPr>
            <p:ph type="sldNum" sz="quarter" idx="10"/>
          </p:nvPr>
        </p:nvSpPr>
        <p:spPr/>
        <p:txBody>
          <a:bodyPr/>
          <a:lstStyle/>
          <a:p>
            <a:fld id="{B7D5E50B-E477-49C8-8A39-440227ED6553}" type="slidenum">
              <a:rPr lang="ru-RU" smtClean="0"/>
              <a:pPr/>
              <a:t>1</a:t>
            </a:fld>
            <a:endParaRPr lang="ru-RU"/>
          </a:p>
        </p:txBody>
      </p:sp>
    </p:spTree>
    <p:extLst>
      <p:ext uri="{BB962C8B-B14F-4D97-AF65-F5344CB8AC3E}">
        <p14:creationId xmlns:p14="http://schemas.microsoft.com/office/powerpoint/2010/main" val="56749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3667" y="1905001"/>
            <a:ext cx="10242551" cy="1523495"/>
          </a:xfrm>
        </p:spPr>
        <p:txBody>
          <a:bodyPr>
            <a:noAutofit/>
          </a:bodyPr>
          <a:lstStyle>
            <a:lvl1pPr>
              <a:lnSpc>
                <a:spcPct val="90000"/>
              </a:lnSpc>
              <a:defRPr sz="5400"/>
            </a:lvl1pPr>
          </a:lstStyle>
          <a:p>
            <a:r>
              <a:rPr lang="ru-RU" noProof="0" smtClean="0"/>
              <a:t>Образец заголовка</a:t>
            </a:r>
            <a:endParaRPr lang="ru-RU" noProof="0" dirty="0"/>
          </a:p>
        </p:txBody>
      </p:sp>
      <p:sp>
        <p:nvSpPr>
          <p:cNvPr id="3" name="Подзаголовок 2"/>
          <p:cNvSpPr>
            <a:spLocks noGrp="1"/>
          </p:cNvSpPr>
          <p:nvPr>
            <p:ph type="subTitle" idx="1"/>
          </p:nvPr>
        </p:nvSpPr>
        <p:spPr>
          <a:xfrm>
            <a:off x="973666" y="4344989"/>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Tree>
    <p:extLst>
      <p:ext uri="{BB962C8B-B14F-4D97-AF65-F5344CB8AC3E}">
        <p14:creationId xmlns:p14="http://schemas.microsoft.com/office/powerpoint/2010/main" val="893665562"/>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extLst>
      <p:ext uri="{BB962C8B-B14F-4D97-AF65-F5344CB8AC3E}">
        <p14:creationId xmlns:p14="http://schemas.microsoft.com/office/powerpoint/2010/main" val="181915392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Текст 6"/>
          <p:cNvSpPr>
            <a:spLocks noGrp="1"/>
          </p:cNvSpPr>
          <p:nvPr>
            <p:ph type="body" sz="quarter" idx="11"/>
          </p:nvPr>
        </p:nvSpPr>
        <p:spPr>
          <a:xfrm>
            <a:off x="1" y="6238876"/>
            <a:ext cx="12192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ru-RU" noProof="0" smtClean="0"/>
              <a:t>Образец текста</a:t>
            </a:r>
          </a:p>
        </p:txBody>
      </p:sp>
    </p:spTree>
    <p:extLst>
      <p:ext uri="{BB962C8B-B14F-4D97-AF65-F5344CB8AC3E}">
        <p14:creationId xmlns:p14="http://schemas.microsoft.com/office/powerpoint/2010/main" val="2169972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ru-RU" noProof="0" smtClean="0"/>
              <a:t>щелкните, чтобы…</a:t>
            </a:r>
          </a:p>
        </p:txBody>
      </p:sp>
    </p:spTree>
    <p:extLst>
      <p:ext uri="{BB962C8B-B14F-4D97-AF65-F5344CB8AC3E}">
        <p14:creationId xmlns:p14="http://schemas.microsoft.com/office/powerpoint/2010/main" val="2789231460"/>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087927114"/>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11341016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379620284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62E0B41-DD9B-4BEA-8586-6CB9931501A3}" type="datetimeFigureOut">
              <a:rPr lang="ru-RU" smtClean="0"/>
              <a:t>03.09.2024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3173412476"/>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62E0B41-DD9B-4BEA-8586-6CB9931501A3}" type="datetimeFigureOut">
              <a:rPr lang="ru-RU" smtClean="0"/>
              <a:t>03.09.2024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14610674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62E0B41-DD9B-4BEA-8586-6CB9931501A3}" type="datetimeFigureOut">
              <a:rPr lang="ru-RU" smtClean="0"/>
              <a:t>03.09.2024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73393107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E0B41-DD9B-4BEA-8586-6CB9931501A3}" type="datetimeFigureOut">
              <a:rPr lang="ru-RU" smtClean="0"/>
              <a:t>03.09.2024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34983258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ru-RU" noProof="0" smtClean="0"/>
              <a:t>Образец заголовка</a:t>
            </a:r>
            <a:endParaRPr lang="ru-RU" noProof="0" dirty="0"/>
          </a:p>
        </p:txBody>
      </p:sp>
      <p:sp>
        <p:nvSpPr>
          <p:cNvPr id="3" name="Подзаголовок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ru-RU" noProof="0" smtClean="0"/>
              <a:t>щелкните, чтобы…</a:t>
            </a:r>
          </a:p>
        </p:txBody>
      </p:sp>
    </p:spTree>
    <p:extLst>
      <p:ext uri="{BB962C8B-B14F-4D97-AF65-F5344CB8AC3E}">
        <p14:creationId xmlns:p14="http://schemas.microsoft.com/office/powerpoint/2010/main" val="1856901278"/>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0B41-DD9B-4BEA-8586-6CB9931501A3}" type="datetimeFigureOut">
              <a:rPr lang="ru-RU" smtClean="0"/>
              <a:t>03.09.2024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23114277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0B41-DD9B-4BEA-8586-6CB9931501A3}" type="datetimeFigureOut">
              <a:rPr lang="ru-RU" smtClean="0"/>
              <a:t>03.09.2024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80802293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1930568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38025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38938514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47745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8131016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279032874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0B41-DD9B-4BEA-8586-6CB9931501A3}" type="datetimeFigureOut">
              <a:rPr lang="ru-RU" smtClean="0"/>
              <a:t>03.09.2024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68063D-A9C0-4490-AA78-2E375DA16926}" type="slidenum">
              <a:rPr lang="ru-RU" smtClean="0"/>
              <a:t>‹#›</a:t>
            </a:fld>
            <a:endParaRPr lang="ru-RU"/>
          </a:p>
        </p:txBody>
      </p:sp>
    </p:spTree>
    <p:extLst>
      <p:ext uri="{BB962C8B-B14F-4D97-AF65-F5344CB8AC3E}">
        <p14:creationId xmlns:p14="http://schemas.microsoft.com/office/powerpoint/2010/main" val="26480692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Tree>
    <p:extLst>
      <p:ext uri="{BB962C8B-B14F-4D97-AF65-F5344CB8AC3E}">
        <p14:creationId xmlns:p14="http://schemas.microsoft.com/office/powerpoint/2010/main" val="139468405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idx="1"/>
          </p:nvPr>
        </p:nvSpPr>
        <p:spPr>
          <a:xfrm>
            <a:off x="508000" y="1412875"/>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extLst>
      <p:ext uri="{BB962C8B-B14F-4D97-AF65-F5344CB8AC3E}">
        <p14:creationId xmlns:p14="http://schemas.microsoft.com/office/powerpoint/2010/main" val="69575261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sz="half" idx="1"/>
          </p:nvPr>
        </p:nvSpPr>
        <p:spPr>
          <a:xfrm>
            <a:off x="508000" y="1411554"/>
            <a:ext cx="54864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Объект 3"/>
          <p:cNvSpPr>
            <a:spLocks noGrp="1"/>
          </p:cNvSpPr>
          <p:nvPr>
            <p:ph sz="half" idx="2"/>
          </p:nvPr>
        </p:nvSpPr>
        <p:spPr>
          <a:xfrm>
            <a:off x="6197600" y="1411554"/>
            <a:ext cx="54864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extLst>
      <p:ext uri="{BB962C8B-B14F-4D97-AF65-F5344CB8AC3E}">
        <p14:creationId xmlns:p14="http://schemas.microsoft.com/office/powerpoint/2010/main" val="50811239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noProof="0" smtClean="0"/>
              <a:t>Образец заголовка</a:t>
            </a:r>
            <a:endParaRPr lang="ru-RU" noProof="0"/>
          </a:p>
        </p:txBody>
      </p:sp>
      <p:sp>
        <p:nvSpPr>
          <p:cNvPr id="3" name="Текст 2"/>
          <p:cNvSpPr>
            <a:spLocks noGrp="1"/>
          </p:cNvSpPr>
          <p:nvPr>
            <p:ph type="body" idx="1"/>
          </p:nvPr>
        </p:nvSpPr>
        <p:spPr>
          <a:xfrm>
            <a:off x="508000" y="1757803"/>
            <a:ext cx="54864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4" name="Объект 3"/>
          <p:cNvSpPr>
            <a:spLocks noGrp="1"/>
          </p:cNvSpPr>
          <p:nvPr>
            <p:ph sz="half" idx="2"/>
          </p:nvPr>
        </p:nvSpPr>
        <p:spPr>
          <a:xfrm>
            <a:off x="507999" y="2174875"/>
            <a:ext cx="54864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5" name="Текст 4"/>
          <p:cNvSpPr>
            <a:spLocks noGrp="1"/>
          </p:cNvSpPr>
          <p:nvPr>
            <p:ph type="body" sz="quarter" idx="3"/>
          </p:nvPr>
        </p:nvSpPr>
        <p:spPr>
          <a:xfrm>
            <a:off x="6194642" y="1757803"/>
            <a:ext cx="548935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6" name="Объект 5"/>
          <p:cNvSpPr>
            <a:spLocks noGrp="1"/>
          </p:cNvSpPr>
          <p:nvPr>
            <p:ph sz="quarter" idx="4"/>
          </p:nvPr>
        </p:nvSpPr>
        <p:spPr>
          <a:xfrm>
            <a:off x="6193368" y="2174875"/>
            <a:ext cx="549063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extLst>
      <p:ext uri="{BB962C8B-B14F-4D97-AF65-F5344CB8AC3E}">
        <p14:creationId xmlns:p14="http://schemas.microsoft.com/office/powerpoint/2010/main" val="191745875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Tree>
    <p:extLst>
      <p:ext uri="{BB962C8B-B14F-4D97-AF65-F5344CB8AC3E}">
        <p14:creationId xmlns:p14="http://schemas.microsoft.com/office/powerpoint/2010/main" val="216485412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spTree>
    <p:extLst>
      <p:ext uri="{BB962C8B-B14F-4D97-AF65-F5344CB8AC3E}">
        <p14:creationId xmlns:p14="http://schemas.microsoft.com/office/powerpoint/2010/main" val="9325725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печать с использованием оттенков серого">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301426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ru-RU" noProof="0" smtClean="0"/>
              <a:t>Образец заголовка</a:t>
            </a:r>
            <a:endParaRPr lang="ru-RU" noProof="0"/>
          </a:p>
        </p:txBody>
      </p:sp>
      <p:sp>
        <p:nvSpPr>
          <p:cNvPr id="3" name="Текст 2"/>
          <p:cNvSpPr>
            <a:spLocks noGrp="1"/>
          </p:cNvSpPr>
          <p:nvPr>
            <p:ph type="body" idx="1"/>
          </p:nvPr>
        </p:nvSpPr>
        <p:spPr>
          <a:xfrm>
            <a:off x="508000" y="1412876"/>
            <a:ext cx="11176000" cy="2135969"/>
          </a:xfrm>
          <a:prstGeom prst="rect">
            <a:avLst/>
          </a:prstGeom>
        </p:spPr>
        <p:txBody>
          <a:bodyPr vert="horz" lIns="0" tIns="0" rIns="0" bIns="0" rtlCol="0">
            <a:sp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Tree>
    <p:extLst>
      <p:ext uri="{BB962C8B-B14F-4D97-AF65-F5344CB8AC3E}">
        <p14:creationId xmlns:p14="http://schemas.microsoft.com/office/powerpoint/2010/main" val="32215139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244812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75520" y="404664"/>
            <a:ext cx="6517980" cy="4523200"/>
          </a:xfrm>
        </p:spPr>
        <p:txBody>
          <a:bodyPr>
            <a:normAutofit/>
          </a:bodyPr>
          <a:lstStyle/>
          <a:p>
            <a:pPr algn="ctr"/>
            <a:r>
              <a:rPr lang="ru-RU" sz="4000" dirty="0" smtClean="0">
                <a:solidFill>
                  <a:schemeClr val="tx2"/>
                </a:solidFill>
                <a:effectLst>
                  <a:outerShdw blurRad="38100" dist="38100" dir="2700000" algn="tl">
                    <a:srgbClr val="000000">
                      <a:alpha val="43137"/>
                    </a:srgbClr>
                  </a:outerShdw>
                </a:effectLst>
              </a:rPr>
              <a:t>Изменение </a:t>
            </a:r>
            <a:r>
              <a:rPr lang="ru-RU" sz="4000" dirty="0">
                <a:solidFill>
                  <a:schemeClr val="tx2"/>
                </a:solidFill>
                <a:effectLst>
                  <a:outerShdw blurRad="38100" dist="38100" dir="2700000" algn="tl">
                    <a:srgbClr val="000000">
                      <a:alpha val="43137"/>
                    </a:srgbClr>
                  </a:outerShdw>
                </a:effectLst>
              </a:rPr>
              <a:t>существенных условий контракта, предметом которого является поставка лекарственных препаратов, медицинских изделий</a:t>
            </a:r>
          </a:p>
        </p:txBody>
      </p:sp>
      <p:sp>
        <p:nvSpPr>
          <p:cNvPr id="3" name="Подзаголовок 2"/>
          <p:cNvSpPr>
            <a:spLocks noGrp="1"/>
          </p:cNvSpPr>
          <p:nvPr>
            <p:ph type="subTitle" idx="1"/>
          </p:nvPr>
        </p:nvSpPr>
        <p:spPr>
          <a:xfrm>
            <a:off x="4295800" y="5143888"/>
            <a:ext cx="5112568" cy="1152128"/>
          </a:xfrm>
        </p:spPr>
        <p:txBody>
          <a:bodyPr>
            <a:normAutofit/>
          </a:bodyPr>
          <a:lstStyle/>
          <a:p>
            <a:pPr algn="l"/>
            <a:r>
              <a:rPr lang="ru-RU" dirty="0" smtClean="0">
                <a:solidFill>
                  <a:schemeClr val="tx2"/>
                </a:solidFill>
              </a:rPr>
              <a:t>Тимонина Елена Николаевна</a:t>
            </a:r>
          </a:p>
          <a:p>
            <a:pPr algn="l"/>
            <a:r>
              <a:rPr lang="ru-RU" dirty="0" smtClean="0">
                <a:solidFill>
                  <a:schemeClr val="tx2"/>
                </a:solidFill>
              </a:rPr>
              <a:t>УРОО «Общественный контроль контрактной системы»</a:t>
            </a:r>
            <a:endParaRPr lang="ru-RU"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55440" y="1340768"/>
            <a:ext cx="8103096" cy="2808311"/>
          </a:xfrm>
        </p:spPr>
        <p:txBody>
          <a:bodyPr>
            <a:noAutofit/>
          </a:bodyPr>
          <a:lstStyle/>
          <a:p>
            <a:pPr marL="0" indent="0" algn="just">
              <a:buNone/>
            </a:pPr>
            <a:r>
              <a:rPr lang="ru-RU" sz="2400" b="1" dirty="0">
                <a:solidFill>
                  <a:schemeClr val="tx1"/>
                </a:solidFill>
              </a:rPr>
              <a:t>Часть 1.6. </a:t>
            </a:r>
            <a:r>
              <a:rPr lang="ru-RU" sz="2400" dirty="0">
                <a:solidFill>
                  <a:schemeClr val="tx1"/>
                </a:solidFill>
              </a:rPr>
              <a:t>Государственным или муниципальным заказчиком как получателем бюджетных средств предусмотренные частью 1 статьи 95 </a:t>
            </a:r>
            <a:r>
              <a:rPr lang="ru-RU" sz="2400" dirty="0">
                <a:solidFill>
                  <a:schemeClr val="tx1"/>
                </a:solidFill>
                <a:effectLst>
                  <a:outerShdw blurRad="38100" dist="38100" dir="2700000" algn="tl">
                    <a:srgbClr val="000000">
                      <a:alpha val="43137"/>
                    </a:srgbClr>
                  </a:outerShdw>
                </a:effectLst>
              </a:rPr>
              <a:t>изменения</a:t>
            </a:r>
            <a:r>
              <a:rPr lang="ru-RU" sz="2400" dirty="0">
                <a:solidFill>
                  <a:schemeClr val="tx1"/>
                </a:solidFill>
              </a:rPr>
              <a:t> могут быть осуществлены </a:t>
            </a:r>
            <a:r>
              <a:rPr lang="ru-RU" sz="2400" dirty="0">
                <a:solidFill>
                  <a:schemeClr val="tx1"/>
                </a:solidFill>
                <a:effectLst>
                  <a:outerShdw blurRad="38100" dist="38100" dir="2700000" algn="tl">
                    <a:srgbClr val="000000">
                      <a:alpha val="43137"/>
                    </a:srgbClr>
                  </a:outerShdw>
                </a:effectLst>
              </a:rPr>
              <a:t>в пределах доведенных лимитов бюджетных обязательств на срок исполнения контракта</a:t>
            </a:r>
            <a:r>
              <a:rPr lang="ru-RU" sz="2400" dirty="0" smtClean="0">
                <a:solidFill>
                  <a:schemeClr val="tx1"/>
                </a:solidFill>
              </a:rPr>
              <a:t>.</a:t>
            </a:r>
            <a:endParaRPr lang="ru-RU" sz="2400" b="1" dirty="0">
              <a:solidFill>
                <a:schemeClr val="tx1"/>
              </a:solidFill>
            </a:endParaRPr>
          </a:p>
        </p:txBody>
      </p:sp>
    </p:spTree>
    <p:extLst>
      <p:ext uri="{BB962C8B-B14F-4D97-AF65-F5344CB8AC3E}">
        <p14:creationId xmlns:p14="http://schemas.microsoft.com/office/powerpoint/2010/main" val="122979509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35360" y="332656"/>
            <a:ext cx="9145016" cy="5832648"/>
          </a:xfrm>
        </p:spPr>
        <p:txBody>
          <a:bodyPr>
            <a:noAutofit/>
          </a:bodyPr>
          <a:lstStyle/>
          <a:p>
            <a:pPr algn="just"/>
            <a:r>
              <a:rPr lang="ru-RU" sz="2400" b="1" dirty="0" smtClean="0">
                <a:solidFill>
                  <a:schemeClr val="tx1"/>
                </a:solidFill>
              </a:rPr>
              <a:t>Ст.95 часть 7 </a:t>
            </a:r>
          </a:p>
          <a:p>
            <a:pPr marL="0" indent="0" algn="just">
              <a:buNone/>
            </a:pPr>
            <a:r>
              <a:rPr lang="ru-RU" sz="2400" dirty="0" smtClean="0">
                <a:solidFill>
                  <a:schemeClr val="tx1"/>
                </a:solidFill>
              </a:rPr>
              <a:t>При </a:t>
            </a:r>
            <a:r>
              <a:rPr lang="ru-RU" sz="2400" dirty="0">
                <a:solidFill>
                  <a:schemeClr val="tx1"/>
                </a:solidFill>
              </a:rPr>
              <a:t>исполнении контракта (</a:t>
            </a:r>
            <a:r>
              <a:rPr lang="ru-RU" sz="2400" dirty="0">
                <a:solidFill>
                  <a:schemeClr val="tx1"/>
                </a:solidFill>
                <a:effectLst>
                  <a:outerShdw blurRad="38100" dist="38100" dir="2700000" algn="tl">
                    <a:srgbClr val="000000">
                      <a:alpha val="43137"/>
                    </a:srgbClr>
                  </a:outerShdw>
                </a:effectLst>
              </a:rPr>
              <a:t>за исключением случаев,</a:t>
            </a:r>
            <a:r>
              <a:rPr lang="ru-RU" sz="2400" dirty="0">
                <a:solidFill>
                  <a:schemeClr val="tx1"/>
                </a:solidFill>
              </a:rPr>
              <a:t> которые предусмотрены нормативными правовыми актами, принятыми в соответствии с </a:t>
            </a:r>
            <a:r>
              <a:rPr lang="ru-RU" sz="2400" dirty="0" smtClean="0">
                <a:solidFill>
                  <a:schemeClr val="tx1"/>
                </a:solidFill>
                <a:effectLst>
                  <a:outerShdw blurRad="38100" dist="38100" dir="2700000" algn="tl">
                    <a:srgbClr val="000000">
                      <a:alpha val="43137"/>
                    </a:srgbClr>
                  </a:outerShdw>
                </a:effectLst>
              </a:rPr>
              <a:t>частью 6 статьи 14 </a:t>
            </a:r>
            <a:r>
              <a:rPr lang="ru-RU" sz="2400" dirty="0" smtClean="0">
                <a:solidFill>
                  <a:schemeClr val="tx1"/>
                </a:solidFill>
              </a:rPr>
              <a:t>настоящего </a:t>
            </a:r>
            <a:r>
              <a:rPr lang="ru-RU" sz="2400" dirty="0">
                <a:solidFill>
                  <a:schemeClr val="tx1"/>
                </a:solidFill>
              </a:rPr>
              <a:t>Федерального закона) </a:t>
            </a:r>
            <a:r>
              <a:rPr lang="ru-RU" sz="2400" u="sng" dirty="0">
                <a:solidFill>
                  <a:schemeClr val="tx1"/>
                </a:solidFill>
              </a:rPr>
              <a:t>по согласованию заказчика с поставщиком</a:t>
            </a:r>
            <a:r>
              <a:rPr lang="ru-RU" sz="2400" dirty="0">
                <a:solidFill>
                  <a:schemeClr val="tx1"/>
                </a:solidFill>
              </a:rPr>
              <a:t> (подрядчиком, исполнителем) допускается поставка товара, выполнение работы или оказание услуги, качество, технические и функциональные характеристики (потребительские свойства) которых </a:t>
            </a:r>
            <a:r>
              <a:rPr lang="ru-RU" sz="2400" dirty="0">
                <a:solidFill>
                  <a:schemeClr val="tx1"/>
                </a:solidFill>
                <a:effectLst>
                  <a:outerShdw blurRad="38100" dist="38100" dir="2700000" algn="tl">
                    <a:srgbClr val="000000">
                      <a:alpha val="43137"/>
                    </a:srgbClr>
                  </a:outerShdw>
                </a:effectLst>
              </a:rPr>
              <a:t>являются улучшенными по сравнению с </a:t>
            </a:r>
            <a:r>
              <a:rPr lang="ru-RU" sz="2400" dirty="0">
                <a:solidFill>
                  <a:schemeClr val="tx1"/>
                </a:solidFill>
              </a:rPr>
              <a:t>качеством и соответствующими техническими и функциональными </a:t>
            </a:r>
            <a:r>
              <a:rPr lang="ru-RU" sz="2400" dirty="0">
                <a:solidFill>
                  <a:schemeClr val="tx1"/>
                </a:solidFill>
                <a:effectLst>
                  <a:outerShdw blurRad="38100" dist="38100" dir="2700000" algn="tl">
                    <a:srgbClr val="000000">
                      <a:alpha val="43137"/>
                    </a:srgbClr>
                  </a:outerShdw>
                </a:effectLst>
              </a:rPr>
              <a:t>характеристиками, указанными в контракте.</a:t>
            </a:r>
            <a:r>
              <a:rPr lang="ru-RU" sz="2400" dirty="0">
                <a:solidFill>
                  <a:schemeClr val="tx1"/>
                </a:solidFill>
              </a:rPr>
              <a:t> </a:t>
            </a:r>
            <a:endParaRPr lang="ru-RU" sz="2400" dirty="0" smtClean="0">
              <a:solidFill>
                <a:schemeClr val="tx1"/>
              </a:solidFill>
            </a:endParaRPr>
          </a:p>
          <a:p>
            <a:pPr marL="0" indent="0" algn="just">
              <a:buNone/>
            </a:pPr>
            <a:r>
              <a:rPr lang="ru-RU" sz="2400" dirty="0" smtClean="0">
                <a:solidFill>
                  <a:schemeClr val="tx1"/>
                </a:solidFill>
              </a:rPr>
              <a:t>В </a:t>
            </a:r>
            <a:r>
              <a:rPr lang="ru-RU" sz="2400" dirty="0">
                <a:solidFill>
                  <a:schemeClr val="tx1"/>
                </a:solidFill>
              </a:rPr>
              <a:t>этом случае соответствующие изменения должны быть внесены заказчиком в реестр контрактов, заключенных заказчиком.</a:t>
            </a:r>
          </a:p>
        </p:txBody>
      </p:sp>
    </p:spTree>
    <p:extLst>
      <p:ext uri="{BB962C8B-B14F-4D97-AF65-F5344CB8AC3E}">
        <p14:creationId xmlns:p14="http://schemas.microsoft.com/office/powerpoint/2010/main" val="92005831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6336" y="116632"/>
            <a:ext cx="9464040" cy="6480720"/>
          </a:xfrm>
        </p:spPr>
        <p:txBody>
          <a:bodyPr>
            <a:noAutofit/>
          </a:bodyPr>
          <a:lstStyle/>
          <a:p>
            <a:pPr marL="0" indent="0" algn="ctr">
              <a:spcBef>
                <a:spcPts val="0"/>
              </a:spcBef>
              <a:buNone/>
            </a:pPr>
            <a:r>
              <a:rPr lang="ru-RU" sz="2000" b="1" dirty="0" smtClean="0">
                <a:solidFill>
                  <a:schemeClr val="tx1"/>
                </a:solidFill>
              </a:rPr>
              <a:t>Статья 112 часть </a:t>
            </a:r>
            <a:r>
              <a:rPr lang="ru-RU" sz="2000" b="1" dirty="0" smtClean="0">
                <a:solidFill>
                  <a:schemeClr val="tx1"/>
                </a:solidFill>
              </a:rPr>
              <a:t>65.1 </a:t>
            </a:r>
          </a:p>
          <a:p>
            <a:pPr algn="just">
              <a:spcBef>
                <a:spcPts val="0"/>
              </a:spcBef>
              <a:buFont typeface="Wingdings" panose="05000000000000000000" pitchFamily="2" charset="2"/>
              <a:buChar char="Ø"/>
            </a:pPr>
            <a:r>
              <a:rPr lang="ru-RU" sz="2000" dirty="0" smtClean="0">
                <a:solidFill>
                  <a:schemeClr val="tx1"/>
                </a:solidFill>
              </a:rPr>
              <a:t>контракт </a:t>
            </a:r>
            <a:r>
              <a:rPr lang="ru-RU" sz="2000" dirty="0">
                <a:solidFill>
                  <a:schemeClr val="tx1"/>
                </a:solidFill>
              </a:rPr>
              <a:t>заключен до 01.01.2024 года</a:t>
            </a:r>
          </a:p>
          <a:p>
            <a:pPr algn="just">
              <a:spcBef>
                <a:spcPts val="0"/>
              </a:spcBef>
              <a:buFont typeface="Wingdings" panose="05000000000000000000" pitchFamily="2" charset="2"/>
              <a:buChar char="Ø"/>
            </a:pPr>
            <a:r>
              <a:rPr lang="ru-RU" sz="2000" dirty="0">
                <a:solidFill>
                  <a:schemeClr val="tx1"/>
                </a:solidFill>
              </a:rPr>
              <a:t>контракт не возможно исполнить на прежних условиях по независящим от сторон обстоятельствам (</a:t>
            </a:r>
            <a:r>
              <a:rPr lang="ru-RU" sz="2000" i="1" dirty="0">
                <a:solidFill>
                  <a:schemeClr val="tx1"/>
                </a:solidFill>
              </a:rPr>
              <a:t>обстоятельства непреодолимой силы в </a:t>
            </a:r>
            <a:r>
              <a:rPr lang="ru-RU" sz="2000" i="1" dirty="0" err="1">
                <a:solidFill>
                  <a:schemeClr val="tx1"/>
                </a:solidFill>
              </a:rPr>
              <a:t>т.ч</a:t>
            </a:r>
            <a:r>
              <a:rPr lang="ru-RU" sz="2000" i="1" dirty="0">
                <a:solidFill>
                  <a:schemeClr val="tx1"/>
                </a:solidFill>
              </a:rPr>
              <a:t>.</a:t>
            </a:r>
            <a:r>
              <a:rPr lang="ru-RU" sz="2000" dirty="0">
                <a:solidFill>
                  <a:schemeClr val="tx1"/>
                </a:solidFill>
              </a:rPr>
              <a:t>)</a:t>
            </a:r>
          </a:p>
          <a:p>
            <a:pPr algn="just">
              <a:spcBef>
                <a:spcPts val="0"/>
              </a:spcBef>
              <a:buFont typeface="Wingdings" panose="05000000000000000000" pitchFamily="2" charset="2"/>
              <a:buChar char="Ø"/>
            </a:pPr>
            <a:r>
              <a:rPr lang="ru-RU" sz="2000" dirty="0">
                <a:solidFill>
                  <a:schemeClr val="tx1"/>
                </a:solidFill>
                <a:effectLst>
                  <a:outerShdw blurRad="38100" dist="38100" dir="2700000" algn="tl">
                    <a:srgbClr val="000000">
                      <a:alpha val="43137"/>
                    </a:srgbClr>
                  </a:outerShdw>
                </a:effectLst>
              </a:rPr>
              <a:t>на основании решения </a:t>
            </a:r>
          </a:p>
          <a:p>
            <a:pPr lvl="1" algn="just">
              <a:spcBef>
                <a:spcPts val="0"/>
              </a:spcBef>
              <a:buFont typeface="Wingdings" panose="05000000000000000000" pitchFamily="2" charset="2"/>
              <a:buChar char="ü"/>
            </a:pPr>
            <a:r>
              <a:rPr lang="ru-RU" sz="2000" dirty="0">
                <a:solidFill>
                  <a:schemeClr val="tx1"/>
                </a:solidFill>
              </a:rPr>
              <a:t>Правительства РФ для федеральных заказчиков</a:t>
            </a:r>
          </a:p>
          <a:p>
            <a:pPr lvl="1" algn="just">
              <a:spcBef>
                <a:spcPts val="0"/>
              </a:spcBef>
              <a:buFont typeface="Wingdings" panose="05000000000000000000" pitchFamily="2" charset="2"/>
              <a:buChar char="ü"/>
            </a:pPr>
            <a:r>
              <a:rPr lang="ru-RU" sz="2000" dirty="0">
                <a:solidFill>
                  <a:schemeClr val="tx1"/>
                </a:solidFill>
              </a:rPr>
              <a:t>ОИВ субъекта РФ для заказчиков субъекта РФ,</a:t>
            </a:r>
          </a:p>
          <a:p>
            <a:pPr lvl="1" algn="just">
              <a:spcBef>
                <a:spcPts val="0"/>
              </a:spcBef>
              <a:buFont typeface="Wingdings" panose="05000000000000000000" pitchFamily="2" charset="2"/>
              <a:buChar char="ü"/>
            </a:pPr>
            <a:r>
              <a:rPr lang="ru-RU" sz="2000" dirty="0">
                <a:solidFill>
                  <a:schemeClr val="tx1"/>
                </a:solidFill>
              </a:rPr>
              <a:t>местной администрации для муниципальных заказчиков</a:t>
            </a:r>
          </a:p>
          <a:p>
            <a:pPr algn="just">
              <a:spcBef>
                <a:spcPts val="0"/>
              </a:spcBef>
              <a:buFont typeface="Wingdings" panose="05000000000000000000" pitchFamily="2" charset="2"/>
              <a:buChar char="Ø"/>
            </a:pPr>
            <a:r>
              <a:rPr lang="ru-RU" sz="2000" dirty="0">
                <a:solidFill>
                  <a:schemeClr val="tx1"/>
                </a:solidFill>
              </a:rPr>
              <a:t>изменение существенных условий контракта – любых (цена, сроки, объемы и т.д.)</a:t>
            </a:r>
          </a:p>
          <a:p>
            <a:pPr algn="just">
              <a:spcBef>
                <a:spcPts val="0"/>
              </a:spcBef>
              <a:buFont typeface="Wingdings" panose="05000000000000000000" pitchFamily="2" charset="2"/>
              <a:buChar char="Ø"/>
            </a:pPr>
            <a:r>
              <a:rPr lang="ru-RU" sz="2000" dirty="0">
                <a:solidFill>
                  <a:schemeClr val="tx1"/>
                </a:solidFill>
              </a:rPr>
              <a:t> соблюдением положений ч. 1.3 –1.6 ст. 95 Закона № 44-ФЗ (изменение ОИК; изменения только в пределах лимитов бюджетных обязательств</a:t>
            </a:r>
            <a:r>
              <a:rPr lang="ru-RU" sz="2000" dirty="0" smtClean="0">
                <a:solidFill>
                  <a:schemeClr val="tx1"/>
                </a:solidFill>
              </a:rPr>
              <a:t>)</a:t>
            </a:r>
          </a:p>
          <a:p>
            <a:pPr marL="0" indent="0" algn="just">
              <a:spcBef>
                <a:spcPts val="0"/>
              </a:spcBef>
              <a:buNone/>
            </a:pPr>
            <a:endParaRPr lang="ru-RU" sz="2000" dirty="0">
              <a:solidFill>
                <a:schemeClr val="tx1"/>
              </a:solidFill>
            </a:endParaRPr>
          </a:p>
          <a:p>
            <a:pPr algn="just">
              <a:spcBef>
                <a:spcPts val="0"/>
              </a:spcBef>
              <a:buFont typeface="Wingdings" panose="05000000000000000000" pitchFamily="2" charset="2"/>
              <a:buChar char="v"/>
            </a:pPr>
            <a:r>
              <a:rPr lang="ru-RU" i="1" dirty="0">
                <a:solidFill>
                  <a:schemeClr val="tx1"/>
                </a:solidFill>
                <a:effectLst>
                  <a:outerShdw blurRad="38100" dist="38100" dir="2700000" algn="tl">
                    <a:srgbClr val="000000">
                      <a:alpha val="43137"/>
                    </a:srgbClr>
                  </a:outerShdw>
                </a:effectLst>
              </a:rPr>
              <a:t>Не содержит ограничений пределов изменений, вносимых в условия контракта, может превышать соответствующие размеры, предусмотренные иными положениями Закона № 44-ФЗ, не ограничивается возможность предусмотреть в решении условия, предусматривающие необходимость выполнения сторонами контракта определенных действий, при выполнении которых допускается изменение сущ. условий  </a:t>
            </a:r>
          </a:p>
          <a:p>
            <a:pPr marL="0" indent="0" algn="just">
              <a:spcBef>
                <a:spcPts val="0"/>
              </a:spcBef>
              <a:buNone/>
            </a:pPr>
            <a:r>
              <a:rPr lang="ru-RU" i="1" dirty="0">
                <a:solidFill>
                  <a:schemeClr val="tx1"/>
                </a:solidFill>
                <a:effectLst>
                  <a:outerShdw blurRad="38100" dist="38100" dir="2700000" algn="tl">
                    <a:srgbClr val="000000">
                      <a:alpha val="43137"/>
                    </a:srgbClr>
                  </a:outerShdw>
                </a:effectLst>
              </a:rPr>
              <a:t>        (п.1 Письма Минфина от 12.04.2022 г. № 24-01-07/31697)</a:t>
            </a:r>
          </a:p>
        </p:txBody>
      </p:sp>
    </p:spTree>
    <p:extLst>
      <p:ext uri="{BB962C8B-B14F-4D97-AF65-F5344CB8AC3E}">
        <p14:creationId xmlns:p14="http://schemas.microsoft.com/office/powerpoint/2010/main" val="336965558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79376" y="692696"/>
            <a:ext cx="8928992" cy="4896544"/>
          </a:xfrm>
        </p:spPr>
        <p:txBody>
          <a:bodyPr>
            <a:noAutofit/>
          </a:bodyPr>
          <a:lstStyle/>
          <a:p>
            <a:pPr marL="0" indent="0" algn="ctr">
              <a:spcBef>
                <a:spcPts val="0"/>
              </a:spcBef>
              <a:buNone/>
            </a:pPr>
            <a:r>
              <a:rPr lang="ru-RU" sz="2400" b="1" dirty="0" smtClean="0">
                <a:solidFill>
                  <a:schemeClr val="tx1"/>
                </a:solidFill>
              </a:rPr>
              <a:t>Статья 112 часть </a:t>
            </a:r>
            <a:r>
              <a:rPr lang="ru-RU" sz="2400" b="1" dirty="0" smtClean="0">
                <a:solidFill>
                  <a:schemeClr val="tx1"/>
                </a:solidFill>
              </a:rPr>
              <a:t>65.2 </a:t>
            </a:r>
          </a:p>
          <a:p>
            <a:pPr marL="0" indent="0" algn="ctr">
              <a:spcBef>
                <a:spcPts val="0"/>
              </a:spcBef>
              <a:buNone/>
            </a:pPr>
            <a:r>
              <a:rPr lang="ru-RU" sz="2400" b="1" dirty="0" smtClean="0">
                <a:solidFill>
                  <a:schemeClr val="tx1"/>
                </a:solidFill>
                <a:effectLst>
                  <a:outerShdw blurRad="38100" dist="38100" dir="2700000" algn="tl">
                    <a:srgbClr val="000000">
                      <a:alpha val="43137"/>
                    </a:srgbClr>
                  </a:outerShdw>
                </a:effectLst>
              </a:rPr>
              <a:t>(н</a:t>
            </a:r>
            <a:r>
              <a:rPr lang="ru-RU" sz="2400" dirty="0" smtClean="0">
                <a:solidFill>
                  <a:schemeClr val="tx1"/>
                </a:solidFill>
                <a:effectLst>
                  <a:outerShdw blurRad="38100" dist="38100" dir="2700000" algn="tl">
                    <a:srgbClr val="000000">
                      <a:alpha val="43137"/>
                    </a:srgbClr>
                  </a:outerShdw>
                </a:effectLst>
              </a:rPr>
              <a:t>орма действует до 31.12.2024 года)</a:t>
            </a:r>
          </a:p>
          <a:p>
            <a:pPr marL="0" indent="0">
              <a:buNone/>
            </a:pPr>
            <a:r>
              <a:rPr lang="ru-RU" sz="2400" dirty="0" smtClean="0">
                <a:solidFill>
                  <a:schemeClr val="tx1"/>
                </a:solidFill>
              </a:rPr>
              <a:t>Предмет </a:t>
            </a:r>
            <a:r>
              <a:rPr lang="ru-RU" sz="2400" dirty="0">
                <a:solidFill>
                  <a:schemeClr val="tx1"/>
                </a:solidFill>
              </a:rPr>
              <a:t>контракта – поставка </a:t>
            </a:r>
            <a:r>
              <a:rPr lang="ru-RU" sz="2400" i="1" dirty="0" smtClean="0">
                <a:solidFill>
                  <a:schemeClr val="tx1"/>
                </a:solidFill>
                <a:effectLst>
                  <a:outerShdw blurRad="38100" dist="38100" dir="2700000" algn="tl">
                    <a:srgbClr val="000000">
                      <a:alpha val="43137"/>
                    </a:srgbClr>
                  </a:outerShdw>
                </a:effectLst>
              </a:rPr>
              <a:t>лекарственных препаратов, медицинских изделий, расходных материалов</a:t>
            </a:r>
            <a:endParaRPr lang="ru-RU" sz="2400" i="1" dirty="0">
              <a:solidFill>
                <a:schemeClr val="tx1"/>
              </a:solidFill>
              <a:effectLst>
                <a:outerShdw blurRad="38100" dist="38100" dir="2700000" algn="tl">
                  <a:srgbClr val="000000">
                    <a:alpha val="43137"/>
                  </a:srgbClr>
                </a:outerShdw>
              </a:effectLst>
            </a:endParaRPr>
          </a:p>
          <a:p>
            <a:pPr marL="0" indent="0">
              <a:buNone/>
            </a:pPr>
            <a:r>
              <a:rPr lang="ru-RU" sz="2400" dirty="0" smtClean="0">
                <a:solidFill>
                  <a:schemeClr val="tx1"/>
                </a:solidFill>
              </a:rPr>
              <a:t>По </a:t>
            </a:r>
            <a:r>
              <a:rPr lang="ru-RU" sz="2400" dirty="0">
                <a:solidFill>
                  <a:schemeClr val="tx1"/>
                </a:solidFill>
              </a:rPr>
              <a:t>соглашению сторон допускается:</a:t>
            </a:r>
          </a:p>
          <a:p>
            <a:pPr lvl="0">
              <a:buFont typeface="Wingdings" panose="05000000000000000000" pitchFamily="2" charset="2"/>
              <a:buChar char="Ø"/>
            </a:pPr>
            <a:r>
              <a:rPr lang="ru-RU" sz="2400" dirty="0">
                <a:solidFill>
                  <a:schemeClr val="tx1"/>
                </a:solidFill>
              </a:rPr>
              <a:t>увеличение или уменьшение количества не более чем на 30 </a:t>
            </a:r>
            <a:r>
              <a:rPr lang="ru-RU" sz="2400" dirty="0" smtClean="0">
                <a:solidFill>
                  <a:schemeClr val="tx1"/>
                </a:solidFill>
              </a:rPr>
              <a:t>%</a:t>
            </a:r>
            <a:endParaRPr lang="ru-RU" sz="2400" dirty="0">
              <a:solidFill>
                <a:schemeClr val="tx1"/>
              </a:solidFill>
            </a:endParaRPr>
          </a:p>
          <a:p>
            <a:pPr lvl="0">
              <a:buFont typeface="Wingdings" panose="05000000000000000000" pitchFamily="2" charset="2"/>
              <a:buChar char="Ø"/>
            </a:pPr>
            <a:r>
              <a:rPr lang="ru-RU" sz="2400" dirty="0">
                <a:solidFill>
                  <a:schemeClr val="tx1"/>
                </a:solidFill>
              </a:rPr>
              <a:t>изменение цены контракта пропорционально, но не более чем на 30 %. </a:t>
            </a:r>
          </a:p>
          <a:p>
            <a:pPr>
              <a:buFont typeface="Wingdings" panose="05000000000000000000" pitchFamily="2" charset="2"/>
              <a:buChar char="Ø"/>
            </a:pPr>
            <a:r>
              <a:rPr lang="ru-RU" sz="2400" dirty="0">
                <a:solidFill>
                  <a:schemeClr val="tx1"/>
                </a:solidFill>
              </a:rPr>
              <a:t>цена единицы не изменяется!</a:t>
            </a:r>
            <a:endParaRPr lang="ru-RU" sz="2400" dirty="0" smtClean="0">
              <a:solidFill>
                <a:schemeClr val="tx1"/>
              </a:solidFill>
            </a:endParaRPr>
          </a:p>
        </p:txBody>
      </p:sp>
    </p:spTree>
    <p:extLst>
      <p:ext uri="{BB962C8B-B14F-4D97-AF65-F5344CB8AC3E}">
        <p14:creationId xmlns:p14="http://schemas.microsoft.com/office/powerpoint/2010/main" val="286839419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5360" y="116632"/>
            <a:ext cx="9217024" cy="6001643"/>
          </a:xfrm>
          <a:prstGeom prst="rect">
            <a:avLst/>
          </a:prstGeom>
        </p:spPr>
        <p:txBody>
          <a:bodyPr wrap="square">
            <a:spAutoFit/>
          </a:bodyPr>
          <a:lstStyle/>
          <a:p>
            <a:pPr algn="ctr"/>
            <a:r>
              <a:rPr lang="ru-RU" sz="2000" dirty="0" smtClean="0">
                <a:effectLst>
                  <a:outerShdw blurRad="38100" dist="38100" dir="2700000" algn="tl">
                    <a:srgbClr val="000000">
                      <a:alpha val="43137"/>
                    </a:srgbClr>
                  </a:outerShdw>
                </a:effectLst>
              </a:rPr>
              <a:t>О </a:t>
            </a:r>
            <a:r>
              <a:rPr lang="ru-RU" sz="2000" dirty="0">
                <a:effectLst>
                  <a:outerShdw blurRad="38100" dist="38100" dir="2700000" algn="tl">
                    <a:srgbClr val="000000">
                      <a:alpha val="43137"/>
                    </a:srgbClr>
                  </a:outerShdw>
                </a:effectLst>
              </a:rPr>
              <a:t>допустимости замены номера РУ и/или наименования производителя в ходе исполнения контракта при перерегистрации лекарственного </a:t>
            </a:r>
            <a:r>
              <a:rPr lang="ru-RU" sz="2000" dirty="0" smtClean="0">
                <a:effectLst>
                  <a:outerShdw blurRad="38100" dist="38100" dir="2700000" algn="tl">
                    <a:srgbClr val="000000">
                      <a:alpha val="43137"/>
                    </a:srgbClr>
                  </a:outerShdw>
                </a:effectLst>
              </a:rPr>
              <a:t>препарата</a:t>
            </a:r>
          </a:p>
          <a:p>
            <a:pPr algn="ctr"/>
            <a:r>
              <a:rPr lang="ru-RU" sz="2000" dirty="0"/>
              <a:t>Дело № А40-119207/2023</a:t>
            </a:r>
          </a:p>
          <a:p>
            <a:pPr marL="285750" indent="-285750">
              <a:buFont typeface="Wingdings" panose="05000000000000000000" pitchFamily="2" charset="2"/>
              <a:buChar char="§"/>
            </a:pPr>
            <a:r>
              <a:rPr lang="ru-RU" sz="1600" dirty="0" smtClean="0"/>
              <a:t>Заказчиком </a:t>
            </a:r>
            <a:r>
              <a:rPr lang="ru-RU" sz="1600" dirty="0"/>
              <a:t>(ФКУ «</a:t>
            </a:r>
            <a:r>
              <a:rPr lang="ru-RU" sz="1600" dirty="0" err="1"/>
              <a:t>ФЦПиЛО</a:t>
            </a:r>
            <a:r>
              <a:rPr lang="ru-RU" sz="1600" dirty="0"/>
              <a:t> Минздрава России») проведен </a:t>
            </a:r>
            <a:r>
              <a:rPr lang="ru-RU" sz="1600" dirty="0" err="1"/>
              <a:t>эл.аукцион</a:t>
            </a:r>
            <a:r>
              <a:rPr lang="ru-RU" sz="1600" dirty="0"/>
              <a:t> на поставку ЛП с МНН - </a:t>
            </a:r>
            <a:r>
              <a:rPr lang="ru-RU" sz="1600" dirty="0" err="1"/>
              <a:t>Леналидомид</a:t>
            </a:r>
            <a:r>
              <a:rPr lang="ru-RU" sz="1600" dirty="0"/>
              <a:t>, капсулы 25 мг.</a:t>
            </a:r>
          </a:p>
          <a:p>
            <a:pPr marL="285750" indent="-285750" algn="just">
              <a:buFont typeface="Wingdings" panose="05000000000000000000" pitchFamily="2" charset="2"/>
              <a:buChar char="§"/>
            </a:pPr>
            <a:r>
              <a:rPr lang="ru-RU" sz="1600" dirty="0"/>
              <a:t>По итогам аукциона 02.06.2022 заключен контракт на поставку ЛП </a:t>
            </a:r>
            <a:r>
              <a:rPr lang="ru-RU" sz="1600" dirty="0" err="1"/>
              <a:t>Миеланикс</a:t>
            </a:r>
            <a:r>
              <a:rPr lang="ru-RU" sz="1600" dirty="0"/>
              <a:t> (капсулы, 25 мг), цена контракта 3 274 764 837,12 рублей.</a:t>
            </a:r>
          </a:p>
          <a:p>
            <a:pPr marL="285750" indent="-285750" algn="just">
              <a:buFont typeface="Wingdings" panose="05000000000000000000" pitchFamily="2" charset="2"/>
              <a:buChar char="§"/>
            </a:pPr>
            <a:r>
              <a:rPr lang="ru-RU" sz="1600" dirty="0"/>
              <a:t>08.06.2022 заключено дополнительное соглашение, которым контракт дополнен возможностью наряду с препаратом под торговым наименованием «</a:t>
            </a:r>
            <a:r>
              <a:rPr lang="ru-RU" sz="1600" dirty="0" err="1"/>
              <a:t>Миеланикс</a:t>
            </a:r>
            <a:r>
              <a:rPr lang="ru-RU" sz="1600" dirty="0"/>
              <a:t>» производства АО «</a:t>
            </a:r>
            <a:r>
              <a:rPr lang="ru-RU" sz="1600" dirty="0" err="1"/>
              <a:t>Фарм</a:t>
            </a:r>
            <a:r>
              <a:rPr lang="ru-RU" sz="1600" dirty="0"/>
              <a:t>-Синтез», поставлять препарат </a:t>
            </a:r>
            <a:r>
              <a:rPr lang="ru-RU" sz="1600" dirty="0" err="1"/>
              <a:t>Леналидомид</a:t>
            </a:r>
            <a:r>
              <a:rPr lang="ru-RU" sz="1600" dirty="0"/>
              <a:t> под торговым наименованием «</a:t>
            </a:r>
            <a:r>
              <a:rPr lang="ru-RU" sz="1600" dirty="0" err="1"/>
              <a:t>Леналидомид</a:t>
            </a:r>
            <a:r>
              <a:rPr lang="ru-RU" sz="1600" dirty="0"/>
              <a:t>» производства АО «</a:t>
            </a:r>
            <a:r>
              <a:rPr lang="ru-RU" sz="1600" dirty="0" err="1"/>
              <a:t>Фармасинтез</a:t>
            </a:r>
            <a:r>
              <a:rPr lang="ru-RU" sz="1600" dirty="0"/>
              <a:t>».</a:t>
            </a:r>
          </a:p>
          <a:p>
            <a:pPr marL="285750" indent="-285750" algn="just">
              <a:buFont typeface="Arial" panose="020B0604020202020204" pitchFamily="34" charset="0"/>
              <a:buChar char="•"/>
            </a:pPr>
            <a:r>
              <a:rPr lang="ru-RU" sz="1600" dirty="0"/>
              <a:t>По факту выявленного нарушения Прокурором внесено Заказчику представление о необходимости принятия конкретных мер по устранению допущенных нарушений</a:t>
            </a:r>
          </a:p>
          <a:p>
            <a:pPr marL="285750" indent="-285750" algn="just">
              <a:buFont typeface="Arial" panose="020B0604020202020204" pitchFamily="34" charset="0"/>
              <a:buChar char="•"/>
            </a:pPr>
            <a:r>
              <a:rPr lang="ru-RU" sz="1600" dirty="0"/>
              <a:t>Полагая, что представление прокурора внесено без достаточных на то оснований, не соответствует закону, является неисполнимым и нарушает права Заказчик обратился в суд. </a:t>
            </a:r>
          </a:p>
          <a:p>
            <a:pPr marL="285750" indent="-285750" algn="just">
              <a:buFont typeface="Arial" panose="020B0604020202020204" pitchFamily="34" charset="0"/>
              <a:buChar char="•"/>
            </a:pPr>
            <a:r>
              <a:rPr lang="ru-RU" sz="1600" dirty="0"/>
              <a:t>Суд первой инстанции признал действия заказчика и поставщика правомерными. </a:t>
            </a:r>
          </a:p>
          <a:p>
            <a:pPr marL="285750" indent="-285750" algn="just">
              <a:buFont typeface="Wingdings" panose="05000000000000000000" pitchFamily="2" charset="2"/>
              <a:buChar char="§"/>
            </a:pPr>
            <a:r>
              <a:rPr lang="ru-RU" sz="1600" dirty="0"/>
              <a:t>Суд апелляции квалифицировал изменение контракта как незаконное</a:t>
            </a:r>
            <a:r>
              <a:rPr lang="ru-RU" sz="1600" dirty="0" smtClean="0"/>
              <a:t>. Девятый </a:t>
            </a:r>
            <a:r>
              <a:rPr lang="ru-RU" sz="1600" dirty="0"/>
              <a:t>ААС указал, что наименование производителя с момента включения в контракт стало частью условия о предмете договора. Изменение данного условия в отсутствие законных на то оснований недопустимо. Наличие улучшенных характеристик стороны не доказали. Заключение эксперта об улучшении терапевтических свойств ЛП судом принято не было.</a:t>
            </a:r>
          </a:p>
        </p:txBody>
      </p:sp>
    </p:spTree>
    <p:extLst>
      <p:ext uri="{BB962C8B-B14F-4D97-AF65-F5344CB8AC3E}">
        <p14:creationId xmlns:p14="http://schemas.microsoft.com/office/powerpoint/2010/main" val="31976290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9416" y="476672"/>
            <a:ext cx="8424936" cy="5632311"/>
          </a:xfrm>
          <a:prstGeom prst="rect">
            <a:avLst/>
          </a:prstGeom>
        </p:spPr>
        <p:txBody>
          <a:bodyPr wrap="square">
            <a:spAutoFit/>
          </a:bodyPr>
          <a:lstStyle/>
          <a:p>
            <a:pPr marL="285750" indent="-285750">
              <a:buFont typeface="Wingdings" panose="05000000000000000000" pitchFamily="2" charset="2"/>
              <a:buChar char="§"/>
            </a:pPr>
            <a:r>
              <a:rPr lang="ru-RU" dirty="0"/>
              <a:t>Суд кассации с Девятым ААС не согласился, решение апелляции отменил. Суд отметил, что существенное условие о предмете контракта было определено заказчиком в извещении и выглядело как «</a:t>
            </a:r>
            <a:r>
              <a:rPr lang="ru-RU" dirty="0" err="1"/>
              <a:t>Леналидомид</a:t>
            </a:r>
            <a:r>
              <a:rPr lang="ru-RU" dirty="0"/>
              <a:t>, капсулы 25 мг».</a:t>
            </a:r>
          </a:p>
          <a:p>
            <a:r>
              <a:rPr lang="ru-RU" dirty="0"/>
              <a:t>Также Арбитражный Суд Московского округа указал, что вопреки выводам апелляционного суда, предметом государственного контракта, является исключительно лекарственное средство, соответствующее МНН, а не какой-либо лекарственный препарат под конкретным торговым наименованием конкретного производителя. При заключении дополнительного соглашения изменений существенных условий контракта не произведено. Существенным условием (предметом) Контракта является поставка лекарственного препарата МНН </a:t>
            </a:r>
            <a:r>
              <a:rPr lang="ru-RU" dirty="0" err="1"/>
              <a:t>Леналидомид</a:t>
            </a:r>
            <a:r>
              <a:rPr lang="ru-RU" dirty="0"/>
              <a:t>, капсулы, 25 мг без указания конкретного производителя. Все иные условия Контракта, в том числе условие об ассортименте товара, который был изложен в Спецификации, не являются существенными. Следовательно, заказчиком было обоснованно указано в реестре контрактов такое основание заключения дополнительного соглашения, как изменение условий Контракта, не относящихся к существенным.</a:t>
            </a:r>
          </a:p>
          <a:p>
            <a:r>
              <a:rPr lang="ru-RU" dirty="0"/>
              <a:t>(постановление Арбитражного Суда Московского округа от 09.07.2024 по делу № А40-119207/2023)</a:t>
            </a:r>
          </a:p>
        </p:txBody>
      </p:sp>
    </p:spTree>
    <p:extLst>
      <p:ext uri="{BB962C8B-B14F-4D97-AF65-F5344CB8AC3E}">
        <p14:creationId xmlns:p14="http://schemas.microsoft.com/office/powerpoint/2010/main" val="18137396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60648"/>
            <a:ext cx="7239000" cy="1440160"/>
          </a:xfrm>
        </p:spPr>
        <p:txBody>
          <a:bodyPr>
            <a:normAutofit fontScale="90000"/>
          </a:bodyPr>
          <a:lstStyle/>
          <a:p>
            <a:pPr algn="ctr"/>
            <a:r>
              <a:rPr lang="ru-RU" b="1" dirty="0" smtClean="0">
                <a:solidFill>
                  <a:schemeClr val="tx2"/>
                </a:solidFill>
              </a:rPr>
              <a:t>Работа с экономией при заключении контракта</a:t>
            </a:r>
            <a:br>
              <a:rPr lang="ru-RU" b="1" dirty="0" smtClean="0">
                <a:solidFill>
                  <a:schemeClr val="tx2"/>
                </a:solidFill>
              </a:rPr>
            </a:br>
            <a:r>
              <a:rPr lang="ru-RU" sz="2200" b="1" i="1" dirty="0">
                <a:solidFill>
                  <a:schemeClr val="tx2"/>
                </a:solidFill>
              </a:rPr>
              <a:t>час</a:t>
            </a:r>
            <a:r>
              <a:rPr lang="ru-RU" sz="2200" b="1" i="1" dirty="0" smtClean="0">
                <a:solidFill>
                  <a:schemeClr val="tx2"/>
                </a:solidFill>
              </a:rPr>
              <a:t>ть </a:t>
            </a:r>
            <a:r>
              <a:rPr lang="ru-RU" sz="2200" b="1" i="1" dirty="0">
                <a:solidFill>
                  <a:schemeClr val="tx2"/>
                </a:solidFill>
              </a:rPr>
              <a:t>2 пункт 2 статьи 51</a:t>
            </a:r>
          </a:p>
        </p:txBody>
      </p:sp>
      <p:sp>
        <p:nvSpPr>
          <p:cNvPr id="3" name="Объект 2"/>
          <p:cNvSpPr>
            <a:spLocks noGrp="1"/>
          </p:cNvSpPr>
          <p:nvPr>
            <p:ph idx="1"/>
          </p:nvPr>
        </p:nvSpPr>
        <p:spPr>
          <a:xfrm>
            <a:off x="407368" y="1628800"/>
            <a:ext cx="9289032" cy="4104456"/>
          </a:xfrm>
        </p:spPr>
        <p:txBody>
          <a:bodyPr>
            <a:normAutofit fontScale="85000" lnSpcReduction="20000"/>
          </a:bodyPr>
          <a:lstStyle/>
          <a:p>
            <a:pPr>
              <a:buFont typeface="Wingdings" panose="05000000000000000000" pitchFamily="2" charset="2"/>
              <a:buChar char="Ø"/>
            </a:pPr>
            <a:r>
              <a:rPr lang="ru-RU" sz="2800" dirty="0" smtClean="0">
                <a:solidFill>
                  <a:schemeClr val="tx2"/>
                </a:solidFill>
                <a:effectLst>
                  <a:outerShdw blurRad="38100" dist="38100" dir="2700000" algn="tl">
                    <a:srgbClr val="000000">
                      <a:alpha val="43137"/>
                    </a:srgbClr>
                  </a:outerShdw>
                </a:effectLst>
              </a:rPr>
              <a:t>при </a:t>
            </a:r>
            <a:r>
              <a:rPr lang="ru-RU" sz="2800" dirty="0">
                <a:solidFill>
                  <a:schemeClr val="tx2"/>
                </a:solidFill>
                <a:effectLst>
                  <a:outerShdw blurRad="38100" dist="38100" dir="2700000" algn="tl">
                    <a:srgbClr val="000000">
                      <a:alpha val="43137"/>
                    </a:srgbClr>
                  </a:outerShdw>
                </a:effectLst>
              </a:rPr>
              <a:t>формировании и размещении проекта контракта</a:t>
            </a:r>
            <a:r>
              <a:rPr lang="ru-RU" sz="2800" dirty="0">
                <a:solidFill>
                  <a:schemeClr val="tx2"/>
                </a:solidFill>
              </a:rPr>
              <a:t>, заказчик </a:t>
            </a:r>
            <a:r>
              <a:rPr lang="ru-RU" sz="2800" dirty="0">
                <a:solidFill>
                  <a:schemeClr val="tx2"/>
                </a:solidFill>
                <a:effectLst>
                  <a:outerShdw blurRad="38100" dist="38100" dir="2700000" algn="tl">
                    <a:srgbClr val="000000">
                      <a:alpha val="43137"/>
                    </a:srgbClr>
                  </a:outerShdw>
                </a:effectLst>
              </a:rPr>
              <a:t>вправе</a:t>
            </a:r>
            <a:r>
              <a:rPr lang="ru-RU" sz="2800" dirty="0">
                <a:solidFill>
                  <a:schemeClr val="tx2"/>
                </a:solidFill>
              </a:rPr>
              <a:t> (</a:t>
            </a:r>
            <a:r>
              <a:rPr lang="ru-RU" sz="2800" i="1" dirty="0">
                <a:solidFill>
                  <a:schemeClr val="tx2"/>
                </a:solidFill>
              </a:rPr>
              <a:t>за исключением «закупок без объёма»</a:t>
            </a:r>
            <a:r>
              <a:rPr lang="ru-RU" sz="2800" dirty="0">
                <a:solidFill>
                  <a:schemeClr val="tx2"/>
                </a:solidFill>
              </a:rPr>
              <a:t>) </a:t>
            </a:r>
            <a:r>
              <a:rPr lang="ru-RU" sz="2800" dirty="0">
                <a:solidFill>
                  <a:schemeClr val="tx2"/>
                </a:solidFill>
                <a:effectLst>
                  <a:outerShdw blurRad="38100" dist="38100" dir="2700000" algn="tl">
                    <a:srgbClr val="000000">
                      <a:alpha val="43137"/>
                    </a:srgbClr>
                  </a:outerShdw>
                </a:effectLst>
              </a:rPr>
              <a:t>увеличить количество </a:t>
            </a:r>
            <a:r>
              <a:rPr lang="ru-RU" sz="2800" dirty="0">
                <a:solidFill>
                  <a:schemeClr val="tx2"/>
                </a:solidFill>
              </a:rPr>
              <a:t>поставляемого </a:t>
            </a:r>
            <a:r>
              <a:rPr lang="ru-RU" sz="2800" dirty="0">
                <a:solidFill>
                  <a:schemeClr val="tx2"/>
                </a:solidFill>
                <a:effectLst>
                  <a:outerShdw blurRad="38100" dist="38100" dir="2700000" algn="tl">
                    <a:srgbClr val="000000">
                      <a:alpha val="43137"/>
                    </a:srgbClr>
                  </a:outerShdw>
                </a:effectLst>
              </a:rPr>
              <a:t>товара</a:t>
            </a:r>
            <a:r>
              <a:rPr lang="ru-RU" sz="2800" dirty="0">
                <a:solidFill>
                  <a:schemeClr val="tx2"/>
                </a:solidFill>
              </a:rPr>
              <a:t> на сумму, не превышающую разницы между ценой контракта и НМЦК (</a:t>
            </a:r>
            <a:r>
              <a:rPr lang="ru-RU" sz="2800" dirty="0">
                <a:solidFill>
                  <a:schemeClr val="tx2"/>
                </a:solidFill>
                <a:effectLst>
                  <a:outerShdw blurRad="38100" dist="38100" dir="2700000" algn="tl">
                    <a:srgbClr val="000000">
                      <a:alpha val="43137"/>
                    </a:srgbClr>
                  </a:outerShdw>
                </a:effectLst>
              </a:rPr>
              <a:t>на сумму экономии</a:t>
            </a:r>
            <a:r>
              <a:rPr lang="ru-RU" sz="2800" dirty="0">
                <a:solidFill>
                  <a:schemeClr val="tx2"/>
                </a:solidFill>
              </a:rPr>
              <a:t>)</a:t>
            </a:r>
          </a:p>
          <a:p>
            <a:pPr>
              <a:buFont typeface="Wingdings" panose="05000000000000000000" pitchFamily="2" charset="2"/>
              <a:buChar char="Ø"/>
            </a:pPr>
            <a:r>
              <a:rPr lang="ru-RU" sz="2800" dirty="0">
                <a:solidFill>
                  <a:schemeClr val="tx2"/>
                </a:solidFill>
              </a:rPr>
              <a:t>при этом цена единицы товара не должна превышать цену такой единицы, определяемую как частное от деления цены контракта на количество товара, предусмотренное в извещении об осуществлении закупки</a:t>
            </a:r>
          </a:p>
          <a:p>
            <a:pPr>
              <a:buFont typeface="Wingdings" panose="05000000000000000000" pitchFamily="2" charset="2"/>
              <a:buChar char="Ø"/>
            </a:pPr>
            <a:r>
              <a:rPr lang="ru-RU" sz="2800" dirty="0">
                <a:solidFill>
                  <a:schemeClr val="tx2"/>
                </a:solidFill>
                <a:effectLst>
                  <a:outerShdw blurRad="38100" dist="38100" dir="2700000" algn="tl">
                    <a:srgbClr val="000000">
                      <a:alpha val="43137"/>
                    </a:srgbClr>
                  </a:outerShdw>
                </a:effectLst>
              </a:rPr>
              <a:t>участник</a:t>
            </a:r>
            <a:r>
              <a:rPr lang="ru-RU" sz="2800" dirty="0">
                <a:solidFill>
                  <a:schemeClr val="tx2"/>
                </a:solidFill>
              </a:rPr>
              <a:t> закупки </a:t>
            </a:r>
            <a:r>
              <a:rPr lang="ru-RU" sz="2800" dirty="0">
                <a:solidFill>
                  <a:schemeClr val="tx2"/>
                </a:solidFill>
                <a:effectLst>
                  <a:outerShdw blurRad="38100" dist="38100" dir="2700000" algn="tl">
                    <a:srgbClr val="000000">
                      <a:alpha val="43137"/>
                    </a:srgbClr>
                  </a:outerShdw>
                </a:effectLst>
              </a:rPr>
              <a:t>вправе отказаться </a:t>
            </a:r>
            <a:r>
              <a:rPr lang="ru-RU" sz="2800" dirty="0">
                <a:solidFill>
                  <a:schemeClr val="tx2"/>
                </a:solidFill>
              </a:rPr>
              <a:t>от заключения контракта на условиях, предусмотренных настоящим пунктом, </a:t>
            </a:r>
            <a:r>
              <a:rPr lang="ru-RU" sz="2800" dirty="0">
                <a:solidFill>
                  <a:schemeClr val="tx2"/>
                </a:solidFill>
                <a:effectLst>
                  <a:outerShdw blurRad="38100" dist="38100" dir="2700000" algn="tl">
                    <a:srgbClr val="000000">
                      <a:alpha val="43137"/>
                    </a:srgbClr>
                  </a:outerShdw>
                </a:effectLst>
              </a:rPr>
              <a:t>путем формирования протокола разногласий</a:t>
            </a:r>
          </a:p>
        </p:txBody>
      </p:sp>
    </p:spTree>
    <p:extLst>
      <p:ext uri="{BB962C8B-B14F-4D97-AF65-F5344CB8AC3E}">
        <p14:creationId xmlns:p14="http://schemas.microsoft.com/office/powerpoint/2010/main" val="304420995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5360" y="332656"/>
            <a:ext cx="9217024" cy="6155531"/>
          </a:xfrm>
          <a:prstGeom prst="rect">
            <a:avLst/>
          </a:prstGeom>
        </p:spPr>
        <p:txBody>
          <a:bodyPr wrap="square">
            <a:spAutoFit/>
          </a:bodyPr>
          <a:lstStyle/>
          <a:p>
            <a:pPr algn="ctr"/>
            <a:r>
              <a:rPr lang="ru-RU" sz="2000" dirty="0" smtClean="0">
                <a:solidFill>
                  <a:schemeClr val="tx2"/>
                </a:solidFill>
              </a:rPr>
              <a:t>Письмо </a:t>
            </a:r>
            <a:r>
              <a:rPr lang="ru-RU" sz="2000" dirty="0">
                <a:solidFill>
                  <a:schemeClr val="tx2"/>
                </a:solidFill>
              </a:rPr>
              <a:t>Минфина России от 09 июля 2024 г. № </a:t>
            </a:r>
            <a:r>
              <a:rPr lang="ru-RU" sz="2000" dirty="0" smtClean="0">
                <a:solidFill>
                  <a:schemeClr val="tx2"/>
                </a:solidFill>
              </a:rPr>
              <a:t>24-08-08/63871</a:t>
            </a:r>
          </a:p>
          <a:p>
            <a:pPr algn="just"/>
            <a:r>
              <a:rPr lang="ru-RU" sz="1700" dirty="0" smtClean="0">
                <a:solidFill>
                  <a:schemeClr val="tx2"/>
                </a:solidFill>
              </a:rPr>
              <a:t>Минфин </a:t>
            </a:r>
            <a:r>
              <a:rPr lang="ru-RU" sz="1700" dirty="0">
                <a:solidFill>
                  <a:schemeClr val="tx2"/>
                </a:solidFill>
              </a:rPr>
              <a:t>разъяснил </a:t>
            </a:r>
            <a:r>
              <a:rPr lang="ru-RU" sz="1700" dirty="0">
                <a:solidFill>
                  <a:schemeClr val="tx2"/>
                </a:solidFill>
                <a:effectLst>
                  <a:outerShdw blurRad="38100" dist="38100" dir="2700000" algn="tl">
                    <a:srgbClr val="000000">
                      <a:alpha val="43137"/>
                    </a:srgbClr>
                  </a:outerShdw>
                </a:effectLst>
              </a:rPr>
              <a:t>особенности увеличения количества поставляемого товара при формировании и размещении в ЕИС проекта государственного </a:t>
            </a:r>
            <a:r>
              <a:rPr lang="ru-RU" sz="1700" dirty="0" smtClean="0">
                <a:solidFill>
                  <a:schemeClr val="tx2"/>
                </a:solidFill>
                <a:effectLst>
                  <a:outerShdw blurRad="38100" dist="38100" dir="2700000" algn="tl">
                    <a:srgbClr val="000000">
                      <a:alpha val="43137"/>
                    </a:srgbClr>
                  </a:outerShdw>
                </a:effectLst>
              </a:rPr>
              <a:t>контракта</a:t>
            </a:r>
          </a:p>
          <a:p>
            <a:pPr marL="285750" indent="-285750" algn="just">
              <a:buFont typeface="Wingdings" panose="05000000000000000000" pitchFamily="2" charset="2"/>
              <a:buChar char="Ø"/>
            </a:pPr>
            <a:r>
              <a:rPr lang="ru-RU" sz="1700" dirty="0" smtClean="0">
                <a:solidFill>
                  <a:schemeClr val="tx2"/>
                </a:solidFill>
              </a:rPr>
              <a:t>согласно </a:t>
            </a:r>
            <a:r>
              <a:rPr lang="ru-RU" sz="1700" dirty="0">
                <a:solidFill>
                  <a:schemeClr val="tx2"/>
                </a:solidFill>
              </a:rPr>
              <a:t>подпункту "б" </a:t>
            </a:r>
            <a:r>
              <a:rPr lang="ru-RU" sz="1700" dirty="0" smtClean="0">
                <a:solidFill>
                  <a:schemeClr val="tx2"/>
                </a:solidFill>
              </a:rPr>
              <a:t>п.1 ч. </a:t>
            </a:r>
            <a:r>
              <a:rPr lang="ru-RU" sz="1700" dirty="0">
                <a:solidFill>
                  <a:schemeClr val="tx2"/>
                </a:solidFill>
              </a:rPr>
              <a:t>2 </a:t>
            </a:r>
            <a:r>
              <a:rPr lang="ru-RU" sz="1700" dirty="0" smtClean="0">
                <a:solidFill>
                  <a:schemeClr val="tx2"/>
                </a:solidFill>
              </a:rPr>
              <a:t>ст. </a:t>
            </a:r>
            <a:r>
              <a:rPr lang="ru-RU" sz="1700" dirty="0">
                <a:solidFill>
                  <a:schemeClr val="tx2"/>
                </a:solidFill>
              </a:rPr>
              <a:t>51 Закона № 44-ФЗ заказчик формирует с использованием </a:t>
            </a:r>
            <a:r>
              <a:rPr lang="ru-RU" sz="1700" dirty="0" smtClean="0">
                <a:solidFill>
                  <a:schemeClr val="tx2"/>
                </a:solidFill>
              </a:rPr>
              <a:t>ЕИС </a:t>
            </a:r>
            <a:r>
              <a:rPr lang="ru-RU" sz="1700" dirty="0">
                <a:solidFill>
                  <a:schemeClr val="tx2"/>
                </a:solidFill>
              </a:rPr>
              <a:t>и размещает в ЕИС и на электронной площадке проект контракта, указанный в </a:t>
            </a:r>
            <a:r>
              <a:rPr lang="ru-RU" sz="1700" dirty="0" smtClean="0">
                <a:solidFill>
                  <a:schemeClr val="tx2"/>
                </a:solidFill>
              </a:rPr>
              <a:t>п.5 ч.2 ст.42, </a:t>
            </a:r>
            <a:r>
              <a:rPr lang="ru-RU" sz="1700" dirty="0">
                <a:solidFill>
                  <a:schemeClr val="tx2"/>
                </a:solidFill>
              </a:rPr>
              <a:t>который должен содержать в том числе цену контракта, соответствующую цене контракта, предложенной </a:t>
            </a:r>
            <a:r>
              <a:rPr lang="ru-RU" sz="1700" dirty="0" smtClean="0">
                <a:solidFill>
                  <a:schemeClr val="tx2"/>
                </a:solidFill>
              </a:rPr>
              <a:t>участником </a:t>
            </a:r>
            <a:r>
              <a:rPr lang="ru-RU" sz="1700" dirty="0">
                <a:solidFill>
                  <a:schemeClr val="tx2"/>
                </a:solidFill>
              </a:rPr>
              <a:t>закупки, с которым заключается контракт. Предусмотренная указанным подпунктом информация включается в проект контракта, за исключением случаев включения в него информации, предусмотренной подпунктами "в" или "г" пункта 1 части 2 статьи 51 Закона № 44-ФЗ;</a:t>
            </a:r>
          </a:p>
          <a:p>
            <a:pPr marL="285750" indent="-285750" algn="just">
              <a:buFont typeface="Wingdings" panose="05000000000000000000" pitchFamily="2" charset="2"/>
              <a:buChar char="Ø"/>
            </a:pPr>
            <a:r>
              <a:rPr lang="ru-RU" sz="1700" dirty="0" smtClean="0">
                <a:solidFill>
                  <a:schemeClr val="tx2"/>
                </a:solidFill>
              </a:rPr>
              <a:t>при </a:t>
            </a:r>
            <a:r>
              <a:rPr lang="ru-RU" sz="1700" dirty="0">
                <a:solidFill>
                  <a:schemeClr val="tx2"/>
                </a:solidFill>
              </a:rPr>
              <a:t>формировании и размещении проекта контракта, предусмотренного </a:t>
            </a:r>
            <a:r>
              <a:rPr lang="ru-RU" sz="1700" dirty="0" smtClean="0">
                <a:solidFill>
                  <a:schemeClr val="tx2"/>
                </a:solidFill>
              </a:rPr>
              <a:t>п.1 ч.2 ст.51, </a:t>
            </a:r>
            <a:r>
              <a:rPr lang="ru-RU" sz="1700" dirty="0">
                <a:solidFill>
                  <a:schemeClr val="tx2"/>
                </a:solidFill>
              </a:rPr>
              <a:t>заказчик вправе (за исключением </a:t>
            </a:r>
            <a:r>
              <a:rPr lang="ru-RU" sz="1700" dirty="0" smtClean="0">
                <a:solidFill>
                  <a:schemeClr val="tx2"/>
                </a:solidFill>
              </a:rPr>
              <a:t>закупок без объёма) </a:t>
            </a:r>
            <a:r>
              <a:rPr lang="ru-RU" sz="1700" dirty="0">
                <a:solidFill>
                  <a:schemeClr val="tx2"/>
                </a:solidFill>
              </a:rPr>
              <a:t>увеличить количество поставляемого товара на сумму, не превышающую разницы между ценой </a:t>
            </a:r>
            <a:r>
              <a:rPr lang="ru-RU" sz="1700" dirty="0" smtClean="0">
                <a:solidFill>
                  <a:schemeClr val="tx2"/>
                </a:solidFill>
              </a:rPr>
              <a:t>контракта и НМЦК. </a:t>
            </a:r>
            <a:r>
              <a:rPr lang="ru-RU" sz="1700" dirty="0">
                <a:solidFill>
                  <a:schemeClr val="tx2"/>
                </a:solidFill>
              </a:rPr>
              <a:t>При этом цена единицы товара не должна превышать цену такой единицы, определяемую как частное от деления цены контракта, предусмотренной подпунктом "б" пункта 1 части 2 статьи 51 Закона № 44-ФЗ, на количество товара, предусмотренное в извещении об осуществлении закупки (пункт 2 части 2 статьи 51 Закона № 44-ФЗ);</a:t>
            </a:r>
          </a:p>
          <a:p>
            <a:pPr marL="285750" indent="-285750" algn="just">
              <a:buFont typeface="Wingdings" panose="05000000000000000000" pitchFamily="2" charset="2"/>
              <a:buChar char="Ø"/>
            </a:pPr>
            <a:r>
              <a:rPr lang="ru-RU" sz="1700" dirty="0" smtClean="0">
                <a:solidFill>
                  <a:schemeClr val="tx2"/>
                </a:solidFill>
                <a:effectLst>
                  <a:outerShdw blurRad="38100" dist="38100" dir="2700000" algn="tl">
                    <a:srgbClr val="000000">
                      <a:alpha val="43137"/>
                    </a:srgbClr>
                  </a:outerShdw>
                </a:effectLst>
              </a:rPr>
              <a:t>при </a:t>
            </a:r>
            <a:r>
              <a:rPr lang="ru-RU" sz="1700" dirty="0">
                <a:solidFill>
                  <a:schemeClr val="tx2"/>
                </a:solidFill>
                <a:effectLst>
                  <a:outerShdw blurRad="38100" dist="38100" dir="2700000" algn="tl">
                    <a:srgbClr val="000000">
                      <a:alpha val="43137"/>
                    </a:srgbClr>
                  </a:outerShdw>
                </a:effectLst>
              </a:rPr>
              <a:t>формировании и размещении проекта контракта заказчик вправе увеличить количество поставляемого товара по отдельным позициям на сумму, не превышающую разницы между ценой контракта, предложенной участником закупки, с которым заключается контракт, и начальной (максимальной) ценой </a:t>
            </a:r>
            <a:r>
              <a:rPr lang="ru-RU" sz="1700" dirty="0" smtClean="0">
                <a:solidFill>
                  <a:schemeClr val="tx2"/>
                </a:solidFill>
                <a:effectLst>
                  <a:outerShdw blurRad="38100" dist="38100" dir="2700000" algn="tl">
                    <a:srgbClr val="000000">
                      <a:alpha val="43137"/>
                    </a:srgbClr>
                  </a:outerShdw>
                </a:effectLst>
              </a:rPr>
              <a:t>контракта</a:t>
            </a:r>
            <a:r>
              <a:rPr lang="ru-RU" sz="1700" dirty="0" smtClean="0">
                <a:solidFill>
                  <a:schemeClr val="tx2"/>
                </a:solidFill>
              </a:rPr>
              <a:t>.</a:t>
            </a:r>
            <a:endParaRPr lang="ru-RU" sz="1700" dirty="0">
              <a:solidFill>
                <a:schemeClr val="tx2"/>
              </a:solidFill>
            </a:endParaRPr>
          </a:p>
        </p:txBody>
      </p:sp>
    </p:spTree>
    <p:extLst>
      <p:ext uri="{BB962C8B-B14F-4D97-AF65-F5344CB8AC3E}">
        <p14:creationId xmlns:p14="http://schemas.microsoft.com/office/powerpoint/2010/main" val="2322567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91544" y="692696"/>
            <a:ext cx="7239000" cy="504056"/>
          </a:xfrm>
        </p:spPr>
        <p:txBody>
          <a:bodyPr>
            <a:normAutofit fontScale="90000"/>
          </a:bodyPr>
          <a:lstStyle/>
          <a:p>
            <a:pPr algn="ctr"/>
            <a:r>
              <a:rPr lang="ru-RU" b="1" dirty="0">
                <a:solidFill>
                  <a:schemeClr val="tx2"/>
                </a:solidFill>
              </a:rPr>
              <a:t>Изменение условий контракта</a:t>
            </a:r>
          </a:p>
        </p:txBody>
      </p:sp>
      <p:sp>
        <p:nvSpPr>
          <p:cNvPr id="3" name="Содержимое 2"/>
          <p:cNvSpPr>
            <a:spLocks noGrp="1"/>
          </p:cNvSpPr>
          <p:nvPr>
            <p:ph idx="1"/>
          </p:nvPr>
        </p:nvSpPr>
        <p:spPr>
          <a:xfrm>
            <a:off x="1919536" y="2276872"/>
            <a:ext cx="7239000" cy="2736304"/>
          </a:xfrm>
        </p:spPr>
        <p:txBody>
          <a:bodyPr>
            <a:noAutofit/>
          </a:bodyPr>
          <a:lstStyle/>
          <a:p>
            <a:pPr marL="0" indent="0">
              <a:buNone/>
            </a:pPr>
            <a:r>
              <a:rPr lang="ru-RU" sz="2400" b="1" u="sng" dirty="0">
                <a:solidFill>
                  <a:schemeClr val="tx2"/>
                </a:solidFill>
                <a:effectLst>
                  <a:outerShdw blurRad="38100" dist="38100" dir="2700000" algn="tl">
                    <a:srgbClr val="000000">
                      <a:alpha val="43137"/>
                    </a:srgbClr>
                  </a:outerShdw>
                </a:effectLst>
              </a:rPr>
              <a:t>ч.1 ст.95</a:t>
            </a:r>
            <a:r>
              <a:rPr lang="ru-RU" sz="2400" b="1" dirty="0">
                <a:solidFill>
                  <a:schemeClr val="tx2"/>
                </a:solidFill>
              </a:rPr>
              <a:t>: </a:t>
            </a:r>
          </a:p>
          <a:p>
            <a:pPr marL="0" indent="0">
              <a:buNone/>
            </a:pPr>
            <a:r>
              <a:rPr lang="ru-RU" sz="2400" b="1" dirty="0">
                <a:solidFill>
                  <a:schemeClr val="tx2"/>
                </a:solidFill>
              </a:rPr>
              <a:t>Изменение существенных условий контракта при его исполнении </a:t>
            </a:r>
            <a:r>
              <a:rPr lang="ru-RU" sz="2400" b="1" u="sng" dirty="0">
                <a:solidFill>
                  <a:schemeClr val="tx2"/>
                </a:solidFill>
              </a:rPr>
              <a:t>не допускается</a:t>
            </a:r>
            <a:r>
              <a:rPr lang="ru-RU" sz="2400" b="1" dirty="0">
                <a:solidFill>
                  <a:schemeClr val="tx2"/>
                </a:solidFill>
              </a:rPr>
              <a:t>, за исключением их изменения по соглашению сторон в следующих случаях</a:t>
            </a:r>
            <a:r>
              <a:rPr lang="ru-RU" sz="2400" b="1" dirty="0" smtClean="0">
                <a:solidFill>
                  <a:schemeClr val="tx2"/>
                </a:solidFill>
              </a:rPr>
              <a:t>:</a:t>
            </a:r>
          </a:p>
          <a:p>
            <a:pPr marL="0" indent="0" algn="ctr">
              <a:buNone/>
            </a:pPr>
            <a:r>
              <a:rPr lang="ru-RU" sz="2400" i="1" dirty="0" smtClean="0">
                <a:solidFill>
                  <a:srgbClr val="7030A0"/>
                </a:solidFill>
              </a:rPr>
              <a:t>часть 1 содержит 13 пунктов</a:t>
            </a:r>
            <a:endParaRPr lang="ru-RU" sz="2400" i="1" dirty="0">
              <a:solidFill>
                <a:srgbClr val="7030A0"/>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767408" y="692696"/>
            <a:ext cx="8424936" cy="4313238"/>
          </a:xfrm>
        </p:spPr>
        <p:txBody>
          <a:bodyPr>
            <a:noAutofit/>
          </a:bodyPr>
          <a:lstStyle/>
          <a:p>
            <a:pPr marL="0" indent="0">
              <a:buNone/>
            </a:pPr>
            <a:r>
              <a:rPr lang="ru-RU" sz="2400" dirty="0" smtClean="0">
                <a:solidFill>
                  <a:schemeClr val="tx1"/>
                </a:solidFill>
              </a:rPr>
              <a:t>К </a:t>
            </a:r>
            <a:r>
              <a:rPr lang="ru-RU" sz="2400" dirty="0" smtClean="0">
                <a:solidFill>
                  <a:schemeClr val="tx1"/>
                </a:solidFill>
                <a:effectLst>
                  <a:outerShdw blurRad="38100" dist="38100" dir="2700000" algn="tl">
                    <a:srgbClr val="000000">
                      <a:alpha val="43137"/>
                    </a:srgbClr>
                  </a:outerShdw>
                </a:effectLst>
              </a:rPr>
              <a:t>существенным </a:t>
            </a:r>
            <a:r>
              <a:rPr lang="ru-RU" sz="2400" dirty="0">
                <a:solidFill>
                  <a:schemeClr val="tx1"/>
                </a:solidFill>
                <a:effectLst>
                  <a:outerShdw blurRad="38100" dist="38100" dir="2700000" algn="tl">
                    <a:srgbClr val="000000">
                      <a:alpha val="43137"/>
                    </a:srgbClr>
                  </a:outerShdw>
                </a:effectLst>
              </a:rPr>
              <a:t>условиям договора </a:t>
            </a:r>
            <a:r>
              <a:rPr lang="ru-RU" sz="2400" dirty="0">
                <a:solidFill>
                  <a:schemeClr val="tx1"/>
                </a:solidFill>
              </a:rPr>
              <a:t>российское гражданское законодательство в ст. 432 ГК РФ относит:</a:t>
            </a:r>
          </a:p>
          <a:p>
            <a:r>
              <a:rPr lang="ru-RU" sz="2400" i="1" dirty="0">
                <a:solidFill>
                  <a:schemeClr val="tx1"/>
                </a:solidFill>
              </a:rPr>
              <a:t>сведения о сторонах договора,</a:t>
            </a:r>
          </a:p>
          <a:p>
            <a:r>
              <a:rPr lang="ru-RU" sz="2400" i="1" dirty="0">
                <a:solidFill>
                  <a:schemeClr val="tx1"/>
                </a:solidFill>
              </a:rPr>
              <a:t>условия о предмете договора,</a:t>
            </a:r>
          </a:p>
          <a:p>
            <a:r>
              <a:rPr lang="ru-RU" sz="2400" i="1" dirty="0">
                <a:solidFill>
                  <a:schemeClr val="tx1"/>
                </a:solidFill>
              </a:rPr>
              <a:t>условия, которые названы в законе или иных правовых актах как существенные или необходимые для договоров данного вида,</a:t>
            </a:r>
          </a:p>
          <a:p>
            <a:r>
              <a:rPr lang="ru-RU" sz="2400" i="1" dirty="0">
                <a:solidFill>
                  <a:schemeClr val="tx1"/>
                </a:solidFill>
              </a:rPr>
              <a:t>а также все те условия, относительно которых по заявлению одной из сторон должно быть достигнуто соглашение.</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7488" y="188641"/>
            <a:ext cx="8534400" cy="648072"/>
          </a:xfrm>
        </p:spPr>
        <p:txBody>
          <a:bodyPr>
            <a:normAutofit/>
          </a:bodyPr>
          <a:lstStyle/>
          <a:p>
            <a:r>
              <a:rPr lang="ru-RU" sz="2800" dirty="0" smtClean="0">
                <a:solidFill>
                  <a:schemeClr val="tx1"/>
                </a:solidFill>
                <a:effectLst>
                  <a:outerShdw blurRad="38100" dist="38100" dir="2700000" algn="tl">
                    <a:srgbClr val="000000">
                      <a:alpha val="43137"/>
                    </a:srgbClr>
                  </a:outerShdw>
                </a:effectLst>
              </a:rPr>
              <a:t>Часть 1 статьи 95 (содержит 13 пунктов)</a:t>
            </a:r>
            <a:endParaRPr lang="ru-RU" sz="2800" dirty="0">
              <a:solidFill>
                <a:schemeClr val="tx1"/>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767408" y="853888"/>
            <a:ext cx="8534400" cy="5095391"/>
          </a:xfrm>
        </p:spPr>
        <p:txBody>
          <a:bodyPr>
            <a:noAutofit/>
          </a:bodyPr>
          <a:lstStyle/>
          <a:p>
            <a:pPr marL="0" indent="0" algn="just">
              <a:buNone/>
            </a:pPr>
            <a:r>
              <a:rPr lang="ru-RU" sz="2000" b="1" dirty="0">
                <a:solidFill>
                  <a:schemeClr val="tx1"/>
                </a:solidFill>
                <a:effectLst>
                  <a:outerShdw blurRad="38100" dist="38100" dir="2700000" algn="tl">
                    <a:srgbClr val="000000">
                      <a:alpha val="43137"/>
                    </a:srgbClr>
                  </a:outerShdw>
                </a:effectLst>
              </a:rPr>
              <a:t>1.1</a:t>
            </a:r>
            <a:r>
              <a:rPr lang="ru-RU" sz="2000" dirty="0">
                <a:solidFill>
                  <a:schemeClr val="tx1"/>
                </a:solidFill>
              </a:rPr>
              <a:t> при снижении цены контракта без изменения предусмотренных контрактом количества товара, объема работы или услуги, качества поставляемого товара, выполняемой работы, оказываемой услуги и иных условий контракта;</a:t>
            </a:r>
          </a:p>
          <a:p>
            <a:pPr marL="0" indent="0" algn="just">
              <a:buNone/>
            </a:pPr>
            <a:endParaRPr lang="ru-RU" sz="1000" dirty="0">
              <a:solidFill>
                <a:schemeClr val="tx1"/>
              </a:solidFill>
            </a:endParaRPr>
          </a:p>
          <a:p>
            <a:pPr marL="0" indent="0" algn="just">
              <a:buNone/>
            </a:pPr>
            <a:r>
              <a:rPr lang="ru-RU" sz="2000" i="1" dirty="0">
                <a:solidFill>
                  <a:schemeClr val="tx1"/>
                </a:solidFill>
              </a:rPr>
              <a:t>Согласно ч.8 ст.61 Федерального закона от 12 апреля 2010 г. N 61-ФЗ </a:t>
            </a:r>
            <a:r>
              <a:rPr lang="ru-RU" sz="2000" i="1" dirty="0">
                <a:solidFill>
                  <a:schemeClr val="tx1"/>
                </a:solidFill>
                <a:effectLst>
                  <a:outerShdw blurRad="38100" dist="38100" dir="2700000" algn="tl">
                    <a:srgbClr val="000000">
                      <a:alpha val="43137"/>
                    </a:srgbClr>
                  </a:outerShdw>
                </a:effectLst>
              </a:rPr>
              <a:t>"Об обращении лекарственных средств"</a:t>
            </a:r>
            <a:r>
              <a:rPr lang="ru-RU" sz="2000" i="1" dirty="0">
                <a:solidFill>
                  <a:schemeClr val="tx1"/>
                </a:solidFill>
              </a:rPr>
              <a:t> </a:t>
            </a:r>
            <a:r>
              <a:rPr lang="ru-RU" sz="2000" i="1" u="sng" dirty="0">
                <a:solidFill>
                  <a:schemeClr val="tx1"/>
                </a:solidFill>
              </a:rPr>
              <a:t>не допускаются реализация и отпуск </a:t>
            </a:r>
            <a:r>
              <a:rPr lang="ru-RU" sz="2000" i="1" dirty="0">
                <a:solidFill>
                  <a:schemeClr val="tx1"/>
                </a:solidFill>
              </a:rPr>
              <a:t>лекарственных препаратов, включенных в перечень ЖНВЛП, на которые производителями лекарственных препаратов </a:t>
            </a:r>
            <a:r>
              <a:rPr lang="ru-RU" sz="2000" i="1" u="sng" dirty="0">
                <a:solidFill>
                  <a:schemeClr val="tx1"/>
                </a:solidFill>
              </a:rPr>
              <a:t>не зарегистрирована предельная отпускная цена</a:t>
            </a:r>
            <a:r>
              <a:rPr lang="ru-RU" sz="2000" i="1" dirty="0">
                <a:solidFill>
                  <a:schemeClr val="tx1"/>
                </a:solidFill>
              </a:rPr>
              <a:t>, реализация производителями лекарственных препаратов </a:t>
            </a:r>
            <a:r>
              <a:rPr lang="ru-RU" sz="2000" i="1" u="sng" dirty="0">
                <a:solidFill>
                  <a:schemeClr val="tx1"/>
                </a:solidFill>
              </a:rPr>
              <a:t>по ценам, превышающим зарегистрированные или перерегистрированные предельные отпускные цены </a:t>
            </a:r>
            <a:r>
              <a:rPr lang="ru-RU" sz="2000" i="1" dirty="0">
                <a:solidFill>
                  <a:schemeClr val="tx1"/>
                </a:solidFill>
              </a:rPr>
              <a:t>на лекарственные препараты с учетом налога на добавленную стоимость.</a:t>
            </a:r>
          </a:p>
        </p:txBody>
      </p:sp>
    </p:spTree>
    <p:extLst>
      <p:ext uri="{BB962C8B-B14F-4D97-AF65-F5344CB8AC3E}">
        <p14:creationId xmlns:p14="http://schemas.microsoft.com/office/powerpoint/2010/main" val="398373815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983432" y="260350"/>
            <a:ext cx="8343131" cy="5903913"/>
          </a:xfrm>
        </p:spPr>
        <p:txBody>
          <a:bodyPr>
            <a:noAutofit/>
          </a:bodyPr>
          <a:lstStyle/>
          <a:p>
            <a:pPr marL="0" indent="0" algn="just">
              <a:buNone/>
            </a:pPr>
            <a:r>
              <a:rPr lang="ru-RU" sz="1700" b="1" dirty="0">
                <a:solidFill>
                  <a:schemeClr val="tx1"/>
                </a:solidFill>
              </a:rPr>
              <a:t>1.2.</a:t>
            </a:r>
            <a:r>
              <a:rPr lang="ru-RU" sz="1700" dirty="0">
                <a:solidFill>
                  <a:schemeClr val="tx1"/>
                </a:solidFill>
              </a:rPr>
              <a:t> если по предложению заказчика (за исключением контракта,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a:t>
            </a:r>
            <a:r>
              <a:rPr lang="ru-RU" sz="1700" b="1" dirty="0">
                <a:solidFill>
                  <a:srgbClr val="7030A0"/>
                </a:solidFill>
              </a:rPr>
              <a:t>увеличиваются</a:t>
            </a:r>
            <a:r>
              <a:rPr lang="ru-RU" sz="1700" dirty="0">
                <a:solidFill>
                  <a:schemeClr val="tx1"/>
                </a:solidFill>
              </a:rPr>
              <a:t> предусмотренные контрактом </a:t>
            </a:r>
            <a:r>
              <a:rPr lang="ru-RU" sz="1700" b="1" dirty="0">
                <a:solidFill>
                  <a:srgbClr val="7030A0"/>
                </a:solidFill>
              </a:rPr>
              <a:t>количество товара, объем работы или услуги не более чем на 10% или уменьшаются </a:t>
            </a:r>
            <a:r>
              <a:rPr lang="ru-RU" sz="1700" dirty="0">
                <a:solidFill>
                  <a:schemeClr val="tx1"/>
                </a:solidFill>
              </a:rPr>
              <a:t>предусмотренные контрактом количество поставляемого товара, объем выполняемой работы или оказываемой услуги не более чем на 10 %. </a:t>
            </a:r>
          </a:p>
          <a:p>
            <a:pPr marL="0" indent="0" algn="just">
              <a:lnSpc>
                <a:spcPct val="120000"/>
              </a:lnSpc>
              <a:spcBef>
                <a:spcPts val="0"/>
              </a:spcBef>
              <a:buNone/>
            </a:pPr>
            <a:r>
              <a:rPr lang="ru-RU" sz="1700" i="1" dirty="0">
                <a:solidFill>
                  <a:schemeClr val="tx1"/>
                </a:solidFill>
                <a:effectLst>
                  <a:outerShdw blurRad="38100" dist="38100" dir="2700000" algn="tl">
                    <a:srgbClr val="000000">
                      <a:alpha val="43137"/>
                    </a:srgbClr>
                  </a:outerShdw>
                </a:effectLst>
              </a:rPr>
              <a:t>При этом</a:t>
            </a:r>
            <a:r>
              <a:rPr lang="ru-RU" sz="1700" dirty="0">
                <a:solidFill>
                  <a:schemeClr val="tx1"/>
                </a:solidFill>
                <a:effectLst>
                  <a:outerShdw blurRad="38100" dist="38100" dir="2700000" algn="tl">
                    <a:srgbClr val="000000">
                      <a:alpha val="43137"/>
                    </a:srgbClr>
                  </a:outerShdw>
                </a:effectLst>
              </a:rPr>
              <a:t> по соглашению сторон </a:t>
            </a:r>
            <a:r>
              <a:rPr lang="ru-RU" sz="1700" i="1" dirty="0">
                <a:solidFill>
                  <a:schemeClr val="tx1"/>
                </a:solidFill>
                <a:effectLst>
                  <a:outerShdw blurRad="38100" dist="38100" dir="2700000" algn="tl">
                    <a:srgbClr val="000000">
                      <a:alpha val="43137"/>
                    </a:srgbClr>
                  </a:outerShdw>
                </a:effectLst>
              </a:rPr>
              <a:t>допускается изменение</a:t>
            </a:r>
            <a:r>
              <a:rPr lang="ru-RU" sz="1700" dirty="0">
                <a:solidFill>
                  <a:schemeClr val="tx1"/>
                </a:solidFill>
              </a:rPr>
              <a:t> с учетом положений бюджетного законодательства РФ </a:t>
            </a:r>
            <a:r>
              <a:rPr lang="ru-RU" sz="1700" i="1" dirty="0">
                <a:solidFill>
                  <a:schemeClr val="tx1"/>
                </a:solidFill>
                <a:effectLst>
                  <a:outerShdw blurRad="38100" dist="38100" dir="2700000" algn="tl">
                    <a:srgbClr val="000000">
                      <a:alpha val="43137"/>
                    </a:srgbClr>
                  </a:outerShdw>
                </a:effectLst>
              </a:rPr>
              <a:t>цены контракта пропорционально дополнительному количеству</a:t>
            </a:r>
            <a:r>
              <a:rPr lang="ru-RU" sz="1700" dirty="0">
                <a:solidFill>
                  <a:schemeClr val="tx1"/>
                </a:solidFill>
              </a:rPr>
              <a:t> товара, дополнительному </a:t>
            </a:r>
            <a:r>
              <a:rPr lang="ru-RU" sz="1700" i="1" dirty="0">
                <a:solidFill>
                  <a:schemeClr val="tx1"/>
                </a:solidFill>
              </a:rPr>
              <a:t>объему</a:t>
            </a:r>
            <a:r>
              <a:rPr lang="ru-RU" sz="1700" dirty="0">
                <a:solidFill>
                  <a:schemeClr val="tx1"/>
                </a:solidFill>
              </a:rPr>
              <a:t> работы или услуги исходя из установленной в контракте цены единицы ТРУ, </a:t>
            </a:r>
            <a:r>
              <a:rPr lang="ru-RU" sz="1700" i="1" dirty="0">
                <a:solidFill>
                  <a:schemeClr val="tx1"/>
                </a:solidFill>
              </a:rPr>
              <a:t>но </a:t>
            </a:r>
            <a:r>
              <a:rPr lang="ru-RU" sz="1700" i="1" dirty="0">
                <a:solidFill>
                  <a:schemeClr val="tx1"/>
                </a:solidFill>
                <a:effectLst>
                  <a:outerShdw blurRad="38100" dist="38100" dir="2700000" algn="tl">
                    <a:srgbClr val="000000">
                      <a:alpha val="43137"/>
                    </a:srgbClr>
                  </a:outerShdw>
                </a:effectLst>
              </a:rPr>
              <a:t>не более чем на 10% цены контракта</a:t>
            </a:r>
            <a:r>
              <a:rPr lang="ru-RU" sz="1700" dirty="0">
                <a:solidFill>
                  <a:schemeClr val="tx1"/>
                </a:solidFill>
                <a:effectLst>
                  <a:outerShdw blurRad="38100" dist="38100" dir="2700000" algn="tl">
                    <a:srgbClr val="000000">
                      <a:alpha val="43137"/>
                    </a:srgbClr>
                  </a:outerShdw>
                </a:effectLst>
              </a:rPr>
              <a:t>.  </a:t>
            </a:r>
          </a:p>
          <a:p>
            <a:pPr marL="0" indent="0" algn="just">
              <a:lnSpc>
                <a:spcPct val="120000"/>
              </a:lnSpc>
              <a:spcBef>
                <a:spcPts val="0"/>
              </a:spcBef>
              <a:buNone/>
            </a:pPr>
            <a:r>
              <a:rPr lang="ru-RU" sz="1700" dirty="0">
                <a:solidFill>
                  <a:schemeClr val="tx1"/>
                </a:solidFill>
              </a:rPr>
              <a:t>При уменьшении предусмотренных контрактом количества товара, объема работы или услуги стороны контракта обязаны уменьшить цену контракта исходя из цены единицы ТРУ. Цена единицы дополнительно поставляемого товара или цена единицы товара при уменьшении предусмотренного контрактом количества поставляемого товара должна определяться как частное от деления первоначальной цены контракта на предусмотренное в контракте количество такого товара; </a:t>
            </a:r>
          </a:p>
        </p:txBody>
      </p:sp>
    </p:spTree>
    <p:extLst>
      <p:ext uri="{BB962C8B-B14F-4D97-AF65-F5344CB8AC3E}">
        <p14:creationId xmlns:p14="http://schemas.microsoft.com/office/powerpoint/2010/main" val="176516342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07368" y="333374"/>
            <a:ext cx="9001000" cy="5975945"/>
          </a:xfrm>
        </p:spPr>
        <p:txBody>
          <a:bodyPr>
            <a:noAutofit/>
          </a:bodyPr>
          <a:lstStyle/>
          <a:p>
            <a:pPr marL="0" indent="0" algn="just">
              <a:lnSpc>
                <a:spcPct val="140000"/>
              </a:lnSpc>
              <a:spcBef>
                <a:spcPts val="0"/>
              </a:spcBef>
              <a:buNone/>
            </a:pPr>
            <a:r>
              <a:rPr lang="ru-RU" sz="1500" b="1" dirty="0">
                <a:solidFill>
                  <a:schemeClr val="tx1"/>
                </a:solidFill>
              </a:rPr>
              <a:t>2</a:t>
            </a:r>
            <a:r>
              <a:rPr lang="ru-RU" sz="1600" b="1" dirty="0">
                <a:solidFill>
                  <a:schemeClr val="tx1"/>
                </a:solidFill>
              </a:rPr>
              <a:t>) </a:t>
            </a:r>
            <a:r>
              <a:rPr lang="ru-RU" sz="1600" dirty="0">
                <a:solidFill>
                  <a:schemeClr val="tx1"/>
                </a:solidFill>
              </a:rPr>
              <a:t>если цена заключенного для обеспечения </a:t>
            </a:r>
            <a:r>
              <a:rPr lang="ru-RU" sz="1600" b="1" dirty="0">
                <a:solidFill>
                  <a:schemeClr val="tx1"/>
                </a:solidFill>
              </a:rPr>
              <a:t>федеральных нужд </a:t>
            </a:r>
            <a:r>
              <a:rPr lang="ru-RU" sz="1600" dirty="0">
                <a:solidFill>
                  <a:schemeClr val="tx1"/>
                </a:solidFill>
              </a:rPr>
              <a:t>на срок </a:t>
            </a:r>
            <a:r>
              <a:rPr lang="ru-RU" sz="1600" b="1" dirty="0">
                <a:solidFill>
                  <a:schemeClr val="tx1"/>
                </a:solidFill>
              </a:rPr>
              <a:t>не менее чем три года контракта</a:t>
            </a:r>
            <a:r>
              <a:rPr lang="ru-RU" sz="1600" dirty="0">
                <a:solidFill>
                  <a:schemeClr val="tx1"/>
                </a:solidFill>
              </a:rPr>
              <a:t> составляет либо превышает размер цены, установленный Правительством РФ    (</a:t>
            </a:r>
            <a:r>
              <a:rPr lang="ru-RU" sz="1600" b="1" dirty="0">
                <a:solidFill>
                  <a:schemeClr val="tx1"/>
                </a:solidFill>
              </a:rPr>
              <a:t>10млрд.руб.</a:t>
            </a:r>
            <a:r>
              <a:rPr lang="ru-RU" sz="1600" dirty="0">
                <a:solidFill>
                  <a:schemeClr val="tx1"/>
                </a:solidFill>
              </a:rPr>
              <a:t>), и исполнение указанного контракта по независящим от сторон контракта обстоятельствам без изменения его условий невозможно, данные условия могут быть изменены на основании решения Правительства РФ; </a:t>
            </a:r>
          </a:p>
          <a:p>
            <a:pPr marL="0" indent="0" algn="just">
              <a:lnSpc>
                <a:spcPct val="140000"/>
              </a:lnSpc>
              <a:spcBef>
                <a:spcPts val="0"/>
              </a:spcBef>
              <a:buNone/>
            </a:pPr>
            <a:r>
              <a:rPr lang="ru-RU" sz="1600" b="1" dirty="0" smtClean="0">
                <a:solidFill>
                  <a:schemeClr val="tx1"/>
                </a:solidFill>
              </a:rPr>
              <a:t>3</a:t>
            </a:r>
            <a:r>
              <a:rPr lang="ru-RU" sz="1600" b="1" dirty="0">
                <a:solidFill>
                  <a:schemeClr val="tx1"/>
                </a:solidFill>
              </a:rPr>
              <a:t>)</a:t>
            </a:r>
            <a:r>
              <a:rPr lang="ru-RU" sz="1600" dirty="0">
                <a:solidFill>
                  <a:schemeClr val="tx1"/>
                </a:solidFill>
              </a:rPr>
              <a:t> если цена заключенного для обеспечения </a:t>
            </a:r>
            <a:r>
              <a:rPr lang="ru-RU" sz="1600" b="1" dirty="0">
                <a:solidFill>
                  <a:schemeClr val="tx1"/>
                </a:solidFill>
              </a:rPr>
              <a:t>нужд субъекта РФ </a:t>
            </a:r>
            <a:r>
              <a:rPr lang="ru-RU" sz="1600" dirty="0">
                <a:solidFill>
                  <a:schemeClr val="tx1"/>
                </a:solidFill>
              </a:rPr>
              <a:t>на срок </a:t>
            </a:r>
            <a:r>
              <a:rPr lang="ru-RU" sz="1600" b="1" dirty="0">
                <a:solidFill>
                  <a:schemeClr val="tx1"/>
                </a:solidFill>
              </a:rPr>
              <a:t>не менее чем три года контракта</a:t>
            </a:r>
            <a:r>
              <a:rPr lang="ru-RU" sz="1600" dirty="0">
                <a:solidFill>
                  <a:schemeClr val="tx1"/>
                </a:solidFill>
              </a:rPr>
              <a:t> составляет или превышает размер цены, установленный Правительством РФ     (</a:t>
            </a:r>
            <a:r>
              <a:rPr lang="ru-RU" sz="1600" b="1" dirty="0">
                <a:solidFill>
                  <a:schemeClr val="tx1"/>
                </a:solidFill>
              </a:rPr>
              <a:t>1млрд.руб.</a:t>
            </a:r>
            <a:r>
              <a:rPr lang="ru-RU" sz="1600" dirty="0">
                <a:solidFill>
                  <a:schemeClr val="tx1"/>
                </a:solidFill>
              </a:rPr>
              <a:t>), и исполнение указанного контракта по независящим от сторон контракта обстоятельствам без изменения его условий невозможно, данные условия могут быть изменены на основании решения высшего исполнительного органа государственной власти субъекта РФ; </a:t>
            </a:r>
          </a:p>
          <a:p>
            <a:pPr marL="0" indent="0" algn="just">
              <a:lnSpc>
                <a:spcPct val="140000"/>
              </a:lnSpc>
              <a:spcBef>
                <a:spcPts val="0"/>
              </a:spcBef>
              <a:buNone/>
            </a:pPr>
            <a:r>
              <a:rPr lang="ru-RU" sz="1600" b="1" dirty="0" smtClean="0">
                <a:solidFill>
                  <a:schemeClr val="tx1"/>
                </a:solidFill>
              </a:rPr>
              <a:t>4</a:t>
            </a:r>
            <a:r>
              <a:rPr lang="ru-RU" sz="1600" b="1" dirty="0">
                <a:solidFill>
                  <a:schemeClr val="tx1"/>
                </a:solidFill>
              </a:rPr>
              <a:t>)</a:t>
            </a:r>
            <a:r>
              <a:rPr lang="ru-RU" sz="1600" dirty="0">
                <a:solidFill>
                  <a:schemeClr val="tx1"/>
                </a:solidFill>
              </a:rPr>
              <a:t> если цена заключенного для обеспечения </a:t>
            </a:r>
            <a:r>
              <a:rPr lang="ru-RU" sz="1600" b="1" dirty="0">
                <a:solidFill>
                  <a:schemeClr val="tx1"/>
                </a:solidFill>
              </a:rPr>
              <a:t>муниципальных нужд </a:t>
            </a:r>
            <a:r>
              <a:rPr lang="ru-RU" sz="1600" dirty="0">
                <a:solidFill>
                  <a:schemeClr val="tx1"/>
                </a:solidFill>
              </a:rPr>
              <a:t>на срок </a:t>
            </a:r>
            <a:r>
              <a:rPr lang="ru-RU" sz="1600" b="1" dirty="0">
                <a:solidFill>
                  <a:schemeClr val="tx1"/>
                </a:solidFill>
              </a:rPr>
              <a:t>не менее одного года</a:t>
            </a:r>
            <a:r>
              <a:rPr lang="ru-RU" sz="1600" dirty="0">
                <a:solidFill>
                  <a:schemeClr val="tx1"/>
                </a:solidFill>
              </a:rPr>
              <a:t> контракта составляет или превышает размер цены, установленный Правительством РФ  (</a:t>
            </a:r>
            <a:r>
              <a:rPr lang="ru-RU" sz="1600" b="1" dirty="0">
                <a:solidFill>
                  <a:schemeClr val="tx1"/>
                </a:solidFill>
              </a:rPr>
              <a:t>500млн.руб.</a:t>
            </a:r>
            <a:r>
              <a:rPr lang="ru-RU" sz="1600" dirty="0">
                <a:solidFill>
                  <a:schemeClr val="tx1"/>
                </a:solidFill>
              </a:rPr>
              <a:t>), и исполнение указанного контракта по независящим от сторон контракта обстоятельствам без изменения его условий невозможно, указанные условия могут быть изменены на основании решения местной администрации</a:t>
            </a:r>
            <a:r>
              <a:rPr lang="ru-RU" sz="1600" dirty="0" smtClean="0">
                <a:solidFill>
                  <a:schemeClr val="bg1"/>
                </a:solidFill>
              </a:rPr>
              <a:t>;</a:t>
            </a:r>
            <a:endParaRPr lang="ru-RU" sz="1600" dirty="0">
              <a:solidFill>
                <a:schemeClr val="bg1"/>
              </a:solidFill>
            </a:endParaRPr>
          </a:p>
        </p:txBody>
      </p:sp>
    </p:spTree>
    <p:extLst>
      <p:ext uri="{BB962C8B-B14F-4D97-AF65-F5344CB8AC3E}">
        <p14:creationId xmlns:p14="http://schemas.microsoft.com/office/powerpoint/2010/main" val="144960100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551384" y="620688"/>
            <a:ext cx="8712968" cy="4824536"/>
          </a:xfrm>
        </p:spPr>
        <p:txBody>
          <a:bodyPr>
            <a:noAutofit/>
          </a:bodyPr>
          <a:lstStyle/>
          <a:p>
            <a:pPr marL="0" indent="0" algn="just">
              <a:spcBef>
                <a:spcPts val="0"/>
              </a:spcBef>
              <a:buNone/>
            </a:pPr>
            <a:r>
              <a:rPr lang="ru-RU" sz="2000" b="1" dirty="0">
                <a:solidFill>
                  <a:schemeClr val="tx1"/>
                </a:solidFill>
              </a:rPr>
              <a:t>5) </a:t>
            </a:r>
            <a:r>
              <a:rPr lang="ru-RU" sz="2000" dirty="0">
                <a:solidFill>
                  <a:schemeClr val="tx1"/>
                </a:solidFill>
              </a:rPr>
              <a:t>изменение в соответствии с законодательством РФ регулируемых государством цен (тарифов) на товары, работы, услуги; </a:t>
            </a:r>
            <a:endParaRPr lang="ru-RU" sz="2000" dirty="0" smtClean="0">
              <a:solidFill>
                <a:schemeClr val="tx1"/>
              </a:solidFill>
            </a:endParaRPr>
          </a:p>
          <a:p>
            <a:pPr marL="0" indent="0" algn="just">
              <a:spcBef>
                <a:spcPts val="0"/>
              </a:spcBef>
              <a:buNone/>
            </a:pPr>
            <a:endParaRPr lang="ru-RU" sz="2000" dirty="0">
              <a:solidFill>
                <a:schemeClr val="tx1"/>
              </a:solidFill>
            </a:endParaRPr>
          </a:p>
          <a:p>
            <a:pPr marL="0" indent="0" algn="just">
              <a:spcBef>
                <a:spcPts val="0"/>
              </a:spcBef>
              <a:buNone/>
            </a:pPr>
            <a:r>
              <a:rPr lang="ru-RU" sz="2000" b="1" dirty="0" smtClean="0">
                <a:solidFill>
                  <a:schemeClr val="tx1"/>
                </a:solidFill>
              </a:rPr>
              <a:t>6</a:t>
            </a:r>
            <a:r>
              <a:rPr lang="ru-RU" sz="2000" b="1" dirty="0">
                <a:solidFill>
                  <a:schemeClr val="tx1"/>
                </a:solidFill>
              </a:rPr>
              <a:t>) </a:t>
            </a:r>
            <a:r>
              <a:rPr lang="ru-RU" sz="2000" dirty="0">
                <a:solidFill>
                  <a:schemeClr val="tx1"/>
                </a:solidFill>
              </a:rPr>
              <a:t>в случаях, предусмотренных пунктом 6 статьи 161 Бюджетного кодекса РФ, при уменьшении ранее доведенных до государственного или муниципального заказчика как получателя бюджетных средств лимитов бюджетных обязательств. </a:t>
            </a:r>
          </a:p>
          <a:p>
            <a:pPr marL="0" indent="0" algn="just">
              <a:spcBef>
                <a:spcPts val="0"/>
              </a:spcBef>
              <a:buNone/>
            </a:pPr>
            <a:r>
              <a:rPr lang="ru-RU" sz="2000" dirty="0">
                <a:solidFill>
                  <a:schemeClr val="tx1"/>
                </a:solidFill>
              </a:rPr>
              <a:t>При этом государственный или муниципальный заказчик в ходе исполнения контракта обеспечивает согласование новых условий контракта, в том числе цены и (или) сроков исполнения контракта и (или) количества товара, объема работы или услуги, предусмотренных контрактом. Постановление Пр-ва РФ от 29 ноября 2013 года № 1090 «Об утверждении методики сокращения количества товаров, объёмов работ или услуг при уменьшении цены контракта</a:t>
            </a:r>
            <a:r>
              <a:rPr lang="ru-RU" sz="2000" dirty="0" smtClean="0">
                <a:solidFill>
                  <a:schemeClr val="tx1"/>
                </a:solidFill>
              </a:rPr>
              <a:t>»</a:t>
            </a:r>
            <a:endParaRPr lang="ru-RU" sz="2000" dirty="0">
              <a:solidFill>
                <a:schemeClr val="tx1"/>
              </a:solidFill>
            </a:endParaRPr>
          </a:p>
        </p:txBody>
      </p:sp>
    </p:spTree>
    <p:extLst>
      <p:ext uri="{BB962C8B-B14F-4D97-AF65-F5344CB8AC3E}">
        <p14:creationId xmlns:p14="http://schemas.microsoft.com/office/powerpoint/2010/main" val="400395378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 Rays Segoe Temp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9312</TotalTime>
  <Words>1636</Words>
  <Application>Microsoft Office PowerPoint</Application>
  <PresentationFormat>Широкоэкранный</PresentationFormat>
  <Paragraphs>72</Paragraphs>
  <Slides>15</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15</vt:i4>
      </vt:variant>
    </vt:vector>
  </HeadingPairs>
  <TitlesOfParts>
    <vt:vector size="22" baseType="lpstr">
      <vt:lpstr>Arial</vt:lpstr>
      <vt:lpstr>Calibri</vt:lpstr>
      <vt:lpstr>Trebuchet MS</vt:lpstr>
      <vt:lpstr>Wingdings</vt:lpstr>
      <vt:lpstr>Wingdings 3</vt:lpstr>
      <vt:lpstr>1_Blue Rays Segoe Template</vt:lpstr>
      <vt:lpstr>Грань</vt:lpstr>
      <vt:lpstr>Изменение существенных условий контракта, предметом которого является поставка лекарственных препаратов, медицинских изделий</vt:lpstr>
      <vt:lpstr>Работа с экономией при заключении контракта часть 2 пункт 2 статьи 51</vt:lpstr>
      <vt:lpstr>Презентация PowerPoint</vt:lpstr>
      <vt:lpstr>Изменение условий контракта</vt:lpstr>
      <vt:lpstr>Презентация PowerPoint</vt:lpstr>
      <vt:lpstr>Часть 1 статьи 95 (содержит 13 пунктов)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Гмызина</dc:creator>
  <cp:lastModifiedBy>user</cp:lastModifiedBy>
  <cp:revision>676</cp:revision>
  <cp:lastPrinted>2022-02-18T08:36:18Z</cp:lastPrinted>
  <dcterms:created xsi:type="dcterms:W3CDTF">2014-04-08T14:11:10Z</dcterms:created>
  <dcterms:modified xsi:type="dcterms:W3CDTF">2024-09-03T09:58:52Z</dcterms:modified>
</cp:coreProperties>
</file>