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96" r:id="rId3"/>
    <p:sldId id="278" r:id="rId4"/>
    <p:sldId id="299" r:id="rId5"/>
    <p:sldId id="293" r:id="rId6"/>
    <p:sldId id="297" r:id="rId7"/>
    <p:sldId id="275" r:id="rId8"/>
    <p:sldId id="280" r:id="rId9"/>
    <p:sldId id="291" r:id="rId10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44546A"/>
    <a:srgbClr val="D2DEEF"/>
    <a:srgbClr val="00B050"/>
    <a:srgbClr val="B7AE79"/>
    <a:srgbClr val="EA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B9E60-7785-4C37-BBBC-99466D7442A6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59DF-4700-4831-8D1C-766FD156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63BB6905-5DF7-4C0D-BF5F-186B69A20D4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1146"/>
            <a:ext cx="5445126" cy="4473422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581E5700-CFC4-4D66-A574-3FDF0F16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E5700-CFC4-4D66-A574-3FDF0F1660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F-0360-4F1B-A9A9-FF587ADFE6A6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4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F6A9-F19F-4BA1-A28B-3233932EDF05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8DA5-D884-40FD-B48D-968EF9274C4E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151F-5ABC-4F66-9204-89CDFEAF1A31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B0E4-E721-45A1-B8AA-6AD2C68F9325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FC-3D8E-46BA-A5DD-76C4B558BD4A}" type="datetime1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2B3D-368B-49F4-B5F7-FECE23640F0C}" type="datetime1">
              <a:rPr lang="ru-RU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98D7-F0CD-4D22-9C51-8AC032898B7F}" type="datetime1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E5E7-C3DA-48F2-9000-A487BB261E44}" type="datetime1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1EAF-F3D4-4957-AA9B-8DDBEAD37C26}" type="datetime1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B198-6766-43E2-953B-14BFAF475676}" type="datetime1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C1D5-EBA0-4A3F-A3D3-DD666990A2D2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hyperlink" Target="https://webtorgi.samregion.ru/site/Show/Category/1173?ItemId=57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17841" y="6280948"/>
            <a:ext cx="1952401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-659" y="2105255"/>
            <a:ext cx="9361021" cy="3077416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8496269" y="2167467"/>
            <a:ext cx="3702033" cy="3015204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76699" y="270029"/>
            <a:ext cx="4728851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Главное управление организации торгов Самарской области</a:t>
            </a: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550" y="25066"/>
            <a:ext cx="1183573" cy="11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674" y="675742"/>
            <a:ext cx="6225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Особенности осуществления закупок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рамках реализации национальных проектов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0036" y="5239366"/>
            <a:ext cx="649908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Консультант аналитического и методологического обеспечения </a:t>
            </a:r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Главного управления организации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торгов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Самарской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области</a:t>
            </a:r>
          </a:p>
          <a:p>
            <a:pPr algn="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Никулина Светлана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8339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820865" y="1303297"/>
            <a:ext cx="4912872" cy="2063059"/>
          </a:xfrm>
          <a:prstGeom prst="roundRect">
            <a:avLst>
              <a:gd name="adj" fmla="val 9112"/>
            </a:avLst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8929" y="4411370"/>
            <a:ext cx="6212413" cy="1438712"/>
          </a:xfrm>
          <a:prstGeom prst="roundRect">
            <a:avLst>
              <a:gd name="adj" fmla="val 13056"/>
            </a:avLst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929" y="1303298"/>
            <a:ext cx="6212412" cy="2953267"/>
          </a:xfrm>
          <a:prstGeom prst="roundRect">
            <a:avLst>
              <a:gd name="adj" fmla="val 5760"/>
            </a:avLst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2801" y="3560890"/>
            <a:ext cx="4890936" cy="2289192"/>
          </a:xfrm>
          <a:prstGeom prst="roundRect">
            <a:avLst>
              <a:gd name="adj" fmla="val 7589"/>
            </a:avLst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0" y="626319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91044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0" y="-1590"/>
            <a:ext cx="5503333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4347" y="255710"/>
            <a:ext cx="10330105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 мерах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реализации закона Самарской области об областном бюджете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текущий финансовый год и на плановый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период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50336" y="1688363"/>
            <a:ext cx="6869930" cy="26758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 1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апреля </a:t>
            </a:r>
            <a:r>
              <a:rPr lang="ru-RU" sz="43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43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по </a:t>
            </a:r>
            <a:r>
              <a:rPr lang="ru-RU" sz="1800" dirty="0">
                <a:solidFill>
                  <a:schemeClr val="tx2"/>
                </a:solidFill>
                <a:cs typeface="Arial" panose="020B0604020202020204" pitchFamily="34" charset="0"/>
              </a:rPr>
              <a:t>средствам, </a:t>
            </a: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первоначально </a:t>
            </a:r>
            <a:r>
              <a:rPr lang="ru-RU" sz="1800" dirty="0">
                <a:solidFill>
                  <a:schemeClr val="tx2"/>
                </a:solidFill>
                <a:cs typeface="Arial" panose="020B0604020202020204" pitchFamily="34" charset="0"/>
              </a:rPr>
              <a:t>внесенным в </a:t>
            </a: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закон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</a:t>
            </a:r>
          </a:p>
          <a:p>
            <a:pPr algn="l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45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рабочих дней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 даты доведения ЛБО</a:t>
            </a: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для </a:t>
            </a:r>
            <a:r>
              <a:rPr lang="ru-RU" sz="1800" dirty="0">
                <a:solidFill>
                  <a:schemeClr val="tx2"/>
                </a:solidFill>
                <a:cs typeface="Arial" panose="020B0604020202020204" pitchFamily="34" charset="0"/>
              </a:rPr>
              <a:t>автономных и бюджетных учреждений </a:t>
            </a: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–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 даты заключения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соглашений </a:t>
            </a:r>
            <a:r>
              <a:rPr lang="ru-RU" sz="1800" dirty="0">
                <a:solidFill>
                  <a:schemeClr val="tx2"/>
                </a:solidFill>
                <a:cs typeface="Arial" panose="020B0604020202020204" pitchFamily="34" charset="0"/>
              </a:rPr>
              <a:t>о предоставлении </a:t>
            </a: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субсидии</a:t>
            </a:r>
            <a:r>
              <a:rPr lang="ru-RU" sz="1800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42335" y="6426198"/>
            <a:ext cx="5137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*Распоряжение Правительства Самарской области от 21.02.2019 № 139-р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3600" y="1429633"/>
            <a:ext cx="43147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50000"/>
                  </a:schemeClr>
                </a:solidFill>
              </a:rPr>
              <a:t>1 марта </a:t>
            </a:r>
            <a:endParaRPr lang="ru-RU" sz="6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крайний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направления заявки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проведение конкурентной процедуры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2830" y="3920656"/>
            <a:ext cx="4820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Персональная </a:t>
            </a:r>
            <a:r>
              <a:rPr lang="ru-RU" sz="2400" b="1" dirty="0">
                <a:solidFill>
                  <a:srgbClr val="C00000"/>
                </a:solidFill>
              </a:rPr>
              <a:t>ответственность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для руководителей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за </a:t>
            </a:r>
            <a:r>
              <a:rPr lang="ru-RU" sz="2400" dirty="0">
                <a:solidFill>
                  <a:schemeClr val="tx2"/>
                </a:solidFill>
              </a:rPr>
              <a:t>срыв контрактации, по причине несоблюдения </a:t>
            </a:r>
            <a:r>
              <a:rPr lang="ru-RU" sz="2400" dirty="0" smtClean="0">
                <a:solidFill>
                  <a:schemeClr val="tx2"/>
                </a:solidFill>
              </a:rPr>
              <a:t>условий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189" y="4726817"/>
            <a:ext cx="83731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45 рабочих дней </a:t>
            </a:r>
            <a:r>
              <a:rPr lang="ru-RU" sz="5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5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со дня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образования/согласования </a:t>
            </a:r>
            <a:r>
              <a:rPr lang="ru-RU" dirty="0">
                <a:solidFill>
                  <a:schemeClr val="tx2"/>
                </a:solidFill>
                <a:cs typeface="Arial" panose="020B0604020202020204" pitchFamily="34" charset="0"/>
              </a:rPr>
              <a:t>федеральным </a:t>
            </a:r>
            <a:r>
              <a:rPr lang="ru-RU" dirty="0" smtClean="0">
                <a:solidFill>
                  <a:schemeClr val="tx2"/>
                </a:solidFill>
                <a:cs typeface="Arial" panose="020B0604020202020204" pitchFamily="34" charset="0"/>
              </a:rPr>
              <a:t>ГРБС</a:t>
            </a:r>
            <a:endParaRPr lang="ru-RU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336" y="1319259"/>
            <a:ext cx="4500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Контрактация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cs typeface="Arial" panose="020B0604020202020204" pitchFamily="34" charset="0"/>
              </a:rPr>
              <a:t>должна быть осуществлена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1899" y="4485511"/>
            <a:ext cx="4929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Экономия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cs typeface="Arial" panose="020B0604020202020204" pitchFamily="34" charset="0"/>
              </a:rPr>
              <a:t>должна быть </a:t>
            </a:r>
            <a:r>
              <a:rPr lang="ru-RU" dirty="0" smtClean="0">
                <a:solidFill>
                  <a:schemeClr val="tx2"/>
                </a:solidFill>
                <a:cs typeface="Arial" panose="020B0604020202020204" pitchFamily="34" charset="0"/>
              </a:rPr>
              <a:t>использована в течение</a:t>
            </a: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 flipV="1">
            <a:off x="3505200" y="1566511"/>
            <a:ext cx="3708400" cy="595783"/>
          </a:xfrm>
          <a:custGeom>
            <a:avLst/>
            <a:gdLst>
              <a:gd name="connsiteX0" fmla="*/ 0 w 4343400"/>
              <a:gd name="connsiteY0" fmla="*/ 216761 h 1111727"/>
              <a:gd name="connsiteX1" fmla="*/ 1485900 w 4343400"/>
              <a:gd name="connsiteY1" fmla="*/ 60897 h 1111727"/>
              <a:gd name="connsiteX2" fmla="*/ 2306782 w 4343400"/>
              <a:gd name="connsiteY2" fmla="*/ 1110379 h 1111727"/>
              <a:gd name="connsiteX3" fmla="*/ 3522518 w 4343400"/>
              <a:gd name="connsiteY3" fmla="*/ 279106 h 1111727"/>
              <a:gd name="connsiteX4" fmla="*/ 4343400 w 4343400"/>
              <a:gd name="connsiteY4" fmla="*/ 164806 h 1111727"/>
              <a:gd name="connsiteX5" fmla="*/ 4343400 w 4343400"/>
              <a:gd name="connsiteY5" fmla="*/ 164806 h 1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1111727">
                <a:moveTo>
                  <a:pt x="0" y="216761"/>
                </a:moveTo>
                <a:cubicBezTo>
                  <a:pt x="550718" y="64361"/>
                  <a:pt x="1101436" y="-88039"/>
                  <a:pt x="1485900" y="60897"/>
                </a:cubicBezTo>
                <a:cubicBezTo>
                  <a:pt x="1870364" y="209833"/>
                  <a:pt x="1967346" y="1074011"/>
                  <a:pt x="2306782" y="1110379"/>
                </a:cubicBezTo>
                <a:cubicBezTo>
                  <a:pt x="2646218" y="1146747"/>
                  <a:pt x="3183082" y="436701"/>
                  <a:pt x="3522518" y="279106"/>
                </a:cubicBezTo>
                <a:cubicBezTo>
                  <a:pt x="3861954" y="121511"/>
                  <a:pt x="4343400" y="164806"/>
                  <a:pt x="4343400" y="164806"/>
                </a:cubicBezTo>
                <a:lnTo>
                  <a:pt x="4343400" y="164806"/>
                </a:lnTo>
              </a:path>
            </a:pathLst>
          </a:custGeom>
          <a:noFill/>
          <a:ln w="34925" cap="rnd">
            <a:solidFill>
              <a:srgbClr val="00206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1" y="6356349"/>
            <a:ext cx="3708811" cy="49145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48709" y="6356348"/>
            <a:ext cx="1308544" cy="50165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-1" y="-20145"/>
            <a:ext cx="5503333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30076" y="4997673"/>
            <a:ext cx="654079" cy="12954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930076" y="5700616"/>
            <a:ext cx="1053194" cy="20954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70835" y="1756845"/>
            <a:ext cx="3625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Заполнение БК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ГИС «Госзаказ»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3</a:t>
            </a:fld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1331" y="861215"/>
            <a:ext cx="10660646" cy="581302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случае осуществления закупок </a:t>
            </a:r>
            <a:r>
              <a:rPr lang="ru-RU" dirty="0">
                <a:solidFill>
                  <a:srgbClr val="C00000"/>
                </a:solidFill>
              </a:rPr>
              <a:t>в рамках национальных проектов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объем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финансового обеспечения детализируется по каждому коду бюджетной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классификации (</a:t>
            </a:r>
            <a:r>
              <a:rPr lang="ru-RU" dirty="0" smtClean="0">
                <a:solidFill>
                  <a:srgbClr val="C00000"/>
                </a:solidFill>
              </a:rPr>
              <a:t>указывается код целевой статьи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21542" r="15568"/>
          <a:stretch/>
        </p:blipFill>
        <p:spPr>
          <a:xfrm>
            <a:off x="190886" y="1651502"/>
            <a:ext cx="8944647" cy="4390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35614" b="11332"/>
          <a:stretch/>
        </p:blipFill>
        <p:spPr>
          <a:xfrm>
            <a:off x="6534338" y="3243434"/>
            <a:ext cx="4445000" cy="3314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0861" y="190565"/>
            <a:ext cx="1040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Детализация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КБК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закупкам в рамках национальных проектов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62192"/>
            <a:ext cx="10823254" cy="4940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араллелограмм 4"/>
          <p:cNvSpPr/>
          <p:nvPr/>
        </p:nvSpPr>
        <p:spPr>
          <a:xfrm>
            <a:off x="0" y="-1590"/>
            <a:ext cx="5503333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595" y="209197"/>
            <a:ext cx="1040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Мониторинг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закупочной деятельности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рамках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национальных проектов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331" y="861215"/>
            <a:ext cx="10660646" cy="581302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ГРБС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-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своевременно актуализировать сведения о неконтрактуемых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обязательствах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3947" y="2333847"/>
            <a:ext cx="3751131" cy="4508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Заказчикам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1)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Осуществлять закупки посредством функционала ГИС «Госзаказ»;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2)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При формировании позиции плана-графика, извещения, контракта в ГИС «Госзаказ» указывать код целевой статьи, относящейся к реализации национальных проектов;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3)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Заказчикам г.о. Самара и г.о. Тольятти предоставлять сведения в Главное управления 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для загрузки в ГИС «Госзаказ» и последующей актуализации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 случае размещения закупки с использованием муниципальных информационных систем).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4)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При внесении изменений в контракты, заключенные в предыдущие годы, загружать эти сведения в ГИС «Госзаказ». </a:t>
            </a:r>
          </a:p>
          <a:p>
            <a:pPr>
              <a:spcAft>
                <a:spcPts val="1200"/>
              </a:spcAft>
            </a:pPr>
            <a:endParaRPr lang="ru-RU" sz="1100" dirty="0">
              <a:solidFill>
                <a:schemeClr val="accent5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араллелограмм 4"/>
          <p:cNvSpPr/>
          <p:nvPr/>
        </p:nvSpPr>
        <p:spPr>
          <a:xfrm rot="10800000">
            <a:off x="3708811" y="6350627"/>
            <a:ext cx="1308544" cy="507372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380053"/>
              </p:ext>
            </p:extLst>
          </p:nvPr>
        </p:nvGraphicFramePr>
        <p:xfrm>
          <a:off x="196923" y="1173175"/>
          <a:ext cx="11809149" cy="150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204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5919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7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0757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1941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85120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67507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284889"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Структура кода классификации расходов бюджетов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88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главного распорядителя бюджетных средств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подраздела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Код целевой статьи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вида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77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Программная (непрограммная) статья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подгруппа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элемент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8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14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" y="2848260"/>
            <a:ext cx="7640115" cy="3503884"/>
          </a:xfrm>
          <a:prstGeom prst="rect">
            <a:avLst/>
          </a:prstGeom>
        </p:spPr>
      </p:pic>
      <p:sp>
        <p:nvSpPr>
          <p:cNvPr id="14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1" y="6350628"/>
            <a:ext cx="3708811" cy="50737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2335" y="6426198"/>
            <a:ext cx="3623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*ПРИКАЗ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Минфина России от 24 мая 2022 г. № 85н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592" y="188167"/>
            <a:ext cx="1071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формирования и применения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кодов бюджетной классификации*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19675" y="2828329"/>
            <a:ext cx="4043172" cy="3742849"/>
          </a:xfrm>
          <a:prstGeom prst="roundRect">
            <a:avLst>
              <a:gd name="adj" fmla="val 8335"/>
            </a:avLst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Код </a:t>
            </a:r>
            <a:r>
              <a:rPr lang="ru-RU" b="1" dirty="0">
                <a:solidFill>
                  <a:srgbClr val="FF0000"/>
                </a:solidFill>
              </a:rPr>
              <a:t>основного </a:t>
            </a:r>
            <a:r>
              <a:rPr lang="ru-RU" b="1" dirty="0" smtClean="0">
                <a:solidFill>
                  <a:srgbClr val="FF0000"/>
                </a:solidFill>
              </a:rPr>
              <a:t>мероприятия</a:t>
            </a:r>
            <a:r>
              <a:rPr lang="ru-RU" dirty="0" smtClean="0"/>
              <a:t>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Кодирует бюджетные ассигнования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основным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мероприятиям,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национальным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проектам (программам),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комплексному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плану модернизации и расширения магистральной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инфраструктуры,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федеральным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проектам,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ведомственным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проектам (программам),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ведомственным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целевым программам в рамках подпрограмм государственных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программ РФ,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федеральным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проектам в рамках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ФЦП,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подпрограммам ФЦП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9705"/>
            <a:ext cx="11036301" cy="61682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78005" y="1116400"/>
            <a:ext cx="4098662" cy="55676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региональной составляющей национального проекта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содержит:</a:t>
            </a:r>
          </a:p>
          <a:p>
            <a:pPr>
              <a:lnSpc>
                <a:spcPct val="70000"/>
              </a:lnSpc>
            </a:pPr>
            <a:endParaRPr lang="ru-RU" sz="14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рег. составляющей НП;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показатели рег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составляющей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расчета показателей;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результаты;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и мероприятия;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общие сведения 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рег. составляющих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проектов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обеспечивающих достижение целей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рег. составляющей НП;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и объемы финансового обеспечения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рег. составляющей НП;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кураторе, руководителе, администраторе и участниках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рег. составляющей НП;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6</a:t>
            </a:fld>
            <a:endParaRPr lang="ru-RU" dirty="0"/>
          </a:p>
        </p:txBody>
      </p:sp>
      <p:sp>
        <p:nvSpPr>
          <p:cNvPr id="14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465" y="213392"/>
            <a:ext cx="6680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Перечень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мероприятий региональных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1563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араллелограмм 4"/>
          <p:cNvSpPr/>
          <p:nvPr/>
        </p:nvSpPr>
        <p:spPr>
          <a:xfrm rot="10800000">
            <a:off x="-1" y="6356349"/>
            <a:ext cx="3708811" cy="49145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4"/>
          <p:cNvSpPr/>
          <p:nvPr/>
        </p:nvSpPr>
        <p:spPr>
          <a:xfrm rot="10800000">
            <a:off x="3748709" y="6356348"/>
            <a:ext cx="1308544" cy="50165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908" y="1100206"/>
            <a:ext cx="11783292" cy="1659339"/>
          </a:xfrm>
          <a:prstGeom prst="roundRect">
            <a:avLst>
              <a:gd name="adj" fmla="val 12840"/>
            </a:avLst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56060" y="1217404"/>
            <a:ext cx="2637064" cy="14532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Добавление сведений или внесение изменений в НП_Мониторинг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4944" y="3032240"/>
            <a:ext cx="2741055" cy="14532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обавление объектов национальных проектов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справочник </a:t>
            </a:r>
            <a:endParaRPr lang="ru-RU" dirty="0" smtClean="0"/>
          </a:p>
          <a:p>
            <a:pPr algn="ctr"/>
            <a:r>
              <a:rPr lang="ru-RU" dirty="0" smtClean="0"/>
              <a:t>ГИС «Госзаказ»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17353" y="4811591"/>
            <a:ext cx="2637064" cy="14532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классификации при заполнении документации в ГИС «Госзаказ»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3" idx="3"/>
            <a:endCxn id="35" idx="1"/>
          </p:cNvCxnSpPr>
          <p:nvPr/>
        </p:nvCxnSpPr>
        <p:spPr>
          <a:xfrm flipV="1">
            <a:off x="3793124" y="1921420"/>
            <a:ext cx="4336463" cy="2260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3"/>
            <a:endCxn id="37" idx="1"/>
          </p:cNvCxnSpPr>
          <p:nvPr/>
        </p:nvCxnSpPr>
        <p:spPr>
          <a:xfrm>
            <a:off x="6095999" y="3758862"/>
            <a:ext cx="2514601" cy="1499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8" idx="1"/>
          </p:cNvCxnSpPr>
          <p:nvPr/>
        </p:nvCxnSpPr>
        <p:spPr>
          <a:xfrm>
            <a:off x="7009039" y="5502729"/>
            <a:ext cx="2241097" cy="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129587" y="1194798"/>
            <a:ext cx="2637064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Руководство пользователя и контакты технической поддержки </a:t>
            </a:r>
            <a:r>
              <a:rPr lang="ru-RU" sz="1600" dirty="0" err="1" smtClean="0">
                <a:solidFill>
                  <a:srgbClr val="FF0000"/>
                </a:solidFill>
              </a:rPr>
              <a:t>НП_Мониторинг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rgbClr val="44546A"/>
                </a:solidFill>
              </a:rPr>
              <a:t>доступны в личном кабинете ЕИСУБП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610600" y="3047230"/>
            <a:ext cx="2807203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Направить обращение </a:t>
            </a:r>
            <a:br>
              <a:rPr lang="ru-RU" sz="1600" dirty="0" smtClean="0">
                <a:solidFill>
                  <a:srgbClr val="44546A"/>
                </a:solidFill>
              </a:rPr>
            </a:br>
            <a:r>
              <a:rPr lang="ru-RU" sz="1600" dirty="0" smtClean="0">
                <a:solidFill>
                  <a:srgbClr val="44546A"/>
                </a:solidFill>
              </a:rPr>
              <a:t>в </a:t>
            </a:r>
            <a:r>
              <a:rPr lang="ru-RU" sz="1600" dirty="0">
                <a:solidFill>
                  <a:srgbClr val="FF0000"/>
                </a:solidFill>
              </a:rPr>
              <a:t>Багтрекинг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rgbClr val="44546A"/>
                </a:solidFill>
              </a:rPr>
              <a:t>для загрузки </a:t>
            </a:r>
            <a:r>
              <a:rPr lang="ru-RU" sz="1600" dirty="0">
                <a:solidFill>
                  <a:srgbClr val="44546A"/>
                </a:solidFill>
              </a:rPr>
              <a:t>новых данных в справочник </a:t>
            </a:r>
            <a:r>
              <a:rPr lang="ru-RU" sz="1600" dirty="0" smtClean="0">
                <a:solidFill>
                  <a:srgbClr val="44546A"/>
                </a:solidFill>
              </a:rPr>
              <a:t>мероприятий </a:t>
            </a:r>
            <a:r>
              <a:rPr lang="ru-RU" sz="1600" dirty="0">
                <a:solidFill>
                  <a:srgbClr val="44546A"/>
                </a:solidFill>
              </a:rPr>
              <a:t>НП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50136" y="4776108"/>
            <a:ext cx="2637064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4546A"/>
                </a:solidFill>
              </a:rPr>
              <a:t>С</a:t>
            </a:r>
            <a:r>
              <a:rPr lang="ru-RU" sz="1400" dirty="0" smtClean="0">
                <a:solidFill>
                  <a:srgbClr val="44546A"/>
                </a:solidFill>
              </a:rPr>
              <a:t> 2021 года работает </a:t>
            </a:r>
            <a:r>
              <a:rPr lang="ru-RU" sz="1400" dirty="0" smtClean="0">
                <a:solidFill>
                  <a:srgbClr val="FF0000"/>
                </a:solidFill>
              </a:rPr>
              <a:t>блокирующий контроль </a:t>
            </a:r>
            <a:r>
              <a:rPr lang="ru-RU" sz="1400" dirty="0" smtClean="0">
                <a:solidFill>
                  <a:srgbClr val="44546A"/>
                </a:solidFill>
              </a:rPr>
              <a:t>на соответствие основному коду мероприятия и направления расходов целевой статьи, </a:t>
            </a:r>
            <a:br>
              <a:rPr lang="ru-RU" sz="1400" dirty="0" smtClean="0">
                <a:solidFill>
                  <a:srgbClr val="44546A"/>
                </a:solidFill>
              </a:rPr>
            </a:br>
            <a:r>
              <a:rPr lang="ru-RU" sz="1400" dirty="0" smtClean="0">
                <a:solidFill>
                  <a:srgbClr val="44546A"/>
                </a:solidFill>
              </a:rPr>
              <a:t>и кода мероприятия</a:t>
            </a:r>
            <a:endParaRPr lang="ru-RU" sz="1400" dirty="0">
              <a:solidFill>
                <a:srgbClr val="44546A"/>
              </a:solidFill>
            </a:endParaRPr>
          </a:p>
        </p:txBody>
      </p:sp>
      <p:cxnSp>
        <p:nvCxnSpPr>
          <p:cNvPr id="9" name="Соединительная линия уступом 8"/>
          <p:cNvCxnSpPr>
            <a:stCxn id="3" idx="2"/>
            <a:endCxn id="21" idx="0"/>
          </p:cNvCxnSpPr>
          <p:nvPr/>
        </p:nvCxnSpPr>
        <p:spPr>
          <a:xfrm rot="16200000" flipH="1">
            <a:off x="3419236" y="1726003"/>
            <a:ext cx="361593" cy="225088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21" idx="2"/>
            <a:endCxn id="25" idx="0"/>
          </p:cNvCxnSpPr>
          <p:nvPr/>
        </p:nvCxnSpPr>
        <p:spPr>
          <a:xfrm rot="16200000" flipH="1">
            <a:off x="5517624" y="3693330"/>
            <a:ext cx="326108" cy="1910413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5587" y="4847076"/>
            <a:ext cx="4255407" cy="138227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44546A"/>
                </a:solidFill>
              </a:rPr>
              <a:t>Добавление сведений в </a:t>
            </a:r>
            <a:r>
              <a:rPr lang="ru-RU" sz="1400" dirty="0" smtClean="0">
                <a:solidFill>
                  <a:srgbClr val="FF0000"/>
                </a:solidFill>
              </a:rPr>
              <a:t>НП_Мониторинг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rgbClr val="44546A"/>
                </a:solidFill>
              </a:rPr>
              <a:t>проверка актуальности сведений о мероприятии, изменение существующих сведений осуществляется при взаимодействии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МЭР СО </a:t>
            </a:r>
            <a:r>
              <a:rPr lang="ru-RU" sz="1400" dirty="0" smtClean="0">
                <a:solidFill>
                  <a:srgbClr val="44546A"/>
                </a:solidFill>
              </a:rPr>
              <a:t>посредством заполнения </a:t>
            </a:r>
            <a:r>
              <a:rPr lang="ru-RU" sz="1400" dirty="0" smtClean="0">
                <a:solidFill>
                  <a:srgbClr val="FF0000"/>
                </a:solidFill>
              </a:rPr>
              <a:t>паспорта региональной составляющей национального проекта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2" name="Соединительная линия уступом 41"/>
          <p:cNvCxnSpPr>
            <a:stCxn id="3" idx="1"/>
            <a:endCxn id="40" idx="0"/>
          </p:cNvCxnSpPr>
          <p:nvPr/>
        </p:nvCxnSpPr>
        <p:spPr>
          <a:xfrm rot="10800000" flipH="1" flipV="1">
            <a:off x="1156059" y="1944026"/>
            <a:ext cx="1247231" cy="2903050"/>
          </a:xfrm>
          <a:prstGeom prst="bentConnector4">
            <a:avLst>
              <a:gd name="adj1" fmla="val -36026"/>
              <a:gd name="adj2" fmla="val 82608"/>
            </a:avLst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27550" y="1113395"/>
            <a:ext cx="30322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Постановление Правительства</a:t>
            </a:r>
          </a:p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Самарской области от 18 августа</a:t>
            </a:r>
          </a:p>
          <a:p>
            <a:pPr algn="ctr"/>
            <a:r>
              <a:rPr lang="ru-RU" sz="1600" dirty="0" smtClean="0">
                <a:solidFill>
                  <a:srgbClr val="44546A"/>
                </a:solidFill>
              </a:rPr>
              <a:t>2017 г. №542*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2715" y="2965254"/>
            <a:ext cx="2918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44546A"/>
                </a:solidFill>
              </a:rPr>
              <a:t>Правила формирования</a:t>
            </a:r>
          </a:p>
          <a:p>
            <a:pPr algn="ctr"/>
            <a:r>
              <a:rPr lang="ru-RU" sz="1400" dirty="0">
                <a:solidFill>
                  <a:srgbClr val="44546A"/>
                </a:solidFill>
              </a:rPr>
              <a:t>о</a:t>
            </a:r>
            <a:r>
              <a:rPr lang="ru-RU" sz="1400" dirty="0" smtClean="0">
                <a:solidFill>
                  <a:srgbClr val="44546A"/>
                </a:solidFill>
              </a:rPr>
              <a:t>бращений размещены</a:t>
            </a:r>
          </a:p>
          <a:p>
            <a:pPr algn="ctr"/>
            <a:r>
              <a:rPr lang="ru-RU" sz="1400" dirty="0">
                <a:solidFill>
                  <a:srgbClr val="44546A"/>
                </a:solidFill>
              </a:rPr>
              <a:t>н</a:t>
            </a:r>
            <a:r>
              <a:rPr lang="ru-RU" sz="1400" dirty="0" smtClean="0">
                <a:solidFill>
                  <a:srgbClr val="44546A"/>
                </a:solidFill>
              </a:rPr>
              <a:t>а сайте ГУОТ СО 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996042" y="3132576"/>
            <a:ext cx="1863498" cy="963386"/>
          </a:xfrm>
          <a:prstGeom prst="wedgeRectCallout">
            <a:avLst>
              <a:gd name="adj1" fmla="val 75078"/>
              <a:gd name="adj2" fmla="val 860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Проверить</a:t>
            </a:r>
            <a:r>
              <a:rPr lang="ru-RU" sz="1050" b="1" dirty="0" smtClean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rgbClr val="44546A"/>
                </a:solidFill>
              </a:rPr>
              <a:t>наличие данного мероприятия в перечне </a:t>
            </a:r>
            <a:r>
              <a:rPr lang="ru-RU" sz="1050" b="1" dirty="0" smtClean="0">
                <a:solidFill>
                  <a:srgbClr val="FF0000"/>
                </a:solidFill>
              </a:rPr>
              <a:t>НП_Мониторинг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7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0486" y="1972005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ГРБС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0125" y="4049487"/>
            <a:ext cx="118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Заказчик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908" y="229450"/>
            <a:ext cx="9931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Порядок действий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 отсутствии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кода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мероприятия в ГИС «Госзаказ»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23161" y="6452442"/>
            <a:ext cx="7083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*Постановление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542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Об организации проектной деятельности в Правительстве Самарской области"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777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5" y="6356349"/>
            <a:ext cx="3708813" cy="49144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640443" y="6364815"/>
            <a:ext cx="1308544" cy="4914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4"/>
          <p:cNvSpPr/>
          <p:nvPr/>
        </p:nvSpPr>
        <p:spPr>
          <a:xfrm>
            <a:off x="-8613" y="-11794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Выводы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89" y="749396"/>
            <a:ext cx="53627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 данные для формирования аналитических данных по закупкам в рамках национальных проектов собираются в ГИС «Госзаказ»;</a:t>
            </a:r>
          </a:p>
          <a:p>
            <a:pPr algn="just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Ответственные специалисты от ГРБС обладают информацией о результатах и мероприятиях региональных составляющих национальных проектов в целях консультирования заказчиков по выбору необходимого кода;</a:t>
            </a:r>
          </a:p>
          <a:p>
            <a:pPr algn="just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Добавление мероприятий в справочник  происходит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НП_Мониторинг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Справочная информация размещена на сайте ГУОТ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доступна в разделе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Региональные составляющие национальных проектов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ru-RU" sz="1400" dirty="0">
              <a:latin typeface="Roboto"/>
            </a:endParaRPr>
          </a:p>
        </p:txBody>
      </p:sp>
      <p:pic>
        <p:nvPicPr>
          <p:cNvPr id="9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289"/>
          <a:stretch/>
        </p:blipFill>
        <p:spPr>
          <a:xfrm>
            <a:off x="5728078" y="887747"/>
            <a:ext cx="6477000" cy="54686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865" y="1166972"/>
            <a:ext cx="5924541" cy="3410817"/>
          </a:xfrm>
          <a:prstGeom prst="rect">
            <a:avLst/>
          </a:prstGeom>
          <a:ln>
            <a:noFill/>
          </a:ln>
        </p:spPr>
      </p:pic>
      <p:pic>
        <p:nvPicPr>
          <p:cNvPr id="14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78" y="4730454"/>
            <a:ext cx="485775" cy="4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t="51530"/>
          <a:stretch/>
        </p:blipFill>
        <p:spPr>
          <a:xfrm>
            <a:off x="128016" y="4666013"/>
            <a:ext cx="7534619" cy="1641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5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133630" y="940332"/>
            <a:ext cx="971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33" y="6488040"/>
            <a:ext cx="1764196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webtorgi.samregion.ru</a:t>
            </a:r>
            <a:endParaRPr lang="ru-RU" sz="14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86914" y="376784"/>
            <a:ext cx="2688297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solidFill>
                  <a:srgbClr val="2E75B6"/>
                </a:solidFill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2509" y="1312319"/>
            <a:ext cx="5912962" cy="21444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Главное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управление организации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торгов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Самарской области</a:t>
            </a:r>
          </a:p>
          <a:p>
            <a:endParaRPr lang="ru-RU" sz="1867" dirty="0">
              <a:solidFill>
                <a:srgbClr val="2E75B6"/>
              </a:solidFill>
              <a:cs typeface="Arial" panose="020B0604020202020204" pitchFamily="34" charset="0"/>
            </a:endParaRPr>
          </a:p>
          <a:p>
            <a:r>
              <a:rPr lang="ru-RU" sz="1867" dirty="0">
                <a:solidFill>
                  <a:srgbClr val="2E75B6"/>
                </a:solidFill>
                <a:cs typeface="Arial" panose="020B0604020202020204" pitchFamily="34" charset="0"/>
              </a:rPr>
              <a:t>443068 г. Самара, ул. Скляренко 20,</a:t>
            </a:r>
          </a:p>
          <a:p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тел.: </a:t>
            </a:r>
            <a:r>
              <a:rPr lang="ru-RU" sz="1867" dirty="0">
                <a:solidFill>
                  <a:srgbClr val="2E75B6"/>
                </a:solidFill>
                <a:cs typeface="Arial" panose="020B0604020202020204" pitchFamily="34" charset="0"/>
              </a:rPr>
              <a:t>(846)335-16-61</a:t>
            </a:r>
          </a:p>
          <a:p>
            <a:r>
              <a:rPr lang="en-US" sz="1867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E-mail</a:t>
            </a:r>
            <a:r>
              <a:rPr lang="en-US" sz="1867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67" dirty="0" smtClean="0">
                <a:solidFill>
                  <a:srgbClr val="2E75B6"/>
                </a:solidFill>
                <a:cs typeface="Arial" panose="020B0604020202020204" pitchFamily="34" charset="0"/>
              </a:rPr>
              <a:t>torgi@samregion.ru</a:t>
            </a:r>
            <a:endParaRPr lang="en-US" sz="1867" dirty="0">
              <a:solidFill>
                <a:srgbClr val="2E75B6"/>
              </a:solidFill>
              <a:cs typeface="Arial" panose="020B0604020202020204" pitchFamily="34" charset="0"/>
            </a:endParaRPr>
          </a:p>
          <a:p>
            <a:r>
              <a:rPr lang="en-US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VK</a:t>
            </a:r>
            <a:r>
              <a:rPr lang="en-US" sz="1867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1867" dirty="0">
                <a:solidFill>
                  <a:srgbClr val="2E75B6"/>
                </a:solidFill>
                <a:cs typeface="Arial" panose="020B0604020202020204" pitchFamily="34" charset="0"/>
              </a:rPr>
              <a:t>https://vk.com/guot_so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15" y="5544608"/>
            <a:ext cx="13430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5790" y="5602663"/>
            <a:ext cx="479349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3200" b="1" dirty="0">
                <a:solidFill>
                  <a:srgbClr val="2E75B6"/>
                </a:solidFill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1" y="6349999"/>
            <a:ext cx="3708811" cy="50800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араллелограмм 4"/>
          <p:cNvSpPr/>
          <p:nvPr/>
        </p:nvSpPr>
        <p:spPr>
          <a:xfrm rot="10800000">
            <a:off x="3503712" y="6349998"/>
            <a:ext cx="1308544" cy="50800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820" y="68627"/>
            <a:ext cx="1235563" cy="124369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535649"/>
              </p:ext>
            </p:extLst>
          </p:nvPr>
        </p:nvGraphicFramePr>
        <p:xfrm>
          <a:off x="342509" y="3981544"/>
          <a:ext cx="7679267" cy="12659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72857"/>
                <a:gridCol w="2029774"/>
                <a:gridCol w="2476636"/>
              </a:tblGrid>
              <a:tr h="132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Ф.И.О.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Контактный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телефон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E-mail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</a:tr>
              <a:tr h="501916">
                <a:tc>
                  <a:txBody>
                    <a:bodyPr/>
                    <a:lstStyle/>
                    <a:p>
                      <a:pPr marL="93663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Никулина 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Светлана Сергеевна </a:t>
                      </a:r>
                      <a:endParaRPr lang="ru-RU" sz="1600" b="1" i="0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8-846-334-03-69</a:t>
                      </a:r>
                      <a:endParaRPr lang="en-US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84138" indent="0" algn="ctr" fontAlgn="ctr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Hi-com </a:t>
                      </a: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54-55)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NikulinaSS@samregion.ru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</a:tr>
              <a:tr h="515398">
                <a:tc>
                  <a:txBody>
                    <a:bodyPr/>
                    <a:lstStyle/>
                    <a:p>
                      <a:pPr marL="93663" lvl="1" indent="0" algn="ctr" fontAlgn="ctr"/>
                      <a:r>
                        <a:rPr lang="ru-RU" sz="16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Половинкин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Александр Андреевич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8-846-335-12-56</a:t>
                      </a:r>
                      <a:endParaRPr lang="en-US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84138" indent="0" algn="ctr" fontAlgn="ctr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Hi-com </a:t>
                      </a: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54-45)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PolovinkinAA@samregion.ru</a:t>
                      </a:r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830" y="732628"/>
            <a:ext cx="5077741" cy="50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8334</TotalTime>
  <Words>533</Words>
  <Application>Microsoft Office PowerPoint</Application>
  <PresentationFormat>Широкоэкранный</PresentationFormat>
  <Paragraphs>132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Необходимость заполнения</dc:title>
  <dc:creator>kcht</dc:creator>
  <cp:lastModifiedBy>Никулина Светлана Сергеевна</cp:lastModifiedBy>
  <cp:revision>248</cp:revision>
  <cp:lastPrinted>2024-08-27T05:40:36Z</cp:lastPrinted>
  <dcterms:created xsi:type="dcterms:W3CDTF">2020-10-10T08:15:03Z</dcterms:created>
  <dcterms:modified xsi:type="dcterms:W3CDTF">2024-09-03T10:03:31Z</dcterms:modified>
</cp:coreProperties>
</file>