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5" r:id="rId2"/>
    <p:sldId id="296" r:id="rId3"/>
    <p:sldId id="278" r:id="rId4"/>
    <p:sldId id="299" r:id="rId5"/>
    <p:sldId id="293" r:id="rId6"/>
    <p:sldId id="297" r:id="rId7"/>
    <p:sldId id="275" r:id="rId8"/>
    <p:sldId id="280" r:id="rId9"/>
    <p:sldId id="291" r:id="rId10"/>
  </p:sldIdLst>
  <p:sldSz cx="12192000" cy="6858000"/>
  <p:notesSz cx="6805613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75B6"/>
    <a:srgbClr val="44546A"/>
    <a:srgbClr val="D2DEEF"/>
    <a:srgbClr val="00B050"/>
    <a:srgbClr val="B7AE79"/>
    <a:srgbClr val="EAE3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8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804" y="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9B9E60-7785-4C37-BBBC-99466D7442A6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45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A759DF-4700-4831-8D1C-766FD1564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513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841" cy="497047"/>
          </a:xfrm>
          <a:prstGeom prst="rect">
            <a:avLst/>
          </a:prstGeom>
        </p:spPr>
        <p:txBody>
          <a:bodyPr vert="horz" lIns="91842" tIns="45921" rIns="91842" bIns="4592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183" y="1"/>
            <a:ext cx="2949841" cy="497047"/>
          </a:xfrm>
          <a:prstGeom prst="rect">
            <a:avLst/>
          </a:prstGeom>
        </p:spPr>
        <p:txBody>
          <a:bodyPr vert="horz" lIns="91842" tIns="45921" rIns="91842" bIns="45921" rtlCol="0"/>
          <a:lstStyle>
            <a:lvl1pPr algn="r">
              <a:defRPr sz="1200"/>
            </a:lvl1pPr>
          </a:lstStyle>
          <a:p>
            <a:fld id="{63BB6905-5DF7-4C0D-BF5F-186B69A20D45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27813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42" tIns="45921" rIns="91842" bIns="4592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244" y="4721146"/>
            <a:ext cx="5445126" cy="4473422"/>
          </a:xfrm>
          <a:prstGeom prst="rect">
            <a:avLst/>
          </a:prstGeom>
        </p:spPr>
        <p:txBody>
          <a:bodyPr vert="horz" lIns="91842" tIns="45921" rIns="91842" bIns="4592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693"/>
            <a:ext cx="2949841" cy="497046"/>
          </a:xfrm>
          <a:prstGeom prst="rect">
            <a:avLst/>
          </a:prstGeom>
        </p:spPr>
        <p:txBody>
          <a:bodyPr vert="horz" lIns="91842" tIns="45921" rIns="91842" bIns="4592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183" y="9440693"/>
            <a:ext cx="2949841" cy="497046"/>
          </a:xfrm>
          <a:prstGeom prst="rect">
            <a:avLst/>
          </a:prstGeom>
        </p:spPr>
        <p:txBody>
          <a:bodyPr vert="horz" lIns="91842" tIns="45921" rIns="91842" bIns="45921" rtlCol="0" anchor="b"/>
          <a:lstStyle>
            <a:lvl1pPr algn="r">
              <a:defRPr sz="1200"/>
            </a:lvl1pPr>
          </a:lstStyle>
          <a:p>
            <a:fld id="{581E5700-CFC4-4D66-A574-3FDF0F166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94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E5700-CFC4-4D66-A574-3FDF0F16606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369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BDFDF-0360-4F1B-A9A9-FF587ADFE6A6}" type="datetime1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445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9F6A9-F19F-4BA1-A28B-3233932EDF05}" type="datetime1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954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C8DA5-D884-40FD-B48D-968EF9274C4E}" type="datetime1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898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151F-5ABC-4F66-9204-89CDFEAF1A31}" type="datetime1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629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B0E4-E721-45A1-B8AA-6AD2C68F9325}" type="datetime1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856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5DFC-3D8E-46BA-A5DD-76C4B558BD4A}" type="datetime1">
              <a:rPr lang="ru-RU" smtClean="0"/>
              <a:t>03.09.2024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102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72B3D-368B-49F4-B5F7-FECE23640F0C}" type="datetime1">
              <a:rPr lang="ru-RU" smtClean="0"/>
              <a:t>03.09.2024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170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E98D7-F0CD-4D22-9C51-8AC032898B7F}" type="datetime1">
              <a:rPr lang="ru-RU" smtClean="0"/>
              <a:t>03.09.2024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304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1E5E7-C3DA-48F2-9000-A487BB261E44}" type="datetime1">
              <a:rPr lang="ru-RU" smtClean="0"/>
              <a:t>03.09.2024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726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61EAF-F3D4-4957-AA9B-8DDBEAD37C26}" type="datetime1">
              <a:rPr lang="ru-RU" smtClean="0"/>
              <a:t>03.09.2024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522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B198-6766-43E2-953B-14BFAF475676}" type="datetime1">
              <a:rPr lang="ru-RU" smtClean="0"/>
              <a:t>03.09.2024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18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3C1D5-EBA0-4A3F-A3D3-DD666990A2D2}" type="datetime1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230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hyperlink" Target="https://webtorgi.samregion.ru/site/Show/Category/1173?ItemId=573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5417841" y="6280948"/>
            <a:ext cx="1952401" cy="43088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</a:rPr>
              <a:t>202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4</a:t>
            </a:r>
          </a:p>
        </p:txBody>
      </p:sp>
      <p:sp>
        <p:nvSpPr>
          <p:cNvPr id="3" name="Параллелограмм 2"/>
          <p:cNvSpPr/>
          <p:nvPr/>
        </p:nvSpPr>
        <p:spPr>
          <a:xfrm>
            <a:off x="-659" y="2105255"/>
            <a:ext cx="9361021" cy="3077416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4" name="Параллелограмм 3"/>
          <p:cNvSpPr/>
          <p:nvPr/>
        </p:nvSpPr>
        <p:spPr>
          <a:xfrm>
            <a:off x="8496269" y="2167467"/>
            <a:ext cx="3702033" cy="3015204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076699" y="270029"/>
            <a:ext cx="4728851" cy="67710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Главное управление организации торгов Самарской области</a:t>
            </a: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5550" y="25066"/>
            <a:ext cx="1183573" cy="119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8674" y="675742"/>
            <a:ext cx="62253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Особенности осуществления закупок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в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рамках реализации национальных проектов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90036" y="5239366"/>
            <a:ext cx="6499087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Консультант аналитического и методологического обеспечения </a:t>
            </a:r>
          </a:p>
          <a:p>
            <a:pPr algn="r"/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Главного управления организации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торгов </a:t>
            </a: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r"/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Самарской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области</a:t>
            </a:r>
          </a:p>
          <a:p>
            <a:pPr algn="r"/>
            <a:r>
              <a:rPr lang="ru-RU" sz="2200" b="1" dirty="0">
                <a:solidFill>
                  <a:schemeClr val="accent5">
                    <a:lumMod val="50000"/>
                  </a:schemeClr>
                </a:solidFill>
              </a:rPr>
              <a:t>Никулина Светлана Сергеевна</a:t>
            </a:r>
          </a:p>
        </p:txBody>
      </p:sp>
    </p:spTree>
    <p:extLst>
      <p:ext uri="{BB962C8B-B14F-4D97-AF65-F5344CB8AC3E}">
        <p14:creationId xmlns:p14="http://schemas.microsoft.com/office/powerpoint/2010/main" val="183399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6820865" y="1303297"/>
            <a:ext cx="4912872" cy="2063059"/>
          </a:xfrm>
          <a:prstGeom prst="roundRect">
            <a:avLst>
              <a:gd name="adj" fmla="val 9112"/>
            </a:avLst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38929" y="4411370"/>
            <a:ext cx="6212413" cy="1438712"/>
          </a:xfrm>
          <a:prstGeom prst="roundRect">
            <a:avLst>
              <a:gd name="adj" fmla="val 13056"/>
            </a:avLst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38929" y="1303298"/>
            <a:ext cx="6212412" cy="2953267"/>
          </a:xfrm>
          <a:prstGeom prst="roundRect">
            <a:avLst>
              <a:gd name="adj" fmla="val 5760"/>
            </a:avLst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842801" y="3560890"/>
            <a:ext cx="4890936" cy="2289192"/>
          </a:xfrm>
          <a:prstGeom prst="roundRect">
            <a:avLst>
              <a:gd name="adj" fmla="val 7589"/>
            </a:avLst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0" y="626319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91044" y="6273389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Параллелограмм 4"/>
          <p:cNvSpPr/>
          <p:nvPr/>
        </p:nvSpPr>
        <p:spPr>
          <a:xfrm>
            <a:off x="0" y="-1590"/>
            <a:ext cx="5503333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4347" y="255710"/>
            <a:ext cx="10330105" cy="690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О мерах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по реализации закона Самарской области об областном бюджете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на текущий финансовый год и на плановый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период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*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550336" y="1688363"/>
            <a:ext cx="6869930" cy="267581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До 1 </a:t>
            </a:r>
            <a:r>
              <a:rPr lang="ru-RU" sz="4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апреля </a:t>
            </a:r>
            <a:r>
              <a:rPr lang="ru-RU" sz="43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ru-RU" sz="43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chemeClr val="tx2"/>
                </a:solidFill>
                <a:cs typeface="Arial" panose="020B0604020202020204" pitchFamily="34" charset="0"/>
              </a:rPr>
              <a:t>по </a:t>
            </a:r>
            <a:r>
              <a:rPr lang="ru-RU" sz="1800" dirty="0">
                <a:solidFill>
                  <a:schemeClr val="tx2"/>
                </a:solidFill>
                <a:cs typeface="Arial" panose="020B0604020202020204" pitchFamily="34" charset="0"/>
              </a:rPr>
              <a:t>средствам, </a:t>
            </a:r>
            <a:r>
              <a:rPr lang="ru-RU" sz="1800" dirty="0" smtClean="0">
                <a:solidFill>
                  <a:schemeClr val="tx2"/>
                </a:solidFill>
                <a:cs typeface="Arial" panose="020B0604020202020204" pitchFamily="34" charset="0"/>
              </a:rPr>
              <a:t>первоначально </a:t>
            </a:r>
            <a:r>
              <a:rPr lang="ru-RU" sz="1800" dirty="0">
                <a:solidFill>
                  <a:schemeClr val="tx2"/>
                </a:solidFill>
                <a:cs typeface="Arial" panose="020B0604020202020204" pitchFamily="34" charset="0"/>
              </a:rPr>
              <a:t>внесенным в </a:t>
            </a:r>
            <a:r>
              <a:rPr lang="ru-RU" sz="1800" dirty="0" smtClean="0">
                <a:solidFill>
                  <a:schemeClr val="tx2"/>
                </a:solidFill>
                <a:cs typeface="Arial" panose="020B0604020202020204" pitchFamily="34" charset="0"/>
              </a:rPr>
              <a:t>закон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*</a:t>
            </a:r>
          </a:p>
          <a:p>
            <a:pPr algn="l"/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45 </a:t>
            </a:r>
            <a:r>
              <a:rPr lang="ru-RU" sz="4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рабочих дней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ru-RU" sz="48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chemeClr val="tx2"/>
                </a:solidFill>
                <a:cs typeface="Arial" panose="020B0604020202020204" pitchFamily="34" charset="0"/>
              </a:rPr>
              <a:t>–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с даты доведения ЛБО</a:t>
            </a:r>
            <a:r>
              <a:rPr lang="ru-RU" sz="1800" dirty="0" smtClean="0">
                <a:solidFill>
                  <a:schemeClr val="tx2"/>
                </a:solidFill>
                <a:cs typeface="Arial" panose="020B0604020202020204" pitchFamily="34" charset="0"/>
              </a:rPr>
              <a:t>,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</a:p>
          <a:p>
            <a:pPr algn="l"/>
            <a:r>
              <a:rPr lang="ru-RU" sz="1800" dirty="0" smtClean="0">
                <a:solidFill>
                  <a:schemeClr val="tx2"/>
                </a:solidFill>
                <a:cs typeface="Arial" panose="020B0604020202020204" pitchFamily="34" charset="0"/>
              </a:rPr>
              <a:t>для </a:t>
            </a:r>
            <a:r>
              <a:rPr lang="ru-RU" sz="1800" dirty="0">
                <a:solidFill>
                  <a:schemeClr val="tx2"/>
                </a:solidFill>
                <a:cs typeface="Arial" panose="020B0604020202020204" pitchFamily="34" charset="0"/>
              </a:rPr>
              <a:t>автономных и бюджетных учреждений </a:t>
            </a:r>
            <a:r>
              <a:rPr lang="ru-RU" sz="1800" dirty="0" smtClean="0">
                <a:solidFill>
                  <a:schemeClr val="tx2"/>
                </a:solidFill>
                <a:cs typeface="Arial" panose="020B0604020202020204" pitchFamily="34" charset="0"/>
              </a:rPr>
              <a:t/>
            </a:r>
            <a:br>
              <a:rPr lang="ru-RU" sz="1800" dirty="0" smtClean="0">
                <a:solidFill>
                  <a:schemeClr val="tx2"/>
                </a:solidFill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chemeClr val="tx2"/>
                </a:solidFill>
                <a:cs typeface="Arial" panose="020B0604020202020204" pitchFamily="34" charset="0"/>
              </a:rPr>
              <a:t>– 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с даты заключения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соглашений </a:t>
            </a:r>
            <a:r>
              <a:rPr lang="ru-RU" sz="1800" dirty="0">
                <a:solidFill>
                  <a:schemeClr val="tx2"/>
                </a:solidFill>
                <a:cs typeface="Arial" panose="020B0604020202020204" pitchFamily="34" charset="0"/>
              </a:rPr>
              <a:t>о предоставлении </a:t>
            </a:r>
            <a:r>
              <a:rPr lang="ru-RU" sz="1800" dirty="0" smtClean="0">
                <a:solidFill>
                  <a:schemeClr val="tx2"/>
                </a:solidFill>
                <a:cs typeface="Arial" panose="020B0604020202020204" pitchFamily="34" charset="0"/>
              </a:rPr>
              <a:t/>
            </a:r>
            <a:br>
              <a:rPr lang="ru-RU" sz="1800" dirty="0" smtClean="0">
                <a:solidFill>
                  <a:schemeClr val="tx2"/>
                </a:solidFill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chemeClr val="tx2"/>
                </a:solidFill>
                <a:cs typeface="Arial" panose="020B0604020202020204" pitchFamily="34" charset="0"/>
              </a:rPr>
              <a:t>субсидии</a:t>
            </a:r>
            <a:r>
              <a:rPr lang="ru-RU" sz="1800" dirty="0">
                <a:solidFill>
                  <a:schemeClr val="tx2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-42335" y="6426198"/>
            <a:ext cx="513730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*Распоряжение Правительства Самарской области от 21.02.2019 № 139-р </a:t>
            </a:r>
            <a:endParaRPr lang="ru-RU" sz="1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3600" y="1429633"/>
            <a:ext cx="431473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dirty="0">
                <a:solidFill>
                  <a:schemeClr val="accent1">
                    <a:lumMod val="50000"/>
                  </a:schemeClr>
                </a:solidFill>
              </a:rPr>
              <a:t>1 марта </a:t>
            </a:r>
            <a:endParaRPr lang="ru-RU" sz="6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крайний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срок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направления заявки 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проведение конкурентной процедуры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12830" y="3920656"/>
            <a:ext cx="48209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Персональная </a:t>
            </a:r>
            <a:r>
              <a:rPr lang="ru-RU" sz="2400" b="1" dirty="0">
                <a:solidFill>
                  <a:srgbClr val="C00000"/>
                </a:solidFill>
              </a:rPr>
              <a:t>ответственность </a:t>
            </a:r>
            <a:r>
              <a:rPr lang="ru-RU" sz="2400" b="1" dirty="0" smtClean="0">
                <a:solidFill>
                  <a:srgbClr val="C00000"/>
                </a:solidFill>
              </a:rPr>
              <a:t/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для руководителей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>за </a:t>
            </a:r>
            <a:r>
              <a:rPr lang="ru-RU" sz="2400" dirty="0">
                <a:solidFill>
                  <a:schemeClr val="tx2"/>
                </a:solidFill>
              </a:rPr>
              <a:t>срыв контрактации, по причине несоблюдения </a:t>
            </a:r>
            <a:r>
              <a:rPr lang="ru-RU" sz="2400" dirty="0" smtClean="0">
                <a:solidFill>
                  <a:schemeClr val="tx2"/>
                </a:solidFill>
              </a:rPr>
              <a:t>условий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3189" y="4726817"/>
            <a:ext cx="8373151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45 рабочих дней </a:t>
            </a:r>
            <a:r>
              <a:rPr lang="ru-RU" sz="52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ru-RU" sz="52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</a:br>
            <a:r>
              <a:rPr lang="ru-RU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со дня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образования/согласования </a:t>
            </a:r>
            <a:r>
              <a:rPr lang="ru-RU" dirty="0">
                <a:solidFill>
                  <a:schemeClr val="tx2"/>
                </a:solidFill>
                <a:cs typeface="Arial" panose="020B0604020202020204" pitchFamily="34" charset="0"/>
              </a:rPr>
              <a:t>федеральным </a:t>
            </a:r>
            <a:r>
              <a:rPr lang="ru-RU" dirty="0" smtClean="0">
                <a:solidFill>
                  <a:schemeClr val="tx2"/>
                </a:solidFill>
                <a:cs typeface="Arial" panose="020B0604020202020204" pitchFamily="34" charset="0"/>
              </a:rPr>
              <a:t>ГРБС</a:t>
            </a:r>
            <a:endParaRPr lang="ru-RU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0336" y="1319259"/>
            <a:ext cx="45000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Контрактация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/>
                </a:solidFill>
                <a:cs typeface="Arial" panose="020B0604020202020204" pitchFamily="34" charset="0"/>
              </a:rPr>
              <a:t>должна быть осуществлена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91899" y="4485511"/>
            <a:ext cx="49294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Экономия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2"/>
                </a:solidFill>
                <a:cs typeface="Arial" panose="020B0604020202020204" pitchFamily="34" charset="0"/>
              </a:rPr>
              <a:t>должна быть </a:t>
            </a:r>
            <a:r>
              <a:rPr lang="ru-RU" dirty="0" smtClean="0">
                <a:solidFill>
                  <a:schemeClr val="tx2"/>
                </a:solidFill>
                <a:cs typeface="Arial" panose="020B0604020202020204" pitchFamily="34" charset="0"/>
              </a:rPr>
              <a:t>использована в течение</a:t>
            </a:r>
            <a:endParaRPr lang="ru-RU" dirty="0"/>
          </a:p>
        </p:txBody>
      </p:sp>
      <p:sp>
        <p:nvSpPr>
          <p:cNvPr id="9" name="Полилиния 8"/>
          <p:cNvSpPr/>
          <p:nvPr/>
        </p:nvSpPr>
        <p:spPr>
          <a:xfrm flipV="1">
            <a:off x="3505200" y="1566511"/>
            <a:ext cx="3708400" cy="595783"/>
          </a:xfrm>
          <a:custGeom>
            <a:avLst/>
            <a:gdLst>
              <a:gd name="connsiteX0" fmla="*/ 0 w 4343400"/>
              <a:gd name="connsiteY0" fmla="*/ 216761 h 1111727"/>
              <a:gd name="connsiteX1" fmla="*/ 1485900 w 4343400"/>
              <a:gd name="connsiteY1" fmla="*/ 60897 h 1111727"/>
              <a:gd name="connsiteX2" fmla="*/ 2306782 w 4343400"/>
              <a:gd name="connsiteY2" fmla="*/ 1110379 h 1111727"/>
              <a:gd name="connsiteX3" fmla="*/ 3522518 w 4343400"/>
              <a:gd name="connsiteY3" fmla="*/ 279106 h 1111727"/>
              <a:gd name="connsiteX4" fmla="*/ 4343400 w 4343400"/>
              <a:gd name="connsiteY4" fmla="*/ 164806 h 1111727"/>
              <a:gd name="connsiteX5" fmla="*/ 4343400 w 4343400"/>
              <a:gd name="connsiteY5" fmla="*/ 164806 h 1111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43400" h="1111727">
                <a:moveTo>
                  <a:pt x="0" y="216761"/>
                </a:moveTo>
                <a:cubicBezTo>
                  <a:pt x="550718" y="64361"/>
                  <a:pt x="1101436" y="-88039"/>
                  <a:pt x="1485900" y="60897"/>
                </a:cubicBezTo>
                <a:cubicBezTo>
                  <a:pt x="1870364" y="209833"/>
                  <a:pt x="1967346" y="1074011"/>
                  <a:pt x="2306782" y="1110379"/>
                </a:cubicBezTo>
                <a:cubicBezTo>
                  <a:pt x="2646218" y="1146747"/>
                  <a:pt x="3183082" y="436701"/>
                  <a:pt x="3522518" y="279106"/>
                </a:cubicBezTo>
                <a:cubicBezTo>
                  <a:pt x="3861954" y="121511"/>
                  <a:pt x="4343400" y="164806"/>
                  <a:pt x="4343400" y="164806"/>
                </a:cubicBezTo>
                <a:lnTo>
                  <a:pt x="4343400" y="164806"/>
                </a:lnTo>
              </a:path>
            </a:pathLst>
          </a:custGeom>
          <a:noFill/>
          <a:ln w="34925" cap="rnd">
            <a:solidFill>
              <a:srgbClr val="002060"/>
            </a:solidFill>
            <a:prstDash val="sysDot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14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-1" y="6356349"/>
            <a:ext cx="3708811" cy="491455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48709" y="6356348"/>
            <a:ext cx="1308544" cy="50165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Параллелограмм 4"/>
          <p:cNvSpPr/>
          <p:nvPr/>
        </p:nvSpPr>
        <p:spPr>
          <a:xfrm>
            <a:off x="-1" y="-20145"/>
            <a:ext cx="5503333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930076" y="4997673"/>
            <a:ext cx="654079" cy="129540"/>
          </a:xfrm>
          <a:prstGeom prst="rect">
            <a:avLst/>
          </a:prstGeom>
          <a:solidFill>
            <a:schemeClr val="bg1">
              <a:alpha val="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6930076" y="5700616"/>
            <a:ext cx="1053194" cy="209549"/>
          </a:xfrm>
          <a:prstGeom prst="rect">
            <a:avLst/>
          </a:prstGeom>
          <a:solidFill>
            <a:schemeClr val="bg1">
              <a:alpha val="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070835" y="1756845"/>
            <a:ext cx="36255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Заполнение БК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в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ГИС «Госзаказ»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3</a:t>
            </a:fld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01331" y="861215"/>
            <a:ext cx="10660646" cy="581302"/>
          </a:xfrm>
          <a:prstGeom prst="round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В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случае осуществления закупок </a:t>
            </a:r>
            <a:r>
              <a:rPr lang="ru-RU" dirty="0">
                <a:solidFill>
                  <a:srgbClr val="C00000"/>
                </a:solidFill>
              </a:rPr>
              <a:t>в рамках национальных проектов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объем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финансового обеспечения детализируется по каждому коду бюджетной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классификации (</a:t>
            </a:r>
            <a:r>
              <a:rPr lang="ru-RU" dirty="0" smtClean="0">
                <a:solidFill>
                  <a:srgbClr val="C00000"/>
                </a:solidFill>
              </a:rPr>
              <a:t>указывается код целевой статьи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t="21542" r="15568"/>
          <a:stretch/>
        </p:blipFill>
        <p:spPr>
          <a:xfrm>
            <a:off x="190886" y="1651502"/>
            <a:ext cx="8944647" cy="43905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r="35614" b="11332"/>
          <a:stretch/>
        </p:blipFill>
        <p:spPr>
          <a:xfrm>
            <a:off x="6534338" y="3243434"/>
            <a:ext cx="4445000" cy="33148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300861" y="190565"/>
            <a:ext cx="104049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Детализация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КБК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по закупкам в рамках национальных проектов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33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" y="1562192"/>
            <a:ext cx="10823254" cy="49402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араллелограмм 4"/>
          <p:cNvSpPr/>
          <p:nvPr/>
        </p:nvSpPr>
        <p:spPr>
          <a:xfrm>
            <a:off x="0" y="-1590"/>
            <a:ext cx="5503333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1595" y="209197"/>
            <a:ext cx="104049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Мониторинг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закупочной деятельности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в рамках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национальных проектов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1331" y="861215"/>
            <a:ext cx="10660646" cy="581302"/>
          </a:xfrm>
          <a:prstGeom prst="round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ГРБС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</a:rPr>
              <a:t>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</a:rPr>
              <a:t>- 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своевременно актуализировать сведения о неконтрактуемых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обязательствах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453947" y="2333847"/>
            <a:ext cx="3751131" cy="4508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Заказчикам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: </a:t>
            </a:r>
          </a:p>
          <a:p>
            <a:pPr>
              <a:spcAft>
                <a:spcPts val="1200"/>
              </a:spcAft>
            </a:pPr>
            <a:r>
              <a:rPr lang="ru-RU" sz="1200" b="1" dirty="0">
                <a:solidFill>
                  <a:schemeClr val="accent5">
                    <a:lumMod val="50000"/>
                  </a:schemeClr>
                </a:solidFill>
              </a:rPr>
              <a:t>1)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Осуществлять закупки посредством функционала ГИС «Госзаказ»;</a:t>
            </a:r>
          </a:p>
          <a:p>
            <a:pPr>
              <a:spcAft>
                <a:spcPts val="1200"/>
              </a:spcAft>
            </a:pPr>
            <a:r>
              <a:rPr lang="ru-RU" sz="1200" b="1" dirty="0">
                <a:solidFill>
                  <a:schemeClr val="accent5">
                    <a:lumMod val="50000"/>
                  </a:schemeClr>
                </a:solidFill>
              </a:rPr>
              <a:t>2)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При формировании позиции плана-графика, извещения, контракта в ГИС «Госзаказ» указывать код целевой статьи, относящейся к реализации национальных проектов;</a:t>
            </a:r>
          </a:p>
          <a:p>
            <a:pPr>
              <a:spcAft>
                <a:spcPts val="1200"/>
              </a:spcAft>
            </a:pPr>
            <a:r>
              <a:rPr lang="ru-RU" sz="1200" b="1" dirty="0">
                <a:solidFill>
                  <a:schemeClr val="accent5">
                    <a:lumMod val="50000"/>
                  </a:schemeClr>
                </a:solidFill>
              </a:rPr>
              <a:t>3)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Заказчикам г.о. Самара и г.о. Тольятти предоставлять сведения в Главное управления </a:t>
            </a:r>
            <a:br>
              <a:rPr lang="ru-RU" sz="1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для загрузки в ГИС «Госзаказ» и последующей актуализации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в случае размещения закупки с использованием муниципальных информационных систем).</a:t>
            </a:r>
          </a:p>
          <a:p>
            <a:pPr>
              <a:spcAft>
                <a:spcPts val="1200"/>
              </a:spcAft>
            </a:pPr>
            <a:r>
              <a:rPr lang="ru-RU" sz="1200" b="1" dirty="0">
                <a:solidFill>
                  <a:schemeClr val="accent5">
                    <a:lumMod val="50000"/>
                  </a:schemeClr>
                </a:solidFill>
              </a:rPr>
              <a:t>4)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При внесении изменений в контракты, заключенные в предыдущие годы, загружать эти сведения в ГИС «Госзаказ». </a:t>
            </a:r>
          </a:p>
          <a:p>
            <a:pPr>
              <a:spcAft>
                <a:spcPts val="1200"/>
              </a:spcAft>
            </a:pPr>
            <a:endParaRPr lang="ru-RU" sz="1100" dirty="0">
              <a:solidFill>
                <a:schemeClr val="accent5">
                  <a:lumMod val="50000"/>
                </a:schemeClr>
              </a:solidFill>
              <a:latin typeface="Montserrat" pitchFamily="2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48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араллелограмм 4"/>
          <p:cNvSpPr/>
          <p:nvPr/>
        </p:nvSpPr>
        <p:spPr>
          <a:xfrm rot="10800000">
            <a:off x="3708811" y="6350627"/>
            <a:ext cx="1308544" cy="507372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5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7380053"/>
              </p:ext>
            </p:extLst>
          </p:nvPr>
        </p:nvGraphicFramePr>
        <p:xfrm>
          <a:off x="196923" y="1173175"/>
          <a:ext cx="11809149" cy="1504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60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472044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559197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524786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56780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507579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619419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  <a:gridCol w="851203">
                  <a:extLst>
                    <a:ext uri="{9D8B030D-6E8A-4147-A177-3AD203B41FA5}">
                      <a16:colId xmlns:a16="http://schemas.microsoft.com/office/drawing/2014/main" xmlns="" val="20018"/>
                    </a:ext>
                  </a:extLst>
                </a:gridCol>
                <a:gridCol w="675073">
                  <a:extLst>
                    <a:ext uri="{9D8B030D-6E8A-4147-A177-3AD203B41FA5}">
                      <a16:colId xmlns:a16="http://schemas.microsoft.com/office/drawing/2014/main" xmlns="" val="20019"/>
                    </a:ext>
                  </a:extLst>
                </a:gridCol>
              </a:tblGrid>
              <a:tr h="284889">
                <a:tc gridSpan="2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Структура кода классификации расходов бюджетов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4888">
                <a:tc rowSpan="2"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Код главного распорядителя бюджетных средств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Код раздела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Код подраздела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effectLst/>
                        </a:rPr>
                        <a:t>Код целевой статьи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Код вида расходов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9775"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Программная (непрограммная) статья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Направление расходов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группа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>
                          <a:effectLst/>
                        </a:rPr>
                        <a:t>подгруппа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элемент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488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0" marR="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7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</a:rPr>
                        <a:t>8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</a:rPr>
                        <a:t>9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</a:rPr>
                        <a:t>10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11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12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</a:rPr>
                        <a:t>13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</a:rPr>
                        <a:t>14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</a:rPr>
                        <a:t>15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</a:rPr>
                        <a:t>16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</a:rPr>
                        <a:t>17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19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20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5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66" y="2848260"/>
            <a:ext cx="7640115" cy="3503884"/>
          </a:xfrm>
          <a:prstGeom prst="rect">
            <a:avLst/>
          </a:prstGeom>
        </p:spPr>
      </p:pic>
      <p:sp>
        <p:nvSpPr>
          <p:cNvPr id="14" name="Параллелограмм 4"/>
          <p:cNvSpPr/>
          <p:nvPr/>
        </p:nvSpPr>
        <p:spPr>
          <a:xfrm>
            <a:off x="0" y="0"/>
            <a:ext cx="503409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1" y="6350628"/>
            <a:ext cx="3708811" cy="50737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42335" y="6426198"/>
            <a:ext cx="36231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*ПРИКАЗ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Минфина России от 24 мая 2022 г. № 85н </a:t>
            </a:r>
            <a:endParaRPr lang="ru-RU" sz="1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4592" y="188167"/>
            <a:ext cx="107128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Порядок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формирования и применения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кодов бюджетной классификации*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819675" y="2828329"/>
            <a:ext cx="4043172" cy="3742849"/>
          </a:xfrm>
          <a:prstGeom prst="roundRect">
            <a:avLst>
              <a:gd name="adj" fmla="val 8335"/>
            </a:avLst>
          </a:prstGeom>
          <a:solidFill>
            <a:schemeClr val="accent6">
              <a:lumMod val="40000"/>
              <a:lumOff val="60000"/>
              <a:alpha val="21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Код </a:t>
            </a:r>
            <a:r>
              <a:rPr lang="ru-RU" b="1" dirty="0">
                <a:solidFill>
                  <a:srgbClr val="FF0000"/>
                </a:solidFill>
              </a:rPr>
              <a:t>основного </a:t>
            </a:r>
            <a:r>
              <a:rPr lang="ru-RU" b="1" dirty="0" smtClean="0">
                <a:solidFill>
                  <a:srgbClr val="FF0000"/>
                </a:solidFill>
              </a:rPr>
              <a:t>мероприятия</a:t>
            </a:r>
            <a:r>
              <a:rPr lang="ru-RU" dirty="0" smtClean="0"/>
              <a:t>.</a:t>
            </a:r>
          </a:p>
          <a:p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Кодирует бюджетные ассигнования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по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основным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мероприятиям,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национальным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проектам (программам),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комплексному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плану модернизации и расширения магистральной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инфраструктуры, </a:t>
            </a:r>
            <a:b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федеральным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проектам,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ведомственным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проектам (программам),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ведомственным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целевым программам в рамках подпрограмм государственных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программ РФ,</a:t>
            </a:r>
            <a:b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федеральным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проектам в рамках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ФЦП, </a:t>
            </a:r>
            <a:b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подпрограммам ФЦП</a:t>
            </a: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00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89705"/>
            <a:ext cx="11036301" cy="616829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178005" y="1116400"/>
            <a:ext cx="4098662" cy="556767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Паспорт региональной составляющей национального проекта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содержит:</a:t>
            </a:r>
          </a:p>
          <a:p>
            <a:pPr>
              <a:lnSpc>
                <a:spcPct val="70000"/>
              </a:lnSpc>
            </a:pPr>
            <a:endParaRPr lang="ru-RU" sz="1400" dirty="0">
              <a:solidFill>
                <a:srgbClr val="2E75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наименование рег. составляющей НП;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цели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показатели рег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составляющей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НП;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методики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расчета показателей;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результаты;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контрольные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точки и мероприятия;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общие сведения о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рег. составляющих </a:t>
            </a:r>
            <a:r>
              <a:rPr lang="ru-RU" sz="14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проектов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обеспечивающих достижение целей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показателей;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выполнение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рег. составляющей НП;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сроки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реализации и объемы финансового обеспечения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рег. составляющей НП;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информацию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кураторе, руководителе, администраторе и участниках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рег. составляющей НП;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иные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сведения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6</a:t>
            </a:fld>
            <a:endParaRPr lang="ru-RU" dirty="0"/>
          </a:p>
        </p:txBody>
      </p:sp>
      <p:sp>
        <p:nvSpPr>
          <p:cNvPr id="14" name="Параллелограмм 4"/>
          <p:cNvSpPr/>
          <p:nvPr/>
        </p:nvSpPr>
        <p:spPr>
          <a:xfrm>
            <a:off x="0" y="0"/>
            <a:ext cx="503409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4465" y="213392"/>
            <a:ext cx="66806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Перечень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мероприятий региональных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проектов</a:t>
            </a:r>
          </a:p>
        </p:txBody>
      </p:sp>
    </p:spTree>
    <p:extLst>
      <p:ext uri="{BB962C8B-B14F-4D97-AF65-F5344CB8AC3E}">
        <p14:creationId xmlns:p14="http://schemas.microsoft.com/office/powerpoint/2010/main" val="315639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араллелограмм 4"/>
          <p:cNvSpPr/>
          <p:nvPr/>
        </p:nvSpPr>
        <p:spPr>
          <a:xfrm rot="10800000">
            <a:off x="-1" y="6356349"/>
            <a:ext cx="3708811" cy="491455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33" name="Параллелограмм 4"/>
          <p:cNvSpPr/>
          <p:nvPr/>
        </p:nvSpPr>
        <p:spPr>
          <a:xfrm rot="10800000">
            <a:off x="3748709" y="6356348"/>
            <a:ext cx="1308544" cy="50165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0908" y="1100206"/>
            <a:ext cx="11783292" cy="1659339"/>
          </a:xfrm>
          <a:prstGeom prst="roundRect">
            <a:avLst>
              <a:gd name="adj" fmla="val 12840"/>
            </a:avLst>
          </a:prstGeom>
          <a:solidFill>
            <a:schemeClr val="bg2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156060" y="1217404"/>
            <a:ext cx="2637064" cy="145324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Добавление сведений или внесение изменений в НП_Мониторинг</a:t>
            </a:r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354944" y="3032240"/>
            <a:ext cx="2741055" cy="145324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</a:t>
            </a:r>
            <a:r>
              <a:rPr lang="ru-RU" dirty="0" smtClean="0"/>
              <a:t>обавление объектов национальных проектов</a:t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справочник </a:t>
            </a:r>
            <a:endParaRPr lang="ru-RU" dirty="0" smtClean="0"/>
          </a:p>
          <a:p>
            <a:pPr algn="ctr"/>
            <a:r>
              <a:rPr lang="ru-RU" dirty="0" smtClean="0"/>
              <a:t>ГИС «Госзаказ»</a:t>
            </a:r>
            <a:endParaRPr lang="ru-RU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317353" y="4811591"/>
            <a:ext cx="2637064" cy="145324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Выбор классификации при заполнении документации в ГИС «Госзаказ»</a:t>
            </a:r>
            <a:endParaRPr lang="ru-RU" dirty="0"/>
          </a:p>
        </p:txBody>
      </p:sp>
      <p:cxnSp>
        <p:nvCxnSpPr>
          <p:cNvPr id="5" name="Прямая со стрелкой 4"/>
          <p:cNvCxnSpPr>
            <a:stCxn id="3" idx="3"/>
            <a:endCxn id="35" idx="1"/>
          </p:cNvCxnSpPr>
          <p:nvPr/>
        </p:nvCxnSpPr>
        <p:spPr>
          <a:xfrm flipV="1">
            <a:off x="3793124" y="1921420"/>
            <a:ext cx="4336463" cy="22606"/>
          </a:xfrm>
          <a:prstGeom prst="straightConnector1">
            <a:avLst/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21" idx="3"/>
            <a:endCxn id="37" idx="1"/>
          </p:cNvCxnSpPr>
          <p:nvPr/>
        </p:nvCxnSpPr>
        <p:spPr>
          <a:xfrm>
            <a:off x="6095999" y="3758862"/>
            <a:ext cx="2514601" cy="14990"/>
          </a:xfrm>
          <a:prstGeom prst="straightConnector1">
            <a:avLst/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38" idx="1"/>
          </p:cNvCxnSpPr>
          <p:nvPr/>
        </p:nvCxnSpPr>
        <p:spPr>
          <a:xfrm>
            <a:off x="7009039" y="5502729"/>
            <a:ext cx="2241097" cy="1"/>
          </a:xfrm>
          <a:prstGeom prst="straightConnector1">
            <a:avLst/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8129587" y="1194798"/>
            <a:ext cx="2637064" cy="1453243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44546A"/>
                </a:solidFill>
              </a:rPr>
              <a:t>Руководство пользователя и контакты технической поддержки </a:t>
            </a:r>
            <a:r>
              <a:rPr lang="ru-RU" sz="1600" dirty="0" err="1" smtClean="0">
                <a:solidFill>
                  <a:srgbClr val="FF0000"/>
                </a:solidFill>
              </a:rPr>
              <a:t>НП_Мониторинг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rgbClr val="44546A"/>
                </a:solidFill>
              </a:rPr>
              <a:t>доступны в личном кабинете ЕИСУБП</a:t>
            </a:r>
            <a:endParaRPr lang="ru-RU" sz="1600" dirty="0">
              <a:solidFill>
                <a:srgbClr val="44546A"/>
              </a:solidFill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8610600" y="3047230"/>
            <a:ext cx="2807203" cy="1453243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44546A"/>
                </a:solidFill>
              </a:rPr>
              <a:t>Направить обращение </a:t>
            </a:r>
            <a:br>
              <a:rPr lang="ru-RU" sz="1600" dirty="0" smtClean="0">
                <a:solidFill>
                  <a:srgbClr val="44546A"/>
                </a:solidFill>
              </a:rPr>
            </a:br>
            <a:r>
              <a:rPr lang="ru-RU" sz="1600" dirty="0" smtClean="0">
                <a:solidFill>
                  <a:srgbClr val="44546A"/>
                </a:solidFill>
              </a:rPr>
              <a:t>в </a:t>
            </a:r>
            <a:r>
              <a:rPr lang="ru-RU" sz="1600" dirty="0">
                <a:solidFill>
                  <a:srgbClr val="FF0000"/>
                </a:solidFill>
              </a:rPr>
              <a:t>Багтрекинг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rgbClr val="44546A"/>
                </a:solidFill>
              </a:rPr>
              <a:t>для загрузки </a:t>
            </a:r>
            <a:r>
              <a:rPr lang="ru-RU" sz="1600" dirty="0">
                <a:solidFill>
                  <a:srgbClr val="44546A"/>
                </a:solidFill>
              </a:rPr>
              <a:t>новых данных в справочник </a:t>
            </a:r>
            <a:r>
              <a:rPr lang="ru-RU" sz="1600" dirty="0" smtClean="0">
                <a:solidFill>
                  <a:srgbClr val="44546A"/>
                </a:solidFill>
              </a:rPr>
              <a:t>мероприятий </a:t>
            </a:r>
            <a:r>
              <a:rPr lang="ru-RU" sz="1600" dirty="0">
                <a:solidFill>
                  <a:srgbClr val="44546A"/>
                </a:solidFill>
              </a:rPr>
              <a:t>НП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9250136" y="4776108"/>
            <a:ext cx="2637064" cy="1453243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44546A"/>
                </a:solidFill>
              </a:rPr>
              <a:t>С</a:t>
            </a:r>
            <a:r>
              <a:rPr lang="ru-RU" sz="1400" dirty="0" smtClean="0">
                <a:solidFill>
                  <a:srgbClr val="44546A"/>
                </a:solidFill>
              </a:rPr>
              <a:t> 2021 года работает </a:t>
            </a:r>
            <a:r>
              <a:rPr lang="ru-RU" sz="1400" dirty="0" smtClean="0">
                <a:solidFill>
                  <a:srgbClr val="FF0000"/>
                </a:solidFill>
              </a:rPr>
              <a:t>блокирующий контроль </a:t>
            </a:r>
            <a:r>
              <a:rPr lang="ru-RU" sz="1400" dirty="0" smtClean="0">
                <a:solidFill>
                  <a:srgbClr val="44546A"/>
                </a:solidFill>
              </a:rPr>
              <a:t>на соответствие основному коду мероприятия и направления расходов целевой статьи, </a:t>
            </a:r>
            <a:br>
              <a:rPr lang="ru-RU" sz="1400" dirty="0" smtClean="0">
                <a:solidFill>
                  <a:srgbClr val="44546A"/>
                </a:solidFill>
              </a:rPr>
            </a:br>
            <a:r>
              <a:rPr lang="ru-RU" sz="1400" dirty="0" smtClean="0">
                <a:solidFill>
                  <a:srgbClr val="44546A"/>
                </a:solidFill>
              </a:rPr>
              <a:t>и кода мероприятия</a:t>
            </a:r>
            <a:endParaRPr lang="ru-RU" sz="1400" dirty="0">
              <a:solidFill>
                <a:srgbClr val="44546A"/>
              </a:solidFill>
            </a:endParaRPr>
          </a:p>
        </p:txBody>
      </p:sp>
      <p:cxnSp>
        <p:nvCxnSpPr>
          <p:cNvPr id="9" name="Соединительная линия уступом 8"/>
          <p:cNvCxnSpPr>
            <a:stCxn id="3" idx="2"/>
            <a:endCxn id="21" idx="0"/>
          </p:cNvCxnSpPr>
          <p:nvPr/>
        </p:nvCxnSpPr>
        <p:spPr>
          <a:xfrm rot="16200000" flipH="1">
            <a:off x="3419236" y="1726003"/>
            <a:ext cx="361593" cy="2250880"/>
          </a:xfrm>
          <a:prstGeom prst="bentConnector3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Соединительная линия уступом 10"/>
          <p:cNvCxnSpPr>
            <a:stCxn id="21" idx="2"/>
            <a:endCxn id="25" idx="0"/>
          </p:cNvCxnSpPr>
          <p:nvPr/>
        </p:nvCxnSpPr>
        <p:spPr>
          <a:xfrm rot="16200000" flipH="1">
            <a:off x="5517624" y="3693330"/>
            <a:ext cx="326108" cy="1910413"/>
          </a:xfrm>
          <a:prstGeom prst="bentConnector3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275587" y="4847076"/>
            <a:ext cx="4255407" cy="1382275"/>
          </a:xfrm>
          <a:prstGeom prst="rect">
            <a:avLst/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rgbClr val="44546A"/>
                </a:solidFill>
              </a:rPr>
              <a:t>Добавление сведений в </a:t>
            </a:r>
            <a:r>
              <a:rPr lang="ru-RU" sz="1400" dirty="0" smtClean="0">
                <a:solidFill>
                  <a:srgbClr val="FF0000"/>
                </a:solidFill>
              </a:rPr>
              <a:t>НП_Мониторинг</a:t>
            </a:r>
            <a:r>
              <a:rPr lang="ru-RU" sz="1400" dirty="0" smtClean="0">
                <a:solidFill>
                  <a:schemeClr val="tx1"/>
                </a:solidFill>
              </a:rPr>
              <a:t>, </a:t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rgbClr val="44546A"/>
                </a:solidFill>
              </a:rPr>
              <a:t>проверка актуальности сведений о мероприятии, изменение существующих сведений осуществляется при взаимодействии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 smtClean="0">
                <a:solidFill>
                  <a:srgbClr val="FF0000"/>
                </a:solidFill>
              </a:rPr>
              <a:t>МЭР СО </a:t>
            </a:r>
            <a:r>
              <a:rPr lang="ru-RU" sz="1400" dirty="0" smtClean="0">
                <a:solidFill>
                  <a:srgbClr val="44546A"/>
                </a:solidFill>
              </a:rPr>
              <a:t>посредством заполнения </a:t>
            </a:r>
            <a:r>
              <a:rPr lang="ru-RU" sz="1400" dirty="0" smtClean="0">
                <a:solidFill>
                  <a:srgbClr val="FF0000"/>
                </a:solidFill>
              </a:rPr>
              <a:t>паспорта региональной составляющей национального проекта</a:t>
            </a:r>
            <a:endParaRPr lang="ru-RU" sz="1400" dirty="0">
              <a:solidFill>
                <a:srgbClr val="FF0000"/>
              </a:solidFill>
            </a:endParaRPr>
          </a:p>
        </p:txBody>
      </p:sp>
      <p:cxnSp>
        <p:nvCxnSpPr>
          <p:cNvPr id="42" name="Соединительная линия уступом 41"/>
          <p:cNvCxnSpPr>
            <a:stCxn id="3" idx="1"/>
            <a:endCxn id="40" idx="0"/>
          </p:cNvCxnSpPr>
          <p:nvPr/>
        </p:nvCxnSpPr>
        <p:spPr>
          <a:xfrm rot="10800000" flipH="1" flipV="1">
            <a:off x="1156059" y="1944026"/>
            <a:ext cx="1247231" cy="2903050"/>
          </a:xfrm>
          <a:prstGeom prst="bentConnector4">
            <a:avLst>
              <a:gd name="adj1" fmla="val -36026"/>
              <a:gd name="adj2" fmla="val 82608"/>
            </a:avLst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127550" y="1113395"/>
            <a:ext cx="30322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44546A"/>
                </a:solidFill>
              </a:rPr>
              <a:t>Постановление Правительства</a:t>
            </a:r>
          </a:p>
          <a:p>
            <a:pPr algn="ctr"/>
            <a:r>
              <a:rPr lang="ru-RU" sz="1600" dirty="0" smtClean="0">
                <a:solidFill>
                  <a:srgbClr val="44546A"/>
                </a:solidFill>
              </a:rPr>
              <a:t>Самарской области от 18 августа</a:t>
            </a:r>
          </a:p>
          <a:p>
            <a:pPr algn="ctr"/>
            <a:r>
              <a:rPr lang="ru-RU" sz="1600" dirty="0" smtClean="0">
                <a:solidFill>
                  <a:srgbClr val="44546A"/>
                </a:solidFill>
              </a:rPr>
              <a:t>2017 г. №542*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962715" y="2965254"/>
            <a:ext cx="29181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44546A"/>
                </a:solidFill>
              </a:rPr>
              <a:t>Правила формирования</a:t>
            </a:r>
          </a:p>
          <a:p>
            <a:pPr algn="ctr"/>
            <a:r>
              <a:rPr lang="ru-RU" sz="1400" dirty="0">
                <a:solidFill>
                  <a:srgbClr val="44546A"/>
                </a:solidFill>
              </a:rPr>
              <a:t>о</a:t>
            </a:r>
            <a:r>
              <a:rPr lang="ru-RU" sz="1400" dirty="0" smtClean="0">
                <a:solidFill>
                  <a:srgbClr val="44546A"/>
                </a:solidFill>
              </a:rPr>
              <a:t>бращений размещены</a:t>
            </a:r>
          </a:p>
          <a:p>
            <a:pPr algn="ctr"/>
            <a:r>
              <a:rPr lang="ru-RU" sz="1400" dirty="0">
                <a:solidFill>
                  <a:srgbClr val="44546A"/>
                </a:solidFill>
              </a:rPr>
              <a:t>н</a:t>
            </a:r>
            <a:r>
              <a:rPr lang="ru-RU" sz="1400" dirty="0" smtClean="0">
                <a:solidFill>
                  <a:srgbClr val="44546A"/>
                </a:solidFill>
              </a:rPr>
              <a:t>а сайте ГУОТ СО </a:t>
            </a:r>
          </a:p>
        </p:txBody>
      </p:sp>
      <p:sp>
        <p:nvSpPr>
          <p:cNvPr id="52" name="Прямоугольная выноска 51"/>
          <p:cNvSpPr/>
          <p:nvPr/>
        </p:nvSpPr>
        <p:spPr>
          <a:xfrm>
            <a:off x="996042" y="3132576"/>
            <a:ext cx="1863498" cy="963386"/>
          </a:xfrm>
          <a:prstGeom prst="wedgeRectCallout">
            <a:avLst>
              <a:gd name="adj1" fmla="val 75078"/>
              <a:gd name="adj2" fmla="val 8602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50" b="1" dirty="0" smtClean="0">
                <a:solidFill>
                  <a:srgbClr val="FF0000"/>
                </a:solidFill>
              </a:rPr>
              <a:t>Проверить</a:t>
            </a:r>
            <a:r>
              <a:rPr lang="ru-RU" sz="1050" b="1" dirty="0" smtClean="0">
                <a:solidFill>
                  <a:schemeClr val="tx1"/>
                </a:solidFill>
              </a:rPr>
              <a:t> </a:t>
            </a:r>
            <a:r>
              <a:rPr lang="ru-RU" sz="1050" dirty="0" smtClean="0">
                <a:solidFill>
                  <a:srgbClr val="44546A"/>
                </a:solidFill>
              </a:rPr>
              <a:t>наличие данного мероприятия в перечне </a:t>
            </a:r>
            <a:r>
              <a:rPr lang="ru-RU" sz="1050" b="1" dirty="0" smtClean="0">
                <a:solidFill>
                  <a:srgbClr val="FF0000"/>
                </a:solidFill>
              </a:rPr>
              <a:t>НП_Мониторинг</a:t>
            </a:r>
            <a:endParaRPr lang="ru-RU" sz="1050" b="1" dirty="0">
              <a:solidFill>
                <a:srgbClr val="FF000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7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0486" y="1972005"/>
            <a:ext cx="7104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ГРБС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60125" y="4049487"/>
            <a:ext cx="1188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Заказчик</a:t>
            </a:r>
            <a:endParaRPr lang="ru-RU" sz="16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7" name="Параллелограмм 4"/>
          <p:cNvSpPr/>
          <p:nvPr/>
        </p:nvSpPr>
        <p:spPr>
          <a:xfrm>
            <a:off x="0" y="0"/>
            <a:ext cx="503409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0908" y="229450"/>
            <a:ext cx="99318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Порядок действий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при отсутствии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кода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мероприятия в ГИС «Госзаказ»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-23161" y="6452442"/>
            <a:ext cx="708328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*Постановление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N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542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"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Об организации проектной деятельности в Правительстве Самарской области"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277777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-5" y="6356349"/>
            <a:ext cx="3708813" cy="49144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640443" y="6364815"/>
            <a:ext cx="1308544" cy="49145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9" name="Параллелограмм 4"/>
          <p:cNvSpPr/>
          <p:nvPr/>
        </p:nvSpPr>
        <p:spPr>
          <a:xfrm>
            <a:off x="-8613" y="-11794"/>
            <a:ext cx="4678012" cy="56325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Выводы 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8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389" y="749396"/>
            <a:ext cx="536271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AutoNum type="arabicPeriod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Все данные для формирования аналитических данных по закупкам в рамках национальных проектов собираются в ГИС «Госзаказ»;</a:t>
            </a:r>
          </a:p>
          <a:p>
            <a:pPr algn="just"/>
            <a:endParaRPr lang="ru-RU" sz="14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Ответственные специалисты от ГРБС обладают информацией о результатах и мероприятиях региональных составляющих национальных проектов в целях консультирования заказчиков по выбору необходимого кода;</a:t>
            </a:r>
          </a:p>
          <a:p>
            <a:pPr algn="just"/>
            <a:endParaRPr lang="ru-RU" sz="14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Добавление мероприятий в справочник  происходит </a:t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НП_Мониторинг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endParaRPr lang="ru-RU" sz="14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Справочная информация размещена на сайте ГУОТ </a:t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доступна в разделе 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Региональные составляющие национальных проектов</a:t>
            </a:r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algn="just"/>
            <a:endParaRPr lang="ru-RU" sz="1400" dirty="0">
              <a:latin typeface="Roboto"/>
            </a:endParaRPr>
          </a:p>
        </p:txBody>
      </p:sp>
      <p:pic>
        <p:nvPicPr>
          <p:cNvPr id="9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37" r="9289"/>
          <a:stretch/>
        </p:blipFill>
        <p:spPr>
          <a:xfrm>
            <a:off x="5728078" y="887747"/>
            <a:ext cx="6477000" cy="546860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6865" y="1166972"/>
            <a:ext cx="5924541" cy="3410817"/>
          </a:xfrm>
          <a:prstGeom prst="rect">
            <a:avLst/>
          </a:prstGeom>
          <a:ln>
            <a:noFill/>
          </a:ln>
        </p:spPr>
      </p:pic>
      <p:pic>
        <p:nvPicPr>
          <p:cNvPr id="14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5578" y="4730454"/>
            <a:ext cx="485775" cy="49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/>
          <a:srcRect t="51530"/>
          <a:stretch/>
        </p:blipFill>
        <p:spPr>
          <a:xfrm>
            <a:off x="128016" y="4666013"/>
            <a:ext cx="7534619" cy="16415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5757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 flipH="1">
            <a:off x="1133630" y="940332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51533" y="6488040"/>
            <a:ext cx="1764196" cy="276999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67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86914" y="376784"/>
            <a:ext cx="2688297" cy="58477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dirty="0">
                <a:solidFill>
                  <a:srgbClr val="2E75B6"/>
                </a:solidFill>
                <a:cs typeface="Arial" panose="020B0604020202020204" pitchFamily="34" charset="0"/>
              </a:rPr>
              <a:t>КОНТАКТЫ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42509" y="1312319"/>
            <a:ext cx="5912962" cy="2144498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Главное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управление организации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торгов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Самарской области</a:t>
            </a:r>
          </a:p>
          <a:p>
            <a:endParaRPr lang="ru-RU" sz="1867" dirty="0">
              <a:solidFill>
                <a:srgbClr val="2E75B6"/>
              </a:solidFill>
              <a:cs typeface="Arial" panose="020B0604020202020204" pitchFamily="34" charset="0"/>
            </a:endParaRPr>
          </a:p>
          <a:p>
            <a:r>
              <a:rPr lang="ru-RU" sz="1867" dirty="0">
                <a:solidFill>
                  <a:srgbClr val="2E75B6"/>
                </a:solidFill>
                <a:cs typeface="Arial" panose="020B0604020202020204" pitchFamily="34" charset="0"/>
              </a:rPr>
              <a:t>443068 г. Самара, ул. Скляренко 20,</a:t>
            </a:r>
          </a:p>
          <a:p>
            <a:r>
              <a:rPr lang="ru-RU" sz="1867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тел.: </a:t>
            </a:r>
            <a:r>
              <a:rPr lang="ru-RU" sz="1867" dirty="0">
                <a:solidFill>
                  <a:srgbClr val="2E75B6"/>
                </a:solidFill>
                <a:cs typeface="Arial" panose="020B0604020202020204" pitchFamily="34" charset="0"/>
              </a:rPr>
              <a:t>(846)335-16-61</a:t>
            </a:r>
          </a:p>
          <a:p>
            <a:r>
              <a:rPr lang="en-US" sz="1867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E-mail</a:t>
            </a:r>
            <a:r>
              <a:rPr lang="en-US" sz="1867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:</a:t>
            </a:r>
            <a:r>
              <a:rPr lang="ru-RU" sz="1867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867" dirty="0" smtClean="0">
                <a:solidFill>
                  <a:srgbClr val="2E75B6"/>
                </a:solidFill>
                <a:cs typeface="Arial" panose="020B0604020202020204" pitchFamily="34" charset="0"/>
              </a:rPr>
              <a:t>torgi@samregion.ru</a:t>
            </a:r>
            <a:endParaRPr lang="en-US" sz="1867" dirty="0">
              <a:solidFill>
                <a:srgbClr val="2E75B6"/>
              </a:solidFill>
              <a:cs typeface="Arial" panose="020B0604020202020204" pitchFamily="34" charset="0"/>
            </a:endParaRPr>
          </a:p>
          <a:p>
            <a:r>
              <a:rPr lang="en-US" sz="1867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VK</a:t>
            </a:r>
            <a:r>
              <a:rPr lang="en-US" sz="1867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: </a:t>
            </a:r>
            <a:r>
              <a:rPr lang="en-US" sz="1867" dirty="0">
                <a:solidFill>
                  <a:srgbClr val="2E75B6"/>
                </a:solidFill>
                <a:cs typeface="Arial" panose="020B0604020202020204" pitchFamily="34" charset="0"/>
              </a:rPr>
              <a:t>https://vk.com/guot_so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4015" y="5544608"/>
            <a:ext cx="1343025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65790" y="5602663"/>
            <a:ext cx="4793497" cy="5847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ru-RU" sz="3200" b="1" dirty="0">
                <a:solidFill>
                  <a:srgbClr val="2E75B6"/>
                </a:solidFill>
                <a:cs typeface="Arial" panose="020B0604020202020204" pitchFamily="34" charset="0"/>
              </a:rPr>
              <a:t>СПАСИБО ЗА ВНИМАНИЕ!</a:t>
            </a:r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1" y="6349999"/>
            <a:ext cx="3708811" cy="50800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0" name="Параллелограмм 4"/>
          <p:cNvSpPr/>
          <p:nvPr/>
        </p:nvSpPr>
        <p:spPr>
          <a:xfrm rot="10800000">
            <a:off x="3503712" y="6349998"/>
            <a:ext cx="1308544" cy="50800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2820" y="68627"/>
            <a:ext cx="1235563" cy="1243692"/>
          </a:xfrm>
          <a:prstGeom prst="rect">
            <a:avLst/>
          </a:prstGeom>
        </p:spPr>
      </p:pic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535649"/>
              </p:ext>
            </p:extLst>
          </p:nvPr>
        </p:nvGraphicFramePr>
        <p:xfrm>
          <a:off x="342509" y="3981544"/>
          <a:ext cx="7679267" cy="1265927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172857"/>
                <a:gridCol w="2029774"/>
                <a:gridCol w="2476636"/>
              </a:tblGrid>
              <a:tr h="1320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Ф.И.О.</a:t>
                      </a:r>
                      <a:endParaRPr lang="ru-RU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Контактный</a:t>
                      </a:r>
                      <a:r>
                        <a:rPr lang="ru-RU" sz="1600" b="1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телефон</a:t>
                      </a:r>
                      <a:endParaRPr lang="ru-RU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6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E-mail</a:t>
                      </a:r>
                      <a:endParaRPr lang="ru-RU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/>
                </a:tc>
              </a:tr>
              <a:tr h="501916">
                <a:tc>
                  <a:txBody>
                    <a:bodyPr/>
                    <a:lstStyle/>
                    <a:p>
                      <a:pPr marL="93663" marR="0" lvl="1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Никулина </a:t>
                      </a:r>
                      <a:r>
                        <a:rPr lang="ru-RU" sz="1600" u="none" strike="noStrike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Светлана Сергеевна </a:t>
                      </a:r>
                      <a:endParaRPr lang="ru-RU" sz="1600" b="1" i="0" u="none" strike="noStrike" kern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4773" marR="4773" marT="4773" marB="0" anchor="ctr"/>
                </a:tc>
                <a:tc>
                  <a:txBody>
                    <a:bodyPr/>
                    <a:lstStyle/>
                    <a:p>
                      <a:pPr marL="84138" indent="0" algn="ctr" fontAlgn="ctr"/>
                      <a:r>
                        <a:rPr lang="ru-RU" sz="16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8-846-334-03-69</a:t>
                      </a:r>
                      <a:endParaRPr lang="en-US" sz="1600" u="none" strike="noStrike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marL="84138" indent="0" algn="ctr" fontAlgn="ctr"/>
                      <a:r>
                        <a:rPr lang="ru-RU" sz="16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(</a:t>
                      </a:r>
                      <a:r>
                        <a:rPr lang="en-US" sz="16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Hi-com </a:t>
                      </a:r>
                      <a:r>
                        <a:rPr lang="ru-RU" sz="16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54-55)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/>
                </a:tc>
                <a:tc>
                  <a:txBody>
                    <a:bodyPr/>
                    <a:lstStyle/>
                    <a:p>
                      <a:pPr marL="84138" indent="0" algn="ctr" fontAlgn="ctr"/>
                      <a:r>
                        <a:rPr lang="en-US" sz="16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NikulinaSS@samregion.ru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/>
                </a:tc>
              </a:tr>
              <a:tr h="515398">
                <a:tc>
                  <a:txBody>
                    <a:bodyPr/>
                    <a:lstStyle/>
                    <a:p>
                      <a:pPr marL="93663" lvl="1" indent="0" algn="ctr" fontAlgn="ctr"/>
                      <a:r>
                        <a:rPr lang="ru-RU" sz="160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Половинкин</a:t>
                      </a:r>
                      <a:r>
                        <a:rPr lang="ru-RU" sz="1600" u="none" strike="noStrike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Александр Андреевич</a:t>
                      </a:r>
                      <a:endParaRPr lang="ru-RU" sz="1600" b="1" i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4773" marR="4773" marT="4773" marB="0" anchor="ctr"/>
                </a:tc>
                <a:tc>
                  <a:txBody>
                    <a:bodyPr/>
                    <a:lstStyle/>
                    <a:p>
                      <a:pPr marL="84138" indent="0" algn="ctr" fontAlgn="ctr"/>
                      <a:r>
                        <a:rPr lang="ru-RU" sz="16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8-846-335-12-56</a:t>
                      </a:r>
                      <a:endParaRPr lang="en-US" sz="1600" u="none" strike="noStrike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marL="84138" indent="0" algn="ctr" fontAlgn="ctr"/>
                      <a:r>
                        <a:rPr lang="ru-RU" sz="16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(</a:t>
                      </a:r>
                      <a:r>
                        <a:rPr lang="en-US" sz="16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Hi-com </a:t>
                      </a:r>
                      <a:r>
                        <a:rPr lang="ru-RU" sz="16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54-45)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/>
                </a:tc>
                <a:tc>
                  <a:txBody>
                    <a:bodyPr/>
                    <a:lstStyle/>
                    <a:p>
                      <a:pPr marL="84138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PolovinkinAA@samregion.ru</a:t>
                      </a:r>
                      <a:endParaRPr lang="ru-RU" sz="1600" b="0" i="0" u="none" strike="noStrike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/>
                </a:tc>
              </a:tr>
            </a:tbl>
          </a:graphicData>
        </a:graphic>
      </p:graphicFrame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830" y="732628"/>
            <a:ext cx="5077741" cy="5077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9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8334</TotalTime>
  <Words>533</Words>
  <Application>Microsoft Office PowerPoint</Application>
  <PresentationFormat>Широкоэкранный</PresentationFormat>
  <Paragraphs>132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Montserrat</vt:lpstr>
      <vt:lpstr>Roboto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Необходимость заполнения</dc:title>
  <dc:creator>kcht</dc:creator>
  <cp:lastModifiedBy>Никулина Светлана Сергеевна</cp:lastModifiedBy>
  <cp:revision>248</cp:revision>
  <cp:lastPrinted>2024-08-27T05:40:36Z</cp:lastPrinted>
  <dcterms:created xsi:type="dcterms:W3CDTF">2020-10-10T08:15:03Z</dcterms:created>
  <dcterms:modified xsi:type="dcterms:W3CDTF">2024-09-03T10:03:31Z</dcterms:modified>
</cp:coreProperties>
</file>