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22" r:id="rId1"/>
  </p:sldMasterIdLst>
  <p:sldIdLst>
    <p:sldId id="256" r:id="rId2"/>
    <p:sldId id="520" r:id="rId3"/>
    <p:sldId id="546" r:id="rId4"/>
    <p:sldId id="547" r:id="rId5"/>
    <p:sldId id="264" r:id="rId6"/>
    <p:sldId id="548" r:id="rId7"/>
    <p:sldId id="549" r:id="rId8"/>
    <p:sldId id="550" r:id="rId9"/>
    <p:sldId id="288" r:id="rId10"/>
    <p:sldId id="299" r:id="rId11"/>
    <p:sldId id="276" r:id="rId12"/>
    <p:sldId id="291" r:id="rId13"/>
    <p:sldId id="523" r:id="rId14"/>
    <p:sldId id="292" r:id="rId15"/>
    <p:sldId id="279" r:id="rId16"/>
    <p:sldId id="265" r:id="rId17"/>
    <p:sldId id="519" r:id="rId18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ko-admin" initials="c" lastIdx="0" clrIdx="0">
    <p:extLst>
      <p:ext uri="{19B8F6BF-5375-455C-9EA6-DF929625EA0E}">
        <p15:presenceInfo xmlns:p15="http://schemas.microsoft.com/office/powerpoint/2012/main" userId="cko-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89"/>
    <a:srgbClr val="339966"/>
    <a:srgbClr val="DFC4FC"/>
    <a:srgbClr val="CC99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>
    <p:restoredLeft sz="4859" autoAdjust="0"/>
    <p:restoredTop sz="93918" autoAdjust="0"/>
  </p:normalViewPr>
  <p:slideViewPr>
    <p:cSldViewPr>
      <p:cViewPr varScale="1">
        <p:scale>
          <a:sx n="71" d="100"/>
          <a:sy n="71" d="100"/>
        </p:scale>
        <p:origin x="180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03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327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1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085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"/>
          <p:cNvSpPr>
            <a:spLocks noGrp="1"/>
          </p:cNvSpPr>
          <p:nvPr>
            <p:ph idx="1"/>
          </p:nvPr>
        </p:nvSpPr>
        <p:spPr>
          <a:xfrm>
            <a:off x="338328" y="938785"/>
            <a:ext cx="8531352" cy="5608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6E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38328" y="1"/>
            <a:ext cx="8531352" cy="457200"/>
          </a:xfrm>
        </p:spPr>
        <p:txBody>
          <a:bodyPr>
            <a:noAutofit/>
          </a:bodyPr>
          <a:lstStyle>
            <a:lvl1pPr>
              <a:defRPr sz="165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596694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56419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9/4/2024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671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81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215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50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639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04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914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299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9/4/2024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568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148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7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1066103"/>
            <a:ext cx="8763000" cy="19825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200" b="1" spc="-4" dirty="0">
                <a:solidFill>
                  <a:srgbClr val="339966"/>
                </a:solidFill>
                <a:latin typeface="Arial"/>
                <a:cs typeface="Arial"/>
              </a:rPr>
              <a:t>ЗАКУПКИ ПО ЧАСТИ 12 СТАТЬИ 93 ЗАКОНА № 44-ФЗ. </a:t>
            </a:r>
            <a:br>
              <a:rPr lang="ru-RU" sz="3200" b="1" spc="-4" dirty="0">
                <a:solidFill>
                  <a:srgbClr val="339966"/>
                </a:solidFill>
                <a:latin typeface="Arial"/>
                <a:cs typeface="Arial"/>
              </a:rPr>
            </a:br>
            <a:r>
              <a:rPr lang="ru-RU" sz="3200" b="1" spc="-4" dirty="0">
                <a:solidFill>
                  <a:srgbClr val="339966"/>
                </a:solidFill>
                <a:latin typeface="Arial"/>
                <a:cs typeface="Arial"/>
              </a:rPr>
              <a:t>ИЗМЕНЕНИЯ. ПРАВОПРИМЕНИТЕЛЬНАЯ ПРАКТИКА.</a:t>
            </a:r>
            <a:endParaRPr sz="1600" b="1" i="1" spc="-4" dirty="0">
              <a:solidFill>
                <a:srgbClr val="339966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8200" y="4191000"/>
            <a:ext cx="7228205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-708332" y="5195494"/>
            <a:ext cx="6042331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Невидомов</a:t>
            </a:r>
            <a:r>
              <a:rPr lang="ru-RU" alt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Михаил Александрович</a:t>
            </a:r>
            <a:endParaRPr lang="ru-RU" alt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Региональный </a:t>
            </a:r>
            <a:r>
              <a:rPr lang="ru-RU" alt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представитель ЭТП СБЕР А </a:t>
            </a:r>
            <a:r>
              <a:rPr lang="ru-RU" alt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Самарской области</a:t>
            </a:r>
            <a:r>
              <a:rPr lang="ru-RU" altLang="ru-RU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ru-RU" sz="16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5BEA611-B951-4009-91A7-DE2ACD3FA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1313" y="0"/>
            <a:ext cx="2951921" cy="13716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5C2A9C78-8423-4844-94A0-EDF4F84CB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8680" y="80304"/>
            <a:ext cx="7553183" cy="74579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4AC09A9-90B5-40EF-870B-DB34672C81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2196749"/>
            <a:ext cx="3167074" cy="322510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39" y="648275"/>
            <a:ext cx="8843962" cy="3872764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r="49408"/>
          <a:stretch/>
        </p:blipFill>
        <p:spPr>
          <a:xfrm>
            <a:off x="127639" y="4724400"/>
            <a:ext cx="8919882" cy="1543050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400" y="623109"/>
            <a:ext cx="1853345" cy="1847248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AAC2A18D-578E-483F-A059-CF6A9E45BDAC}"/>
              </a:ext>
            </a:extLst>
          </p:cNvPr>
          <p:cNvSpPr/>
          <p:nvPr/>
        </p:nvSpPr>
        <p:spPr>
          <a:xfrm>
            <a:off x="1273577" y="5212456"/>
            <a:ext cx="5105400" cy="13144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5BEA611-B951-4009-91A7-DE2ACD3FA7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7130" y="0"/>
            <a:ext cx="2476870" cy="1150869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B2D3E301-F3EA-4D7D-8E52-F46679098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38" y="55196"/>
            <a:ext cx="6895087" cy="593079"/>
          </a:xfrm>
        </p:spPr>
        <p:txBody>
          <a:bodyPr/>
          <a:lstStyle/>
          <a:p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КТРУ без характеристик</a:t>
            </a:r>
          </a:p>
        </p:txBody>
      </p:sp>
    </p:spTree>
    <p:extLst>
      <p:ext uri="{BB962C8B-B14F-4D97-AF65-F5344CB8AC3E}">
        <p14:creationId xmlns:p14="http://schemas.microsoft.com/office/powerpoint/2010/main" val="2683910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8142" y="55332"/>
            <a:ext cx="624840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dirty="0">
                <a:solidFill>
                  <a:srgbClr val="339966"/>
                </a:solidFill>
                <a:latin typeface="+mn-lt"/>
                <a:ea typeface="+mn-ea"/>
                <a:cs typeface="+mn-cs"/>
              </a:rPr>
              <a:t>Действия заказчика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idx="1"/>
          </p:nvPr>
        </p:nvSpPr>
        <p:spPr>
          <a:xfrm>
            <a:off x="4350058" y="854323"/>
            <a:ext cx="4800600" cy="229101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200" b="1" dirty="0">
                <a:solidFill>
                  <a:srgbClr val="00B050"/>
                </a:solidFill>
              </a:rPr>
              <a:t>непредставление </a:t>
            </a:r>
            <a:r>
              <a:rPr sz="1200" b="1" spc="-10" dirty="0">
                <a:solidFill>
                  <a:srgbClr val="00B050"/>
                </a:solidFill>
              </a:rPr>
              <a:t>информации </a:t>
            </a:r>
            <a:r>
              <a:rPr sz="1200" b="1" dirty="0">
                <a:solidFill>
                  <a:srgbClr val="00B050"/>
                </a:solidFill>
              </a:rPr>
              <a:t>и</a:t>
            </a:r>
            <a:r>
              <a:rPr sz="1200" b="1" spc="-40" dirty="0">
                <a:solidFill>
                  <a:srgbClr val="00B050"/>
                </a:solidFill>
              </a:rPr>
              <a:t> </a:t>
            </a:r>
            <a:r>
              <a:rPr sz="1200" b="1" spc="-5" dirty="0">
                <a:solidFill>
                  <a:srgbClr val="00B050"/>
                </a:solidFill>
              </a:rPr>
              <a:t>документов</a:t>
            </a: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200" b="1" spc="-10" dirty="0">
                <a:solidFill>
                  <a:srgbClr val="00B050"/>
                </a:solidFill>
              </a:rPr>
              <a:t>несоответствие </a:t>
            </a:r>
            <a:r>
              <a:rPr sz="1200" b="1" dirty="0">
                <a:solidFill>
                  <a:srgbClr val="00B050"/>
                </a:solidFill>
              </a:rPr>
              <a:t>таких </a:t>
            </a:r>
            <a:r>
              <a:rPr sz="1200" b="1" spc="-10" dirty="0">
                <a:solidFill>
                  <a:srgbClr val="00B050"/>
                </a:solidFill>
              </a:rPr>
              <a:t>информации </a:t>
            </a:r>
            <a:r>
              <a:rPr sz="1200" b="1" dirty="0">
                <a:solidFill>
                  <a:srgbClr val="00B050"/>
                </a:solidFill>
              </a:rPr>
              <a:t>и</a:t>
            </a:r>
            <a:r>
              <a:rPr sz="1200" b="1" spc="-45" dirty="0">
                <a:solidFill>
                  <a:srgbClr val="00B050"/>
                </a:solidFill>
              </a:rPr>
              <a:t> </a:t>
            </a:r>
            <a:r>
              <a:rPr sz="1200" b="1" spc="-5" dirty="0">
                <a:solidFill>
                  <a:srgbClr val="00B050"/>
                </a:solidFill>
              </a:rPr>
              <a:t>документов</a:t>
            </a:r>
          </a:p>
          <a:p>
            <a:pPr marL="299085">
              <a:lnSpc>
                <a:spcPct val="100000"/>
              </a:lnSpc>
            </a:pPr>
            <a:r>
              <a:rPr sz="1200" b="1" spc="-5" dirty="0">
                <a:solidFill>
                  <a:srgbClr val="00B050"/>
                </a:solidFill>
              </a:rPr>
              <a:t>требованиям</a:t>
            </a: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200" b="1" spc="-10" dirty="0">
                <a:solidFill>
                  <a:srgbClr val="00B050"/>
                </a:solidFill>
              </a:rPr>
              <a:t>несоответствия </a:t>
            </a:r>
            <a:r>
              <a:rPr sz="1200" b="1" spc="-5" dirty="0">
                <a:solidFill>
                  <a:srgbClr val="00B050"/>
                </a:solidFill>
              </a:rPr>
              <a:t>участника </a:t>
            </a:r>
            <a:r>
              <a:rPr sz="1200" b="1" dirty="0">
                <a:solidFill>
                  <a:srgbClr val="00B050"/>
                </a:solidFill>
              </a:rPr>
              <a:t>закупки</a:t>
            </a:r>
            <a:r>
              <a:rPr sz="1200" b="1" spc="-60" dirty="0">
                <a:solidFill>
                  <a:srgbClr val="00B050"/>
                </a:solidFill>
              </a:rPr>
              <a:t> </a:t>
            </a:r>
            <a:r>
              <a:rPr sz="1200" b="1" spc="-5" dirty="0">
                <a:solidFill>
                  <a:srgbClr val="00B050"/>
                </a:solidFill>
              </a:rPr>
              <a:t>требованиям;</a:t>
            </a:r>
          </a:p>
          <a:p>
            <a:pPr marL="299085" marR="5080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200" b="1" dirty="0">
                <a:solidFill>
                  <a:srgbClr val="00B050"/>
                </a:solidFill>
              </a:rPr>
              <a:t>по основаниям, </a:t>
            </a:r>
            <a:r>
              <a:rPr sz="1200" b="1" spc="-5" dirty="0">
                <a:solidFill>
                  <a:srgbClr val="00B050"/>
                </a:solidFill>
              </a:rPr>
              <a:t>указанным </a:t>
            </a:r>
            <a:r>
              <a:rPr sz="1200" b="1" dirty="0">
                <a:solidFill>
                  <a:srgbClr val="00B050"/>
                </a:solidFill>
              </a:rPr>
              <a:t>в </a:t>
            </a:r>
            <a:r>
              <a:rPr sz="1200" b="1" spc="-5" dirty="0">
                <a:solidFill>
                  <a:srgbClr val="00B050"/>
                </a:solidFill>
              </a:rPr>
              <a:t>актах </a:t>
            </a:r>
            <a:r>
              <a:rPr sz="1200" b="1" dirty="0">
                <a:solidFill>
                  <a:srgbClr val="00B050"/>
                </a:solidFill>
              </a:rPr>
              <a:t>о </a:t>
            </a:r>
            <a:r>
              <a:rPr sz="1200" b="1" spc="-5" dirty="0">
                <a:solidFill>
                  <a:srgbClr val="00B050"/>
                </a:solidFill>
              </a:rPr>
              <a:t>нац.режиме </a:t>
            </a:r>
            <a:r>
              <a:rPr sz="1200" b="1" spc="-10" dirty="0">
                <a:solidFill>
                  <a:srgbClr val="00B050"/>
                </a:solidFill>
              </a:rPr>
              <a:t>(которые  </a:t>
            </a:r>
            <a:r>
              <a:rPr sz="1200" b="1" i="1" spc="-5" dirty="0">
                <a:solidFill>
                  <a:srgbClr val="00B050"/>
                </a:solidFill>
              </a:rPr>
              <a:t>применяются </a:t>
            </a:r>
            <a:r>
              <a:rPr sz="1200" b="1" i="1" dirty="0">
                <a:solidFill>
                  <a:srgbClr val="00B050"/>
                </a:solidFill>
              </a:rPr>
              <a:t>при </a:t>
            </a:r>
            <a:r>
              <a:rPr sz="1200" b="1" i="1" spc="-5" dirty="0">
                <a:solidFill>
                  <a:srgbClr val="00B050"/>
                </a:solidFill>
              </a:rPr>
              <a:t>проведении</a:t>
            </a:r>
            <a:r>
              <a:rPr sz="1200" b="1" i="1" spc="-65" dirty="0">
                <a:solidFill>
                  <a:srgbClr val="00B050"/>
                </a:solidFill>
              </a:rPr>
              <a:t> </a:t>
            </a:r>
            <a:r>
              <a:rPr sz="1200" b="1" i="1" dirty="0">
                <a:solidFill>
                  <a:srgbClr val="00B050"/>
                </a:solidFill>
              </a:rPr>
              <a:t>закупки),</a:t>
            </a:r>
          </a:p>
          <a:p>
            <a:pPr marL="299085" marR="295910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200" b="1" dirty="0">
                <a:solidFill>
                  <a:srgbClr val="00B050"/>
                </a:solidFill>
              </a:rPr>
              <a:t>непредставления </a:t>
            </a:r>
            <a:r>
              <a:rPr sz="1200" b="1" spc="-5" dirty="0">
                <a:solidFill>
                  <a:srgbClr val="00B050"/>
                </a:solidFill>
              </a:rPr>
              <a:t>документов </a:t>
            </a:r>
            <a:r>
              <a:rPr sz="1200" b="1" dirty="0">
                <a:solidFill>
                  <a:srgbClr val="00B050"/>
                </a:solidFill>
              </a:rPr>
              <a:t>о </a:t>
            </a:r>
            <a:r>
              <a:rPr sz="1200" b="1" spc="-5" dirty="0">
                <a:solidFill>
                  <a:srgbClr val="00B050"/>
                </a:solidFill>
              </a:rPr>
              <a:t>стране происхождения  </a:t>
            </a:r>
            <a:r>
              <a:rPr sz="1200" b="1" i="1" spc="-5" dirty="0">
                <a:solidFill>
                  <a:srgbClr val="00B050"/>
                </a:solidFill>
              </a:rPr>
              <a:t>товара (если </a:t>
            </a:r>
            <a:r>
              <a:rPr sz="1200" b="1" i="1" dirty="0">
                <a:solidFill>
                  <a:srgbClr val="00B050"/>
                </a:solidFill>
              </a:rPr>
              <a:t>по </a:t>
            </a:r>
            <a:r>
              <a:rPr sz="1200" b="1" i="1" spc="-5" dirty="0">
                <a:solidFill>
                  <a:srgbClr val="00B050"/>
                </a:solidFill>
              </a:rPr>
              <a:t>нац.режиму </a:t>
            </a:r>
            <a:r>
              <a:rPr sz="1200" b="1" i="1" spc="5" dirty="0">
                <a:solidFill>
                  <a:srgbClr val="00B050"/>
                </a:solidFill>
              </a:rPr>
              <a:t>установлен</a:t>
            </a:r>
            <a:r>
              <a:rPr sz="1200" b="1" i="1" spc="-45" dirty="0">
                <a:solidFill>
                  <a:srgbClr val="00B050"/>
                </a:solidFill>
              </a:rPr>
              <a:t> </a:t>
            </a:r>
            <a:r>
              <a:rPr sz="1200" b="1" i="1" spc="-5" dirty="0">
                <a:solidFill>
                  <a:srgbClr val="00B050"/>
                </a:solidFill>
              </a:rPr>
              <a:t>запрет);</a:t>
            </a: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200" b="1" dirty="0">
                <a:solidFill>
                  <a:srgbClr val="00B050"/>
                </a:solidFill>
              </a:rPr>
              <a:t>выявление </a:t>
            </a:r>
            <a:r>
              <a:rPr sz="1200" b="1" spc="-5" dirty="0">
                <a:solidFill>
                  <a:srgbClr val="00B050"/>
                </a:solidFill>
              </a:rPr>
              <a:t>недостоверной</a:t>
            </a:r>
            <a:r>
              <a:rPr sz="1200" b="1" spc="-20" dirty="0">
                <a:solidFill>
                  <a:srgbClr val="00B050"/>
                </a:solidFill>
              </a:rPr>
              <a:t> </a:t>
            </a:r>
            <a:r>
              <a:rPr sz="1200" b="1" spc="-10" dirty="0">
                <a:solidFill>
                  <a:srgbClr val="00B050"/>
                </a:solidFill>
              </a:rPr>
              <a:t>информации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8644" y="555485"/>
            <a:ext cx="3056890" cy="141224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106680">
              <a:lnSpc>
                <a:spcPct val="78100"/>
              </a:lnSpc>
              <a:spcBef>
                <a:spcPts val="515"/>
              </a:spcBef>
            </a:pPr>
            <a:r>
              <a:rPr sz="1600" spc="-5" dirty="0">
                <a:solidFill>
                  <a:srgbClr val="00B050"/>
                </a:solidFill>
                <a:latin typeface="Times New Roman"/>
                <a:cs typeface="Times New Roman"/>
              </a:rPr>
              <a:t>1) </a:t>
            </a:r>
            <a:r>
              <a:rPr sz="1600" spc="-10" dirty="0">
                <a:solidFill>
                  <a:srgbClr val="00B050"/>
                </a:solidFill>
                <a:latin typeface="Times New Roman"/>
                <a:cs typeface="Times New Roman"/>
              </a:rPr>
              <a:t>Рассматривает </a:t>
            </a:r>
            <a:r>
              <a:rPr sz="1600" spc="-5" dirty="0">
                <a:solidFill>
                  <a:srgbClr val="00B050"/>
                </a:solidFill>
                <a:latin typeface="Times New Roman"/>
                <a:cs typeface="Times New Roman"/>
              </a:rPr>
              <a:t>заявки и  </a:t>
            </a:r>
            <a:r>
              <a:rPr sz="1600" spc="-10" dirty="0">
                <a:solidFill>
                  <a:srgbClr val="00B050"/>
                </a:solidFill>
                <a:latin typeface="Times New Roman"/>
                <a:cs typeface="Times New Roman"/>
              </a:rPr>
              <a:t>принимает </a:t>
            </a:r>
            <a:r>
              <a:rPr sz="1600" spc="-5" dirty="0">
                <a:solidFill>
                  <a:srgbClr val="00B050"/>
                </a:solidFill>
                <a:latin typeface="Times New Roman"/>
                <a:cs typeface="Times New Roman"/>
              </a:rPr>
              <a:t>решение о  соответствии заявки требованиям  </a:t>
            </a:r>
            <a:r>
              <a:rPr sz="1600" spc="-10" dirty="0">
                <a:solidFill>
                  <a:srgbClr val="00B050"/>
                </a:solidFill>
                <a:latin typeface="Times New Roman"/>
                <a:cs typeface="Times New Roman"/>
              </a:rPr>
              <a:t>или </a:t>
            </a:r>
            <a:r>
              <a:rPr sz="1600" spc="-5" dirty="0">
                <a:solidFill>
                  <a:srgbClr val="00B050"/>
                </a:solidFill>
                <a:latin typeface="Times New Roman"/>
                <a:cs typeface="Times New Roman"/>
              </a:rPr>
              <a:t>решение об отклонении  заявки.</a:t>
            </a:r>
            <a:endParaRPr sz="1600" dirty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12700">
              <a:lnSpc>
                <a:spcPts val="1290"/>
              </a:lnSpc>
            </a:pPr>
            <a:r>
              <a:rPr sz="1600" u="heavy" spc="-40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i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Если </a:t>
            </a:r>
            <a:r>
              <a:rPr sz="1600" b="1" i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осталась одна </a:t>
            </a:r>
            <a:r>
              <a:rPr sz="1600" b="1" i="1" u="heavy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заявка </a:t>
            </a:r>
            <a:r>
              <a:rPr sz="1600" b="1" i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– </a:t>
            </a:r>
            <a:r>
              <a:rPr sz="1600" b="1" i="1" u="heavy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то</a:t>
            </a:r>
            <a:r>
              <a:rPr sz="1600" b="1" i="1" u="heavy" spc="114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i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с</a:t>
            </a: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ts val="1710"/>
              </a:lnSpc>
            </a:pPr>
            <a:r>
              <a:rPr sz="16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ним </a:t>
            </a:r>
            <a:r>
              <a:rPr sz="16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заключаем</a:t>
            </a:r>
            <a:r>
              <a:rPr sz="16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i="1" spc="-15" dirty="0">
                <a:solidFill>
                  <a:srgbClr val="C00000"/>
                </a:solidFill>
                <a:latin typeface="Times New Roman"/>
                <a:cs typeface="Times New Roman"/>
              </a:rPr>
              <a:t>контракт.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18876" y="1990099"/>
            <a:ext cx="2417445" cy="20320"/>
          </a:xfrm>
          <a:custGeom>
            <a:avLst/>
            <a:gdLst/>
            <a:ahLst/>
            <a:cxnLst/>
            <a:rect l="l" t="t" r="r" b="b"/>
            <a:pathLst>
              <a:path w="2417445" h="20319">
                <a:moveTo>
                  <a:pt x="2417013" y="0"/>
                </a:moveTo>
                <a:lnTo>
                  <a:pt x="0" y="0"/>
                </a:lnTo>
                <a:lnTo>
                  <a:pt x="0" y="19812"/>
                </a:lnTo>
                <a:lnTo>
                  <a:pt x="2417013" y="19812"/>
                </a:lnTo>
                <a:lnTo>
                  <a:pt x="241701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88882" y="2570131"/>
            <a:ext cx="3196413" cy="80855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364490" marR="5715" indent="-99060" algn="r">
              <a:lnSpc>
                <a:spcPts val="1500"/>
              </a:lnSpc>
              <a:spcBef>
                <a:spcPts val="305"/>
              </a:spcBef>
            </a:pPr>
            <a:r>
              <a:rPr sz="14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Комиссию </a:t>
            </a:r>
            <a:r>
              <a:rPr sz="14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по</a:t>
            </a:r>
            <a:r>
              <a:rPr sz="1400" b="1" i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закупкам</a:t>
            </a:r>
            <a:r>
              <a:rPr sz="1400" b="1" i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создавать </a:t>
            </a:r>
            <a:r>
              <a:rPr sz="1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НЕЛЬЗЯ! </a:t>
            </a:r>
            <a:r>
              <a:rPr sz="1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(см. </a:t>
            </a:r>
            <a:r>
              <a:rPr sz="14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ч.1 </a:t>
            </a:r>
            <a:r>
              <a:rPr sz="1400" b="1" i="1" spc="5" dirty="0">
                <a:solidFill>
                  <a:srgbClr val="FF0000"/>
                </a:solidFill>
                <a:latin typeface="Times New Roman"/>
                <a:cs typeface="Times New Roman"/>
              </a:rPr>
              <a:t>ст.39),</a:t>
            </a:r>
            <a:r>
              <a:rPr sz="1400" b="1" i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заявки</a:t>
            </a:r>
            <a:endParaRPr sz="140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593090" marR="5080" indent="-581025" algn="r">
              <a:lnSpc>
                <a:spcPts val="1500"/>
              </a:lnSpc>
            </a:pPr>
            <a:r>
              <a:rPr sz="14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рассматривает</a:t>
            </a:r>
            <a:r>
              <a:rPr sz="1400" b="1" i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заказчик </a:t>
            </a:r>
            <a:r>
              <a:rPr sz="14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(например, </a:t>
            </a:r>
            <a:r>
              <a:rPr sz="1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контрактный</a:t>
            </a:r>
            <a:r>
              <a:rPr sz="1400" b="1" i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управляющий,</a:t>
            </a:r>
            <a:endParaRPr sz="14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683257" y="4229386"/>
            <a:ext cx="1925320" cy="20320"/>
          </a:xfrm>
          <a:custGeom>
            <a:avLst/>
            <a:gdLst/>
            <a:ahLst/>
            <a:cxnLst/>
            <a:rect l="l" t="t" r="r" b="b"/>
            <a:pathLst>
              <a:path w="1925320" h="20320">
                <a:moveTo>
                  <a:pt x="1924812" y="0"/>
                </a:moveTo>
                <a:lnTo>
                  <a:pt x="0" y="0"/>
                </a:lnTo>
                <a:lnTo>
                  <a:pt x="0" y="19812"/>
                </a:lnTo>
                <a:lnTo>
                  <a:pt x="1924812" y="19812"/>
                </a:lnTo>
                <a:lnTo>
                  <a:pt x="192481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645917" y="537555"/>
            <a:ext cx="253809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i="1" spc="-5" dirty="0">
                <a:solidFill>
                  <a:srgbClr val="7030A0"/>
                </a:solidFill>
                <a:latin typeface="Times New Roman"/>
                <a:cs typeface="Times New Roman"/>
              </a:rPr>
              <a:t>ОСНОВАНИЯ</a:t>
            </a:r>
            <a:r>
              <a:rPr sz="1400" b="1" i="1" spc="-6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1400" b="1" i="1" spc="-5" dirty="0">
                <a:solidFill>
                  <a:srgbClr val="7030A0"/>
                </a:solidFill>
                <a:latin typeface="Times New Roman"/>
                <a:cs typeface="Times New Roman"/>
              </a:rPr>
              <a:t>ОТКЛОНЕНИЯ:</a:t>
            </a:r>
            <a:endParaRPr sz="1400" dirty="0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8592" y="1611927"/>
            <a:ext cx="494030" cy="47948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5715" algn="ctr">
              <a:lnSpc>
                <a:spcPts val="1839"/>
              </a:lnSpc>
            </a:pPr>
            <a:r>
              <a:rPr sz="16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в </a:t>
            </a:r>
            <a:r>
              <a:rPr sz="16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течение </a:t>
            </a:r>
            <a:r>
              <a:rPr sz="1600" b="1" u="heavy" spc="-80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1</a:t>
            </a:r>
            <a:r>
              <a:rPr sz="1600" b="1" spc="8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u="heavy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рабочего</a:t>
            </a:r>
            <a:r>
              <a:rPr sz="1600" b="1" u="heavy" spc="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дня</a:t>
            </a:r>
            <a:endParaRPr sz="1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со </a:t>
            </a:r>
            <a:r>
              <a:rPr sz="16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дня, </a:t>
            </a:r>
            <a:r>
              <a:rPr sz="16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следующего </a:t>
            </a:r>
            <a:r>
              <a:rPr sz="16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за днем </a:t>
            </a:r>
            <a:r>
              <a:rPr sz="16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получения</a:t>
            </a:r>
            <a:r>
              <a:rPr sz="1600" b="1" spc="1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информации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2186" y="4481949"/>
            <a:ext cx="2948305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00B050"/>
                </a:solidFill>
                <a:latin typeface="Times New Roman"/>
                <a:cs typeface="Times New Roman"/>
              </a:rPr>
              <a:t>3) </a:t>
            </a:r>
            <a:r>
              <a:rPr sz="1600" spc="-15" dirty="0">
                <a:solidFill>
                  <a:srgbClr val="00B050"/>
                </a:solidFill>
                <a:latin typeface="Times New Roman"/>
                <a:cs typeface="Times New Roman"/>
              </a:rPr>
              <a:t>Формирует </a:t>
            </a:r>
            <a:r>
              <a:rPr sz="1600" spc="-5" dirty="0">
                <a:solidFill>
                  <a:srgbClr val="00B050"/>
                </a:solidFill>
                <a:latin typeface="Times New Roman"/>
                <a:cs typeface="Times New Roman"/>
              </a:rPr>
              <a:t>с </a:t>
            </a:r>
            <a:r>
              <a:rPr sz="1600" spc="-10" dirty="0">
                <a:solidFill>
                  <a:srgbClr val="00B050"/>
                </a:solidFill>
                <a:latin typeface="Times New Roman"/>
                <a:cs typeface="Times New Roman"/>
              </a:rPr>
              <a:t>использованием  электронной </a:t>
            </a:r>
            <a:r>
              <a:rPr sz="1600" spc="-5" dirty="0">
                <a:solidFill>
                  <a:srgbClr val="00B050"/>
                </a:solidFill>
                <a:latin typeface="Times New Roman"/>
                <a:cs typeface="Times New Roman"/>
              </a:rPr>
              <a:t>площадки </a:t>
            </a:r>
            <a:r>
              <a:rPr sz="1600" b="1" spc="-20" dirty="0">
                <a:solidFill>
                  <a:srgbClr val="00B050"/>
                </a:solidFill>
                <a:latin typeface="Times New Roman"/>
                <a:cs typeface="Times New Roman"/>
              </a:rPr>
              <a:t>протокол  </a:t>
            </a:r>
            <a:r>
              <a:rPr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подведения </a:t>
            </a:r>
            <a:r>
              <a:rPr sz="1600" b="1" spc="-25" dirty="0">
                <a:solidFill>
                  <a:srgbClr val="00B050"/>
                </a:solidFill>
                <a:latin typeface="Times New Roman"/>
                <a:cs typeface="Times New Roman"/>
              </a:rPr>
              <a:t>итогов </a:t>
            </a:r>
            <a:r>
              <a:rPr sz="1600" spc="-10" dirty="0">
                <a:solidFill>
                  <a:srgbClr val="00B050"/>
                </a:solidFill>
                <a:latin typeface="Times New Roman"/>
                <a:cs typeface="Times New Roman"/>
              </a:rPr>
              <a:t>определения  </a:t>
            </a:r>
            <a:r>
              <a:rPr sz="1600" dirty="0">
                <a:solidFill>
                  <a:srgbClr val="00B050"/>
                </a:solidFill>
                <a:latin typeface="Times New Roman"/>
                <a:cs typeface="Times New Roman"/>
              </a:rPr>
              <a:t>поставщика, </a:t>
            </a:r>
            <a:r>
              <a:rPr sz="1600" spc="-10" dirty="0">
                <a:solidFill>
                  <a:srgbClr val="00B050"/>
                </a:solidFill>
                <a:latin typeface="Times New Roman"/>
                <a:cs typeface="Times New Roman"/>
              </a:rPr>
              <a:t>подписывает </a:t>
            </a:r>
            <a:r>
              <a:rPr sz="1600" spc="-15" dirty="0">
                <a:solidFill>
                  <a:srgbClr val="00B050"/>
                </a:solidFill>
                <a:latin typeface="Times New Roman"/>
                <a:cs typeface="Times New Roman"/>
              </a:rPr>
              <a:t>его  </a:t>
            </a:r>
            <a:r>
              <a:rPr sz="1600" spc="-5" dirty="0">
                <a:solidFill>
                  <a:srgbClr val="00B050"/>
                </a:solidFill>
                <a:latin typeface="Times New Roman"/>
                <a:cs typeface="Times New Roman"/>
              </a:rPr>
              <a:t>усиленной </a:t>
            </a:r>
            <a:r>
              <a:rPr sz="1600" spc="-10" dirty="0">
                <a:solidFill>
                  <a:srgbClr val="00B050"/>
                </a:solidFill>
                <a:latin typeface="Times New Roman"/>
                <a:cs typeface="Times New Roman"/>
              </a:rPr>
              <a:t>ЭЦП, </a:t>
            </a:r>
            <a:r>
              <a:rPr sz="1600" spc="-5" dirty="0">
                <a:solidFill>
                  <a:srgbClr val="00B050"/>
                </a:solidFill>
                <a:latin typeface="Times New Roman"/>
                <a:cs typeface="Times New Roman"/>
              </a:rPr>
              <a:t>и </a:t>
            </a:r>
            <a:r>
              <a:rPr sz="1600" spc="-10" dirty="0">
                <a:solidFill>
                  <a:srgbClr val="00B050"/>
                </a:solidFill>
                <a:latin typeface="Times New Roman"/>
                <a:cs typeface="Times New Roman"/>
              </a:rPr>
              <a:t>направляет  </a:t>
            </a:r>
            <a:r>
              <a:rPr sz="1600" spc="-30" dirty="0">
                <a:solidFill>
                  <a:srgbClr val="00B050"/>
                </a:solidFill>
                <a:latin typeface="Times New Roman"/>
                <a:cs typeface="Times New Roman"/>
              </a:rPr>
              <a:t>оператору.</a:t>
            </a:r>
            <a:endParaRPr sz="1600" dirty="0">
              <a:solidFill>
                <a:srgbClr val="00B050"/>
              </a:solidFill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909105" y="4369554"/>
            <a:ext cx="5029200" cy="1600835"/>
          </a:xfrm>
          <a:custGeom>
            <a:avLst/>
            <a:gdLst/>
            <a:ahLst/>
            <a:cxnLst/>
            <a:rect l="l" t="t" r="r" b="b"/>
            <a:pathLst>
              <a:path w="5029200" h="1600835">
                <a:moveTo>
                  <a:pt x="5029072" y="0"/>
                </a:moveTo>
                <a:lnTo>
                  <a:pt x="0" y="0"/>
                </a:lnTo>
                <a:lnTo>
                  <a:pt x="0" y="1600454"/>
                </a:lnTo>
                <a:lnTo>
                  <a:pt x="5029072" y="1600454"/>
                </a:lnTo>
                <a:lnTo>
                  <a:pt x="5029072" y="0"/>
                </a:lnTo>
                <a:close/>
              </a:path>
            </a:pathLst>
          </a:custGeom>
          <a:solidFill>
            <a:srgbClr val="DFC4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358239" y="3370813"/>
            <a:ext cx="7709561" cy="8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660">
              <a:lnSpc>
                <a:spcPts val="1480"/>
              </a:lnSpc>
              <a:spcBef>
                <a:spcPts val="105"/>
              </a:spcBef>
            </a:pPr>
            <a:r>
              <a:rPr sz="14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контрактная </a:t>
            </a:r>
            <a:r>
              <a:rPr sz="14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служба), </a:t>
            </a:r>
            <a:r>
              <a:rPr sz="1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НЕ</a:t>
            </a:r>
            <a:r>
              <a:rPr sz="14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комиссия!</a:t>
            </a:r>
            <a:endParaRPr sz="140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12700" marR="5080">
              <a:lnSpc>
                <a:spcPct val="78100"/>
              </a:lnSpc>
              <a:spcBef>
                <a:spcPts val="220"/>
              </a:spcBef>
            </a:pPr>
            <a:r>
              <a:rPr sz="1600" spc="-5" dirty="0">
                <a:solidFill>
                  <a:srgbClr val="00B050"/>
                </a:solidFill>
                <a:latin typeface="Times New Roman"/>
                <a:cs typeface="Times New Roman"/>
              </a:rPr>
              <a:t>2) </a:t>
            </a:r>
            <a:r>
              <a:rPr sz="1600" spc="-10" dirty="0">
                <a:solidFill>
                  <a:srgbClr val="00B050"/>
                </a:solidFill>
                <a:latin typeface="Times New Roman"/>
                <a:cs typeface="Times New Roman"/>
              </a:rPr>
              <a:t>Присваивает </a:t>
            </a:r>
            <a:r>
              <a:rPr sz="1600" spc="-5" dirty="0">
                <a:solidFill>
                  <a:srgbClr val="00B050"/>
                </a:solidFill>
                <a:latin typeface="Times New Roman"/>
                <a:cs typeface="Times New Roman"/>
              </a:rPr>
              <a:t>каждой допущенной </a:t>
            </a:r>
            <a:r>
              <a:rPr sz="1600" spc="-10" dirty="0">
                <a:solidFill>
                  <a:srgbClr val="00B050"/>
                </a:solidFill>
                <a:latin typeface="Times New Roman"/>
                <a:cs typeface="Times New Roman"/>
              </a:rPr>
              <a:t>заявке </a:t>
            </a:r>
            <a:r>
              <a:rPr sz="1600" spc="-5" dirty="0">
                <a:solidFill>
                  <a:srgbClr val="00B050"/>
                </a:solidFill>
                <a:latin typeface="Times New Roman"/>
                <a:cs typeface="Times New Roman"/>
              </a:rPr>
              <a:t>на участие в </a:t>
            </a:r>
            <a:r>
              <a:rPr sz="1600" spc="-15" dirty="0">
                <a:solidFill>
                  <a:srgbClr val="00B050"/>
                </a:solidFill>
                <a:latin typeface="Times New Roman"/>
                <a:cs typeface="Times New Roman"/>
              </a:rPr>
              <a:t>закупке порядковый номер </a:t>
            </a:r>
            <a:r>
              <a:rPr sz="1600" spc="-5" dirty="0">
                <a:solidFill>
                  <a:srgbClr val="00B050"/>
                </a:solidFill>
                <a:latin typeface="Times New Roman"/>
                <a:cs typeface="Times New Roman"/>
              </a:rPr>
              <a:t>в  </a:t>
            </a:r>
            <a:r>
              <a:rPr sz="1600" spc="-10" dirty="0">
                <a:solidFill>
                  <a:srgbClr val="00B050"/>
                </a:solidFill>
                <a:latin typeface="Times New Roman"/>
                <a:cs typeface="Times New Roman"/>
              </a:rPr>
              <a:t>порядке </a:t>
            </a:r>
            <a:r>
              <a:rPr sz="1600" spc="-5" dirty="0" err="1">
                <a:solidFill>
                  <a:srgbClr val="00B050"/>
                </a:solidFill>
                <a:latin typeface="Times New Roman"/>
                <a:cs typeface="Times New Roman"/>
              </a:rPr>
              <a:t>возрастания</a:t>
            </a:r>
            <a:r>
              <a:rPr sz="1600" spc="-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1600" spc="-10" dirty="0" err="1">
                <a:solidFill>
                  <a:srgbClr val="00B050"/>
                </a:solidFill>
                <a:latin typeface="Times New Roman"/>
                <a:cs typeface="Times New Roman"/>
              </a:rPr>
              <a:t>цены</a:t>
            </a:r>
            <a:r>
              <a:rPr lang="ru-RU" sz="1600" spc="-10" dirty="0">
                <a:solidFill>
                  <a:srgbClr val="00B050"/>
                </a:solidFill>
                <a:latin typeface="Times New Roman"/>
                <a:cs typeface="Times New Roman"/>
              </a:rPr>
              <a:t>. </a:t>
            </a:r>
            <a:r>
              <a:rPr sz="1600" spc="-10" dirty="0" err="1">
                <a:solidFill>
                  <a:srgbClr val="00B050"/>
                </a:solidFill>
                <a:latin typeface="Times New Roman"/>
                <a:cs typeface="Times New Roman"/>
              </a:rPr>
              <a:t>Первый</a:t>
            </a:r>
            <a:r>
              <a:rPr sz="1600" spc="-10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00B050"/>
                </a:solidFill>
                <a:latin typeface="Times New Roman"/>
                <a:cs typeface="Times New Roman"/>
              </a:rPr>
              <a:t>номер </a:t>
            </a:r>
            <a:r>
              <a:rPr sz="1600" spc="-5" dirty="0">
                <a:solidFill>
                  <a:srgbClr val="00B050"/>
                </a:solidFill>
                <a:latin typeface="Times New Roman"/>
                <a:cs typeface="Times New Roman"/>
              </a:rPr>
              <a:t>– </a:t>
            </a:r>
            <a:r>
              <a:rPr sz="1600" spc="-10" dirty="0">
                <a:solidFill>
                  <a:srgbClr val="00B050"/>
                </a:solidFill>
                <a:latin typeface="Times New Roman"/>
                <a:cs typeface="Times New Roman"/>
              </a:rPr>
              <a:t>заявке </a:t>
            </a:r>
            <a:r>
              <a:rPr sz="1600" spc="-5" dirty="0">
                <a:solidFill>
                  <a:srgbClr val="00B050"/>
                </a:solidFill>
                <a:latin typeface="Times New Roman"/>
                <a:cs typeface="Times New Roman"/>
              </a:rPr>
              <a:t>с </a:t>
            </a:r>
            <a:r>
              <a:rPr sz="1600" spc="-10" dirty="0">
                <a:solidFill>
                  <a:srgbClr val="00B050"/>
                </a:solidFill>
                <a:latin typeface="Times New Roman"/>
                <a:cs typeface="Times New Roman"/>
              </a:rPr>
              <a:t>наименьшей  ценой.</a:t>
            </a:r>
            <a:endParaRPr sz="1600" dirty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3229610">
              <a:lnSpc>
                <a:spcPts val="1670"/>
              </a:lnSpc>
            </a:pPr>
            <a:r>
              <a:rPr sz="1400" b="1" i="1" spc="-15" dirty="0">
                <a:solidFill>
                  <a:srgbClr val="7030A0"/>
                </a:solidFill>
                <a:latin typeface="Times New Roman"/>
                <a:cs typeface="Times New Roman"/>
              </a:rPr>
              <a:t>СОДЕРЖАНИЕ</a:t>
            </a:r>
            <a:r>
              <a:rPr sz="1400" b="1" i="1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1400" b="1" i="1" spc="-15" dirty="0">
                <a:solidFill>
                  <a:srgbClr val="7030A0"/>
                </a:solidFill>
                <a:latin typeface="Times New Roman"/>
                <a:cs typeface="Times New Roman"/>
              </a:rPr>
              <a:t>ПРОТОКОЛА:</a:t>
            </a:r>
            <a:endParaRPr sz="1400" dirty="0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05307" y="4516556"/>
            <a:ext cx="4836795" cy="130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i="1" dirty="0">
                <a:latin typeface="Times New Roman"/>
                <a:cs typeface="Times New Roman"/>
              </a:rPr>
              <a:t>дата </a:t>
            </a:r>
            <a:r>
              <a:rPr sz="1400" i="1" spc="-5" dirty="0">
                <a:latin typeface="Times New Roman"/>
                <a:cs typeface="Times New Roman"/>
              </a:rPr>
              <a:t>подведения</a:t>
            </a:r>
            <a:r>
              <a:rPr sz="1400" i="1" dirty="0">
                <a:latin typeface="Times New Roman"/>
                <a:cs typeface="Times New Roman"/>
              </a:rPr>
              <a:t> итогов</a:t>
            </a:r>
            <a:endParaRPr sz="14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i="1" spc="-10" dirty="0">
                <a:latin typeface="Times New Roman"/>
                <a:cs typeface="Times New Roman"/>
              </a:rPr>
              <a:t>информация </a:t>
            </a:r>
            <a:r>
              <a:rPr sz="1400" i="1" dirty="0">
                <a:latin typeface="Times New Roman"/>
                <a:cs typeface="Times New Roman"/>
              </a:rPr>
              <a:t>о </a:t>
            </a:r>
            <a:r>
              <a:rPr sz="1400" i="1" spc="-5" dirty="0">
                <a:latin typeface="Times New Roman"/>
                <a:cs typeface="Times New Roman"/>
              </a:rPr>
              <a:t>соответствии заявки, </a:t>
            </a:r>
            <a:r>
              <a:rPr sz="1400" i="1" spc="-10" dirty="0">
                <a:latin typeface="Times New Roman"/>
                <a:cs typeface="Times New Roman"/>
              </a:rPr>
              <a:t>об </a:t>
            </a:r>
            <a:r>
              <a:rPr sz="1400" i="1" dirty="0">
                <a:latin typeface="Times New Roman"/>
                <a:cs typeface="Times New Roman"/>
              </a:rPr>
              <a:t>отклонении</a:t>
            </a:r>
            <a:r>
              <a:rPr sz="1400" i="1" spc="-6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заявки</a:t>
            </a:r>
            <a:endParaRPr sz="1400" dirty="0">
              <a:latin typeface="Times New Roman"/>
              <a:cs typeface="Times New Roman"/>
            </a:endParaRPr>
          </a:p>
          <a:p>
            <a:pPr marL="299085" marR="6921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i="1" spc="-5" dirty="0">
                <a:latin typeface="Times New Roman"/>
                <a:cs typeface="Times New Roman"/>
              </a:rPr>
              <a:t>обоснование </a:t>
            </a:r>
            <a:r>
              <a:rPr sz="1400" i="1" dirty="0">
                <a:latin typeface="Times New Roman"/>
                <a:cs typeface="Times New Roman"/>
              </a:rPr>
              <a:t>решения </a:t>
            </a:r>
            <a:r>
              <a:rPr sz="1400" i="1" spc="-10" dirty="0">
                <a:latin typeface="Times New Roman"/>
                <a:cs typeface="Times New Roman"/>
              </a:rPr>
              <a:t>об </a:t>
            </a:r>
            <a:r>
              <a:rPr sz="1400" i="1" dirty="0">
                <a:latin typeface="Times New Roman"/>
                <a:cs typeface="Times New Roman"/>
              </a:rPr>
              <a:t>отклонении заявки </a:t>
            </a:r>
            <a:r>
              <a:rPr sz="1400" i="1" spc="-5" dirty="0">
                <a:latin typeface="Times New Roman"/>
                <a:cs typeface="Times New Roman"/>
              </a:rPr>
              <a:t>(указать  неправильное </a:t>
            </a:r>
            <a:r>
              <a:rPr sz="1400" i="1" spc="-10" dirty="0">
                <a:latin typeface="Times New Roman"/>
                <a:cs typeface="Times New Roman"/>
              </a:rPr>
              <a:t>положение </a:t>
            </a:r>
            <a:r>
              <a:rPr sz="1400" i="1" dirty="0">
                <a:latin typeface="Times New Roman"/>
                <a:cs typeface="Times New Roman"/>
              </a:rPr>
              <a:t>заявки, </a:t>
            </a:r>
            <a:r>
              <a:rPr sz="1400" i="1" spc="-5" dirty="0">
                <a:latin typeface="Times New Roman"/>
                <a:cs typeface="Times New Roman"/>
              </a:rPr>
              <a:t>пункт </a:t>
            </a:r>
            <a:r>
              <a:rPr sz="1400" i="1" spc="-10" dirty="0">
                <a:latin typeface="Times New Roman"/>
                <a:cs typeface="Times New Roman"/>
              </a:rPr>
              <a:t>закона, </a:t>
            </a:r>
            <a:r>
              <a:rPr sz="1400" i="1" dirty="0">
                <a:latin typeface="Times New Roman"/>
                <a:cs typeface="Times New Roman"/>
              </a:rPr>
              <a:t>извещения,  </a:t>
            </a:r>
            <a:r>
              <a:rPr sz="1400" i="1" spc="-10" dirty="0">
                <a:latin typeface="Times New Roman"/>
                <a:cs typeface="Times New Roman"/>
              </a:rPr>
              <a:t>которым </a:t>
            </a:r>
            <a:r>
              <a:rPr sz="1400" i="1" spc="-5" dirty="0">
                <a:latin typeface="Times New Roman"/>
                <a:cs typeface="Times New Roman"/>
              </a:rPr>
              <a:t>не </a:t>
            </a:r>
            <a:r>
              <a:rPr sz="1400" i="1" spc="-10" dirty="0">
                <a:latin typeface="Times New Roman"/>
                <a:cs typeface="Times New Roman"/>
              </a:rPr>
              <a:t>соответствует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заявка)</a:t>
            </a:r>
            <a:endParaRPr sz="14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i="1" spc="-10" dirty="0">
                <a:latin typeface="Times New Roman"/>
                <a:cs typeface="Times New Roman"/>
              </a:rPr>
              <a:t>Порядковые номера </a:t>
            </a:r>
            <a:r>
              <a:rPr sz="1400" i="1" spc="-5" dirty="0">
                <a:latin typeface="Times New Roman"/>
                <a:cs typeface="Times New Roman"/>
              </a:rPr>
              <a:t>заявок </a:t>
            </a:r>
            <a:r>
              <a:rPr sz="1400" i="1" dirty="0">
                <a:latin typeface="Times New Roman"/>
                <a:cs typeface="Times New Roman"/>
              </a:rPr>
              <a:t>с </a:t>
            </a:r>
            <a:r>
              <a:rPr sz="1400" i="1" spc="-15" dirty="0">
                <a:latin typeface="Times New Roman"/>
                <a:cs typeface="Times New Roman"/>
              </a:rPr>
              <a:t>учетом </a:t>
            </a:r>
            <a:r>
              <a:rPr sz="1400" i="1" spc="-5" dirty="0">
                <a:latin typeface="Times New Roman"/>
                <a:cs typeface="Times New Roman"/>
              </a:rPr>
              <a:t>актов </a:t>
            </a:r>
            <a:r>
              <a:rPr sz="1400" i="1" dirty="0">
                <a:latin typeface="Times New Roman"/>
                <a:cs typeface="Times New Roman"/>
              </a:rPr>
              <a:t>о</a:t>
            </a:r>
            <a:r>
              <a:rPr sz="1400" i="1" spc="-3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нац.режиме.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895600" y="6232043"/>
            <a:ext cx="579361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15" dirty="0">
                <a:solidFill>
                  <a:srgbClr val="00B050"/>
                </a:solidFill>
                <a:latin typeface="Times New Roman"/>
                <a:cs typeface="Times New Roman"/>
              </a:rPr>
              <a:t>Протокол </a:t>
            </a:r>
            <a:r>
              <a:rPr sz="1200" b="1" i="1" dirty="0">
                <a:solidFill>
                  <a:srgbClr val="00B050"/>
                </a:solidFill>
                <a:latin typeface="Times New Roman"/>
                <a:cs typeface="Times New Roman"/>
              </a:rPr>
              <a:t>в </a:t>
            </a:r>
            <a:r>
              <a:rPr sz="1200" b="1" i="1" spc="-5" dirty="0">
                <a:solidFill>
                  <a:srgbClr val="00B050"/>
                </a:solidFill>
                <a:latin typeface="Times New Roman"/>
                <a:cs typeface="Times New Roman"/>
              </a:rPr>
              <a:t>ЕИС </a:t>
            </a:r>
            <a:r>
              <a:rPr sz="1200" b="1" i="1" dirty="0">
                <a:solidFill>
                  <a:srgbClr val="00B050"/>
                </a:solidFill>
                <a:latin typeface="Times New Roman"/>
                <a:cs typeface="Times New Roman"/>
              </a:rPr>
              <a:t>и на площадке </a:t>
            </a:r>
            <a:r>
              <a:rPr sz="1200" b="1" i="1" spc="-5" dirty="0">
                <a:solidFill>
                  <a:srgbClr val="00B050"/>
                </a:solidFill>
                <a:latin typeface="Times New Roman"/>
                <a:cs typeface="Times New Roman"/>
              </a:rPr>
              <a:t>размещает</a:t>
            </a:r>
            <a:r>
              <a:rPr sz="1200" b="1" i="1" spc="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1200" b="1" i="1" spc="-5" dirty="0">
                <a:solidFill>
                  <a:srgbClr val="00B050"/>
                </a:solidFill>
                <a:latin typeface="Times New Roman"/>
                <a:cs typeface="Times New Roman"/>
              </a:rPr>
              <a:t>оператор</a:t>
            </a:r>
            <a:endParaRPr sz="1200" b="1" dirty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i="1" dirty="0">
                <a:solidFill>
                  <a:srgbClr val="00B050"/>
                </a:solidFill>
                <a:latin typeface="Times New Roman"/>
                <a:cs typeface="Times New Roman"/>
              </a:rPr>
              <a:t>в </a:t>
            </a:r>
            <a:r>
              <a:rPr sz="1200" b="1" i="1" spc="-10" dirty="0">
                <a:solidFill>
                  <a:srgbClr val="00B050"/>
                </a:solidFill>
                <a:latin typeface="Times New Roman"/>
                <a:cs typeface="Times New Roman"/>
              </a:rPr>
              <a:t>течение </a:t>
            </a:r>
            <a:r>
              <a:rPr sz="1200" b="1" i="1" dirty="0">
                <a:solidFill>
                  <a:srgbClr val="00B050"/>
                </a:solidFill>
                <a:latin typeface="Times New Roman"/>
                <a:cs typeface="Times New Roman"/>
              </a:rPr>
              <a:t>1 </a:t>
            </a:r>
            <a:r>
              <a:rPr sz="1200" b="1" i="1" spc="-15" dirty="0">
                <a:solidFill>
                  <a:srgbClr val="00B050"/>
                </a:solidFill>
                <a:latin typeface="Times New Roman"/>
                <a:cs typeface="Times New Roman"/>
              </a:rPr>
              <a:t>часа </a:t>
            </a:r>
            <a:r>
              <a:rPr sz="1200" b="1" i="1" dirty="0">
                <a:solidFill>
                  <a:srgbClr val="00B050"/>
                </a:solidFill>
                <a:latin typeface="Times New Roman"/>
                <a:cs typeface="Times New Roman"/>
              </a:rPr>
              <a:t>с </a:t>
            </a:r>
            <a:r>
              <a:rPr sz="1200" b="1" i="1" spc="-10" dirty="0">
                <a:solidFill>
                  <a:srgbClr val="00B050"/>
                </a:solidFill>
                <a:latin typeface="Times New Roman"/>
                <a:cs typeface="Times New Roman"/>
              </a:rPr>
              <a:t>момента получения такого протокола </a:t>
            </a:r>
            <a:r>
              <a:rPr sz="1200" b="1" i="1" dirty="0">
                <a:solidFill>
                  <a:srgbClr val="00B050"/>
                </a:solidFill>
                <a:latin typeface="Times New Roman"/>
                <a:cs typeface="Times New Roman"/>
              </a:rPr>
              <a:t>от</a:t>
            </a:r>
            <a:r>
              <a:rPr sz="1200" b="1" i="1" spc="12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00B050"/>
                </a:solidFill>
                <a:latin typeface="Times New Roman"/>
                <a:cs typeface="Times New Roman"/>
              </a:rPr>
              <a:t>заказчика</a:t>
            </a:r>
            <a:endParaRPr sz="1200" b="1" dirty="0">
              <a:solidFill>
                <a:srgbClr val="00B050"/>
              </a:solidFill>
              <a:latin typeface="Times New Roman"/>
              <a:cs typeface="Times New Roman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C5BEA611-B951-4009-91A7-DE2ACD3FA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4965" y="55332"/>
            <a:ext cx="2152835" cy="100030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29" y="265771"/>
            <a:ext cx="8847963" cy="1024800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>
              <a:lnSpc>
                <a:spcPct val="100000"/>
              </a:lnSpc>
              <a:spcBef>
                <a:spcPts val="71"/>
              </a:spcBef>
            </a:pPr>
            <a:r>
              <a:rPr b="1" u="sng" spc="-15" dirty="0">
                <a:solidFill>
                  <a:srgbClr val="00B050"/>
                </a:solidFill>
                <a:uFill>
                  <a:solidFill>
                    <a:srgbClr val="00246F"/>
                  </a:solidFill>
                </a:uFill>
              </a:rPr>
              <a:t>Протокол</a:t>
            </a:r>
            <a:r>
              <a:rPr b="1" u="sng" spc="-83" dirty="0">
                <a:solidFill>
                  <a:srgbClr val="00B050"/>
                </a:solidFill>
                <a:uFill>
                  <a:solidFill>
                    <a:srgbClr val="00246F"/>
                  </a:solidFill>
                </a:uFill>
              </a:rPr>
              <a:t> </a:t>
            </a:r>
            <a:r>
              <a:rPr b="1" u="sng" spc="-8" dirty="0">
                <a:solidFill>
                  <a:srgbClr val="00B050"/>
                </a:solidFill>
                <a:uFill>
                  <a:solidFill>
                    <a:srgbClr val="00246F"/>
                  </a:solidFill>
                </a:uFill>
              </a:rPr>
              <a:t>подведения</a:t>
            </a:r>
            <a:r>
              <a:rPr b="1" u="sng" spc="-90" dirty="0">
                <a:solidFill>
                  <a:srgbClr val="00B050"/>
                </a:solidFill>
                <a:uFill>
                  <a:solidFill>
                    <a:srgbClr val="00246F"/>
                  </a:solidFill>
                </a:uFill>
              </a:rPr>
              <a:t> </a:t>
            </a:r>
            <a:r>
              <a:rPr b="1" u="sng" spc="-19" dirty="0">
                <a:solidFill>
                  <a:srgbClr val="00B050"/>
                </a:solidFill>
                <a:uFill>
                  <a:solidFill>
                    <a:srgbClr val="00246F"/>
                  </a:solidFill>
                </a:uFill>
              </a:rPr>
              <a:t>итогов</a:t>
            </a:r>
            <a:r>
              <a:rPr b="1" u="sng" spc="-83" dirty="0">
                <a:solidFill>
                  <a:srgbClr val="00B050"/>
                </a:solidFill>
                <a:uFill>
                  <a:solidFill>
                    <a:srgbClr val="00246F"/>
                  </a:solidFill>
                </a:uFill>
              </a:rPr>
              <a:t> </a:t>
            </a:r>
            <a:r>
              <a:rPr b="1" u="sng" dirty="0">
                <a:solidFill>
                  <a:srgbClr val="00B050"/>
                </a:solidFill>
                <a:uFill>
                  <a:solidFill>
                    <a:srgbClr val="00246F"/>
                  </a:solidFill>
                </a:uFill>
              </a:rPr>
              <a:t>определения</a:t>
            </a:r>
            <a:r>
              <a:rPr b="1" u="sng" spc="-79" dirty="0">
                <a:solidFill>
                  <a:srgbClr val="00B050"/>
                </a:solidFill>
                <a:uFill>
                  <a:solidFill>
                    <a:srgbClr val="00246F"/>
                  </a:solidFill>
                </a:uFill>
              </a:rPr>
              <a:t> </a:t>
            </a:r>
            <a:r>
              <a:rPr b="1" u="sng" spc="-8" dirty="0">
                <a:solidFill>
                  <a:srgbClr val="00B050"/>
                </a:solidFill>
                <a:uFill>
                  <a:solidFill>
                    <a:srgbClr val="00246F"/>
                  </a:solidFill>
                </a:uFill>
              </a:rPr>
              <a:t>поставщика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77561" y="1803415"/>
            <a:ext cx="8328660" cy="4157663"/>
            <a:chOff x="903414" y="1261554"/>
            <a:chExt cx="11104880" cy="5543550"/>
          </a:xfrm>
        </p:grpSpPr>
        <p:sp>
          <p:nvSpPr>
            <p:cNvPr id="4" name="object 4"/>
            <p:cNvSpPr/>
            <p:nvPr/>
          </p:nvSpPr>
          <p:spPr>
            <a:xfrm>
              <a:off x="2408809" y="4181093"/>
              <a:ext cx="8094980" cy="1002030"/>
            </a:xfrm>
            <a:custGeom>
              <a:avLst/>
              <a:gdLst/>
              <a:ahLst/>
              <a:cxnLst/>
              <a:rect l="l" t="t" r="r" b="b"/>
              <a:pathLst>
                <a:path w="8094980" h="1002029">
                  <a:moveTo>
                    <a:pt x="8068564" y="0"/>
                  </a:moveTo>
                  <a:lnTo>
                    <a:pt x="0" y="705992"/>
                  </a:lnTo>
                  <a:lnTo>
                    <a:pt x="25908" y="1001648"/>
                  </a:lnTo>
                  <a:lnTo>
                    <a:pt x="8094472" y="295782"/>
                  </a:lnTo>
                  <a:lnTo>
                    <a:pt x="8068564" y="0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" name="object 5"/>
            <p:cNvSpPr/>
            <p:nvPr/>
          </p:nvSpPr>
          <p:spPr>
            <a:xfrm>
              <a:off x="2408809" y="4181093"/>
              <a:ext cx="8094980" cy="1002030"/>
            </a:xfrm>
            <a:custGeom>
              <a:avLst/>
              <a:gdLst/>
              <a:ahLst/>
              <a:cxnLst/>
              <a:rect l="l" t="t" r="r" b="b"/>
              <a:pathLst>
                <a:path w="8094980" h="1002029">
                  <a:moveTo>
                    <a:pt x="0" y="705992"/>
                  </a:moveTo>
                  <a:lnTo>
                    <a:pt x="8068564" y="0"/>
                  </a:lnTo>
                  <a:lnTo>
                    <a:pt x="8094472" y="295782"/>
                  </a:lnTo>
                  <a:lnTo>
                    <a:pt x="25908" y="1001648"/>
                  </a:lnTo>
                  <a:lnTo>
                    <a:pt x="0" y="705992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" name="object 6"/>
            <p:cNvSpPr/>
            <p:nvPr/>
          </p:nvSpPr>
          <p:spPr>
            <a:xfrm>
              <a:off x="911352" y="1269491"/>
              <a:ext cx="3335020" cy="2097405"/>
            </a:xfrm>
            <a:custGeom>
              <a:avLst/>
              <a:gdLst/>
              <a:ahLst/>
              <a:cxnLst/>
              <a:rect l="l" t="t" r="r" b="b"/>
              <a:pathLst>
                <a:path w="3335020" h="2097404">
                  <a:moveTo>
                    <a:pt x="2500884" y="0"/>
                  </a:moveTo>
                  <a:lnTo>
                    <a:pt x="833628" y="0"/>
                  </a:lnTo>
                  <a:lnTo>
                    <a:pt x="833628" y="1048512"/>
                  </a:lnTo>
                  <a:lnTo>
                    <a:pt x="0" y="1048512"/>
                  </a:lnTo>
                  <a:lnTo>
                    <a:pt x="1667255" y="2097024"/>
                  </a:lnTo>
                  <a:lnTo>
                    <a:pt x="3334512" y="1048512"/>
                  </a:lnTo>
                  <a:lnTo>
                    <a:pt x="2500884" y="1048512"/>
                  </a:lnTo>
                  <a:lnTo>
                    <a:pt x="2500884" y="0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" name="object 7"/>
            <p:cNvSpPr/>
            <p:nvPr/>
          </p:nvSpPr>
          <p:spPr>
            <a:xfrm>
              <a:off x="911352" y="1269491"/>
              <a:ext cx="3335020" cy="2097405"/>
            </a:xfrm>
            <a:custGeom>
              <a:avLst/>
              <a:gdLst/>
              <a:ahLst/>
              <a:cxnLst/>
              <a:rect l="l" t="t" r="r" b="b"/>
              <a:pathLst>
                <a:path w="3335020" h="2097404">
                  <a:moveTo>
                    <a:pt x="0" y="1048512"/>
                  </a:moveTo>
                  <a:lnTo>
                    <a:pt x="833628" y="1048512"/>
                  </a:lnTo>
                  <a:lnTo>
                    <a:pt x="833628" y="0"/>
                  </a:lnTo>
                  <a:lnTo>
                    <a:pt x="2500884" y="0"/>
                  </a:lnTo>
                  <a:lnTo>
                    <a:pt x="2500884" y="1048512"/>
                  </a:lnTo>
                  <a:lnTo>
                    <a:pt x="3334512" y="1048512"/>
                  </a:lnTo>
                  <a:lnTo>
                    <a:pt x="1667255" y="2097024"/>
                  </a:lnTo>
                  <a:lnTo>
                    <a:pt x="0" y="1048512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8" name="object 8"/>
            <p:cNvSpPr/>
            <p:nvPr/>
          </p:nvSpPr>
          <p:spPr>
            <a:xfrm>
              <a:off x="8513063" y="4581144"/>
              <a:ext cx="3487420" cy="2216150"/>
            </a:xfrm>
            <a:custGeom>
              <a:avLst/>
              <a:gdLst/>
              <a:ahLst/>
              <a:cxnLst/>
              <a:rect l="l" t="t" r="r" b="b"/>
              <a:pathLst>
                <a:path w="3487420" h="2216150">
                  <a:moveTo>
                    <a:pt x="1743455" y="0"/>
                  </a:moveTo>
                  <a:lnTo>
                    <a:pt x="0" y="1107947"/>
                  </a:lnTo>
                  <a:lnTo>
                    <a:pt x="871727" y="1107947"/>
                  </a:lnTo>
                  <a:lnTo>
                    <a:pt x="871727" y="2215895"/>
                  </a:lnTo>
                  <a:lnTo>
                    <a:pt x="2615183" y="2215895"/>
                  </a:lnTo>
                  <a:lnTo>
                    <a:pt x="2615183" y="1107947"/>
                  </a:lnTo>
                  <a:lnTo>
                    <a:pt x="3486911" y="1107947"/>
                  </a:lnTo>
                  <a:lnTo>
                    <a:pt x="1743455" y="0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9" name="object 9"/>
            <p:cNvSpPr/>
            <p:nvPr/>
          </p:nvSpPr>
          <p:spPr>
            <a:xfrm>
              <a:off x="8513063" y="4581144"/>
              <a:ext cx="3487420" cy="2216150"/>
            </a:xfrm>
            <a:custGeom>
              <a:avLst/>
              <a:gdLst/>
              <a:ahLst/>
              <a:cxnLst/>
              <a:rect l="l" t="t" r="r" b="b"/>
              <a:pathLst>
                <a:path w="3487420" h="2216150">
                  <a:moveTo>
                    <a:pt x="0" y="1107947"/>
                  </a:moveTo>
                  <a:lnTo>
                    <a:pt x="1743455" y="0"/>
                  </a:lnTo>
                  <a:lnTo>
                    <a:pt x="3486911" y="1107947"/>
                  </a:lnTo>
                  <a:lnTo>
                    <a:pt x="2615183" y="1107947"/>
                  </a:lnTo>
                  <a:lnTo>
                    <a:pt x="2615183" y="2215895"/>
                  </a:lnTo>
                  <a:lnTo>
                    <a:pt x="871727" y="2215895"/>
                  </a:lnTo>
                  <a:lnTo>
                    <a:pt x="871727" y="1107947"/>
                  </a:lnTo>
                  <a:lnTo>
                    <a:pt x="0" y="1107947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265361" y="1748914"/>
            <a:ext cx="5569744" cy="2203039"/>
          </a:xfrm>
          <a:prstGeom prst="rect">
            <a:avLst/>
          </a:prstGeom>
        </p:spPr>
        <p:txBody>
          <a:bodyPr vert="horz" wrap="square" lIns="0" tIns="55245" rIns="0" bIns="0" rtlCol="0">
            <a:spAutoFit/>
          </a:bodyPr>
          <a:lstStyle/>
          <a:p>
            <a:pPr marL="199549" indent="-190024">
              <a:spcBef>
                <a:spcPts val="435"/>
              </a:spcBef>
              <a:buAutoNum type="arabicPeriod"/>
              <a:tabLst>
                <a:tab pos="199549" algn="l"/>
              </a:tabLst>
            </a:pPr>
            <a:r>
              <a:rPr sz="1500" dirty="0">
                <a:latin typeface="Times New Roman"/>
                <a:cs typeface="Times New Roman"/>
              </a:rPr>
              <a:t>Дата</a:t>
            </a:r>
            <a:r>
              <a:rPr sz="1500" spc="-56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подведения</a:t>
            </a:r>
            <a:r>
              <a:rPr sz="1500" spc="-45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итогов,</a:t>
            </a:r>
            <a:endParaRPr sz="1500" dirty="0">
              <a:latin typeface="Times New Roman"/>
              <a:cs typeface="Times New Roman"/>
            </a:endParaRPr>
          </a:p>
          <a:p>
            <a:pPr marL="199549" indent="-190024">
              <a:spcBef>
                <a:spcPts val="363"/>
              </a:spcBef>
              <a:buAutoNum type="arabicPeriod"/>
              <a:tabLst>
                <a:tab pos="199549" algn="l"/>
              </a:tabLst>
            </a:pPr>
            <a:r>
              <a:rPr sz="1500" spc="-8" dirty="0">
                <a:latin typeface="Times New Roman"/>
                <a:cs typeface="Times New Roman"/>
              </a:rPr>
              <a:t>Идентификационные</a:t>
            </a:r>
            <a:r>
              <a:rPr sz="1500" spc="-38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номера</a:t>
            </a:r>
            <a:r>
              <a:rPr sz="1500" spc="-45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заявок</a:t>
            </a:r>
            <a:endParaRPr sz="1500" dirty="0">
              <a:latin typeface="Times New Roman"/>
              <a:cs typeface="Times New Roman"/>
            </a:endParaRPr>
          </a:p>
          <a:p>
            <a:pPr marL="247650" indent="-238125">
              <a:spcBef>
                <a:spcPts val="360"/>
              </a:spcBef>
              <a:buAutoNum type="arabicPeriod"/>
              <a:tabLst>
                <a:tab pos="247650" algn="l"/>
              </a:tabLst>
            </a:pPr>
            <a:r>
              <a:rPr sz="1500" spc="-8" dirty="0">
                <a:latin typeface="Times New Roman"/>
                <a:cs typeface="Times New Roman"/>
              </a:rPr>
              <a:t>Информация</a:t>
            </a:r>
            <a:r>
              <a:rPr sz="1500" spc="-53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о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решениях</a:t>
            </a:r>
            <a:r>
              <a:rPr sz="1500" spc="-41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(соответствие/несоответствие)</a:t>
            </a:r>
            <a:endParaRPr sz="1500" dirty="0">
              <a:latin typeface="Times New Roman"/>
              <a:cs typeface="Times New Roman"/>
            </a:endParaRPr>
          </a:p>
          <a:p>
            <a:pPr marL="9525" marR="3810" indent="190024">
              <a:lnSpc>
                <a:spcPct val="86300"/>
              </a:lnSpc>
              <a:spcBef>
                <a:spcPts val="596"/>
              </a:spcBef>
              <a:buAutoNum type="arabicPeriod"/>
              <a:tabLst>
                <a:tab pos="199549" algn="l"/>
              </a:tabLst>
            </a:pPr>
            <a:r>
              <a:rPr sz="1500" dirty="0">
                <a:latin typeface="Times New Roman"/>
                <a:cs typeface="Times New Roman"/>
              </a:rPr>
              <a:t>Обоснование</a:t>
            </a:r>
            <a:r>
              <a:rPr sz="1500" spc="-6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решения</a:t>
            </a:r>
            <a:r>
              <a:rPr sz="1500" spc="-38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об</a:t>
            </a:r>
            <a:r>
              <a:rPr sz="1500" spc="-41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отклонении</a:t>
            </a:r>
            <a:r>
              <a:rPr sz="1500" spc="-49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заявки</a:t>
            </a:r>
            <a:r>
              <a:rPr sz="1500" spc="-4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на</a:t>
            </a:r>
            <a:r>
              <a:rPr sz="1500" spc="-34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участие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-34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закупке </a:t>
            </a:r>
            <a:r>
              <a:rPr sz="1500" dirty="0">
                <a:latin typeface="Times New Roman"/>
                <a:cs typeface="Times New Roman"/>
              </a:rPr>
              <a:t>(в</a:t>
            </a:r>
            <a:r>
              <a:rPr sz="1500" spc="-41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случае</a:t>
            </a:r>
            <a:r>
              <a:rPr sz="1500" spc="-45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принятия</a:t>
            </a:r>
            <a:r>
              <a:rPr sz="1500" spc="-53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такого</a:t>
            </a:r>
            <a:r>
              <a:rPr sz="1500" spc="-49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решения),</a:t>
            </a:r>
            <a:r>
              <a:rPr sz="1500" spc="-64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содержащее</a:t>
            </a:r>
            <a:r>
              <a:rPr sz="1500" spc="-56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указание</a:t>
            </a:r>
            <a:r>
              <a:rPr sz="1500" spc="-41" dirty="0">
                <a:latin typeface="Times New Roman"/>
                <a:cs typeface="Times New Roman"/>
              </a:rPr>
              <a:t> </a:t>
            </a:r>
            <a:r>
              <a:rPr sz="1500" spc="-19" dirty="0">
                <a:latin typeface="Times New Roman"/>
                <a:cs typeface="Times New Roman"/>
              </a:rPr>
              <a:t>на </a:t>
            </a:r>
            <a:r>
              <a:rPr sz="1500" spc="-15" dirty="0">
                <a:latin typeface="Times New Roman"/>
                <a:cs typeface="Times New Roman"/>
              </a:rPr>
              <a:t>положения</a:t>
            </a:r>
            <a:r>
              <a:rPr sz="1500" spc="-41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заявки</a:t>
            </a:r>
            <a:r>
              <a:rPr sz="1500" spc="-38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на</a:t>
            </a:r>
            <a:r>
              <a:rPr sz="1500" spc="-26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участие</a:t>
            </a:r>
            <a:r>
              <a:rPr sz="1500" spc="-26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закупке,</a:t>
            </a:r>
            <a:r>
              <a:rPr sz="1500" spc="-34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а</a:t>
            </a:r>
            <a:r>
              <a:rPr sz="1500" spc="-26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также</a:t>
            </a:r>
            <a:r>
              <a:rPr sz="1500" spc="-34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положения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Закона</a:t>
            </a:r>
            <a:endParaRPr sz="1500" dirty="0">
              <a:latin typeface="Times New Roman"/>
              <a:cs typeface="Times New Roman"/>
            </a:endParaRPr>
          </a:p>
          <a:p>
            <a:pPr marL="9525" marR="601504">
              <a:lnSpc>
                <a:spcPts val="1560"/>
              </a:lnSpc>
            </a:pPr>
            <a:r>
              <a:rPr sz="1500" dirty="0">
                <a:latin typeface="Times New Roman"/>
                <a:cs typeface="Times New Roman"/>
              </a:rPr>
              <a:t>№</a:t>
            </a:r>
            <a:r>
              <a:rPr sz="1500" spc="-38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44-ФЗ,</a:t>
            </a:r>
            <a:r>
              <a:rPr sz="1500" spc="-6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извещения</a:t>
            </a:r>
            <a:r>
              <a:rPr sz="1500" spc="-38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об</a:t>
            </a:r>
            <a:r>
              <a:rPr sz="1500" spc="-34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осуществлении</a:t>
            </a:r>
            <a:r>
              <a:rPr sz="1500" spc="-4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закупки,</a:t>
            </a:r>
            <a:r>
              <a:rPr sz="1500" spc="-34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которым</a:t>
            </a:r>
            <a:r>
              <a:rPr sz="1500" spc="-68" dirty="0">
                <a:latin typeface="Times New Roman"/>
                <a:cs typeface="Times New Roman"/>
              </a:rPr>
              <a:t> </a:t>
            </a:r>
            <a:r>
              <a:rPr sz="1500" spc="-19" dirty="0">
                <a:latin typeface="Times New Roman"/>
                <a:cs typeface="Times New Roman"/>
              </a:rPr>
              <a:t>не </a:t>
            </a:r>
            <a:r>
              <a:rPr sz="1500" spc="-8" dirty="0">
                <a:latin typeface="Times New Roman"/>
                <a:cs typeface="Times New Roman"/>
              </a:rPr>
              <a:t>соответствует</a:t>
            </a:r>
            <a:r>
              <a:rPr sz="1500" spc="-6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такая</a:t>
            </a:r>
            <a:r>
              <a:rPr sz="1500" spc="-34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заявка</a:t>
            </a:r>
            <a:endParaRPr sz="1500" dirty="0">
              <a:latin typeface="Times New Roman"/>
              <a:cs typeface="Times New Roman"/>
            </a:endParaRPr>
          </a:p>
          <a:p>
            <a:pPr marL="199549" indent="-190024">
              <a:spcBef>
                <a:spcPts val="338"/>
              </a:spcBef>
              <a:buAutoNum type="arabicPeriod" startAt="5"/>
              <a:tabLst>
                <a:tab pos="199549" algn="l"/>
              </a:tabLst>
            </a:pPr>
            <a:r>
              <a:rPr sz="1500" spc="-8" dirty="0">
                <a:latin typeface="Times New Roman"/>
                <a:cs typeface="Times New Roman"/>
              </a:rPr>
              <a:t>Информация</a:t>
            </a:r>
            <a:r>
              <a:rPr sz="1500" spc="-56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о</a:t>
            </a:r>
            <a:r>
              <a:rPr sz="1500" spc="-34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присвоенных</a:t>
            </a:r>
            <a:r>
              <a:rPr sz="1500" spc="-4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заявкам</a:t>
            </a:r>
            <a:r>
              <a:rPr sz="1500" spc="-41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порядковых</a:t>
            </a:r>
            <a:r>
              <a:rPr sz="1500" spc="-60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номерах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2511" y="4845235"/>
            <a:ext cx="5551646" cy="1034417"/>
          </a:xfrm>
          <a:prstGeom prst="rect">
            <a:avLst/>
          </a:prstGeom>
        </p:spPr>
        <p:txBody>
          <a:bodyPr vert="horz" wrap="square" lIns="0" tIns="41433" rIns="0" bIns="0" rtlCol="0">
            <a:spAutoFit/>
          </a:bodyPr>
          <a:lstStyle/>
          <a:p>
            <a:pPr marL="9525" marR="3810" indent="1429" algn="ctr">
              <a:lnSpc>
                <a:spcPct val="86300"/>
              </a:lnSpc>
              <a:spcBef>
                <a:spcPts val="326"/>
              </a:spcBef>
            </a:pPr>
            <a:r>
              <a:rPr sz="1500" dirty="0">
                <a:latin typeface="Times New Roman"/>
                <a:cs typeface="Times New Roman"/>
              </a:rPr>
              <a:t>Оператор</a:t>
            </a:r>
            <a:r>
              <a:rPr sz="1500" spc="-6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течение</a:t>
            </a:r>
            <a:r>
              <a:rPr sz="1500" spc="-45" dirty="0">
                <a:latin typeface="Times New Roman"/>
                <a:cs typeface="Times New Roman"/>
              </a:rPr>
              <a:t> </a:t>
            </a:r>
            <a:r>
              <a:rPr sz="15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</a:t>
            </a:r>
            <a:r>
              <a:rPr sz="1500" b="1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часа</a:t>
            </a:r>
            <a:r>
              <a:rPr sz="1500" b="1" spc="-34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с</a:t>
            </a:r>
            <a:r>
              <a:rPr sz="1500" spc="-41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момента</a:t>
            </a:r>
            <a:r>
              <a:rPr sz="1500" spc="-49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получения</a:t>
            </a:r>
            <a:r>
              <a:rPr sz="1500" spc="-41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такого</a:t>
            </a:r>
            <a:r>
              <a:rPr sz="1500" spc="-41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протокола </a:t>
            </a:r>
            <a:r>
              <a:rPr sz="1500" dirty="0">
                <a:latin typeface="Times New Roman"/>
                <a:cs typeface="Times New Roman"/>
              </a:rPr>
              <a:t>размещает</a:t>
            </a:r>
            <a:r>
              <a:rPr sz="1500" spc="-49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его</a:t>
            </a:r>
            <a:r>
              <a:rPr sz="1500" spc="-19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-26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ЕИС</a:t>
            </a:r>
            <a:r>
              <a:rPr sz="1500" spc="-26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-19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на</a:t>
            </a:r>
            <a:r>
              <a:rPr sz="1500" spc="-26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ЭП</a:t>
            </a:r>
            <a:r>
              <a:rPr sz="1500" spc="-19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+</a:t>
            </a:r>
            <a:r>
              <a:rPr sz="1500" spc="-19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размещает</a:t>
            </a:r>
            <a:r>
              <a:rPr sz="1500" spc="-49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-26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ЕИС</a:t>
            </a:r>
            <a:r>
              <a:rPr sz="1500" spc="-23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(без</a:t>
            </a:r>
            <a:r>
              <a:rPr sz="1500" spc="-26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размещения </a:t>
            </a:r>
            <a:r>
              <a:rPr sz="1500" dirty="0">
                <a:latin typeface="Times New Roman"/>
                <a:cs typeface="Times New Roman"/>
              </a:rPr>
              <a:t>на</a:t>
            </a:r>
            <a:r>
              <a:rPr sz="1500" spc="-26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официальном</a:t>
            </a:r>
            <a:r>
              <a:rPr sz="1500" spc="-23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сайте)</a:t>
            </a:r>
            <a:r>
              <a:rPr sz="1500" spc="-23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информацию</a:t>
            </a:r>
            <a:r>
              <a:rPr sz="1500" spc="-38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о</a:t>
            </a:r>
            <a:r>
              <a:rPr sz="1500" spc="-23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наименовании,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ИНН, </a:t>
            </a:r>
            <a:r>
              <a:rPr sz="1500" spc="-8" dirty="0">
                <a:latin typeface="Times New Roman"/>
                <a:cs typeface="Times New Roman"/>
              </a:rPr>
              <a:t>идентификационных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номерах</a:t>
            </a:r>
            <a:r>
              <a:rPr sz="1500" spc="-49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заявок</a:t>
            </a:r>
            <a:r>
              <a:rPr sz="1500" spc="-41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-26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номерах</a:t>
            </a:r>
            <a:r>
              <a:rPr sz="1500" spc="-49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реестровых</a:t>
            </a:r>
            <a:r>
              <a:rPr sz="1500" spc="-49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записей </a:t>
            </a:r>
            <a:r>
              <a:rPr sz="1500" dirty="0">
                <a:latin typeface="Times New Roman"/>
                <a:cs typeface="Times New Roman"/>
              </a:rPr>
              <a:t>УЗ,</a:t>
            </a:r>
            <a:r>
              <a:rPr sz="1500" spc="-53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заявки</a:t>
            </a:r>
            <a:r>
              <a:rPr sz="1500" spc="-56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которых</a:t>
            </a:r>
            <a:r>
              <a:rPr sz="1500" spc="-71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направлены</a:t>
            </a:r>
            <a:r>
              <a:rPr sz="1500" spc="-56" dirty="0">
                <a:latin typeface="Times New Roman"/>
                <a:cs typeface="Times New Roman"/>
              </a:rPr>
              <a:t> </a:t>
            </a:r>
            <a:r>
              <a:rPr sz="1500" spc="-8" dirty="0">
                <a:latin typeface="Times New Roman"/>
                <a:cs typeface="Times New Roman"/>
              </a:rPr>
              <a:t>заказчику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38263" y="2043493"/>
            <a:ext cx="1175385" cy="5169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3821" marR="3810" indent="-84773">
              <a:spcBef>
                <a:spcPts val="71"/>
              </a:spcBef>
            </a:pPr>
            <a:r>
              <a:rPr sz="1650" b="1" spc="-8" dirty="0">
                <a:solidFill>
                  <a:srgbClr val="FFFFFF"/>
                </a:solidFill>
                <a:latin typeface="Times New Roman"/>
                <a:cs typeface="Times New Roman"/>
              </a:rPr>
              <a:t>Содержание протокола</a:t>
            </a:r>
            <a:endParaRPr sz="1650">
              <a:latin typeface="Times New Roman"/>
              <a:cs typeface="Times New Roman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9037" y="2726054"/>
            <a:ext cx="1620774" cy="207797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7144702" y="4823079"/>
            <a:ext cx="1122521" cy="7021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-476" algn="ctr">
              <a:spcBef>
                <a:spcPts val="75"/>
              </a:spcBef>
            </a:pPr>
            <a:r>
              <a:rPr sz="1500" b="1" spc="-8" dirty="0">
                <a:solidFill>
                  <a:srgbClr val="FFFFFF"/>
                </a:solidFill>
                <a:latin typeface="Times New Roman"/>
                <a:cs typeface="Times New Roman"/>
              </a:rPr>
              <a:t>Размещение информации </a:t>
            </a:r>
            <a:r>
              <a:rPr sz="1500" b="1" dirty="0">
                <a:solidFill>
                  <a:srgbClr val="FFFFFF"/>
                </a:solidFill>
                <a:latin typeface="Times New Roman"/>
                <a:cs typeface="Times New Roman"/>
              </a:rPr>
              <a:t>об</a:t>
            </a:r>
            <a:r>
              <a:rPr sz="1500" b="1" spc="-8" dirty="0">
                <a:solidFill>
                  <a:srgbClr val="FFFFFF"/>
                </a:solidFill>
                <a:latin typeface="Times New Roman"/>
                <a:cs typeface="Times New Roman"/>
              </a:rPr>
              <a:t> итогах</a:t>
            </a:r>
            <a:endParaRPr sz="1500" dirty="0">
              <a:latin typeface="Times New Roman"/>
              <a:cs typeface="Times New Roman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B89AD004-EDE2-444C-A5F8-E8299672E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3683" y="0"/>
            <a:ext cx="2459934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7DA833-9898-45DE-A0AC-EDE23CAA2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817" y="106649"/>
            <a:ext cx="5314950" cy="304801"/>
          </a:xfrm>
        </p:spPr>
        <p:txBody>
          <a:bodyPr>
            <a:normAutofit fontScale="90000"/>
          </a:bodyPr>
          <a:lstStyle/>
          <a:p>
            <a:r>
              <a:rPr lang="ru-RU" b="1" u="sng" dirty="0">
                <a:solidFill>
                  <a:srgbClr val="7030A0"/>
                </a:solidFill>
              </a:rPr>
              <a:t>Чек лист для Поставщика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09CFFED-922D-41DB-BEB1-3413EAE76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609600"/>
            <a:ext cx="8763000" cy="6324600"/>
          </a:xfrm>
        </p:spPr>
        <p:txBody>
          <a:bodyPr>
            <a:normAutofit/>
          </a:bodyPr>
          <a:lstStyle/>
          <a:p>
            <a:pPr algn="just"/>
            <a:r>
              <a:rPr lang="ru-RU" sz="2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Определиться с кодом </a:t>
            </a:r>
            <a:r>
              <a:rPr lang="ru-RU" sz="2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ОКПД2</a:t>
            </a:r>
            <a:r>
              <a:rPr lang="ru-RU" sz="2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товара с которым планируете выходить в магазин</a:t>
            </a:r>
            <a:r>
              <a:rPr lang="ru-RU" sz="2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каталог товаров, работ, услуг  </a:t>
            </a:r>
            <a:r>
              <a:rPr lang="ru-RU" sz="2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(КТРУ) в ЕИС.</a:t>
            </a:r>
          </a:p>
          <a:p>
            <a:pPr algn="just"/>
            <a:r>
              <a:rPr lang="ru-RU" sz="2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Определить, есть ли в КТРУ позиции, которые соответствуют товарам, с которым планируете выходить в магазин.</a:t>
            </a:r>
          </a:p>
          <a:p>
            <a:pPr algn="just"/>
            <a:r>
              <a:rPr lang="ru-RU" sz="2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Изучить НПА по национальному режиму </a:t>
            </a:r>
          </a:p>
          <a:p>
            <a:pPr marL="0" indent="0" algn="just">
              <a:buNone/>
            </a:pP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(Постановления Правительства РФ от 30.04.2020 N 616, от 30.04.2020 N 617, от 10.07.2019 N 878, от 05.02.2015 N 102, от 30.11.2015 № 1289. Исключения: постановление Правительства РФ от 22.08.2016 № 832, приказом Минфина России от 04.06.2018 № 126н)</a:t>
            </a:r>
          </a:p>
          <a:p>
            <a:pPr algn="just"/>
            <a:r>
              <a:rPr lang="ru-RU" sz="2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Если код ОКПД2 содержится в </a:t>
            </a:r>
            <a:r>
              <a:rPr lang="ru-RU" sz="26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ПП616,</a:t>
            </a:r>
            <a:r>
              <a:rPr lang="ru-RU" sz="2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ПП 617, </a:t>
            </a:r>
            <a:br>
              <a:rPr lang="ru-RU" sz="2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878 необходимо дополнительно</a:t>
            </a:r>
            <a:r>
              <a:rPr lang="ru-RU" sz="2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найти товар, с которым планируете выходить в магазин, в Реестре промышленной продукции, произведенной на территории Российской Федерации, РЭП, Реестр промышленных товаров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41625D7-25AD-4433-95BA-F1693F0C0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0383" y="-91501"/>
            <a:ext cx="3017782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556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8461" y="303207"/>
            <a:ext cx="5618939" cy="516969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b="1" spc="-8" dirty="0">
                <a:solidFill>
                  <a:srgbClr val="00B050"/>
                </a:solidFill>
              </a:rPr>
              <a:t>Заключение</a:t>
            </a:r>
            <a:r>
              <a:rPr b="1" spc="-83" dirty="0">
                <a:solidFill>
                  <a:srgbClr val="00B050"/>
                </a:solidFill>
              </a:rPr>
              <a:t> </a:t>
            </a:r>
            <a:r>
              <a:rPr b="1" spc="-8" dirty="0">
                <a:solidFill>
                  <a:srgbClr val="00B050"/>
                </a:solidFill>
              </a:rPr>
              <a:t>контракта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4929" y="2834639"/>
            <a:ext cx="2538603" cy="316610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857721" y="857251"/>
            <a:ext cx="5184457" cy="5123021"/>
            <a:chOff x="5143627" y="0"/>
            <a:chExt cx="6912609" cy="683069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44911" y="0"/>
              <a:ext cx="1711299" cy="166877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159502" y="525018"/>
              <a:ext cx="6193790" cy="6289675"/>
            </a:xfrm>
            <a:custGeom>
              <a:avLst/>
              <a:gdLst/>
              <a:ahLst/>
              <a:cxnLst/>
              <a:rect l="l" t="t" r="r" b="b"/>
              <a:pathLst>
                <a:path w="6193790" h="6289675">
                  <a:moveTo>
                    <a:pt x="0" y="1032256"/>
                  </a:moveTo>
                  <a:lnTo>
                    <a:pt x="1123" y="983662"/>
                  </a:lnTo>
                  <a:lnTo>
                    <a:pt x="4461" y="935647"/>
                  </a:lnTo>
                  <a:lnTo>
                    <a:pt x="9963" y="888260"/>
                  </a:lnTo>
                  <a:lnTo>
                    <a:pt x="17580" y="841550"/>
                  </a:lnTo>
                  <a:lnTo>
                    <a:pt x="27262" y="795567"/>
                  </a:lnTo>
                  <a:lnTo>
                    <a:pt x="38960" y="750361"/>
                  </a:lnTo>
                  <a:lnTo>
                    <a:pt x="52624" y="705981"/>
                  </a:lnTo>
                  <a:lnTo>
                    <a:pt x="68205" y="662477"/>
                  </a:lnTo>
                  <a:lnTo>
                    <a:pt x="85653" y="619898"/>
                  </a:lnTo>
                  <a:lnTo>
                    <a:pt x="104919" y="578294"/>
                  </a:lnTo>
                  <a:lnTo>
                    <a:pt x="125952" y="537714"/>
                  </a:lnTo>
                  <a:lnTo>
                    <a:pt x="148704" y="498208"/>
                  </a:lnTo>
                  <a:lnTo>
                    <a:pt x="173124" y="459826"/>
                  </a:lnTo>
                  <a:lnTo>
                    <a:pt x="199164" y="422617"/>
                  </a:lnTo>
                  <a:lnTo>
                    <a:pt x="226773" y="386630"/>
                  </a:lnTo>
                  <a:lnTo>
                    <a:pt x="255903" y="351916"/>
                  </a:lnTo>
                  <a:lnTo>
                    <a:pt x="286503" y="318524"/>
                  </a:lnTo>
                  <a:lnTo>
                    <a:pt x="318524" y="286503"/>
                  </a:lnTo>
                  <a:lnTo>
                    <a:pt x="351916" y="255903"/>
                  </a:lnTo>
                  <a:lnTo>
                    <a:pt x="386630" y="226773"/>
                  </a:lnTo>
                  <a:lnTo>
                    <a:pt x="422617" y="199164"/>
                  </a:lnTo>
                  <a:lnTo>
                    <a:pt x="459826" y="173124"/>
                  </a:lnTo>
                  <a:lnTo>
                    <a:pt x="498208" y="148704"/>
                  </a:lnTo>
                  <a:lnTo>
                    <a:pt x="537714" y="125952"/>
                  </a:lnTo>
                  <a:lnTo>
                    <a:pt x="578294" y="104919"/>
                  </a:lnTo>
                  <a:lnTo>
                    <a:pt x="619898" y="85653"/>
                  </a:lnTo>
                  <a:lnTo>
                    <a:pt x="662477" y="68205"/>
                  </a:lnTo>
                  <a:lnTo>
                    <a:pt x="705981" y="52624"/>
                  </a:lnTo>
                  <a:lnTo>
                    <a:pt x="750361" y="38960"/>
                  </a:lnTo>
                  <a:lnTo>
                    <a:pt x="795567" y="27262"/>
                  </a:lnTo>
                  <a:lnTo>
                    <a:pt x="841550" y="17580"/>
                  </a:lnTo>
                  <a:lnTo>
                    <a:pt x="888260" y="9963"/>
                  </a:lnTo>
                  <a:lnTo>
                    <a:pt x="935647" y="4461"/>
                  </a:lnTo>
                  <a:lnTo>
                    <a:pt x="983662" y="1123"/>
                  </a:lnTo>
                  <a:lnTo>
                    <a:pt x="1032256" y="0"/>
                  </a:lnTo>
                  <a:lnTo>
                    <a:pt x="5161280" y="0"/>
                  </a:lnTo>
                  <a:lnTo>
                    <a:pt x="5209873" y="1123"/>
                  </a:lnTo>
                  <a:lnTo>
                    <a:pt x="5257888" y="4461"/>
                  </a:lnTo>
                  <a:lnTo>
                    <a:pt x="5305275" y="9963"/>
                  </a:lnTo>
                  <a:lnTo>
                    <a:pt x="5351985" y="17580"/>
                  </a:lnTo>
                  <a:lnTo>
                    <a:pt x="5397968" y="27262"/>
                  </a:lnTo>
                  <a:lnTo>
                    <a:pt x="5443174" y="38960"/>
                  </a:lnTo>
                  <a:lnTo>
                    <a:pt x="5487554" y="52624"/>
                  </a:lnTo>
                  <a:lnTo>
                    <a:pt x="5531058" y="68205"/>
                  </a:lnTo>
                  <a:lnTo>
                    <a:pt x="5573637" y="85653"/>
                  </a:lnTo>
                  <a:lnTo>
                    <a:pt x="5615241" y="104919"/>
                  </a:lnTo>
                  <a:lnTo>
                    <a:pt x="5655821" y="125952"/>
                  </a:lnTo>
                  <a:lnTo>
                    <a:pt x="5695327" y="148704"/>
                  </a:lnTo>
                  <a:lnTo>
                    <a:pt x="5733709" y="173124"/>
                  </a:lnTo>
                  <a:lnTo>
                    <a:pt x="5770918" y="199164"/>
                  </a:lnTo>
                  <a:lnTo>
                    <a:pt x="5806905" y="226773"/>
                  </a:lnTo>
                  <a:lnTo>
                    <a:pt x="5841619" y="255903"/>
                  </a:lnTo>
                  <a:lnTo>
                    <a:pt x="5875011" y="286503"/>
                  </a:lnTo>
                  <a:lnTo>
                    <a:pt x="5907032" y="318524"/>
                  </a:lnTo>
                  <a:lnTo>
                    <a:pt x="5937632" y="351916"/>
                  </a:lnTo>
                  <a:lnTo>
                    <a:pt x="5966762" y="386630"/>
                  </a:lnTo>
                  <a:lnTo>
                    <a:pt x="5994371" y="422617"/>
                  </a:lnTo>
                  <a:lnTo>
                    <a:pt x="6020411" y="459826"/>
                  </a:lnTo>
                  <a:lnTo>
                    <a:pt x="6044831" y="498208"/>
                  </a:lnTo>
                  <a:lnTo>
                    <a:pt x="6067583" y="537714"/>
                  </a:lnTo>
                  <a:lnTo>
                    <a:pt x="6088616" y="578294"/>
                  </a:lnTo>
                  <a:lnTo>
                    <a:pt x="6107882" y="619898"/>
                  </a:lnTo>
                  <a:lnTo>
                    <a:pt x="6125330" y="662477"/>
                  </a:lnTo>
                  <a:lnTo>
                    <a:pt x="6140911" y="705981"/>
                  </a:lnTo>
                  <a:lnTo>
                    <a:pt x="6154575" y="750361"/>
                  </a:lnTo>
                  <a:lnTo>
                    <a:pt x="6166273" y="795567"/>
                  </a:lnTo>
                  <a:lnTo>
                    <a:pt x="6175955" y="841550"/>
                  </a:lnTo>
                  <a:lnTo>
                    <a:pt x="6183572" y="888260"/>
                  </a:lnTo>
                  <a:lnTo>
                    <a:pt x="6189074" y="935647"/>
                  </a:lnTo>
                  <a:lnTo>
                    <a:pt x="6192412" y="983662"/>
                  </a:lnTo>
                  <a:lnTo>
                    <a:pt x="6193536" y="1032256"/>
                  </a:lnTo>
                  <a:lnTo>
                    <a:pt x="6193536" y="5257266"/>
                  </a:lnTo>
                  <a:lnTo>
                    <a:pt x="6192412" y="5305861"/>
                  </a:lnTo>
                  <a:lnTo>
                    <a:pt x="6189074" y="5353877"/>
                  </a:lnTo>
                  <a:lnTo>
                    <a:pt x="6183572" y="5401265"/>
                  </a:lnTo>
                  <a:lnTo>
                    <a:pt x="6175955" y="5447976"/>
                  </a:lnTo>
                  <a:lnTo>
                    <a:pt x="6166273" y="5493960"/>
                  </a:lnTo>
                  <a:lnTo>
                    <a:pt x="6154575" y="5539167"/>
                  </a:lnTo>
                  <a:lnTo>
                    <a:pt x="6140911" y="5583548"/>
                  </a:lnTo>
                  <a:lnTo>
                    <a:pt x="6125330" y="5627053"/>
                  </a:lnTo>
                  <a:lnTo>
                    <a:pt x="6107882" y="5669633"/>
                  </a:lnTo>
                  <a:lnTo>
                    <a:pt x="6088616" y="5711238"/>
                  </a:lnTo>
                  <a:lnTo>
                    <a:pt x="6067583" y="5751819"/>
                  </a:lnTo>
                  <a:lnTo>
                    <a:pt x="6044831" y="5791326"/>
                  </a:lnTo>
                  <a:lnTo>
                    <a:pt x="6020411" y="5829709"/>
                  </a:lnTo>
                  <a:lnTo>
                    <a:pt x="5994371" y="5866919"/>
                  </a:lnTo>
                  <a:lnTo>
                    <a:pt x="5966762" y="5902906"/>
                  </a:lnTo>
                  <a:lnTo>
                    <a:pt x="5937632" y="5937622"/>
                  </a:lnTo>
                  <a:lnTo>
                    <a:pt x="5907032" y="5971015"/>
                  </a:lnTo>
                  <a:lnTo>
                    <a:pt x="5875011" y="6003037"/>
                  </a:lnTo>
                  <a:lnTo>
                    <a:pt x="5841619" y="6033637"/>
                  </a:lnTo>
                  <a:lnTo>
                    <a:pt x="5806905" y="6062768"/>
                  </a:lnTo>
                  <a:lnTo>
                    <a:pt x="5770918" y="6090378"/>
                  </a:lnTo>
                  <a:lnTo>
                    <a:pt x="5733709" y="6116418"/>
                  </a:lnTo>
                  <a:lnTo>
                    <a:pt x="5695327" y="6140839"/>
                  </a:lnTo>
                  <a:lnTo>
                    <a:pt x="5655821" y="6163592"/>
                  </a:lnTo>
                  <a:lnTo>
                    <a:pt x="5615241" y="6184626"/>
                  </a:lnTo>
                  <a:lnTo>
                    <a:pt x="5573637" y="6203892"/>
                  </a:lnTo>
                  <a:lnTo>
                    <a:pt x="5531058" y="6221340"/>
                  </a:lnTo>
                  <a:lnTo>
                    <a:pt x="5487554" y="6236921"/>
                  </a:lnTo>
                  <a:lnTo>
                    <a:pt x="5443174" y="6250586"/>
                  </a:lnTo>
                  <a:lnTo>
                    <a:pt x="5397968" y="6262284"/>
                  </a:lnTo>
                  <a:lnTo>
                    <a:pt x="5351985" y="6271967"/>
                  </a:lnTo>
                  <a:lnTo>
                    <a:pt x="5305275" y="6279584"/>
                  </a:lnTo>
                  <a:lnTo>
                    <a:pt x="5257888" y="6285086"/>
                  </a:lnTo>
                  <a:lnTo>
                    <a:pt x="5209873" y="6288424"/>
                  </a:lnTo>
                  <a:lnTo>
                    <a:pt x="5161280" y="6289548"/>
                  </a:lnTo>
                  <a:lnTo>
                    <a:pt x="1032256" y="6289548"/>
                  </a:lnTo>
                  <a:lnTo>
                    <a:pt x="983662" y="6288424"/>
                  </a:lnTo>
                  <a:lnTo>
                    <a:pt x="935647" y="6285086"/>
                  </a:lnTo>
                  <a:lnTo>
                    <a:pt x="888260" y="6279584"/>
                  </a:lnTo>
                  <a:lnTo>
                    <a:pt x="841550" y="6271967"/>
                  </a:lnTo>
                  <a:lnTo>
                    <a:pt x="795567" y="6262284"/>
                  </a:lnTo>
                  <a:lnTo>
                    <a:pt x="750361" y="6250586"/>
                  </a:lnTo>
                  <a:lnTo>
                    <a:pt x="705981" y="6236921"/>
                  </a:lnTo>
                  <a:lnTo>
                    <a:pt x="662477" y="6221340"/>
                  </a:lnTo>
                  <a:lnTo>
                    <a:pt x="619898" y="6203892"/>
                  </a:lnTo>
                  <a:lnTo>
                    <a:pt x="578294" y="6184626"/>
                  </a:lnTo>
                  <a:lnTo>
                    <a:pt x="537714" y="6163592"/>
                  </a:lnTo>
                  <a:lnTo>
                    <a:pt x="498208" y="6140839"/>
                  </a:lnTo>
                  <a:lnTo>
                    <a:pt x="459826" y="6116418"/>
                  </a:lnTo>
                  <a:lnTo>
                    <a:pt x="422617" y="6090378"/>
                  </a:lnTo>
                  <a:lnTo>
                    <a:pt x="386630" y="6062768"/>
                  </a:lnTo>
                  <a:lnTo>
                    <a:pt x="351916" y="6033637"/>
                  </a:lnTo>
                  <a:lnTo>
                    <a:pt x="318524" y="6003037"/>
                  </a:lnTo>
                  <a:lnTo>
                    <a:pt x="286503" y="5971015"/>
                  </a:lnTo>
                  <a:lnTo>
                    <a:pt x="255903" y="5937622"/>
                  </a:lnTo>
                  <a:lnTo>
                    <a:pt x="226773" y="5902906"/>
                  </a:lnTo>
                  <a:lnTo>
                    <a:pt x="199164" y="5866919"/>
                  </a:lnTo>
                  <a:lnTo>
                    <a:pt x="173124" y="5829709"/>
                  </a:lnTo>
                  <a:lnTo>
                    <a:pt x="148704" y="5791326"/>
                  </a:lnTo>
                  <a:lnTo>
                    <a:pt x="125952" y="5751819"/>
                  </a:lnTo>
                  <a:lnTo>
                    <a:pt x="104919" y="5711238"/>
                  </a:lnTo>
                  <a:lnTo>
                    <a:pt x="85653" y="5669633"/>
                  </a:lnTo>
                  <a:lnTo>
                    <a:pt x="68205" y="5627053"/>
                  </a:lnTo>
                  <a:lnTo>
                    <a:pt x="52624" y="5583548"/>
                  </a:lnTo>
                  <a:lnTo>
                    <a:pt x="38960" y="5539167"/>
                  </a:lnTo>
                  <a:lnTo>
                    <a:pt x="27262" y="5493960"/>
                  </a:lnTo>
                  <a:lnTo>
                    <a:pt x="17580" y="5447976"/>
                  </a:lnTo>
                  <a:lnTo>
                    <a:pt x="9963" y="5401265"/>
                  </a:lnTo>
                  <a:lnTo>
                    <a:pt x="4461" y="5353877"/>
                  </a:lnTo>
                  <a:lnTo>
                    <a:pt x="1123" y="5305861"/>
                  </a:lnTo>
                  <a:lnTo>
                    <a:pt x="0" y="5257266"/>
                  </a:lnTo>
                  <a:lnTo>
                    <a:pt x="0" y="1032256"/>
                  </a:lnTo>
                  <a:close/>
                </a:path>
              </a:pathLst>
            </a:custGeom>
            <a:ln w="31750">
              <a:solidFill>
                <a:srgbClr val="232852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51892" y="2078926"/>
            <a:ext cx="3309461" cy="655468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 indent="183833">
              <a:spcBef>
                <a:spcPts val="71"/>
              </a:spcBef>
            </a:pPr>
            <a:r>
              <a:rPr sz="2100" i="1" spc="-176" dirty="0">
                <a:latin typeface="Palatino Linotype"/>
                <a:cs typeface="Palatino Linotype"/>
              </a:rPr>
              <a:t>осуществляется</a:t>
            </a:r>
            <a:r>
              <a:rPr sz="2100" i="1" spc="-11" dirty="0">
                <a:latin typeface="Palatino Linotype"/>
                <a:cs typeface="Palatino Linotype"/>
              </a:rPr>
              <a:t> </a:t>
            </a:r>
            <a:r>
              <a:rPr sz="2100" i="1" spc="-150" dirty="0">
                <a:latin typeface="Palatino Linotype"/>
                <a:cs typeface="Palatino Linotype"/>
              </a:rPr>
              <a:t>с</a:t>
            </a:r>
            <a:r>
              <a:rPr sz="2100" i="1" spc="-53" dirty="0">
                <a:latin typeface="Palatino Linotype"/>
                <a:cs typeface="Palatino Linotype"/>
              </a:rPr>
              <a:t> </a:t>
            </a:r>
            <a:r>
              <a:rPr sz="2100" i="1" dirty="0">
                <a:latin typeface="Palatino Linotype"/>
                <a:cs typeface="Palatino Linotype"/>
              </a:rPr>
              <a:t>УЗ,</a:t>
            </a:r>
            <a:r>
              <a:rPr sz="2100" i="1" spc="-56" dirty="0">
                <a:latin typeface="Palatino Linotype"/>
                <a:cs typeface="Palatino Linotype"/>
              </a:rPr>
              <a:t> </a:t>
            </a:r>
            <a:r>
              <a:rPr sz="2100" i="1" spc="-8" dirty="0">
                <a:latin typeface="Palatino Linotype"/>
                <a:cs typeface="Palatino Linotype"/>
              </a:rPr>
              <a:t>заявке </a:t>
            </a:r>
            <a:r>
              <a:rPr sz="2100" i="1" spc="-146" dirty="0">
                <a:latin typeface="Palatino Linotype"/>
                <a:cs typeface="Palatino Linotype"/>
              </a:rPr>
              <a:t>которого</a:t>
            </a:r>
            <a:r>
              <a:rPr sz="2100" i="1" spc="15" dirty="0">
                <a:latin typeface="Palatino Linotype"/>
                <a:cs typeface="Palatino Linotype"/>
              </a:rPr>
              <a:t> </a:t>
            </a:r>
            <a:r>
              <a:rPr sz="2100" i="1" spc="-158" dirty="0">
                <a:latin typeface="Palatino Linotype"/>
                <a:cs typeface="Palatino Linotype"/>
              </a:rPr>
              <a:t>присвоен</a:t>
            </a:r>
            <a:r>
              <a:rPr sz="2100" i="1" spc="8" dirty="0">
                <a:latin typeface="Palatino Linotype"/>
                <a:cs typeface="Palatino Linotype"/>
              </a:rPr>
              <a:t> </a:t>
            </a:r>
            <a:r>
              <a:rPr sz="2100" i="1" spc="-146" dirty="0">
                <a:latin typeface="Palatino Linotype"/>
                <a:cs typeface="Palatino Linotype"/>
              </a:rPr>
              <a:t>первый</a:t>
            </a:r>
            <a:r>
              <a:rPr sz="2100" i="1" spc="-4" dirty="0">
                <a:latin typeface="Palatino Linotype"/>
                <a:cs typeface="Palatino Linotype"/>
              </a:rPr>
              <a:t> </a:t>
            </a:r>
            <a:r>
              <a:rPr sz="2100" i="1" spc="-158" dirty="0">
                <a:latin typeface="Palatino Linotype"/>
                <a:cs typeface="Palatino Linotype"/>
              </a:rPr>
              <a:t>номер</a:t>
            </a:r>
            <a:endParaRPr sz="2100" dirty="0">
              <a:latin typeface="Palatino Linotype"/>
              <a:cs typeface="Palatino Linotyp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9898" y="1315355"/>
            <a:ext cx="7065645" cy="8252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710464" algn="ctr">
              <a:spcBef>
                <a:spcPts val="75"/>
              </a:spcBef>
            </a:pPr>
            <a:r>
              <a:rPr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Порядок</a:t>
            </a:r>
            <a:r>
              <a:rPr b="1" i="1" u="sng" spc="-64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заключения</a:t>
            </a:r>
            <a:r>
              <a:rPr b="1" i="1" u="sng" spc="-4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sng" spc="-8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контракта</a:t>
            </a:r>
            <a:endParaRPr dirty="0">
              <a:latin typeface="Times New Roman"/>
              <a:cs typeface="Times New Roman"/>
            </a:endParaRPr>
          </a:p>
          <a:p>
            <a:pPr marL="3711893" algn="ctr">
              <a:lnSpc>
                <a:spcPts val="1920"/>
              </a:lnSpc>
            </a:pPr>
            <a:r>
              <a:rPr u="sng" spc="-1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(как</a:t>
            </a:r>
            <a:r>
              <a:rPr b="1" i="1" u="sng" spc="-2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b="1" i="1" u="sng" spc="-23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sng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эЗК):</a:t>
            </a:r>
            <a:endParaRPr dirty="0">
              <a:latin typeface="Times New Roman"/>
              <a:cs typeface="Times New Roman"/>
            </a:endParaRPr>
          </a:p>
          <a:p>
            <a:pPr marL="9525">
              <a:lnSpc>
                <a:spcPts val="2280"/>
              </a:lnSpc>
            </a:pPr>
            <a:r>
              <a:rPr sz="2100" i="1" spc="-180" dirty="0">
                <a:latin typeface="Palatino Linotype"/>
                <a:cs typeface="Palatino Linotype"/>
              </a:rPr>
              <a:t>Заключение</a:t>
            </a:r>
            <a:r>
              <a:rPr sz="2100" i="1" spc="11" dirty="0">
                <a:latin typeface="Palatino Linotype"/>
                <a:cs typeface="Palatino Linotype"/>
              </a:rPr>
              <a:t> </a:t>
            </a:r>
            <a:r>
              <a:rPr sz="2100" i="1" spc="-214" dirty="0">
                <a:latin typeface="Palatino Linotype"/>
                <a:cs typeface="Palatino Linotype"/>
              </a:rPr>
              <a:t>контракта</a:t>
            </a:r>
            <a:endParaRPr sz="2100" dirty="0">
              <a:latin typeface="Palatino Linotype"/>
              <a:cs typeface="Palatino Linotyp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65663" y="2005108"/>
            <a:ext cx="4052888" cy="187936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35744" marR="65723" indent="-165734">
              <a:spcBef>
                <a:spcPts val="75"/>
              </a:spcBef>
              <a:buAutoNum type="arabicParenR"/>
              <a:tabLst>
                <a:tab pos="235744" algn="l"/>
                <a:tab pos="255270" algn="l"/>
              </a:tabLst>
            </a:pPr>
            <a:r>
              <a:rPr sz="1350" dirty="0">
                <a:latin typeface="Times New Roman"/>
                <a:cs typeface="Times New Roman"/>
              </a:rPr>
              <a:t>	</a:t>
            </a:r>
            <a:r>
              <a:rPr sz="1350" spc="-8" dirty="0">
                <a:latin typeface="Times New Roman"/>
                <a:cs typeface="Times New Roman"/>
              </a:rPr>
              <a:t>заказчик</a:t>
            </a:r>
            <a:r>
              <a:rPr sz="1350" spc="-15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формирует</a:t>
            </a:r>
            <a:r>
              <a:rPr sz="1350" spc="-38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и</a:t>
            </a:r>
            <a:r>
              <a:rPr sz="1350" spc="-1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размещает</a:t>
            </a:r>
            <a:r>
              <a:rPr sz="1350" spc="-26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в</a:t>
            </a:r>
            <a:r>
              <a:rPr sz="1350" spc="-1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ЕИС</a:t>
            </a:r>
            <a:r>
              <a:rPr sz="1350" spc="-23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и</a:t>
            </a:r>
            <a:r>
              <a:rPr sz="1350" spc="-1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на</a:t>
            </a:r>
            <a:r>
              <a:rPr sz="1350" spc="-11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ЭП</a:t>
            </a:r>
            <a:r>
              <a:rPr sz="1350" spc="-19" dirty="0">
                <a:latin typeface="Times New Roman"/>
                <a:cs typeface="Times New Roman"/>
              </a:rPr>
              <a:t> (с </a:t>
            </a:r>
            <a:r>
              <a:rPr sz="1350" spc="-8" dirty="0">
                <a:latin typeface="Times New Roman"/>
                <a:cs typeface="Times New Roman"/>
              </a:rPr>
              <a:t>использованием</a:t>
            </a:r>
            <a:r>
              <a:rPr sz="1350" spc="-23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ЕИС)</a:t>
            </a:r>
            <a:r>
              <a:rPr sz="1350" spc="-23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без</a:t>
            </a:r>
            <a:r>
              <a:rPr sz="1350" spc="-30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своей</a:t>
            </a:r>
            <a:r>
              <a:rPr sz="1350" spc="-26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подписи</a:t>
            </a:r>
            <a:r>
              <a:rPr sz="1350" spc="-30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проект контракта</a:t>
            </a:r>
            <a:r>
              <a:rPr sz="1350" spc="-34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не</a:t>
            </a:r>
            <a:r>
              <a:rPr sz="1350" spc="-19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позднее</a:t>
            </a:r>
            <a:r>
              <a:rPr sz="1350" spc="-19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1</a:t>
            </a:r>
            <a:r>
              <a:rPr sz="1350" spc="-19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р.д.,</a:t>
            </a:r>
            <a:r>
              <a:rPr sz="1350" spc="-34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следующего</a:t>
            </a:r>
            <a:r>
              <a:rPr sz="1350" spc="-4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за</a:t>
            </a:r>
            <a:r>
              <a:rPr sz="1350" spc="-23" dirty="0">
                <a:latin typeface="Times New Roman"/>
                <a:cs typeface="Times New Roman"/>
              </a:rPr>
              <a:t> </a:t>
            </a:r>
            <a:r>
              <a:rPr sz="1350" spc="-15" dirty="0">
                <a:latin typeface="Times New Roman"/>
                <a:cs typeface="Times New Roman"/>
              </a:rPr>
              <a:t>днем </a:t>
            </a:r>
            <a:r>
              <a:rPr sz="1350" dirty="0">
                <a:latin typeface="Times New Roman"/>
                <a:cs typeface="Times New Roman"/>
              </a:rPr>
              <a:t>размещения</a:t>
            </a:r>
            <a:r>
              <a:rPr sz="1350" spc="-30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в</a:t>
            </a:r>
            <a:r>
              <a:rPr sz="1350" spc="-4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ЕИС</a:t>
            </a:r>
            <a:r>
              <a:rPr sz="1350" spc="-23" dirty="0">
                <a:latin typeface="Times New Roman"/>
                <a:cs typeface="Times New Roman"/>
              </a:rPr>
              <a:t> </a:t>
            </a:r>
            <a:r>
              <a:rPr sz="1350" spc="-15" dirty="0">
                <a:latin typeface="Times New Roman"/>
                <a:cs typeface="Times New Roman"/>
              </a:rPr>
              <a:t>протокола</a:t>
            </a:r>
            <a:r>
              <a:rPr sz="1350" spc="-4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подведения</a:t>
            </a:r>
            <a:r>
              <a:rPr sz="1350" spc="-19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итогов</a:t>
            </a:r>
            <a:endParaRPr sz="1350">
              <a:latin typeface="Times New Roman"/>
              <a:cs typeface="Times New Roman"/>
            </a:endParaRPr>
          </a:p>
          <a:p>
            <a:pPr marL="1081564"/>
            <a:r>
              <a:rPr sz="1350" spc="-8" dirty="0">
                <a:latin typeface="Times New Roman"/>
                <a:cs typeface="Times New Roman"/>
              </a:rPr>
              <a:t>определения</a:t>
            </a:r>
            <a:r>
              <a:rPr sz="1350" spc="-4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поставщика;</a:t>
            </a:r>
            <a:endParaRPr sz="1350">
              <a:latin typeface="Times New Roman"/>
              <a:cs typeface="Times New Roman"/>
            </a:endParaRPr>
          </a:p>
          <a:p>
            <a:pPr marL="9525" marR="3810" indent="265271" algn="just">
              <a:buAutoNum type="arabicParenR" startAt="2"/>
              <a:tabLst>
                <a:tab pos="274796" algn="l"/>
              </a:tabLst>
            </a:pPr>
            <a:r>
              <a:rPr sz="1350" dirty="0">
                <a:latin typeface="Times New Roman"/>
                <a:cs typeface="Times New Roman"/>
              </a:rPr>
              <a:t>УЗ,</a:t>
            </a:r>
            <a:r>
              <a:rPr sz="1350" spc="-26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с</a:t>
            </a:r>
            <a:r>
              <a:rPr sz="1350" spc="-23" dirty="0">
                <a:latin typeface="Times New Roman"/>
                <a:cs typeface="Times New Roman"/>
              </a:rPr>
              <a:t> </a:t>
            </a:r>
            <a:r>
              <a:rPr sz="1350" spc="-15" dirty="0">
                <a:latin typeface="Times New Roman"/>
                <a:cs typeface="Times New Roman"/>
              </a:rPr>
              <a:t>которым</a:t>
            </a:r>
            <a:r>
              <a:rPr sz="1350" spc="-26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заключается</a:t>
            </a:r>
            <a:r>
              <a:rPr sz="1350" spc="-26" dirty="0">
                <a:latin typeface="Times New Roman"/>
                <a:cs typeface="Times New Roman"/>
              </a:rPr>
              <a:t> </a:t>
            </a:r>
            <a:r>
              <a:rPr sz="1350" spc="-23" dirty="0">
                <a:latin typeface="Times New Roman"/>
                <a:cs typeface="Times New Roman"/>
              </a:rPr>
              <a:t>контракт,</a:t>
            </a:r>
            <a:r>
              <a:rPr sz="1350" spc="-38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подписывает </a:t>
            </a:r>
            <a:r>
              <a:rPr sz="1350" spc="-23" dirty="0">
                <a:latin typeface="Times New Roman"/>
                <a:cs typeface="Times New Roman"/>
              </a:rPr>
              <a:t>контракт,</a:t>
            </a:r>
            <a:r>
              <a:rPr sz="1350" spc="-19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предоставляет</a:t>
            </a:r>
            <a:r>
              <a:rPr sz="1350" spc="-30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обеспечение</a:t>
            </a:r>
            <a:r>
              <a:rPr sz="1350" spc="-19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(если</a:t>
            </a:r>
            <a:r>
              <a:rPr sz="1350" spc="-15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требуется) </a:t>
            </a:r>
            <a:r>
              <a:rPr sz="1350" dirty="0">
                <a:latin typeface="Times New Roman"/>
                <a:cs typeface="Times New Roman"/>
              </a:rPr>
              <a:t>не</a:t>
            </a:r>
            <a:r>
              <a:rPr sz="1350" spc="-26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позднее</a:t>
            </a:r>
            <a:r>
              <a:rPr sz="1350" spc="-1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1</a:t>
            </a:r>
            <a:r>
              <a:rPr sz="1350" spc="-1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р.д.,</a:t>
            </a:r>
            <a:r>
              <a:rPr sz="1350" spc="-34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следующего</a:t>
            </a:r>
            <a:r>
              <a:rPr sz="1350" spc="-53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за</a:t>
            </a:r>
            <a:r>
              <a:rPr sz="1350" spc="-19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днем</a:t>
            </a:r>
            <a:r>
              <a:rPr sz="1350" spc="-23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формирования</a:t>
            </a:r>
            <a:r>
              <a:rPr sz="1350" spc="-30" dirty="0">
                <a:latin typeface="Times New Roman"/>
                <a:cs typeface="Times New Roman"/>
              </a:rPr>
              <a:t> </a:t>
            </a:r>
            <a:r>
              <a:rPr sz="1350" spc="-38" dirty="0">
                <a:latin typeface="Times New Roman"/>
                <a:cs typeface="Times New Roman"/>
              </a:rPr>
              <a:t>и</a:t>
            </a:r>
            <a:endParaRPr sz="1350">
              <a:latin typeface="Times New Roman"/>
              <a:cs typeface="Times New Roman"/>
            </a:endParaRPr>
          </a:p>
          <a:p>
            <a:pPr marL="442436" algn="just"/>
            <a:r>
              <a:rPr sz="1350" dirty="0">
                <a:latin typeface="Times New Roman"/>
                <a:cs typeface="Times New Roman"/>
              </a:rPr>
              <a:t>размещения</a:t>
            </a:r>
            <a:r>
              <a:rPr sz="1350" spc="-34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проекта</a:t>
            </a:r>
            <a:r>
              <a:rPr sz="1350" spc="-11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контракта</a:t>
            </a:r>
            <a:r>
              <a:rPr sz="1350" spc="-19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заказчиком;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66247" y="4062984"/>
            <a:ext cx="3894296" cy="187936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47149" indent="7620" algn="just">
              <a:spcBef>
                <a:spcPts val="75"/>
              </a:spcBef>
            </a:pPr>
            <a:r>
              <a:rPr sz="1350" dirty="0">
                <a:latin typeface="Times New Roman"/>
                <a:cs typeface="Times New Roman"/>
              </a:rPr>
              <a:t>3)</a:t>
            </a:r>
            <a:r>
              <a:rPr sz="1350" spc="-26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заказчик</a:t>
            </a:r>
            <a:r>
              <a:rPr sz="1350" spc="-26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подписывает</a:t>
            </a:r>
            <a:r>
              <a:rPr sz="1350" spc="-38" dirty="0">
                <a:latin typeface="Times New Roman"/>
                <a:cs typeface="Times New Roman"/>
              </a:rPr>
              <a:t> </a:t>
            </a:r>
            <a:r>
              <a:rPr sz="1350" spc="-23" dirty="0">
                <a:latin typeface="Times New Roman"/>
                <a:cs typeface="Times New Roman"/>
              </a:rPr>
              <a:t>контракт,</a:t>
            </a:r>
            <a:r>
              <a:rPr sz="1350" spc="-34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не</a:t>
            </a:r>
            <a:r>
              <a:rPr sz="1350" spc="-23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позднее</a:t>
            </a:r>
            <a:r>
              <a:rPr sz="1350" spc="-19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1</a:t>
            </a:r>
            <a:r>
              <a:rPr sz="1350" spc="-19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р.д., следующего</a:t>
            </a:r>
            <a:r>
              <a:rPr sz="1350" spc="-53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за</a:t>
            </a:r>
            <a:r>
              <a:rPr sz="1350" spc="-1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днем</a:t>
            </a:r>
            <a:r>
              <a:rPr sz="1350" spc="-19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подписания</a:t>
            </a:r>
            <a:r>
              <a:rPr sz="1350" spc="-26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проекта</a:t>
            </a:r>
            <a:r>
              <a:rPr sz="1350" spc="-19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контракта </a:t>
            </a:r>
            <a:r>
              <a:rPr sz="1350" dirty="0">
                <a:latin typeface="Times New Roman"/>
                <a:cs typeface="Times New Roman"/>
              </a:rPr>
              <a:t>УЗ,</a:t>
            </a:r>
            <a:r>
              <a:rPr sz="1350" spc="-1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но</a:t>
            </a:r>
            <a:r>
              <a:rPr sz="1350" spc="-1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не</a:t>
            </a:r>
            <a:r>
              <a:rPr sz="1350" spc="-1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ранее</a:t>
            </a:r>
            <a:r>
              <a:rPr sz="1350" spc="-1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чем</a:t>
            </a:r>
            <a:r>
              <a:rPr sz="1350" spc="-15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через</a:t>
            </a:r>
            <a:r>
              <a:rPr sz="1350" spc="-23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2</a:t>
            </a:r>
            <a:r>
              <a:rPr sz="1350" spc="-11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р.д.,</a:t>
            </a:r>
            <a:r>
              <a:rPr sz="1350" spc="-26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следующих</a:t>
            </a:r>
            <a:r>
              <a:rPr sz="1350" spc="-41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за</a:t>
            </a:r>
            <a:r>
              <a:rPr sz="1350" spc="-15" dirty="0">
                <a:latin typeface="Times New Roman"/>
                <a:cs typeface="Times New Roman"/>
              </a:rPr>
              <a:t> днем</a:t>
            </a:r>
            <a:endParaRPr sz="1350" dirty="0">
              <a:latin typeface="Times New Roman"/>
              <a:cs typeface="Times New Roman"/>
            </a:endParaRPr>
          </a:p>
          <a:p>
            <a:pPr marR="35719" algn="ctr"/>
            <a:r>
              <a:rPr sz="1350" dirty="0">
                <a:latin typeface="Times New Roman"/>
                <a:cs typeface="Times New Roman"/>
              </a:rPr>
              <a:t>размещения</a:t>
            </a:r>
            <a:r>
              <a:rPr sz="1350" spc="-30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в</a:t>
            </a:r>
            <a:r>
              <a:rPr sz="1350" spc="-4" dirty="0">
                <a:latin typeface="Times New Roman"/>
                <a:cs typeface="Times New Roman"/>
              </a:rPr>
              <a:t> </a:t>
            </a:r>
            <a:r>
              <a:rPr sz="1350" dirty="0">
                <a:latin typeface="Times New Roman"/>
                <a:cs typeface="Times New Roman"/>
              </a:rPr>
              <a:t>ЕИС</a:t>
            </a:r>
            <a:r>
              <a:rPr sz="1350" spc="-23" dirty="0">
                <a:latin typeface="Times New Roman"/>
                <a:cs typeface="Times New Roman"/>
              </a:rPr>
              <a:t> </a:t>
            </a:r>
            <a:r>
              <a:rPr sz="1350" spc="-15" dirty="0">
                <a:latin typeface="Times New Roman"/>
                <a:cs typeface="Times New Roman"/>
              </a:rPr>
              <a:t>протокола</a:t>
            </a:r>
            <a:r>
              <a:rPr sz="1350" spc="-4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подведения</a:t>
            </a:r>
            <a:r>
              <a:rPr sz="1350" spc="-19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итогов</a:t>
            </a:r>
            <a:endParaRPr sz="1350" dirty="0">
              <a:latin typeface="Times New Roman"/>
              <a:cs typeface="Times New Roman"/>
            </a:endParaRPr>
          </a:p>
          <a:p>
            <a:pPr marR="37148" algn="ctr"/>
            <a:r>
              <a:rPr sz="1350" spc="-8" dirty="0">
                <a:latin typeface="Times New Roman"/>
                <a:cs typeface="Times New Roman"/>
              </a:rPr>
              <a:t>определения</a:t>
            </a:r>
            <a:r>
              <a:rPr sz="1350" spc="-4" dirty="0">
                <a:latin typeface="Times New Roman"/>
                <a:cs typeface="Times New Roman"/>
              </a:rPr>
              <a:t> </a:t>
            </a:r>
            <a:r>
              <a:rPr sz="1350" spc="-8" dirty="0">
                <a:latin typeface="Times New Roman"/>
                <a:cs typeface="Times New Roman"/>
              </a:rPr>
              <a:t>поставщика.</a:t>
            </a:r>
            <a:endParaRPr sz="1350" dirty="0">
              <a:latin typeface="Times New Roman"/>
              <a:cs typeface="Times New Roman"/>
            </a:endParaRPr>
          </a:p>
          <a:p>
            <a:pPr marL="614839" indent="-214789">
              <a:buFont typeface="Wingdings"/>
              <a:buChar char=""/>
              <a:tabLst>
                <a:tab pos="614839" algn="l"/>
              </a:tabLst>
            </a:pPr>
            <a:r>
              <a:rPr sz="1350" b="1" dirty="0">
                <a:solidFill>
                  <a:srgbClr val="C00000"/>
                </a:solidFill>
                <a:latin typeface="Times New Roman"/>
                <a:cs typeface="Times New Roman"/>
              </a:rPr>
              <a:t>НЕТ</a:t>
            </a:r>
            <a:r>
              <a:rPr sz="1350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35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ПРОТОКОЛА</a:t>
            </a:r>
            <a:r>
              <a:rPr sz="135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350" b="1" spc="-8" dirty="0">
                <a:solidFill>
                  <a:srgbClr val="C00000"/>
                </a:solidFill>
                <a:latin typeface="Times New Roman"/>
                <a:cs typeface="Times New Roman"/>
              </a:rPr>
              <a:t>РАЗНОГЛАСИЙ</a:t>
            </a:r>
            <a:endParaRPr sz="1350" dirty="0">
              <a:latin typeface="Times New Roman"/>
              <a:cs typeface="Times New Roman"/>
            </a:endParaRPr>
          </a:p>
          <a:p>
            <a:pPr marL="180975" marR="3810" indent="379094">
              <a:buFont typeface="Wingdings"/>
              <a:buChar char=""/>
              <a:tabLst>
                <a:tab pos="560070" algn="l"/>
              </a:tabLst>
            </a:pPr>
            <a:r>
              <a:rPr sz="1350" b="1" dirty="0">
                <a:solidFill>
                  <a:srgbClr val="C00000"/>
                </a:solidFill>
                <a:latin typeface="Times New Roman"/>
                <a:cs typeface="Times New Roman"/>
              </a:rPr>
              <a:t>НЕТ</a:t>
            </a:r>
            <a:r>
              <a:rPr sz="135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350" b="1" dirty="0">
                <a:solidFill>
                  <a:srgbClr val="C00000"/>
                </a:solidFill>
                <a:latin typeface="Times New Roman"/>
                <a:cs typeface="Times New Roman"/>
              </a:rPr>
              <a:t>ВОЗМОЖНОСТИ</a:t>
            </a:r>
            <a:r>
              <a:rPr sz="1350" b="1" spc="-19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350" b="1" spc="-8" dirty="0">
                <a:solidFill>
                  <a:srgbClr val="C00000"/>
                </a:solidFill>
                <a:latin typeface="Times New Roman"/>
                <a:cs typeface="Times New Roman"/>
              </a:rPr>
              <a:t>УВЕЛИЧИТЬ </a:t>
            </a:r>
            <a:r>
              <a:rPr sz="135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КОЛИЧЕСТВО </a:t>
            </a:r>
            <a:r>
              <a:rPr sz="1350" b="1" spc="-53" dirty="0">
                <a:solidFill>
                  <a:srgbClr val="C00000"/>
                </a:solidFill>
                <a:latin typeface="Times New Roman"/>
                <a:cs typeface="Times New Roman"/>
              </a:rPr>
              <a:t>ТОВАРА</a:t>
            </a:r>
            <a:r>
              <a:rPr sz="1350" b="1" spc="-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350" b="1" dirty="0">
                <a:solidFill>
                  <a:srgbClr val="C00000"/>
                </a:solidFill>
                <a:latin typeface="Times New Roman"/>
                <a:cs typeface="Times New Roman"/>
              </a:rPr>
              <a:t>ПРИ</a:t>
            </a:r>
            <a:r>
              <a:rPr sz="1350" b="1" spc="-8" dirty="0">
                <a:solidFill>
                  <a:srgbClr val="C00000"/>
                </a:solidFill>
                <a:latin typeface="Times New Roman"/>
                <a:cs typeface="Times New Roman"/>
              </a:rPr>
              <a:t> ЗАКЛЮЧЕНИИ</a:t>
            </a:r>
            <a:endParaRPr sz="1350" dirty="0">
              <a:latin typeface="Times New Roman"/>
              <a:cs typeface="Times New Roman"/>
            </a:endParaRPr>
          </a:p>
          <a:p>
            <a:pPr marL="1502092"/>
            <a:r>
              <a:rPr sz="1350" b="1" spc="-8" dirty="0">
                <a:solidFill>
                  <a:srgbClr val="C00000"/>
                </a:solidFill>
                <a:latin typeface="Times New Roman"/>
                <a:cs typeface="Times New Roman"/>
              </a:rPr>
              <a:t>КОНТРАКТА</a:t>
            </a:r>
            <a:endParaRPr sz="1350" dirty="0">
              <a:latin typeface="Times New Roman"/>
              <a:cs typeface="Times New Roman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6E32C3DC-307C-4F23-8013-5E0B097C4E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683" y="0"/>
            <a:ext cx="2459934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2812" y="118188"/>
            <a:ext cx="19919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135" dirty="0">
                <a:solidFill>
                  <a:srgbClr val="C00000"/>
                </a:solidFill>
                <a:latin typeface="Times New Roman"/>
                <a:cs typeface="Times New Roman"/>
              </a:rPr>
              <a:t>ВАЖНО!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1066800"/>
            <a:ext cx="8989061" cy="4155112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279400" indent="-266700" algn="just">
              <a:lnSpc>
                <a:spcPct val="100000"/>
              </a:lnSpc>
              <a:spcBef>
                <a:spcPts val="365"/>
              </a:spcBef>
              <a:buClr>
                <a:srgbClr val="619DD1"/>
              </a:buClr>
              <a:buSzPct val="84090"/>
              <a:buFont typeface="Wingdings"/>
              <a:buChar char=""/>
              <a:tabLst>
                <a:tab pos="279400" algn="l"/>
              </a:tabLst>
            </a:pPr>
            <a:r>
              <a:rPr sz="2200" spc="-10" dirty="0">
                <a:solidFill>
                  <a:srgbClr val="00B050"/>
                </a:solidFill>
                <a:latin typeface="Times New Roman"/>
                <a:cs typeface="Times New Roman"/>
              </a:rPr>
              <a:t>Нет обеспечения</a:t>
            </a:r>
            <a:r>
              <a:rPr sz="2200" spc="1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B050"/>
                </a:solidFill>
                <a:latin typeface="Times New Roman"/>
                <a:cs typeface="Times New Roman"/>
              </a:rPr>
              <a:t>заявок.</a:t>
            </a:r>
            <a:endParaRPr sz="2200" dirty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279400" indent="-266700" algn="just">
              <a:lnSpc>
                <a:spcPts val="2510"/>
              </a:lnSpc>
              <a:spcBef>
                <a:spcPts val="265"/>
              </a:spcBef>
              <a:buClr>
                <a:srgbClr val="619DD1"/>
              </a:buClr>
              <a:buSzPct val="84090"/>
              <a:buFont typeface="Wingdings"/>
              <a:buChar char=""/>
              <a:tabLst>
                <a:tab pos="279400" algn="l"/>
              </a:tabLst>
            </a:pPr>
            <a:r>
              <a:rPr sz="22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Обеспечение исполнения контракта</a:t>
            </a:r>
            <a:r>
              <a:rPr sz="2200" spc="-10" dirty="0">
                <a:solidFill>
                  <a:srgbClr val="00B050"/>
                </a:solidFill>
                <a:latin typeface="Times New Roman"/>
                <a:cs typeface="Times New Roman"/>
              </a:rPr>
              <a:t>, </a:t>
            </a:r>
            <a:r>
              <a:rPr sz="2200" spc="-5" dirty="0">
                <a:solidFill>
                  <a:srgbClr val="00B050"/>
                </a:solidFill>
                <a:latin typeface="Times New Roman"/>
                <a:cs typeface="Times New Roman"/>
              </a:rPr>
              <a:t>обеспечение</a:t>
            </a:r>
            <a:r>
              <a:rPr sz="2200" spc="60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B050"/>
                </a:solidFill>
                <a:latin typeface="Times New Roman"/>
                <a:cs typeface="Times New Roman"/>
              </a:rPr>
              <a:t>гарантийных</a:t>
            </a:r>
            <a:endParaRPr sz="2200" dirty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279400" algn="just">
              <a:lnSpc>
                <a:spcPts val="2510"/>
              </a:lnSpc>
            </a:pPr>
            <a:r>
              <a:rPr sz="2200" spc="-15" dirty="0">
                <a:solidFill>
                  <a:srgbClr val="00B050"/>
                </a:solidFill>
                <a:latin typeface="Times New Roman"/>
                <a:cs typeface="Times New Roman"/>
              </a:rPr>
              <a:t>обязательств </a:t>
            </a:r>
            <a:r>
              <a:rPr sz="2200" spc="-5" dirty="0">
                <a:solidFill>
                  <a:srgbClr val="00B050"/>
                </a:solidFill>
                <a:latin typeface="Times New Roman"/>
                <a:cs typeface="Times New Roman"/>
              </a:rPr>
              <a:t>– </a:t>
            </a:r>
            <a:r>
              <a:rPr sz="22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право</a:t>
            </a:r>
            <a:r>
              <a:rPr sz="2200" b="1" spc="6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2200" b="1" spc="-20" dirty="0">
                <a:solidFill>
                  <a:srgbClr val="00B050"/>
                </a:solidFill>
                <a:latin typeface="Times New Roman"/>
                <a:cs typeface="Times New Roman"/>
              </a:rPr>
              <a:t>заказчика.</a:t>
            </a:r>
            <a:endParaRPr sz="2200" b="1" dirty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279400" marR="1581150" indent="-266700" algn="just">
              <a:lnSpc>
                <a:spcPts val="2380"/>
              </a:lnSpc>
              <a:spcBef>
                <a:spcPts val="560"/>
              </a:spcBef>
              <a:buClr>
                <a:srgbClr val="619DD1"/>
              </a:buClr>
              <a:buSzPct val="84090"/>
              <a:buFont typeface="Wingdings"/>
              <a:buChar char=""/>
              <a:tabLst>
                <a:tab pos="279400" algn="l"/>
              </a:tabLst>
            </a:pPr>
            <a:r>
              <a:rPr sz="2200" spc="-10" dirty="0">
                <a:solidFill>
                  <a:srgbClr val="00B050"/>
                </a:solidFill>
                <a:latin typeface="Times New Roman"/>
                <a:cs typeface="Times New Roman"/>
              </a:rPr>
              <a:t>Нельзя </a:t>
            </a:r>
            <a:r>
              <a:rPr sz="2200" spc="-15" dirty="0" err="1">
                <a:solidFill>
                  <a:srgbClr val="00B050"/>
                </a:solidFill>
                <a:latin typeface="Times New Roman"/>
                <a:cs typeface="Times New Roman"/>
              </a:rPr>
              <a:t>проводить</a:t>
            </a:r>
            <a:r>
              <a:rPr sz="2200" spc="-1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2200" spc="-10" dirty="0" err="1">
                <a:solidFill>
                  <a:srgbClr val="00B050"/>
                </a:solidFill>
                <a:latin typeface="Times New Roman"/>
                <a:cs typeface="Times New Roman"/>
              </a:rPr>
              <a:t>закупки</a:t>
            </a:r>
            <a:r>
              <a:rPr lang="ru-RU" sz="2200" spc="-10" dirty="0">
                <a:solidFill>
                  <a:srgbClr val="00B050"/>
                </a:solidFill>
                <a:latin typeface="Times New Roman"/>
                <a:cs typeface="Times New Roman"/>
              </a:rPr>
              <a:t>,</a:t>
            </a:r>
            <a:r>
              <a:rPr sz="2200" spc="-10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ru-RU" sz="2200" spc="-10" dirty="0">
                <a:solidFill>
                  <a:srgbClr val="00B050"/>
                </a:solidFill>
                <a:latin typeface="Times New Roman"/>
                <a:cs typeface="Times New Roman"/>
              </a:rPr>
              <a:t>исключительно </a:t>
            </a:r>
            <a:r>
              <a:rPr sz="2200" spc="-5" dirty="0">
                <a:solidFill>
                  <a:srgbClr val="00B050"/>
                </a:solidFill>
                <a:latin typeface="Times New Roman"/>
                <a:cs typeface="Times New Roman"/>
              </a:rPr>
              <a:t>у СМП/СОНО </a:t>
            </a:r>
            <a:r>
              <a:rPr sz="2200" i="1" spc="-20" dirty="0">
                <a:solidFill>
                  <a:srgbClr val="00B050"/>
                </a:solidFill>
                <a:latin typeface="Times New Roman"/>
                <a:cs typeface="Times New Roman"/>
              </a:rPr>
              <a:t>(сумма </a:t>
            </a:r>
            <a:r>
              <a:rPr sz="2200" i="1" spc="-10" dirty="0">
                <a:solidFill>
                  <a:srgbClr val="00B050"/>
                </a:solidFill>
                <a:latin typeface="Times New Roman"/>
                <a:cs typeface="Times New Roman"/>
              </a:rPr>
              <a:t>не  </a:t>
            </a:r>
            <a:r>
              <a:rPr sz="2200" i="1" spc="-15" dirty="0">
                <a:solidFill>
                  <a:srgbClr val="00B050"/>
                </a:solidFill>
                <a:latin typeface="Times New Roman"/>
                <a:cs typeface="Times New Roman"/>
              </a:rPr>
              <a:t>засчитывается </a:t>
            </a:r>
            <a:r>
              <a:rPr sz="2200" i="1" spc="-5" dirty="0">
                <a:solidFill>
                  <a:srgbClr val="00B050"/>
                </a:solidFill>
                <a:latin typeface="Times New Roman"/>
                <a:cs typeface="Times New Roman"/>
              </a:rPr>
              <a:t>в</a:t>
            </a:r>
            <a:r>
              <a:rPr sz="2200" i="1" spc="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ru-RU" sz="2200" i="1" spc="-10" dirty="0">
                <a:solidFill>
                  <a:srgbClr val="00B050"/>
                </a:solidFill>
                <a:latin typeface="Times New Roman"/>
                <a:cs typeface="Times New Roman"/>
              </a:rPr>
              <a:t>2</a:t>
            </a:r>
            <a:r>
              <a:rPr sz="2200" i="1" spc="-10" dirty="0">
                <a:solidFill>
                  <a:srgbClr val="00B050"/>
                </a:solidFill>
                <a:latin typeface="Times New Roman"/>
                <a:cs typeface="Times New Roman"/>
              </a:rPr>
              <a:t>5%).</a:t>
            </a:r>
            <a:endParaRPr sz="2200" dirty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279400" indent="-266700" algn="just">
              <a:lnSpc>
                <a:spcPct val="100000"/>
              </a:lnSpc>
              <a:spcBef>
                <a:spcPts val="265"/>
              </a:spcBef>
              <a:buClr>
                <a:srgbClr val="619DD1"/>
              </a:buClr>
              <a:buSzPct val="84090"/>
              <a:buFont typeface="Wingdings"/>
              <a:buChar char=""/>
              <a:tabLst>
                <a:tab pos="279400" algn="l"/>
              </a:tabLst>
            </a:pPr>
            <a:r>
              <a:rPr sz="2200" spc="-10" dirty="0" err="1">
                <a:solidFill>
                  <a:srgbClr val="00B050"/>
                </a:solidFill>
                <a:latin typeface="Times New Roman"/>
                <a:cs typeface="Times New Roman"/>
              </a:rPr>
              <a:t>Процедуру</a:t>
            </a:r>
            <a:r>
              <a:rPr sz="2200" spc="-10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00B050"/>
                </a:solidFill>
                <a:latin typeface="Times New Roman"/>
                <a:cs typeface="Times New Roman"/>
              </a:rPr>
              <a:t>можно </a:t>
            </a:r>
            <a:r>
              <a:rPr sz="2200" spc="-20" dirty="0">
                <a:solidFill>
                  <a:srgbClr val="00B050"/>
                </a:solidFill>
                <a:latin typeface="Times New Roman"/>
                <a:cs typeface="Times New Roman"/>
              </a:rPr>
              <a:t>обжаловать </a:t>
            </a:r>
            <a:r>
              <a:rPr sz="2200" spc="-5" dirty="0">
                <a:solidFill>
                  <a:srgbClr val="00B050"/>
                </a:solidFill>
                <a:latin typeface="Times New Roman"/>
                <a:cs typeface="Times New Roman"/>
              </a:rPr>
              <a:t>в</a:t>
            </a:r>
            <a:r>
              <a:rPr sz="2200" spc="40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2200" spc="-90" dirty="0">
                <a:solidFill>
                  <a:srgbClr val="00B050"/>
                </a:solidFill>
                <a:latin typeface="Times New Roman"/>
                <a:cs typeface="Times New Roman"/>
              </a:rPr>
              <a:t>УФАС.</a:t>
            </a:r>
            <a:endParaRPr sz="2200" dirty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279400" marR="786765" indent="-266700" algn="just">
              <a:lnSpc>
                <a:spcPct val="90000"/>
              </a:lnSpc>
              <a:spcBef>
                <a:spcPts val="530"/>
              </a:spcBef>
              <a:buClr>
                <a:srgbClr val="619DD1"/>
              </a:buClr>
              <a:buSzPct val="84090"/>
              <a:buFont typeface="Wingdings"/>
              <a:buChar char=""/>
              <a:tabLst>
                <a:tab pos="279400" algn="l"/>
              </a:tabLst>
            </a:pPr>
            <a:r>
              <a:rPr sz="2200" spc="-5" dirty="0" err="1">
                <a:solidFill>
                  <a:srgbClr val="00B050"/>
                </a:solidFill>
                <a:latin typeface="Times New Roman"/>
                <a:cs typeface="Times New Roman"/>
              </a:rPr>
              <a:t>Не</a:t>
            </a:r>
            <a:r>
              <a:rPr lang="ru-RU" sz="2200" spc="-5" dirty="0">
                <a:solidFill>
                  <a:srgbClr val="00B050"/>
                </a:solidFill>
                <a:latin typeface="Times New Roman"/>
                <a:cs typeface="Times New Roman"/>
              </a:rPr>
              <a:t>воз</a:t>
            </a:r>
            <a:r>
              <a:rPr sz="2200" spc="-15" dirty="0" err="1">
                <a:solidFill>
                  <a:srgbClr val="00B050"/>
                </a:solidFill>
                <a:latin typeface="Times New Roman"/>
                <a:cs typeface="Times New Roman"/>
              </a:rPr>
              <a:t>можно</a:t>
            </a:r>
            <a:r>
              <a:rPr sz="2200" spc="-1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2200" spc="-10" dirty="0" err="1">
                <a:solidFill>
                  <a:srgbClr val="00B050"/>
                </a:solidFill>
                <a:latin typeface="Times New Roman"/>
                <a:cs typeface="Times New Roman"/>
              </a:rPr>
              <a:t>проводить</a:t>
            </a:r>
            <a:r>
              <a:rPr sz="2200" spc="-10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B050"/>
                </a:solidFill>
                <a:latin typeface="Times New Roman"/>
                <a:cs typeface="Times New Roman"/>
              </a:rPr>
              <a:t>такие </a:t>
            </a:r>
            <a:r>
              <a:rPr sz="2200" spc="-10" dirty="0">
                <a:solidFill>
                  <a:srgbClr val="00B050"/>
                </a:solidFill>
                <a:latin typeface="Times New Roman"/>
                <a:cs typeface="Times New Roman"/>
              </a:rPr>
              <a:t>закупки </a:t>
            </a:r>
            <a:r>
              <a:rPr sz="2200" spc="-5" dirty="0">
                <a:solidFill>
                  <a:srgbClr val="00B050"/>
                </a:solidFill>
                <a:latin typeface="Times New Roman"/>
                <a:cs typeface="Times New Roman"/>
              </a:rPr>
              <a:t>«с  </a:t>
            </a:r>
            <a:r>
              <a:rPr sz="2200" spc="-10" dirty="0">
                <a:solidFill>
                  <a:srgbClr val="00B050"/>
                </a:solidFill>
                <a:latin typeface="Times New Roman"/>
                <a:cs typeface="Times New Roman"/>
              </a:rPr>
              <a:t>неопределенным </a:t>
            </a:r>
            <a:r>
              <a:rPr sz="2200" spc="-15" dirty="0">
                <a:solidFill>
                  <a:srgbClr val="00B050"/>
                </a:solidFill>
                <a:latin typeface="Times New Roman"/>
                <a:cs typeface="Times New Roman"/>
              </a:rPr>
              <a:t>количеством» </a:t>
            </a:r>
            <a:r>
              <a:rPr sz="2200" i="1" dirty="0">
                <a:solidFill>
                  <a:srgbClr val="00B050"/>
                </a:solidFill>
                <a:latin typeface="Times New Roman"/>
                <a:cs typeface="Times New Roman"/>
              </a:rPr>
              <a:t>(т.к. </a:t>
            </a:r>
            <a:r>
              <a:rPr sz="2200" i="1" spc="-15" dirty="0" err="1">
                <a:solidFill>
                  <a:srgbClr val="00B050"/>
                </a:solidFill>
                <a:latin typeface="Times New Roman"/>
                <a:cs typeface="Times New Roman"/>
              </a:rPr>
              <a:t>требуется</a:t>
            </a:r>
            <a:r>
              <a:rPr sz="2200" i="1" spc="-15" dirty="0">
                <a:solidFill>
                  <a:srgbClr val="00B050"/>
                </a:solidFill>
                <a:latin typeface="Times New Roman"/>
                <a:cs typeface="Times New Roman"/>
              </a:rPr>
              <a:t> указать </a:t>
            </a:r>
            <a:r>
              <a:rPr sz="2200" i="1" spc="-25" dirty="0">
                <a:solidFill>
                  <a:srgbClr val="00B050"/>
                </a:solidFill>
                <a:latin typeface="Times New Roman"/>
                <a:cs typeface="Times New Roman"/>
              </a:rPr>
              <a:t>количество</a:t>
            </a:r>
            <a:r>
              <a:rPr sz="2200" i="1" spc="3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2200" i="1" spc="-5" dirty="0" err="1">
                <a:solidFill>
                  <a:srgbClr val="00B050"/>
                </a:solidFill>
                <a:latin typeface="Times New Roman"/>
                <a:cs typeface="Times New Roman"/>
              </a:rPr>
              <a:t>товара</a:t>
            </a:r>
            <a:r>
              <a:rPr sz="2200" i="1" spc="-5" dirty="0">
                <a:solidFill>
                  <a:srgbClr val="00B050"/>
                </a:solidFill>
                <a:latin typeface="Times New Roman"/>
                <a:cs typeface="Times New Roman"/>
              </a:rPr>
              <a:t>).</a:t>
            </a:r>
            <a:endParaRPr lang="ru-RU" sz="2200" i="1" spc="-5" dirty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279400" marR="786765" indent="-266700" algn="just">
              <a:lnSpc>
                <a:spcPct val="90000"/>
              </a:lnSpc>
              <a:spcBef>
                <a:spcPts val="530"/>
              </a:spcBef>
              <a:buClr>
                <a:srgbClr val="619DD1"/>
              </a:buClr>
              <a:buSzPct val="84090"/>
              <a:buFont typeface="Wingdings"/>
              <a:buChar char=""/>
              <a:tabLst>
                <a:tab pos="279400" algn="l"/>
              </a:tabLst>
            </a:pPr>
            <a:r>
              <a:rPr lang="ru-RU" sz="2200" spc="-5" dirty="0">
                <a:solidFill>
                  <a:srgbClr val="00B050"/>
                </a:solidFill>
                <a:latin typeface="Times New Roman"/>
                <a:cs typeface="Times New Roman"/>
              </a:rPr>
              <a:t>При заключении контракта невозможно увеличить количество поставляемого товара </a:t>
            </a:r>
          </a:p>
          <a:p>
            <a:pPr marL="279400" marR="786765" indent="-266700" algn="just">
              <a:lnSpc>
                <a:spcPct val="90000"/>
              </a:lnSpc>
              <a:spcBef>
                <a:spcPts val="530"/>
              </a:spcBef>
              <a:buClr>
                <a:srgbClr val="619DD1"/>
              </a:buClr>
              <a:buSzPct val="84090"/>
              <a:buFont typeface="Wingdings"/>
              <a:buChar char=""/>
              <a:tabLst>
                <a:tab pos="279400" algn="l"/>
              </a:tabLst>
            </a:pPr>
            <a:r>
              <a:rPr lang="ru-RU" sz="2200" spc="-5" dirty="0">
                <a:solidFill>
                  <a:srgbClr val="00B050"/>
                </a:solidFill>
                <a:latin typeface="Times New Roman"/>
                <a:cs typeface="Times New Roman"/>
              </a:rPr>
              <a:t>Перед заключением контракта </a:t>
            </a:r>
            <a:r>
              <a:rPr lang="ru-RU" sz="2200" b="1" u="sng" spc="-5" dirty="0">
                <a:solidFill>
                  <a:srgbClr val="FF0000"/>
                </a:solidFill>
                <a:latin typeface="Times New Roman"/>
                <a:cs typeface="Times New Roman"/>
              </a:rPr>
              <a:t>рекомендую</a:t>
            </a:r>
            <a:r>
              <a:rPr lang="ru-RU" sz="2200" spc="-5" dirty="0">
                <a:solidFill>
                  <a:srgbClr val="00B050"/>
                </a:solidFill>
                <a:latin typeface="Times New Roman"/>
                <a:cs typeface="Times New Roman"/>
              </a:rPr>
              <a:t> направить проект контракта поставщику </a:t>
            </a:r>
            <a:r>
              <a:rPr lang="ru-RU"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по электронной почте на проверку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74803"/>
            <a:ext cx="16224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© </a:t>
            </a:r>
            <a:r>
              <a:rPr sz="1200" spc="-5" dirty="0">
                <a:solidFill>
                  <a:srgbClr val="FFFFFF"/>
                </a:solidFill>
                <a:latin typeface="Times New Roman"/>
                <a:cs typeface="Times New Roman"/>
              </a:rPr>
              <a:t>Боровых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Ю.С., 2021</a:t>
            </a:r>
            <a:r>
              <a:rPr sz="12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70" dirty="0">
                <a:solidFill>
                  <a:srgbClr val="FFFFFF"/>
                </a:solidFill>
                <a:latin typeface="Times New Roman"/>
                <a:cs typeface="Times New Roman"/>
              </a:rPr>
              <a:t>г.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74803"/>
            <a:ext cx="2505713" cy="140753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5BEA611-B951-4009-91A7-DE2ACD3FA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453" y="144531"/>
            <a:ext cx="3017782" cy="140220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97EEC83-E481-4148-A8ED-DA5CD76011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8485" y="5059616"/>
            <a:ext cx="1310754" cy="146316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152400" y="375149"/>
            <a:ext cx="8756400" cy="618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sz="135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8A28526-98D1-4B6E-BE56-6929248DFD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2209800"/>
            <a:ext cx="4176214" cy="322442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52600" y="1143000"/>
            <a:ext cx="2438400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5BEA611-B951-4009-91A7-DE2ACD3FA7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854160"/>
            <a:ext cx="4532415" cy="210597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049A2D4B-6456-8B44-88DD-3B00388CA3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" t="4260" r="5796" b="5120"/>
          <a:stretch/>
        </p:blipFill>
        <p:spPr>
          <a:xfrm>
            <a:off x="3599892" y="994422"/>
            <a:ext cx="5470180" cy="5499599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CB637499-D9DF-AA4F-A6FA-BE59D3F2AA55}"/>
              </a:ext>
            </a:extLst>
          </p:cNvPr>
          <p:cNvSpPr/>
          <p:nvPr/>
        </p:nvSpPr>
        <p:spPr>
          <a:xfrm>
            <a:off x="4325401" y="2187861"/>
            <a:ext cx="871097" cy="87109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6" name="Text Placeholder 3">
            <a:extLst>
              <a:ext uri="{FF2B5EF4-FFF2-40B4-BE49-F238E27FC236}">
                <a16:creationId xmlns="" xmlns:a16="http://schemas.microsoft.com/office/drawing/2014/main" id="{2B8B2A81-36BC-3646-BDDC-1F02EBE4E650}"/>
              </a:ext>
            </a:extLst>
          </p:cNvPr>
          <p:cNvSpPr txBox="1">
            <a:spLocks/>
          </p:cNvSpPr>
          <p:nvPr/>
        </p:nvSpPr>
        <p:spPr>
          <a:xfrm>
            <a:off x="5397166" y="2668470"/>
            <a:ext cx="2950347" cy="55804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endParaRPr lang="ru-RU" sz="105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17" name="Rectangle 10">
            <a:extLst>
              <a:ext uri="{FF2B5EF4-FFF2-40B4-BE49-F238E27FC236}">
                <a16:creationId xmlns="" xmlns:a16="http://schemas.microsoft.com/office/drawing/2014/main" id="{333FD704-8257-A448-B8A0-B9FA6DFC138B}"/>
              </a:ext>
            </a:extLst>
          </p:cNvPr>
          <p:cNvSpPr/>
          <p:nvPr/>
        </p:nvSpPr>
        <p:spPr>
          <a:xfrm>
            <a:off x="5360592" y="2507993"/>
            <a:ext cx="3566551" cy="1154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500" b="1" dirty="0" err="1" smtClean="0">
                <a:solidFill>
                  <a:schemeClr val="bg1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Невидомов</a:t>
            </a:r>
            <a:r>
              <a:rPr lang="ru-RU" sz="1500" b="1" dirty="0" smtClean="0">
                <a:solidFill>
                  <a:schemeClr val="bg1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 Михаил Александрович</a:t>
            </a:r>
          </a:p>
          <a:p>
            <a:r>
              <a:rPr lang="ru-RU" sz="1500" b="1" dirty="0" smtClean="0">
                <a:solidFill>
                  <a:schemeClr val="bg1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т.89093642497</a:t>
            </a:r>
            <a:endParaRPr lang="ru-RU" sz="1500" b="1" dirty="0">
              <a:solidFill>
                <a:schemeClr val="bg1"/>
              </a:solidFill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  <a:p>
            <a:endParaRPr lang="ru-RU" sz="1500" b="1" dirty="0" smtClean="0">
              <a:solidFill>
                <a:schemeClr val="bg1"/>
              </a:solidFill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  <a:p>
            <a:endParaRPr lang="ru-RU" sz="1500" b="1" dirty="0" smtClean="0">
              <a:solidFill>
                <a:schemeClr val="bg1"/>
              </a:solidFill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  <a:p>
            <a:endParaRPr lang="en-US" sz="1500" b="1" dirty="0">
              <a:solidFill>
                <a:schemeClr val="bg1"/>
              </a:solidFill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</p:txBody>
      </p:sp>
      <p:sp>
        <p:nvSpPr>
          <p:cNvPr id="19" name="Text Placeholder 3">
            <a:extLst>
              <a:ext uri="{FF2B5EF4-FFF2-40B4-BE49-F238E27FC236}">
                <a16:creationId xmlns="" xmlns:a16="http://schemas.microsoft.com/office/drawing/2014/main" id="{7BAD8506-1866-2546-9258-63A5A989404B}"/>
              </a:ext>
            </a:extLst>
          </p:cNvPr>
          <p:cNvSpPr txBox="1">
            <a:spLocks/>
          </p:cNvSpPr>
          <p:nvPr/>
        </p:nvSpPr>
        <p:spPr>
          <a:xfrm>
            <a:off x="5346881" y="3744222"/>
            <a:ext cx="3025853" cy="308419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500" b="1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="" xmlns:a16="http://schemas.microsoft.com/office/drawing/2014/main" id="{28B32E1B-C0B1-FD40-913C-8915F81C365F}"/>
              </a:ext>
            </a:extLst>
          </p:cNvPr>
          <p:cNvSpPr txBox="1">
            <a:spLocks/>
          </p:cNvSpPr>
          <p:nvPr/>
        </p:nvSpPr>
        <p:spPr>
          <a:xfrm>
            <a:off x="521494" y="2501673"/>
            <a:ext cx="3078398" cy="2802639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270000">
              <a:lnSpc>
                <a:spcPts val="1410"/>
              </a:lnSpc>
              <a:spcBef>
                <a:spcPts val="0"/>
              </a:spcBef>
              <a:buNone/>
            </a:pPr>
            <a:endParaRPr lang="en-US" sz="1050" dirty="0">
              <a:latin typeface="SB Sans Text" panose="020B0503040504020204" pitchFamily="34" charset="0"/>
              <a:cs typeface="SB Sans Text" panose="020B0503040504020204" pitchFamily="34" charset="0"/>
            </a:endParaRPr>
          </a:p>
        </p:txBody>
      </p:sp>
      <p:sp>
        <p:nvSpPr>
          <p:cNvPr id="23" name="Title 7">
            <a:extLst>
              <a:ext uri="{FF2B5EF4-FFF2-40B4-BE49-F238E27FC236}">
                <a16:creationId xmlns="" xmlns:a16="http://schemas.microsoft.com/office/drawing/2014/main" id="{12113B42-0045-A94C-8B0E-D9BC5C4DCFB4}"/>
              </a:ext>
            </a:extLst>
          </p:cNvPr>
          <p:cNvSpPr txBox="1">
            <a:spLocks/>
          </p:cNvSpPr>
          <p:nvPr/>
        </p:nvSpPr>
        <p:spPr>
          <a:xfrm>
            <a:off x="1057775" y="1728706"/>
            <a:ext cx="2970610" cy="648370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100" dirty="0">
                <a:solidFill>
                  <a:srgbClr val="21A038"/>
                </a:solidFill>
                <a:latin typeface="SB Sans Display"/>
                <a:cs typeface="SB Sans Display"/>
              </a:rPr>
              <a:t>КОНТАКТЫ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5621" y="2924299"/>
            <a:ext cx="3626062" cy="1560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5720">
              <a:lnSpc>
                <a:spcPct val="150000"/>
              </a:lnSpc>
            </a:pPr>
            <a:r>
              <a:rPr lang="ru-RU" sz="1300" spc="-1" dirty="0">
                <a:uFill>
                  <a:solidFill>
                    <a:srgbClr val="FFFFFF"/>
                  </a:solidFill>
                </a:uFill>
                <a:latin typeface="SB Sans Text Cond" panose="020B0506040504020204" pitchFamily="34" charset="-52"/>
                <a:ea typeface="Gill Sans"/>
                <a:cs typeface="SB Sans Text Cond" panose="020B0506040504020204" pitchFamily="34" charset="-52"/>
              </a:rPr>
              <a:t>Сайт:</a:t>
            </a:r>
            <a:r>
              <a:rPr lang="en-US" sz="1300" spc="-1" dirty="0">
                <a:solidFill>
                  <a:srgbClr val="006600"/>
                </a:solidFill>
                <a:uFill>
                  <a:solidFill>
                    <a:srgbClr val="FFFFFF"/>
                  </a:solidFill>
                </a:uFill>
                <a:latin typeface="SB Sans Text Cond" panose="020B0506040504020204" pitchFamily="34" charset="-52"/>
                <a:ea typeface="Gill Sans"/>
                <a:cs typeface="SB Sans Text Cond" panose="020B0506040504020204" pitchFamily="34" charset="-52"/>
              </a:rPr>
              <a:t> </a:t>
            </a:r>
            <a:r>
              <a:rPr lang="en-US" sz="1300" dirty="0">
                <a:latin typeface="SB Sans Text Cond" panose="020B0506040504020204" pitchFamily="34" charset="-52"/>
                <a:cs typeface="SB Sans Text Cond" panose="020B0506040504020204" pitchFamily="34" charset="-52"/>
              </a:rPr>
              <a:t>www.sberbank-ast.ru</a:t>
            </a:r>
            <a:endParaRPr lang="ru-RU" sz="1300" spc="-1" dirty="0">
              <a:solidFill>
                <a:srgbClr val="006600"/>
              </a:solidFill>
              <a:uFill>
                <a:solidFill>
                  <a:srgbClr val="FFFFFF"/>
                </a:solidFill>
              </a:uFill>
              <a:latin typeface="SB Sans Text Cond" panose="020B0506040504020204" pitchFamily="34" charset="-52"/>
              <a:ea typeface="Gill Sans"/>
              <a:cs typeface="SB Sans Text Cond" panose="020B0506040504020204" pitchFamily="34" charset="-52"/>
            </a:endParaRPr>
          </a:p>
          <a:p>
            <a:pPr marR="45720">
              <a:lnSpc>
                <a:spcPct val="150000"/>
              </a:lnSpc>
            </a:pPr>
            <a:r>
              <a:rPr lang="ru-RU" sz="1300" dirty="0">
                <a:latin typeface="SB Sans Text Cond" panose="020B0506040504020204" pitchFamily="34" charset="-52"/>
                <a:cs typeface="SB Sans Text Cond" panose="020B0506040504020204" pitchFamily="34" charset="-52"/>
              </a:rPr>
              <a:t>Адрес:</a:t>
            </a:r>
            <a:r>
              <a:rPr lang="ru-RU" sz="1300" dirty="0">
                <a:solidFill>
                  <a:srgbClr val="006600"/>
                </a:solidFill>
                <a:latin typeface="SB Sans Text Cond" panose="020B0506040504020204" pitchFamily="34" charset="-52"/>
                <a:cs typeface="SB Sans Text Cond" panose="020B0506040504020204" pitchFamily="34" charset="-52"/>
              </a:rPr>
              <a:t> </a:t>
            </a:r>
            <a:r>
              <a:rPr lang="ru-RU" sz="1300" dirty="0">
                <a:latin typeface="SB Sans Text Cond" panose="020B0506040504020204" pitchFamily="34" charset="-52"/>
                <a:cs typeface="SB Sans Text Cond" panose="020B0506040504020204" pitchFamily="34" charset="-52"/>
              </a:rPr>
              <a:t>119435, г. Москва, ул. Большой Саввинский переулок, д.12, стр.9</a:t>
            </a:r>
            <a:endParaRPr lang="ru-RU" sz="1300" spc="-1" dirty="0">
              <a:solidFill>
                <a:srgbClr val="006600"/>
              </a:solidFill>
              <a:uFill>
                <a:solidFill>
                  <a:srgbClr val="FFFFFF"/>
                </a:solidFill>
              </a:uFill>
              <a:latin typeface="SB Sans Text Cond" panose="020B0506040504020204" pitchFamily="34" charset="-52"/>
              <a:ea typeface="Gill Sans"/>
              <a:cs typeface="SB Sans Text Cond" panose="020B0506040504020204" pitchFamily="34" charset="-52"/>
            </a:endParaRPr>
          </a:p>
          <a:p>
            <a:pPr marR="45720">
              <a:lnSpc>
                <a:spcPct val="150000"/>
              </a:lnSpc>
            </a:pPr>
            <a:r>
              <a:rPr lang="ru-RU" sz="1300" spc="-1" dirty="0">
                <a:uFill>
                  <a:solidFill>
                    <a:srgbClr val="FFFFFF"/>
                  </a:solidFill>
                </a:uFill>
                <a:latin typeface="SB Sans Text Cond" panose="020B0506040504020204" pitchFamily="34" charset="-52"/>
                <a:ea typeface="Gill Sans"/>
                <a:cs typeface="SB Sans Text Cond" panose="020B0506040504020204" pitchFamily="34" charset="-52"/>
              </a:rPr>
              <a:t>тел. </a:t>
            </a:r>
            <a:r>
              <a:rPr lang="ru-RU" sz="1300" dirty="0">
                <a:latin typeface="SB Sans Text Cond" panose="020B0506040504020204" pitchFamily="34" charset="-52"/>
                <a:cs typeface="SB Sans Text Cond" panose="020B0506040504020204" pitchFamily="34" charset="-52"/>
              </a:rPr>
              <a:t>+7 (495) 787-29-97; +7 (495) 787-29-99</a:t>
            </a:r>
            <a:endParaRPr lang="en-US" sz="1300" dirty="0">
              <a:latin typeface="SB Sans Text Cond" panose="020B0506040504020204" pitchFamily="34" charset="-52"/>
              <a:cs typeface="SB Sans Text Cond" panose="020B0506040504020204" pitchFamily="34" charset="-52"/>
            </a:endParaRPr>
          </a:p>
          <a:p>
            <a:pPr marR="45720">
              <a:lnSpc>
                <a:spcPct val="150000"/>
              </a:lnSpc>
            </a:pPr>
            <a:r>
              <a:rPr lang="en-US" sz="1300" spc="-1" dirty="0">
                <a:uFill>
                  <a:solidFill>
                    <a:srgbClr val="FFFFFF"/>
                  </a:solidFill>
                </a:uFill>
                <a:latin typeface="SB Sans Text Cond" panose="020B0506040504020204" pitchFamily="34" charset="-52"/>
                <a:ea typeface="Gill Sans"/>
                <a:cs typeface="SB Sans Text Cond" panose="020B0506040504020204" pitchFamily="34" charset="-52"/>
              </a:rPr>
              <a:t>e-mail: </a:t>
            </a:r>
            <a:r>
              <a:rPr lang="en-US" sz="1300" dirty="0">
                <a:latin typeface="SB Sans Text Cond" panose="020B0506040504020204" pitchFamily="34" charset="-52"/>
                <a:cs typeface="SB Sans Text Cond" panose="020B0506040504020204" pitchFamily="34" charset="-52"/>
              </a:rPr>
              <a:t>info@sberbank-ast.ru</a:t>
            </a:r>
            <a:endParaRPr lang="ru-RU" sz="1300" spc="-1" dirty="0">
              <a:uFill>
                <a:solidFill>
                  <a:srgbClr val="FFFFFF"/>
                </a:solidFill>
              </a:uFill>
              <a:latin typeface="SB Sans Text Cond" panose="020B0506040504020204" pitchFamily="34" charset="-52"/>
              <a:ea typeface="Gill Sans"/>
              <a:cs typeface="SB Sans Text Cond" panose="020B0506040504020204" pitchFamily="34" charset="-52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495" y="2381619"/>
            <a:ext cx="563972" cy="56397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36456" y="1570273"/>
            <a:ext cx="656187" cy="617588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4267200" y="1361175"/>
            <a:ext cx="45912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AED00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РЕГИОНАЛЬНЫЙ ПРЕДСТАВИТЕЛЬ </a:t>
            </a:r>
            <a:r>
              <a:rPr lang="ru-RU" sz="1600" b="1" dirty="0" err="1">
                <a:solidFill>
                  <a:srgbClr val="FAED00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Сбер</a:t>
            </a:r>
            <a:r>
              <a:rPr lang="ru-RU" sz="1600" b="1" dirty="0">
                <a:solidFill>
                  <a:srgbClr val="FAED00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 А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4267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6FCD9AE-3F7F-4D2A-A8BC-97B2D3FCA8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42" y="59222"/>
            <a:ext cx="8777056" cy="496997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CC1F6BDA-4858-4CDC-8AF8-31074E2E3AB2}"/>
              </a:ext>
            </a:extLst>
          </p:cNvPr>
          <p:cNvSpPr/>
          <p:nvPr/>
        </p:nvSpPr>
        <p:spPr>
          <a:xfrm>
            <a:off x="197528" y="5300056"/>
            <a:ext cx="8839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конкурс, электронный аукцион, электронный запрос котировок, </a:t>
            </a:r>
            <a:r>
              <a:rPr lang="ru-RU" sz="20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закупка товара у единственного поставщика на сумму, предусмотренную 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частью 12 статьи 93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считаются также 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электронными 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процедурами</a:t>
            </a:r>
          </a:p>
          <a:p>
            <a:pPr algn="ctr"/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ПРОВОДЯТСЯ НА 1-й из 8 ФЕДЕРАЛЬНЫХ ЭТП !!!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5BEA611-B951-4009-91A7-DE2ACD3FA7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5453" y="-30602"/>
            <a:ext cx="3017782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4996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0032" y="275073"/>
            <a:ext cx="6760608" cy="440505"/>
          </a:xfrm>
          <a:prstGeom prst="rect">
            <a:avLst/>
          </a:prstGeom>
        </p:spPr>
        <p:txBody>
          <a:bodyPr vert="horz" wrap="square" lIns="0" tIns="9525" rIns="0" bIns="0" rtlCol="0" anchor="ctr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800" b="1" spc="56" dirty="0">
                <a:solidFill>
                  <a:srgbClr val="00B050"/>
                </a:solidFill>
                <a:latin typeface="Trebuchet MS"/>
                <a:cs typeface="Trebuchet MS"/>
              </a:rPr>
              <a:t>З</a:t>
            </a:r>
            <a:r>
              <a:rPr sz="2800" b="1" spc="45" dirty="0">
                <a:solidFill>
                  <a:srgbClr val="00B050"/>
                </a:solidFill>
                <a:latin typeface="Trebuchet MS"/>
                <a:cs typeface="Trebuchet MS"/>
              </a:rPr>
              <a:t>а</a:t>
            </a:r>
            <a:r>
              <a:rPr sz="2800" b="1" spc="-26" dirty="0">
                <a:solidFill>
                  <a:srgbClr val="00B050"/>
                </a:solidFill>
                <a:latin typeface="Trebuchet MS"/>
                <a:cs typeface="Trebuchet MS"/>
              </a:rPr>
              <a:t>куп</a:t>
            </a:r>
            <a:r>
              <a:rPr sz="2800" b="1" spc="-30" dirty="0">
                <a:solidFill>
                  <a:srgbClr val="00B050"/>
                </a:solidFill>
                <a:latin typeface="Trebuchet MS"/>
                <a:cs typeface="Trebuchet MS"/>
              </a:rPr>
              <a:t>ки</a:t>
            </a:r>
            <a:r>
              <a:rPr sz="2800" b="1" spc="-9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800" b="1" spc="-8" dirty="0">
                <a:solidFill>
                  <a:srgbClr val="00B050"/>
                </a:solidFill>
                <a:latin typeface="Trebuchet MS"/>
                <a:cs typeface="Trebuchet MS"/>
              </a:rPr>
              <a:t>п</a:t>
            </a:r>
            <a:r>
              <a:rPr sz="2800" b="1" spc="8" dirty="0">
                <a:solidFill>
                  <a:srgbClr val="00B050"/>
                </a:solidFill>
                <a:latin typeface="Trebuchet MS"/>
                <a:cs typeface="Trebuchet MS"/>
              </a:rPr>
              <a:t>о</a:t>
            </a:r>
            <a:r>
              <a:rPr sz="2800" b="1" spc="-105" dirty="0">
                <a:solidFill>
                  <a:srgbClr val="00B050"/>
                </a:solidFill>
                <a:latin typeface="Trebuchet MS"/>
                <a:cs typeface="Trebuchet MS"/>
              </a:rPr>
              <a:t> ч.</a:t>
            </a:r>
            <a:r>
              <a:rPr sz="2800" b="1" spc="-86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800" b="1" spc="-146" dirty="0">
                <a:solidFill>
                  <a:srgbClr val="00B050"/>
                </a:solidFill>
                <a:latin typeface="Trebuchet MS"/>
                <a:cs typeface="Trebuchet MS"/>
              </a:rPr>
              <a:t>12</a:t>
            </a:r>
            <a:r>
              <a:rPr sz="2800" b="1" spc="-83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800" b="1" spc="-113" dirty="0">
                <a:solidFill>
                  <a:srgbClr val="00B050"/>
                </a:solidFill>
                <a:latin typeface="Trebuchet MS"/>
                <a:cs typeface="Trebuchet MS"/>
              </a:rPr>
              <a:t>ст.</a:t>
            </a:r>
            <a:r>
              <a:rPr sz="2800" b="1" spc="-9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800" b="1" spc="19" dirty="0">
                <a:solidFill>
                  <a:srgbClr val="00B050"/>
                </a:solidFill>
                <a:latin typeface="Trebuchet MS"/>
                <a:cs typeface="Trebuchet MS"/>
              </a:rPr>
              <a:t>93</a:t>
            </a:r>
            <a:r>
              <a:rPr sz="2800" b="1" spc="-9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800" b="1" spc="15" dirty="0">
                <a:solidFill>
                  <a:srgbClr val="00B050"/>
                </a:solidFill>
                <a:latin typeface="Trebuchet MS"/>
                <a:cs typeface="Trebuchet MS"/>
              </a:rPr>
              <a:t>Закона</a:t>
            </a:r>
            <a:r>
              <a:rPr sz="2800" b="1" spc="-79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800" b="1" spc="300" dirty="0">
                <a:solidFill>
                  <a:srgbClr val="00B050"/>
                </a:solidFill>
                <a:latin typeface="Trebuchet MS"/>
                <a:cs typeface="Trebuchet MS"/>
              </a:rPr>
              <a:t>№</a:t>
            </a:r>
            <a:r>
              <a:rPr sz="2800" b="1" spc="-83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800" b="1" spc="23" dirty="0">
                <a:solidFill>
                  <a:srgbClr val="00B050"/>
                </a:solidFill>
                <a:latin typeface="Trebuchet MS"/>
                <a:cs typeface="Trebuchet MS"/>
              </a:rPr>
              <a:t>4</a:t>
            </a:r>
            <a:r>
              <a:rPr sz="2800" b="1" spc="19" dirty="0">
                <a:solidFill>
                  <a:srgbClr val="00B050"/>
                </a:solidFill>
                <a:latin typeface="Trebuchet MS"/>
                <a:cs typeface="Trebuchet MS"/>
              </a:rPr>
              <a:t>4</a:t>
            </a:r>
            <a:endParaRPr sz="2800" dirty="0">
              <a:solidFill>
                <a:srgbClr val="00B050"/>
              </a:solidFill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12"/>
          </p:nvPr>
        </p:nvSpPr>
        <p:spPr>
          <a:xfrm>
            <a:off x="4843463" y="5683689"/>
            <a:ext cx="1543050" cy="15549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53340">
              <a:lnSpc>
                <a:spcPts val="1253"/>
              </a:lnSpc>
            </a:pPr>
            <a:fld id="{81D60167-4931-47E6-BA6A-407CBD079E47}" type="slidenum">
              <a:rPr spc="-75" dirty="0"/>
              <a:pPr marL="53340">
                <a:lnSpc>
                  <a:spcPts val="1253"/>
                </a:lnSpc>
              </a:pPr>
              <a:t>3</a:t>
            </a:fld>
            <a:endParaRPr spc="-75" dirty="0"/>
          </a:p>
        </p:txBody>
      </p:sp>
      <p:sp>
        <p:nvSpPr>
          <p:cNvPr id="3" name="object 3"/>
          <p:cNvSpPr txBox="1"/>
          <p:nvPr/>
        </p:nvSpPr>
        <p:spPr>
          <a:xfrm>
            <a:off x="477961" y="5638800"/>
            <a:ext cx="7954521" cy="50206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600" spc="4" dirty="0">
                <a:solidFill>
                  <a:srgbClr val="00B050"/>
                </a:solidFill>
                <a:latin typeface="Trebuchet MS"/>
                <a:cs typeface="Trebuchet MS"/>
              </a:rPr>
              <a:t>Закупки</a:t>
            </a:r>
            <a:r>
              <a:rPr sz="1600" spc="-45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spc="23" dirty="0">
                <a:solidFill>
                  <a:srgbClr val="00B050"/>
                </a:solidFill>
                <a:latin typeface="Trebuchet MS"/>
                <a:cs typeface="Trebuchet MS"/>
              </a:rPr>
              <a:t>по</a:t>
            </a:r>
            <a:r>
              <a:rPr sz="1600" spc="-41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spc="-68" dirty="0">
                <a:solidFill>
                  <a:srgbClr val="00B050"/>
                </a:solidFill>
                <a:latin typeface="Trebuchet MS"/>
                <a:cs typeface="Trebuchet MS"/>
              </a:rPr>
              <a:t>ч.</a:t>
            </a:r>
            <a:r>
              <a:rPr sz="1600" spc="-41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spc="-64" dirty="0">
                <a:solidFill>
                  <a:srgbClr val="00B050"/>
                </a:solidFill>
                <a:latin typeface="Trebuchet MS"/>
                <a:cs typeface="Trebuchet MS"/>
              </a:rPr>
              <a:t>12</a:t>
            </a:r>
            <a:r>
              <a:rPr sz="1600" spc="-34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spc="-68" dirty="0">
                <a:solidFill>
                  <a:srgbClr val="00B050"/>
                </a:solidFill>
                <a:latin typeface="Trebuchet MS"/>
                <a:cs typeface="Trebuchet MS"/>
              </a:rPr>
              <a:t>ст.</a:t>
            </a:r>
            <a:r>
              <a:rPr sz="1600" spc="-64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spc="49" dirty="0">
                <a:solidFill>
                  <a:srgbClr val="00B050"/>
                </a:solidFill>
                <a:latin typeface="Trebuchet MS"/>
                <a:cs typeface="Trebuchet MS"/>
              </a:rPr>
              <a:t>93</a:t>
            </a:r>
            <a:r>
              <a:rPr sz="1600" spc="-3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spc="19" dirty="0">
                <a:solidFill>
                  <a:srgbClr val="00B050"/>
                </a:solidFill>
                <a:latin typeface="Trebuchet MS"/>
                <a:cs typeface="Trebuchet MS"/>
              </a:rPr>
              <a:t>Закона</a:t>
            </a:r>
            <a:r>
              <a:rPr sz="1600" spc="-6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spc="210" dirty="0">
                <a:solidFill>
                  <a:srgbClr val="00B050"/>
                </a:solidFill>
                <a:latin typeface="Trebuchet MS"/>
                <a:cs typeface="Trebuchet MS"/>
              </a:rPr>
              <a:t>№</a:t>
            </a:r>
            <a:r>
              <a:rPr sz="1600" spc="-41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spc="30" dirty="0">
                <a:solidFill>
                  <a:srgbClr val="00B050"/>
                </a:solidFill>
                <a:latin typeface="Trebuchet MS"/>
                <a:cs typeface="Trebuchet MS"/>
              </a:rPr>
              <a:t>44</a:t>
            </a:r>
            <a:r>
              <a:rPr sz="1600" spc="-38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b="1" spc="-19" dirty="0">
                <a:solidFill>
                  <a:srgbClr val="FF0000"/>
                </a:solidFill>
                <a:latin typeface="Trebuchet MS"/>
                <a:cs typeface="Trebuchet MS"/>
              </a:rPr>
              <a:t>не</a:t>
            </a:r>
            <a:r>
              <a:rPr sz="1600" b="1" spc="-56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600" b="1" spc="-8" dirty="0">
                <a:solidFill>
                  <a:srgbClr val="FF0000"/>
                </a:solidFill>
                <a:latin typeface="Trebuchet MS"/>
                <a:cs typeface="Trebuchet MS"/>
              </a:rPr>
              <a:t>учитываются</a:t>
            </a:r>
            <a:r>
              <a:rPr sz="1600" b="1" spc="-3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600" spc="38" dirty="0">
                <a:solidFill>
                  <a:srgbClr val="00B050"/>
                </a:solidFill>
                <a:latin typeface="Trebuchet MS"/>
                <a:cs typeface="Trebuchet MS"/>
              </a:rPr>
              <a:t>в</a:t>
            </a:r>
            <a:r>
              <a:rPr sz="1600" spc="-45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spc="8" dirty="0">
                <a:solidFill>
                  <a:srgbClr val="00B050"/>
                </a:solidFill>
                <a:latin typeface="Trebuchet MS"/>
                <a:cs typeface="Trebuchet MS"/>
              </a:rPr>
              <a:t>составе</a:t>
            </a:r>
            <a:r>
              <a:rPr sz="1600" spc="-64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spc="23" dirty="0">
                <a:solidFill>
                  <a:srgbClr val="00B050"/>
                </a:solidFill>
                <a:latin typeface="Trebuchet MS"/>
                <a:cs typeface="Trebuchet MS"/>
              </a:rPr>
              <a:t>годового</a:t>
            </a:r>
            <a:r>
              <a:rPr sz="1600" spc="-6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spc="4" dirty="0">
                <a:solidFill>
                  <a:srgbClr val="00B050"/>
                </a:solidFill>
                <a:latin typeface="Trebuchet MS"/>
                <a:cs typeface="Trebuchet MS"/>
              </a:rPr>
              <a:t>объема</a:t>
            </a:r>
            <a:r>
              <a:rPr sz="1600" spc="-3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spc="15" dirty="0">
                <a:solidFill>
                  <a:srgbClr val="00B050"/>
                </a:solidFill>
                <a:latin typeface="Trebuchet MS"/>
                <a:cs typeface="Trebuchet MS"/>
              </a:rPr>
              <a:t>закупок</a:t>
            </a:r>
            <a:r>
              <a:rPr sz="1600" spc="-23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00B050"/>
                </a:solidFill>
                <a:latin typeface="Trebuchet MS"/>
                <a:cs typeface="Trebuchet MS"/>
              </a:rPr>
              <a:t>по</a:t>
            </a:r>
            <a:r>
              <a:rPr sz="1600" b="1" spc="-64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b="1" spc="-60" dirty="0">
                <a:solidFill>
                  <a:srgbClr val="00B050"/>
                </a:solidFill>
                <a:latin typeface="Trebuchet MS"/>
                <a:cs typeface="Trebuchet MS"/>
              </a:rPr>
              <a:t>п.</a:t>
            </a:r>
            <a:r>
              <a:rPr sz="1600" b="1" spc="-45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b="1" spc="11" dirty="0">
                <a:solidFill>
                  <a:srgbClr val="00B050"/>
                </a:solidFill>
                <a:latin typeface="Trebuchet MS"/>
                <a:cs typeface="Trebuchet MS"/>
              </a:rPr>
              <a:t>4</a:t>
            </a:r>
            <a:r>
              <a:rPr sz="1600" b="1" spc="-41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b="1" spc="-23" dirty="0">
                <a:solidFill>
                  <a:srgbClr val="00B050"/>
                </a:solidFill>
                <a:latin typeface="Trebuchet MS"/>
                <a:cs typeface="Trebuchet MS"/>
              </a:rPr>
              <a:t>и</a:t>
            </a:r>
            <a:r>
              <a:rPr sz="1600" b="1" spc="-41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b="1" spc="23" dirty="0">
                <a:solidFill>
                  <a:srgbClr val="00B050"/>
                </a:solidFill>
                <a:latin typeface="Trebuchet MS"/>
                <a:cs typeface="Trebuchet MS"/>
              </a:rPr>
              <a:t>5</a:t>
            </a:r>
            <a:r>
              <a:rPr sz="1600" b="1" spc="-41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b="1" spc="-64" dirty="0">
                <a:solidFill>
                  <a:srgbClr val="00B050"/>
                </a:solidFill>
                <a:latin typeface="Trebuchet MS"/>
                <a:cs typeface="Trebuchet MS"/>
              </a:rPr>
              <a:t>ч.</a:t>
            </a:r>
            <a:r>
              <a:rPr sz="1600" b="1" spc="-49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b="1" spc="-184" dirty="0">
                <a:solidFill>
                  <a:srgbClr val="00B050"/>
                </a:solidFill>
                <a:latin typeface="Trebuchet MS"/>
                <a:cs typeface="Trebuchet MS"/>
              </a:rPr>
              <a:t>1</a:t>
            </a:r>
            <a:r>
              <a:rPr sz="1600" b="1" spc="-41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b="1" spc="-68" dirty="0">
                <a:solidFill>
                  <a:srgbClr val="00B050"/>
                </a:solidFill>
                <a:latin typeface="Trebuchet MS"/>
                <a:cs typeface="Trebuchet MS"/>
              </a:rPr>
              <a:t>ст.</a:t>
            </a:r>
            <a:r>
              <a:rPr sz="1600" b="1" spc="-45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b="1" spc="15" dirty="0">
                <a:solidFill>
                  <a:srgbClr val="00B050"/>
                </a:solidFill>
                <a:latin typeface="Trebuchet MS"/>
                <a:cs typeface="Trebuchet MS"/>
              </a:rPr>
              <a:t>93</a:t>
            </a:r>
            <a:r>
              <a:rPr sz="1600" b="1" spc="-45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b="1" spc="8" dirty="0">
                <a:solidFill>
                  <a:srgbClr val="00B050"/>
                </a:solidFill>
                <a:latin typeface="Trebuchet MS"/>
                <a:cs typeface="Trebuchet MS"/>
              </a:rPr>
              <a:t>Закона</a:t>
            </a:r>
            <a:r>
              <a:rPr sz="1600" b="1" spc="-45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b="1" spc="176" dirty="0">
                <a:solidFill>
                  <a:srgbClr val="00B050"/>
                </a:solidFill>
                <a:latin typeface="Trebuchet MS"/>
                <a:cs typeface="Trebuchet MS"/>
              </a:rPr>
              <a:t>№</a:t>
            </a:r>
            <a:r>
              <a:rPr sz="1600" b="1" spc="-38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600" b="1" spc="-34" dirty="0">
                <a:solidFill>
                  <a:srgbClr val="00B050"/>
                </a:solidFill>
                <a:latin typeface="Trebuchet MS"/>
                <a:cs typeface="Trebuchet MS"/>
              </a:rPr>
              <a:t>44</a:t>
            </a:r>
            <a:r>
              <a:rPr sz="1600" b="1" spc="-34" dirty="0">
                <a:solidFill>
                  <a:srgbClr val="E3465A"/>
                </a:solidFill>
                <a:latin typeface="Trebuchet MS"/>
                <a:cs typeface="Trebuchet MS"/>
              </a:rPr>
              <a:t>.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6217" y="944356"/>
            <a:ext cx="8341519" cy="130228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24790" indent="-215265">
              <a:spcBef>
                <a:spcPts val="75"/>
              </a:spcBef>
              <a:buFont typeface="Arial MT"/>
              <a:buChar char="•"/>
              <a:tabLst>
                <a:tab pos="224314" algn="l"/>
                <a:tab pos="224790" algn="l"/>
              </a:tabLst>
            </a:pPr>
            <a:r>
              <a:rPr sz="1400" b="1" dirty="0">
                <a:solidFill>
                  <a:srgbClr val="343846"/>
                </a:solidFill>
                <a:latin typeface="Trebuchet MS"/>
                <a:cs typeface="Trebuchet MS"/>
              </a:rPr>
              <a:t>Закупка</a:t>
            </a:r>
            <a:r>
              <a:rPr sz="1400" b="1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343846"/>
                </a:solidFill>
                <a:latin typeface="Trebuchet MS"/>
                <a:cs typeface="Trebuchet MS"/>
              </a:rPr>
              <a:t>«В</a:t>
            </a:r>
            <a:r>
              <a:rPr sz="1400" b="1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b="1" spc="34" dirty="0">
                <a:solidFill>
                  <a:srgbClr val="343846"/>
                </a:solidFill>
                <a:latin typeface="Trebuchet MS"/>
                <a:cs typeface="Trebuchet MS"/>
              </a:rPr>
              <a:t>ЭЛЕКТРОННОМ</a:t>
            </a:r>
            <a:r>
              <a:rPr sz="1400" b="1" spc="-60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b="1" spc="15" dirty="0">
                <a:solidFill>
                  <a:srgbClr val="343846"/>
                </a:solidFill>
                <a:latin typeface="Trebuchet MS"/>
                <a:cs typeface="Trebuchet MS"/>
              </a:rPr>
              <a:t>МАГАЗИНЕ»,</a:t>
            </a:r>
            <a:r>
              <a:rPr sz="1400" b="1" spc="-41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b="1" spc="-8" dirty="0">
                <a:solidFill>
                  <a:srgbClr val="343846"/>
                </a:solidFill>
                <a:latin typeface="Trebuchet MS"/>
                <a:cs typeface="Trebuchet MS"/>
              </a:rPr>
              <a:t>закупка</a:t>
            </a:r>
            <a:r>
              <a:rPr sz="1400" b="1" spc="-34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b="1" spc="8" dirty="0">
                <a:solidFill>
                  <a:srgbClr val="343846"/>
                </a:solidFill>
                <a:latin typeface="Trebuchet MS"/>
                <a:cs typeface="Trebuchet MS"/>
              </a:rPr>
              <a:t>«С</a:t>
            </a:r>
            <a:r>
              <a:rPr sz="1400" b="1" spc="-45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343846"/>
                </a:solidFill>
                <a:latin typeface="Trebuchet MS"/>
                <a:cs typeface="Trebuchet MS"/>
              </a:rPr>
              <a:t>ПОЛКИ»;</a:t>
            </a:r>
            <a:endParaRPr sz="1400" dirty="0">
              <a:latin typeface="Trebuchet MS"/>
              <a:cs typeface="Trebuchet MS"/>
            </a:endParaRPr>
          </a:p>
          <a:p>
            <a:pPr marL="224790" indent="-215265">
              <a:buFont typeface="Arial MT"/>
              <a:buChar char="•"/>
              <a:tabLst>
                <a:tab pos="224314" algn="l"/>
                <a:tab pos="224790" algn="l"/>
              </a:tabLst>
            </a:pPr>
            <a:r>
              <a:rPr sz="1400" spc="4" dirty="0">
                <a:solidFill>
                  <a:srgbClr val="343846"/>
                </a:solidFill>
                <a:latin typeface="Trebuchet MS"/>
                <a:cs typeface="Trebuchet MS"/>
              </a:rPr>
              <a:t>Является</a:t>
            </a:r>
            <a:r>
              <a:rPr sz="1400" spc="-60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8" dirty="0">
                <a:solidFill>
                  <a:srgbClr val="343846"/>
                </a:solidFill>
                <a:latin typeface="Trebuchet MS"/>
                <a:cs typeface="Trebuchet MS"/>
              </a:rPr>
              <a:t>закупкой</a:t>
            </a:r>
            <a:r>
              <a:rPr sz="1400" spc="-1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-8" dirty="0">
                <a:solidFill>
                  <a:srgbClr val="343846"/>
                </a:solidFill>
                <a:latin typeface="Trebuchet MS"/>
                <a:cs typeface="Trebuchet MS"/>
              </a:rPr>
              <a:t>у</a:t>
            </a:r>
            <a:r>
              <a:rPr sz="1400" spc="-45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343846"/>
                </a:solidFill>
                <a:latin typeface="Trebuchet MS"/>
                <a:cs typeface="Trebuchet MS"/>
              </a:rPr>
              <a:t>единственного</a:t>
            </a:r>
            <a:r>
              <a:rPr sz="1400" spc="-38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4" dirty="0">
                <a:solidFill>
                  <a:srgbClr val="343846"/>
                </a:solidFill>
                <a:latin typeface="Trebuchet MS"/>
                <a:cs typeface="Trebuchet MS"/>
              </a:rPr>
              <a:t>поставщика</a:t>
            </a:r>
            <a:r>
              <a:rPr sz="1400" spc="-68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-41" dirty="0">
                <a:solidFill>
                  <a:srgbClr val="00B050"/>
                </a:solidFill>
                <a:latin typeface="Trebuchet MS"/>
                <a:cs typeface="Trebuchet MS"/>
              </a:rPr>
              <a:t>(не</a:t>
            </a:r>
            <a:r>
              <a:rPr sz="1400" spc="-3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400" spc="-8" dirty="0">
                <a:solidFill>
                  <a:srgbClr val="00B050"/>
                </a:solidFill>
                <a:latin typeface="Trebuchet MS"/>
                <a:cs typeface="Trebuchet MS"/>
              </a:rPr>
              <a:t>относится</a:t>
            </a:r>
            <a:r>
              <a:rPr sz="1400" spc="-6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400" spc="-4" dirty="0">
                <a:solidFill>
                  <a:srgbClr val="00B050"/>
                </a:solidFill>
                <a:latin typeface="Trebuchet MS"/>
                <a:cs typeface="Trebuchet MS"/>
              </a:rPr>
              <a:t>к</a:t>
            </a:r>
            <a:r>
              <a:rPr sz="1400" spc="-38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400" spc="-4" dirty="0">
                <a:solidFill>
                  <a:srgbClr val="00B050"/>
                </a:solidFill>
                <a:latin typeface="Trebuchet MS"/>
                <a:cs typeface="Trebuchet MS"/>
              </a:rPr>
              <a:t>конкурентным</a:t>
            </a:r>
            <a:r>
              <a:rPr sz="1400" spc="-23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400" spc="-26" dirty="0">
                <a:solidFill>
                  <a:srgbClr val="00B050"/>
                </a:solidFill>
                <a:latin typeface="Trebuchet MS"/>
                <a:cs typeface="Trebuchet MS"/>
              </a:rPr>
              <a:t>закупкам);</a:t>
            </a:r>
            <a:endParaRPr sz="1400" dirty="0">
              <a:solidFill>
                <a:srgbClr val="00B050"/>
              </a:solidFill>
              <a:latin typeface="Trebuchet MS"/>
              <a:cs typeface="Trebuchet MS"/>
            </a:endParaRPr>
          </a:p>
          <a:p>
            <a:pPr marL="224790" indent="-215265">
              <a:buFont typeface="Arial MT"/>
              <a:buChar char="•"/>
              <a:tabLst>
                <a:tab pos="224314" algn="l"/>
                <a:tab pos="224790" algn="l"/>
              </a:tabLst>
            </a:pPr>
            <a:r>
              <a:rPr sz="1400" spc="8" dirty="0">
                <a:solidFill>
                  <a:srgbClr val="343846"/>
                </a:solidFill>
                <a:latin typeface="Trebuchet MS"/>
                <a:cs typeface="Trebuchet MS"/>
              </a:rPr>
              <a:t>Электронная</a:t>
            </a:r>
            <a:r>
              <a:rPr sz="1400" spc="-26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4" dirty="0">
                <a:solidFill>
                  <a:srgbClr val="343846"/>
                </a:solidFill>
                <a:latin typeface="Trebuchet MS"/>
                <a:cs typeface="Trebuchet MS"/>
              </a:rPr>
              <a:t>процедура</a:t>
            </a:r>
            <a:r>
              <a:rPr sz="1400" spc="-1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-15" dirty="0">
                <a:solidFill>
                  <a:srgbClr val="343846"/>
                </a:solidFill>
                <a:latin typeface="Trebuchet MS"/>
                <a:cs typeface="Trebuchet MS"/>
              </a:rPr>
              <a:t>закупки,</a:t>
            </a:r>
            <a:r>
              <a:rPr sz="1400" spc="-26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343846"/>
                </a:solidFill>
                <a:latin typeface="Trebuchet MS"/>
                <a:cs typeface="Trebuchet MS"/>
              </a:rPr>
              <a:t>осуществляется</a:t>
            </a:r>
            <a:r>
              <a:rPr sz="1400" spc="-56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4" dirty="0">
                <a:solidFill>
                  <a:srgbClr val="343846"/>
                </a:solidFill>
                <a:latin typeface="Trebuchet MS"/>
                <a:cs typeface="Trebuchet MS"/>
              </a:rPr>
              <a:t>только</a:t>
            </a:r>
            <a:r>
              <a:rPr sz="1400" spc="-56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38" dirty="0">
                <a:solidFill>
                  <a:srgbClr val="343846"/>
                </a:solidFill>
                <a:latin typeface="Trebuchet MS"/>
                <a:cs typeface="Trebuchet MS"/>
              </a:rPr>
              <a:t>в</a:t>
            </a:r>
            <a:r>
              <a:rPr sz="1400" spc="-30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343846"/>
                </a:solidFill>
                <a:latin typeface="Trebuchet MS"/>
                <a:cs typeface="Trebuchet MS"/>
              </a:rPr>
              <a:t>электронной</a:t>
            </a:r>
            <a:r>
              <a:rPr sz="1400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8" dirty="0">
                <a:solidFill>
                  <a:srgbClr val="343846"/>
                </a:solidFill>
                <a:latin typeface="Trebuchet MS"/>
                <a:cs typeface="Trebuchet MS"/>
              </a:rPr>
              <a:t>форме</a:t>
            </a:r>
            <a:r>
              <a:rPr sz="1400" spc="-26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-4" dirty="0">
                <a:solidFill>
                  <a:srgbClr val="343846"/>
                </a:solidFill>
                <a:latin typeface="Trebuchet MS"/>
                <a:cs typeface="Trebuchet MS"/>
              </a:rPr>
              <a:t>с</a:t>
            </a:r>
            <a:r>
              <a:rPr sz="1400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8" dirty="0">
                <a:solidFill>
                  <a:srgbClr val="343846"/>
                </a:solidFill>
                <a:latin typeface="Trebuchet MS"/>
                <a:cs typeface="Trebuchet MS"/>
              </a:rPr>
              <a:t>использованием</a:t>
            </a:r>
            <a:r>
              <a:rPr sz="1400" spc="-68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8" dirty="0">
                <a:solidFill>
                  <a:srgbClr val="343846"/>
                </a:solidFill>
                <a:latin typeface="Trebuchet MS"/>
                <a:cs typeface="Trebuchet MS"/>
              </a:rPr>
              <a:t>ЭП,</a:t>
            </a:r>
            <a:r>
              <a:rPr sz="1400" spc="-23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4" dirty="0">
                <a:solidFill>
                  <a:srgbClr val="343846"/>
                </a:solidFill>
                <a:latin typeface="Trebuchet MS"/>
                <a:cs typeface="Trebuchet MS"/>
              </a:rPr>
              <a:t>советующих</a:t>
            </a:r>
            <a:r>
              <a:rPr sz="1400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343846"/>
                </a:solidFill>
                <a:latin typeface="Trebuchet MS"/>
                <a:cs typeface="Trebuchet MS"/>
              </a:rPr>
              <a:t>требованиям</a:t>
            </a:r>
            <a:r>
              <a:rPr sz="1400" spc="-34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-71" dirty="0">
                <a:solidFill>
                  <a:srgbClr val="343846"/>
                </a:solidFill>
                <a:latin typeface="Trebuchet MS"/>
                <a:cs typeface="Trebuchet MS"/>
              </a:rPr>
              <a:t>п.</a:t>
            </a:r>
            <a:r>
              <a:rPr lang="ru-RU" sz="1400" spc="-71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-195" dirty="0">
                <a:solidFill>
                  <a:srgbClr val="343846"/>
                </a:solidFill>
                <a:latin typeface="Trebuchet MS"/>
                <a:cs typeface="Trebuchet MS"/>
              </a:rPr>
              <a:t>1</a:t>
            </a:r>
            <a:r>
              <a:rPr sz="1400" spc="-158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-23" dirty="0">
                <a:solidFill>
                  <a:srgbClr val="343846"/>
                </a:solidFill>
                <a:latin typeface="Trebuchet MS"/>
                <a:cs typeface="Trebuchet MS"/>
              </a:rPr>
              <a:t>и</a:t>
            </a:r>
            <a:r>
              <a:rPr sz="1400" spc="-41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64" dirty="0">
                <a:solidFill>
                  <a:srgbClr val="343846"/>
                </a:solidFill>
                <a:latin typeface="Trebuchet MS"/>
                <a:cs typeface="Trebuchet MS"/>
              </a:rPr>
              <a:t>2</a:t>
            </a:r>
            <a:r>
              <a:rPr sz="1400" spc="-45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-68" dirty="0">
                <a:solidFill>
                  <a:srgbClr val="343846"/>
                </a:solidFill>
                <a:latin typeface="Trebuchet MS"/>
                <a:cs typeface="Trebuchet MS"/>
              </a:rPr>
              <a:t>ч.</a:t>
            </a:r>
            <a:r>
              <a:rPr sz="1400" spc="-26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64" dirty="0">
                <a:solidFill>
                  <a:srgbClr val="343846"/>
                </a:solidFill>
                <a:latin typeface="Trebuchet MS"/>
                <a:cs typeface="Trebuchet MS"/>
              </a:rPr>
              <a:t>2</a:t>
            </a:r>
            <a:r>
              <a:rPr sz="1400" spc="-45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-68" dirty="0">
                <a:solidFill>
                  <a:srgbClr val="343846"/>
                </a:solidFill>
                <a:latin typeface="Trebuchet MS"/>
                <a:cs typeface="Trebuchet MS"/>
              </a:rPr>
              <a:t>ст.</a:t>
            </a:r>
            <a:r>
              <a:rPr sz="1400" spc="-45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-64" dirty="0">
                <a:solidFill>
                  <a:srgbClr val="343846"/>
                </a:solidFill>
                <a:latin typeface="Trebuchet MS"/>
                <a:cs typeface="Trebuchet MS"/>
              </a:rPr>
              <a:t>24.1</a:t>
            </a:r>
            <a:r>
              <a:rPr sz="1400" spc="-45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19" dirty="0">
                <a:solidFill>
                  <a:srgbClr val="343846"/>
                </a:solidFill>
                <a:latin typeface="Trebuchet MS"/>
                <a:cs typeface="Trebuchet MS"/>
              </a:rPr>
              <a:t>Закона</a:t>
            </a:r>
            <a:r>
              <a:rPr sz="1400" spc="-41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206" dirty="0">
                <a:solidFill>
                  <a:srgbClr val="343846"/>
                </a:solidFill>
                <a:latin typeface="Trebuchet MS"/>
                <a:cs typeface="Trebuchet MS"/>
              </a:rPr>
              <a:t>№</a:t>
            </a:r>
            <a:r>
              <a:rPr sz="1400" spc="-45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34" dirty="0">
                <a:solidFill>
                  <a:srgbClr val="343846"/>
                </a:solidFill>
                <a:latin typeface="Trebuchet MS"/>
                <a:cs typeface="Trebuchet MS"/>
              </a:rPr>
              <a:t>44</a:t>
            </a:r>
            <a:r>
              <a:rPr sz="1400" spc="-60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-34" dirty="0">
                <a:solidFill>
                  <a:srgbClr val="343846"/>
                </a:solidFill>
                <a:latin typeface="Trebuchet MS"/>
                <a:cs typeface="Trebuchet MS"/>
              </a:rPr>
              <a:t>(</a:t>
            </a:r>
            <a:r>
              <a:rPr sz="1400" b="1" u="sng" spc="-34" dirty="0">
                <a:solidFill>
                  <a:srgbClr val="FF0000"/>
                </a:solidFill>
                <a:latin typeface="Trebuchet MS"/>
                <a:cs typeface="Trebuchet MS"/>
              </a:rPr>
              <a:t>при</a:t>
            </a:r>
            <a:r>
              <a:rPr sz="1400" b="1" u="sng" spc="-23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400" b="1" u="sng" spc="-8" dirty="0">
                <a:solidFill>
                  <a:srgbClr val="FF0000"/>
                </a:solidFill>
                <a:latin typeface="Trebuchet MS"/>
                <a:cs typeface="Trebuchet MS"/>
              </a:rPr>
              <a:t>наличии</a:t>
            </a:r>
            <a:r>
              <a:rPr sz="1400" b="1" u="sng" spc="-71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400" b="1" u="sng" spc="4" dirty="0">
                <a:solidFill>
                  <a:srgbClr val="FF0000"/>
                </a:solidFill>
                <a:latin typeface="Trebuchet MS"/>
                <a:cs typeface="Trebuchet MS"/>
              </a:rPr>
              <a:t>на</a:t>
            </a:r>
            <a:r>
              <a:rPr sz="1400" b="1" u="sng" spc="-4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400" b="1" u="sng" spc="83" dirty="0">
                <a:solidFill>
                  <a:srgbClr val="FF0000"/>
                </a:solidFill>
                <a:latin typeface="Trebuchet MS"/>
                <a:cs typeface="Trebuchet MS"/>
              </a:rPr>
              <a:t>ЭП</a:t>
            </a:r>
            <a:r>
              <a:rPr sz="1400" b="1" u="sng" spc="-23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400" b="1" u="sng" dirty="0">
                <a:solidFill>
                  <a:srgbClr val="FF0000"/>
                </a:solidFill>
                <a:latin typeface="Trebuchet MS"/>
                <a:cs typeface="Trebuchet MS"/>
              </a:rPr>
              <a:t>предварительных</a:t>
            </a:r>
            <a:r>
              <a:rPr sz="1400" b="1" u="sng" spc="-56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400" b="1" u="sng" spc="-4" dirty="0">
                <a:solidFill>
                  <a:srgbClr val="FF0000"/>
                </a:solidFill>
                <a:latin typeface="Trebuchet MS"/>
                <a:cs typeface="Trebuchet MS"/>
              </a:rPr>
              <a:t>предложений</a:t>
            </a:r>
            <a:r>
              <a:rPr sz="1400" b="1" u="sng" spc="-38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400" b="1" u="sng" spc="19" dirty="0">
                <a:solidFill>
                  <a:srgbClr val="FF0000"/>
                </a:solidFill>
                <a:latin typeface="Trebuchet MS"/>
                <a:cs typeface="Trebuchet MS"/>
              </a:rPr>
              <a:t>по</a:t>
            </a:r>
            <a:r>
              <a:rPr sz="1400" b="1" u="sng" spc="-41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400" b="1" u="sng" spc="-4" dirty="0">
                <a:solidFill>
                  <a:srgbClr val="FF0000"/>
                </a:solidFill>
                <a:latin typeface="Trebuchet MS"/>
                <a:cs typeface="Trebuchet MS"/>
              </a:rPr>
              <a:t>применяемой</a:t>
            </a:r>
            <a:r>
              <a:rPr sz="1400" b="1" u="sng" spc="-41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400" b="1" u="sng" spc="11" dirty="0">
                <a:solidFill>
                  <a:srgbClr val="FF0000"/>
                </a:solidFill>
                <a:latin typeface="Trebuchet MS"/>
                <a:cs typeface="Trebuchet MS"/>
              </a:rPr>
              <a:t>Заказчиком</a:t>
            </a:r>
            <a:r>
              <a:rPr sz="1400" b="1" u="sng" spc="-4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400" b="1" u="sng" spc="8" dirty="0">
                <a:solidFill>
                  <a:srgbClr val="FF0000"/>
                </a:solidFill>
                <a:latin typeface="Trebuchet MS"/>
                <a:cs typeface="Trebuchet MS"/>
              </a:rPr>
              <a:t>позиции</a:t>
            </a:r>
            <a:r>
              <a:rPr sz="1400" b="1" u="sng" spc="-38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400" b="1" u="sng" spc="-45" dirty="0">
                <a:solidFill>
                  <a:srgbClr val="FF0000"/>
                </a:solidFill>
                <a:latin typeface="Trebuchet MS"/>
                <a:cs typeface="Trebuchet MS"/>
              </a:rPr>
              <a:t>КТРУ);</a:t>
            </a:r>
            <a:endParaRPr sz="1400" b="1" u="sng" dirty="0">
              <a:solidFill>
                <a:srgbClr val="FF0000"/>
              </a:solidFill>
              <a:latin typeface="Trebuchet MS"/>
              <a:cs typeface="Trebuchet MS"/>
            </a:endParaRPr>
          </a:p>
          <a:p>
            <a:pPr marL="224790" indent="-215265">
              <a:buFont typeface="Arial MT"/>
              <a:buChar char="•"/>
              <a:tabLst>
                <a:tab pos="224314" algn="l"/>
                <a:tab pos="224790" algn="l"/>
              </a:tabLst>
            </a:pPr>
            <a:r>
              <a:rPr sz="1400" spc="38" dirty="0">
                <a:solidFill>
                  <a:srgbClr val="343846"/>
                </a:solidFill>
                <a:latin typeface="Trebuchet MS"/>
                <a:cs typeface="Trebuchet MS"/>
              </a:rPr>
              <a:t>Право</a:t>
            </a:r>
            <a:r>
              <a:rPr sz="1400" spc="-56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15" dirty="0">
                <a:solidFill>
                  <a:srgbClr val="343846"/>
                </a:solidFill>
                <a:latin typeface="Trebuchet MS"/>
                <a:cs typeface="Trebuchet MS"/>
              </a:rPr>
              <a:t>Заказчика</a:t>
            </a:r>
            <a:r>
              <a:rPr sz="1400" spc="-56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4" dirty="0">
                <a:solidFill>
                  <a:srgbClr val="343846"/>
                </a:solidFill>
                <a:latin typeface="Trebuchet MS"/>
                <a:cs typeface="Trebuchet MS"/>
              </a:rPr>
              <a:t>на</a:t>
            </a:r>
            <a:r>
              <a:rPr sz="1400" spc="-41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400" spc="-8" dirty="0">
                <a:solidFill>
                  <a:srgbClr val="343846"/>
                </a:solidFill>
                <a:latin typeface="Trebuchet MS"/>
                <a:cs typeface="Trebuchet MS"/>
              </a:rPr>
              <a:t>проведение.</a:t>
            </a:r>
            <a:endParaRPr sz="1400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3805" y="5638800"/>
            <a:ext cx="8735042" cy="676446"/>
          </a:xfrm>
          <a:custGeom>
            <a:avLst/>
            <a:gdLst/>
            <a:ahLst/>
            <a:cxnLst/>
            <a:rect l="l" t="t" r="r" b="b"/>
            <a:pathLst>
              <a:path w="11592560" h="518160">
                <a:moveTo>
                  <a:pt x="0" y="48374"/>
                </a:moveTo>
                <a:lnTo>
                  <a:pt x="3800" y="29548"/>
                </a:lnTo>
                <a:lnTo>
                  <a:pt x="14166" y="14171"/>
                </a:lnTo>
                <a:lnTo>
                  <a:pt x="29542" y="3802"/>
                </a:lnTo>
                <a:lnTo>
                  <a:pt x="48374" y="0"/>
                </a:lnTo>
                <a:lnTo>
                  <a:pt x="11544173" y="0"/>
                </a:lnTo>
                <a:lnTo>
                  <a:pt x="11562984" y="3802"/>
                </a:lnTo>
                <a:lnTo>
                  <a:pt x="11578367" y="14171"/>
                </a:lnTo>
                <a:lnTo>
                  <a:pt x="11588750" y="29548"/>
                </a:lnTo>
                <a:lnTo>
                  <a:pt x="11592560" y="48374"/>
                </a:lnTo>
                <a:lnTo>
                  <a:pt x="11592560" y="469785"/>
                </a:lnTo>
                <a:lnTo>
                  <a:pt x="11588750" y="488611"/>
                </a:lnTo>
                <a:lnTo>
                  <a:pt x="11578367" y="503988"/>
                </a:lnTo>
                <a:lnTo>
                  <a:pt x="11562984" y="514357"/>
                </a:lnTo>
                <a:lnTo>
                  <a:pt x="11544173" y="518159"/>
                </a:lnTo>
                <a:lnTo>
                  <a:pt x="48374" y="518159"/>
                </a:lnTo>
                <a:lnTo>
                  <a:pt x="29542" y="514357"/>
                </a:lnTo>
                <a:lnTo>
                  <a:pt x="14166" y="503988"/>
                </a:lnTo>
                <a:lnTo>
                  <a:pt x="3800" y="488611"/>
                </a:lnTo>
                <a:lnTo>
                  <a:pt x="0" y="469785"/>
                </a:lnTo>
                <a:lnTo>
                  <a:pt x="0" y="48374"/>
                </a:lnTo>
                <a:close/>
              </a:path>
            </a:pathLst>
          </a:custGeom>
          <a:ln w="20320">
            <a:solidFill>
              <a:srgbClr val="7030A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" name="object 8"/>
          <p:cNvSpPr/>
          <p:nvPr/>
        </p:nvSpPr>
        <p:spPr>
          <a:xfrm>
            <a:off x="1600200" y="2484948"/>
            <a:ext cx="240030" cy="112395"/>
          </a:xfrm>
          <a:custGeom>
            <a:avLst/>
            <a:gdLst/>
            <a:ahLst/>
            <a:cxnLst/>
            <a:rect l="l" t="t" r="r" b="b"/>
            <a:pathLst>
              <a:path w="320039" h="149860">
                <a:moveTo>
                  <a:pt x="320039" y="0"/>
                </a:moveTo>
                <a:lnTo>
                  <a:pt x="160019" y="74930"/>
                </a:lnTo>
                <a:lnTo>
                  <a:pt x="0" y="0"/>
                </a:lnTo>
                <a:lnTo>
                  <a:pt x="0" y="74930"/>
                </a:lnTo>
                <a:lnTo>
                  <a:pt x="160019" y="149860"/>
                </a:lnTo>
                <a:lnTo>
                  <a:pt x="320039" y="74930"/>
                </a:lnTo>
                <a:lnTo>
                  <a:pt x="320039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grpSp>
        <p:nvGrpSpPr>
          <p:cNvPr id="9" name="object 9"/>
          <p:cNvGrpSpPr/>
          <p:nvPr/>
        </p:nvGrpSpPr>
        <p:grpSpPr>
          <a:xfrm>
            <a:off x="472069" y="2893700"/>
            <a:ext cx="3447812" cy="367623"/>
            <a:chOff x="330200" y="2796539"/>
            <a:chExt cx="3716020" cy="396240"/>
          </a:xfrm>
          <a:solidFill>
            <a:srgbClr val="7030A0"/>
          </a:solidFill>
        </p:grpSpPr>
        <p:sp>
          <p:nvSpPr>
            <p:cNvPr id="10" name="object 10"/>
            <p:cNvSpPr/>
            <p:nvPr/>
          </p:nvSpPr>
          <p:spPr>
            <a:xfrm>
              <a:off x="336550" y="2802889"/>
              <a:ext cx="3703320" cy="383540"/>
            </a:xfrm>
            <a:custGeom>
              <a:avLst/>
              <a:gdLst/>
              <a:ahLst/>
              <a:cxnLst/>
              <a:rect l="l" t="t" r="r" b="b"/>
              <a:pathLst>
                <a:path w="3703320" h="383539">
                  <a:moveTo>
                    <a:pt x="3639439" y="0"/>
                  </a:moveTo>
                  <a:lnTo>
                    <a:pt x="63919" y="0"/>
                  </a:lnTo>
                  <a:lnTo>
                    <a:pt x="39042" y="5016"/>
                  </a:lnTo>
                  <a:lnTo>
                    <a:pt x="18724" y="18700"/>
                  </a:lnTo>
                  <a:lnTo>
                    <a:pt x="5024" y="39004"/>
                  </a:lnTo>
                  <a:lnTo>
                    <a:pt x="0" y="63881"/>
                  </a:lnTo>
                  <a:lnTo>
                    <a:pt x="0" y="319659"/>
                  </a:lnTo>
                  <a:lnTo>
                    <a:pt x="5024" y="344535"/>
                  </a:lnTo>
                  <a:lnTo>
                    <a:pt x="18724" y="364839"/>
                  </a:lnTo>
                  <a:lnTo>
                    <a:pt x="39042" y="378523"/>
                  </a:lnTo>
                  <a:lnTo>
                    <a:pt x="63919" y="383539"/>
                  </a:lnTo>
                  <a:lnTo>
                    <a:pt x="3639439" y="383539"/>
                  </a:lnTo>
                  <a:lnTo>
                    <a:pt x="3664315" y="378523"/>
                  </a:lnTo>
                  <a:lnTo>
                    <a:pt x="3684619" y="364839"/>
                  </a:lnTo>
                  <a:lnTo>
                    <a:pt x="3698303" y="344535"/>
                  </a:lnTo>
                  <a:lnTo>
                    <a:pt x="3703320" y="319659"/>
                  </a:lnTo>
                  <a:lnTo>
                    <a:pt x="3703320" y="63881"/>
                  </a:lnTo>
                  <a:lnTo>
                    <a:pt x="3698303" y="39004"/>
                  </a:lnTo>
                  <a:lnTo>
                    <a:pt x="3684619" y="18700"/>
                  </a:lnTo>
                  <a:lnTo>
                    <a:pt x="3664315" y="5016"/>
                  </a:lnTo>
                  <a:lnTo>
                    <a:pt x="3639439" y="0"/>
                  </a:lnTo>
                  <a:close/>
                </a:path>
              </a:pathLst>
            </a:custGeom>
            <a:grpFill/>
            <a:ln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1" name="object 11"/>
            <p:cNvSpPr/>
            <p:nvPr/>
          </p:nvSpPr>
          <p:spPr>
            <a:xfrm>
              <a:off x="336550" y="2802889"/>
              <a:ext cx="3703320" cy="383540"/>
            </a:xfrm>
            <a:custGeom>
              <a:avLst/>
              <a:gdLst/>
              <a:ahLst/>
              <a:cxnLst/>
              <a:rect l="l" t="t" r="r" b="b"/>
              <a:pathLst>
                <a:path w="3703320" h="383539">
                  <a:moveTo>
                    <a:pt x="0" y="63881"/>
                  </a:moveTo>
                  <a:lnTo>
                    <a:pt x="5024" y="39004"/>
                  </a:lnTo>
                  <a:lnTo>
                    <a:pt x="18724" y="18700"/>
                  </a:lnTo>
                  <a:lnTo>
                    <a:pt x="39042" y="5016"/>
                  </a:lnTo>
                  <a:lnTo>
                    <a:pt x="63919" y="0"/>
                  </a:lnTo>
                  <a:lnTo>
                    <a:pt x="3639439" y="0"/>
                  </a:lnTo>
                  <a:lnTo>
                    <a:pt x="3664315" y="5016"/>
                  </a:lnTo>
                  <a:lnTo>
                    <a:pt x="3684619" y="18700"/>
                  </a:lnTo>
                  <a:lnTo>
                    <a:pt x="3698303" y="39004"/>
                  </a:lnTo>
                  <a:lnTo>
                    <a:pt x="3703320" y="63881"/>
                  </a:lnTo>
                  <a:lnTo>
                    <a:pt x="3703320" y="319659"/>
                  </a:lnTo>
                  <a:lnTo>
                    <a:pt x="3698303" y="344535"/>
                  </a:lnTo>
                  <a:lnTo>
                    <a:pt x="3684619" y="364839"/>
                  </a:lnTo>
                  <a:lnTo>
                    <a:pt x="3664315" y="378523"/>
                  </a:lnTo>
                  <a:lnTo>
                    <a:pt x="3639439" y="383539"/>
                  </a:lnTo>
                  <a:lnTo>
                    <a:pt x="63919" y="383539"/>
                  </a:lnTo>
                  <a:lnTo>
                    <a:pt x="39042" y="378523"/>
                  </a:lnTo>
                  <a:lnTo>
                    <a:pt x="18724" y="364839"/>
                  </a:lnTo>
                  <a:lnTo>
                    <a:pt x="5024" y="344535"/>
                  </a:lnTo>
                  <a:lnTo>
                    <a:pt x="0" y="319659"/>
                  </a:lnTo>
                  <a:lnTo>
                    <a:pt x="0" y="63881"/>
                  </a:lnTo>
                  <a:close/>
                </a:path>
              </a:pathLst>
            </a:custGeom>
            <a:grpFill/>
            <a:ln w="12700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76272" y="2983320"/>
            <a:ext cx="7066234" cy="112915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45733">
              <a:spcBef>
                <a:spcPts val="75"/>
              </a:spcBef>
            </a:pPr>
            <a:r>
              <a:rPr sz="1200" b="1" spc="8" dirty="0">
                <a:solidFill>
                  <a:srgbClr val="FFFFFF"/>
                </a:solidFill>
                <a:latin typeface="Trebuchet MS"/>
                <a:cs typeface="Trebuchet MS"/>
              </a:rPr>
              <a:t>Правила</a:t>
            </a:r>
            <a:r>
              <a:rPr sz="1200" b="1" spc="-38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15" dirty="0">
                <a:solidFill>
                  <a:srgbClr val="FFFFFF"/>
                </a:solidFill>
                <a:latin typeface="Trebuchet MS"/>
                <a:cs typeface="Trebuchet MS"/>
              </a:rPr>
              <a:t>выбора</a:t>
            </a:r>
            <a:r>
              <a:rPr sz="1200" b="1" spc="-6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-8" dirty="0">
                <a:solidFill>
                  <a:srgbClr val="FFFFFF"/>
                </a:solidFill>
                <a:latin typeface="Trebuchet MS"/>
                <a:cs typeface="Trebuchet MS"/>
              </a:rPr>
              <a:t>способа</a:t>
            </a:r>
            <a:r>
              <a:rPr sz="1200" b="1" spc="-68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-11" dirty="0">
                <a:solidFill>
                  <a:srgbClr val="FFFFFF"/>
                </a:solidFill>
                <a:latin typeface="Trebuchet MS"/>
                <a:cs typeface="Trebuchet MS"/>
              </a:rPr>
              <a:t>закупки</a:t>
            </a:r>
            <a:endParaRPr sz="1200" dirty="0">
              <a:latin typeface="Trebuchet MS"/>
              <a:cs typeface="Trebuchet MS"/>
            </a:endParaRPr>
          </a:p>
          <a:p>
            <a:pPr>
              <a:spcBef>
                <a:spcPts val="11"/>
              </a:spcBef>
            </a:pPr>
            <a:endParaRPr sz="1275" dirty="0">
              <a:latin typeface="Trebuchet MS"/>
              <a:cs typeface="Trebuchet MS"/>
            </a:endParaRPr>
          </a:p>
          <a:p>
            <a:pPr marL="224790" indent="-215265">
              <a:spcBef>
                <a:spcPts val="4"/>
              </a:spcBef>
              <a:buFont typeface="Arial MT"/>
              <a:buChar char="•"/>
              <a:tabLst>
                <a:tab pos="224314" algn="l"/>
                <a:tab pos="224790" algn="l"/>
              </a:tabLst>
            </a:pPr>
            <a:r>
              <a:rPr sz="1600" spc="64" dirty="0">
                <a:solidFill>
                  <a:srgbClr val="343846"/>
                </a:solidFill>
                <a:latin typeface="Trebuchet MS"/>
                <a:cs typeface="Trebuchet MS"/>
              </a:rPr>
              <a:t>В</a:t>
            </a:r>
            <a:r>
              <a:rPr sz="1600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600" spc="-4" dirty="0">
                <a:solidFill>
                  <a:srgbClr val="343846"/>
                </a:solidFill>
                <a:latin typeface="Trebuchet MS"/>
                <a:cs typeface="Trebuchet MS"/>
              </a:rPr>
              <a:t>с</a:t>
            </a:r>
            <a:r>
              <a:rPr sz="1600" spc="-11" dirty="0">
                <a:solidFill>
                  <a:srgbClr val="343846"/>
                </a:solidFill>
                <a:latin typeface="Trebuchet MS"/>
                <a:cs typeface="Trebuchet MS"/>
              </a:rPr>
              <a:t>л</a:t>
            </a:r>
            <a:r>
              <a:rPr sz="1600" spc="-15" dirty="0">
                <a:solidFill>
                  <a:srgbClr val="343846"/>
                </a:solidFill>
                <a:latin typeface="Trebuchet MS"/>
                <a:cs typeface="Trebuchet MS"/>
              </a:rPr>
              <a:t>у</a:t>
            </a:r>
            <a:r>
              <a:rPr sz="1600" spc="11" dirty="0">
                <a:solidFill>
                  <a:srgbClr val="343846"/>
                </a:solidFill>
                <a:latin typeface="Trebuchet MS"/>
                <a:cs typeface="Trebuchet MS"/>
              </a:rPr>
              <a:t>ча</a:t>
            </a:r>
            <a:r>
              <a:rPr sz="1600" spc="15" dirty="0">
                <a:solidFill>
                  <a:srgbClr val="343846"/>
                </a:solidFill>
                <a:latin typeface="Trebuchet MS"/>
                <a:cs typeface="Trebuchet MS"/>
              </a:rPr>
              <a:t>я</a:t>
            </a:r>
            <a:r>
              <a:rPr sz="1600" spc="-86" dirty="0">
                <a:solidFill>
                  <a:srgbClr val="343846"/>
                </a:solidFill>
                <a:latin typeface="Trebuchet MS"/>
                <a:cs typeface="Trebuchet MS"/>
              </a:rPr>
              <a:t>х,</a:t>
            </a:r>
            <a:r>
              <a:rPr sz="1600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600" spc="11" dirty="0">
                <a:solidFill>
                  <a:srgbClr val="343846"/>
                </a:solidFill>
                <a:latin typeface="Trebuchet MS"/>
                <a:cs typeface="Trebuchet MS"/>
              </a:rPr>
              <a:t>пр</a:t>
            </a:r>
            <a:r>
              <a:rPr sz="1600" spc="4" dirty="0">
                <a:solidFill>
                  <a:srgbClr val="343846"/>
                </a:solidFill>
                <a:latin typeface="Trebuchet MS"/>
                <a:cs typeface="Trebuchet MS"/>
              </a:rPr>
              <a:t>е</a:t>
            </a:r>
            <a:r>
              <a:rPr sz="1600" spc="-26" dirty="0">
                <a:solidFill>
                  <a:srgbClr val="343846"/>
                </a:solidFill>
                <a:latin typeface="Trebuchet MS"/>
                <a:cs typeface="Trebuchet MS"/>
              </a:rPr>
              <a:t>д</a:t>
            </a:r>
            <a:r>
              <a:rPr sz="1600" spc="-15" dirty="0">
                <a:solidFill>
                  <a:srgbClr val="343846"/>
                </a:solidFill>
                <a:latin typeface="Trebuchet MS"/>
                <a:cs typeface="Trebuchet MS"/>
              </a:rPr>
              <a:t>у</a:t>
            </a:r>
            <a:r>
              <a:rPr sz="1600" dirty="0">
                <a:solidFill>
                  <a:srgbClr val="343846"/>
                </a:solidFill>
                <a:latin typeface="Trebuchet MS"/>
                <a:cs typeface="Trebuchet MS"/>
              </a:rPr>
              <a:t>с</a:t>
            </a:r>
            <a:r>
              <a:rPr sz="1600" spc="-11" dirty="0">
                <a:solidFill>
                  <a:srgbClr val="343846"/>
                </a:solidFill>
                <a:latin typeface="Trebuchet MS"/>
                <a:cs typeface="Trebuchet MS"/>
              </a:rPr>
              <a:t>мот</a:t>
            </a:r>
            <a:r>
              <a:rPr sz="1600" spc="-15" dirty="0">
                <a:solidFill>
                  <a:srgbClr val="343846"/>
                </a:solidFill>
                <a:latin typeface="Trebuchet MS"/>
                <a:cs typeface="Trebuchet MS"/>
              </a:rPr>
              <a:t>р</a:t>
            </a:r>
            <a:r>
              <a:rPr sz="1600" spc="8" dirty="0">
                <a:solidFill>
                  <a:srgbClr val="343846"/>
                </a:solidFill>
                <a:latin typeface="Trebuchet MS"/>
                <a:cs typeface="Trebuchet MS"/>
              </a:rPr>
              <a:t>е</a:t>
            </a:r>
            <a:r>
              <a:rPr sz="1600" spc="-4" dirty="0">
                <a:solidFill>
                  <a:srgbClr val="343846"/>
                </a:solidFill>
                <a:latin typeface="Trebuchet MS"/>
                <a:cs typeface="Trebuchet MS"/>
              </a:rPr>
              <a:t>нн</a:t>
            </a:r>
            <a:r>
              <a:rPr sz="1600" dirty="0">
                <a:solidFill>
                  <a:srgbClr val="343846"/>
                </a:solidFill>
                <a:latin typeface="Trebuchet MS"/>
                <a:cs typeface="Trebuchet MS"/>
              </a:rPr>
              <a:t>ых</a:t>
            </a:r>
            <a:r>
              <a:rPr sz="1600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600" spc="8" dirty="0">
                <a:solidFill>
                  <a:srgbClr val="343846"/>
                </a:solidFill>
                <a:latin typeface="Trebuchet MS"/>
                <a:cs typeface="Trebuchet MS"/>
              </a:rPr>
              <a:t>п</a:t>
            </a:r>
            <a:r>
              <a:rPr sz="1600" spc="-146" dirty="0">
                <a:solidFill>
                  <a:srgbClr val="343846"/>
                </a:solidFill>
                <a:latin typeface="Trebuchet MS"/>
                <a:cs typeface="Trebuchet MS"/>
              </a:rPr>
              <a:t>.</a:t>
            </a:r>
            <a:r>
              <a:rPr sz="1600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600" spc="34" dirty="0">
                <a:solidFill>
                  <a:srgbClr val="343846"/>
                </a:solidFill>
                <a:latin typeface="Trebuchet MS"/>
                <a:cs typeface="Trebuchet MS"/>
              </a:rPr>
              <a:t>4</a:t>
            </a:r>
            <a:r>
              <a:rPr sz="1600" spc="-41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600" spc="-71" dirty="0">
                <a:solidFill>
                  <a:srgbClr val="343846"/>
                </a:solidFill>
                <a:latin typeface="Trebuchet MS"/>
                <a:cs typeface="Trebuchet MS"/>
              </a:rPr>
              <a:t>-</a:t>
            </a:r>
            <a:r>
              <a:rPr sz="1600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600" spc="68" dirty="0">
                <a:solidFill>
                  <a:srgbClr val="343846"/>
                </a:solidFill>
                <a:latin typeface="Trebuchet MS"/>
                <a:cs typeface="Trebuchet MS"/>
              </a:rPr>
              <a:t>5</a:t>
            </a:r>
            <a:r>
              <a:rPr sz="1600" spc="-38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600" spc="-68" dirty="0">
                <a:solidFill>
                  <a:srgbClr val="343846"/>
                </a:solidFill>
                <a:latin typeface="Trebuchet MS"/>
                <a:cs typeface="Trebuchet MS"/>
              </a:rPr>
              <a:t>ч.</a:t>
            </a:r>
            <a:r>
              <a:rPr sz="1600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600" spc="-195" dirty="0">
                <a:solidFill>
                  <a:srgbClr val="343846"/>
                </a:solidFill>
                <a:latin typeface="Trebuchet MS"/>
                <a:cs typeface="Trebuchet MS"/>
              </a:rPr>
              <a:t>1</a:t>
            </a:r>
            <a:r>
              <a:rPr sz="1600" spc="-45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600" spc="-4" dirty="0">
                <a:solidFill>
                  <a:srgbClr val="343846"/>
                </a:solidFill>
                <a:latin typeface="Trebuchet MS"/>
                <a:cs typeface="Trebuchet MS"/>
              </a:rPr>
              <a:t>с</a:t>
            </a:r>
            <a:r>
              <a:rPr sz="1600" spc="-101" dirty="0">
                <a:solidFill>
                  <a:srgbClr val="343846"/>
                </a:solidFill>
                <a:latin typeface="Trebuchet MS"/>
                <a:cs typeface="Trebuchet MS"/>
              </a:rPr>
              <a:t>т.</a:t>
            </a:r>
            <a:r>
              <a:rPr sz="1600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600" spc="60" dirty="0">
                <a:solidFill>
                  <a:srgbClr val="343846"/>
                </a:solidFill>
                <a:latin typeface="Trebuchet MS"/>
                <a:cs typeface="Trebuchet MS"/>
              </a:rPr>
              <a:t>9</a:t>
            </a:r>
            <a:r>
              <a:rPr sz="1600" spc="34" dirty="0">
                <a:solidFill>
                  <a:srgbClr val="343846"/>
                </a:solidFill>
                <a:latin typeface="Trebuchet MS"/>
                <a:cs typeface="Trebuchet MS"/>
              </a:rPr>
              <a:t>3</a:t>
            </a:r>
            <a:r>
              <a:rPr sz="1600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600" spc="19" dirty="0">
                <a:solidFill>
                  <a:srgbClr val="343846"/>
                </a:solidFill>
                <a:latin typeface="Trebuchet MS"/>
                <a:cs typeface="Trebuchet MS"/>
              </a:rPr>
              <a:t>Зако</a:t>
            </a:r>
            <a:r>
              <a:rPr sz="1600" spc="23" dirty="0">
                <a:solidFill>
                  <a:srgbClr val="343846"/>
                </a:solidFill>
                <a:latin typeface="Trebuchet MS"/>
                <a:cs typeface="Trebuchet MS"/>
              </a:rPr>
              <a:t>н</a:t>
            </a:r>
            <a:r>
              <a:rPr sz="1600" spc="11" dirty="0">
                <a:solidFill>
                  <a:srgbClr val="343846"/>
                </a:solidFill>
                <a:latin typeface="Trebuchet MS"/>
                <a:cs typeface="Trebuchet MS"/>
              </a:rPr>
              <a:t>а</a:t>
            </a:r>
            <a:r>
              <a:rPr sz="1600" spc="-64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600" spc="206" dirty="0">
                <a:solidFill>
                  <a:srgbClr val="343846"/>
                </a:solidFill>
                <a:latin typeface="Trebuchet MS"/>
                <a:cs typeface="Trebuchet MS"/>
              </a:rPr>
              <a:t>№</a:t>
            </a:r>
            <a:r>
              <a:rPr sz="1600" spc="-34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600" spc="-26" dirty="0">
                <a:solidFill>
                  <a:srgbClr val="343846"/>
                </a:solidFill>
                <a:latin typeface="Trebuchet MS"/>
                <a:cs typeface="Trebuchet MS"/>
              </a:rPr>
              <a:t>44;</a:t>
            </a:r>
            <a:endParaRPr sz="1600" dirty="0">
              <a:latin typeface="Trebuchet MS"/>
              <a:cs typeface="Trebuchet MS"/>
            </a:endParaRPr>
          </a:p>
          <a:p>
            <a:pPr marL="224790" indent="-215265">
              <a:buFont typeface="Arial MT"/>
              <a:buChar char="•"/>
              <a:tabLst>
                <a:tab pos="224314" algn="l"/>
                <a:tab pos="224790" algn="l"/>
              </a:tabLst>
            </a:pPr>
            <a:r>
              <a:rPr sz="1600" spc="15" dirty="0">
                <a:solidFill>
                  <a:srgbClr val="343846"/>
                </a:solidFill>
                <a:latin typeface="Trebuchet MS"/>
                <a:cs typeface="Trebuchet MS"/>
              </a:rPr>
              <a:t>Зак</a:t>
            </a:r>
            <a:r>
              <a:rPr sz="1600" spc="8" dirty="0">
                <a:solidFill>
                  <a:srgbClr val="343846"/>
                </a:solidFill>
                <a:latin typeface="Trebuchet MS"/>
                <a:cs typeface="Trebuchet MS"/>
              </a:rPr>
              <a:t>у</a:t>
            </a:r>
            <a:r>
              <a:rPr sz="1600" spc="4" dirty="0">
                <a:solidFill>
                  <a:srgbClr val="343846"/>
                </a:solidFill>
                <a:latin typeface="Trebuchet MS"/>
                <a:cs typeface="Trebuchet MS"/>
              </a:rPr>
              <a:t>пка</a:t>
            </a:r>
            <a:r>
              <a:rPr sz="1600" spc="-45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600" spc="-64" dirty="0">
                <a:solidFill>
                  <a:srgbClr val="343846"/>
                </a:solidFill>
                <a:latin typeface="Trebuchet MS"/>
                <a:cs typeface="Trebuchet MS"/>
              </a:rPr>
              <a:t>т</a:t>
            </a:r>
            <a:r>
              <a:rPr sz="1600" spc="23" dirty="0">
                <a:solidFill>
                  <a:srgbClr val="343846"/>
                </a:solidFill>
                <a:latin typeface="Trebuchet MS"/>
                <a:cs typeface="Trebuchet MS"/>
              </a:rPr>
              <a:t>овара</a:t>
            </a:r>
            <a:r>
              <a:rPr sz="1600" spc="-45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600" spc="-8" dirty="0">
                <a:solidFill>
                  <a:srgbClr val="343846"/>
                </a:solidFill>
                <a:latin typeface="Trebuchet MS"/>
                <a:cs typeface="Trebuchet MS"/>
              </a:rPr>
              <a:t>н</a:t>
            </a:r>
            <a:r>
              <a:rPr sz="1600" spc="15" dirty="0">
                <a:solidFill>
                  <a:srgbClr val="343846"/>
                </a:solidFill>
                <a:latin typeface="Trebuchet MS"/>
                <a:cs typeface="Trebuchet MS"/>
              </a:rPr>
              <a:t>а</a:t>
            </a:r>
            <a:r>
              <a:rPr sz="1600" spc="-45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600" spc="-4" dirty="0">
                <a:solidFill>
                  <a:srgbClr val="343846"/>
                </a:solidFill>
                <a:latin typeface="Trebuchet MS"/>
                <a:cs typeface="Trebuchet MS"/>
              </a:rPr>
              <a:t>с</a:t>
            </a:r>
            <a:r>
              <a:rPr sz="1600" spc="-15" dirty="0">
                <a:solidFill>
                  <a:srgbClr val="343846"/>
                </a:solidFill>
                <a:latin typeface="Trebuchet MS"/>
                <a:cs typeface="Trebuchet MS"/>
              </a:rPr>
              <a:t>у</a:t>
            </a:r>
            <a:r>
              <a:rPr sz="1600" spc="-34" dirty="0">
                <a:solidFill>
                  <a:srgbClr val="343846"/>
                </a:solidFill>
                <a:latin typeface="Trebuchet MS"/>
                <a:cs typeface="Trebuchet MS"/>
              </a:rPr>
              <a:t>мм</a:t>
            </a:r>
            <a:r>
              <a:rPr sz="1600" spc="-38" dirty="0">
                <a:solidFill>
                  <a:srgbClr val="343846"/>
                </a:solidFill>
                <a:latin typeface="Trebuchet MS"/>
                <a:cs typeface="Trebuchet MS"/>
              </a:rPr>
              <a:t>у</a:t>
            </a:r>
            <a:r>
              <a:rPr sz="1600" spc="-146" dirty="0">
                <a:solidFill>
                  <a:srgbClr val="343846"/>
                </a:solidFill>
                <a:latin typeface="Trebuchet MS"/>
                <a:cs typeface="Trebuchet MS"/>
              </a:rPr>
              <a:t>,</a:t>
            </a:r>
            <a:r>
              <a:rPr sz="1600" spc="-41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600" b="1" spc="-11" dirty="0">
                <a:solidFill>
                  <a:srgbClr val="E3465A"/>
                </a:solidFill>
                <a:latin typeface="Trebuchet MS"/>
                <a:cs typeface="Trebuchet MS"/>
              </a:rPr>
              <a:t>н</a:t>
            </a:r>
            <a:r>
              <a:rPr sz="1600" b="1" spc="-26" dirty="0">
                <a:solidFill>
                  <a:srgbClr val="E3465A"/>
                </a:solidFill>
                <a:latin typeface="Trebuchet MS"/>
                <a:cs typeface="Trebuchet MS"/>
              </a:rPr>
              <a:t>е</a:t>
            </a:r>
            <a:r>
              <a:rPr sz="1600" b="1" spc="-45" dirty="0">
                <a:solidFill>
                  <a:srgbClr val="E3465A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E3465A"/>
                </a:solidFill>
                <a:latin typeface="Trebuchet MS"/>
                <a:cs typeface="Trebuchet MS"/>
              </a:rPr>
              <a:t>п</a:t>
            </a:r>
            <a:r>
              <a:rPr sz="1600" b="1" spc="-15" dirty="0">
                <a:solidFill>
                  <a:srgbClr val="E3465A"/>
                </a:solidFill>
                <a:latin typeface="Trebuchet MS"/>
                <a:cs typeface="Trebuchet MS"/>
              </a:rPr>
              <a:t>р</a:t>
            </a:r>
            <a:r>
              <a:rPr sz="1600" b="1" spc="-11" dirty="0">
                <a:solidFill>
                  <a:srgbClr val="E3465A"/>
                </a:solidFill>
                <a:latin typeface="Trebuchet MS"/>
                <a:cs typeface="Trebuchet MS"/>
              </a:rPr>
              <a:t>е</a:t>
            </a:r>
            <a:r>
              <a:rPr sz="1600" b="1" spc="30" dirty="0">
                <a:solidFill>
                  <a:srgbClr val="E3465A"/>
                </a:solidFill>
                <a:latin typeface="Trebuchet MS"/>
                <a:cs typeface="Trebuchet MS"/>
              </a:rPr>
              <a:t>в</a:t>
            </a:r>
            <a:r>
              <a:rPr sz="1600" b="1" spc="34" dirty="0">
                <a:solidFill>
                  <a:srgbClr val="E3465A"/>
                </a:solidFill>
                <a:latin typeface="Trebuchet MS"/>
                <a:cs typeface="Trebuchet MS"/>
              </a:rPr>
              <a:t>ы</a:t>
            </a:r>
            <a:r>
              <a:rPr sz="1600" b="1" spc="30" dirty="0">
                <a:solidFill>
                  <a:srgbClr val="E3465A"/>
                </a:solidFill>
                <a:latin typeface="Trebuchet MS"/>
                <a:cs typeface="Trebuchet MS"/>
              </a:rPr>
              <a:t>ш</a:t>
            </a:r>
            <a:r>
              <a:rPr sz="1600" b="1" spc="23" dirty="0">
                <a:solidFill>
                  <a:srgbClr val="E3465A"/>
                </a:solidFill>
                <a:latin typeface="Trebuchet MS"/>
                <a:cs typeface="Trebuchet MS"/>
              </a:rPr>
              <a:t>аю</a:t>
            </a:r>
            <a:r>
              <a:rPr sz="1600" b="1" spc="30" dirty="0">
                <a:solidFill>
                  <a:srgbClr val="E3465A"/>
                </a:solidFill>
                <a:latin typeface="Trebuchet MS"/>
                <a:cs typeface="Trebuchet MS"/>
              </a:rPr>
              <a:t>щ</a:t>
            </a:r>
            <a:r>
              <a:rPr sz="1600" b="1" spc="8" dirty="0">
                <a:solidFill>
                  <a:srgbClr val="E3465A"/>
                </a:solidFill>
                <a:latin typeface="Trebuchet MS"/>
                <a:cs typeface="Trebuchet MS"/>
              </a:rPr>
              <a:t>ую</a:t>
            </a:r>
            <a:r>
              <a:rPr sz="1600" b="1" spc="-75" dirty="0">
                <a:solidFill>
                  <a:srgbClr val="E3465A"/>
                </a:solidFill>
                <a:latin typeface="Trebuchet MS"/>
                <a:cs typeface="Trebuchet MS"/>
              </a:rPr>
              <a:t> </a:t>
            </a:r>
            <a:r>
              <a:rPr sz="1600" b="1" spc="23" dirty="0">
                <a:solidFill>
                  <a:srgbClr val="E3465A"/>
                </a:solidFill>
                <a:latin typeface="Trebuchet MS"/>
                <a:cs typeface="Trebuchet MS"/>
              </a:rPr>
              <a:t>5</a:t>
            </a:r>
            <a:r>
              <a:rPr sz="1600" b="1" spc="-45" dirty="0">
                <a:solidFill>
                  <a:srgbClr val="E3465A"/>
                </a:solidFill>
                <a:latin typeface="Trebuchet MS"/>
                <a:cs typeface="Trebuchet MS"/>
              </a:rPr>
              <a:t> </a:t>
            </a:r>
            <a:r>
              <a:rPr sz="1600" b="1" spc="-26" dirty="0">
                <a:solidFill>
                  <a:srgbClr val="E3465A"/>
                </a:solidFill>
                <a:latin typeface="Trebuchet MS"/>
                <a:cs typeface="Trebuchet MS"/>
              </a:rPr>
              <a:t>м</a:t>
            </a:r>
            <a:r>
              <a:rPr sz="1600" b="1" spc="-19" dirty="0">
                <a:solidFill>
                  <a:srgbClr val="E3465A"/>
                </a:solidFill>
                <a:latin typeface="Trebuchet MS"/>
                <a:cs typeface="Trebuchet MS"/>
              </a:rPr>
              <a:t>л</a:t>
            </a:r>
            <a:r>
              <a:rPr sz="1600" b="1" spc="-11" dirty="0">
                <a:solidFill>
                  <a:srgbClr val="E3465A"/>
                </a:solidFill>
                <a:latin typeface="Trebuchet MS"/>
                <a:cs typeface="Trebuchet MS"/>
              </a:rPr>
              <a:t>н</a:t>
            </a:r>
            <a:r>
              <a:rPr sz="1600" b="1" spc="-116" dirty="0">
                <a:solidFill>
                  <a:srgbClr val="E3465A"/>
                </a:solidFill>
                <a:latin typeface="Trebuchet MS"/>
                <a:cs typeface="Trebuchet MS"/>
              </a:rPr>
              <a:t>.</a:t>
            </a:r>
            <a:r>
              <a:rPr sz="1600" b="1" spc="-64" dirty="0">
                <a:solidFill>
                  <a:srgbClr val="E3465A"/>
                </a:solidFill>
                <a:latin typeface="Trebuchet MS"/>
                <a:cs typeface="Trebuchet MS"/>
              </a:rPr>
              <a:t> </a:t>
            </a:r>
            <a:r>
              <a:rPr sz="1600" b="1" spc="-15" dirty="0">
                <a:solidFill>
                  <a:srgbClr val="E3465A"/>
                </a:solidFill>
                <a:latin typeface="Trebuchet MS"/>
                <a:cs typeface="Trebuchet MS"/>
              </a:rPr>
              <a:t>ру</a:t>
            </a:r>
            <a:r>
              <a:rPr sz="1600" b="1" spc="-23" dirty="0">
                <a:solidFill>
                  <a:srgbClr val="E3465A"/>
                </a:solidFill>
                <a:latin typeface="Trebuchet MS"/>
                <a:cs typeface="Trebuchet MS"/>
              </a:rPr>
              <a:t>б</a:t>
            </a:r>
            <a:r>
              <a:rPr sz="1600" b="1" spc="-116" dirty="0">
                <a:solidFill>
                  <a:srgbClr val="E3465A"/>
                </a:solidFill>
                <a:latin typeface="Trebuchet MS"/>
                <a:cs typeface="Trebuchet MS"/>
              </a:rPr>
              <a:t>.;</a:t>
            </a:r>
            <a:endParaRPr sz="1600" dirty="0">
              <a:latin typeface="Trebuchet MS"/>
              <a:cs typeface="Trebuchet MS"/>
            </a:endParaRPr>
          </a:p>
          <a:p>
            <a:pPr marL="224790" indent="-215265">
              <a:buFont typeface="Arial MT"/>
              <a:buChar char="•"/>
              <a:tabLst>
                <a:tab pos="224314" algn="l"/>
                <a:tab pos="224790" algn="l"/>
              </a:tabLst>
            </a:pPr>
            <a:r>
              <a:rPr sz="1600" spc="19" dirty="0">
                <a:solidFill>
                  <a:srgbClr val="343846"/>
                </a:solidFill>
                <a:latin typeface="Trebuchet MS"/>
                <a:cs typeface="Trebuchet MS"/>
              </a:rPr>
              <a:t>Годовой</a:t>
            </a:r>
            <a:r>
              <a:rPr sz="1600" spc="-41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600" spc="4" dirty="0">
                <a:solidFill>
                  <a:srgbClr val="343846"/>
                </a:solidFill>
                <a:latin typeface="Trebuchet MS"/>
                <a:cs typeface="Trebuchet MS"/>
              </a:rPr>
              <a:t>объем</a:t>
            </a:r>
            <a:r>
              <a:rPr sz="1600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600" spc="15" dirty="0">
                <a:solidFill>
                  <a:srgbClr val="343846"/>
                </a:solidFill>
                <a:latin typeface="Trebuchet MS"/>
                <a:cs typeface="Trebuchet MS"/>
              </a:rPr>
              <a:t>закупок</a:t>
            </a:r>
            <a:r>
              <a:rPr sz="1600" spc="-23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600" b="1" spc="-19" dirty="0">
                <a:solidFill>
                  <a:srgbClr val="E3465A"/>
                </a:solidFill>
                <a:latin typeface="Trebuchet MS"/>
                <a:cs typeface="Trebuchet MS"/>
              </a:rPr>
              <a:t>не</a:t>
            </a:r>
            <a:r>
              <a:rPr sz="1600" b="1" spc="-45" dirty="0">
                <a:solidFill>
                  <a:srgbClr val="E3465A"/>
                </a:solidFill>
                <a:latin typeface="Trebuchet MS"/>
                <a:cs typeface="Trebuchet MS"/>
              </a:rPr>
              <a:t> </a:t>
            </a:r>
            <a:r>
              <a:rPr sz="1600" b="1" spc="-23" dirty="0">
                <a:solidFill>
                  <a:srgbClr val="E3465A"/>
                </a:solidFill>
                <a:latin typeface="Trebuchet MS"/>
                <a:cs typeface="Trebuchet MS"/>
              </a:rPr>
              <a:t>должен</a:t>
            </a:r>
            <a:r>
              <a:rPr sz="1600" b="1" spc="-56" dirty="0">
                <a:solidFill>
                  <a:srgbClr val="E3465A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E3465A"/>
                </a:solidFill>
                <a:latin typeface="Trebuchet MS"/>
                <a:cs typeface="Trebuchet MS"/>
              </a:rPr>
              <a:t>превышать</a:t>
            </a:r>
            <a:r>
              <a:rPr sz="1600" b="1" spc="-56" dirty="0">
                <a:solidFill>
                  <a:srgbClr val="E3465A"/>
                </a:solidFill>
                <a:latin typeface="Trebuchet MS"/>
                <a:cs typeface="Trebuchet MS"/>
              </a:rPr>
              <a:t> </a:t>
            </a:r>
            <a:r>
              <a:rPr sz="1600" b="1" spc="-41" dirty="0">
                <a:solidFill>
                  <a:srgbClr val="E3465A"/>
                </a:solidFill>
                <a:latin typeface="Trebuchet MS"/>
                <a:cs typeface="Trebuchet MS"/>
              </a:rPr>
              <a:t>100</a:t>
            </a:r>
            <a:r>
              <a:rPr sz="1600" b="1" spc="-56" dirty="0">
                <a:solidFill>
                  <a:srgbClr val="E3465A"/>
                </a:solidFill>
                <a:latin typeface="Trebuchet MS"/>
                <a:cs typeface="Trebuchet MS"/>
              </a:rPr>
              <a:t> </a:t>
            </a:r>
            <a:r>
              <a:rPr sz="1600" b="1" spc="-45" dirty="0">
                <a:solidFill>
                  <a:srgbClr val="E3465A"/>
                </a:solidFill>
                <a:latin typeface="Trebuchet MS"/>
                <a:cs typeface="Trebuchet MS"/>
              </a:rPr>
              <a:t>млн.</a:t>
            </a:r>
            <a:r>
              <a:rPr sz="1600" b="1" spc="-64" dirty="0">
                <a:solidFill>
                  <a:srgbClr val="E3465A"/>
                </a:solidFill>
                <a:latin typeface="Trebuchet MS"/>
                <a:cs typeface="Trebuchet MS"/>
              </a:rPr>
              <a:t> </a:t>
            </a:r>
            <a:r>
              <a:rPr sz="1600" b="1" spc="-41" dirty="0">
                <a:solidFill>
                  <a:srgbClr val="E3465A"/>
                </a:solidFill>
                <a:latin typeface="Trebuchet MS"/>
                <a:cs typeface="Trebuchet MS"/>
              </a:rPr>
              <a:t>руб.</a:t>
            </a:r>
            <a:endParaRPr sz="1050" dirty="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65506" y="4670717"/>
            <a:ext cx="5959093" cy="556260"/>
            <a:chOff x="325120" y="4287520"/>
            <a:chExt cx="5623560" cy="741680"/>
          </a:xfrm>
          <a:solidFill>
            <a:srgbClr val="7030A0"/>
          </a:solidFill>
        </p:grpSpPr>
        <p:sp>
          <p:nvSpPr>
            <p:cNvPr id="14" name="object 14"/>
            <p:cNvSpPr/>
            <p:nvPr/>
          </p:nvSpPr>
          <p:spPr>
            <a:xfrm>
              <a:off x="335280" y="4297680"/>
              <a:ext cx="5603240" cy="721360"/>
            </a:xfrm>
            <a:custGeom>
              <a:avLst/>
              <a:gdLst/>
              <a:ahLst/>
              <a:cxnLst/>
              <a:rect l="l" t="t" r="r" b="b"/>
              <a:pathLst>
                <a:path w="5603240" h="721360">
                  <a:moveTo>
                    <a:pt x="5535930" y="0"/>
                  </a:moveTo>
                  <a:lnTo>
                    <a:pt x="67348" y="0"/>
                  </a:lnTo>
                  <a:lnTo>
                    <a:pt x="41131" y="5284"/>
                  </a:lnTo>
                  <a:lnTo>
                    <a:pt x="19724" y="19700"/>
                  </a:lnTo>
                  <a:lnTo>
                    <a:pt x="5292" y="41094"/>
                  </a:lnTo>
                  <a:lnTo>
                    <a:pt x="0" y="67310"/>
                  </a:lnTo>
                  <a:lnTo>
                    <a:pt x="0" y="654050"/>
                  </a:lnTo>
                  <a:lnTo>
                    <a:pt x="5292" y="680265"/>
                  </a:lnTo>
                  <a:lnTo>
                    <a:pt x="19724" y="701659"/>
                  </a:lnTo>
                  <a:lnTo>
                    <a:pt x="41131" y="716075"/>
                  </a:lnTo>
                  <a:lnTo>
                    <a:pt x="67348" y="721360"/>
                  </a:lnTo>
                  <a:lnTo>
                    <a:pt x="5535930" y="721360"/>
                  </a:lnTo>
                  <a:lnTo>
                    <a:pt x="5562145" y="716075"/>
                  </a:lnTo>
                  <a:lnTo>
                    <a:pt x="5583539" y="701659"/>
                  </a:lnTo>
                  <a:lnTo>
                    <a:pt x="5597955" y="680265"/>
                  </a:lnTo>
                  <a:lnTo>
                    <a:pt x="5603240" y="654050"/>
                  </a:lnTo>
                  <a:lnTo>
                    <a:pt x="5603240" y="67310"/>
                  </a:lnTo>
                  <a:lnTo>
                    <a:pt x="5597955" y="41094"/>
                  </a:lnTo>
                  <a:lnTo>
                    <a:pt x="5583539" y="19700"/>
                  </a:lnTo>
                  <a:lnTo>
                    <a:pt x="5562145" y="5284"/>
                  </a:lnTo>
                  <a:lnTo>
                    <a:pt x="5535930" y="0"/>
                  </a:lnTo>
                  <a:close/>
                </a:path>
              </a:pathLst>
            </a:custGeom>
            <a:grpFill/>
            <a:ln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5" name="object 15"/>
            <p:cNvSpPr/>
            <p:nvPr/>
          </p:nvSpPr>
          <p:spPr>
            <a:xfrm>
              <a:off x="335280" y="4297680"/>
              <a:ext cx="5603240" cy="721360"/>
            </a:xfrm>
            <a:custGeom>
              <a:avLst/>
              <a:gdLst/>
              <a:ahLst/>
              <a:cxnLst/>
              <a:rect l="l" t="t" r="r" b="b"/>
              <a:pathLst>
                <a:path w="5603240" h="721360">
                  <a:moveTo>
                    <a:pt x="0" y="67310"/>
                  </a:moveTo>
                  <a:lnTo>
                    <a:pt x="5292" y="41094"/>
                  </a:lnTo>
                  <a:lnTo>
                    <a:pt x="19724" y="19700"/>
                  </a:lnTo>
                  <a:lnTo>
                    <a:pt x="41131" y="5284"/>
                  </a:lnTo>
                  <a:lnTo>
                    <a:pt x="67348" y="0"/>
                  </a:lnTo>
                  <a:lnTo>
                    <a:pt x="5535930" y="0"/>
                  </a:lnTo>
                  <a:lnTo>
                    <a:pt x="5562145" y="5284"/>
                  </a:lnTo>
                  <a:lnTo>
                    <a:pt x="5583539" y="19700"/>
                  </a:lnTo>
                  <a:lnTo>
                    <a:pt x="5597955" y="41094"/>
                  </a:lnTo>
                  <a:lnTo>
                    <a:pt x="5603240" y="67310"/>
                  </a:lnTo>
                  <a:lnTo>
                    <a:pt x="5603240" y="654050"/>
                  </a:lnTo>
                  <a:lnTo>
                    <a:pt x="5597955" y="680265"/>
                  </a:lnTo>
                  <a:lnTo>
                    <a:pt x="5583539" y="701659"/>
                  </a:lnTo>
                  <a:lnTo>
                    <a:pt x="5562145" y="716075"/>
                  </a:lnTo>
                  <a:lnTo>
                    <a:pt x="5535930" y="721360"/>
                  </a:lnTo>
                  <a:lnTo>
                    <a:pt x="67348" y="721360"/>
                  </a:lnTo>
                  <a:lnTo>
                    <a:pt x="41131" y="716075"/>
                  </a:lnTo>
                  <a:lnTo>
                    <a:pt x="19724" y="701659"/>
                  </a:lnTo>
                  <a:lnTo>
                    <a:pt x="5292" y="680265"/>
                  </a:lnTo>
                  <a:lnTo>
                    <a:pt x="0" y="654050"/>
                  </a:lnTo>
                  <a:lnTo>
                    <a:pt x="0" y="67310"/>
                  </a:lnTo>
                  <a:close/>
                </a:path>
              </a:pathLst>
            </a:custGeom>
            <a:grpFill/>
            <a:ln w="20320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762582" y="4665261"/>
            <a:ext cx="5623931" cy="50206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61010" marR="3810" indent="-451961">
              <a:spcBef>
                <a:spcPts val="75"/>
              </a:spcBef>
            </a:pPr>
            <a:r>
              <a:rPr sz="1600" spc="15" dirty="0">
                <a:solidFill>
                  <a:srgbClr val="FFFFFF"/>
                </a:solidFill>
                <a:latin typeface="Trebuchet MS"/>
                <a:cs typeface="Trebuchet MS"/>
              </a:rPr>
              <a:t>К</a:t>
            </a:r>
            <a:r>
              <a:rPr sz="1600" spc="4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600" spc="-11" dirty="0">
                <a:solidFill>
                  <a:srgbClr val="FFFFFF"/>
                </a:solidFill>
                <a:latin typeface="Trebuchet MS"/>
                <a:cs typeface="Trebuchet MS"/>
              </a:rPr>
              <a:t>л</a:t>
            </a:r>
            <a:r>
              <a:rPr sz="1600" spc="-26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600" spc="11" dirty="0">
                <a:solidFill>
                  <a:srgbClr val="FFFFFF"/>
                </a:solidFill>
                <a:latin typeface="Trebuchet MS"/>
                <a:cs typeface="Trebuchet MS"/>
              </a:rPr>
              <a:t>ч</a:t>
            </a:r>
            <a:r>
              <a:rPr sz="1600" spc="23" dirty="0">
                <a:solidFill>
                  <a:srgbClr val="FFFFFF"/>
                </a:solidFill>
                <a:latin typeface="Trebuchet MS"/>
                <a:cs typeface="Trebuchet MS"/>
              </a:rPr>
              <a:t>е</a:t>
            </a: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600" spc="8" dirty="0">
                <a:solidFill>
                  <a:srgbClr val="FFFFFF"/>
                </a:solidFill>
                <a:latin typeface="Trebuchet MS"/>
                <a:cs typeface="Trebuchet MS"/>
              </a:rPr>
              <a:t>тво</a:t>
            </a:r>
            <a:r>
              <a:rPr sz="1600" spc="-86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Trebuchet MS"/>
                <a:cs typeface="Trebuchet MS"/>
              </a:rPr>
              <a:t>з</a:t>
            </a:r>
            <a:r>
              <a:rPr sz="1600" spc="41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1600" spc="-8" dirty="0">
                <a:solidFill>
                  <a:srgbClr val="FFFFFF"/>
                </a:solidFill>
                <a:latin typeface="Trebuchet MS"/>
                <a:cs typeface="Trebuchet MS"/>
              </a:rPr>
              <a:t>к</a:t>
            </a:r>
            <a:r>
              <a:rPr sz="1600" spc="-15" dirty="0">
                <a:solidFill>
                  <a:srgbClr val="FFFFFF"/>
                </a:solidFill>
                <a:latin typeface="Trebuchet MS"/>
                <a:cs typeface="Trebuchet MS"/>
              </a:rPr>
              <a:t>у</a:t>
            </a:r>
            <a:r>
              <a:rPr sz="1600" spc="11" dirty="0">
                <a:solidFill>
                  <a:srgbClr val="FFFFFF"/>
                </a:solidFill>
                <a:latin typeface="Trebuchet MS"/>
                <a:cs typeface="Trebuchet MS"/>
              </a:rPr>
              <a:t>п</a:t>
            </a:r>
            <a:r>
              <a:rPr sz="1600" spc="38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600" spc="-4" dirty="0">
                <a:solidFill>
                  <a:srgbClr val="FFFFFF"/>
                </a:solidFill>
                <a:latin typeface="Trebuchet MS"/>
                <a:cs typeface="Trebuchet MS"/>
              </a:rPr>
              <a:t>к</a:t>
            </a:r>
            <a:r>
              <a:rPr sz="1600" spc="-53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11" dirty="0">
                <a:solidFill>
                  <a:srgbClr val="FFFFFF"/>
                </a:solidFill>
                <a:latin typeface="Trebuchet MS"/>
                <a:cs typeface="Trebuchet MS"/>
              </a:rPr>
              <a:t>п</a:t>
            </a:r>
            <a:r>
              <a:rPr sz="16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600" spc="-68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-86" dirty="0">
                <a:solidFill>
                  <a:srgbClr val="FFFFFF"/>
                </a:solidFill>
                <a:latin typeface="Trebuchet MS"/>
                <a:cs typeface="Trebuchet MS"/>
              </a:rPr>
              <a:t>ч.</a:t>
            </a:r>
            <a:r>
              <a:rPr sz="16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-248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sz="1600" spc="83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sz="16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-4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600" spc="-127" dirty="0">
                <a:solidFill>
                  <a:srgbClr val="FFFFFF"/>
                </a:solidFill>
                <a:latin typeface="Trebuchet MS"/>
                <a:cs typeface="Trebuchet MS"/>
              </a:rPr>
              <a:t>т.</a:t>
            </a:r>
            <a:r>
              <a:rPr sz="16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79" dirty="0">
                <a:solidFill>
                  <a:srgbClr val="FFFFFF"/>
                </a:solidFill>
                <a:latin typeface="Trebuchet MS"/>
                <a:cs typeface="Trebuchet MS"/>
              </a:rPr>
              <a:t>9</a:t>
            </a:r>
            <a:r>
              <a:rPr sz="1600" spc="41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sz="1600" spc="-68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83" dirty="0">
                <a:solidFill>
                  <a:srgbClr val="FFFFFF"/>
                </a:solidFill>
                <a:latin typeface="Trebuchet MS"/>
                <a:cs typeface="Trebuchet MS"/>
              </a:rPr>
              <a:t>З</a:t>
            </a:r>
            <a:r>
              <a:rPr sz="1600" spc="8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1600" spc="19" dirty="0">
                <a:solidFill>
                  <a:srgbClr val="FFFFFF"/>
                </a:solidFill>
                <a:latin typeface="Trebuchet MS"/>
                <a:cs typeface="Trebuchet MS"/>
              </a:rPr>
              <a:t>к</a:t>
            </a:r>
            <a:r>
              <a:rPr sz="1600" spc="11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600" spc="-8" dirty="0">
                <a:solidFill>
                  <a:srgbClr val="FFFFFF"/>
                </a:solidFill>
                <a:latin typeface="Trebuchet MS"/>
                <a:cs typeface="Trebuchet MS"/>
              </a:rPr>
              <a:t>н</a:t>
            </a:r>
            <a:r>
              <a:rPr sz="1600" spc="15" dirty="0">
                <a:solidFill>
                  <a:srgbClr val="FFFFFF"/>
                </a:solidFill>
                <a:latin typeface="Trebuchet MS"/>
                <a:cs typeface="Trebuchet MS"/>
              </a:rPr>
              <a:t>а</a:t>
            </a:r>
            <a:r>
              <a:rPr sz="1600" spc="-68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266" dirty="0">
                <a:solidFill>
                  <a:srgbClr val="FFFFFF"/>
                </a:solidFill>
                <a:latin typeface="Trebuchet MS"/>
                <a:cs typeface="Trebuchet MS"/>
              </a:rPr>
              <a:t>№</a:t>
            </a:r>
            <a:r>
              <a:rPr sz="1600" spc="-53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34" dirty="0">
                <a:solidFill>
                  <a:srgbClr val="FFFFFF"/>
                </a:solidFill>
                <a:latin typeface="Trebuchet MS"/>
                <a:cs typeface="Trebuchet MS"/>
              </a:rPr>
              <a:t>44  </a:t>
            </a:r>
            <a:r>
              <a:rPr sz="1600" spc="49" dirty="0">
                <a:solidFill>
                  <a:srgbClr val="FFFFFF"/>
                </a:solidFill>
                <a:latin typeface="Trebuchet MS"/>
                <a:cs typeface="Trebuchet MS"/>
              </a:rPr>
              <a:t>за</a:t>
            </a:r>
            <a:r>
              <a:rPr sz="16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11" dirty="0">
                <a:solidFill>
                  <a:srgbClr val="FFFFFF"/>
                </a:solidFill>
                <a:latin typeface="Trebuchet MS"/>
                <a:cs typeface="Trebuchet MS"/>
              </a:rPr>
              <a:t>п</a:t>
            </a:r>
            <a:r>
              <a:rPr sz="1600" spc="38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600" spc="-11" dirty="0">
                <a:solidFill>
                  <a:srgbClr val="FFFFFF"/>
                </a:solidFill>
                <a:latin typeface="Trebuchet MS"/>
                <a:cs typeface="Trebuchet MS"/>
              </a:rPr>
              <a:t>л</a:t>
            </a:r>
            <a:r>
              <a:rPr sz="1600" spc="23" dirty="0">
                <a:solidFill>
                  <a:srgbClr val="FFFFFF"/>
                </a:solidFill>
                <a:latin typeface="Trebuchet MS"/>
                <a:cs typeface="Trebuchet MS"/>
              </a:rPr>
              <a:t>е</a:t>
            </a:r>
            <a:r>
              <a:rPr sz="1600" spc="-34" dirty="0">
                <a:solidFill>
                  <a:srgbClr val="FFFFFF"/>
                </a:solidFill>
                <a:latin typeface="Trebuchet MS"/>
                <a:cs typeface="Trebuchet MS"/>
              </a:rPr>
              <a:t>д</a:t>
            </a:r>
            <a:r>
              <a:rPr sz="1600" spc="-8" dirty="0">
                <a:solidFill>
                  <a:srgbClr val="FFFFFF"/>
                </a:solidFill>
                <a:latin typeface="Trebuchet MS"/>
                <a:cs typeface="Trebuchet MS"/>
              </a:rPr>
              <a:t>н</a:t>
            </a:r>
            <a:r>
              <a:rPr sz="1600" spc="-26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600" spc="-30" dirty="0">
                <a:solidFill>
                  <a:srgbClr val="FFFFFF"/>
                </a:solidFill>
                <a:latin typeface="Trebuchet MS"/>
                <a:cs typeface="Trebuchet MS"/>
              </a:rPr>
              <a:t>й</a:t>
            </a:r>
            <a:r>
              <a:rPr sz="16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23" dirty="0">
                <a:solidFill>
                  <a:srgbClr val="FFFFFF"/>
                </a:solidFill>
                <a:latin typeface="Trebuchet MS"/>
                <a:cs typeface="Trebuchet MS"/>
              </a:rPr>
              <a:t>г</a:t>
            </a:r>
            <a:r>
              <a:rPr sz="1600" spc="1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600" spc="-26" dirty="0">
                <a:solidFill>
                  <a:srgbClr val="FFFFFF"/>
                </a:solidFill>
                <a:latin typeface="Trebuchet MS"/>
                <a:cs typeface="Trebuchet MS"/>
              </a:rPr>
              <a:t>д</a:t>
            </a:r>
            <a:r>
              <a:rPr sz="1600" spc="-56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34" dirty="0">
                <a:solidFill>
                  <a:srgbClr val="FFFFFF"/>
                </a:solidFill>
                <a:latin typeface="Trebuchet MS"/>
                <a:cs typeface="Trebuchet MS"/>
              </a:rPr>
              <a:t>вы</a:t>
            </a:r>
            <a:r>
              <a:rPr sz="1600" spc="26" dirty="0">
                <a:solidFill>
                  <a:srgbClr val="FFFFFF"/>
                </a:solidFill>
                <a:latin typeface="Trebuchet MS"/>
                <a:cs typeface="Trebuchet MS"/>
              </a:rPr>
              <a:t>р</a:t>
            </a:r>
            <a:r>
              <a:rPr sz="1600" spc="38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600" spc="-11" dirty="0">
                <a:solidFill>
                  <a:srgbClr val="FFFFFF"/>
                </a:solidFill>
                <a:latin typeface="Trebuchet MS"/>
                <a:cs typeface="Trebuchet MS"/>
              </a:rPr>
              <a:t>л</a:t>
            </a:r>
            <a:r>
              <a:rPr sz="1600" spc="45" dirty="0">
                <a:solidFill>
                  <a:srgbClr val="FFFFFF"/>
                </a:solidFill>
                <a:latin typeface="Trebuchet MS"/>
                <a:cs typeface="Trebuchet MS"/>
              </a:rPr>
              <a:t>о</a:t>
            </a:r>
            <a:r>
              <a:rPr sz="1600" spc="-56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u="sng" spc="53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в</a:t>
            </a:r>
            <a:r>
              <a:rPr sz="1600" b="1" u="sng" spc="-6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 </a:t>
            </a:r>
            <a:r>
              <a:rPr sz="1600" b="1" u="sng" spc="-56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7</a:t>
            </a:r>
            <a:r>
              <a:rPr sz="1600" b="1" u="sng" spc="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0</a:t>
            </a:r>
            <a:r>
              <a:rPr sz="1600" b="1" u="sng" spc="-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 </a:t>
            </a:r>
            <a:r>
              <a:rPr sz="1600" b="1" u="sng" spc="-1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р</a:t>
            </a:r>
            <a:r>
              <a:rPr sz="1600" b="1" u="sng" spc="-38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аз.</a:t>
            </a:r>
            <a:endParaRPr sz="1600" dirty="0">
              <a:latin typeface="Trebuchet MS"/>
              <a:cs typeface="Trebuchet M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DA30220-F8D9-49F8-881B-871F24177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00" y="-46183"/>
            <a:ext cx="2950720" cy="137171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7058" y="3013613"/>
            <a:ext cx="8792903" cy="2255062"/>
            <a:chOff x="610586" y="3310784"/>
            <a:chExt cx="11402695" cy="25711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0586" y="3310784"/>
              <a:ext cx="11402626" cy="257069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7079" y="3429000"/>
              <a:ext cx="11089640" cy="2258060"/>
            </a:xfrm>
            <a:custGeom>
              <a:avLst/>
              <a:gdLst/>
              <a:ahLst/>
              <a:cxnLst/>
              <a:rect l="l" t="t" r="r" b="b"/>
              <a:pathLst>
                <a:path w="11089640" h="2258060">
                  <a:moveTo>
                    <a:pt x="10972800" y="0"/>
                  </a:moveTo>
                  <a:lnTo>
                    <a:pt x="116814" y="0"/>
                  </a:lnTo>
                  <a:lnTo>
                    <a:pt x="71344" y="9183"/>
                  </a:lnTo>
                  <a:lnTo>
                    <a:pt x="34213" y="34226"/>
                  </a:lnTo>
                  <a:lnTo>
                    <a:pt x="9179" y="71366"/>
                  </a:lnTo>
                  <a:lnTo>
                    <a:pt x="0" y="116839"/>
                  </a:lnTo>
                  <a:lnTo>
                    <a:pt x="0" y="2141220"/>
                  </a:lnTo>
                  <a:lnTo>
                    <a:pt x="9179" y="2186704"/>
                  </a:lnTo>
                  <a:lnTo>
                    <a:pt x="34213" y="2223843"/>
                  </a:lnTo>
                  <a:lnTo>
                    <a:pt x="71344" y="2248879"/>
                  </a:lnTo>
                  <a:lnTo>
                    <a:pt x="116814" y="2258060"/>
                  </a:lnTo>
                  <a:lnTo>
                    <a:pt x="10972800" y="2258060"/>
                  </a:lnTo>
                  <a:lnTo>
                    <a:pt x="11018273" y="2248879"/>
                  </a:lnTo>
                  <a:lnTo>
                    <a:pt x="11055413" y="2223843"/>
                  </a:lnTo>
                  <a:lnTo>
                    <a:pt x="11080456" y="2186704"/>
                  </a:lnTo>
                  <a:lnTo>
                    <a:pt x="11089640" y="2141220"/>
                  </a:lnTo>
                  <a:lnTo>
                    <a:pt x="11089640" y="116839"/>
                  </a:lnTo>
                  <a:lnTo>
                    <a:pt x="11080456" y="71366"/>
                  </a:lnTo>
                  <a:lnTo>
                    <a:pt x="11055413" y="34226"/>
                  </a:lnTo>
                  <a:lnTo>
                    <a:pt x="11018273" y="9183"/>
                  </a:lnTo>
                  <a:lnTo>
                    <a:pt x="10972800" y="0"/>
                  </a:lnTo>
                  <a:close/>
                </a:path>
              </a:pathLst>
            </a:custGeom>
            <a:solidFill>
              <a:srgbClr val="FBFBF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7058" y="152864"/>
            <a:ext cx="5573554" cy="378950"/>
          </a:xfrm>
          <a:prstGeom prst="rect">
            <a:avLst/>
          </a:prstGeom>
        </p:spPr>
        <p:txBody>
          <a:bodyPr vert="horz" wrap="square" lIns="0" tIns="9525" rIns="0" bIns="0" rtlCol="0" anchor="ctr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400" b="1" spc="56" dirty="0">
                <a:solidFill>
                  <a:srgbClr val="009F89"/>
                </a:solidFill>
                <a:latin typeface="Trebuchet MS"/>
                <a:cs typeface="Trebuchet MS"/>
              </a:rPr>
              <a:t>З</a:t>
            </a:r>
            <a:r>
              <a:rPr sz="2400" b="1" spc="45" dirty="0">
                <a:solidFill>
                  <a:srgbClr val="009F89"/>
                </a:solidFill>
                <a:latin typeface="Trebuchet MS"/>
                <a:cs typeface="Trebuchet MS"/>
              </a:rPr>
              <a:t>а</a:t>
            </a:r>
            <a:r>
              <a:rPr sz="2400" b="1" spc="-26" dirty="0">
                <a:solidFill>
                  <a:srgbClr val="009F89"/>
                </a:solidFill>
                <a:latin typeface="Trebuchet MS"/>
                <a:cs typeface="Trebuchet MS"/>
              </a:rPr>
              <a:t>куп</a:t>
            </a:r>
            <a:r>
              <a:rPr sz="2400" b="1" spc="-30" dirty="0">
                <a:solidFill>
                  <a:srgbClr val="009F89"/>
                </a:solidFill>
                <a:latin typeface="Trebuchet MS"/>
                <a:cs typeface="Trebuchet MS"/>
              </a:rPr>
              <a:t>ки</a:t>
            </a:r>
            <a:r>
              <a:rPr sz="2400" b="1" spc="-90" dirty="0">
                <a:solidFill>
                  <a:srgbClr val="009F89"/>
                </a:solidFill>
                <a:latin typeface="Trebuchet MS"/>
                <a:cs typeface="Trebuchet MS"/>
              </a:rPr>
              <a:t> </a:t>
            </a:r>
            <a:r>
              <a:rPr sz="2400" b="1" spc="-8" dirty="0">
                <a:solidFill>
                  <a:srgbClr val="009F89"/>
                </a:solidFill>
                <a:latin typeface="Trebuchet MS"/>
                <a:cs typeface="Trebuchet MS"/>
              </a:rPr>
              <a:t>п</a:t>
            </a:r>
            <a:r>
              <a:rPr sz="2400" b="1" spc="8" dirty="0">
                <a:solidFill>
                  <a:srgbClr val="009F89"/>
                </a:solidFill>
                <a:latin typeface="Trebuchet MS"/>
                <a:cs typeface="Trebuchet MS"/>
              </a:rPr>
              <a:t>о</a:t>
            </a:r>
            <a:r>
              <a:rPr sz="2400" b="1" spc="-105" dirty="0">
                <a:solidFill>
                  <a:srgbClr val="009F89"/>
                </a:solidFill>
                <a:latin typeface="Trebuchet MS"/>
                <a:cs typeface="Trebuchet MS"/>
              </a:rPr>
              <a:t> ч.</a:t>
            </a:r>
            <a:r>
              <a:rPr sz="2400" b="1" spc="-86" dirty="0">
                <a:solidFill>
                  <a:srgbClr val="009F89"/>
                </a:solidFill>
                <a:latin typeface="Trebuchet MS"/>
                <a:cs typeface="Trebuchet MS"/>
              </a:rPr>
              <a:t> </a:t>
            </a:r>
            <a:r>
              <a:rPr sz="2400" b="1" spc="-146" dirty="0">
                <a:solidFill>
                  <a:srgbClr val="009F89"/>
                </a:solidFill>
                <a:latin typeface="Trebuchet MS"/>
                <a:cs typeface="Trebuchet MS"/>
              </a:rPr>
              <a:t>12</a:t>
            </a:r>
            <a:r>
              <a:rPr sz="2400" b="1" spc="-83" dirty="0">
                <a:solidFill>
                  <a:srgbClr val="009F89"/>
                </a:solidFill>
                <a:latin typeface="Trebuchet MS"/>
                <a:cs typeface="Trebuchet MS"/>
              </a:rPr>
              <a:t> </a:t>
            </a:r>
            <a:r>
              <a:rPr sz="2400" b="1" spc="-113" dirty="0">
                <a:solidFill>
                  <a:srgbClr val="009F89"/>
                </a:solidFill>
                <a:latin typeface="Trebuchet MS"/>
                <a:cs typeface="Trebuchet MS"/>
              </a:rPr>
              <a:t>ст.</a:t>
            </a:r>
            <a:r>
              <a:rPr sz="2400" b="1" spc="-90" dirty="0">
                <a:solidFill>
                  <a:srgbClr val="009F89"/>
                </a:solidFill>
                <a:latin typeface="Trebuchet MS"/>
                <a:cs typeface="Trebuchet MS"/>
              </a:rPr>
              <a:t> </a:t>
            </a:r>
            <a:r>
              <a:rPr sz="2400" b="1" spc="19" dirty="0">
                <a:solidFill>
                  <a:srgbClr val="009F89"/>
                </a:solidFill>
                <a:latin typeface="Trebuchet MS"/>
                <a:cs typeface="Trebuchet MS"/>
              </a:rPr>
              <a:t>93</a:t>
            </a:r>
            <a:r>
              <a:rPr sz="2400" b="1" spc="-90" dirty="0">
                <a:solidFill>
                  <a:srgbClr val="009F89"/>
                </a:solidFill>
                <a:latin typeface="Trebuchet MS"/>
                <a:cs typeface="Trebuchet MS"/>
              </a:rPr>
              <a:t> </a:t>
            </a:r>
            <a:r>
              <a:rPr sz="2400" b="1" spc="15" dirty="0">
                <a:solidFill>
                  <a:srgbClr val="009F89"/>
                </a:solidFill>
                <a:latin typeface="Trebuchet MS"/>
                <a:cs typeface="Trebuchet MS"/>
              </a:rPr>
              <a:t>Закона</a:t>
            </a:r>
            <a:r>
              <a:rPr sz="2400" b="1" spc="-79" dirty="0">
                <a:solidFill>
                  <a:srgbClr val="009F89"/>
                </a:solidFill>
                <a:latin typeface="Trebuchet MS"/>
                <a:cs typeface="Trebuchet MS"/>
              </a:rPr>
              <a:t> </a:t>
            </a:r>
            <a:r>
              <a:rPr sz="2400" b="1" spc="300" dirty="0">
                <a:solidFill>
                  <a:srgbClr val="009F89"/>
                </a:solidFill>
                <a:latin typeface="Trebuchet MS"/>
                <a:cs typeface="Trebuchet MS"/>
              </a:rPr>
              <a:t>№</a:t>
            </a:r>
            <a:r>
              <a:rPr sz="2400" b="1" spc="-83" dirty="0">
                <a:solidFill>
                  <a:srgbClr val="009F89"/>
                </a:solidFill>
                <a:latin typeface="Trebuchet MS"/>
                <a:cs typeface="Trebuchet MS"/>
              </a:rPr>
              <a:t> </a:t>
            </a:r>
            <a:r>
              <a:rPr sz="2400" b="1" spc="23" dirty="0">
                <a:solidFill>
                  <a:srgbClr val="009F89"/>
                </a:solidFill>
                <a:latin typeface="Trebuchet MS"/>
                <a:cs typeface="Trebuchet MS"/>
              </a:rPr>
              <a:t>4</a:t>
            </a:r>
            <a:r>
              <a:rPr sz="2400" b="1" spc="19" dirty="0">
                <a:solidFill>
                  <a:srgbClr val="009F89"/>
                </a:solidFill>
                <a:latin typeface="Trebuchet MS"/>
                <a:cs typeface="Trebuchet MS"/>
              </a:rPr>
              <a:t>4</a:t>
            </a:r>
            <a:endParaRPr sz="2400" dirty="0">
              <a:solidFill>
                <a:srgbClr val="009F89"/>
              </a:solidFill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4366" y="3293110"/>
            <a:ext cx="7955756" cy="134844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24790" indent="-215265">
              <a:spcBef>
                <a:spcPts val="75"/>
              </a:spcBef>
              <a:buFont typeface="Arial MT"/>
              <a:buChar char="•"/>
              <a:tabLst>
                <a:tab pos="224314" algn="l"/>
                <a:tab pos="224790" algn="l"/>
              </a:tabLst>
            </a:pPr>
            <a:r>
              <a:rPr sz="1200" spc="11" dirty="0">
                <a:solidFill>
                  <a:srgbClr val="343846"/>
                </a:solidFill>
                <a:latin typeface="Trebuchet MS"/>
                <a:cs typeface="Trebuchet MS"/>
              </a:rPr>
              <a:t>Закупка</a:t>
            </a:r>
            <a:r>
              <a:rPr sz="1200" spc="-38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200" b="1" u="heavy" spc="30" dirty="0">
                <a:solidFill>
                  <a:srgbClr val="343846"/>
                </a:solidFill>
                <a:uFill>
                  <a:solidFill>
                    <a:srgbClr val="343846"/>
                  </a:solidFill>
                </a:uFill>
                <a:latin typeface="Trebuchet MS"/>
                <a:cs typeface="Trebuchet MS"/>
              </a:rPr>
              <a:t>ТОВАРА</a:t>
            </a:r>
            <a:r>
              <a:rPr sz="1200" b="1" u="heavy" spc="-41" dirty="0">
                <a:solidFill>
                  <a:srgbClr val="343846"/>
                </a:solidFill>
                <a:uFill>
                  <a:solidFill>
                    <a:srgbClr val="343846"/>
                  </a:solidFill>
                </a:uFill>
                <a:latin typeface="Trebuchet MS"/>
                <a:cs typeface="Trebuchet MS"/>
              </a:rPr>
              <a:t> </a:t>
            </a:r>
            <a:r>
              <a:rPr sz="1200" b="1" u="heavy" spc="4" dirty="0">
                <a:solidFill>
                  <a:srgbClr val="343846"/>
                </a:solidFill>
                <a:uFill>
                  <a:solidFill>
                    <a:srgbClr val="343846"/>
                  </a:solidFill>
                </a:uFill>
                <a:latin typeface="Trebuchet MS"/>
                <a:cs typeface="Trebuchet MS"/>
              </a:rPr>
              <a:t>по</a:t>
            </a:r>
            <a:r>
              <a:rPr sz="1200" b="1" u="heavy" spc="-45" dirty="0">
                <a:solidFill>
                  <a:srgbClr val="343846"/>
                </a:solidFill>
                <a:uFill>
                  <a:solidFill>
                    <a:srgbClr val="343846"/>
                  </a:solidFill>
                </a:uFill>
                <a:latin typeface="Trebuchet MS"/>
                <a:cs typeface="Trebuchet MS"/>
              </a:rPr>
              <a:t> </a:t>
            </a:r>
            <a:r>
              <a:rPr sz="1200" b="1" u="heavy" spc="-4" dirty="0">
                <a:solidFill>
                  <a:srgbClr val="343846"/>
                </a:solidFill>
                <a:uFill>
                  <a:solidFill>
                    <a:srgbClr val="343846"/>
                  </a:solidFill>
                </a:uFill>
                <a:latin typeface="Trebuchet MS"/>
                <a:cs typeface="Trebuchet MS"/>
              </a:rPr>
              <a:t>КТРУ</a:t>
            </a:r>
            <a:r>
              <a:rPr sz="1200" b="1" spc="-53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200" spc="-49" dirty="0">
                <a:solidFill>
                  <a:srgbClr val="343846"/>
                </a:solidFill>
                <a:latin typeface="Trebuchet MS"/>
                <a:cs typeface="Trebuchet MS"/>
              </a:rPr>
              <a:t>(в</a:t>
            </a:r>
            <a:r>
              <a:rPr sz="1200" spc="-38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343846"/>
                </a:solidFill>
                <a:latin typeface="Trebuchet MS"/>
                <a:cs typeface="Trebuchet MS"/>
              </a:rPr>
              <a:t>случае</a:t>
            </a:r>
            <a:r>
              <a:rPr sz="1200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343846"/>
                </a:solidFill>
                <a:latin typeface="Trebuchet MS"/>
                <a:cs typeface="Trebuchet MS"/>
              </a:rPr>
              <a:t>наличия</a:t>
            </a:r>
            <a:r>
              <a:rPr sz="1200" spc="-60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343846"/>
                </a:solidFill>
                <a:latin typeface="Trebuchet MS"/>
                <a:cs typeface="Trebuchet MS"/>
              </a:rPr>
              <a:t>достаточного</a:t>
            </a:r>
            <a:r>
              <a:rPr sz="1200" spc="-45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343846"/>
                </a:solidFill>
                <a:latin typeface="Trebuchet MS"/>
                <a:cs typeface="Trebuchet MS"/>
              </a:rPr>
              <a:t>количества</a:t>
            </a:r>
            <a:r>
              <a:rPr sz="1200" spc="-53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200" spc="-26" dirty="0">
                <a:solidFill>
                  <a:srgbClr val="343846"/>
                </a:solidFill>
                <a:latin typeface="Trebuchet MS"/>
                <a:cs typeface="Trebuchet MS"/>
              </a:rPr>
              <a:t>характеристик);</a:t>
            </a:r>
            <a:endParaRPr sz="1200" dirty="0">
              <a:latin typeface="Trebuchet MS"/>
              <a:cs typeface="Trebuchet MS"/>
            </a:endParaRPr>
          </a:p>
          <a:p>
            <a:pPr marL="224790" indent="-215265">
              <a:spcBef>
                <a:spcPts val="900"/>
              </a:spcBef>
              <a:buFont typeface="Arial MT"/>
              <a:buChar char="•"/>
              <a:tabLst>
                <a:tab pos="224314" algn="l"/>
                <a:tab pos="224790" algn="l"/>
              </a:tabLst>
            </a:pPr>
            <a:r>
              <a:rPr sz="1200" b="1" spc="-19" dirty="0">
                <a:solidFill>
                  <a:srgbClr val="E3465A"/>
                </a:solidFill>
                <a:latin typeface="Trebuchet MS"/>
                <a:cs typeface="Trebuchet MS"/>
              </a:rPr>
              <a:t>Исключение:</a:t>
            </a:r>
            <a:r>
              <a:rPr sz="1200" b="1" spc="-53" dirty="0">
                <a:solidFill>
                  <a:srgbClr val="E3465A"/>
                </a:solidFill>
                <a:latin typeface="Trebuchet MS"/>
                <a:cs typeface="Trebuchet MS"/>
              </a:rPr>
              <a:t> </a:t>
            </a:r>
            <a:r>
              <a:rPr sz="1200" spc="8" dirty="0">
                <a:solidFill>
                  <a:srgbClr val="343846"/>
                </a:solidFill>
                <a:latin typeface="Trebuchet MS"/>
                <a:cs typeface="Trebuchet MS"/>
              </a:rPr>
              <a:t>Лекарственные</a:t>
            </a:r>
            <a:r>
              <a:rPr sz="1200" spc="-56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200" spc="-11" dirty="0">
                <a:solidFill>
                  <a:srgbClr val="343846"/>
                </a:solidFill>
                <a:latin typeface="Trebuchet MS"/>
                <a:cs typeface="Trebuchet MS"/>
              </a:rPr>
              <a:t>препараты;</a:t>
            </a:r>
            <a:endParaRPr sz="1200" dirty="0">
              <a:latin typeface="Trebuchet MS"/>
              <a:cs typeface="Trebuchet MS"/>
            </a:endParaRPr>
          </a:p>
          <a:p>
            <a:pPr marL="224790" marR="3810" indent="-215265">
              <a:spcBef>
                <a:spcPts val="900"/>
              </a:spcBef>
              <a:tabLst>
                <a:tab pos="224314" algn="l"/>
              </a:tabLst>
            </a:pPr>
            <a:r>
              <a:rPr sz="1200" dirty="0">
                <a:solidFill>
                  <a:srgbClr val="E3465A"/>
                </a:solidFill>
                <a:latin typeface="Arial MT"/>
                <a:cs typeface="Arial MT"/>
              </a:rPr>
              <a:t>•	</a:t>
            </a:r>
            <a:r>
              <a:rPr sz="1200" b="1" spc="-86" dirty="0">
                <a:solidFill>
                  <a:srgbClr val="00B050"/>
                </a:solidFill>
                <a:latin typeface="Trebuchet MS"/>
                <a:cs typeface="Trebuchet MS"/>
              </a:rPr>
              <a:t>+ </a:t>
            </a:r>
            <a:r>
              <a:rPr sz="1200" b="1" spc="-15" dirty="0">
                <a:solidFill>
                  <a:srgbClr val="00B050"/>
                </a:solidFill>
                <a:latin typeface="Trebuchet MS"/>
                <a:cs typeface="Trebuchet MS"/>
              </a:rPr>
              <a:t>предоставление </a:t>
            </a:r>
            <a:r>
              <a:rPr sz="1200" b="1" spc="11" dirty="0">
                <a:solidFill>
                  <a:srgbClr val="00B050"/>
                </a:solidFill>
                <a:latin typeface="Trebuchet MS"/>
                <a:cs typeface="Trebuchet MS"/>
              </a:rPr>
              <a:t>права </a:t>
            </a:r>
            <a:r>
              <a:rPr sz="1200" b="1" spc="-4" dirty="0">
                <a:solidFill>
                  <a:srgbClr val="00B050"/>
                </a:solidFill>
                <a:latin typeface="Trebuchet MS"/>
                <a:cs typeface="Trebuchet MS"/>
              </a:rPr>
              <a:t>на использование программы </a:t>
            </a:r>
            <a:r>
              <a:rPr sz="1200" b="1" spc="-19" dirty="0">
                <a:solidFill>
                  <a:srgbClr val="00B050"/>
                </a:solidFill>
                <a:latin typeface="Trebuchet MS"/>
                <a:cs typeface="Trebuchet MS"/>
              </a:rPr>
              <a:t>для электронной </a:t>
            </a:r>
            <a:r>
              <a:rPr sz="1200" b="1" spc="-11" dirty="0">
                <a:solidFill>
                  <a:srgbClr val="00B050"/>
                </a:solidFill>
                <a:latin typeface="Trebuchet MS"/>
                <a:cs typeface="Trebuchet MS"/>
              </a:rPr>
              <a:t>вычислительной </a:t>
            </a:r>
            <a:r>
              <a:rPr sz="1200" b="1" dirty="0">
                <a:solidFill>
                  <a:srgbClr val="00B050"/>
                </a:solidFill>
                <a:latin typeface="Trebuchet MS"/>
                <a:cs typeface="Trebuchet MS"/>
              </a:rPr>
              <a:t>машины </a:t>
            </a:r>
            <a:r>
              <a:rPr sz="1200" b="1" spc="-23" dirty="0">
                <a:solidFill>
                  <a:srgbClr val="00B050"/>
                </a:solidFill>
                <a:latin typeface="Trebuchet MS"/>
                <a:cs typeface="Trebuchet MS"/>
              </a:rPr>
              <a:t>и </a:t>
            </a:r>
            <a:r>
              <a:rPr sz="1200" b="1" spc="-41" dirty="0">
                <a:solidFill>
                  <a:srgbClr val="00B050"/>
                </a:solidFill>
                <a:latin typeface="Trebuchet MS"/>
                <a:cs typeface="Trebuchet MS"/>
              </a:rPr>
              <a:t>(или) </a:t>
            </a:r>
            <a:r>
              <a:rPr sz="1200" b="1" spc="8" dirty="0">
                <a:solidFill>
                  <a:srgbClr val="00B050"/>
                </a:solidFill>
                <a:latin typeface="Trebuchet MS"/>
                <a:cs typeface="Trebuchet MS"/>
              </a:rPr>
              <a:t>базы </a:t>
            </a:r>
            <a:r>
              <a:rPr sz="1200" b="1" spc="-15" dirty="0">
                <a:solidFill>
                  <a:srgbClr val="00B050"/>
                </a:solidFill>
                <a:latin typeface="Trebuchet MS"/>
                <a:cs typeface="Trebuchet MS"/>
              </a:rPr>
              <a:t>данных </a:t>
            </a:r>
            <a:r>
              <a:rPr sz="1200" b="1" spc="-11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200" b="1" spc="-4" dirty="0">
                <a:solidFill>
                  <a:srgbClr val="00B050"/>
                </a:solidFill>
                <a:latin typeface="Trebuchet MS"/>
                <a:cs typeface="Trebuchet MS"/>
              </a:rPr>
              <a:t>(включая</a:t>
            </a:r>
            <a:r>
              <a:rPr sz="1200" b="1" spc="-3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200" b="1" spc="-4" dirty="0">
                <a:solidFill>
                  <a:srgbClr val="00B050"/>
                </a:solidFill>
                <a:latin typeface="Trebuchet MS"/>
                <a:cs typeface="Trebuchet MS"/>
              </a:rPr>
              <a:t>обновления</a:t>
            </a:r>
            <a:r>
              <a:rPr sz="1200" b="1" spc="-56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200" b="1" spc="-15" dirty="0">
                <a:solidFill>
                  <a:srgbClr val="00B050"/>
                </a:solidFill>
                <a:latin typeface="Trebuchet MS"/>
                <a:cs typeface="Trebuchet MS"/>
              </a:rPr>
              <a:t>к</a:t>
            </a:r>
            <a:r>
              <a:rPr sz="1200" b="1" spc="-49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200" b="1" spc="-19" dirty="0">
                <a:solidFill>
                  <a:srgbClr val="00B050"/>
                </a:solidFill>
                <a:latin typeface="Trebuchet MS"/>
                <a:cs typeface="Trebuchet MS"/>
              </a:rPr>
              <a:t>ним</a:t>
            </a:r>
            <a:r>
              <a:rPr sz="1200" b="1" spc="-38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200" b="1" spc="-23" dirty="0">
                <a:solidFill>
                  <a:srgbClr val="00B050"/>
                </a:solidFill>
                <a:latin typeface="Trebuchet MS"/>
                <a:cs typeface="Trebuchet MS"/>
              </a:rPr>
              <a:t>и</a:t>
            </a:r>
            <a:r>
              <a:rPr sz="1200" b="1" spc="-49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200" b="1" spc="-15" dirty="0">
                <a:solidFill>
                  <a:srgbClr val="00B050"/>
                </a:solidFill>
                <a:latin typeface="Trebuchet MS"/>
                <a:cs typeface="Trebuchet MS"/>
              </a:rPr>
              <a:t>дополнительные</a:t>
            </a:r>
            <a:r>
              <a:rPr sz="1200" b="1" spc="-68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200" b="1" spc="-8" dirty="0">
                <a:solidFill>
                  <a:srgbClr val="00B050"/>
                </a:solidFill>
                <a:latin typeface="Trebuchet MS"/>
                <a:cs typeface="Trebuchet MS"/>
              </a:rPr>
              <a:t>функциональные</a:t>
            </a:r>
            <a:r>
              <a:rPr sz="1200" b="1" spc="-68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200" b="1" spc="-23" dirty="0">
                <a:solidFill>
                  <a:srgbClr val="00B050"/>
                </a:solidFill>
                <a:latin typeface="Trebuchet MS"/>
                <a:cs typeface="Trebuchet MS"/>
              </a:rPr>
              <a:t>возможности),</a:t>
            </a:r>
            <a:r>
              <a:rPr sz="1200" b="1" spc="-53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200" b="1" spc="41" dirty="0">
                <a:solidFill>
                  <a:srgbClr val="00B050"/>
                </a:solidFill>
                <a:latin typeface="Trebuchet MS"/>
                <a:cs typeface="Trebuchet MS"/>
              </a:rPr>
              <a:t>в</a:t>
            </a:r>
            <a:r>
              <a:rPr sz="1200" b="1" spc="-4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200" b="1" spc="-79" dirty="0">
                <a:solidFill>
                  <a:srgbClr val="00B050"/>
                </a:solidFill>
                <a:latin typeface="Trebuchet MS"/>
                <a:cs typeface="Trebuchet MS"/>
              </a:rPr>
              <a:t>т.ч.</a:t>
            </a:r>
            <a:r>
              <a:rPr sz="1200" b="1" spc="-23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200" b="1" spc="-30" dirty="0">
                <a:solidFill>
                  <a:srgbClr val="00B050"/>
                </a:solidFill>
                <a:latin typeface="Trebuchet MS"/>
                <a:cs typeface="Trebuchet MS"/>
              </a:rPr>
              <a:t>путем</a:t>
            </a:r>
            <a:r>
              <a:rPr sz="1200" b="1" spc="-53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200" b="1" spc="-11" dirty="0">
                <a:solidFill>
                  <a:srgbClr val="00B050"/>
                </a:solidFill>
                <a:latin typeface="Trebuchet MS"/>
                <a:cs typeface="Trebuchet MS"/>
              </a:rPr>
              <a:t>предоставления</a:t>
            </a:r>
            <a:r>
              <a:rPr sz="1200" b="1" spc="-71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200" b="1" spc="-15" dirty="0">
                <a:solidFill>
                  <a:srgbClr val="00B050"/>
                </a:solidFill>
                <a:latin typeface="Trebuchet MS"/>
                <a:cs typeface="Trebuchet MS"/>
              </a:rPr>
              <a:t>удаленного </a:t>
            </a:r>
            <a:r>
              <a:rPr sz="1200" b="1" spc="-307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200" b="1" spc="-23" dirty="0">
                <a:solidFill>
                  <a:srgbClr val="00B050"/>
                </a:solidFill>
                <a:latin typeface="Trebuchet MS"/>
                <a:cs typeface="Trebuchet MS"/>
              </a:rPr>
              <a:t>доступа </a:t>
            </a:r>
            <a:r>
              <a:rPr sz="1200" b="1" spc="-15" dirty="0">
                <a:solidFill>
                  <a:srgbClr val="00B050"/>
                </a:solidFill>
                <a:latin typeface="Trebuchet MS"/>
                <a:cs typeface="Trebuchet MS"/>
              </a:rPr>
              <a:t>к </a:t>
            </a:r>
            <a:r>
              <a:rPr sz="1200" b="1" spc="-19" dirty="0">
                <a:solidFill>
                  <a:srgbClr val="00B050"/>
                </a:solidFill>
                <a:latin typeface="Trebuchet MS"/>
                <a:cs typeface="Trebuchet MS"/>
              </a:rPr>
              <a:t>ним </a:t>
            </a:r>
            <a:r>
              <a:rPr sz="1200" b="1" spc="-11" dirty="0">
                <a:solidFill>
                  <a:srgbClr val="00B050"/>
                </a:solidFill>
                <a:latin typeface="Trebuchet MS"/>
                <a:cs typeface="Trebuchet MS"/>
              </a:rPr>
              <a:t>через </a:t>
            </a:r>
            <a:r>
              <a:rPr sz="1200" b="1" spc="-15" dirty="0">
                <a:solidFill>
                  <a:srgbClr val="00B050"/>
                </a:solidFill>
                <a:latin typeface="Trebuchet MS"/>
                <a:cs typeface="Trebuchet MS"/>
              </a:rPr>
              <a:t>информационно-телекоммуникационные </a:t>
            </a:r>
            <a:r>
              <a:rPr sz="1200" b="1" spc="-49" dirty="0">
                <a:solidFill>
                  <a:srgbClr val="00B050"/>
                </a:solidFill>
                <a:latin typeface="Trebuchet MS"/>
                <a:cs typeface="Trebuchet MS"/>
              </a:rPr>
              <a:t>сети, </a:t>
            </a:r>
            <a:r>
              <a:rPr sz="1200" b="1" spc="41" dirty="0">
                <a:solidFill>
                  <a:srgbClr val="00B050"/>
                </a:solidFill>
                <a:latin typeface="Trebuchet MS"/>
                <a:cs typeface="Trebuchet MS"/>
              </a:rPr>
              <a:t>в </a:t>
            </a:r>
            <a:r>
              <a:rPr sz="1200" b="1" spc="-30" dirty="0">
                <a:solidFill>
                  <a:srgbClr val="00B050"/>
                </a:solidFill>
                <a:latin typeface="Trebuchet MS"/>
                <a:cs typeface="Trebuchet MS"/>
              </a:rPr>
              <a:t>том </a:t>
            </a:r>
            <a:r>
              <a:rPr sz="1200" b="1" spc="-19" dirty="0">
                <a:solidFill>
                  <a:srgbClr val="00B050"/>
                </a:solidFill>
                <a:latin typeface="Trebuchet MS"/>
                <a:cs typeface="Trebuchet MS"/>
              </a:rPr>
              <a:t>числе </a:t>
            </a:r>
            <a:r>
              <a:rPr sz="1200" b="1" spc="-11" dirty="0">
                <a:solidFill>
                  <a:srgbClr val="00B050"/>
                </a:solidFill>
                <a:latin typeface="Trebuchet MS"/>
                <a:cs typeface="Trebuchet MS"/>
              </a:rPr>
              <a:t>через </a:t>
            </a:r>
            <a:r>
              <a:rPr sz="1200" b="1" spc="-8" dirty="0">
                <a:solidFill>
                  <a:srgbClr val="00B050"/>
                </a:solidFill>
                <a:latin typeface="Trebuchet MS"/>
                <a:cs typeface="Trebuchet MS"/>
              </a:rPr>
              <a:t>информационно- </a:t>
            </a:r>
            <a:r>
              <a:rPr sz="1200" b="1" spc="-4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200" b="1" spc="-15" dirty="0">
                <a:solidFill>
                  <a:srgbClr val="00B050"/>
                </a:solidFill>
                <a:latin typeface="Trebuchet MS"/>
                <a:cs typeface="Trebuchet MS"/>
              </a:rPr>
              <a:t>телекоммуникационную</a:t>
            </a:r>
            <a:r>
              <a:rPr sz="1200" b="1" spc="-94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200" b="1" spc="-26" dirty="0">
                <a:solidFill>
                  <a:srgbClr val="00B050"/>
                </a:solidFill>
                <a:latin typeface="Trebuchet MS"/>
                <a:cs typeface="Trebuchet MS"/>
              </a:rPr>
              <a:t>сеть</a:t>
            </a:r>
            <a:r>
              <a:rPr sz="1200" b="1" spc="-45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200" b="1" spc="-38" dirty="0">
                <a:solidFill>
                  <a:srgbClr val="00B050"/>
                </a:solidFill>
                <a:latin typeface="Trebuchet MS"/>
                <a:cs typeface="Trebuchet MS"/>
              </a:rPr>
              <a:t>«Интернет».</a:t>
            </a:r>
            <a:endParaRPr sz="1200" dirty="0">
              <a:solidFill>
                <a:srgbClr val="00B050"/>
              </a:solidFill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052311" y="5038725"/>
            <a:ext cx="1316354" cy="278130"/>
            <a:chOff x="9403080" y="5575300"/>
            <a:chExt cx="1755139" cy="370840"/>
          </a:xfrm>
          <a:solidFill>
            <a:srgbClr val="7030A0"/>
          </a:solidFill>
        </p:grpSpPr>
        <p:sp>
          <p:nvSpPr>
            <p:cNvPr id="8" name="object 8"/>
            <p:cNvSpPr/>
            <p:nvPr/>
          </p:nvSpPr>
          <p:spPr>
            <a:xfrm>
              <a:off x="9409430" y="5581650"/>
              <a:ext cx="1742439" cy="358140"/>
            </a:xfrm>
            <a:custGeom>
              <a:avLst/>
              <a:gdLst/>
              <a:ahLst/>
              <a:cxnLst/>
              <a:rect l="l" t="t" r="r" b="b"/>
              <a:pathLst>
                <a:path w="1742440" h="358139">
                  <a:moveTo>
                    <a:pt x="1682750" y="0"/>
                  </a:moveTo>
                  <a:lnTo>
                    <a:pt x="59690" y="0"/>
                  </a:lnTo>
                  <a:lnTo>
                    <a:pt x="36433" y="4690"/>
                  </a:lnTo>
                  <a:lnTo>
                    <a:pt x="17462" y="17481"/>
                  </a:lnTo>
                  <a:lnTo>
                    <a:pt x="4683" y="36454"/>
                  </a:lnTo>
                  <a:lnTo>
                    <a:pt x="0" y="59690"/>
                  </a:lnTo>
                  <a:lnTo>
                    <a:pt x="0" y="298450"/>
                  </a:lnTo>
                  <a:lnTo>
                    <a:pt x="4683" y="321685"/>
                  </a:lnTo>
                  <a:lnTo>
                    <a:pt x="17462" y="340658"/>
                  </a:lnTo>
                  <a:lnTo>
                    <a:pt x="36433" y="353449"/>
                  </a:lnTo>
                  <a:lnTo>
                    <a:pt x="59690" y="358140"/>
                  </a:lnTo>
                  <a:lnTo>
                    <a:pt x="1682750" y="358140"/>
                  </a:lnTo>
                  <a:lnTo>
                    <a:pt x="1706006" y="353449"/>
                  </a:lnTo>
                  <a:lnTo>
                    <a:pt x="1724977" y="340658"/>
                  </a:lnTo>
                  <a:lnTo>
                    <a:pt x="1737756" y="321685"/>
                  </a:lnTo>
                  <a:lnTo>
                    <a:pt x="1742440" y="298450"/>
                  </a:lnTo>
                  <a:lnTo>
                    <a:pt x="1742440" y="59690"/>
                  </a:lnTo>
                  <a:lnTo>
                    <a:pt x="1737756" y="36454"/>
                  </a:lnTo>
                  <a:lnTo>
                    <a:pt x="1724977" y="17481"/>
                  </a:lnTo>
                  <a:lnTo>
                    <a:pt x="1706006" y="4690"/>
                  </a:lnTo>
                  <a:lnTo>
                    <a:pt x="1682750" y="0"/>
                  </a:lnTo>
                  <a:close/>
                </a:path>
              </a:pathLst>
            </a:custGeom>
            <a:grpFill/>
            <a:ln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9" name="object 9"/>
            <p:cNvSpPr/>
            <p:nvPr/>
          </p:nvSpPr>
          <p:spPr>
            <a:xfrm>
              <a:off x="9409430" y="5581650"/>
              <a:ext cx="1742439" cy="358140"/>
            </a:xfrm>
            <a:custGeom>
              <a:avLst/>
              <a:gdLst/>
              <a:ahLst/>
              <a:cxnLst/>
              <a:rect l="l" t="t" r="r" b="b"/>
              <a:pathLst>
                <a:path w="1742440" h="358139">
                  <a:moveTo>
                    <a:pt x="0" y="59690"/>
                  </a:moveTo>
                  <a:lnTo>
                    <a:pt x="4683" y="36454"/>
                  </a:lnTo>
                  <a:lnTo>
                    <a:pt x="17462" y="17481"/>
                  </a:lnTo>
                  <a:lnTo>
                    <a:pt x="36433" y="4690"/>
                  </a:lnTo>
                  <a:lnTo>
                    <a:pt x="59690" y="0"/>
                  </a:lnTo>
                  <a:lnTo>
                    <a:pt x="1682750" y="0"/>
                  </a:lnTo>
                  <a:lnTo>
                    <a:pt x="1706006" y="4690"/>
                  </a:lnTo>
                  <a:lnTo>
                    <a:pt x="1724977" y="17481"/>
                  </a:lnTo>
                  <a:lnTo>
                    <a:pt x="1737756" y="36454"/>
                  </a:lnTo>
                  <a:lnTo>
                    <a:pt x="1742440" y="59690"/>
                  </a:lnTo>
                  <a:lnTo>
                    <a:pt x="1742440" y="298450"/>
                  </a:lnTo>
                  <a:lnTo>
                    <a:pt x="1737756" y="321685"/>
                  </a:lnTo>
                  <a:lnTo>
                    <a:pt x="1724977" y="340658"/>
                  </a:lnTo>
                  <a:lnTo>
                    <a:pt x="1706006" y="353449"/>
                  </a:lnTo>
                  <a:lnTo>
                    <a:pt x="1682750" y="358140"/>
                  </a:lnTo>
                  <a:lnTo>
                    <a:pt x="59690" y="358140"/>
                  </a:lnTo>
                  <a:lnTo>
                    <a:pt x="36433" y="353449"/>
                  </a:lnTo>
                  <a:lnTo>
                    <a:pt x="17462" y="340658"/>
                  </a:lnTo>
                  <a:lnTo>
                    <a:pt x="4683" y="321685"/>
                  </a:lnTo>
                  <a:lnTo>
                    <a:pt x="0" y="298450"/>
                  </a:lnTo>
                  <a:lnTo>
                    <a:pt x="0" y="59690"/>
                  </a:lnTo>
                  <a:close/>
                </a:path>
              </a:pathLst>
            </a:custGeom>
            <a:grpFill/>
            <a:ln w="12700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218044" y="5074444"/>
            <a:ext cx="986790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050" b="1" spc="79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050" b="1" spc="-4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50" b="1" spc="-11" dirty="0">
                <a:solidFill>
                  <a:srgbClr val="FFFFFF"/>
                </a:solidFill>
                <a:latin typeface="Trebuchet MS"/>
                <a:cs typeface="Trebuchet MS"/>
              </a:rPr>
              <a:t>25.</a:t>
            </a:r>
            <a:r>
              <a:rPr sz="1050" b="1" spc="-19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1050" b="1" spc="-15" dirty="0">
                <a:solidFill>
                  <a:srgbClr val="FFFFFF"/>
                </a:solidFill>
                <a:latin typeface="Trebuchet MS"/>
                <a:cs typeface="Trebuchet MS"/>
              </a:rPr>
              <a:t>3.2</a:t>
            </a:r>
            <a:r>
              <a:rPr sz="1050" b="1" spc="-30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1050" b="1" spc="11" dirty="0">
                <a:solidFill>
                  <a:srgbClr val="FFFFFF"/>
                </a:solidFill>
                <a:latin typeface="Trebuchet MS"/>
                <a:cs typeface="Trebuchet MS"/>
              </a:rPr>
              <a:t>24</a:t>
            </a:r>
            <a:r>
              <a:rPr sz="1050" b="1" spc="-4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50" b="1" spc="-8" dirty="0">
                <a:solidFill>
                  <a:srgbClr val="FFFFFF"/>
                </a:solidFill>
                <a:latin typeface="Trebuchet MS"/>
                <a:cs typeface="Trebuchet MS"/>
              </a:rPr>
              <a:t>г</a:t>
            </a:r>
            <a:r>
              <a:rPr sz="1050" b="1" spc="-116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105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30505" y="4275486"/>
            <a:ext cx="481965" cy="366070"/>
          </a:xfrm>
          <a:custGeom>
            <a:avLst/>
            <a:gdLst/>
            <a:ahLst/>
            <a:cxnLst/>
            <a:rect l="l" t="t" r="r" b="b"/>
            <a:pathLst>
              <a:path w="642619" h="254000">
                <a:moveTo>
                  <a:pt x="573303" y="0"/>
                </a:moveTo>
                <a:lnTo>
                  <a:pt x="0" y="0"/>
                </a:lnTo>
                <a:lnTo>
                  <a:pt x="0" y="254000"/>
                </a:lnTo>
                <a:lnTo>
                  <a:pt x="573303" y="254000"/>
                </a:lnTo>
                <a:lnTo>
                  <a:pt x="642619" y="127000"/>
                </a:lnTo>
                <a:lnTo>
                  <a:pt x="573303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2" name="object 12"/>
          <p:cNvSpPr txBox="1"/>
          <p:nvPr/>
        </p:nvSpPr>
        <p:spPr>
          <a:xfrm>
            <a:off x="282707" y="4362903"/>
            <a:ext cx="481965" cy="131832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>
              <a:spcBef>
                <a:spcPts val="83"/>
              </a:spcBef>
            </a:pPr>
            <a:r>
              <a:rPr sz="788" b="1" spc="56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788" b="1" spc="23" dirty="0">
                <a:solidFill>
                  <a:srgbClr val="FFFFFF"/>
                </a:solidFill>
                <a:latin typeface="Trebuchet MS"/>
                <a:cs typeface="Trebuchet MS"/>
              </a:rPr>
              <a:t>EW</a:t>
            </a:r>
            <a:endParaRPr sz="788" dirty="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45958" y="1044963"/>
            <a:ext cx="1619027" cy="466168"/>
            <a:chOff x="330200" y="1422400"/>
            <a:chExt cx="1755139" cy="370840"/>
          </a:xfrm>
          <a:solidFill>
            <a:srgbClr val="7030A0"/>
          </a:solidFill>
        </p:grpSpPr>
        <p:sp>
          <p:nvSpPr>
            <p:cNvPr id="14" name="object 14"/>
            <p:cNvSpPr/>
            <p:nvPr/>
          </p:nvSpPr>
          <p:spPr>
            <a:xfrm>
              <a:off x="336550" y="1428750"/>
              <a:ext cx="1742439" cy="358140"/>
            </a:xfrm>
            <a:custGeom>
              <a:avLst/>
              <a:gdLst/>
              <a:ahLst/>
              <a:cxnLst/>
              <a:rect l="l" t="t" r="r" b="b"/>
              <a:pathLst>
                <a:path w="1742439" h="358139">
                  <a:moveTo>
                    <a:pt x="1682750" y="0"/>
                  </a:moveTo>
                  <a:lnTo>
                    <a:pt x="59689" y="0"/>
                  </a:lnTo>
                  <a:lnTo>
                    <a:pt x="36454" y="4683"/>
                  </a:lnTo>
                  <a:lnTo>
                    <a:pt x="17481" y="17462"/>
                  </a:lnTo>
                  <a:lnTo>
                    <a:pt x="4690" y="36433"/>
                  </a:lnTo>
                  <a:lnTo>
                    <a:pt x="0" y="59689"/>
                  </a:lnTo>
                  <a:lnTo>
                    <a:pt x="0" y="298450"/>
                  </a:lnTo>
                  <a:lnTo>
                    <a:pt x="4690" y="321706"/>
                  </a:lnTo>
                  <a:lnTo>
                    <a:pt x="17481" y="340677"/>
                  </a:lnTo>
                  <a:lnTo>
                    <a:pt x="36454" y="353456"/>
                  </a:lnTo>
                  <a:lnTo>
                    <a:pt x="59689" y="358139"/>
                  </a:lnTo>
                  <a:lnTo>
                    <a:pt x="1682750" y="358139"/>
                  </a:lnTo>
                  <a:lnTo>
                    <a:pt x="1706006" y="353456"/>
                  </a:lnTo>
                  <a:lnTo>
                    <a:pt x="1724977" y="340677"/>
                  </a:lnTo>
                  <a:lnTo>
                    <a:pt x="1737756" y="321706"/>
                  </a:lnTo>
                  <a:lnTo>
                    <a:pt x="1742439" y="298450"/>
                  </a:lnTo>
                  <a:lnTo>
                    <a:pt x="1742439" y="59689"/>
                  </a:lnTo>
                  <a:lnTo>
                    <a:pt x="1737756" y="36433"/>
                  </a:lnTo>
                  <a:lnTo>
                    <a:pt x="1724977" y="17462"/>
                  </a:lnTo>
                  <a:lnTo>
                    <a:pt x="1706006" y="4683"/>
                  </a:lnTo>
                  <a:lnTo>
                    <a:pt x="1682750" y="0"/>
                  </a:lnTo>
                  <a:close/>
                </a:path>
              </a:pathLst>
            </a:custGeom>
            <a:grpFill/>
            <a:ln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5" name="object 15"/>
            <p:cNvSpPr/>
            <p:nvPr/>
          </p:nvSpPr>
          <p:spPr>
            <a:xfrm>
              <a:off x="336550" y="1428750"/>
              <a:ext cx="1742439" cy="358140"/>
            </a:xfrm>
            <a:custGeom>
              <a:avLst/>
              <a:gdLst/>
              <a:ahLst/>
              <a:cxnLst/>
              <a:rect l="l" t="t" r="r" b="b"/>
              <a:pathLst>
                <a:path w="1742439" h="358139">
                  <a:moveTo>
                    <a:pt x="0" y="59689"/>
                  </a:moveTo>
                  <a:lnTo>
                    <a:pt x="4690" y="36433"/>
                  </a:lnTo>
                  <a:lnTo>
                    <a:pt x="17481" y="17462"/>
                  </a:lnTo>
                  <a:lnTo>
                    <a:pt x="36454" y="4683"/>
                  </a:lnTo>
                  <a:lnTo>
                    <a:pt x="59689" y="0"/>
                  </a:lnTo>
                  <a:lnTo>
                    <a:pt x="1682750" y="0"/>
                  </a:lnTo>
                  <a:lnTo>
                    <a:pt x="1706006" y="4683"/>
                  </a:lnTo>
                  <a:lnTo>
                    <a:pt x="1724977" y="17462"/>
                  </a:lnTo>
                  <a:lnTo>
                    <a:pt x="1737756" y="36433"/>
                  </a:lnTo>
                  <a:lnTo>
                    <a:pt x="1742439" y="59689"/>
                  </a:lnTo>
                  <a:lnTo>
                    <a:pt x="1742439" y="298450"/>
                  </a:lnTo>
                  <a:lnTo>
                    <a:pt x="1737756" y="321706"/>
                  </a:lnTo>
                  <a:lnTo>
                    <a:pt x="1724977" y="340677"/>
                  </a:lnTo>
                  <a:lnTo>
                    <a:pt x="1706006" y="353456"/>
                  </a:lnTo>
                  <a:lnTo>
                    <a:pt x="1682750" y="358139"/>
                  </a:lnTo>
                  <a:lnTo>
                    <a:pt x="59689" y="358139"/>
                  </a:lnTo>
                  <a:lnTo>
                    <a:pt x="36454" y="353456"/>
                  </a:lnTo>
                  <a:lnTo>
                    <a:pt x="17481" y="340677"/>
                  </a:lnTo>
                  <a:lnTo>
                    <a:pt x="4690" y="321706"/>
                  </a:lnTo>
                  <a:lnTo>
                    <a:pt x="0" y="298450"/>
                  </a:lnTo>
                  <a:lnTo>
                    <a:pt x="0" y="59689"/>
                  </a:lnTo>
                  <a:close/>
                </a:path>
              </a:pathLst>
            </a:custGeom>
            <a:grpFill/>
            <a:ln w="12700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51632" y="1176668"/>
            <a:ext cx="1070610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050" b="1" spc="8" dirty="0">
                <a:solidFill>
                  <a:srgbClr val="FFFFFF"/>
                </a:solidFill>
                <a:latin typeface="Trebuchet MS"/>
                <a:cs typeface="Trebuchet MS"/>
              </a:rPr>
              <a:t>До</a:t>
            </a:r>
            <a:r>
              <a:rPr sz="1050" b="1" spc="-71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50" b="1" spc="-11" dirty="0">
                <a:solidFill>
                  <a:srgbClr val="FFFFFF"/>
                </a:solidFill>
                <a:latin typeface="Trebuchet MS"/>
                <a:cs typeface="Trebuchet MS"/>
              </a:rPr>
              <a:t>25.03.2024</a:t>
            </a:r>
            <a:r>
              <a:rPr sz="1050" b="1" spc="-64" dirty="0">
                <a:solidFill>
                  <a:srgbClr val="FFFFFF"/>
                </a:solidFill>
                <a:latin typeface="Trebuchet MS"/>
                <a:cs typeface="Trebuchet MS"/>
              </a:rPr>
              <a:t> г.</a:t>
            </a:r>
            <a:endParaRPr sz="1050" dirty="0">
              <a:latin typeface="Trebuchet MS"/>
              <a:cs typeface="Trebuchet MS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99584" y="1984399"/>
            <a:ext cx="1622988" cy="437990"/>
            <a:chOff x="330200" y="2133600"/>
            <a:chExt cx="1755139" cy="370840"/>
          </a:xfrm>
          <a:solidFill>
            <a:srgbClr val="7030A0"/>
          </a:solidFill>
        </p:grpSpPr>
        <p:sp>
          <p:nvSpPr>
            <p:cNvPr id="18" name="object 18"/>
            <p:cNvSpPr/>
            <p:nvPr/>
          </p:nvSpPr>
          <p:spPr>
            <a:xfrm>
              <a:off x="336550" y="2139950"/>
              <a:ext cx="1742439" cy="358140"/>
            </a:xfrm>
            <a:custGeom>
              <a:avLst/>
              <a:gdLst/>
              <a:ahLst/>
              <a:cxnLst/>
              <a:rect l="l" t="t" r="r" b="b"/>
              <a:pathLst>
                <a:path w="1742439" h="358139">
                  <a:moveTo>
                    <a:pt x="1682750" y="0"/>
                  </a:moveTo>
                  <a:lnTo>
                    <a:pt x="59689" y="0"/>
                  </a:lnTo>
                  <a:lnTo>
                    <a:pt x="36454" y="4683"/>
                  </a:lnTo>
                  <a:lnTo>
                    <a:pt x="17481" y="17462"/>
                  </a:lnTo>
                  <a:lnTo>
                    <a:pt x="4690" y="36433"/>
                  </a:lnTo>
                  <a:lnTo>
                    <a:pt x="0" y="59689"/>
                  </a:lnTo>
                  <a:lnTo>
                    <a:pt x="0" y="298450"/>
                  </a:lnTo>
                  <a:lnTo>
                    <a:pt x="4690" y="321706"/>
                  </a:lnTo>
                  <a:lnTo>
                    <a:pt x="17481" y="340677"/>
                  </a:lnTo>
                  <a:lnTo>
                    <a:pt x="36454" y="353456"/>
                  </a:lnTo>
                  <a:lnTo>
                    <a:pt x="59689" y="358139"/>
                  </a:lnTo>
                  <a:lnTo>
                    <a:pt x="1682750" y="358139"/>
                  </a:lnTo>
                  <a:lnTo>
                    <a:pt x="1706006" y="353456"/>
                  </a:lnTo>
                  <a:lnTo>
                    <a:pt x="1724977" y="340677"/>
                  </a:lnTo>
                  <a:lnTo>
                    <a:pt x="1737756" y="321706"/>
                  </a:lnTo>
                  <a:lnTo>
                    <a:pt x="1742439" y="298450"/>
                  </a:lnTo>
                  <a:lnTo>
                    <a:pt x="1742439" y="59689"/>
                  </a:lnTo>
                  <a:lnTo>
                    <a:pt x="1737756" y="36433"/>
                  </a:lnTo>
                  <a:lnTo>
                    <a:pt x="1724977" y="17462"/>
                  </a:lnTo>
                  <a:lnTo>
                    <a:pt x="1706006" y="4683"/>
                  </a:lnTo>
                  <a:lnTo>
                    <a:pt x="1682750" y="0"/>
                  </a:lnTo>
                  <a:close/>
                </a:path>
              </a:pathLst>
            </a:custGeom>
            <a:grpFill/>
            <a:ln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9" name="object 19"/>
            <p:cNvSpPr/>
            <p:nvPr/>
          </p:nvSpPr>
          <p:spPr>
            <a:xfrm>
              <a:off x="336550" y="2139950"/>
              <a:ext cx="1742439" cy="358140"/>
            </a:xfrm>
            <a:custGeom>
              <a:avLst/>
              <a:gdLst/>
              <a:ahLst/>
              <a:cxnLst/>
              <a:rect l="l" t="t" r="r" b="b"/>
              <a:pathLst>
                <a:path w="1742439" h="358139">
                  <a:moveTo>
                    <a:pt x="0" y="59689"/>
                  </a:moveTo>
                  <a:lnTo>
                    <a:pt x="4690" y="36433"/>
                  </a:lnTo>
                  <a:lnTo>
                    <a:pt x="17481" y="17462"/>
                  </a:lnTo>
                  <a:lnTo>
                    <a:pt x="36454" y="4683"/>
                  </a:lnTo>
                  <a:lnTo>
                    <a:pt x="59689" y="0"/>
                  </a:lnTo>
                  <a:lnTo>
                    <a:pt x="1682750" y="0"/>
                  </a:lnTo>
                  <a:lnTo>
                    <a:pt x="1706006" y="4683"/>
                  </a:lnTo>
                  <a:lnTo>
                    <a:pt x="1724977" y="17462"/>
                  </a:lnTo>
                  <a:lnTo>
                    <a:pt x="1737756" y="36433"/>
                  </a:lnTo>
                  <a:lnTo>
                    <a:pt x="1742439" y="59689"/>
                  </a:lnTo>
                  <a:lnTo>
                    <a:pt x="1742439" y="298450"/>
                  </a:lnTo>
                  <a:lnTo>
                    <a:pt x="1737756" y="321706"/>
                  </a:lnTo>
                  <a:lnTo>
                    <a:pt x="1724977" y="340677"/>
                  </a:lnTo>
                  <a:lnTo>
                    <a:pt x="1706006" y="353456"/>
                  </a:lnTo>
                  <a:lnTo>
                    <a:pt x="1682750" y="358139"/>
                  </a:lnTo>
                  <a:lnTo>
                    <a:pt x="59689" y="358139"/>
                  </a:lnTo>
                  <a:lnTo>
                    <a:pt x="36454" y="353456"/>
                  </a:lnTo>
                  <a:lnTo>
                    <a:pt x="17481" y="340677"/>
                  </a:lnTo>
                  <a:lnTo>
                    <a:pt x="4690" y="321706"/>
                  </a:lnTo>
                  <a:lnTo>
                    <a:pt x="0" y="298450"/>
                  </a:lnTo>
                  <a:lnTo>
                    <a:pt x="0" y="59689"/>
                  </a:lnTo>
                  <a:close/>
                </a:path>
              </a:pathLst>
            </a:custGeom>
            <a:grpFill/>
            <a:ln w="12700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34804" y="2108506"/>
            <a:ext cx="986314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050" b="1" spc="79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050" b="1" spc="-4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50" b="1" spc="19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sz="1050" b="1" spc="23" dirty="0">
                <a:solidFill>
                  <a:srgbClr val="FFFFFF"/>
                </a:solidFill>
                <a:latin typeface="Trebuchet MS"/>
                <a:cs typeface="Trebuchet MS"/>
              </a:rPr>
              <a:t>5</a:t>
            </a:r>
            <a:r>
              <a:rPr sz="1050" b="1" spc="-34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r>
              <a:rPr sz="1050" b="1" spc="-60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1050" b="1" spc="-19" dirty="0">
                <a:solidFill>
                  <a:srgbClr val="FFFFFF"/>
                </a:solidFill>
                <a:latin typeface="Trebuchet MS"/>
                <a:cs typeface="Trebuchet MS"/>
              </a:rPr>
              <a:t>3.2</a:t>
            </a:r>
            <a:r>
              <a:rPr sz="1050" b="1" spc="-26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1050" b="1" spc="11" dirty="0">
                <a:solidFill>
                  <a:srgbClr val="FFFFFF"/>
                </a:solidFill>
                <a:latin typeface="Trebuchet MS"/>
                <a:cs typeface="Trebuchet MS"/>
              </a:rPr>
              <a:t>24</a:t>
            </a:r>
            <a:r>
              <a:rPr sz="1050" b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050" b="1" spc="-11" dirty="0">
                <a:solidFill>
                  <a:srgbClr val="FFFFFF"/>
                </a:solidFill>
                <a:latin typeface="Trebuchet MS"/>
                <a:cs typeface="Trebuchet MS"/>
              </a:rPr>
              <a:t>г</a:t>
            </a:r>
            <a:r>
              <a:rPr sz="1050" b="1" spc="-12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1050" dirty="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999913" y="1140692"/>
            <a:ext cx="3017520" cy="49436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>
              <a:spcBef>
                <a:spcPts val="75"/>
              </a:spcBef>
            </a:pPr>
            <a:r>
              <a:rPr sz="1050" spc="4" dirty="0">
                <a:solidFill>
                  <a:srgbClr val="343846"/>
                </a:solidFill>
                <a:latin typeface="Trebuchet MS"/>
                <a:cs typeface="Trebuchet MS"/>
              </a:rPr>
              <a:t>Закупки</a:t>
            </a:r>
            <a:r>
              <a:rPr sz="1050" spc="-38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45" dirty="0">
                <a:solidFill>
                  <a:srgbClr val="343846"/>
                </a:solidFill>
                <a:latin typeface="Trebuchet MS"/>
                <a:cs typeface="Trebuchet MS"/>
              </a:rPr>
              <a:t>ТОВАРА</a:t>
            </a:r>
            <a:r>
              <a:rPr sz="1050" spc="-45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-8" dirty="0">
                <a:solidFill>
                  <a:srgbClr val="343846"/>
                </a:solidFill>
                <a:latin typeface="Trebuchet MS"/>
                <a:cs typeface="Trebuchet MS"/>
              </a:rPr>
              <a:t>у</a:t>
            </a:r>
            <a:r>
              <a:rPr sz="1050" spc="-38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343846"/>
                </a:solidFill>
                <a:latin typeface="Trebuchet MS"/>
                <a:cs typeface="Trebuchet MS"/>
              </a:rPr>
              <a:t>единственного</a:t>
            </a:r>
            <a:r>
              <a:rPr sz="1050" spc="-60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4" dirty="0">
                <a:solidFill>
                  <a:srgbClr val="343846"/>
                </a:solidFill>
                <a:latin typeface="Trebuchet MS"/>
                <a:cs typeface="Trebuchet MS"/>
              </a:rPr>
              <a:t>поставщика</a:t>
            </a:r>
            <a:r>
              <a:rPr sz="1050" spc="-56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38" dirty="0">
                <a:solidFill>
                  <a:srgbClr val="343846"/>
                </a:solidFill>
                <a:latin typeface="Trebuchet MS"/>
                <a:cs typeface="Trebuchet MS"/>
              </a:rPr>
              <a:t>в </a:t>
            </a:r>
            <a:r>
              <a:rPr sz="1050" spc="-307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343846"/>
                </a:solidFill>
                <a:latin typeface="Trebuchet MS"/>
                <a:cs typeface="Trebuchet MS"/>
              </a:rPr>
              <a:t>электронной</a:t>
            </a:r>
            <a:r>
              <a:rPr sz="1050" spc="-60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8" dirty="0">
                <a:solidFill>
                  <a:srgbClr val="343846"/>
                </a:solidFill>
                <a:latin typeface="Trebuchet MS"/>
                <a:cs typeface="Trebuchet MS"/>
              </a:rPr>
              <a:t>форме</a:t>
            </a:r>
            <a:r>
              <a:rPr sz="1050" spc="-53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343846"/>
                </a:solidFill>
                <a:latin typeface="Trebuchet MS"/>
                <a:cs typeface="Trebuchet MS"/>
              </a:rPr>
              <a:t>на</a:t>
            </a:r>
            <a:r>
              <a:rPr sz="1050" spc="-45" dirty="0">
                <a:solidFill>
                  <a:srgbClr val="343846"/>
                </a:solidFill>
                <a:latin typeface="Trebuchet MS"/>
                <a:cs typeface="Trebuchet MS"/>
              </a:rPr>
              <a:t> сумму,</a:t>
            </a:r>
            <a:r>
              <a:rPr sz="1050" spc="-38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-4" dirty="0">
                <a:solidFill>
                  <a:srgbClr val="343846"/>
                </a:solidFill>
                <a:latin typeface="Trebuchet MS"/>
                <a:cs typeface="Trebuchet MS"/>
              </a:rPr>
              <a:t>предусмотренную </a:t>
            </a:r>
            <a:r>
              <a:rPr sz="1050" spc="-307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-68" dirty="0">
                <a:solidFill>
                  <a:srgbClr val="343846"/>
                </a:solidFill>
                <a:latin typeface="Trebuchet MS"/>
                <a:cs typeface="Trebuchet MS"/>
              </a:rPr>
              <a:t>ч.</a:t>
            </a:r>
            <a:r>
              <a:rPr sz="1050" spc="-34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-195" dirty="0">
                <a:solidFill>
                  <a:srgbClr val="343846"/>
                </a:solidFill>
                <a:latin typeface="Trebuchet MS"/>
                <a:cs typeface="Trebuchet MS"/>
              </a:rPr>
              <a:t>1</a:t>
            </a:r>
            <a:r>
              <a:rPr sz="1050" spc="64" dirty="0">
                <a:solidFill>
                  <a:srgbClr val="343846"/>
                </a:solidFill>
                <a:latin typeface="Trebuchet MS"/>
                <a:cs typeface="Trebuchet MS"/>
              </a:rPr>
              <a:t>2</a:t>
            </a:r>
            <a:r>
              <a:rPr sz="1050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343846"/>
                </a:solidFill>
                <a:latin typeface="Trebuchet MS"/>
                <a:cs typeface="Trebuchet MS"/>
              </a:rPr>
              <a:t>с</a:t>
            </a:r>
            <a:r>
              <a:rPr sz="1050" spc="-101" dirty="0">
                <a:solidFill>
                  <a:srgbClr val="343846"/>
                </a:solidFill>
                <a:latin typeface="Trebuchet MS"/>
                <a:cs typeface="Trebuchet MS"/>
              </a:rPr>
              <a:t>т.</a:t>
            </a:r>
            <a:r>
              <a:rPr sz="1050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60" dirty="0">
                <a:solidFill>
                  <a:srgbClr val="343846"/>
                </a:solidFill>
                <a:latin typeface="Trebuchet MS"/>
                <a:cs typeface="Trebuchet MS"/>
              </a:rPr>
              <a:t>9</a:t>
            </a:r>
            <a:r>
              <a:rPr sz="1050" spc="34" dirty="0">
                <a:solidFill>
                  <a:srgbClr val="343846"/>
                </a:solidFill>
                <a:latin typeface="Trebuchet MS"/>
                <a:cs typeface="Trebuchet MS"/>
              </a:rPr>
              <a:t>3</a:t>
            </a:r>
            <a:r>
              <a:rPr sz="1050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19" dirty="0">
                <a:solidFill>
                  <a:srgbClr val="343846"/>
                </a:solidFill>
                <a:latin typeface="Trebuchet MS"/>
                <a:cs typeface="Trebuchet MS"/>
              </a:rPr>
              <a:t>Зако</a:t>
            </a:r>
            <a:r>
              <a:rPr sz="1050" spc="23" dirty="0">
                <a:solidFill>
                  <a:srgbClr val="343846"/>
                </a:solidFill>
                <a:latin typeface="Trebuchet MS"/>
                <a:cs typeface="Trebuchet MS"/>
              </a:rPr>
              <a:t>н</a:t>
            </a:r>
            <a:r>
              <a:rPr sz="1050" spc="11" dirty="0">
                <a:solidFill>
                  <a:srgbClr val="343846"/>
                </a:solidFill>
                <a:latin typeface="Trebuchet MS"/>
                <a:cs typeface="Trebuchet MS"/>
              </a:rPr>
              <a:t>а</a:t>
            </a:r>
            <a:r>
              <a:rPr sz="1050" spc="-64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206" dirty="0">
                <a:solidFill>
                  <a:srgbClr val="343846"/>
                </a:solidFill>
                <a:latin typeface="Trebuchet MS"/>
                <a:cs typeface="Trebuchet MS"/>
              </a:rPr>
              <a:t>№</a:t>
            </a:r>
            <a:r>
              <a:rPr sz="1050" spc="-45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-26" dirty="0">
                <a:solidFill>
                  <a:srgbClr val="343846"/>
                </a:solidFill>
                <a:latin typeface="Trebuchet MS"/>
                <a:cs typeface="Trebuchet MS"/>
              </a:rPr>
              <a:t>44.</a:t>
            </a:r>
            <a:endParaRPr sz="1050" dirty="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130210" y="2077543"/>
            <a:ext cx="3477171" cy="33278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1050" spc="-15" dirty="0">
                <a:solidFill>
                  <a:srgbClr val="343846"/>
                </a:solidFill>
                <a:latin typeface="Trebuchet MS"/>
                <a:cs typeface="Trebuchet MS"/>
              </a:rPr>
              <a:t>Закупки,</a:t>
            </a:r>
            <a:r>
              <a:rPr sz="1050" spc="-56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4" dirty="0">
                <a:solidFill>
                  <a:srgbClr val="343846"/>
                </a:solidFill>
                <a:latin typeface="Trebuchet MS"/>
                <a:cs typeface="Trebuchet MS"/>
              </a:rPr>
              <a:t>осуществляемые</a:t>
            </a:r>
            <a:r>
              <a:rPr sz="1050" spc="-60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38" dirty="0">
                <a:solidFill>
                  <a:srgbClr val="343846"/>
                </a:solidFill>
                <a:latin typeface="Trebuchet MS"/>
                <a:cs typeface="Trebuchet MS"/>
              </a:rPr>
              <a:t>в</a:t>
            </a:r>
            <a:r>
              <a:rPr sz="1050" spc="-56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-4" dirty="0">
                <a:solidFill>
                  <a:srgbClr val="343846"/>
                </a:solidFill>
                <a:latin typeface="Trebuchet MS"/>
                <a:cs typeface="Trebuchet MS"/>
              </a:rPr>
              <a:t>соответствии </a:t>
            </a:r>
            <a:r>
              <a:rPr sz="1050" spc="-304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-4" dirty="0">
                <a:solidFill>
                  <a:srgbClr val="343846"/>
                </a:solidFill>
                <a:latin typeface="Trebuchet MS"/>
                <a:cs typeface="Trebuchet MS"/>
              </a:rPr>
              <a:t>с</a:t>
            </a:r>
            <a:r>
              <a:rPr sz="1050" spc="-41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-68" dirty="0">
                <a:solidFill>
                  <a:srgbClr val="343846"/>
                </a:solidFill>
                <a:latin typeface="Trebuchet MS"/>
                <a:cs typeface="Trebuchet MS"/>
              </a:rPr>
              <a:t>ч.</a:t>
            </a:r>
            <a:r>
              <a:rPr sz="1050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-68" dirty="0">
                <a:solidFill>
                  <a:srgbClr val="343846"/>
                </a:solidFill>
                <a:latin typeface="Trebuchet MS"/>
                <a:cs typeface="Trebuchet MS"/>
              </a:rPr>
              <a:t>12</a:t>
            </a:r>
            <a:r>
              <a:rPr sz="1050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-4" dirty="0">
                <a:solidFill>
                  <a:srgbClr val="343846"/>
                </a:solidFill>
                <a:latin typeface="Trebuchet MS"/>
                <a:cs typeface="Trebuchet MS"/>
              </a:rPr>
              <a:t>с</a:t>
            </a:r>
            <a:r>
              <a:rPr sz="1050" spc="-101" dirty="0">
                <a:solidFill>
                  <a:srgbClr val="343846"/>
                </a:solidFill>
                <a:latin typeface="Trebuchet MS"/>
                <a:cs typeface="Trebuchet MS"/>
              </a:rPr>
              <a:t>т.</a:t>
            </a:r>
            <a:r>
              <a:rPr sz="1050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60" dirty="0">
                <a:solidFill>
                  <a:srgbClr val="343846"/>
                </a:solidFill>
                <a:latin typeface="Trebuchet MS"/>
                <a:cs typeface="Trebuchet MS"/>
              </a:rPr>
              <a:t>9</a:t>
            </a:r>
            <a:r>
              <a:rPr sz="1050" spc="34" dirty="0">
                <a:solidFill>
                  <a:srgbClr val="343846"/>
                </a:solidFill>
                <a:latin typeface="Trebuchet MS"/>
                <a:cs typeface="Trebuchet MS"/>
              </a:rPr>
              <a:t>3</a:t>
            </a:r>
            <a:r>
              <a:rPr sz="1050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19" dirty="0">
                <a:solidFill>
                  <a:srgbClr val="343846"/>
                </a:solidFill>
                <a:latin typeface="Trebuchet MS"/>
                <a:cs typeface="Trebuchet MS"/>
              </a:rPr>
              <a:t>Зако</a:t>
            </a:r>
            <a:r>
              <a:rPr sz="1050" spc="23" dirty="0">
                <a:solidFill>
                  <a:srgbClr val="343846"/>
                </a:solidFill>
                <a:latin typeface="Trebuchet MS"/>
                <a:cs typeface="Trebuchet MS"/>
              </a:rPr>
              <a:t>н</a:t>
            </a:r>
            <a:r>
              <a:rPr sz="1050" spc="11" dirty="0">
                <a:solidFill>
                  <a:srgbClr val="343846"/>
                </a:solidFill>
                <a:latin typeface="Trebuchet MS"/>
                <a:cs typeface="Trebuchet MS"/>
              </a:rPr>
              <a:t>а</a:t>
            </a:r>
            <a:r>
              <a:rPr sz="1050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206" dirty="0">
                <a:solidFill>
                  <a:srgbClr val="343846"/>
                </a:solidFill>
                <a:latin typeface="Trebuchet MS"/>
                <a:cs typeface="Trebuchet MS"/>
              </a:rPr>
              <a:t>№</a:t>
            </a:r>
            <a:r>
              <a:rPr sz="1050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050" spc="-26" dirty="0">
                <a:solidFill>
                  <a:srgbClr val="343846"/>
                </a:solidFill>
                <a:latin typeface="Trebuchet MS"/>
                <a:cs typeface="Trebuchet MS"/>
              </a:rPr>
              <a:t>44.</a:t>
            </a:r>
            <a:endParaRPr sz="1050" dirty="0">
              <a:latin typeface="Trebuchet MS"/>
              <a:cs typeface="Trebuchet M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828876" y="1227854"/>
            <a:ext cx="112395" cy="240030"/>
          </a:xfrm>
          <a:custGeom>
            <a:avLst/>
            <a:gdLst/>
            <a:ahLst/>
            <a:cxnLst/>
            <a:rect l="l" t="t" r="r" b="b"/>
            <a:pathLst>
              <a:path w="149860" h="320039">
                <a:moveTo>
                  <a:pt x="74930" y="0"/>
                </a:moveTo>
                <a:lnTo>
                  <a:pt x="0" y="0"/>
                </a:lnTo>
                <a:lnTo>
                  <a:pt x="74930" y="160019"/>
                </a:lnTo>
                <a:lnTo>
                  <a:pt x="0" y="320039"/>
                </a:lnTo>
                <a:lnTo>
                  <a:pt x="74930" y="320039"/>
                </a:lnTo>
                <a:lnTo>
                  <a:pt x="149860" y="160019"/>
                </a:lnTo>
                <a:lnTo>
                  <a:pt x="7493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8" name="object 28"/>
          <p:cNvSpPr/>
          <p:nvPr/>
        </p:nvSpPr>
        <p:spPr>
          <a:xfrm>
            <a:off x="1805141" y="2130511"/>
            <a:ext cx="218699" cy="238125"/>
          </a:xfrm>
          <a:custGeom>
            <a:avLst/>
            <a:gdLst/>
            <a:ahLst/>
            <a:cxnLst/>
            <a:rect l="l" t="t" r="r" b="b"/>
            <a:pathLst>
              <a:path w="149860" h="317500">
                <a:moveTo>
                  <a:pt x="74930" y="0"/>
                </a:moveTo>
                <a:lnTo>
                  <a:pt x="0" y="0"/>
                </a:lnTo>
                <a:lnTo>
                  <a:pt x="74930" y="158750"/>
                </a:lnTo>
                <a:lnTo>
                  <a:pt x="0" y="317500"/>
                </a:lnTo>
                <a:lnTo>
                  <a:pt x="74930" y="317500"/>
                </a:lnTo>
                <a:lnTo>
                  <a:pt x="149860" y="158750"/>
                </a:lnTo>
                <a:lnTo>
                  <a:pt x="7493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grpSp>
        <p:nvGrpSpPr>
          <p:cNvPr id="29" name="object 29"/>
          <p:cNvGrpSpPr/>
          <p:nvPr/>
        </p:nvGrpSpPr>
        <p:grpSpPr>
          <a:xfrm>
            <a:off x="5306048" y="1051701"/>
            <a:ext cx="3368516" cy="993458"/>
            <a:chOff x="7560141" y="1712685"/>
            <a:chExt cx="4491355" cy="1324610"/>
          </a:xfrm>
        </p:grpSpPr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60141" y="1712685"/>
              <a:ext cx="4491056" cy="1324428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7716519" y="1831340"/>
              <a:ext cx="4178300" cy="1010919"/>
            </a:xfrm>
            <a:custGeom>
              <a:avLst/>
              <a:gdLst/>
              <a:ahLst/>
              <a:cxnLst/>
              <a:rect l="l" t="t" r="r" b="b"/>
              <a:pathLst>
                <a:path w="4178300" h="1010919">
                  <a:moveTo>
                    <a:pt x="4125976" y="0"/>
                  </a:moveTo>
                  <a:lnTo>
                    <a:pt x="52324" y="0"/>
                  </a:lnTo>
                  <a:lnTo>
                    <a:pt x="31932" y="4103"/>
                  </a:lnTo>
                  <a:lnTo>
                    <a:pt x="15303" y="15303"/>
                  </a:lnTo>
                  <a:lnTo>
                    <a:pt x="4103" y="31932"/>
                  </a:lnTo>
                  <a:lnTo>
                    <a:pt x="0" y="52324"/>
                  </a:lnTo>
                  <a:lnTo>
                    <a:pt x="0" y="958596"/>
                  </a:lnTo>
                  <a:lnTo>
                    <a:pt x="4103" y="978987"/>
                  </a:lnTo>
                  <a:lnTo>
                    <a:pt x="15303" y="995616"/>
                  </a:lnTo>
                  <a:lnTo>
                    <a:pt x="31932" y="1006816"/>
                  </a:lnTo>
                  <a:lnTo>
                    <a:pt x="52324" y="1010920"/>
                  </a:lnTo>
                  <a:lnTo>
                    <a:pt x="4125976" y="1010920"/>
                  </a:lnTo>
                  <a:lnTo>
                    <a:pt x="4146367" y="1006816"/>
                  </a:lnTo>
                  <a:lnTo>
                    <a:pt x="4162996" y="995616"/>
                  </a:lnTo>
                  <a:lnTo>
                    <a:pt x="4174196" y="978987"/>
                  </a:lnTo>
                  <a:lnTo>
                    <a:pt x="4178300" y="958596"/>
                  </a:lnTo>
                  <a:lnTo>
                    <a:pt x="4178300" y="52324"/>
                  </a:lnTo>
                  <a:lnTo>
                    <a:pt x="4174196" y="31932"/>
                  </a:lnTo>
                  <a:lnTo>
                    <a:pt x="4162996" y="15303"/>
                  </a:lnTo>
                  <a:lnTo>
                    <a:pt x="4146367" y="4103"/>
                  </a:lnTo>
                  <a:lnTo>
                    <a:pt x="4125976" y="0"/>
                  </a:lnTo>
                  <a:close/>
                </a:path>
              </a:pathLst>
            </a:custGeom>
            <a:solidFill>
              <a:srgbClr val="FBFBF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25739" y="1905000"/>
              <a:ext cx="3888740" cy="825500"/>
            </a:xfrm>
            <a:prstGeom prst="rect">
              <a:avLst/>
            </a:prstGeom>
          </p:spPr>
        </p:pic>
      </p:grpSp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34C81230-D8A3-4614-93E2-17134C7039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5127" y="-93672"/>
            <a:ext cx="2950720" cy="137171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1291" y="1026700"/>
            <a:ext cx="7519035" cy="34432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175" b="1" spc="-8" dirty="0">
                <a:solidFill>
                  <a:srgbClr val="00246F"/>
                </a:solidFill>
                <a:latin typeface="Times New Roman"/>
                <a:cs typeface="Times New Roman"/>
              </a:rPr>
              <a:t>Последовательность</a:t>
            </a:r>
            <a:r>
              <a:rPr sz="2175" b="1" spc="-86" dirty="0">
                <a:solidFill>
                  <a:srgbClr val="00246F"/>
                </a:solidFill>
                <a:latin typeface="Times New Roman"/>
                <a:cs typeface="Times New Roman"/>
              </a:rPr>
              <a:t> </a:t>
            </a:r>
            <a:r>
              <a:rPr sz="2175" b="1" dirty="0">
                <a:solidFill>
                  <a:srgbClr val="00246F"/>
                </a:solidFill>
                <a:latin typeface="Times New Roman"/>
                <a:cs typeface="Times New Roman"/>
              </a:rPr>
              <a:t>действий</a:t>
            </a:r>
            <a:r>
              <a:rPr sz="2175" b="1" spc="-56" dirty="0">
                <a:solidFill>
                  <a:srgbClr val="00246F"/>
                </a:solidFill>
                <a:latin typeface="Times New Roman"/>
                <a:cs typeface="Times New Roman"/>
              </a:rPr>
              <a:t> </a:t>
            </a:r>
            <a:r>
              <a:rPr sz="2175" b="1" spc="-8" dirty="0">
                <a:solidFill>
                  <a:srgbClr val="00246F"/>
                </a:solidFill>
                <a:latin typeface="Times New Roman"/>
                <a:cs typeface="Times New Roman"/>
              </a:rPr>
              <a:t>участников</a:t>
            </a:r>
            <a:r>
              <a:rPr sz="2175" b="1" spc="-60" dirty="0">
                <a:solidFill>
                  <a:srgbClr val="00246F"/>
                </a:solidFill>
                <a:latin typeface="Times New Roman"/>
                <a:cs typeface="Times New Roman"/>
              </a:rPr>
              <a:t> </a:t>
            </a:r>
            <a:r>
              <a:rPr sz="2175" b="1" spc="-8" dirty="0">
                <a:solidFill>
                  <a:srgbClr val="00246F"/>
                </a:solidFill>
                <a:latin typeface="Times New Roman"/>
                <a:cs typeface="Times New Roman"/>
              </a:rPr>
              <a:t>правоотношений</a:t>
            </a:r>
            <a:endParaRPr sz="2175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8983" y="1755221"/>
            <a:ext cx="2589371" cy="425116"/>
          </a:xfrm>
          <a:prstGeom prst="rect">
            <a:avLst/>
          </a:prstGeom>
        </p:spPr>
        <p:txBody>
          <a:bodyPr vert="horz" wrap="square" lIns="0" tIns="9525" rIns="0" bIns="0" rtlCol="0" anchor="ctr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i="1" spc="-244" dirty="0">
                <a:solidFill>
                  <a:srgbClr val="C00000"/>
                </a:solidFill>
                <a:latin typeface="Times New Roman"/>
                <a:cs typeface="Times New Roman"/>
              </a:rPr>
              <a:t>Участники</a:t>
            </a:r>
            <a:r>
              <a:rPr sz="2700" i="1" spc="-10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00" i="1" spc="-161" dirty="0">
                <a:solidFill>
                  <a:srgbClr val="C00000"/>
                </a:solidFill>
                <a:latin typeface="Times New Roman"/>
                <a:cs typeface="Times New Roman"/>
              </a:rPr>
              <a:t>закупок</a:t>
            </a:r>
            <a:endParaRPr sz="27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243471" y="2342911"/>
            <a:ext cx="5079206" cy="882968"/>
            <a:chOff x="2991294" y="1980882"/>
            <a:chExt cx="6772275" cy="1177290"/>
          </a:xfrm>
        </p:grpSpPr>
        <p:sp>
          <p:nvSpPr>
            <p:cNvPr id="5" name="object 5"/>
            <p:cNvSpPr/>
            <p:nvPr/>
          </p:nvSpPr>
          <p:spPr>
            <a:xfrm>
              <a:off x="2999232" y="1988820"/>
              <a:ext cx="1468120" cy="1161415"/>
            </a:xfrm>
            <a:custGeom>
              <a:avLst/>
              <a:gdLst/>
              <a:ahLst/>
              <a:cxnLst/>
              <a:rect l="l" t="t" r="r" b="b"/>
              <a:pathLst>
                <a:path w="1468120" h="1161414">
                  <a:moveTo>
                    <a:pt x="647572" y="0"/>
                  </a:moveTo>
                  <a:lnTo>
                    <a:pt x="0" y="0"/>
                  </a:lnTo>
                  <a:lnTo>
                    <a:pt x="820039" y="580643"/>
                  </a:lnTo>
                  <a:lnTo>
                    <a:pt x="0" y="1161288"/>
                  </a:lnTo>
                  <a:lnTo>
                    <a:pt x="647572" y="1161288"/>
                  </a:lnTo>
                  <a:lnTo>
                    <a:pt x="1467612" y="580643"/>
                  </a:lnTo>
                  <a:lnTo>
                    <a:pt x="647572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" name="object 6"/>
            <p:cNvSpPr/>
            <p:nvPr/>
          </p:nvSpPr>
          <p:spPr>
            <a:xfrm>
              <a:off x="2999232" y="1988820"/>
              <a:ext cx="1468120" cy="1161415"/>
            </a:xfrm>
            <a:custGeom>
              <a:avLst/>
              <a:gdLst/>
              <a:ahLst/>
              <a:cxnLst/>
              <a:rect l="l" t="t" r="r" b="b"/>
              <a:pathLst>
                <a:path w="1468120" h="1161414">
                  <a:moveTo>
                    <a:pt x="0" y="0"/>
                  </a:moveTo>
                  <a:lnTo>
                    <a:pt x="647572" y="0"/>
                  </a:lnTo>
                  <a:lnTo>
                    <a:pt x="1467612" y="580643"/>
                  </a:lnTo>
                  <a:lnTo>
                    <a:pt x="647572" y="1161288"/>
                  </a:lnTo>
                  <a:lnTo>
                    <a:pt x="0" y="1161288"/>
                  </a:lnTo>
                  <a:lnTo>
                    <a:pt x="820039" y="580643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" name="object 7"/>
            <p:cNvSpPr/>
            <p:nvPr/>
          </p:nvSpPr>
          <p:spPr>
            <a:xfrm>
              <a:off x="3880104" y="1988820"/>
              <a:ext cx="1468120" cy="1161415"/>
            </a:xfrm>
            <a:custGeom>
              <a:avLst/>
              <a:gdLst/>
              <a:ahLst/>
              <a:cxnLst/>
              <a:rect l="l" t="t" r="r" b="b"/>
              <a:pathLst>
                <a:path w="1468120" h="1161414">
                  <a:moveTo>
                    <a:pt x="647573" y="0"/>
                  </a:moveTo>
                  <a:lnTo>
                    <a:pt x="0" y="0"/>
                  </a:lnTo>
                  <a:lnTo>
                    <a:pt x="820038" y="580643"/>
                  </a:lnTo>
                  <a:lnTo>
                    <a:pt x="0" y="1161288"/>
                  </a:lnTo>
                  <a:lnTo>
                    <a:pt x="647573" y="1161288"/>
                  </a:lnTo>
                  <a:lnTo>
                    <a:pt x="1467612" y="580643"/>
                  </a:lnTo>
                  <a:lnTo>
                    <a:pt x="647573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8" name="object 8"/>
            <p:cNvSpPr/>
            <p:nvPr/>
          </p:nvSpPr>
          <p:spPr>
            <a:xfrm>
              <a:off x="3880104" y="1988820"/>
              <a:ext cx="1468120" cy="1161415"/>
            </a:xfrm>
            <a:custGeom>
              <a:avLst/>
              <a:gdLst/>
              <a:ahLst/>
              <a:cxnLst/>
              <a:rect l="l" t="t" r="r" b="b"/>
              <a:pathLst>
                <a:path w="1468120" h="1161414">
                  <a:moveTo>
                    <a:pt x="0" y="0"/>
                  </a:moveTo>
                  <a:lnTo>
                    <a:pt x="647573" y="0"/>
                  </a:lnTo>
                  <a:lnTo>
                    <a:pt x="1467612" y="580643"/>
                  </a:lnTo>
                  <a:lnTo>
                    <a:pt x="647573" y="1161288"/>
                  </a:lnTo>
                  <a:lnTo>
                    <a:pt x="0" y="1161288"/>
                  </a:lnTo>
                  <a:lnTo>
                    <a:pt x="820038" y="580643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9" name="object 9"/>
            <p:cNvSpPr/>
            <p:nvPr/>
          </p:nvSpPr>
          <p:spPr>
            <a:xfrm>
              <a:off x="4762500" y="1988820"/>
              <a:ext cx="1468120" cy="1161415"/>
            </a:xfrm>
            <a:custGeom>
              <a:avLst/>
              <a:gdLst/>
              <a:ahLst/>
              <a:cxnLst/>
              <a:rect l="l" t="t" r="r" b="b"/>
              <a:pathLst>
                <a:path w="1468120" h="1161414">
                  <a:moveTo>
                    <a:pt x="647573" y="0"/>
                  </a:moveTo>
                  <a:lnTo>
                    <a:pt x="0" y="0"/>
                  </a:lnTo>
                  <a:lnTo>
                    <a:pt x="820038" y="580643"/>
                  </a:lnTo>
                  <a:lnTo>
                    <a:pt x="0" y="1161288"/>
                  </a:lnTo>
                  <a:lnTo>
                    <a:pt x="647573" y="1161288"/>
                  </a:lnTo>
                  <a:lnTo>
                    <a:pt x="1467612" y="580643"/>
                  </a:lnTo>
                  <a:lnTo>
                    <a:pt x="647573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62500" y="1988820"/>
              <a:ext cx="1468120" cy="1161415"/>
            </a:xfrm>
            <a:custGeom>
              <a:avLst/>
              <a:gdLst/>
              <a:ahLst/>
              <a:cxnLst/>
              <a:rect l="l" t="t" r="r" b="b"/>
              <a:pathLst>
                <a:path w="1468120" h="1161414">
                  <a:moveTo>
                    <a:pt x="0" y="0"/>
                  </a:moveTo>
                  <a:lnTo>
                    <a:pt x="647573" y="0"/>
                  </a:lnTo>
                  <a:lnTo>
                    <a:pt x="1467612" y="580643"/>
                  </a:lnTo>
                  <a:lnTo>
                    <a:pt x="647573" y="1161288"/>
                  </a:lnTo>
                  <a:lnTo>
                    <a:pt x="0" y="1161288"/>
                  </a:lnTo>
                  <a:lnTo>
                    <a:pt x="820038" y="580643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1" name="object 11"/>
            <p:cNvSpPr/>
            <p:nvPr/>
          </p:nvSpPr>
          <p:spPr>
            <a:xfrm>
              <a:off x="5643372" y="1988820"/>
              <a:ext cx="1468120" cy="1161415"/>
            </a:xfrm>
            <a:custGeom>
              <a:avLst/>
              <a:gdLst/>
              <a:ahLst/>
              <a:cxnLst/>
              <a:rect l="l" t="t" r="r" b="b"/>
              <a:pathLst>
                <a:path w="1468120" h="1161414">
                  <a:moveTo>
                    <a:pt x="647573" y="0"/>
                  </a:moveTo>
                  <a:lnTo>
                    <a:pt x="0" y="0"/>
                  </a:lnTo>
                  <a:lnTo>
                    <a:pt x="820038" y="580643"/>
                  </a:lnTo>
                  <a:lnTo>
                    <a:pt x="0" y="1161288"/>
                  </a:lnTo>
                  <a:lnTo>
                    <a:pt x="647573" y="1161288"/>
                  </a:lnTo>
                  <a:lnTo>
                    <a:pt x="1467611" y="580643"/>
                  </a:lnTo>
                  <a:lnTo>
                    <a:pt x="647573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2" name="object 12"/>
            <p:cNvSpPr/>
            <p:nvPr/>
          </p:nvSpPr>
          <p:spPr>
            <a:xfrm>
              <a:off x="5643372" y="1988820"/>
              <a:ext cx="1468120" cy="1161415"/>
            </a:xfrm>
            <a:custGeom>
              <a:avLst/>
              <a:gdLst/>
              <a:ahLst/>
              <a:cxnLst/>
              <a:rect l="l" t="t" r="r" b="b"/>
              <a:pathLst>
                <a:path w="1468120" h="1161414">
                  <a:moveTo>
                    <a:pt x="0" y="0"/>
                  </a:moveTo>
                  <a:lnTo>
                    <a:pt x="647573" y="0"/>
                  </a:lnTo>
                  <a:lnTo>
                    <a:pt x="1467611" y="580643"/>
                  </a:lnTo>
                  <a:lnTo>
                    <a:pt x="647573" y="1161288"/>
                  </a:lnTo>
                  <a:lnTo>
                    <a:pt x="0" y="1161288"/>
                  </a:lnTo>
                  <a:lnTo>
                    <a:pt x="820038" y="580643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3" name="object 13"/>
            <p:cNvSpPr/>
            <p:nvPr/>
          </p:nvSpPr>
          <p:spPr>
            <a:xfrm>
              <a:off x="6525767" y="1988820"/>
              <a:ext cx="1468120" cy="1161415"/>
            </a:xfrm>
            <a:custGeom>
              <a:avLst/>
              <a:gdLst/>
              <a:ahLst/>
              <a:cxnLst/>
              <a:rect l="l" t="t" r="r" b="b"/>
              <a:pathLst>
                <a:path w="1468120" h="1161414">
                  <a:moveTo>
                    <a:pt x="647573" y="0"/>
                  </a:moveTo>
                  <a:lnTo>
                    <a:pt x="0" y="0"/>
                  </a:lnTo>
                  <a:lnTo>
                    <a:pt x="820038" y="580643"/>
                  </a:lnTo>
                  <a:lnTo>
                    <a:pt x="0" y="1161288"/>
                  </a:lnTo>
                  <a:lnTo>
                    <a:pt x="647573" y="1161288"/>
                  </a:lnTo>
                  <a:lnTo>
                    <a:pt x="1467611" y="580643"/>
                  </a:lnTo>
                  <a:lnTo>
                    <a:pt x="647573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4" name="object 14"/>
            <p:cNvSpPr/>
            <p:nvPr/>
          </p:nvSpPr>
          <p:spPr>
            <a:xfrm>
              <a:off x="6525767" y="1988820"/>
              <a:ext cx="1468120" cy="1161415"/>
            </a:xfrm>
            <a:custGeom>
              <a:avLst/>
              <a:gdLst/>
              <a:ahLst/>
              <a:cxnLst/>
              <a:rect l="l" t="t" r="r" b="b"/>
              <a:pathLst>
                <a:path w="1468120" h="1161414">
                  <a:moveTo>
                    <a:pt x="0" y="0"/>
                  </a:moveTo>
                  <a:lnTo>
                    <a:pt x="647573" y="0"/>
                  </a:lnTo>
                  <a:lnTo>
                    <a:pt x="1467611" y="580643"/>
                  </a:lnTo>
                  <a:lnTo>
                    <a:pt x="647573" y="1161288"/>
                  </a:lnTo>
                  <a:lnTo>
                    <a:pt x="0" y="1161288"/>
                  </a:lnTo>
                  <a:lnTo>
                    <a:pt x="820038" y="580643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5" name="object 15"/>
            <p:cNvSpPr/>
            <p:nvPr/>
          </p:nvSpPr>
          <p:spPr>
            <a:xfrm>
              <a:off x="7406640" y="1988820"/>
              <a:ext cx="1468120" cy="1161415"/>
            </a:xfrm>
            <a:custGeom>
              <a:avLst/>
              <a:gdLst/>
              <a:ahLst/>
              <a:cxnLst/>
              <a:rect l="l" t="t" r="r" b="b"/>
              <a:pathLst>
                <a:path w="1468120" h="1161414">
                  <a:moveTo>
                    <a:pt x="647573" y="0"/>
                  </a:moveTo>
                  <a:lnTo>
                    <a:pt x="0" y="0"/>
                  </a:lnTo>
                  <a:lnTo>
                    <a:pt x="820038" y="580643"/>
                  </a:lnTo>
                  <a:lnTo>
                    <a:pt x="0" y="1161288"/>
                  </a:lnTo>
                  <a:lnTo>
                    <a:pt x="647573" y="1161288"/>
                  </a:lnTo>
                  <a:lnTo>
                    <a:pt x="1467611" y="580643"/>
                  </a:lnTo>
                  <a:lnTo>
                    <a:pt x="647573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6" name="object 16"/>
            <p:cNvSpPr/>
            <p:nvPr/>
          </p:nvSpPr>
          <p:spPr>
            <a:xfrm>
              <a:off x="7406640" y="1988820"/>
              <a:ext cx="1468120" cy="1161415"/>
            </a:xfrm>
            <a:custGeom>
              <a:avLst/>
              <a:gdLst/>
              <a:ahLst/>
              <a:cxnLst/>
              <a:rect l="l" t="t" r="r" b="b"/>
              <a:pathLst>
                <a:path w="1468120" h="1161414">
                  <a:moveTo>
                    <a:pt x="0" y="0"/>
                  </a:moveTo>
                  <a:lnTo>
                    <a:pt x="647573" y="0"/>
                  </a:lnTo>
                  <a:lnTo>
                    <a:pt x="1467611" y="580643"/>
                  </a:lnTo>
                  <a:lnTo>
                    <a:pt x="647573" y="1161288"/>
                  </a:lnTo>
                  <a:lnTo>
                    <a:pt x="0" y="1161288"/>
                  </a:lnTo>
                  <a:lnTo>
                    <a:pt x="820038" y="580643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7" name="object 17"/>
            <p:cNvSpPr/>
            <p:nvPr/>
          </p:nvSpPr>
          <p:spPr>
            <a:xfrm>
              <a:off x="8289035" y="1988820"/>
              <a:ext cx="1466215" cy="1161415"/>
            </a:xfrm>
            <a:custGeom>
              <a:avLst/>
              <a:gdLst/>
              <a:ahLst/>
              <a:cxnLst/>
              <a:rect l="l" t="t" r="r" b="b"/>
              <a:pathLst>
                <a:path w="1466215" h="1161414">
                  <a:moveTo>
                    <a:pt x="646049" y="0"/>
                  </a:moveTo>
                  <a:lnTo>
                    <a:pt x="0" y="0"/>
                  </a:lnTo>
                  <a:lnTo>
                    <a:pt x="820039" y="580643"/>
                  </a:lnTo>
                  <a:lnTo>
                    <a:pt x="0" y="1161288"/>
                  </a:lnTo>
                  <a:lnTo>
                    <a:pt x="646049" y="1161288"/>
                  </a:lnTo>
                  <a:lnTo>
                    <a:pt x="1466088" y="580643"/>
                  </a:lnTo>
                  <a:lnTo>
                    <a:pt x="646049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8" name="object 18"/>
            <p:cNvSpPr/>
            <p:nvPr/>
          </p:nvSpPr>
          <p:spPr>
            <a:xfrm>
              <a:off x="8289035" y="1988820"/>
              <a:ext cx="1466215" cy="1161415"/>
            </a:xfrm>
            <a:custGeom>
              <a:avLst/>
              <a:gdLst/>
              <a:ahLst/>
              <a:cxnLst/>
              <a:rect l="l" t="t" r="r" b="b"/>
              <a:pathLst>
                <a:path w="1466215" h="1161414">
                  <a:moveTo>
                    <a:pt x="0" y="0"/>
                  </a:moveTo>
                  <a:lnTo>
                    <a:pt x="646049" y="0"/>
                  </a:lnTo>
                  <a:lnTo>
                    <a:pt x="1466088" y="580643"/>
                  </a:lnTo>
                  <a:lnTo>
                    <a:pt x="646049" y="1161288"/>
                  </a:lnTo>
                  <a:lnTo>
                    <a:pt x="0" y="1161288"/>
                  </a:lnTo>
                  <a:lnTo>
                    <a:pt x="820039" y="580643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05182" y="2399157"/>
            <a:ext cx="6294596" cy="644888"/>
          </a:xfrm>
          <a:prstGeom prst="rect">
            <a:avLst/>
          </a:prstGeom>
          <a:solidFill>
            <a:srgbClr val="FFFFFF"/>
          </a:solidFill>
          <a:ln w="15875">
            <a:solidFill>
              <a:srgbClr val="4966AC"/>
            </a:solidFill>
          </a:ln>
        </p:spPr>
        <p:txBody>
          <a:bodyPr vert="horz" wrap="square" lIns="0" tIns="29051" rIns="0" bIns="0" rtlCol="0">
            <a:spAutoFit/>
          </a:bodyPr>
          <a:lstStyle/>
          <a:p>
            <a:pPr marL="55721">
              <a:lnSpc>
                <a:spcPts val="2430"/>
              </a:lnSpc>
              <a:spcBef>
                <a:spcPts val="229"/>
              </a:spcBef>
            </a:pPr>
            <a:r>
              <a:rPr sz="2175" dirty="0">
                <a:latin typeface="Times New Roman"/>
                <a:cs typeface="Times New Roman"/>
              </a:rPr>
              <a:t>Заполняют</a:t>
            </a:r>
            <a:r>
              <a:rPr sz="2175" spc="-30" dirty="0">
                <a:latin typeface="Times New Roman"/>
                <a:cs typeface="Times New Roman"/>
              </a:rPr>
              <a:t> </a:t>
            </a:r>
            <a:r>
              <a:rPr sz="2175" dirty="0">
                <a:latin typeface="Times New Roman"/>
                <a:cs typeface="Times New Roman"/>
              </a:rPr>
              <a:t>на</a:t>
            </a:r>
            <a:r>
              <a:rPr sz="2175" spc="-38" dirty="0">
                <a:latin typeface="Times New Roman"/>
                <a:cs typeface="Times New Roman"/>
              </a:rPr>
              <a:t> </a:t>
            </a:r>
            <a:r>
              <a:rPr sz="2175" dirty="0">
                <a:latin typeface="Times New Roman"/>
                <a:cs typeface="Times New Roman"/>
              </a:rPr>
              <a:t>электронной</a:t>
            </a:r>
            <a:r>
              <a:rPr sz="2175" spc="-45" dirty="0">
                <a:latin typeface="Times New Roman"/>
                <a:cs typeface="Times New Roman"/>
              </a:rPr>
              <a:t> </a:t>
            </a:r>
            <a:r>
              <a:rPr sz="2175" dirty="0">
                <a:latin typeface="Times New Roman"/>
                <a:cs typeface="Times New Roman"/>
              </a:rPr>
              <a:t>площадке</a:t>
            </a:r>
            <a:r>
              <a:rPr sz="2175" spc="-26" dirty="0">
                <a:latin typeface="Times New Roman"/>
                <a:cs typeface="Times New Roman"/>
              </a:rPr>
              <a:t> </a:t>
            </a:r>
            <a:r>
              <a:rPr sz="2175" dirty="0">
                <a:latin typeface="Times New Roman"/>
                <a:cs typeface="Times New Roman"/>
              </a:rPr>
              <a:t>товарами</a:t>
            </a:r>
            <a:r>
              <a:rPr sz="2175" spc="-30" dirty="0">
                <a:latin typeface="Times New Roman"/>
                <a:cs typeface="Times New Roman"/>
              </a:rPr>
              <a:t> </a:t>
            </a:r>
            <a:r>
              <a:rPr sz="2175" spc="-15" dirty="0">
                <a:latin typeface="Times New Roman"/>
                <a:cs typeface="Times New Roman"/>
              </a:rPr>
              <a:t>свои</a:t>
            </a:r>
            <a:endParaRPr sz="2175">
              <a:latin typeface="Times New Roman"/>
              <a:cs typeface="Times New Roman"/>
            </a:endParaRPr>
          </a:p>
          <a:p>
            <a:pPr marL="55721">
              <a:lnSpc>
                <a:spcPts val="2430"/>
              </a:lnSpc>
            </a:pPr>
            <a:r>
              <a:rPr sz="2175" spc="-8" dirty="0">
                <a:latin typeface="Times New Roman"/>
                <a:cs typeface="Times New Roman"/>
              </a:rPr>
              <a:t>«полки»</a:t>
            </a:r>
            <a:endParaRPr sz="2175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33045" y="3117913"/>
            <a:ext cx="1381601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700" b="1" i="1" spc="-172" dirty="0">
                <a:solidFill>
                  <a:srgbClr val="C00000"/>
                </a:solidFill>
                <a:latin typeface="Times New Roman"/>
                <a:cs typeface="Times New Roman"/>
              </a:rPr>
              <a:t>Заказчики</a:t>
            </a:r>
            <a:endParaRPr sz="2700">
              <a:latin typeface="Times New Roman"/>
              <a:cs typeface="Times New Roman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189750" y="3583066"/>
            <a:ext cx="5079206" cy="882968"/>
            <a:chOff x="2919666" y="3634422"/>
            <a:chExt cx="6772275" cy="1177290"/>
          </a:xfrm>
        </p:grpSpPr>
        <p:sp>
          <p:nvSpPr>
            <p:cNvPr id="22" name="object 22"/>
            <p:cNvSpPr/>
            <p:nvPr/>
          </p:nvSpPr>
          <p:spPr>
            <a:xfrm>
              <a:off x="2927604" y="3642359"/>
              <a:ext cx="1468120" cy="1161415"/>
            </a:xfrm>
            <a:custGeom>
              <a:avLst/>
              <a:gdLst/>
              <a:ahLst/>
              <a:cxnLst/>
              <a:rect l="l" t="t" r="r" b="b"/>
              <a:pathLst>
                <a:path w="1468120" h="1161414">
                  <a:moveTo>
                    <a:pt x="647572" y="0"/>
                  </a:moveTo>
                  <a:lnTo>
                    <a:pt x="0" y="0"/>
                  </a:lnTo>
                  <a:lnTo>
                    <a:pt x="820038" y="580644"/>
                  </a:lnTo>
                  <a:lnTo>
                    <a:pt x="0" y="1161288"/>
                  </a:lnTo>
                  <a:lnTo>
                    <a:pt x="647572" y="1161288"/>
                  </a:lnTo>
                  <a:lnTo>
                    <a:pt x="1467611" y="580644"/>
                  </a:lnTo>
                  <a:lnTo>
                    <a:pt x="647572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3" name="object 23"/>
            <p:cNvSpPr/>
            <p:nvPr/>
          </p:nvSpPr>
          <p:spPr>
            <a:xfrm>
              <a:off x="2927604" y="3642359"/>
              <a:ext cx="1468120" cy="1161415"/>
            </a:xfrm>
            <a:custGeom>
              <a:avLst/>
              <a:gdLst/>
              <a:ahLst/>
              <a:cxnLst/>
              <a:rect l="l" t="t" r="r" b="b"/>
              <a:pathLst>
                <a:path w="1468120" h="1161414">
                  <a:moveTo>
                    <a:pt x="0" y="0"/>
                  </a:moveTo>
                  <a:lnTo>
                    <a:pt x="647572" y="0"/>
                  </a:lnTo>
                  <a:lnTo>
                    <a:pt x="1467611" y="580644"/>
                  </a:lnTo>
                  <a:lnTo>
                    <a:pt x="647572" y="1161288"/>
                  </a:lnTo>
                  <a:lnTo>
                    <a:pt x="0" y="1161288"/>
                  </a:lnTo>
                  <a:lnTo>
                    <a:pt x="820038" y="580644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4" name="object 24"/>
            <p:cNvSpPr/>
            <p:nvPr/>
          </p:nvSpPr>
          <p:spPr>
            <a:xfrm>
              <a:off x="3808476" y="3642359"/>
              <a:ext cx="1468120" cy="1161415"/>
            </a:xfrm>
            <a:custGeom>
              <a:avLst/>
              <a:gdLst/>
              <a:ahLst/>
              <a:cxnLst/>
              <a:rect l="l" t="t" r="r" b="b"/>
              <a:pathLst>
                <a:path w="1468120" h="1161414">
                  <a:moveTo>
                    <a:pt x="647573" y="0"/>
                  </a:moveTo>
                  <a:lnTo>
                    <a:pt x="0" y="0"/>
                  </a:lnTo>
                  <a:lnTo>
                    <a:pt x="820038" y="580644"/>
                  </a:lnTo>
                  <a:lnTo>
                    <a:pt x="0" y="1161288"/>
                  </a:lnTo>
                  <a:lnTo>
                    <a:pt x="647573" y="1161288"/>
                  </a:lnTo>
                  <a:lnTo>
                    <a:pt x="1467612" y="580644"/>
                  </a:lnTo>
                  <a:lnTo>
                    <a:pt x="647573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5" name="object 25"/>
            <p:cNvSpPr/>
            <p:nvPr/>
          </p:nvSpPr>
          <p:spPr>
            <a:xfrm>
              <a:off x="3808476" y="3642359"/>
              <a:ext cx="1468120" cy="1161415"/>
            </a:xfrm>
            <a:custGeom>
              <a:avLst/>
              <a:gdLst/>
              <a:ahLst/>
              <a:cxnLst/>
              <a:rect l="l" t="t" r="r" b="b"/>
              <a:pathLst>
                <a:path w="1468120" h="1161414">
                  <a:moveTo>
                    <a:pt x="0" y="0"/>
                  </a:moveTo>
                  <a:lnTo>
                    <a:pt x="647573" y="0"/>
                  </a:lnTo>
                  <a:lnTo>
                    <a:pt x="1467612" y="580644"/>
                  </a:lnTo>
                  <a:lnTo>
                    <a:pt x="647573" y="1161288"/>
                  </a:lnTo>
                  <a:lnTo>
                    <a:pt x="0" y="1161288"/>
                  </a:lnTo>
                  <a:lnTo>
                    <a:pt x="820038" y="580644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690872" y="3642359"/>
              <a:ext cx="1466215" cy="1161415"/>
            </a:xfrm>
            <a:custGeom>
              <a:avLst/>
              <a:gdLst/>
              <a:ahLst/>
              <a:cxnLst/>
              <a:rect l="l" t="t" r="r" b="b"/>
              <a:pathLst>
                <a:path w="1466214" h="1161414">
                  <a:moveTo>
                    <a:pt x="646049" y="0"/>
                  </a:moveTo>
                  <a:lnTo>
                    <a:pt x="0" y="0"/>
                  </a:lnTo>
                  <a:lnTo>
                    <a:pt x="820038" y="580644"/>
                  </a:lnTo>
                  <a:lnTo>
                    <a:pt x="0" y="1161288"/>
                  </a:lnTo>
                  <a:lnTo>
                    <a:pt x="646049" y="1161288"/>
                  </a:lnTo>
                  <a:lnTo>
                    <a:pt x="1466088" y="580644"/>
                  </a:lnTo>
                  <a:lnTo>
                    <a:pt x="646049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7" name="object 27"/>
            <p:cNvSpPr/>
            <p:nvPr/>
          </p:nvSpPr>
          <p:spPr>
            <a:xfrm>
              <a:off x="4690872" y="3642359"/>
              <a:ext cx="1466215" cy="1161415"/>
            </a:xfrm>
            <a:custGeom>
              <a:avLst/>
              <a:gdLst/>
              <a:ahLst/>
              <a:cxnLst/>
              <a:rect l="l" t="t" r="r" b="b"/>
              <a:pathLst>
                <a:path w="1466214" h="1161414">
                  <a:moveTo>
                    <a:pt x="0" y="0"/>
                  </a:moveTo>
                  <a:lnTo>
                    <a:pt x="646049" y="0"/>
                  </a:lnTo>
                  <a:lnTo>
                    <a:pt x="1466088" y="580644"/>
                  </a:lnTo>
                  <a:lnTo>
                    <a:pt x="646049" y="1161288"/>
                  </a:lnTo>
                  <a:lnTo>
                    <a:pt x="0" y="1161288"/>
                  </a:lnTo>
                  <a:lnTo>
                    <a:pt x="820038" y="580644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8" name="object 28"/>
            <p:cNvSpPr/>
            <p:nvPr/>
          </p:nvSpPr>
          <p:spPr>
            <a:xfrm>
              <a:off x="5571744" y="3642359"/>
              <a:ext cx="1468120" cy="1161415"/>
            </a:xfrm>
            <a:custGeom>
              <a:avLst/>
              <a:gdLst/>
              <a:ahLst/>
              <a:cxnLst/>
              <a:rect l="l" t="t" r="r" b="b"/>
              <a:pathLst>
                <a:path w="1468120" h="1161414">
                  <a:moveTo>
                    <a:pt x="647572" y="0"/>
                  </a:moveTo>
                  <a:lnTo>
                    <a:pt x="0" y="0"/>
                  </a:lnTo>
                  <a:lnTo>
                    <a:pt x="820038" y="580644"/>
                  </a:lnTo>
                  <a:lnTo>
                    <a:pt x="0" y="1161288"/>
                  </a:lnTo>
                  <a:lnTo>
                    <a:pt x="647572" y="1161288"/>
                  </a:lnTo>
                  <a:lnTo>
                    <a:pt x="1467611" y="580644"/>
                  </a:lnTo>
                  <a:lnTo>
                    <a:pt x="647572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9" name="object 29"/>
            <p:cNvSpPr/>
            <p:nvPr/>
          </p:nvSpPr>
          <p:spPr>
            <a:xfrm>
              <a:off x="5571744" y="3642359"/>
              <a:ext cx="1468120" cy="1161415"/>
            </a:xfrm>
            <a:custGeom>
              <a:avLst/>
              <a:gdLst/>
              <a:ahLst/>
              <a:cxnLst/>
              <a:rect l="l" t="t" r="r" b="b"/>
              <a:pathLst>
                <a:path w="1468120" h="1161414">
                  <a:moveTo>
                    <a:pt x="0" y="0"/>
                  </a:moveTo>
                  <a:lnTo>
                    <a:pt x="647572" y="0"/>
                  </a:lnTo>
                  <a:lnTo>
                    <a:pt x="1467611" y="580644"/>
                  </a:lnTo>
                  <a:lnTo>
                    <a:pt x="647572" y="1161288"/>
                  </a:lnTo>
                  <a:lnTo>
                    <a:pt x="0" y="1161288"/>
                  </a:lnTo>
                  <a:lnTo>
                    <a:pt x="820038" y="580644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0" name="object 30"/>
            <p:cNvSpPr/>
            <p:nvPr/>
          </p:nvSpPr>
          <p:spPr>
            <a:xfrm>
              <a:off x="6454139" y="3642359"/>
              <a:ext cx="1466215" cy="1161415"/>
            </a:xfrm>
            <a:custGeom>
              <a:avLst/>
              <a:gdLst/>
              <a:ahLst/>
              <a:cxnLst/>
              <a:rect l="l" t="t" r="r" b="b"/>
              <a:pathLst>
                <a:path w="1466215" h="1161414">
                  <a:moveTo>
                    <a:pt x="646049" y="0"/>
                  </a:moveTo>
                  <a:lnTo>
                    <a:pt x="0" y="0"/>
                  </a:lnTo>
                  <a:lnTo>
                    <a:pt x="820038" y="580644"/>
                  </a:lnTo>
                  <a:lnTo>
                    <a:pt x="0" y="1161288"/>
                  </a:lnTo>
                  <a:lnTo>
                    <a:pt x="646049" y="1161288"/>
                  </a:lnTo>
                  <a:lnTo>
                    <a:pt x="1466088" y="580644"/>
                  </a:lnTo>
                  <a:lnTo>
                    <a:pt x="646049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1" name="object 31"/>
            <p:cNvSpPr/>
            <p:nvPr/>
          </p:nvSpPr>
          <p:spPr>
            <a:xfrm>
              <a:off x="6454139" y="3642359"/>
              <a:ext cx="1466215" cy="1161415"/>
            </a:xfrm>
            <a:custGeom>
              <a:avLst/>
              <a:gdLst/>
              <a:ahLst/>
              <a:cxnLst/>
              <a:rect l="l" t="t" r="r" b="b"/>
              <a:pathLst>
                <a:path w="1466215" h="1161414">
                  <a:moveTo>
                    <a:pt x="0" y="0"/>
                  </a:moveTo>
                  <a:lnTo>
                    <a:pt x="646049" y="0"/>
                  </a:lnTo>
                  <a:lnTo>
                    <a:pt x="1466088" y="580644"/>
                  </a:lnTo>
                  <a:lnTo>
                    <a:pt x="646049" y="1161288"/>
                  </a:lnTo>
                  <a:lnTo>
                    <a:pt x="0" y="1161288"/>
                  </a:lnTo>
                  <a:lnTo>
                    <a:pt x="820038" y="580644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2" name="object 32"/>
            <p:cNvSpPr/>
            <p:nvPr/>
          </p:nvSpPr>
          <p:spPr>
            <a:xfrm>
              <a:off x="7335012" y="3642359"/>
              <a:ext cx="1466215" cy="1161415"/>
            </a:xfrm>
            <a:custGeom>
              <a:avLst/>
              <a:gdLst/>
              <a:ahLst/>
              <a:cxnLst/>
              <a:rect l="l" t="t" r="r" b="b"/>
              <a:pathLst>
                <a:path w="1466215" h="1161414">
                  <a:moveTo>
                    <a:pt x="646049" y="0"/>
                  </a:moveTo>
                  <a:lnTo>
                    <a:pt x="0" y="0"/>
                  </a:lnTo>
                  <a:lnTo>
                    <a:pt x="820039" y="580644"/>
                  </a:lnTo>
                  <a:lnTo>
                    <a:pt x="0" y="1161288"/>
                  </a:lnTo>
                  <a:lnTo>
                    <a:pt x="646049" y="1161288"/>
                  </a:lnTo>
                  <a:lnTo>
                    <a:pt x="1466088" y="580644"/>
                  </a:lnTo>
                  <a:lnTo>
                    <a:pt x="646049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3" name="object 33"/>
            <p:cNvSpPr/>
            <p:nvPr/>
          </p:nvSpPr>
          <p:spPr>
            <a:xfrm>
              <a:off x="7335012" y="3642359"/>
              <a:ext cx="1466215" cy="1161415"/>
            </a:xfrm>
            <a:custGeom>
              <a:avLst/>
              <a:gdLst/>
              <a:ahLst/>
              <a:cxnLst/>
              <a:rect l="l" t="t" r="r" b="b"/>
              <a:pathLst>
                <a:path w="1466215" h="1161414">
                  <a:moveTo>
                    <a:pt x="0" y="0"/>
                  </a:moveTo>
                  <a:lnTo>
                    <a:pt x="646049" y="0"/>
                  </a:lnTo>
                  <a:lnTo>
                    <a:pt x="1466088" y="580644"/>
                  </a:lnTo>
                  <a:lnTo>
                    <a:pt x="646049" y="1161288"/>
                  </a:lnTo>
                  <a:lnTo>
                    <a:pt x="0" y="1161288"/>
                  </a:lnTo>
                  <a:lnTo>
                    <a:pt x="820039" y="580644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4" name="object 34"/>
            <p:cNvSpPr/>
            <p:nvPr/>
          </p:nvSpPr>
          <p:spPr>
            <a:xfrm>
              <a:off x="8217407" y="3642359"/>
              <a:ext cx="1466215" cy="1161415"/>
            </a:xfrm>
            <a:custGeom>
              <a:avLst/>
              <a:gdLst/>
              <a:ahLst/>
              <a:cxnLst/>
              <a:rect l="l" t="t" r="r" b="b"/>
              <a:pathLst>
                <a:path w="1466215" h="1161414">
                  <a:moveTo>
                    <a:pt x="646049" y="0"/>
                  </a:moveTo>
                  <a:lnTo>
                    <a:pt x="0" y="0"/>
                  </a:lnTo>
                  <a:lnTo>
                    <a:pt x="820039" y="580644"/>
                  </a:lnTo>
                  <a:lnTo>
                    <a:pt x="0" y="1161288"/>
                  </a:lnTo>
                  <a:lnTo>
                    <a:pt x="646049" y="1161288"/>
                  </a:lnTo>
                  <a:lnTo>
                    <a:pt x="1466088" y="580644"/>
                  </a:lnTo>
                  <a:lnTo>
                    <a:pt x="646049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5" name="object 35"/>
            <p:cNvSpPr/>
            <p:nvPr/>
          </p:nvSpPr>
          <p:spPr>
            <a:xfrm>
              <a:off x="8217407" y="3642359"/>
              <a:ext cx="1466215" cy="1161415"/>
            </a:xfrm>
            <a:custGeom>
              <a:avLst/>
              <a:gdLst/>
              <a:ahLst/>
              <a:cxnLst/>
              <a:rect l="l" t="t" r="r" b="b"/>
              <a:pathLst>
                <a:path w="1466215" h="1161414">
                  <a:moveTo>
                    <a:pt x="0" y="0"/>
                  </a:moveTo>
                  <a:lnTo>
                    <a:pt x="646049" y="0"/>
                  </a:lnTo>
                  <a:lnTo>
                    <a:pt x="1466088" y="580644"/>
                  </a:lnTo>
                  <a:lnTo>
                    <a:pt x="646049" y="1161288"/>
                  </a:lnTo>
                  <a:lnTo>
                    <a:pt x="0" y="1161288"/>
                  </a:lnTo>
                  <a:lnTo>
                    <a:pt x="820039" y="580644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05182" y="3765042"/>
            <a:ext cx="6294596" cy="507831"/>
          </a:xfrm>
          <a:prstGeom prst="rect">
            <a:avLst/>
          </a:prstGeom>
          <a:solidFill>
            <a:srgbClr val="FFFFFF"/>
          </a:solidFill>
          <a:ln w="15875">
            <a:solidFill>
              <a:srgbClr val="4966AC"/>
            </a:solidFill>
          </a:ln>
        </p:spPr>
        <p:txBody>
          <a:bodyPr vert="horz" wrap="square" lIns="0" tIns="171450" rIns="0" bIns="0" rtlCol="0">
            <a:spAutoFit/>
          </a:bodyPr>
          <a:lstStyle/>
          <a:p>
            <a:pPr marL="55721">
              <a:spcBef>
                <a:spcPts val="1350"/>
              </a:spcBef>
            </a:pPr>
            <a:r>
              <a:rPr sz="2175" spc="-8" dirty="0">
                <a:latin typeface="Times New Roman"/>
                <a:cs typeface="Times New Roman"/>
              </a:rPr>
              <a:t>Вывешивают</a:t>
            </a:r>
            <a:r>
              <a:rPr sz="2175" spc="-56" dirty="0">
                <a:latin typeface="Times New Roman"/>
                <a:cs typeface="Times New Roman"/>
              </a:rPr>
              <a:t> </a:t>
            </a:r>
            <a:r>
              <a:rPr sz="2175" dirty="0">
                <a:latin typeface="Times New Roman"/>
                <a:cs typeface="Times New Roman"/>
              </a:rPr>
              <a:t>извещение</a:t>
            </a:r>
            <a:r>
              <a:rPr sz="2175" spc="-75" dirty="0">
                <a:latin typeface="Times New Roman"/>
                <a:cs typeface="Times New Roman"/>
              </a:rPr>
              <a:t> </a:t>
            </a:r>
            <a:r>
              <a:rPr sz="2175" dirty="0">
                <a:latin typeface="Times New Roman"/>
                <a:cs typeface="Times New Roman"/>
              </a:rPr>
              <a:t>о</a:t>
            </a:r>
            <a:r>
              <a:rPr sz="2175" spc="-49" dirty="0">
                <a:latin typeface="Times New Roman"/>
                <a:cs typeface="Times New Roman"/>
              </a:rPr>
              <a:t> </a:t>
            </a:r>
            <a:r>
              <a:rPr sz="2175" dirty="0">
                <a:latin typeface="Times New Roman"/>
                <a:cs typeface="Times New Roman"/>
              </a:rPr>
              <a:t>своих</a:t>
            </a:r>
            <a:r>
              <a:rPr sz="2175" spc="-41" dirty="0">
                <a:latin typeface="Times New Roman"/>
                <a:cs typeface="Times New Roman"/>
              </a:rPr>
              <a:t> </a:t>
            </a:r>
            <a:r>
              <a:rPr sz="2175" spc="-8" dirty="0">
                <a:latin typeface="Times New Roman"/>
                <a:cs typeface="Times New Roman"/>
              </a:rPr>
              <a:t>потребностях</a:t>
            </a:r>
            <a:endParaRPr sz="2175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86308" y="4483417"/>
            <a:ext cx="4355783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700" b="1" i="1" spc="-270" dirty="0">
                <a:solidFill>
                  <a:srgbClr val="C00000"/>
                </a:solidFill>
                <a:latin typeface="Times New Roman"/>
                <a:cs typeface="Times New Roman"/>
              </a:rPr>
              <a:t>Оператор</a:t>
            </a:r>
            <a:r>
              <a:rPr sz="2700" b="1" i="1" spc="-86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00" b="1" i="1" spc="-251" dirty="0">
                <a:solidFill>
                  <a:srgbClr val="C00000"/>
                </a:solidFill>
                <a:latin typeface="Times New Roman"/>
                <a:cs typeface="Times New Roman"/>
              </a:rPr>
              <a:t>электронной</a:t>
            </a:r>
            <a:r>
              <a:rPr sz="2700" b="1" i="1" spc="-83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700" b="1" i="1" spc="-296" dirty="0">
                <a:solidFill>
                  <a:srgbClr val="C00000"/>
                </a:solidFill>
                <a:latin typeface="Times New Roman"/>
                <a:cs typeface="Times New Roman"/>
              </a:rPr>
              <a:t>площадки</a:t>
            </a:r>
            <a:endParaRPr sz="2700">
              <a:latin typeface="Times New Roman"/>
              <a:cs typeface="Times New Roman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2189750" y="4948952"/>
            <a:ext cx="5079206" cy="882015"/>
            <a:chOff x="2919666" y="5455602"/>
            <a:chExt cx="6772275" cy="1176020"/>
          </a:xfrm>
        </p:grpSpPr>
        <p:sp>
          <p:nvSpPr>
            <p:cNvPr id="39" name="object 39"/>
            <p:cNvSpPr/>
            <p:nvPr/>
          </p:nvSpPr>
          <p:spPr>
            <a:xfrm>
              <a:off x="2927604" y="5463540"/>
              <a:ext cx="1468120" cy="1160145"/>
            </a:xfrm>
            <a:custGeom>
              <a:avLst/>
              <a:gdLst/>
              <a:ahLst/>
              <a:cxnLst/>
              <a:rect l="l" t="t" r="r" b="b"/>
              <a:pathLst>
                <a:path w="1468120" h="1160145">
                  <a:moveTo>
                    <a:pt x="648716" y="0"/>
                  </a:moveTo>
                  <a:lnTo>
                    <a:pt x="0" y="0"/>
                  </a:lnTo>
                  <a:lnTo>
                    <a:pt x="818895" y="579882"/>
                  </a:lnTo>
                  <a:lnTo>
                    <a:pt x="0" y="1159764"/>
                  </a:lnTo>
                  <a:lnTo>
                    <a:pt x="648716" y="1159764"/>
                  </a:lnTo>
                  <a:lnTo>
                    <a:pt x="1467611" y="579882"/>
                  </a:lnTo>
                  <a:lnTo>
                    <a:pt x="648716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0" name="object 40"/>
            <p:cNvSpPr/>
            <p:nvPr/>
          </p:nvSpPr>
          <p:spPr>
            <a:xfrm>
              <a:off x="2927604" y="5463540"/>
              <a:ext cx="1468120" cy="1160145"/>
            </a:xfrm>
            <a:custGeom>
              <a:avLst/>
              <a:gdLst/>
              <a:ahLst/>
              <a:cxnLst/>
              <a:rect l="l" t="t" r="r" b="b"/>
              <a:pathLst>
                <a:path w="1468120" h="1160145">
                  <a:moveTo>
                    <a:pt x="0" y="0"/>
                  </a:moveTo>
                  <a:lnTo>
                    <a:pt x="648716" y="0"/>
                  </a:lnTo>
                  <a:lnTo>
                    <a:pt x="1467611" y="579882"/>
                  </a:lnTo>
                  <a:lnTo>
                    <a:pt x="648716" y="1159764"/>
                  </a:lnTo>
                  <a:lnTo>
                    <a:pt x="0" y="1159764"/>
                  </a:lnTo>
                  <a:lnTo>
                    <a:pt x="818895" y="579882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1" name="object 41"/>
            <p:cNvSpPr/>
            <p:nvPr/>
          </p:nvSpPr>
          <p:spPr>
            <a:xfrm>
              <a:off x="3808476" y="5463540"/>
              <a:ext cx="1468120" cy="1160145"/>
            </a:xfrm>
            <a:custGeom>
              <a:avLst/>
              <a:gdLst/>
              <a:ahLst/>
              <a:cxnLst/>
              <a:rect l="l" t="t" r="r" b="b"/>
              <a:pathLst>
                <a:path w="1468120" h="1160145">
                  <a:moveTo>
                    <a:pt x="648715" y="0"/>
                  </a:moveTo>
                  <a:lnTo>
                    <a:pt x="0" y="0"/>
                  </a:lnTo>
                  <a:lnTo>
                    <a:pt x="818896" y="579882"/>
                  </a:lnTo>
                  <a:lnTo>
                    <a:pt x="0" y="1159764"/>
                  </a:lnTo>
                  <a:lnTo>
                    <a:pt x="648715" y="1159764"/>
                  </a:lnTo>
                  <a:lnTo>
                    <a:pt x="1467612" y="579882"/>
                  </a:lnTo>
                  <a:lnTo>
                    <a:pt x="648715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2" name="object 42"/>
            <p:cNvSpPr/>
            <p:nvPr/>
          </p:nvSpPr>
          <p:spPr>
            <a:xfrm>
              <a:off x="3808476" y="5463540"/>
              <a:ext cx="1468120" cy="1160145"/>
            </a:xfrm>
            <a:custGeom>
              <a:avLst/>
              <a:gdLst/>
              <a:ahLst/>
              <a:cxnLst/>
              <a:rect l="l" t="t" r="r" b="b"/>
              <a:pathLst>
                <a:path w="1468120" h="1160145">
                  <a:moveTo>
                    <a:pt x="0" y="0"/>
                  </a:moveTo>
                  <a:lnTo>
                    <a:pt x="648715" y="0"/>
                  </a:lnTo>
                  <a:lnTo>
                    <a:pt x="1467612" y="579882"/>
                  </a:lnTo>
                  <a:lnTo>
                    <a:pt x="648715" y="1159764"/>
                  </a:lnTo>
                  <a:lnTo>
                    <a:pt x="0" y="1159764"/>
                  </a:lnTo>
                  <a:lnTo>
                    <a:pt x="818896" y="579882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3" name="object 43"/>
            <p:cNvSpPr/>
            <p:nvPr/>
          </p:nvSpPr>
          <p:spPr>
            <a:xfrm>
              <a:off x="4690872" y="5463540"/>
              <a:ext cx="1466215" cy="1160145"/>
            </a:xfrm>
            <a:custGeom>
              <a:avLst/>
              <a:gdLst/>
              <a:ahLst/>
              <a:cxnLst/>
              <a:rect l="l" t="t" r="r" b="b"/>
              <a:pathLst>
                <a:path w="1466214" h="1160145">
                  <a:moveTo>
                    <a:pt x="647191" y="0"/>
                  </a:moveTo>
                  <a:lnTo>
                    <a:pt x="0" y="0"/>
                  </a:lnTo>
                  <a:lnTo>
                    <a:pt x="818895" y="579882"/>
                  </a:lnTo>
                  <a:lnTo>
                    <a:pt x="0" y="1159764"/>
                  </a:lnTo>
                  <a:lnTo>
                    <a:pt x="647191" y="1159764"/>
                  </a:lnTo>
                  <a:lnTo>
                    <a:pt x="1466088" y="579882"/>
                  </a:lnTo>
                  <a:lnTo>
                    <a:pt x="647191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4" name="object 44"/>
            <p:cNvSpPr/>
            <p:nvPr/>
          </p:nvSpPr>
          <p:spPr>
            <a:xfrm>
              <a:off x="4690872" y="5463540"/>
              <a:ext cx="1466215" cy="1160145"/>
            </a:xfrm>
            <a:custGeom>
              <a:avLst/>
              <a:gdLst/>
              <a:ahLst/>
              <a:cxnLst/>
              <a:rect l="l" t="t" r="r" b="b"/>
              <a:pathLst>
                <a:path w="1466214" h="1160145">
                  <a:moveTo>
                    <a:pt x="0" y="0"/>
                  </a:moveTo>
                  <a:lnTo>
                    <a:pt x="647191" y="0"/>
                  </a:lnTo>
                  <a:lnTo>
                    <a:pt x="1466088" y="579882"/>
                  </a:lnTo>
                  <a:lnTo>
                    <a:pt x="647191" y="1159764"/>
                  </a:lnTo>
                  <a:lnTo>
                    <a:pt x="0" y="1159764"/>
                  </a:lnTo>
                  <a:lnTo>
                    <a:pt x="818895" y="579882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5" name="object 45"/>
            <p:cNvSpPr/>
            <p:nvPr/>
          </p:nvSpPr>
          <p:spPr>
            <a:xfrm>
              <a:off x="5571744" y="5463540"/>
              <a:ext cx="1468120" cy="1160145"/>
            </a:xfrm>
            <a:custGeom>
              <a:avLst/>
              <a:gdLst/>
              <a:ahLst/>
              <a:cxnLst/>
              <a:rect l="l" t="t" r="r" b="b"/>
              <a:pathLst>
                <a:path w="1468120" h="1160145">
                  <a:moveTo>
                    <a:pt x="648715" y="0"/>
                  </a:moveTo>
                  <a:lnTo>
                    <a:pt x="0" y="0"/>
                  </a:lnTo>
                  <a:lnTo>
                    <a:pt x="818895" y="579882"/>
                  </a:lnTo>
                  <a:lnTo>
                    <a:pt x="0" y="1159764"/>
                  </a:lnTo>
                  <a:lnTo>
                    <a:pt x="648715" y="1159764"/>
                  </a:lnTo>
                  <a:lnTo>
                    <a:pt x="1467611" y="579882"/>
                  </a:lnTo>
                  <a:lnTo>
                    <a:pt x="648715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6" name="object 46"/>
            <p:cNvSpPr/>
            <p:nvPr/>
          </p:nvSpPr>
          <p:spPr>
            <a:xfrm>
              <a:off x="5571744" y="5463540"/>
              <a:ext cx="1468120" cy="1160145"/>
            </a:xfrm>
            <a:custGeom>
              <a:avLst/>
              <a:gdLst/>
              <a:ahLst/>
              <a:cxnLst/>
              <a:rect l="l" t="t" r="r" b="b"/>
              <a:pathLst>
                <a:path w="1468120" h="1160145">
                  <a:moveTo>
                    <a:pt x="0" y="0"/>
                  </a:moveTo>
                  <a:lnTo>
                    <a:pt x="648715" y="0"/>
                  </a:lnTo>
                  <a:lnTo>
                    <a:pt x="1467611" y="579882"/>
                  </a:lnTo>
                  <a:lnTo>
                    <a:pt x="648715" y="1159764"/>
                  </a:lnTo>
                  <a:lnTo>
                    <a:pt x="0" y="1159764"/>
                  </a:lnTo>
                  <a:lnTo>
                    <a:pt x="818895" y="579882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7" name="object 47"/>
            <p:cNvSpPr/>
            <p:nvPr/>
          </p:nvSpPr>
          <p:spPr>
            <a:xfrm>
              <a:off x="6454139" y="5463540"/>
              <a:ext cx="1466215" cy="1160145"/>
            </a:xfrm>
            <a:custGeom>
              <a:avLst/>
              <a:gdLst/>
              <a:ahLst/>
              <a:cxnLst/>
              <a:rect l="l" t="t" r="r" b="b"/>
              <a:pathLst>
                <a:path w="1466215" h="1160145">
                  <a:moveTo>
                    <a:pt x="647191" y="0"/>
                  </a:moveTo>
                  <a:lnTo>
                    <a:pt x="0" y="0"/>
                  </a:lnTo>
                  <a:lnTo>
                    <a:pt x="818895" y="579882"/>
                  </a:lnTo>
                  <a:lnTo>
                    <a:pt x="0" y="1159764"/>
                  </a:lnTo>
                  <a:lnTo>
                    <a:pt x="647191" y="1159764"/>
                  </a:lnTo>
                  <a:lnTo>
                    <a:pt x="1466088" y="579882"/>
                  </a:lnTo>
                  <a:lnTo>
                    <a:pt x="647191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8" name="object 48"/>
            <p:cNvSpPr/>
            <p:nvPr/>
          </p:nvSpPr>
          <p:spPr>
            <a:xfrm>
              <a:off x="6454139" y="5463540"/>
              <a:ext cx="1466215" cy="1160145"/>
            </a:xfrm>
            <a:custGeom>
              <a:avLst/>
              <a:gdLst/>
              <a:ahLst/>
              <a:cxnLst/>
              <a:rect l="l" t="t" r="r" b="b"/>
              <a:pathLst>
                <a:path w="1466215" h="1160145">
                  <a:moveTo>
                    <a:pt x="0" y="0"/>
                  </a:moveTo>
                  <a:lnTo>
                    <a:pt x="647191" y="0"/>
                  </a:lnTo>
                  <a:lnTo>
                    <a:pt x="1466088" y="579882"/>
                  </a:lnTo>
                  <a:lnTo>
                    <a:pt x="647191" y="1159764"/>
                  </a:lnTo>
                  <a:lnTo>
                    <a:pt x="0" y="1159764"/>
                  </a:lnTo>
                  <a:lnTo>
                    <a:pt x="818895" y="579882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9" name="object 49"/>
            <p:cNvSpPr/>
            <p:nvPr/>
          </p:nvSpPr>
          <p:spPr>
            <a:xfrm>
              <a:off x="7335012" y="5463540"/>
              <a:ext cx="1466215" cy="1160145"/>
            </a:xfrm>
            <a:custGeom>
              <a:avLst/>
              <a:gdLst/>
              <a:ahLst/>
              <a:cxnLst/>
              <a:rect l="l" t="t" r="r" b="b"/>
              <a:pathLst>
                <a:path w="1466215" h="1160145">
                  <a:moveTo>
                    <a:pt x="647192" y="0"/>
                  </a:moveTo>
                  <a:lnTo>
                    <a:pt x="0" y="0"/>
                  </a:lnTo>
                  <a:lnTo>
                    <a:pt x="818896" y="579882"/>
                  </a:lnTo>
                  <a:lnTo>
                    <a:pt x="0" y="1159764"/>
                  </a:lnTo>
                  <a:lnTo>
                    <a:pt x="647192" y="1159764"/>
                  </a:lnTo>
                  <a:lnTo>
                    <a:pt x="1466088" y="579882"/>
                  </a:lnTo>
                  <a:lnTo>
                    <a:pt x="647192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0" name="object 50"/>
            <p:cNvSpPr/>
            <p:nvPr/>
          </p:nvSpPr>
          <p:spPr>
            <a:xfrm>
              <a:off x="7335012" y="5463540"/>
              <a:ext cx="1466215" cy="1160145"/>
            </a:xfrm>
            <a:custGeom>
              <a:avLst/>
              <a:gdLst/>
              <a:ahLst/>
              <a:cxnLst/>
              <a:rect l="l" t="t" r="r" b="b"/>
              <a:pathLst>
                <a:path w="1466215" h="1160145">
                  <a:moveTo>
                    <a:pt x="0" y="0"/>
                  </a:moveTo>
                  <a:lnTo>
                    <a:pt x="647192" y="0"/>
                  </a:lnTo>
                  <a:lnTo>
                    <a:pt x="1466088" y="579882"/>
                  </a:lnTo>
                  <a:lnTo>
                    <a:pt x="647192" y="1159764"/>
                  </a:lnTo>
                  <a:lnTo>
                    <a:pt x="0" y="1159764"/>
                  </a:lnTo>
                  <a:lnTo>
                    <a:pt x="818896" y="579882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1" name="object 51"/>
            <p:cNvSpPr/>
            <p:nvPr/>
          </p:nvSpPr>
          <p:spPr>
            <a:xfrm>
              <a:off x="8217407" y="5463540"/>
              <a:ext cx="1466215" cy="1160145"/>
            </a:xfrm>
            <a:custGeom>
              <a:avLst/>
              <a:gdLst/>
              <a:ahLst/>
              <a:cxnLst/>
              <a:rect l="l" t="t" r="r" b="b"/>
              <a:pathLst>
                <a:path w="1466215" h="1160145">
                  <a:moveTo>
                    <a:pt x="647192" y="0"/>
                  </a:moveTo>
                  <a:lnTo>
                    <a:pt x="0" y="0"/>
                  </a:lnTo>
                  <a:lnTo>
                    <a:pt x="818896" y="579882"/>
                  </a:lnTo>
                  <a:lnTo>
                    <a:pt x="0" y="1159764"/>
                  </a:lnTo>
                  <a:lnTo>
                    <a:pt x="647192" y="1159764"/>
                  </a:lnTo>
                  <a:lnTo>
                    <a:pt x="1466088" y="579882"/>
                  </a:lnTo>
                  <a:lnTo>
                    <a:pt x="647192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2" name="object 52"/>
            <p:cNvSpPr/>
            <p:nvPr/>
          </p:nvSpPr>
          <p:spPr>
            <a:xfrm>
              <a:off x="8217407" y="5463540"/>
              <a:ext cx="1466215" cy="1160145"/>
            </a:xfrm>
            <a:custGeom>
              <a:avLst/>
              <a:gdLst/>
              <a:ahLst/>
              <a:cxnLst/>
              <a:rect l="l" t="t" r="r" b="b"/>
              <a:pathLst>
                <a:path w="1466215" h="1160145">
                  <a:moveTo>
                    <a:pt x="0" y="0"/>
                  </a:moveTo>
                  <a:lnTo>
                    <a:pt x="647192" y="0"/>
                  </a:lnTo>
                  <a:lnTo>
                    <a:pt x="1466088" y="579882"/>
                  </a:lnTo>
                  <a:lnTo>
                    <a:pt x="647192" y="1159764"/>
                  </a:lnTo>
                  <a:lnTo>
                    <a:pt x="0" y="1159764"/>
                  </a:lnTo>
                  <a:lnTo>
                    <a:pt x="818896" y="579882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305182" y="5129784"/>
            <a:ext cx="6294596" cy="961802"/>
          </a:xfrm>
          <a:prstGeom prst="rect">
            <a:avLst/>
          </a:prstGeom>
          <a:solidFill>
            <a:srgbClr val="FFFFFF"/>
          </a:solidFill>
          <a:ln w="15875">
            <a:solidFill>
              <a:srgbClr val="4966AC"/>
            </a:solidFill>
          </a:ln>
        </p:spPr>
        <p:txBody>
          <a:bodyPr vert="horz" wrap="square" lIns="0" tIns="76200" rIns="0" bIns="0" rtlCol="0">
            <a:spAutoFit/>
          </a:bodyPr>
          <a:lstStyle/>
          <a:p>
            <a:pPr marL="55721" marR="47149">
              <a:lnSpc>
                <a:spcPts val="2250"/>
              </a:lnSpc>
              <a:spcBef>
                <a:spcPts val="600"/>
              </a:spcBef>
              <a:tabLst>
                <a:tab pos="1308259" algn="l"/>
                <a:tab pos="2802255" algn="l"/>
                <a:tab pos="3849529" algn="l"/>
                <a:tab pos="4124801" algn="l"/>
                <a:tab pos="5554028" algn="l"/>
              </a:tabLst>
            </a:pPr>
            <a:r>
              <a:rPr sz="2175" spc="-8" dirty="0">
                <a:latin typeface="Times New Roman"/>
                <a:cs typeface="Times New Roman"/>
              </a:rPr>
              <a:t>Помогает</a:t>
            </a:r>
            <a:r>
              <a:rPr sz="2175" dirty="0">
                <a:latin typeface="Times New Roman"/>
                <a:cs typeface="Times New Roman"/>
              </a:rPr>
              <a:t>	</a:t>
            </a:r>
            <a:r>
              <a:rPr sz="2175" spc="-8" dirty="0">
                <a:latin typeface="Times New Roman"/>
                <a:cs typeface="Times New Roman"/>
              </a:rPr>
              <a:t>участникам</a:t>
            </a:r>
            <a:r>
              <a:rPr sz="2175" dirty="0">
                <a:latin typeface="Times New Roman"/>
                <a:cs typeface="Times New Roman"/>
              </a:rPr>
              <a:t>	</a:t>
            </a:r>
            <a:r>
              <a:rPr sz="2175" spc="-8" dirty="0">
                <a:latin typeface="Times New Roman"/>
                <a:cs typeface="Times New Roman"/>
              </a:rPr>
              <a:t>закупок</a:t>
            </a:r>
            <a:r>
              <a:rPr sz="2175" dirty="0">
                <a:latin typeface="Times New Roman"/>
                <a:cs typeface="Times New Roman"/>
              </a:rPr>
              <a:t>	</a:t>
            </a:r>
            <a:r>
              <a:rPr sz="2175" spc="-38" dirty="0">
                <a:latin typeface="Times New Roman"/>
                <a:cs typeface="Times New Roman"/>
              </a:rPr>
              <a:t>и</a:t>
            </a:r>
            <a:r>
              <a:rPr sz="2175" dirty="0">
                <a:latin typeface="Times New Roman"/>
                <a:cs typeface="Times New Roman"/>
              </a:rPr>
              <a:t>	</a:t>
            </a:r>
            <a:r>
              <a:rPr sz="2175" spc="-8" dirty="0">
                <a:latin typeface="Times New Roman"/>
                <a:cs typeface="Times New Roman"/>
              </a:rPr>
              <a:t>заказчикам</a:t>
            </a:r>
            <a:r>
              <a:rPr sz="2175" dirty="0">
                <a:latin typeface="Times New Roman"/>
                <a:cs typeface="Times New Roman"/>
              </a:rPr>
              <a:t>	</a:t>
            </a:r>
            <a:r>
              <a:rPr sz="2175" spc="-8" dirty="0">
                <a:latin typeface="Times New Roman"/>
                <a:cs typeface="Times New Roman"/>
              </a:rPr>
              <a:t>найти </a:t>
            </a:r>
            <a:r>
              <a:rPr sz="2175" dirty="0" err="1">
                <a:latin typeface="Times New Roman"/>
                <a:cs typeface="Times New Roman"/>
              </a:rPr>
              <a:t>друг</a:t>
            </a:r>
            <a:r>
              <a:rPr sz="2175" spc="-41" dirty="0">
                <a:latin typeface="Times New Roman"/>
                <a:cs typeface="Times New Roman"/>
              </a:rPr>
              <a:t> </a:t>
            </a:r>
            <a:r>
              <a:rPr sz="2175" spc="-8" dirty="0" err="1" smtClean="0">
                <a:latin typeface="Times New Roman"/>
                <a:cs typeface="Times New Roman"/>
              </a:rPr>
              <a:t>друга</a:t>
            </a:r>
            <a:r>
              <a:rPr lang="ru-RU" sz="2175" spc="-8" dirty="0" smtClean="0">
                <a:latin typeface="Times New Roman"/>
                <a:cs typeface="Times New Roman"/>
              </a:rPr>
              <a:t>, в течении 1 часа с момента размещения извещения!</a:t>
            </a:r>
            <a:endParaRPr sz="2175" dirty="0">
              <a:latin typeface="Times New Roman"/>
              <a:cs typeface="Times New Roman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7367779" y="1722500"/>
            <a:ext cx="1562576" cy="3347085"/>
            <a:chOff x="9823704" y="1153667"/>
            <a:chExt cx="2083435" cy="4462780"/>
          </a:xfrm>
        </p:grpSpPr>
        <p:pic>
          <p:nvPicPr>
            <p:cNvPr id="55" name="object 5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23704" y="1153667"/>
              <a:ext cx="2083307" cy="1898903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93808" y="2997707"/>
              <a:ext cx="1885188" cy="2618231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7980044" y="3828250"/>
            <a:ext cx="741998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spc="-8" dirty="0">
                <a:latin typeface="Times New Roman"/>
                <a:cs typeface="Times New Roman"/>
              </a:rPr>
              <a:t>Извещение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58" name="object 5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36358" y="4753736"/>
            <a:ext cx="1509902" cy="1247010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="" xmlns:a16="http://schemas.microsoft.com/office/drawing/2014/main" id="{466904C9-FA45-4386-B903-7C313F7987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3683" y="0"/>
            <a:ext cx="2459934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17484" y="755615"/>
            <a:ext cx="2339615" cy="1906538"/>
            <a:chOff x="3244472" y="1293814"/>
            <a:chExt cx="2625090" cy="23552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44472" y="1293814"/>
              <a:ext cx="2624575" cy="235521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401060" y="1412240"/>
              <a:ext cx="2311400" cy="2042160"/>
            </a:xfrm>
            <a:custGeom>
              <a:avLst/>
              <a:gdLst/>
              <a:ahLst/>
              <a:cxnLst/>
              <a:rect l="l" t="t" r="r" b="b"/>
              <a:pathLst>
                <a:path w="2311400" h="2042160">
                  <a:moveTo>
                    <a:pt x="2261869" y="0"/>
                  </a:moveTo>
                  <a:lnTo>
                    <a:pt x="49529" y="0"/>
                  </a:lnTo>
                  <a:lnTo>
                    <a:pt x="30271" y="3899"/>
                  </a:lnTo>
                  <a:lnTo>
                    <a:pt x="14525" y="14525"/>
                  </a:lnTo>
                  <a:lnTo>
                    <a:pt x="3899" y="30271"/>
                  </a:lnTo>
                  <a:lnTo>
                    <a:pt x="0" y="49530"/>
                  </a:lnTo>
                  <a:lnTo>
                    <a:pt x="0" y="1992630"/>
                  </a:lnTo>
                  <a:lnTo>
                    <a:pt x="3899" y="2011888"/>
                  </a:lnTo>
                  <a:lnTo>
                    <a:pt x="14525" y="2027634"/>
                  </a:lnTo>
                  <a:lnTo>
                    <a:pt x="30271" y="2038260"/>
                  </a:lnTo>
                  <a:lnTo>
                    <a:pt x="49529" y="2042160"/>
                  </a:lnTo>
                  <a:lnTo>
                    <a:pt x="2261869" y="2042160"/>
                  </a:lnTo>
                  <a:lnTo>
                    <a:pt x="2281128" y="2038260"/>
                  </a:lnTo>
                  <a:lnTo>
                    <a:pt x="2296874" y="2027634"/>
                  </a:lnTo>
                  <a:lnTo>
                    <a:pt x="2307500" y="2011888"/>
                  </a:lnTo>
                  <a:lnTo>
                    <a:pt x="2311400" y="1992630"/>
                  </a:lnTo>
                  <a:lnTo>
                    <a:pt x="2311400" y="49530"/>
                  </a:lnTo>
                  <a:lnTo>
                    <a:pt x="2307500" y="30271"/>
                  </a:lnTo>
                  <a:lnTo>
                    <a:pt x="2296874" y="14525"/>
                  </a:lnTo>
                  <a:lnTo>
                    <a:pt x="2281128" y="3899"/>
                  </a:lnTo>
                  <a:lnTo>
                    <a:pt x="2261869" y="0"/>
                  </a:lnTo>
                  <a:close/>
                </a:path>
              </a:pathLst>
            </a:custGeom>
            <a:solidFill>
              <a:srgbClr val="FBFBF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757100" y="929407"/>
            <a:ext cx="2588199" cy="1616396"/>
            <a:chOff x="6302666" y="1293814"/>
            <a:chExt cx="2627630" cy="235521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02666" y="1293814"/>
              <a:ext cx="2627046" cy="235521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459220" y="1412240"/>
              <a:ext cx="2313940" cy="2042160"/>
            </a:xfrm>
            <a:custGeom>
              <a:avLst/>
              <a:gdLst/>
              <a:ahLst/>
              <a:cxnLst/>
              <a:rect l="l" t="t" r="r" b="b"/>
              <a:pathLst>
                <a:path w="2313940" h="2042160">
                  <a:moveTo>
                    <a:pt x="2264409" y="0"/>
                  </a:moveTo>
                  <a:lnTo>
                    <a:pt x="49529" y="0"/>
                  </a:lnTo>
                  <a:lnTo>
                    <a:pt x="30271" y="3899"/>
                  </a:lnTo>
                  <a:lnTo>
                    <a:pt x="14525" y="14525"/>
                  </a:lnTo>
                  <a:lnTo>
                    <a:pt x="3899" y="30271"/>
                  </a:lnTo>
                  <a:lnTo>
                    <a:pt x="0" y="49530"/>
                  </a:lnTo>
                  <a:lnTo>
                    <a:pt x="0" y="1992630"/>
                  </a:lnTo>
                  <a:lnTo>
                    <a:pt x="3899" y="2011888"/>
                  </a:lnTo>
                  <a:lnTo>
                    <a:pt x="14525" y="2027634"/>
                  </a:lnTo>
                  <a:lnTo>
                    <a:pt x="30271" y="2038260"/>
                  </a:lnTo>
                  <a:lnTo>
                    <a:pt x="49529" y="2042160"/>
                  </a:lnTo>
                  <a:lnTo>
                    <a:pt x="2264409" y="2042160"/>
                  </a:lnTo>
                  <a:lnTo>
                    <a:pt x="2283668" y="2038260"/>
                  </a:lnTo>
                  <a:lnTo>
                    <a:pt x="2299414" y="2027634"/>
                  </a:lnTo>
                  <a:lnTo>
                    <a:pt x="2310040" y="2011888"/>
                  </a:lnTo>
                  <a:lnTo>
                    <a:pt x="2313939" y="1992630"/>
                  </a:lnTo>
                  <a:lnTo>
                    <a:pt x="2313939" y="49530"/>
                  </a:lnTo>
                  <a:lnTo>
                    <a:pt x="2310040" y="30271"/>
                  </a:lnTo>
                  <a:lnTo>
                    <a:pt x="2299414" y="14525"/>
                  </a:lnTo>
                  <a:lnTo>
                    <a:pt x="2283668" y="3899"/>
                  </a:lnTo>
                  <a:lnTo>
                    <a:pt x="2264409" y="0"/>
                  </a:lnTo>
                  <a:close/>
                </a:path>
              </a:pathLst>
            </a:custGeom>
            <a:solidFill>
              <a:srgbClr val="FBFBF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21688" y="841486"/>
            <a:ext cx="1970723" cy="1766411"/>
            <a:chOff x="183806" y="1293814"/>
            <a:chExt cx="2627630" cy="235521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806" y="1293814"/>
              <a:ext cx="2627046" cy="235521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40360" y="1412240"/>
              <a:ext cx="2313940" cy="2042160"/>
            </a:xfrm>
            <a:custGeom>
              <a:avLst/>
              <a:gdLst/>
              <a:ahLst/>
              <a:cxnLst/>
              <a:rect l="l" t="t" r="r" b="b"/>
              <a:pathLst>
                <a:path w="2313940" h="2042160">
                  <a:moveTo>
                    <a:pt x="2264410" y="0"/>
                  </a:moveTo>
                  <a:lnTo>
                    <a:pt x="49580" y="0"/>
                  </a:lnTo>
                  <a:lnTo>
                    <a:pt x="30282" y="3899"/>
                  </a:lnTo>
                  <a:lnTo>
                    <a:pt x="14522" y="14525"/>
                  </a:lnTo>
                  <a:lnTo>
                    <a:pt x="3896" y="30271"/>
                  </a:lnTo>
                  <a:lnTo>
                    <a:pt x="0" y="49530"/>
                  </a:lnTo>
                  <a:lnTo>
                    <a:pt x="0" y="1992630"/>
                  </a:lnTo>
                  <a:lnTo>
                    <a:pt x="3896" y="2011888"/>
                  </a:lnTo>
                  <a:lnTo>
                    <a:pt x="14522" y="2027634"/>
                  </a:lnTo>
                  <a:lnTo>
                    <a:pt x="30282" y="2038260"/>
                  </a:lnTo>
                  <a:lnTo>
                    <a:pt x="49580" y="2042160"/>
                  </a:lnTo>
                  <a:lnTo>
                    <a:pt x="2264410" y="2042160"/>
                  </a:lnTo>
                  <a:lnTo>
                    <a:pt x="2283668" y="2038260"/>
                  </a:lnTo>
                  <a:lnTo>
                    <a:pt x="2299414" y="2027634"/>
                  </a:lnTo>
                  <a:lnTo>
                    <a:pt x="2310040" y="2011888"/>
                  </a:lnTo>
                  <a:lnTo>
                    <a:pt x="2313940" y="1992630"/>
                  </a:lnTo>
                  <a:lnTo>
                    <a:pt x="2313940" y="49530"/>
                  </a:lnTo>
                  <a:lnTo>
                    <a:pt x="2310040" y="30271"/>
                  </a:lnTo>
                  <a:lnTo>
                    <a:pt x="2299414" y="14525"/>
                  </a:lnTo>
                  <a:lnTo>
                    <a:pt x="2283668" y="3899"/>
                  </a:lnTo>
                  <a:lnTo>
                    <a:pt x="2264410" y="0"/>
                  </a:lnTo>
                  <a:close/>
                </a:path>
              </a:pathLst>
            </a:custGeom>
            <a:solidFill>
              <a:srgbClr val="FBFBF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5769" y="325690"/>
            <a:ext cx="6725603" cy="286617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vert="horz" wrap="square" lIns="0" tIns="9525" rIns="0" bIns="0" rtlCol="0" anchor="ctr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1800" b="1" spc="-19" dirty="0">
                <a:solidFill>
                  <a:srgbClr val="00B050"/>
                </a:solidFill>
                <a:latin typeface="Trebuchet MS"/>
                <a:cs typeface="Trebuchet MS"/>
              </a:rPr>
              <a:t>Алгоритм</a:t>
            </a:r>
            <a:r>
              <a:rPr sz="1800" b="1" spc="-101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800" b="1" spc="-23" dirty="0">
                <a:solidFill>
                  <a:srgbClr val="00B050"/>
                </a:solidFill>
                <a:latin typeface="Trebuchet MS"/>
                <a:cs typeface="Trebuchet MS"/>
              </a:rPr>
              <a:t>осуществления</a:t>
            </a:r>
            <a:r>
              <a:rPr sz="1800" b="1" spc="-105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800" b="1" spc="-15" dirty="0">
                <a:solidFill>
                  <a:srgbClr val="00B050"/>
                </a:solidFill>
                <a:latin typeface="Trebuchet MS"/>
                <a:cs typeface="Trebuchet MS"/>
              </a:rPr>
              <a:t>закупки</a:t>
            </a:r>
            <a:r>
              <a:rPr sz="1800" b="1" spc="-9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00B050"/>
                </a:solidFill>
                <a:latin typeface="Trebuchet MS"/>
                <a:cs typeface="Trebuchet MS"/>
              </a:rPr>
              <a:t>по</a:t>
            </a:r>
            <a:r>
              <a:rPr sz="1800" b="1" spc="-94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800" b="1" spc="-105" dirty="0">
                <a:solidFill>
                  <a:srgbClr val="00B050"/>
                </a:solidFill>
                <a:latin typeface="Trebuchet MS"/>
                <a:cs typeface="Trebuchet MS"/>
              </a:rPr>
              <a:t>ч.</a:t>
            </a:r>
            <a:r>
              <a:rPr sz="1800" b="1" spc="-86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800" b="1" spc="-146" dirty="0">
                <a:solidFill>
                  <a:srgbClr val="00B050"/>
                </a:solidFill>
                <a:latin typeface="Trebuchet MS"/>
                <a:cs typeface="Trebuchet MS"/>
              </a:rPr>
              <a:t>12</a:t>
            </a:r>
            <a:r>
              <a:rPr sz="1800" b="1" spc="-83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800" b="1" spc="-113" dirty="0">
                <a:solidFill>
                  <a:srgbClr val="00B050"/>
                </a:solidFill>
                <a:latin typeface="Trebuchet MS"/>
                <a:cs typeface="Trebuchet MS"/>
              </a:rPr>
              <a:t>ст.</a:t>
            </a:r>
            <a:r>
              <a:rPr sz="1800" b="1" spc="-86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800" b="1" spc="19" dirty="0">
                <a:solidFill>
                  <a:srgbClr val="00B050"/>
                </a:solidFill>
                <a:latin typeface="Trebuchet MS"/>
                <a:cs typeface="Trebuchet MS"/>
              </a:rPr>
              <a:t>93</a:t>
            </a:r>
            <a:r>
              <a:rPr sz="1800" b="1" spc="-9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800" b="1" spc="15" dirty="0">
                <a:solidFill>
                  <a:srgbClr val="00B050"/>
                </a:solidFill>
                <a:latin typeface="Trebuchet MS"/>
                <a:cs typeface="Trebuchet MS"/>
              </a:rPr>
              <a:t>Закона</a:t>
            </a:r>
            <a:r>
              <a:rPr sz="1800" b="1" spc="-94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800" b="1" spc="300" dirty="0">
                <a:solidFill>
                  <a:srgbClr val="00B050"/>
                </a:solidFill>
                <a:latin typeface="Trebuchet MS"/>
                <a:cs typeface="Trebuchet MS"/>
              </a:rPr>
              <a:t>№</a:t>
            </a:r>
            <a:r>
              <a:rPr sz="1800" b="1" spc="-83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1800" b="1" spc="19" dirty="0">
                <a:solidFill>
                  <a:srgbClr val="00B050"/>
                </a:solidFill>
                <a:latin typeface="Trebuchet MS"/>
                <a:cs typeface="Trebuchet MS"/>
              </a:rPr>
              <a:t>44</a:t>
            </a:r>
            <a:endParaRPr sz="1800" dirty="0">
              <a:solidFill>
                <a:srgbClr val="00B050"/>
              </a:solidFill>
              <a:latin typeface="Trebuchet MS"/>
              <a:cs typeface="Trebuchet MS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12"/>
          </p:nvPr>
        </p:nvSpPr>
        <p:spPr>
          <a:xfrm>
            <a:off x="4843463" y="5683689"/>
            <a:ext cx="1543050" cy="15549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53340">
              <a:lnSpc>
                <a:spcPts val="1253"/>
              </a:lnSpc>
            </a:pPr>
            <a:fld id="{81D60167-4931-47E6-BA6A-407CBD079E47}" type="slidenum">
              <a:rPr spc="-75" dirty="0"/>
              <a:pPr marL="53340">
                <a:lnSpc>
                  <a:spcPts val="1253"/>
                </a:lnSpc>
              </a:pPr>
              <a:t>6</a:t>
            </a:fld>
            <a:endParaRPr spc="-75" dirty="0"/>
          </a:p>
        </p:txBody>
      </p:sp>
      <p:sp>
        <p:nvSpPr>
          <p:cNvPr id="12" name="object 12"/>
          <p:cNvSpPr txBox="1"/>
          <p:nvPr/>
        </p:nvSpPr>
        <p:spPr>
          <a:xfrm>
            <a:off x="1102076" y="1028631"/>
            <a:ext cx="984885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900" b="1" spc="15" dirty="0">
                <a:solidFill>
                  <a:srgbClr val="343846"/>
                </a:solidFill>
                <a:latin typeface="Trebuchet MS"/>
                <a:cs typeface="Trebuchet MS"/>
              </a:rPr>
              <a:t>Д</a:t>
            </a:r>
            <a:r>
              <a:rPr sz="900" b="1" spc="11" dirty="0">
                <a:solidFill>
                  <a:srgbClr val="343846"/>
                </a:solidFill>
                <a:latin typeface="Trebuchet MS"/>
                <a:cs typeface="Trebuchet MS"/>
              </a:rPr>
              <a:t>а</a:t>
            </a:r>
            <a:r>
              <a:rPr sz="900" b="1" spc="-23" dirty="0">
                <a:solidFill>
                  <a:srgbClr val="343846"/>
                </a:solidFill>
                <a:latin typeface="Trebuchet MS"/>
                <a:cs typeface="Trebuchet MS"/>
              </a:rPr>
              <a:t>та</a:t>
            </a:r>
            <a:r>
              <a:rPr sz="900" b="1" spc="-56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900" b="1" spc="-23" dirty="0">
                <a:solidFill>
                  <a:srgbClr val="343846"/>
                </a:solidFill>
                <a:latin typeface="Trebuchet MS"/>
                <a:cs typeface="Trebuchet MS"/>
              </a:rPr>
              <a:t>и</a:t>
            </a:r>
            <a:r>
              <a:rPr sz="900" b="1" spc="-45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900" b="1" spc="4" dirty="0">
                <a:solidFill>
                  <a:srgbClr val="343846"/>
                </a:solidFill>
                <a:latin typeface="Trebuchet MS"/>
                <a:cs typeface="Trebuchet MS"/>
              </a:rPr>
              <a:t>вр</a:t>
            </a:r>
            <a:r>
              <a:rPr sz="900" b="1" spc="-4" dirty="0">
                <a:solidFill>
                  <a:srgbClr val="343846"/>
                </a:solidFill>
                <a:latin typeface="Trebuchet MS"/>
                <a:cs typeface="Trebuchet MS"/>
              </a:rPr>
              <a:t>емя  </a:t>
            </a:r>
            <a:r>
              <a:rPr sz="900" b="1" spc="-8" dirty="0">
                <a:solidFill>
                  <a:srgbClr val="343846"/>
                </a:solidFill>
                <a:latin typeface="Trebuchet MS"/>
                <a:cs typeface="Trebuchet MS"/>
              </a:rPr>
              <a:t>размещения </a:t>
            </a:r>
            <a:r>
              <a:rPr sz="900" b="1" spc="-4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900" b="1" spc="-23" dirty="0">
                <a:solidFill>
                  <a:srgbClr val="343846"/>
                </a:solidFill>
                <a:latin typeface="Trebuchet MS"/>
                <a:cs typeface="Trebuchet MS"/>
              </a:rPr>
              <a:t>и</a:t>
            </a:r>
            <a:r>
              <a:rPr sz="900" b="1" spc="15" dirty="0">
                <a:solidFill>
                  <a:srgbClr val="343846"/>
                </a:solidFill>
                <a:latin typeface="Trebuchet MS"/>
                <a:cs typeface="Trebuchet MS"/>
              </a:rPr>
              <a:t>з</a:t>
            </a:r>
            <a:r>
              <a:rPr sz="900" b="1" spc="4" dirty="0">
                <a:solidFill>
                  <a:srgbClr val="343846"/>
                </a:solidFill>
                <a:latin typeface="Trebuchet MS"/>
                <a:cs typeface="Trebuchet MS"/>
              </a:rPr>
              <a:t>в</a:t>
            </a:r>
            <a:r>
              <a:rPr sz="900" b="1" spc="-4" dirty="0">
                <a:solidFill>
                  <a:srgbClr val="343846"/>
                </a:solidFill>
                <a:latin typeface="Trebuchet MS"/>
                <a:cs typeface="Trebuchet MS"/>
              </a:rPr>
              <a:t>е</a:t>
            </a:r>
            <a:r>
              <a:rPr sz="900" b="1" spc="-8" dirty="0">
                <a:solidFill>
                  <a:srgbClr val="343846"/>
                </a:solidFill>
                <a:latin typeface="Trebuchet MS"/>
                <a:cs typeface="Trebuchet MS"/>
              </a:rPr>
              <a:t>щ</a:t>
            </a:r>
            <a:r>
              <a:rPr sz="900" b="1" spc="-15" dirty="0">
                <a:solidFill>
                  <a:srgbClr val="343846"/>
                </a:solidFill>
                <a:latin typeface="Trebuchet MS"/>
                <a:cs typeface="Trebuchet MS"/>
              </a:rPr>
              <a:t>ен</a:t>
            </a:r>
            <a:r>
              <a:rPr sz="900" b="1" spc="-23" dirty="0">
                <a:solidFill>
                  <a:srgbClr val="343846"/>
                </a:solidFill>
                <a:latin typeface="Trebuchet MS"/>
                <a:cs typeface="Trebuchet MS"/>
              </a:rPr>
              <a:t>и</a:t>
            </a:r>
            <a:r>
              <a:rPr sz="900" b="1" spc="11" dirty="0">
                <a:solidFill>
                  <a:srgbClr val="343846"/>
                </a:solidFill>
                <a:latin typeface="Trebuchet MS"/>
                <a:cs typeface="Trebuchet MS"/>
              </a:rPr>
              <a:t>я</a:t>
            </a:r>
            <a:r>
              <a:rPr sz="900" b="1" spc="-38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900" b="1" spc="34" dirty="0">
                <a:solidFill>
                  <a:srgbClr val="343846"/>
                </a:solidFill>
                <a:latin typeface="Trebuchet MS"/>
                <a:cs typeface="Trebuchet MS"/>
              </a:rPr>
              <a:t>в</a:t>
            </a:r>
            <a:r>
              <a:rPr sz="900" b="1" spc="-38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900" b="1" spc="15" dirty="0">
                <a:solidFill>
                  <a:srgbClr val="343846"/>
                </a:solidFill>
                <a:latin typeface="Trebuchet MS"/>
                <a:cs typeface="Trebuchet MS"/>
              </a:rPr>
              <a:t>ЕИ</a:t>
            </a:r>
            <a:r>
              <a:rPr sz="900" b="1" spc="68" dirty="0">
                <a:solidFill>
                  <a:srgbClr val="343846"/>
                </a:solidFill>
                <a:latin typeface="Trebuchet MS"/>
                <a:cs typeface="Trebuchet MS"/>
              </a:rPr>
              <a:t>С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21242" y="1241189"/>
            <a:ext cx="819150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900" b="1" spc="49" dirty="0">
                <a:solidFill>
                  <a:srgbClr val="00B050"/>
                </a:solidFill>
                <a:latin typeface="Trebuchet MS"/>
                <a:cs typeface="Trebuchet MS"/>
              </a:rPr>
              <a:t>З</a:t>
            </a:r>
            <a:r>
              <a:rPr sz="900" b="1" spc="19" dirty="0">
                <a:solidFill>
                  <a:srgbClr val="00B050"/>
                </a:solidFill>
                <a:latin typeface="Trebuchet MS"/>
                <a:cs typeface="Trebuchet MS"/>
              </a:rPr>
              <a:t>А</a:t>
            </a:r>
            <a:r>
              <a:rPr sz="900" b="1" spc="15" dirty="0">
                <a:solidFill>
                  <a:srgbClr val="00B050"/>
                </a:solidFill>
                <a:latin typeface="Trebuchet MS"/>
                <a:cs typeface="Trebuchet MS"/>
              </a:rPr>
              <a:t>К</a:t>
            </a:r>
            <a:r>
              <a:rPr sz="900" b="1" spc="49" dirty="0">
                <a:solidFill>
                  <a:srgbClr val="00B050"/>
                </a:solidFill>
                <a:latin typeface="Trebuchet MS"/>
                <a:cs typeface="Trebuchet MS"/>
              </a:rPr>
              <a:t>Л</a:t>
            </a:r>
            <a:r>
              <a:rPr sz="900" b="1" spc="71" dirty="0">
                <a:solidFill>
                  <a:srgbClr val="00B050"/>
                </a:solidFill>
                <a:latin typeface="Trebuchet MS"/>
                <a:cs typeface="Trebuchet MS"/>
              </a:rPr>
              <a:t>Ю</a:t>
            </a:r>
            <a:r>
              <a:rPr sz="900" b="1" spc="19" dirty="0">
                <a:solidFill>
                  <a:srgbClr val="00B050"/>
                </a:solidFill>
                <a:latin typeface="Trebuchet MS"/>
                <a:cs typeface="Trebuchet MS"/>
              </a:rPr>
              <a:t>ЧЕН</a:t>
            </a:r>
            <a:r>
              <a:rPr sz="900" b="1" spc="23" dirty="0">
                <a:solidFill>
                  <a:srgbClr val="00B050"/>
                </a:solidFill>
                <a:latin typeface="Trebuchet MS"/>
                <a:cs typeface="Trebuchet MS"/>
              </a:rPr>
              <a:t>И</a:t>
            </a:r>
            <a:r>
              <a:rPr sz="900" b="1" spc="4" dirty="0">
                <a:solidFill>
                  <a:srgbClr val="00B050"/>
                </a:solidFill>
                <a:latin typeface="Trebuchet MS"/>
                <a:cs typeface="Trebuchet MS"/>
              </a:rPr>
              <a:t>Е  </a:t>
            </a:r>
            <a:r>
              <a:rPr sz="900" b="1" spc="8" dirty="0">
                <a:solidFill>
                  <a:srgbClr val="00B050"/>
                </a:solidFill>
                <a:latin typeface="Trebuchet MS"/>
                <a:cs typeface="Trebuchet MS"/>
              </a:rPr>
              <a:t>КОНТРАКТА</a:t>
            </a:r>
            <a:endParaRPr sz="900" dirty="0">
              <a:solidFill>
                <a:srgbClr val="00B050"/>
              </a:solidFill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726983" y="1076650"/>
            <a:ext cx="903446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900" b="1" spc="64" dirty="0">
                <a:solidFill>
                  <a:srgbClr val="343846"/>
                </a:solidFill>
                <a:latin typeface="Trebuchet MS"/>
                <a:cs typeface="Trebuchet MS"/>
              </a:rPr>
              <a:t>С</a:t>
            </a:r>
            <a:r>
              <a:rPr sz="900" b="1" dirty="0">
                <a:solidFill>
                  <a:srgbClr val="343846"/>
                </a:solidFill>
                <a:latin typeface="Trebuchet MS"/>
                <a:cs typeface="Trebuchet MS"/>
              </a:rPr>
              <a:t>р</a:t>
            </a:r>
            <a:r>
              <a:rPr sz="900" b="1" spc="-8" dirty="0">
                <a:solidFill>
                  <a:srgbClr val="343846"/>
                </a:solidFill>
                <a:latin typeface="Trebuchet MS"/>
                <a:cs typeface="Trebuchet MS"/>
              </a:rPr>
              <a:t>о</a:t>
            </a:r>
            <a:r>
              <a:rPr sz="900" b="1" spc="-11" dirty="0">
                <a:solidFill>
                  <a:srgbClr val="343846"/>
                </a:solidFill>
                <a:latin typeface="Trebuchet MS"/>
                <a:cs typeface="Trebuchet MS"/>
              </a:rPr>
              <a:t>к</a:t>
            </a:r>
            <a:r>
              <a:rPr sz="900" b="1" spc="-34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900" b="1" spc="-4" dirty="0">
                <a:solidFill>
                  <a:srgbClr val="343846"/>
                </a:solidFill>
                <a:latin typeface="Trebuchet MS"/>
                <a:cs typeface="Trebuchet MS"/>
              </a:rPr>
              <a:t>ок</a:t>
            </a:r>
            <a:r>
              <a:rPr sz="900" b="1" spc="-15" dirty="0">
                <a:solidFill>
                  <a:srgbClr val="343846"/>
                </a:solidFill>
                <a:latin typeface="Trebuchet MS"/>
                <a:cs typeface="Trebuchet MS"/>
              </a:rPr>
              <a:t>он</a:t>
            </a:r>
            <a:r>
              <a:rPr sz="900" b="1" dirty="0">
                <a:solidFill>
                  <a:srgbClr val="343846"/>
                </a:solidFill>
                <a:latin typeface="Trebuchet MS"/>
                <a:cs typeface="Trebuchet MS"/>
              </a:rPr>
              <a:t>ч</a:t>
            </a:r>
            <a:r>
              <a:rPr sz="900" b="1" spc="8" dirty="0">
                <a:solidFill>
                  <a:srgbClr val="343846"/>
                </a:solidFill>
                <a:latin typeface="Trebuchet MS"/>
                <a:cs typeface="Trebuchet MS"/>
              </a:rPr>
              <a:t>а</a:t>
            </a:r>
            <a:r>
              <a:rPr sz="900" b="1" spc="-15" dirty="0">
                <a:solidFill>
                  <a:srgbClr val="343846"/>
                </a:solidFill>
                <a:latin typeface="Trebuchet MS"/>
                <a:cs typeface="Trebuchet MS"/>
              </a:rPr>
              <a:t>н</a:t>
            </a:r>
            <a:r>
              <a:rPr sz="900" b="1" spc="-23" dirty="0">
                <a:solidFill>
                  <a:srgbClr val="343846"/>
                </a:solidFill>
                <a:latin typeface="Trebuchet MS"/>
                <a:cs typeface="Trebuchet MS"/>
              </a:rPr>
              <a:t>и</a:t>
            </a:r>
            <a:r>
              <a:rPr sz="900" b="1" spc="8" dirty="0">
                <a:solidFill>
                  <a:srgbClr val="343846"/>
                </a:solidFill>
                <a:latin typeface="Trebuchet MS"/>
                <a:cs typeface="Trebuchet MS"/>
              </a:rPr>
              <a:t>я  </a:t>
            </a:r>
            <a:r>
              <a:rPr sz="900" b="1" spc="-8" dirty="0">
                <a:solidFill>
                  <a:srgbClr val="343846"/>
                </a:solidFill>
                <a:latin typeface="Trebuchet MS"/>
                <a:cs typeface="Trebuchet MS"/>
              </a:rPr>
              <a:t>подбора</a:t>
            </a:r>
            <a:r>
              <a:rPr sz="900" b="1" spc="-49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900" b="1" spc="56" dirty="0">
                <a:solidFill>
                  <a:srgbClr val="343846"/>
                </a:solidFill>
                <a:latin typeface="Trebuchet MS"/>
                <a:cs typeface="Trebuchet MS"/>
              </a:rPr>
              <a:t>ПП</a:t>
            </a:r>
            <a:endParaRPr sz="900" dirty="0">
              <a:latin typeface="Trebuchet MS"/>
              <a:cs typeface="Trebuchet MS"/>
            </a:endParaRPr>
          </a:p>
        </p:txBody>
      </p: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17606" y="2092480"/>
            <a:ext cx="198119" cy="200025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117606" y="1543045"/>
            <a:ext cx="1155383" cy="484267"/>
          </a:xfrm>
          <a:prstGeom prst="rect">
            <a:avLst/>
          </a:prstGeom>
        </p:spPr>
        <p:txBody>
          <a:bodyPr vert="horz" wrap="square" lIns="0" tIns="60484" rIns="0" bIns="0" rtlCol="0">
            <a:spAutoFit/>
          </a:bodyPr>
          <a:lstStyle/>
          <a:p>
            <a:pPr marL="9525">
              <a:spcBef>
                <a:spcPts val="476"/>
              </a:spcBef>
            </a:pPr>
            <a:r>
              <a:rPr sz="900" b="1" spc="-4" dirty="0">
                <a:solidFill>
                  <a:srgbClr val="00B050"/>
                </a:solidFill>
                <a:latin typeface="Trebuchet MS"/>
                <a:cs typeface="Trebuchet MS"/>
              </a:rPr>
              <a:t>ОТ</a:t>
            </a:r>
            <a:r>
              <a:rPr sz="900" b="1" spc="15" dirty="0">
                <a:solidFill>
                  <a:srgbClr val="00B050"/>
                </a:solidFill>
                <a:latin typeface="Trebuchet MS"/>
                <a:cs typeface="Trebuchet MS"/>
              </a:rPr>
              <a:t>Б</a:t>
            </a:r>
            <a:r>
              <a:rPr sz="900" b="1" spc="41" dirty="0">
                <a:solidFill>
                  <a:srgbClr val="00B050"/>
                </a:solidFill>
                <a:latin typeface="Trebuchet MS"/>
                <a:cs typeface="Trebuchet MS"/>
              </a:rPr>
              <a:t>ОР</a:t>
            </a:r>
            <a:r>
              <a:rPr sz="900" b="1" spc="-38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900" b="1" spc="49" dirty="0">
                <a:solidFill>
                  <a:srgbClr val="00B050"/>
                </a:solidFill>
                <a:latin typeface="Trebuchet MS"/>
                <a:cs typeface="Trebuchet MS"/>
              </a:rPr>
              <a:t>З</a:t>
            </a:r>
            <a:r>
              <a:rPr sz="900" b="1" spc="19" dirty="0">
                <a:solidFill>
                  <a:srgbClr val="00B050"/>
                </a:solidFill>
                <a:latin typeface="Trebuchet MS"/>
                <a:cs typeface="Trebuchet MS"/>
              </a:rPr>
              <a:t>А</a:t>
            </a:r>
            <a:r>
              <a:rPr sz="900" b="1" spc="23" dirty="0">
                <a:solidFill>
                  <a:srgbClr val="00B050"/>
                </a:solidFill>
                <a:latin typeface="Trebuchet MS"/>
                <a:cs typeface="Trebuchet MS"/>
              </a:rPr>
              <a:t>Я</a:t>
            </a:r>
            <a:r>
              <a:rPr sz="900" b="1" spc="56" dirty="0">
                <a:solidFill>
                  <a:srgbClr val="00B050"/>
                </a:solidFill>
                <a:latin typeface="Trebuchet MS"/>
                <a:cs typeface="Trebuchet MS"/>
              </a:rPr>
              <a:t>В</a:t>
            </a:r>
            <a:r>
              <a:rPr sz="900" b="1" spc="23" dirty="0">
                <a:solidFill>
                  <a:srgbClr val="00B050"/>
                </a:solidFill>
                <a:latin typeface="Trebuchet MS"/>
                <a:cs typeface="Trebuchet MS"/>
              </a:rPr>
              <a:t>ОК</a:t>
            </a:r>
            <a:r>
              <a:rPr sz="900" b="1" spc="-49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900" b="1" spc="-64" dirty="0">
                <a:solidFill>
                  <a:srgbClr val="00B050"/>
                </a:solidFill>
                <a:latin typeface="Trebuchet MS"/>
                <a:cs typeface="Trebuchet MS"/>
              </a:rPr>
              <a:t>(</a:t>
            </a:r>
            <a:r>
              <a:rPr sz="900" b="1" spc="56" dirty="0">
                <a:solidFill>
                  <a:srgbClr val="00B050"/>
                </a:solidFill>
                <a:latin typeface="Trebuchet MS"/>
                <a:cs typeface="Trebuchet MS"/>
              </a:rPr>
              <a:t>ПП</a:t>
            </a:r>
            <a:r>
              <a:rPr sz="900" b="1" spc="-64" dirty="0">
                <a:solidFill>
                  <a:srgbClr val="00B050"/>
                </a:solidFill>
                <a:latin typeface="Trebuchet MS"/>
                <a:cs typeface="Trebuchet MS"/>
              </a:rPr>
              <a:t>)</a:t>
            </a:r>
            <a:endParaRPr sz="900" dirty="0">
              <a:solidFill>
                <a:srgbClr val="00B050"/>
              </a:solidFill>
              <a:latin typeface="Trebuchet MS"/>
              <a:cs typeface="Trebuchet MS"/>
            </a:endParaRPr>
          </a:p>
          <a:p>
            <a:pPr marL="337185">
              <a:spcBef>
                <a:spcPts val="608"/>
              </a:spcBef>
            </a:pPr>
            <a:r>
              <a:rPr sz="1350" b="1" spc="-8" dirty="0">
                <a:solidFill>
                  <a:srgbClr val="343846"/>
                </a:solidFill>
                <a:latin typeface="Trebuchet MS"/>
                <a:cs typeface="Trebuchet MS"/>
              </a:rPr>
              <a:t>m</a:t>
            </a:r>
            <a:r>
              <a:rPr sz="1350" b="1" spc="-26" dirty="0">
                <a:solidFill>
                  <a:srgbClr val="343846"/>
                </a:solidFill>
                <a:latin typeface="Trebuchet MS"/>
                <a:cs typeface="Trebuchet MS"/>
              </a:rPr>
              <a:t>ax</a:t>
            </a:r>
            <a:r>
              <a:rPr sz="1350" b="1" spc="-68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350" b="1" spc="-236" dirty="0">
                <a:solidFill>
                  <a:srgbClr val="343846"/>
                </a:solidFill>
                <a:latin typeface="Trebuchet MS"/>
                <a:cs typeface="Trebuchet MS"/>
              </a:rPr>
              <a:t>1</a:t>
            </a:r>
            <a:r>
              <a:rPr sz="1350" b="1" spc="-64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350" b="1" spc="4" dirty="0">
                <a:solidFill>
                  <a:srgbClr val="343846"/>
                </a:solidFill>
                <a:latin typeface="Trebuchet MS"/>
                <a:cs typeface="Trebuchet MS"/>
              </a:rPr>
              <a:t>ч</a:t>
            </a:r>
            <a:r>
              <a:rPr sz="1350" b="1" spc="8" dirty="0">
                <a:solidFill>
                  <a:srgbClr val="343846"/>
                </a:solidFill>
                <a:latin typeface="Trebuchet MS"/>
                <a:cs typeface="Trebuchet MS"/>
              </a:rPr>
              <a:t>а</a:t>
            </a:r>
            <a:r>
              <a:rPr sz="1350" b="1" spc="-26" dirty="0">
                <a:solidFill>
                  <a:srgbClr val="343846"/>
                </a:solidFill>
                <a:latin typeface="Trebuchet MS"/>
                <a:cs typeface="Trebuchet MS"/>
              </a:rPr>
              <a:t>с</a:t>
            </a:r>
            <a:endParaRPr sz="1350" dirty="0">
              <a:latin typeface="Trebuchet MS"/>
              <a:cs typeface="Trebuchet MS"/>
            </a:endParaRPr>
          </a:p>
        </p:txBody>
      </p:sp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44884" y="2207240"/>
            <a:ext cx="198120" cy="200025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3640275" y="1617972"/>
            <a:ext cx="1493996" cy="60978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spc="26" dirty="0">
                <a:solidFill>
                  <a:srgbClr val="00B050"/>
                </a:solidFill>
                <a:latin typeface="Trebuchet MS"/>
                <a:cs typeface="Trebuchet MS"/>
              </a:rPr>
              <a:t>РАССМОТРЕНИЕ</a:t>
            </a:r>
            <a:endParaRPr sz="900" dirty="0">
              <a:solidFill>
                <a:srgbClr val="00B050"/>
              </a:solidFill>
              <a:latin typeface="Trebuchet MS"/>
              <a:cs typeface="Trebuchet MS"/>
            </a:endParaRPr>
          </a:p>
          <a:p>
            <a:pPr marL="9525">
              <a:spcBef>
                <a:spcPts val="4"/>
              </a:spcBef>
            </a:pPr>
            <a:r>
              <a:rPr sz="900" b="1" spc="34" dirty="0">
                <a:solidFill>
                  <a:srgbClr val="00B050"/>
                </a:solidFill>
                <a:latin typeface="Trebuchet MS"/>
                <a:cs typeface="Trebuchet MS"/>
              </a:rPr>
              <a:t>ЗАЯВОК</a:t>
            </a:r>
            <a:endParaRPr sz="900" dirty="0">
              <a:solidFill>
                <a:srgbClr val="00B050"/>
              </a:solidFill>
              <a:latin typeface="Trebuchet MS"/>
              <a:cs typeface="Trebuchet MS"/>
            </a:endParaRPr>
          </a:p>
          <a:p>
            <a:pPr marL="229076">
              <a:spcBef>
                <a:spcPts val="889"/>
              </a:spcBef>
            </a:pPr>
            <a:r>
              <a:rPr sz="1350" b="1" spc="-8" dirty="0">
                <a:solidFill>
                  <a:srgbClr val="343846"/>
                </a:solidFill>
                <a:latin typeface="Trebuchet MS"/>
                <a:cs typeface="Trebuchet MS"/>
              </a:rPr>
              <a:t>m</a:t>
            </a:r>
            <a:r>
              <a:rPr sz="1350" b="1" spc="-26" dirty="0">
                <a:solidFill>
                  <a:srgbClr val="343846"/>
                </a:solidFill>
                <a:latin typeface="Trebuchet MS"/>
                <a:cs typeface="Trebuchet MS"/>
              </a:rPr>
              <a:t>ax</a:t>
            </a:r>
            <a:r>
              <a:rPr sz="1350" b="1" spc="-68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350" b="1" spc="-236" dirty="0">
                <a:solidFill>
                  <a:srgbClr val="343846"/>
                </a:solidFill>
                <a:latin typeface="Trebuchet MS"/>
                <a:cs typeface="Trebuchet MS"/>
              </a:rPr>
              <a:t>1</a:t>
            </a:r>
            <a:r>
              <a:rPr sz="1350" b="1" spc="-64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350" b="1" spc="-15" dirty="0">
                <a:solidFill>
                  <a:srgbClr val="343846"/>
                </a:solidFill>
                <a:latin typeface="Trebuchet MS"/>
                <a:cs typeface="Trebuchet MS"/>
              </a:rPr>
              <a:t>р</a:t>
            </a:r>
            <a:r>
              <a:rPr sz="1350" b="1" spc="-49" dirty="0">
                <a:solidFill>
                  <a:srgbClr val="343846"/>
                </a:solidFill>
                <a:latin typeface="Trebuchet MS"/>
                <a:cs typeface="Trebuchet MS"/>
              </a:rPr>
              <a:t>аб. </a:t>
            </a:r>
            <a:r>
              <a:rPr sz="1350" b="1" spc="-45" dirty="0">
                <a:solidFill>
                  <a:srgbClr val="343846"/>
                </a:solidFill>
                <a:latin typeface="Trebuchet MS"/>
                <a:cs typeface="Trebuchet MS"/>
              </a:rPr>
              <a:t>д</a:t>
            </a:r>
            <a:r>
              <a:rPr sz="1350" b="1" spc="-38" dirty="0">
                <a:solidFill>
                  <a:srgbClr val="343846"/>
                </a:solidFill>
                <a:latin typeface="Trebuchet MS"/>
                <a:cs typeface="Trebuchet MS"/>
              </a:rPr>
              <a:t>е</a:t>
            </a:r>
            <a:r>
              <a:rPr sz="1350" b="1" dirty="0">
                <a:solidFill>
                  <a:srgbClr val="343846"/>
                </a:solidFill>
                <a:latin typeface="Trebuchet MS"/>
                <a:cs typeface="Trebuchet MS"/>
              </a:rPr>
              <a:t>нь</a:t>
            </a:r>
            <a:endParaRPr sz="1350" dirty="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206569" y="1911519"/>
            <a:ext cx="1361123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b="1" spc="-19" dirty="0">
                <a:solidFill>
                  <a:srgbClr val="343846"/>
                </a:solidFill>
                <a:latin typeface="Trebuchet MS"/>
                <a:cs typeface="Trebuchet MS"/>
              </a:rPr>
              <a:t>че</a:t>
            </a:r>
            <a:r>
              <a:rPr sz="1350" b="1" spc="-11" dirty="0">
                <a:solidFill>
                  <a:srgbClr val="343846"/>
                </a:solidFill>
                <a:latin typeface="Trebuchet MS"/>
                <a:cs typeface="Trebuchet MS"/>
              </a:rPr>
              <a:t>р</a:t>
            </a:r>
            <a:r>
              <a:rPr sz="1350" b="1" spc="-4" dirty="0">
                <a:solidFill>
                  <a:srgbClr val="343846"/>
                </a:solidFill>
                <a:latin typeface="Trebuchet MS"/>
                <a:cs typeface="Trebuchet MS"/>
              </a:rPr>
              <a:t>ез</a:t>
            </a:r>
            <a:r>
              <a:rPr sz="1350" b="1" spc="-53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350" b="1" spc="19" dirty="0">
                <a:solidFill>
                  <a:srgbClr val="343846"/>
                </a:solidFill>
                <a:latin typeface="Trebuchet MS"/>
                <a:cs typeface="Trebuchet MS"/>
              </a:rPr>
              <a:t>2</a:t>
            </a:r>
            <a:r>
              <a:rPr sz="1350" b="1" spc="-64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350" b="1" spc="-15" dirty="0">
                <a:solidFill>
                  <a:srgbClr val="343846"/>
                </a:solidFill>
                <a:latin typeface="Trebuchet MS"/>
                <a:cs typeface="Trebuchet MS"/>
              </a:rPr>
              <a:t>р</a:t>
            </a:r>
            <a:r>
              <a:rPr sz="1350" b="1" spc="-49" dirty="0">
                <a:solidFill>
                  <a:srgbClr val="343846"/>
                </a:solidFill>
                <a:latin typeface="Trebuchet MS"/>
                <a:cs typeface="Trebuchet MS"/>
              </a:rPr>
              <a:t>аб.</a:t>
            </a:r>
            <a:r>
              <a:rPr sz="1350" b="1" spc="-64" dirty="0">
                <a:solidFill>
                  <a:srgbClr val="343846"/>
                </a:solidFill>
                <a:latin typeface="Trebuchet MS"/>
                <a:cs typeface="Trebuchet MS"/>
              </a:rPr>
              <a:t> </a:t>
            </a:r>
            <a:r>
              <a:rPr sz="1350" b="1" spc="-53" dirty="0">
                <a:solidFill>
                  <a:srgbClr val="343846"/>
                </a:solidFill>
                <a:latin typeface="Trebuchet MS"/>
                <a:cs typeface="Trebuchet MS"/>
              </a:rPr>
              <a:t>д</a:t>
            </a:r>
            <a:r>
              <a:rPr sz="1350" b="1" dirty="0">
                <a:solidFill>
                  <a:srgbClr val="343846"/>
                </a:solidFill>
                <a:latin typeface="Trebuchet MS"/>
                <a:cs typeface="Trebuchet MS"/>
              </a:rPr>
              <a:t>ня</a:t>
            </a:r>
            <a:endParaRPr sz="1350" dirty="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805062" y="5133834"/>
            <a:ext cx="826770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900" b="1" i="1" spc="-83" dirty="0" err="1">
                <a:solidFill>
                  <a:srgbClr val="F5624D"/>
                </a:solidFill>
                <a:latin typeface="Trebuchet MS"/>
                <a:cs typeface="Trebuchet MS"/>
              </a:rPr>
              <a:t>Дата</a:t>
            </a:r>
            <a:r>
              <a:rPr sz="900" b="1" i="1" spc="-83" dirty="0">
                <a:solidFill>
                  <a:srgbClr val="F5624D"/>
                </a:solidFill>
                <a:latin typeface="Trebuchet MS"/>
                <a:cs typeface="Trebuchet MS"/>
              </a:rPr>
              <a:t> </a:t>
            </a:r>
            <a:r>
              <a:rPr sz="900" b="1" i="1" spc="-79" dirty="0">
                <a:solidFill>
                  <a:srgbClr val="F5624D"/>
                </a:solidFill>
                <a:latin typeface="Trebuchet MS"/>
                <a:cs typeface="Trebuchet MS"/>
              </a:rPr>
              <a:t> </a:t>
            </a:r>
            <a:r>
              <a:rPr lang="ru-RU" sz="900" b="1" i="1" spc="64" dirty="0">
                <a:solidFill>
                  <a:srgbClr val="F5624D"/>
                </a:solidFill>
                <a:latin typeface="Trebuchet MS"/>
                <a:cs typeface="Trebuchet MS"/>
              </a:rPr>
              <a:t>извещения</a:t>
            </a:r>
            <a:endParaRPr sz="900" dirty="0">
              <a:latin typeface="Trebuchet MS"/>
              <a:cs typeface="Trebuchet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423160" y="5109375"/>
            <a:ext cx="69008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900" b="1" i="1" spc="-83" dirty="0">
                <a:solidFill>
                  <a:srgbClr val="F5624D"/>
                </a:solidFill>
                <a:latin typeface="Trebuchet MS"/>
                <a:cs typeface="Trebuchet MS"/>
              </a:rPr>
              <a:t>Дата </a:t>
            </a:r>
            <a:r>
              <a:rPr sz="900" b="1" i="1" spc="-79" dirty="0">
                <a:solidFill>
                  <a:srgbClr val="F5624D"/>
                </a:solidFill>
                <a:latin typeface="Trebuchet MS"/>
                <a:cs typeface="Trebuchet MS"/>
              </a:rPr>
              <a:t> </a:t>
            </a:r>
            <a:r>
              <a:rPr sz="900" b="1" i="1" spc="15" dirty="0">
                <a:solidFill>
                  <a:srgbClr val="F5624D"/>
                </a:solidFill>
                <a:latin typeface="Trebuchet MS"/>
                <a:cs typeface="Trebuchet MS"/>
              </a:rPr>
              <a:t>з</a:t>
            </a:r>
            <a:r>
              <a:rPr sz="900" b="1" i="1" spc="4" dirty="0">
                <a:solidFill>
                  <a:srgbClr val="F5624D"/>
                </a:solidFill>
                <a:latin typeface="Trebuchet MS"/>
                <a:cs typeface="Trebuchet MS"/>
              </a:rPr>
              <a:t>а</a:t>
            </a:r>
            <a:r>
              <a:rPr sz="900" b="1" i="1" dirty="0">
                <a:solidFill>
                  <a:srgbClr val="F5624D"/>
                </a:solidFill>
                <a:latin typeface="Trebuchet MS"/>
                <a:cs typeface="Trebuchet MS"/>
              </a:rPr>
              <a:t>к</a:t>
            </a:r>
            <a:r>
              <a:rPr sz="900" b="1" i="1" spc="-26" dirty="0">
                <a:solidFill>
                  <a:srgbClr val="F5624D"/>
                </a:solidFill>
                <a:latin typeface="Trebuchet MS"/>
                <a:cs typeface="Trebuchet MS"/>
              </a:rPr>
              <a:t>л</a:t>
            </a:r>
            <a:r>
              <a:rPr sz="900" b="1" i="1" spc="45" dirty="0">
                <a:solidFill>
                  <a:srgbClr val="F5624D"/>
                </a:solidFill>
                <a:latin typeface="Trebuchet MS"/>
                <a:cs typeface="Trebuchet MS"/>
              </a:rPr>
              <a:t>ю</a:t>
            </a:r>
            <a:r>
              <a:rPr sz="900" b="1" i="1" spc="-4" dirty="0">
                <a:solidFill>
                  <a:srgbClr val="F5624D"/>
                </a:solidFill>
                <a:latin typeface="Trebuchet MS"/>
                <a:cs typeface="Trebuchet MS"/>
              </a:rPr>
              <a:t>чени</a:t>
            </a:r>
            <a:r>
              <a:rPr sz="900" b="1" i="1" spc="8" dirty="0">
                <a:solidFill>
                  <a:srgbClr val="F5624D"/>
                </a:solidFill>
                <a:latin typeface="Trebuchet MS"/>
                <a:cs typeface="Trebuchet MS"/>
              </a:rPr>
              <a:t>я  </a:t>
            </a:r>
            <a:r>
              <a:rPr sz="900" b="1" i="1" spc="-86" dirty="0">
                <a:solidFill>
                  <a:srgbClr val="F5624D"/>
                </a:solidFill>
                <a:latin typeface="Trebuchet MS"/>
                <a:cs typeface="Trebuchet MS"/>
              </a:rPr>
              <a:t>контракта</a:t>
            </a:r>
            <a:endParaRPr sz="900" dirty="0">
              <a:latin typeface="Trebuchet MS"/>
              <a:cs typeface="Trebuchet MS"/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7474E91B-746E-44E7-9C49-31DF582E75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0744" y="3972704"/>
            <a:ext cx="2357778" cy="2298338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28473ED6-B15C-4F00-9F71-0B9A3C726F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2970" y="3963783"/>
            <a:ext cx="2380190" cy="2307259"/>
          </a:xfrm>
          <a:prstGeom prst="rect">
            <a:avLst/>
          </a:prstGeom>
        </p:spPr>
      </p:pic>
      <p:cxnSp>
        <p:nvCxnSpPr>
          <p:cNvPr id="36" name="Прямая со стрелкой 35">
            <a:extLst>
              <a:ext uri="{FF2B5EF4-FFF2-40B4-BE49-F238E27FC236}">
                <a16:creationId xmlns="" xmlns:a16="http://schemas.microsoft.com/office/drawing/2014/main" id="{0704D376-9D89-4432-AF69-F58F6539D3F5}"/>
              </a:ext>
            </a:extLst>
          </p:cNvPr>
          <p:cNvCxnSpPr/>
          <p:nvPr/>
        </p:nvCxnSpPr>
        <p:spPr>
          <a:xfrm>
            <a:off x="7389878" y="5435091"/>
            <a:ext cx="96940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8D9AB780-AA8A-45CF-A334-4BDD4E61FCF6}"/>
              </a:ext>
            </a:extLst>
          </p:cNvPr>
          <p:cNvSpPr/>
          <p:nvPr/>
        </p:nvSpPr>
        <p:spPr>
          <a:xfrm>
            <a:off x="3772600" y="5127620"/>
            <a:ext cx="338613" cy="2695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350"/>
          </a:p>
        </p:txBody>
      </p:sp>
      <p:cxnSp>
        <p:nvCxnSpPr>
          <p:cNvPr id="39" name="Прямая со стрелкой 38">
            <a:extLst>
              <a:ext uri="{FF2B5EF4-FFF2-40B4-BE49-F238E27FC236}">
                <a16:creationId xmlns="" xmlns:a16="http://schemas.microsoft.com/office/drawing/2014/main" id="{9D61397B-4B4C-4EF7-AAB3-D064BA92BD20}"/>
              </a:ext>
            </a:extLst>
          </p:cNvPr>
          <p:cNvCxnSpPr/>
          <p:nvPr/>
        </p:nvCxnSpPr>
        <p:spPr>
          <a:xfrm flipH="1">
            <a:off x="3163586" y="5470729"/>
            <a:ext cx="58035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Рисунок 40">
            <a:extLst>
              <a:ext uri="{FF2B5EF4-FFF2-40B4-BE49-F238E27FC236}">
                <a16:creationId xmlns="" xmlns:a16="http://schemas.microsoft.com/office/drawing/2014/main" id="{1250E831-362B-4065-A819-A13A1EA4AF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587" y="3131172"/>
            <a:ext cx="3707493" cy="621005"/>
          </a:xfrm>
          <a:prstGeom prst="rect">
            <a:avLst/>
          </a:prstGeom>
        </p:spPr>
      </p:pic>
      <p:sp>
        <p:nvSpPr>
          <p:cNvPr id="43" name="Стрелка: вниз 42">
            <a:extLst>
              <a:ext uri="{FF2B5EF4-FFF2-40B4-BE49-F238E27FC236}">
                <a16:creationId xmlns="" xmlns:a16="http://schemas.microsoft.com/office/drawing/2014/main" id="{ED8E42E0-A0BB-464D-B308-096C715D087F}"/>
              </a:ext>
            </a:extLst>
          </p:cNvPr>
          <p:cNvSpPr/>
          <p:nvPr/>
        </p:nvSpPr>
        <p:spPr>
          <a:xfrm>
            <a:off x="1321707" y="2621213"/>
            <a:ext cx="514350" cy="43171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350"/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64F7887C-C6BC-4CEC-93AC-23BE639A8BA9}"/>
              </a:ext>
            </a:extLst>
          </p:cNvPr>
          <p:cNvSpPr txBox="1"/>
          <p:nvPr/>
        </p:nvSpPr>
        <p:spPr>
          <a:xfrm>
            <a:off x="437997" y="3849706"/>
            <a:ext cx="25146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b="1" dirty="0">
                <a:solidFill>
                  <a:srgbClr val="00B050"/>
                </a:solidFill>
              </a:rPr>
              <a:t>Индивидуальная настройка на площадке </a:t>
            </a:r>
            <a:r>
              <a:rPr lang="ru-RU" sz="1350" b="1" dirty="0" err="1">
                <a:solidFill>
                  <a:srgbClr val="00B050"/>
                </a:solidFill>
              </a:rPr>
              <a:t>СберА</a:t>
            </a:r>
            <a:r>
              <a:rPr lang="ru-RU" sz="1350" b="1" dirty="0">
                <a:solidFill>
                  <a:srgbClr val="00B050"/>
                </a:solidFill>
              </a:rPr>
              <a:t> </a:t>
            </a:r>
          </a:p>
        </p:txBody>
      </p:sp>
      <p:cxnSp>
        <p:nvCxnSpPr>
          <p:cNvPr id="46" name="Прямая со стрелкой 45">
            <a:extLst>
              <a:ext uri="{FF2B5EF4-FFF2-40B4-BE49-F238E27FC236}">
                <a16:creationId xmlns="" xmlns:a16="http://schemas.microsoft.com/office/drawing/2014/main" id="{0B10A5F6-6871-46B1-9FE2-A8D6C5F50047}"/>
              </a:ext>
            </a:extLst>
          </p:cNvPr>
          <p:cNvCxnSpPr>
            <a:cxnSpLocks/>
          </p:cNvCxnSpPr>
          <p:nvPr/>
        </p:nvCxnSpPr>
        <p:spPr>
          <a:xfrm flipV="1">
            <a:off x="3163587" y="3441674"/>
            <a:ext cx="393456" cy="42076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F0D7378E-E8AF-4E7F-B0CE-2E2158A532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88635" y="2649210"/>
            <a:ext cx="3385946" cy="115783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8010D4E3-8188-433C-B550-DD785F5AF3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17980" y="-38530"/>
            <a:ext cx="2462997" cy="114614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-22412" y="609600"/>
            <a:ext cx="8852631" cy="317395"/>
          </a:xfrm>
          <a:prstGeom prst="rect">
            <a:avLst/>
          </a:prstGeom>
        </p:spPr>
        <p:txBody>
          <a:bodyPr vert="horz" wrap="square" lIns="0" tIns="9525" rIns="0" bIns="0" rtlCol="0" anchor="ctr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000" b="1" spc="-19" dirty="0">
                <a:solidFill>
                  <a:srgbClr val="00B050"/>
                </a:solidFill>
                <a:latin typeface="Trebuchet MS"/>
                <a:cs typeface="Trebuchet MS"/>
              </a:rPr>
              <a:t>Особенности</a:t>
            </a:r>
            <a:r>
              <a:rPr sz="2000" b="1" spc="-105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000" b="1" spc="-15" dirty="0">
                <a:solidFill>
                  <a:srgbClr val="00B050"/>
                </a:solidFill>
                <a:latin typeface="Trebuchet MS"/>
                <a:cs typeface="Trebuchet MS"/>
              </a:rPr>
              <a:t>проведения</a:t>
            </a:r>
            <a:r>
              <a:rPr sz="2000" b="1" spc="-86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000" b="1" spc="-15" dirty="0">
                <a:solidFill>
                  <a:srgbClr val="00B050"/>
                </a:solidFill>
                <a:latin typeface="Trebuchet MS"/>
                <a:cs typeface="Trebuchet MS"/>
              </a:rPr>
              <a:t>закупки</a:t>
            </a:r>
            <a:r>
              <a:rPr sz="2000" b="1" spc="-9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00B050"/>
                </a:solidFill>
                <a:latin typeface="Trebuchet MS"/>
                <a:cs typeface="Trebuchet MS"/>
              </a:rPr>
              <a:t>по</a:t>
            </a:r>
            <a:r>
              <a:rPr sz="2000" b="1" spc="-101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000" b="1" spc="-105" dirty="0">
                <a:solidFill>
                  <a:srgbClr val="00B050"/>
                </a:solidFill>
                <a:latin typeface="Trebuchet MS"/>
                <a:cs typeface="Trebuchet MS"/>
              </a:rPr>
              <a:t>ч.</a:t>
            </a:r>
            <a:r>
              <a:rPr sz="2000" b="1" spc="-86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000" b="1" spc="-146" dirty="0">
                <a:solidFill>
                  <a:srgbClr val="00B050"/>
                </a:solidFill>
                <a:latin typeface="Trebuchet MS"/>
                <a:cs typeface="Trebuchet MS"/>
              </a:rPr>
              <a:t>12</a:t>
            </a:r>
            <a:r>
              <a:rPr sz="2000" b="1" spc="-79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000" b="1" spc="-113" dirty="0">
                <a:solidFill>
                  <a:srgbClr val="00B050"/>
                </a:solidFill>
                <a:latin typeface="Trebuchet MS"/>
                <a:cs typeface="Trebuchet MS"/>
              </a:rPr>
              <a:t>ст.</a:t>
            </a:r>
            <a:r>
              <a:rPr sz="2000" b="1" spc="-9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000" b="1" spc="19" dirty="0">
                <a:solidFill>
                  <a:srgbClr val="00B050"/>
                </a:solidFill>
                <a:latin typeface="Trebuchet MS"/>
                <a:cs typeface="Trebuchet MS"/>
              </a:rPr>
              <a:t>93</a:t>
            </a:r>
            <a:r>
              <a:rPr sz="2000" b="1" spc="-68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000" b="1" spc="11" dirty="0">
                <a:solidFill>
                  <a:srgbClr val="00B050"/>
                </a:solidFill>
                <a:latin typeface="Trebuchet MS"/>
                <a:cs typeface="Trebuchet MS"/>
              </a:rPr>
              <a:t>Закона</a:t>
            </a:r>
            <a:r>
              <a:rPr sz="2000" b="1" spc="-94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000" b="1" spc="300" dirty="0">
                <a:solidFill>
                  <a:srgbClr val="00B050"/>
                </a:solidFill>
                <a:latin typeface="Trebuchet MS"/>
                <a:cs typeface="Trebuchet MS"/>
              </a:rPr>
              <a:t>№</a:t>
            </a:r>
            <a:r>
              <a:rPr sz="2000" b="1" spc="-79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000" b="1" spc="19" dirty="0">
                <a:solidFill>
                  <a:srgbClr val="00B050"/>
                </a:solidFill>
                <a:latin typeface="Trebuchet MS"/>
                <a:cs typeface="Trebuchet MS"/>
              </a:rPr>
              <a:t>44</a:t>
            </a:r>
            <a:endParaRPr sz="2000" dirty="0">
              <a:solidFill>
                <a:srgbClr val="00B050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443998"/>
              </p:ext>
            </p:extLst>
          </p:nvPr>
        </p:nvGraphicFramePr>
        <p:xfrm>
          <a:off x="152400" y="1066800"/>
          <a:ext cx="8736091" cy="53331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028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331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93348">
                <a:tc>
                  <a:txBody>
                    <a:bodyPr/>
                    <a:lstStyle/>
                    <a:p>
                      <a:pPr marL="37084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Особенности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1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Описание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3216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100" b="1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бъ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е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т</a:t>
                      </a:r>
                      <a:r>
                        <a:rPr sz="1100" b="1" spc="-8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</a:t>
                      </a:r>
                      <a:r>
                        <a:rPr sz="1100" b="1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а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купки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EF1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7655">
                        <a:lnSpc>
                          <a:spcPct val="100000"/>
                        </a:lnSpc>
                        <a:spcBef>
                          <a:spcPts val="240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Наименование</a:t>
                      </a:r>
                      <a:r>
                        <a:rPr sz="1200" spc="-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товара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и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характеристики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только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с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использованием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КТРУ.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E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476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EF1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7655">
                        <a:lnSpc>
                          <a:spcPct val="100000"/>
                        </a:lnSpc>
                        <a:spcBef>
                          <a:spcPts val="275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Монолот: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2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наименование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товара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=</a:t>
                      </a:r>
                      <a:r>
                        <a:rPr sz="1200" spc="-6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2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закупка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=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2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контракт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См.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b="1" spc="-7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п.7</a:t>
                      </a:r>
                      <a:r>
                        <a:rPr sz="1200" b="1" spc="-35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b="1" spc="5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Письма</a:t>
                      </a:r>
                      <a:r>
                        <a:rPr sz="1200" b="1" spc="-7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b="1" spc="5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Минфина</a:t>
                      </a:r>
                      <a:r>
                        <a:rPr sz="1200" b="1" spc="-35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b="1" spc="-15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России</a:t>
                      </a:r>
                      <a:r>
                        <a:rPr sz="1200" b="1" spc="-2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b="1" spc="-4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200" b="1" spc="-6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12.02.2021</a:t>
                      </a:r>
                      <a:r>
                        <a:rPr sz="1200" b="1" spc="-15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b="1" spc="20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№</a:t>
                      </a:r>
                      <a:r>
                        <a:rPr sz="1200" b="1" spc="-4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24-06-08/9591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</a:txBody>
                  <a:tcPr marL="0" marR="0" marT="2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E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334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EF1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7655">
                        <a:lnSpc>
                          <a:spcPct val="100000"/>
                        </a:lnSpc>
                        <a:spcBef>
                          <a:spcPts val="650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Заказчиком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указывается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количество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закупаемого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товара.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</a:txBody>
                  <a:tcPr marL="0" marR="0" marT="6191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E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321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EF1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7655">
                        <a:lnSpc>
                          <a:spcPct val="100000"/>
                        </a:lnSpc>
                        <a:spcBef>
                          <a:spcPts val="650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spc="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Не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проводится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«безобъемная»</a:t>
                      </a:r>
                      <a:r>
                        <a:rPr sz="1200" spc="-8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закупка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(количество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товара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невозможно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определить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7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8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ч.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24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8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ст.</a:t>
                      </a:r>
                      <a:r>
                        <a:rPr sz="1200" spc="-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7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22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Закона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№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6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44).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</a:txBody>
                  <a:tcPr marL="0" marR="0" marT="6191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E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0666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НМЦК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EF1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7655">
                        <a:lnSpc>
                          <a:spcPct val="100000"/>
                        </a:lnSpc>
                        <a:spcBef>
                          <a:spcPts val="315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spc="7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В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извещении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указывается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НМЦК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и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начальная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цена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единицу;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spc="7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В</a:t>
                      </a:r>
                      <a:r>
                        <a:rPr sz="1200" spc="-7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ЕИС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размещается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обоснование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цены</a:t>
                      </a:r>
                      <a:r>
                        <a:rPr sz="1200" spc="-6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контракта;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б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сн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в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а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и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е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ц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ены</a:t>
                      </a:r>
                      <a:r>
                        <a:rPr sz="1200" spc="-8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по</a:t>
                      </a:r>
                      <a:r>
                        <a:rPr sz="1200" spc="-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ст.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а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ко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а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№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44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;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  <a:p>
                      <a:pPr marL="378460" marR="697230" indent="-28702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spc="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При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установлении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в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извещении</a:t>
                      </a:r>
                      <a:r>
                        <a:rPr sz="1200" spc="-6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ограничений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допуска,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применяются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правила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определения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цены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по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8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п.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200" spc="-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9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ПП</a:t>
                      </a:r>
                      <a:r>
                        <a:rPr sz="1200" spc="-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РФ</a:t>
                      </a:r>
                      <a:r>
                        <a:rPr sz="1200" spc="-6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№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2014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200" spc="-3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09.12.2020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8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г.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E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4545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91440" marR="2990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Треб</a:t>
                      </a:r>
                      <a:r>
                        <a:rPr sz="1100" b="1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вание</a:t>
                      </a:r>
                      <a:r>
                        <a:rPr sz="1100" b="1" spc="-7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  уч</a:t>
                      </a:r>
                      <a:r>
                        <a:rPr sz="1100" b="1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а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ст</a:t>
                      </a:r>
                      <a:r>
                        <a:rPr sz="1100" b="1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икам</a:t>
                      </a:r>
                      <a:r>
                        <a:rPr sz="1100" b="1" spc="-1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</a:t>
                      </a:r>
                      <a:r>
                        <a:rPr sz="1100" b="1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а</a:t>
                      </a:r>
                      <a:r>
                        <a:rPr sz="1100" b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купки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EF1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7655">
                        <a:lnSpc>
                          <a:spcPct val="100000"/>
                        </a:lnSpc>
                        <a:spcBef>
                          <a:spcPts val="340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spc="7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В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закупках</a:t>
                      </a:r>
                      <a:r>
                        <a:rPr sz="1200" spc="-7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вправе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принимать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участие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участники,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находящиеся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в</a:t>
                      </a:r>
                      <a:r>
                        <a:rPr sz="1200" spc="-6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ЕРУЗ;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Единые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требования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</a:t>
                      </a:r>
                      <a:r>
                        <a:rPr sz="1200" spc="-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участникам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закупки</a:t>
                      </a:r>
                      <a:r>
                        <a:rPr sz="1200" spc="-6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по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8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ч.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2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1200" spc="-17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8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ст.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31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Закона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№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44;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Дополнительные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требования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</a:t>
                      </a:r>
                      <a:r>
                        <a:rPr sz="1200" spc="-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участникам 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закупки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по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8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ч.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7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1200" spc="-6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8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ст.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31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Закона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№</a:t>
                      </a:r>
                      <a:r>
                        <a:rPr sz="1200" spc="-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44</a:t>
                      </a:r>
                      <a:r>
                        <a:rPr sz="1200" spc="55" dirty="0">
                          <a:solidFill>
                            <a:srgbClr val="FF0000"/>
                          </a:solidFill>
                          <a:latin typeface="Trebuchet MS"/>
                          <a:cs typeface="Trebuchet MS"/>
                        </a:rPr>
                        <a:t>?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Требование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по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универсальной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квалификации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по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8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ч.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2.1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8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ст.</a:t>
                      </a:r>
                      <a:r>
                        <a:rPr sz="1200" spc="-6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31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Закона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№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44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7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sz="1200" spc="-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не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применяются;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Требование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об</a:t>
                      </a:r>
                      <a:r>
                        <a:rPr sz="1200" spc="-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отсутствии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в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РНП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по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8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ч.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2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1.1</a:t>
                      </a:r>
                      <a:r>
                        <a:rPr sz="1200" spc="-19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8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ст.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31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Закона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№</a:t>
                      </a:r>
                      <a:r>
                        <a:rPr sz="1200" spc="-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44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(при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наличии);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Победитель</a:t>
                      </a:r>
                      <a:r>
                        <a:rPr sz="1200" spc="-7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выбирается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по</a:t>
                      </a:r>
                      <a:r>
                        <a:rPr sz="1200" spc="-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цене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единицу</a:t>
                      </a:r>
                      <a:r>
                        <a:rPr sz="1200" spc="-7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товара;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spc="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Оператор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1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ЭП</a:t>
                      </a:r>
                      <a:r>
                        <a:rPr sz="1200" spc="-7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взимает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с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победителя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плату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заключение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контракта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согласно</a:t>
                      </a:r>
                      <a:r>
                        <a:rPr sz="1200" spc="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8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ч.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8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ст.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7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24.1</a:t>
                      </a:r>
                      <a:r>
                        <a:rPr sz="12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Закона</a:t>
                      </a:r>
                      <a:r>
                        <a:rPr sz="12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2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№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44.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</a:txBody>
                  <a:tcPr marL="0" marR="0" marT="32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E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787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Преимущества</a:t>
                      </a:r>
                      <a:endParaRPr sz="1100" dirty="0">
                        <a:latin typeface="Trebuchet MS"/>
                        <a:cs typeface="Trebuchet MS"/>
                      </a:endParaRPr>
                    </a:p>
                  </a:txBody>
                  <a:tcPr marL="0" marR="0" marT="95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EF1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7655">
                        <a:lnSpc>
                          <a:spcPct val="100000"/>
                        </a:lnSpc>
                        <a:spcBef>
                          <a:spcPts val="295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СМ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П/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С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КО</a:t>
                      </a:r>
                      <a:r>
                        <a:rPr sz="1200" spc="-9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sz="1200" spc="-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нет;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Преимущества</a:t>
                      </a:r>
                      <a:r>
                        <a:rPr sz="1200" spc="-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6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УИС</a:t>
                      </a:r>
                      <a:r>
                        <a:rPr sz="1200" spc="-6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Преимущества</a:t>
                      </a:r>
                      <a:r>
                        <a:rPr sz="1200" spc="-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0" dirty="0" err="1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инвалидам</a:t>
                      </a:r>
                      <a:r>
                        <a:rPr sz="12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</a:txBody>
                  <a:tcPr marL="0" marR="0" marT="2809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E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2C09C0E-829E-4BEE-BF7E-4BB2AC025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-79347"/>
            <a:ext cx="2462997" cy="114614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299" y="381000"/>
            <a:ext cx="8153470" cy="317395"/>
          </a:xfrm>
          <a:prstGeom prst="rect">
            <a:avLst/>
          </a:prstGeom>
        </p:spPr>
        <p:txBody>
          <a:bodyPr vert="horz" wrap="square" lIns="0" tIns="9525" rIns="0" bIns="0" rtlCol="0" anchor="ctr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000" b="1" spc="-19" dirty="0">
                <a:solidFill>
                  <a:srgbClr val="00B050"/>
                </a:solidFill>
                <a:latin typeface="Trebuchet MS"/>
                <a:cs typeface="Trebuchet MS"/>
              </a:rPr>
              <a:t>Особенности</a:t>
            </a:r>
            <a:r>
              <a:rPr sz="2000" b="1" spc="-105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000" b="1" spc="-15" dirty="0">
                <a:solidFill>
                  <a:srgbClr val="00B050"/>
                </a:solidFill>
                <a:latin typeface="Trebuchet MS"/>
                <a:cs typeface="Trebuchet MS"/>
              </a:rPr>
              <a:t>проведения</a:t>
            </a:r>
            <a:r>
              <a:rPr sz="2000" b="1" spc="-86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000" b="1" spc="-15" dirty="0">
                <a:solidFill>
                  <a:srgbClr val="00B050"/>
                </a:solidFill>
                <a:latin typeface="Trebuchet MS"/>
                <a:cs typeface="Trebuchet MS"/>
              </a:rPr>
              <a:t>закупки</a:t>
            </a:r>
            <a:r>
              <a:rPr sz="2000" b="1" spc="-9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00B050"/>
                </a:solidFill>
                <a:latin typeface="Trebuchet MS"/>
                <a:cs typeface="Trebuchet MS"/>
              </a:rPr>
              <a:t>по</a:t>
            </a:r>
            <a:r>
              <a:rPr sz="2000" b="1" spc="-101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000" b="1" spc="-105" dirty="0">
                <a:solidFill>
                  <a:srgbClr val="00B050"/>
                </a:solidFill>
                <a:latin typeface="Trebuchet MS"/>
                <a:cs typeface="Trebuchet MS"/>
              </a:rPr>
              <a:t>ч.</a:t>
            </a:r>
            <a:r>
              <a:rPr sz="2000" b="1" spc="-86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000" b="1" spc="-146" dirty="0">
                <a:solidFill>
                  <a:srgbClr val="00B050"/>
                </a:solidFill>
                <a:latin typeface="Trebuchet MS"/>
                <a:cs typeface="Trebuchet MS"/>
              </a:rPr>
              <a:t>12</a:t>
            </a:r>
            <a:r>
              <a:rPr sz="2000" b="1" spc="-79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000" b="1" spc="-113" dirty="0">
                <a:solidFill>
                  <a:srgbClr val="00B050"/>
                </a:solidFill>
                <a:latin typeface="Trebuchet MS"/>
                <a:cs typeface="Trebuchet MS"/>
              </a:rPr>
              <a:t>ст.</a:t>
            </a:r>
            <a:r>
              <a:rPr sz="2000" b="1" spc="-9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000" b="1" spc="19" dirty="0">
                <a:solidFill>
                  <a:srgbClr val="00B050"/>
                </a:solidFill>
                <a:latin typeface="Trebuchet MS"/>
                <a:cs typeface="Trebuchet MS"/>
              </a:rPr>
              <a:t>93</a:t>
            </a:r>
            <a:r>
              <a:rPr sz="2000" b="1" spc="-68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000" b="1" spc="11" dirty="0">
                <a:solidFill>
                  <a:srgbClr val="00B050"/>
                </a:solidFill>
                <a:latin typeface="Trebuchet MS"/>
                <a:cs typeface="Trebuchet MS"/>
              </a:rPr>
              <a:t>Закона</a:t>
            </a:r>
            <a:r>
              <a:rPr sz="2000" b="1" spc="-94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000" b="1" spc="300" dirty="0">
                <a:solidFill>
                  <a:srgbClr val="00B050"/>
                </a:solidFill>
                <a:latin typeface="Trebuchet MS"/>
                <a:cs typeface="Trebuchet MS"/>
              </a:rPr>
              <a:t>№</a:t>
            </a:r>
            <a:r>
              <a:rPr sz="2000" b="1" spc="-79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sz="2000" b="1" spc="19" dirty="0">
                <a:solidFill>
                  <a:srgbClr val="00B050"/>
                </a:solidFill>
                <a:latin typeface="Trebuchet MS"/>
                <a:cs typeface="Trebuchet MS"/>
              </a:rPr>
              <a:t>44</a:t>
            </a:r>
            <a:endParaRPr sz="2000" dirty="0">
              <a:solidFill>
                <a:srgbClr val="00B050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835171"/>
              </p:ext>
            </p:extLst>
          </p:nvPr>
        </p:nvGraphicFramePr>
        <p:xfrm>
          <a:off x="114299" y="838200"/>
          <a:ext cx="8953501" cy="61567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78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156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9720">
                <a:tc>
                  <a:txBody>
                    <a:bodyPr/>
                    <a:lstStyle/>
                    <a:p>
                      <a:pPr marL="449580"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2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Особенности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</a:txBody>
                  <a:tcPr marL="0" marR="0" marT="98108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Описание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</a:txBody>
                  <a:tcPr marL="0" marR="0" marT="98108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19538">
                <a:tc>
                  <a:txBody>
                    <a:bodyPr/>
                    <a:lstStyle/>
                    <a:p>
                      <a:pPr marL="91440" marR="422275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400" b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400" b="1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б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еспечительн</a:t>
                      </a:r>
                      <a:r>
                        <a:rPr sz="1400" b="1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ы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е  </a:t>
                      </a:r>
                      <a:r>
                        <a:rPr sz="1400" b="1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меры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</a:txBody>
                  <a:tcPr marL="0" marR="0" marT="1023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EF1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7655">
                        <a:lnSpc>
                          <a:spcPct val="100000"/>
                        </a:lnSpc>
                        <a:spcBef>
                          <a:spcPts val="355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spc="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Обеспечение</a:t>
                      </a:r>
                      <a:r>
                        <a:rPr sz="1400" spc="-6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заявки</a:t>
                      </a:r>
                      <a:r>
                        <a:rPr sz="1400" spc="-7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27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sz="1400" spc="-6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НЕТ;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ОИК,</a:t>
                      </a:r>
                      <a:r>
                        <a:rPr sz="14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обеспечение</a:t>
                      </a:r>
                      <a:r>
                        <a:rPr sz="1400" spc="-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гарантийных</a:t>
                      </a:r>
                      <a:r>
                        <a:rPr sz="1400" spc="-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обязательств</a:t>
                      </a:r>
                      <a:r>
                        <a:rPr sz="14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27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sz="1400" spc="-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7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ПРАВО</a:t>
                      </a:r>
                      <a:r>
                        <a:rPr sz="1400" spc="-6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на</a:t>
                      </a:r>
                      <a:r>
                        <a:rPr sz="1400" spc="-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установление;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Антидемпинговые</a:t>
                      </a:r>
                      <a:r>
                        <a:rPr sz="14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меры</a:t>
                      </a:r>
                      <a:r>
                        <a:rPr sz="1400" spc="-6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не</a:t>
                      </a:r>
                      <a:r>
                        <a:rPr sz="14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срабатывают.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</a:txBody>
                  <a:tcPr marL="0" marR="0" marT="338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E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965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400" b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</a:t>
                      </a:r>
                      <a:r>
                        <a:rPr sz="1400" b="1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а</a:t>
                      </a:r>
                      <a:r>
                        <a:rPr sz="1400" b="1" spc="-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ц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и</a:t>
                      </a:r>
                      <a:r>
                        <a:rPr sz="1400" b="1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</a:t>
                      </a:r>
                      <a:r>
                        <a:rPr sz="1400" b="1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а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льн</a:t>
                      </a:r>
                      <a:r>
                        <a:rPr sz="1400" b="1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ы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й</a:t>
                      </a:r>
                      <a:r>
                        <a:rPr sz="1400" b="1" spc="-8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режим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E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Применяются</a:t>
                      </a:r>
                      <a:r>
                        <a:rPr sz="14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8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НПА</a:t>
                      </a:r>
                      <a:r>
                        <a:rPr sz="1400" spc="-7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по</a:t>
                      </a:r>
                      <a:r>
                        <a:rPr sz="14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импортозамещению</a:t>
                      </a:r>
                      <a:r>
                        <a:rPr sz="14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i="1" spc="-1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(за</a:t>
                      </a:r>
                      <a:r>
                        <a:rPr sz="1400" b="1" i="1" spc="-4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i="1" spc="-35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искл.</a:t>
                      </a:r>
                      <a:r>
                        <a:rPr sz="1400" b="1" i="1" spc="-5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i="1" spc="2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Приказа</a:t>
                      </a:r>
                      <a:r>
                        <a:rPr sz="1400" b="1" i="1" spc="-65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i="1" spc="15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Минфина</a:t>
                      </a:r>
                      <a:r>
                        <a:rPr sz="1400" b="1" i="1" spc="-4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i="1" spc="21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№</a:t>
                      </a:r>
                      <a:r>
                        <a:rPr sz="1400" b="1" i="1" spc="-45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i="1" spc="-65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126н,</a:t>
                      </a:r>
                      <a:r>
                        <a:rPr sz="1400" b="1" i="1" spc="-5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i="1" spc="9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ПП</a:t>
                      </a:r>
                      <a:r>
                        <a:rPr sz="1400" b="1" i="1" spc="-5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i="1" spc="5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РФ</a:t>
                      </a:r>
                      <a:r>
                        <a:rPr sz="1400" b="1" i="1" spc="-3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i="1" spc="21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№</a:t>
                      </a:r>
                      <a:r>
                        <a:rPr sz="1400" b="1" i="1" spc="-4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i="1" spc="-15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832) </a:t>
                      </a:r>
                      <a:r>
                        <a:rPr sz="1400" b="1" i="1" spc="27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sz="1400" b="1" i="1" spc="-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i="1" spc="-7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запреты,</a:t>
                      </a:r>
                      <a:r>
                        <a:rPr sz="1400" b="1" i="1" spc="-6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i="1" spc="-7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«второй</a:t>
                      </a:r>
                      <a:r>
                        <a:rPr sz="1400" b="1" i="1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i="1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лишний»,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  <a:p>
                      <a:pPr marL="378460">
                        <a:lnSpc>
                          <a:spcPct val="100000"/>
                        </a:lnSpc>
                      </a:pPr>
                      <a:r>
                        <a:rPr sz="1400" b="1" i="1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«</a:t>
                      </a:r>
                      <a:r>
                        <a:rPr sz="1400" b="1" i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третий</a:t>
                      </a:r>
                      <a:r>
                        <a:rPr sz="1400" b="1" i="1" spc="-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i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ли</a:t>
                      </a:r>
                      <a:r>
                        <a:rPr sz="1400" b="1" i="1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ш</a:t>
                      </a:r>
                      <a:r>
                        <a:rPr sz="1400" b="1" i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ний</a:t>
                      </a:r>
                      <a:r>
                        <a:rPr sz="1400" b="1" i="1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»</a:t>
                      </a:r>
                      <a:r>
                        <a:rPr sz="1400" b="1" i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;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Закупки</a:t>
                      </a:r>
                      <a:r>
                        <a:rPr sz="1400" spc="-6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входят</a:t>
                      </a:r>
                      <a:r>
                        <a:rPr sz="1400" spc="-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в</a:t>
                      </a:r>
                      <a:r>
                        <a:rPr sz="14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минимальную</a:t>
                      </a:r>
                      <a:r>
                        <a:rPr sz="14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долю</a:t>
                      </a:r>
                      <a:r>
                        <a:rPr sz="1400" spc="-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закупок</a:t>
                      </a:r>
                      <a:r>
                        <a:rPr sz="1400" spc="-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российских</a:t>
                      </a:r>
                      <a:r>
                        <a:rPr sz="1400" spc="-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товаров</a:t>
                      </a:r>
                      <a:r>
                        <a:rPr sz="1400" spc="-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согласно</a:t>
                      </a:r>
                      <a:r>
                        <a:rPr sz="14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по</a:t>
                      </a:r>
                      <a:r>
                        <a:rPr sz="14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i="1" spc="9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ПП</a:t>
                      </a:r>
                      <a:r>
                        <a:rPr sz="1400" i="1" spc="-7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i="1" spc="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РФ</a:t>
                      </a:r>
                      <a:r>
                        <a:rPr sz="1400" i="1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i="1" spc="2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№</a:t>
                      </a:r>
                      <a:r>
                        <a:rPr sz="1400" i="1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i="1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2014.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E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808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b="1" spc="-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Контракт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E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Цифровой</a:t>
                      </a:r>
                      <a:r>
                        <a:rPr sz="1400" spc="-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контракт;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  <a:p>
                      <a:pPr marL="378460" indent="-287655">
                        <a:lnSpc>
                          <a:spcPts val="144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Порядок</a:t>
                      </a:r>
                      <a:r>
                        <a:rPr sz="14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заключения</a:t>
                      </a:r>
                      <a:r>
                        <a:rPr sz="14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контракта</a:t>
                      </a:r>
                      <a:r>
                        <a:rPr sz="14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по</a:t>
                      </a:r>
                      <a:r>
                        <a:rPr sz="14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аналогии</a:t>
                      </a:r>
                      <a:r>
                        <a:rPr sz="14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с</a:t>
                      </a:r>
                      <a:r>
                        <a:rPr sz="14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запросом</a:t>
                      </a:r>
                      <a:r>
                        <a:rPr sz="14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котировок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в</a:t>
                      </a:r>
                      <a:r>
                        <a:rPr sz="14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ЭФ;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Обязанность</a:t>
                      </a:r>
                      <a:r>
                        <a:rPr sz="14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заключения</a:t>
                      </a:r>
                      <a:r>
                        <a:rPr sz="14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контракта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распространяется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на</a:t>
                      </a:r>
                      <a:r>
                        <a:rPr sz="14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Заказчика</a:t>
                      </a:r>
                      <a:r>
                        <a:rPr sz="14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и</a:t>
                      </a:r>
                      <a:r>
                        <a:rPr sz="14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участника</a:t>
                      </a:r>
                      <a:r>
                        <a:rPr sz="14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закупки;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  <a:p>
                      <a:pPr marL="378460" marR="118110" indent="-28702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spc="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При</a:t>
                      </a:r>
                      <a:r>
                        <a:rPr sz="14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отказе</a:t>
                      </a:r>
                      <a:r>
                        <a:rPr sz="14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победителя</a:t>
                      </a:r>
                      <a:r>
                        <a:rPr sz="1400" spc="-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400" spc="-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заключения</a:t>
                      </a:r>
                      <a:r>
                        <a:rPr sz="14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контракта</a:t>
                      </a:r>
                      <a:r>
                        <a:rPr sz="1400" spc="-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27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sz="14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признается</a:t>
                      </a:r>
                      <a:r>
                        <a:rPr sz="14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уклонившимся</a:t>
                      </a:r>
                      <a:r>
                        <a:rPr sz="14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по</a:t>
                      </a:r>
                      <a:r>
                        <a:rPr sz="14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8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ч.</a:t>
                      </a:r>
                      <a:r>
                        <a:rPr sz="14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7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14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8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ст.</a:t>
                      </a:r>
                      <a:r>
                        <a:rPr sz="14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8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51</a:t>
                      </a:r>
                      <a:r>
                        <a:rPr sz="14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Закона</a:t>
                      </a:r>
                      <a:r>
                        <a:rPr sz="14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2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№</a:t>
                      </a:r>
                      <a:r>
                        <a:rPr sz="14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44</a:t>
                      </a:r>
                      <a:r>
                        <a:rPr sz="1400" spc="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(направление</a:t>
                      </a:r>
                      <a:r>
                        <a:rPr sz="1400" b="1" spc="-6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сведений </a:t>
                      </a:r>
                      <a:r>
                        <a:rPr sz="1400" b="1" spc="-3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spc="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в</a:t>
                      </a:r>
                      <a:r>
                        <a:rPr sz="1400" b="1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spc="6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УФАС</a:t>
                      </a:r>
                      <a:r>
                        <a:rPr sz="1400" b="1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России</a:t>
                      </a:r>
                      <a:r>
                        <a:rPr sz="1400" b="1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для</a:t>
                      </a:r>
                      <a:r>
                        <a:rPr sz="1400" b="1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включения</a:t>
                      </a:r>
                      <a:r>
                        <a:rPr sz="1400" b="1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spc="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в</a:t>
                      </a:r>
                      <a:r>
                        <a:rPr sz="1400" b="1" spc="-6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spc="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РНП</a:t>
                      </a:r>
                      <a:r>
                        <a:rPr sz="1400" b="1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spc="-8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-</a:t>
                      </a:r>
                      <a:r>
                        <a:rPr sz="1400" b="1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spc="-15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Решение</a:t>
                      </a:r>
                      <a:r>
                        <a:rPr sz="1400" b="1" spc="-25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Мордовского</a:t>
                      </a:r>
                      <a:r>
                        <a:rPr sz="1400" b="1" spc="-3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spc="6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УФАС</a:t>
                      </a:r>
                      <a:r>
                        <a:rPr sz="1400" b="1" spc="-25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spc="-15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России</a:t>
                      </a:r>
                      <a:r>
                        <a:rPr sz="1400" b="1" spc="-35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spc="-4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400" b="1" spc="-45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07.12.2023</a:t>
                      </a:r>
                      <a:r>
                        <a:rPr sz="1400" b="1" spc="-25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по</a:t>
                      </a:r>
                      <a:r>
                        <a:rPr sz="1400" b="1" spc="-5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spc="-35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делу </a:t>
                      </a:r>
                      <a:r>
                        <a:rPr sz="1400" b="1" spc="20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№</a:t>
                      </a:r>
                      <a:r>
                        <a:rPr sz="1400" b="1" spc="-60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b="1" spc="-35" dirty="0">
                          <a:solidFill>
                            <a:srgbClr val="E3465A"/>
                          </a:solidFill>
                          <a:latin typeface="Trebuchet MS"/>
                          <a:cs typeface="Trebuchet MS"/>
                        </a:rPr>
                        <a:t>013/06/104-807/2023);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spc="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Отказ</a:t>
                      </a:r>
                      <a:r>
                        <a:rPr sz="1400" spc="-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Заказчика</a:t>
                      </a:r>
                      <a:r>
                        <a:rPr sz="14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4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заключения</a:t>
                      </a:r>
                      <a:r>
                        <a:rPr sz="14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контракта</a:t>
                      </a:r>
                      <a:r>
                        <a:rPr sz="14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по</a:t>
                      </a:r>
                      <a:r>
                        <a:rPr sz="14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8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ч.</a:t>
                      </a:r>
                      <a:r>
                        <a:rPr sz="14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7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9</a:t>
                      </a:r>
                      <a:r>
                        <a:rPr sz="1400" spc="-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8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-</a:t>
                      </a:r>
                      <a:r>
                        <a:rPr sz="14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229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11</a:t>
                      </a:r>
                      <a:r>
                        <a:rPr sz="1400" spc="-1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8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ст.</a:t>
                      </a:r>
                      <a:r>
                        <a:rPr sz="14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31</a:t>
                      </a:r>
                      <a:r>
                        <a:rPr sz="14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Закона</a:t>
                      </a:r>
                      <a:r>
                        <a:rPr sz="1400" spc="-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2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№</a:t>
                      </a:r>
                      <a:r>
                        <a:rPr sz="14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3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44;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Применяются</a:t>
                      </a:r>
                      <a:r>
                        <a:rPr sz="14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типовые</a:t>
                      </a:r>
                      <a:r>
                        <a:rPr sz="14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контракты/типовые</a:t>
                      </a:r>
                      <a:r>
                        <a:rPr sz="1400" spc="-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условия</a:t>
                      </a:r>
                      <a:r>
                        <a:rPr sz="14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контрактов;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Информация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4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заключении</a:t>
                      </a:r>
                      <a:r>
                        <a:rPr sz="14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2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контракта,</a:t>
                      </a:r>
                      <a:r>
                        <a:rPr sz="14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4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его</a:t>
                      </a:r>
                      <a:r>
                        <a:rPr sz="14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изменении,</a:t>
                      </a:r>
                      <a:r>
                        <a:rPr sz="1400" spc="-7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4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расторжении,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4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приемке</a:t>
                      </a:r>
                      <a:r>
                        <a:rPr sz="14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товара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подлежит</a:t>
                      </a:r>
                      <a:r>
                        <a:rPr sz="1400" spc="-5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включению</a:t>
                      </a:r>
                      <a:r>
                        <a:rPr sz="14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в</a:t>
                      </a:r>
                      <a:r>
                        <a:rPr sz="1400" spc="-4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реестр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  <a:p>
                      <a:pPr marL="378460">
                        <a:lnSpc>
                          <a:spcPct val="100000"/>
                        </a:lnSpc>
                      </a:pPr>
                      <a:r>
                        <a:rPr sz="1400" spc="-2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контрактов;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Электронное</a:t>
                      </a:r>
                      <a:r>
                        <a:rPr sz="1400" spc="-6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актирование;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Претензионная</a:t>
                      </a:r>
                      <a:r>
                        <a:rPr sz="14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переписка</a:t>
                      </a:r>
                      <a:r>
                        <a:rPr sz="1400" spc="-6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посредством</a:t>
                      </a:r>
                      <a:r>
                        <a:rPr sz="1400" spc="-3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ЕИС;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4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Односторонний</a:t>
                      </a:r>
                      <a:r>
                        <a:rPr sz="1400" spc="-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отказ</a:t>
                      </a:r>
                      <a:r>
                        <a:rPr sz="1400" spc="-5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400" spc="-4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исполнения</a:t>
                      </a:r>
                      <a:r>
                        <a:rPr sz="1400" spc="-15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контракта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посредством</a:t>
                      </a:r>
                      <a:r>
                        <a:rPr sz="1400" spc="-1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dirty="0">
                          <a:solidFill>
                            <a:srgbClr val="343846"/>
                          </a:solidFill>
                          <a:latin typeface="Trebuchet MS"/>
                          <a:cs typeface="Trebuchet MS"/>
                        </a:rPr>
                        <a:t>ЕИС.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</a:txBody>
                  <a:tcPr marL="0" marR="0" marT="476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E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CA77CAF-2E6D-4D0E-9046-7E2EDDC89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8932" y="-152400"/>
            <a:ext cx="2462997" cy="114614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" y="920895"/>
            <a:ext cx="9197579" cy="604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9300" lvl="0" indent="-285750">
              <a:spcBef>
                <a:spcPts val="100"/>
              </a:spcBef>
              <a:buClr>
                <a:srgbClr val="619DD1"/>
              </a:buClr>
              <a:buSzPct val="83333"/>
              <a:buFont typeface="Arial" panose="020B0604020202020204" pitchFamily="34" charset="0"/>
              <a:buChar char="•"/>
              <a:tabLst>
                <a:tab pos="819150" algn="l"/>
                <a:tab pos="819785" algn="l"/>
              </a:tabLst>
            </a:pP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Предварительное </a:t>
            </a:r>
            <a:r>
              <a:rPr lang="ru-RU" sz="1600" b="1" spc="-15" dirty="0">
                <a:solidFill>
                  <a:srgbClr val="00B050"/>
                </a:solidFill>
                <a:latin typeface="Times New Roman"/>
                <a:cs typeface="Times New Roman"/>
              </a:rPr>
              <a:t>предложение может </a:t>
            </a:r>
            <a:r>
              <a:rPr lang="ru-RU" sz="1600" b="1" spc="-20" dirty="0">
                <a:solidFill>
                  <a:srgbClr val="00B050"/>
                </a:solidFill>
                <a:latin typeface="Times New Roman"/>
                <a:cs typeface="Times New Roman"/>
              </a:rPr>
              <a:t>подать только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УЗ, </a:t>
            </a: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зарегистрированный </a:t>
            </a:r>
            <a:r>
              <a:rPr lang="ru-RU" sz="1600" b="1" dirty="0">
                <a:solidFill>
                  <a:srgbClr val="00B050"/>
                </a:solidFill>
                <a:latin typeface="Times New Roman"/>
                <a:cs typeface="Times New Roman"/>
              </a:rPr>
              <a:t>в</a:t>
            </a:r>
            <a:r>
              <a:rPr lang="ru-RU" sz="1600" b="1" spc="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ЕИС.</a:t>
            </a:r>
            <a:endParaRPr lang="ru-RU" sz="1600" b="1" dirty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749300" lvl="0" indent="-285750">
              <a:buClr>
                <a:srgbClr val="619DD1"/>
              </a:buClr>
              <a:buSzPct val="83333"/>
              <a:buFont typeface="Arial" panose="020B0604020202020204" pitchFamily="34" charset="0"/>
              <a:buChar char="•"/>
              <a:tabLst>
                <a:tab pos="819150" algn="l"/>
                <a:tab pos="819785" algn="l"/>
              </a:tabLst>
            </a:pP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Предварительное </a:t>
            </a:r>
            <a:r>
              <a:rPr lang="ru-RU" sz="1600" b="1" spc="-15" dirty="0">
                <a:solidFill>
                  <a:srgbClr val="00B050"/>
                </a:solidFill>
                <a:latin typeface="Times New Roman"/>
                <a:cs typeface="Times New Roman"/>
              </a:rPr>
              <a:t>предложение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формируется </a:t>
            </a:r>
            <a:r>
              <a:rPr lang="ru-RU" sz="1600" b="1" dirty="0">
                <a:solidFill>
                  <a:srgbClr val="00B050"/>
                </a:solidFill>
                <a:latin typeface="Times New Roman"/>
                <a:cs typeface="Times New Roman"/>
              </a:rPr>
              <a:t>в </a:t>
            </a: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отношении </a:t>
            </a:r>
            <a:r>
              <a:rPr lang="ru-RU" sz="1600" b="1" spc="-15" dirty="0">
                <a:solidFill>
                  <a:srgbClr val="00B050"/>
                </a:solidFill>
                <a:latin typeface="Times New Roman"/>
                <a:cs typeface="Times New Roman"/>
              </a:rPr>
              <a:t>КАЖДОГО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товара,</a:t>
            </a:r>
            <a:r>
              <a:rPr lang="ru-RU" sz="1600" b="1" spc="30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предлагаемого </a:t>
            </a:r>
            <a:r>
              <a:rPr lang="ru-RU" sz="1600" b="1" dirty="0">
                <a:solidFill>
                  <a:srgbClr val="00B050"/>
                </a:solidFill>
                <a:latin typeface="Times New Roman"/>
                <a:cs typeface="Times New Roman"/>
              </a:rPr>
              <a:t>таким </a:t>
            </a:r>
            <a:r>
              <a:rPr lang="ru-RU" sz="1600" b="1" spc="-15" dirty="0">
                <a:solidFill>
                  <a:srgbClr val="00B050"/>
                </a:solidFill>
                <a:latin typeface="Times New Roman"/>
                <a:cs typeface="Times New Roman"/>
              </a:rPr>
              <a:t>участником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закупки </a:t>
            </a:r>
            <a:r>
              <a:rPr lang="ru-RU" sz="1600" b="1" dirty="0">
                <a:solidFill>
                  <a:srgbClr val="00B050"/>
                </a:solidFill>
                <a:latin typeface="Times New Roman"/>
                <a:cs typeface="Times New Roman"/>
              </a:rPr>
              <a:t>к поставкам. </a:t>
            </a:r>
          </a:p>
          <a:p>
            <a:pPr marL="749300" lvl="0" indent="-285750">
              <a:buClr>
                <a:srgbClr val="619DD1"/>
              </a:buClr>
              <a:buSzPct val="83333"/>
              <a:buFont typeface="Arial" panose="020B0604020202020204" pitchFamily="34" charset="0"/>
              <a:buChar char="•"/>
              <a:tabLst>
                <a:tab pos="819150" algn="l"/>
                <a:tab pos="819785" algn="l"/>
              </a:tabLst>
            </a:pPr>
            <a:r>
              <a:rPr lang="ru-RU" sz="1600" dirty="0">
                <a:solidFill>
                  <a:srgbClr val="FF0000"/>
                </a:solidFill>
                <a:latin typeface="Times New Roman"/>
                <a:cs typeface="Times New Roman"/>
              </a:rPr>
              <a:t>В </a:t>
            </a:r>
            <a:r>
              <a:rPr lang="ru-RU" sz="1600" spc="-10" dirty="0">
                <a:solidFill>
                  <a:srgbClr val="FF0000"/>
                </a:solidFill>
                <a:latin typeface="Times New Roman"/>
                <a:cs typeface="Times New Roman"/>
              </a:rPr>
              <a:t>Одном </a:t>
            </a:r>
            <a:r>
              <a:rPr lang="ru-RU" sz="1600" spc="-15" dirty="0">
                <a:solidFill>
                  <a:srgbClr val="FF0000"/>
                </a:solidFill>
                <a:latin typeface="Times New Roman"/>
                <a:cs typeface="Times New Roman"/>
              </a:rPr>
              <a:t>предложении  НЕ </a:t>
            </a:r>
            <a:r>
              <a:rPr lang="ru-RU" sz="1600" spc="-20" dirty="0">
                <a:solidFill>
                  <a:srgbClr val="FF0000"/>
                </a:solidFill>
                <a:latin typeface="Times New Roman"/>
                <a:cs typeface="Times New Roman"/>
              </a:rPr>
              <a:t>может </a:t>
            </a:r>
            <a:r>
              <a:rPr lang="ru-RU" sz="1600" dirty="0">
                <a:solidFill>
                  <a:srgbClr val="FF0000"/>
                </a:solidFill>
                <a:latin typeface="Times New Roman"/>
                <a:cs typeface="Times New Roman"/>
              </a:rPr>
              <a:t>быть </a:t>
            </a:r>
            <a:r>
              <a:rPr lang="ru-RU" sz="1600" spc="-20" dirty="0">
                <a:solidFill>
                  <a:srgbClr val="FF0000"/>
                </a:solidFill>
                <a:latin typeface="Times New Roman"/>
                <a:cs typeface="Times New Roman"/>
              </a:rPr>
              <a:t>несколько</a:t>
            </a:r>
            <a:r>
              <a:rPr lang="ru-RU" sz="16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1600" spc="-10" dirty="0">
                <a:solidFill>
                  <a:srgbClr val="FF0000"/>
                </a:solidFill>
                <a:latin typeface="Times New Roman"/>
                <a:cs typeface="Times New Roman"/>
              </a:rPr>
              <a:t>товаров</a:t>
            </a:r>
            <a:endParaRPr lang="ru-RU" sz="160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749300" lvl="0" indent="-285750">
              <a:buClr>
                <a:srgbClr val="619DD1"/>
              </a:buClr>
              <a:buSzPct val="83333"/>
              <a:buFont typeface="Arial" panose="020B0604020202020204" pitchFamily="34" charset="0"/>
              <a:buChar char="•"/>
              <a:tabLst>
                <a:tab pos="819150" algn="l"/>
                <a:tab pos="819785" algn="l"/>
              </a:tabLst>
            </a:pPr>
            <a:r>
              <a:rPr lang="ru-RU" sz="1600" b="1" spc="-25" dirty="0">
                <a:solidFill>
                  <a:srgbClr val="00B050"/>
                </a:solidFill>
                <a:latin typeface="Times New Roman"/>
                <a:cs typeface="Times New Roman"/>
              </a:rPr>
              <a:t>Товары </a:t>
            </a:r>
            <a:r>
              <a:rPr lang="ru-RU" sz="1600" b="1" dirty="0">
                <a:solidFill>
                  <a:srgbClr val="00B050"/>
                </a:solidFill>
                <a:latin typeface="Times New Roman"/>
                <a:cs typeface="Times New Roman"/>
              </a:rPr>
              <a:t>и </a:t>
            </a: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их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характеристики </a:t>
            </a:r>
            <a:r>
              <a:rPr lang="ru-RU" sz="1600" b="1" u="sng" dirty="0">
                <a:solidFill>
                  <a:srgbClr val="FF0000"/>
                </a:solidFill>
                <a:latin typeface="Times New Roman"/>
                <a:cs typeface="Times New Roman"/>
              </a:rPr>
              <a:t>из каталога товаров, работ, услуг в ЕИС.</a:t>
            </a:r>
          </a:p>
          <a:p>
            <a:pPr marL="749300" marR="808990" lvl="0" indent="-285750">
              <a:buClr>
                <a:srgbClr val="619DD1"/>
              </a:buClr>
              <a:buSzPct val="83333"/>
              <a:buFont typeface="Arial" panose="020B0604020202020204" pitchFamily="34" charset="0"/>
              <a:buChar char="•"/>
              <a:tabLst>
                <a:tab pos="819150" algn="l"/>
                <a:tab pos="819785" algn="l"/>
              </a:tabLst>
            </a:pP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Формирование нескольких предварительных </a:t>
            </a:r>
            <a:r>
              <a:rPr lang="ru-RU" sz="1600" b="1" spc="-15" dirty="0">
                <a:solidFill>
                  <a:srgbClr val="00B050"/>
                </a:solidFill>
                <a:latin typeface="Times New Roman"/>
                <a:cs typeface="Times New Roman"/>
              </a:rPr>
              <a:t>предложений </a:t>
            </a: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не предусмотрено </a:t>
            </a:r>
            <a:r>
              <a:rPr lang="ru-RU" sz="1600" b="1" dirty="0">
                <a:solidFill>
                  <a:srgbClr val="00B050"/>
                </a:solidFill>
                <a:latin typeface="Times New Roman"/>
                <a:cs typeface="Times New Roman"/>
              </a:rPr>
              <a:t>(п. 5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письма  </a:t>
            </a: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Минфина России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от </a:t>
            </a:r>
            <a:r>
              <a:rPr lang="ru-RU" sz="1600" b="1" dirty="0">
                <a:solidFill>
                  <a:srgbClr val="00B050"/>
                </a:solidFill>
                <a:latin typeface="Times New Roman"/>
                <a:cs typeface="Times New Roman"/>
              </a:rPr>
              <a:t>12.02.2021 </a:t>
            </a: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N</a:t>
            </a:r>
            <a:r>
              <a:rPr lang="ru-RU" sz="1600" b="1" spc="-4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ru-RU" sz="1600" b="1" dirty="0">
                <a:solidFill>
                  <a:srgbClr val="00B050"/>
                </a:solidFill>
                <a:latin typeface="Times New Roman"/>
                <a:cs typeface="Times New Roman"/>
              </a:rPr>
              <a:t>24-06-08/9591)</a:t>
            </a:r>
          </a:p>
          <a:p>
            <a:pPr marL="749300" marR="265430" lvl="0" indent="-285750">
              <a:buClr>
                <a:srgbClr val="619DD1"/>
              </a:buClr>
              <a:buSzPct val="83333"/>
              <a:buFont typeface="Arial" panose="020B0604020202020204" pitchFamily="34" charset="0"/>
              <a:buChar char="•"/>
              <a:tabLst>
                <a:tab pos="819150" algn="l"/>
                <a:tab pos="819785" algn="l"/>
              </a:tabLst>
            </a:pP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Срок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действия предварительного </a:t>
            </a:r>
            <a:r>
              <a:rPr lang="ru-RU" sz="1600" b="1" spc="-15" dirty="0">
                <a:solidFill>
                  <a:srgbClr val="00B050"/>
                </a:solidFill>
                <a:latin typeface="Times New Roman"/>
                <a:cs typeface="Times New Roman"/>
              </a:rPr>
              <a:t>предложения </a:t>
            </a:r>
            <a:r>
              <a:rPr lang="ru-RU" sz="1600" b="1" dirty="0">
                <a:solidFill>
                  <a:srgbClr val="00B050"/>
                </a:solidFill>
                <a:latin typeface="Times New Roman"/>
                <a:cs typeface="Times New Roman"/>
              </a:rPr>
              <a:t>- </a:t>
            </a: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не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более </a:t>
            </a:r>
            <a:r>
              <a:rPr lang="ru-RU" sz="1600" b="1" dirty="0">
                <a:solidFill>
                  <a:srgbClr val="00B050"/>
                </a:solidFill>
                <a:latin typeface="Times New Roman"/>
                <a:cs typeface="Times New Roman"/>
              </a:rPr>
              <a:t>1 месяца с </a:t>
            </a:r>
            <a:r>
              <a:rPr lang="ru-RU" sz="1600" b="1" spc="-15" dirty="0">
                <a:solidFill>
                  <a:srgbClr val="00B050"/>
                </a:solidFill>
                <a:latin typeface="Times New Roman"/>
                <a:cs typeface="Times New Roman"/>
              </a:rPr>
              <a:t>даты </a:t>
            </a:r>
            <a:r>
              <a:rPr lang="ru-RU" sz="1600" b="1" spc="-20" dirty="0">
                <a:solidFill>
                  <a:srgbClr val="00B050"/>
                </a:solidFill>
                <a:latin typeface="Times New Roman"/>
                <a:cs typeface="Times New Roman"/>
              </a:rPr>
              <a:t>его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размещения </a:t>
            </a: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на  электронной</a:t>
            </a:r>
            <a:r>
              <a:rPr lang="ru-RU" sz="1600" b="1" spc="-4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площадке.</a:t>
            </a:r>
            <a:endParaRPr lang="ru-RU" sz="1600" b="1" dirty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749300" lvl="0" indent="-285750">
              <a:spcBef>
                <a:spcPts val="5"/>
              </a:spcBef>
              <a:buClr>
                <a:srgbClr val="619DD1"/>
              </a:buClr>
              <a:buSzPct val="83333"/>
              <a:buFont typeface="Arial" panose="020B0604020202020204" pitchFamily="34" charset="0"/>
              <a:buChar char="•"/>
              <a:tabLst>
                <a:tab pos="819150" algn="l"/>
                <a:tab pos="819785" algn="l"/>
              </a:tabLst>
            </a:pPr>
            <a:r>
              <a:rPr lang="ru-RU" sz="1600" b="1" spc="-5" dirty="0">
                <a:solidFill>
                  <a:srgbClr val="0070C0"/>
                </a:solidFill>
                <a:latin typeface="Times New Roman"/>
                <a:cs typeface="Times New Roman"/>
              </a:rPr>
              <a:t>Участник закупки</a:t>
            </a:r>
            <a:r>
              <a:rPr lang="ru-RU" sz="1600" b="1" spc="-2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lang="ru-RU" sz="1600" b="1" spc="-5" dirty="0">
                <a:solidFill>
                  <a:srgbClr val="0070C0"/>
                </a:solidFill>
                <a:latin typeface="Times New Roman"/>
                <a:cs typeface="Times New Roman"/>
              </a:rPr>
              <a:t>вправе</a:t>
            </a: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:</a:t>
            </a:r>
            <a:endParaRPr lang="ru-RU" sz="1600" b="1" dirty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1130299" lvl="1" indent="-285750">
              <a:buFont typeface="Arial" panose="020B0604020202020204" pitchFamily="34" charset="0"/>
              <a:buChar char="•"/>
              <a:tabLst>
                <a:tab pos="957580" algn="l"/>
              </a:tabLst>
            </a:pP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продлить </a:t>
            </a: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срок действия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предварительного</a:t>
            </a:r>
            <a:r>
              <a:rPr lang="ru-RU" sz="1600" b="1" spc="-3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ru-RU" sz="1600" b="1" spc="-15" dirty="0">
                <a:solidFill>
                  <a:srgbClr val="00B050"/>
                </a:solidFill>
                <a:latin typeface="Times New Roman"/>
                <a:cs typeface="Times New Roman"/>
              </a:rPr>
              <a:t>предложения</a:t>
            </a:r>
            <a:endParaRPr lang="ru-RU" sz="1600" b="1" dirty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1111250" marR="948055" lvl="1" indent="-285750">
              <a:buFont typeface="Arial" panose="020B0604020202020204" pitchFamily="34" charset="0"/>
              <a:buChar char="•"/>
              <a:tabLst>
                <a:tab pos="957580" algn="l"/>
              </a:tabLst>
            </a:pPr>
            <a:r>
              <a:rPr lang="ru-RU" sz="1600" b="1" spc="-15" dirty="0">
                <a:solidFill>
                  <a:srgbClr val="00B050"/>
                </a:solidFill>
                <a:latin typeface="Times New Roman"/>
                <a:cs typeface="Times New Roman"/>
              </a:rPr>
              <a:t>отозвать </a:t>
            </a:r>
            <a:r>
              <a:rPr lang="ru-RU" sz="1600" b="1" i="1" spc="-10" dirty="0">
                <a:solidFill>
                  <a:srgbClr val="00B050"/>
                </a:solidFill>
                <a:latin typeface="Times New Roman"/>
                <a:cs typeface="Times New Roman"/>
              </a:rPr>
              <a:t>(в </a:t>
            </a:r>
            <a:r>
              <a:rPr lang="ru-RU" sz="1600" b="1" i="1" spc="-15" dirty="0">
                <a:solidFill>
                  <a:srgbClr val="00B050"/>
                </a:solidFill>
                <a:latin typeface="Times New Roman"/>
                <a:cs typeface="Times New Roman"/>
              </a:rPr>
              <a:t>любой момент </a:t>
            </a:r>
            <a:r>
              <a:rPr lang="ru-RU" sz="1600" b="1" i="1" dirty="0">
                <a:solidFill>
                  <a:srgbClr val="00B050"/>
                </a:solidFill>
                <a:latin typeface="Times New Roman"/>
                <a:cs typeface="Times New Roman"/>
              </a:rPr>
              <a:t>до направления </a:t>
            </a:r>
            <a:r>
              <a:rPr lang="ru-RU" sz="1600" b="1" i="1" spc="-10" dirty="0">
                <a:solidFill>
                  <a:srgbClr val="00B050"/>
                </a:solidFill>
                <a:latin typeface="Times New Roman"/>
                <a:cs typeface="Times New Roman"/>
              </a:rPr>
              <a:t>оператором </a:t>
            </a:r>
            <a:r>
              <a:rPr lang="ru-RU" sz="1600" b="1" i="1" spc="-5" dirty="0">
                <a:solidFill>
                  <a:srgbClr val="00B050"/>
                </a:solidFill>
                <a:latin typeface="Times New Roman"/>
                <a:cs typeface="Times New Roman"/>
              </a:rPr>
              <a:t>электронной </a:t>
            </a:r>
            <a:r>
              <a:rPr lang="ru-RU" sz="1600" b="1" i="1" spc="5" dirty="0">
                <a:solidFill>
                  <a:srgbClr val="00B050"/>
                </a:solidFill>
                <a:latin typeface="Times New Roman"/>
                <a:cs typeface="Times New Roman"/>
              </a:rPr>
              <a:t>площадки </a:t>
            </a:r>
            <a:r>
              <a:rPr lang="ru-RU" sz="1600" b="1" i="1" spc="-5" dirty="0">
                <a:solidFill>
                  <a:srgbClr val="00B050"/>
                </a:solidFill>
                <a:latin typeface="Times New Roman"/>
                <a:cs typeface="Times New Roman"/>
              </a:rPr>
              <a:t>заявки  </a:t>
            </a:r>
            <a:r>
              <a:rPr lang="ru-RU" sz="1600" b="1" i="1" spc="-10" dirty="0">
                <a:solidFill>
                  <a:srgbClr val="00B050"/>
                </a:solidFill>
                <a:latin typeface="Times New Roman"/>
                <a:cs typeface="Times New Roman"/>
              </a:rPr>
              <a:t>заказчику)</a:t>
            </a:r>
            <a:endParaRPr lang="ru-RU" sz="1600" b="1" dirty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1111250" marR="551815" lvl="1" indent="-285750">
              <a:buFont typeface="Arial" panose="020B0604020202020204" pitchFamily="34" charset="0"/>
              <a:buChar char="•"/>
              <a:tabLst>
                <a:tab pos="957580" algn="l"/>
              </a:tabLst>
            </a:pP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изменить </a:t>
            </a: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предварительное </a:t>
            </a:r>
            <a:r>
              <a:rPr lang="ru-RU" sz="1600" b="1" spc="-15" dirty="0">
                <a:solidFill>
                  <a:srgbClr val="00B050"/>
                </a:solidFill>
                <a:latin typeface="Times New Roman"/>
                <a:cs typeface="Times New Roman"/>
              </a:rPr>
              <a:t>предложение </a:t>
            </a:r>
            <a:r>
              <a:rPr lang="ru-RU" sz="1600" b="1" i="1" spc="-5" dirty="0">
                <a:solidFill>
                  <a:srgbClr val="00B050"/>
                </a:solidFill>
                <a:latin typeface="Times New Roman"/>
                <a:cs typeface="Times New Roman"/>
              </a:rPr>
              <a:t>(такие </a:t>
            </a:r>
            <a:r>
              <a:rPr lang="ru-RU" sz="1600" b="1" i="1" spc="-10" dirty="0">
                <a:solidFill>
                  <a:srgbClr val="00B050"/>
                </a:solidFill>
                <a:latin typeface="Times New Roman"/>
                <a:cs typeface="Times New Roman"/>
              </a:rPr>
              <a:t>изменения </a:t>
            </a:r>
            <a:r>
              <a:rPr lang="ru-RU" sz="1600" b="1" i="1" spc="-5" dirty="0">
                <a:solidFill>
                  <a:srgbClr val="00B050"/>
                </a:solidFill>
                <a:latin typeface="Times New Roman"/>
                <a:cs typeface="Times New Roman"/>
              </a:rPr>
              <a:t>применяются </a:t>
            </a:r>
            <a:r>
              <a:rPr lang="ru-RU" sz="1600" b="1" i="1" spc="-20" dirty="0">
                <a:solidFill>
                  <a:srgbClr val="00B050"/>
                </a:solidFill>
                <a:latin typeface="Times New Roman"/>
                <a:cs typeface="Times New Roman"/>
              </a:rPr>
              <a:t>только </a:t>
            </a:r>
            <a:r>
              <a:rPr lang="ru-RU" sz="1600" b="1" i="1" dirty="0">
                <a:solidFill>
                  <a:srgbClr val="00B050"/>
                </a:solidFill>
                <a:latin typeface="Times New Roman"/>
                <a:cs typeface="Times New Roman"/>
              </a:rPr>
              <a:t>к </a:t>
            </a:r>
            <a:r>
              <a:rPr lang="ru-RU" sz="1600" b="1" i="1" spc="-5" dirty="0">
                <a:solidFill>
                  <a:srgbClr val="00B050"/>
                </a:solidFill>
                <a:latin typeface="Times New Roman"/>
                <a:cs typeface="Times New Roman"/>
              </a:rPr>
              <a:t>«новым  </a:t>
            </a:r>
            <a:r>
              <a:rPr lang="ru-RU" sz="1600" b="1" i="1" spc="-10" dirty="0">
                <a:solidFill>
                  <a:srgbClr val="00B050"/>
                </a:solidFill>
                <a:latin typeface="Times New Roman"/>
                <a:cs typeface="Times New Roman"/>
              </a:rPr>
              <a:t>закупкам», </a:t>
            </a:r>
            <a:r>
              <a:rPr lang="ru-RU" sz="1600" b="1" i="1" spc="-5" dirty="0">
                <a:solidFill>
                  <a:srgbClr val="00B050"/>
                </a:solidFill>
                <a:latin typeface="Times New Roman"/>
                <a:cs typeface="Times New Roman"/>
              </a:rPr>
              <a:t>извещения </a:t>
            </a:r>
            <a:r>
              <a:rPr lang="ru-RU" sz="1600" b="1" i="1" spc="-10" dirty="0">
                <a:solidFill>
                  <a:srgbClr val="00B050"/>
                </a:solidFill>
                <a:latin typeface="Times New Roman"/>
                <a:cs typeface="Times New Roman"/>
              </a:rPr>
              <a:t>об </a:t>
            </a:r>
            <a:r>
              <a:rPr lang="ru-RU" sz="1600" b="1" i="1" spc="-5" dirty="0">
                <a:solidFill>
                  <a:srgbClr val="00B050"/>
                </a:solidFill>
                <a:latin typeface="Times New Roman"/>
                <a:cs typeface="Times New Roman"/>
              </a:rPr>
              <a:t>осуществлении </a:t>
            </a:r>
            <a:r>
              <a:rPr lang="ru-RU" sz="1600" b="1" i="1" spc="-15" dirty="0">
                <a:solidFill>
                  <a:srgbClr val="00B050"/>
                </a:solidFill>
                <a:latin typeface="Times New Roman"/>
                <a:cs typeface="Times New Roman"/>
              </a:rPr>
              <a:t>которых </a:t>
            </a:r>
            <a:r>
              <a:rPr lang="ru-RU" sz="1600" b="1" i="1" spc="-5" dirty="0">
                <a:solidFill>
                  <a:srgbClr val="00B050"/>
                </a:solidFill>
                <a:latin typeface="Times New Roman"/>
                <a:cs typeface="Times New Roman"/>
              </a:rPr>
              <a:t>размещены </a:t>
            </a:r>
            <a:r>
              <a:rPr lang="ru-RU" sz="1600" b="1" i="1" dirty="0">
                <a:solidFill>
                  <a:srgbClr val="00B050"/>
                </a:solidFill>
                <a:latin typeface="Times New Roman"/>
                <a:cs typeface="Times New Roman"/>
              </a:rPr>
              <a:t>в </a:t>
            </a:r>
            <a:r>
              <a:rPr lang="ru-RU" sz="1600" b="1" i="1" spc="-5" dirty="0">
                <a:solidFill>
                  <a:srgbClr val="00B050"/>
                </a:solidFill>
                <a:latin typeface="Times New Roman"/>
                <a:cs typeface="Times New Roman"/>
              </a:rPr>
              <a:t>ЕИС </a:t>
            </a:r>
            <a:r>
              <a:rPr lang="ru-RU" sz="1600" b="1" i="1" spc="5" dirty="0">
                <a:solidFill>
                  <a:srgbClr val="00B050"/>
                </a:solidFill>
                <a:latin typeface="Times New Roman"/>
                <a:cs typeface="Times New Roman"/>
              </a:rPr>
              <a:t>после </a:t>
            </a:r>
            <a:r>
              <a:rPr lang="ru-RU" sz="1600" b="1" i="1" spc="-5" dirty="0">
                <a:solidFill>
                  <a:srgbClr val="00B050"/>
                </a:solidFill>
                <a:latin typeface="Times New Roman"/>
                <a:cs typeface="Times New Roman"/>
              </a:rPr>
              <a:t>размещения на  электронной </a:t>
            </a:r>
            <a:r>
              <a:rPr lang="ru-RU" sz="1600" b="1" i="1" dirty="0">
                <a:solidFill>
                  <a:srgbClr val="00B050"/>
                </a:solidFill>
                <a:latin typeface="Times New Roman"/>
                <a:cs typeface="Times New Roman"/>
              </a:rPr>
              <a:t>площадке таких</a:t>
            </a:r>
            <a:r>
              <a:rPr lang="ru-RU" sz="1600" b="1" i="1" spc="-1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ru-RU" sz="1600" b="1" i="1" spc="-10" dirty="0">
                <a:solidFill>
                  <a:srgbClr val="00B050"/>
                </a:solidFill>
                <a:latin typeface="Times New Roman"/>
                <a:cs typeface="Times New Roman"/>
              </a:rPr>
              <a:t>изменений);</a:t>
            </a:r>
            <a:endParaRPr lang="ru-RU" sz="1600" b="1" dirty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749300" marR="476250" lvl="0" indent="-285750">
              <a:buClr>
                <a:srgbClr val="619DD1"/>
              </a:buClr>
              <a:buSzPct val="83333"/>
              <a:buFont typeface="Arial" panose="020B0604020202020204" pitchFamily="34" charset="0"/>
              <a:buChar char="•"/>
              <a:tabLst>
                <a:tab pos="819150" algn="l"/>
                <a:tab pos="819785" algn="l"/>
              </a:tabLst>
            </a:pP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Размещение предварительного </a:t>
            </a:r>
            <a:r>
              <a:rPr lang="ru-RU" sz="1600" b="1" spc="-15" dirty="0">
                <a:solidFill>
                  <a:srgbClr val="00B050"/>
                </a:solidFill>
                <a:latin typeface="Times New Roman"/>
                <a:cs typeface="Times New Roman"/>
              </a:rPr>
              <a:t>предложения </a:t>
            </a:r>
            <a:r>
              <a:rPr lang="ru-RU" sz="1600" b="1" dirty="0">
                <a:solidFill>
                  <a:srgbClr val="00B050"/>
                </a:solidFill>
                <a:latin typeface="Times New Roman"/>
                <a:cs typeface="Times New Roman"/>
              </a:rPr>
              <a:t>–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это </a:t>
            </a:r>
            <a:r>
              <a:rPr lang="ru-RU" sz="1600" b="1" spc="-15" dirty="0">
                <a:solidFill>
                  <a:srgbClr val="00B050"/>
                </a:solidFill>
                <a:latin typeface="Times New Roman"/>
                <a:cs typeface="Times New Roman"/>
              </a:rPr>
              <a:t>согласие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участника закупки </a:t>
            </a: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на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направление  </a:t>
            </a:r>
            <a:r>
              <a:rPr lang="ru-RU" sz="1600" b="1" spc="-15" dirty="0">
                <a:solidFill>
                  <a:srgbClr val="00B050"/>
                </a:solidFill>
                <a:latin typeface="Times New Roman"/>
                <a:cs typeface="Times New Roman"/>
              </a:rPr>
              <a:t>оператором </a:t>
            </a: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электронной площадки </a:t>
            </a:r>
            <a:r>
              <a:rPr lang="ru-RU" sz="1600" b="1" spc="-15" dirty="0">
                <a:solidFill>
                  <a:srgbClr val="00B050"/>
                </a:solidFill>
                <a:latin typeface="Times New Roman"/>
                <a:cs typeface="Times New Roman"/>
              </a:rPr>
              <a:t>заказчикам предложений </a:t>
            </a:r>
            <a:r>
              <a:rPr lang="ru-RU" sz="1600" b="1" dirty="0">
                <a:solidFill>
                  <a:srgbClr val="00B050"/>
                </a:solidFill>
                <a:latin typeface="Times New Roman"/>
                <a:cs typeface="Times New Roman"/>
              </a:rPr>
              <a:t>о </a:t>
            </a: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поставке</a:t>
            </a:r>
            <a:r>
              <a:rPr lang="ru-RU" sz="1600" b="1" spc="-70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товаров.</a:t>
            </a:r>
            <a:endParaRPr lang="ru-RU" sz="1600" b="1" dirty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749300" lvl="0" indent="-285750">
              <a:buClr>
                <a:srgbClr val="619DD1"/>
              </a:buClr>
              <a:buSzPct val="83333"/>
              <a:buFont typeface="Arial" panose="020B0604020202020204" pitchFamily="34" charset="0"/>
              <a:buChar char="•"/>
              <a:tabLst>
                <a:tab pos="819150" algn="l"/>
                <a:tab pos="819785" algn="l"/>
              </a:tabLst>
            </a:pP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Ответственность за </a:t>
            </a:r>
            <a:r>
              <a:rPr lang="ru-RU" sz="1600" b="1" dirty="0">
                <a:solidFill>
                  <a:srgbClr val="00B050"/>
                </a:solidFill>
                <a:latin typeface="Times New Roman"/>
                <a:cs typeface="Times New Roman"/>
              </a:rPr>
              <a:t>достоверность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информации </a:t>
            </a:r>
            <a:r>
              <a:rPr lang="ru-RU" sz="1600" b="1" dirty="0">
                <a:solidFill>
                  <a:srgbClr val="00B050"/>
                </a:solidFill>
                <a:latin typeface="Times New Roman"/>
                <a:cs typeface="Times New Roman"/>
              </a:rPr>
              <a:t>и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документов </a:t>
            </a:r>
            <a:r>
              <a:rPr lang="ru-RU" sz="1600" b="1" spc="5" dirty="0">
                <a:solidFill>
                  <a:srgbClr val="00B050"/>
                </a:solidFill>
                <a:latin typeface="Times New Roman"/>
                <a:cs typeface="Times New Roman"/>
              </a:rPr>
              <a:t>несет </a:t>
            </a: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участник</a:t>
            </a:r>
            <a:r>
              <a:rPr lang="ru-RU" sz="1600" b="1" spc="-10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закупки.</a:t>
            </a:r>
            <a:endParaRPr lang="ru-RU" sz="1600" b="1" dirty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749300" lvl="0" indent="-285750">
              <a:buClr>
                <a:srgbClr val="619DD1"/>
              </a:buClr>
              <a:buSzPct val="83333"/>
              <a:buFont typeface="Arial" panose="020B0604020202020204" pitchFamily="34" charset="0"/>
              <a:buChar char="•"/>
              <a:tabLst>
                <a:tab pos="819150" algn="l"/>
                <a:tab pos="819785" algn="l"/>
              </a:tabLst>
            </a:pP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Предварительное </a:t>
            </a:r>
            <a:r>
              <a:rPr lang="ru-RU" sz="1600" b="1" spc="-15" dirty="0">
                <a:solidFill>
                  <a:srgbClr val="00B050"/>
                </a:solidFill>
                <a:latin typeface="Times New Roman"/>
                <a:cs typeface="Times New Roman"/>
              </a:rPr>
              <a:t>предложение </a:t>
            </a: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признается заявкой на участие </a:t>
            </a:r>
            <a:r>
              <a:rPr lang="ru-RU" sz="1600" b="1" dirty="0">
                <a:solidFill>
                  <a:srgbClr val="00B050"/>
                </a:solidFill>
                <a:latin typeface="Times New Roman"/>
                <a:cs typeface="Times New Roman"/>
              </a:rPr>
              <a:t>в </a:t>
            </a:r>
            <a:r>
              <a:rPr lang="ru-RU" sz="1600" b="1" spc="-15" dirty="0">
                <a:solidFill>
                  <a:srgbClr val="00B050"/>
                </a:solidFill>
                <a:latin typeface="Times New Roman"/>
                <a:cs typeface="Times New Roman"/>
              </a:rPr>
              <a:t>закупке </a:t>
            </a:r>
            <a:r>
              <a:rPr lang="ru-RU" sz="1600" b="1" dirty="0">
                <a:solidFill>
                  <a:srgbClr val="00B050"/>
                </a:solidFill>
                <a:latin typeface="Times New Roman"/>
                <a:cs typeface="Times New Roman"/>
              </a:rPr>
              <a:t>-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начиная </a:t>
            </a:r>
            <a:r>
              <a:rPr lang="ru-RU" sz="1600" b="1" dirty="0">
                <a:solidFill>
                  <a:srgbClr val="00B050"/>
                </a:solidFill>
                <a:latin typeface="Times New Roman"/>
                <a:cs typeface="Times New Roman"/>
              </a:rPr>
              <a:t>с</a:t>
            </a:r>
            <a:r>
              <a:rPr lang="ru-RU" sz="1600" b="1" spc="3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отбора </a:t>
            </a:r>
            <a:r>
              <a:rPr lang="ru-RU" sz="1600" b="1" spc="-15" dirty="0">
                <a:solidFill>
                  <a:srgbClr val="00B050"/>
                </a:solidFill>
                <a:latin typeface="Times New Roman"/>
                <a:cs typeface="Times New Roman"/>
              </a:rPr>
              <a:t>предложений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оператором </a:t>
            </a: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электронной</a:t>
            </a:r>
            <a:r>
              <a:rPr lang="ru-RU" sz="1600" b="1" spc="-80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площадки.</a:t>
            </a:r>
            <a:endParaRPr lang="ru-RU" sz="1600" b="1" dirty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749300" lvl="0" indent="-285750">
              <a:spcBef>
                <a:spcPts val="5"/>
              </a:spcBef>
              <a:buClr>
                <a:srgbClr val="619DD1"/>
              </a:buClr>
              <a:buSzPct val="83333"/>
              <a:buFont typeface="Arial" panose="020B0604020202020204" pitchFamily="34" charset="0"/>
              <a:buChar char="•"/>
              <a:tabLst>
                <a:tab pos="819150" algn="l"/>
                <a:tab pos="819785" algn="l"/>
              </a:tabLst>
            </a:pPr>
            <a:r>
              <a:rPr lang="ru-RU" sz="1600" b="1" dirty="0">
                <a:solidFill>
                  <a:srgbClr val="00B050"/>
                </a:solidFill>
                <a:latin typeface="Times New Roman"/>
                <a:cs typeface="Times New Roman"/>
              </a:rPr>
              <a:t>В </a:t>
            </a:r>
            <a:r>
              <a:rPr lang="ru-RU" sz="1600" b="1" spc="-15" dirty="0">
                <a:solidFill>
                  <a:srgbClr val="00B050"/>
                </a:solidFill>
                <a:latin typeface="Times New Roman"/>
                <a:cs typeface="Times New Roman"/>
              </a:rPr>
              <a:t>законе </a:t>
            </a:r>
            <a:r>
              <a:rPr lang="ru-RU" sz="16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нет требований,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что </a:t>
            </a:r>
            <a:r>
              <a:rPr lang="ru-RU" sz="1600" b="1" spc="-15" dirty="0">
                <a:solidFill>
                  <a:srgbClr val="00B050"/>
                </a:solidFill>
                <a:latin typeface="Times New Roman"/>
                <a:cs typeface="Times New Roman"/>
              </a:rPr>
              <a:t>предложения участников 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должны </a:t>
            </a:r>
            <a:r>
              <a:rPr lang="ru-RU" sz="1600" b="1" dirty="0">
                <a:solidFill>
                  <a:srgbClr val="00B050"/>
                </a:solidFill>
                <a:latin typeface="Times New Roman"/>
                <a:cs typeface="Times New Roman"/>
              </a:rPr>
              <a:t>быть</a:t>
            </a:r>
            <a:r>
              <a:rPr lang="ru-RU" sz="1600" b="1" spc="-35" dirty="0">
                <a:solidFill>
                  <a:srgbClr val="00B050"/>
                </a:solidFill>
                <a:latin typeface="Times New Roman"/>
                <a:cs typeface="Times New Roman"/>
              </a:rPr>
              <a:t> к</a:t>
            </a:r>
            <a:r>
              <a:rPr lang="ru-RU" sz="16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онфиденциальны.</a:t>
            </a:r>
            <a:endParaRPr lang="ru-RU" sz="1600" b="1" dirty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285750" lvl="0" indent="-285750">
              <a:spcBef>
                <a:spcPts val="35"/>
              </a:spcBef>
              <a:buFont typeface="Arial" panose="020B0604020202020204" pitchFamily="34" charset="0"/>
              <a:buChar char="•"/>
            </a:pPr>
            <a:endParaRPr lang="ru-RU" sz="13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154148"/>
            <a:ext cx="647700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" defTabSz="685800">
              <a:lnSpc>
                <a:spcPct val="90000"/>
              </a:lnSpc>
              <a:spcBef>
                <a:spcPts val="75"/>
              </a:spcBef>
            </a:pPr>
            <a:r>
              <a:rPr lang="ru-RU" sz="2400" b="1" spc="-4" dirty="0">
                <a:solidFill>
                  <a:srgbClr val="339966"/>
                </a:solidFill>
                <a:latin typeface="Arial"/>
                <a:ea typeface="+mj-ea"/>
                <a:cs typeface="Arial"/>
              </a:rPr>
              <a:t>Требования к предварительному предложению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5BEA611-B951-4009-91A7-DE2ACD3FA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937" y="-76200"/>
            <a:ext cx="3017782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8024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Сбер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СберА" id="{B54C3978-C4D1-4F72-85D5-A99BBACB653C}" vid="{94A8CA9B-3ED1-46AA-AA0E-6890076219C1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3767</TotalTime>
  <Words>1731</Words>
  <Application>Microsoft Office PowerPoint</Application>
  <PresentationFormat>Экран (4:3)</PresentationFormat>
  <Paragraphs>211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31" baseType="lpstr">
      <vt:lpstr>Arial</vt:lpstr>
      <vt:lpstr>Arial MT</vt:lpstr>
      <vt:lpstr>Calibri</vt:lpstr>
      <vt:lpstr>Calibri Light</vt:lpstr>
      <vt:lpstr>Gill Sans</vt:lpstr>
      <vt:lpstr>Palatino Linotype</vt:lpstr>
      <vt:lpstr>SB Sans Display</vt:lpstr>
      <vt:lpstr>SB Sans Display Semibold</vt:lpstr>
      <vt:lpstr>SB Sans Text</vt:lpstr>
      <vt:lpstr>SB Sans Text Cond</vt:lpstr>
      <vt:lpstr>Times New Roman</vt:lpstr>
      <vt:lpstr>Trebuchet MS</vt:lpstr>
      <vt:lpstr>Wingdings</vt:lpstr>
      <vt:lpstr>СберА</vt:lpstr>
      <vt:lpstr>ЗАКУПКИ ПО ЧАСТИ 12 СТАТЬИ 93 ЗАКОНА № 44-ФЗ.  ИЗМЕНЕНИЯ. ПРАВОПРИМЕНИТЕЛЬНАЯ ПРАКТИКА.</vt:lpstr>
      <vt:lpstr>Презентация PowerPoint</vt:lpstr>
      <vt:lpstr>Закупки по ч. 12 ст. 93 Закона № 44</vt:lpstr>
      <vt:lpstr>Закупки по ч. 12 ст. 93 Закона № 44</vt:lpstr>
      <vt:lpstr>Участники закупок</vt:lpstr>
      <vt:lpstr>Алгоритм осуществления закупки по ч. 12 ст. 93 Закона № 44</vt:lpstr>
      <vt:lpstr>Особенности проведения закупки по ч. 12 ст. 93 Закона № 44</vt:lpstr>
      <vt:lpstr>Особенности проведения закупки по ч. 12 ст. 93 Закона № 44</vt:lpstr>
      <vt:lpstr>Презентация PowerPoint</vt:lpstr>
      <vt:lpstr>Позиция КТРУ без характеристик</vt:lpstr>
      <vt:lpstr>Действия заказчика</vt:lpstr>
      <vt:lpstr>Протокол подведения итогов определения поставщика</vt:lpstr>
      <vt:lpstr>Чек лист для Поставщика </vt:lpstr>
      <vt:lpstr>Заключение контракта</vt:lpstr>
      <vt:lpstr>ВАЖНО!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Закупки товаров через «электронный магазин»  с 01.04.2021</dc:title>
  <dc:creator>ЦКО</dc:creator>
  <cp:lastModifiedBy>Expo</cp:lastModifiedBy>
  <cp:revision>294</cp:revision>
  <dcterms:created xsi:type="dcterms:W3CDTF">2021-07-06T11:59:28Z</dcterms:created>
  <dcterms:modified xsi:type="dcterms:W3CDTF">2024-09-04T12:25:35Z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2021-03-18T00:00:00Z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2021-07-06T00:00:00Z</vt:filetime>
  </property>
</Properties>
</file>