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sldIdLst>
    <p:sldId id="256" r:id="rId2"/>
    <p:sldId id="520" r:id="rId3"/>
    <p:sldId id="546" r:id="rId4"/>
    <p:sldId id="547" r:id="rId5"/>
    <p:sldId id="264" r:id="rId6"/>
    <p:sldId id="548" r:id="rId7"/>
    <p:sldId id="549" r:id="rId8"/>
    <p:sldId id="550" r:id="rId9"/>
    <p:sldId id="288" r:id="rId10"/>
    <p:sldId id="299" r:id="rId11"/>
    <p:sldId id="276" r:id="rId12"/>
    <p:sldId id="291" r:id="rId13"/>
    <p:sldId id="523" r:id="rId14"/>
    <p:sldId id="292" r:id="rId15"/>
    <p:sldId id="279" r:id="rId16"/>
    <p:sldId id="265" r:id="rId17"/>
    <p:sldId id="519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ko-admin" initials="c" lastIdx="0" clrIdx="0">
    <p:extLst>
      <p:ext uri="{19B8F6BF-5375-455C-9EA6-DF929625EA0E}">
        <p15:presenceInfo xmlns:p15="http://schemas.microsoft.com/office/powerpoint/2012/main" userId="cko-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89"/>
    <a:srgbClr val="339966"/>
    <a:srgbClr val="DFC4FC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4859" autoAdjust="0"/>
    <p:restoredTop sz="93918" autoAdjust="0"/>
  </p:normalViewPr>
  <p:slideViewPr>
    <p:cSldViewPr>
      <p:cViewPr varScale="1">
        <p:scale>
          <a:sx n="71" d="100"/>
          <a:sy n="71" d="100"/>
        </p:scale>
        <p:origin x="18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2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8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338328" y="938785"/>
            <a:ext cx="8531352" cy="560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6E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8328" y="1"/>
            <a:ext cx="8531352" cy="457200"/>
          </a:xfrm>
        </p:spPr>
        <p:txBody>
          <a:bodyPr>
            <a:noAutofit/>
          </a:bodyPr>
          <a:lstStyle>
            <a:lvl1pPr>
              <a:defRPr sz="165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669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64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1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1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4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066103"/>
            <a:ext cx="87630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4" dirty="0">
                <a:solidFill>
                  <a:srgbClr val="339966"/>
                </a:solidFill>
                <a:latin typeface="Arial"/>
                <a:cs typeface="Arial"/>
              </a:rPr>
              <a:t>ЗАКУПКИ ПО ЧАСТИ 12 СТАТЬИ 93 ЗАКОНА № 44-ФЗ. </a:t>
            </a:r>
            <a:br>
              <a:rPr lang="ru-RU" sz="3200" b="1" spc="-4" dirty="0">
                <a:solidFill>
                  <a:srgbClr val="339966"/>
                </a:solidFill>
                <a:latin typeface="Arial"/>
                <a:cs typeface="Arial"/>
              </a:rPr>
            </a:br>
            <a:r>
              <a:rPr lang="ru-RU" sz="3200" b="1" spc="-4" dirty="0">
                <a:solidFill>
                  <a:srgbClr val="339966"/>
                </a:solidFill>
                <a:latin typeface="Arial"/>
                <a:cs typeface="Arial"/>
              </a:rPr>
              <a:t>ИЗМЕНЕНИЯ. ПРАВОПРИМЕНИТЕЛЬНАЯ ПРАКТИКА.</a:t>
            </a:r>
            <a:endParaRPr sz="1600" b="1" i="1" spc="-4" dirty="0">
              <a:solidFill>
                <a:srgbClr val="339966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4191000"/>
            <a:ext cx="72282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-708332" y="5195494"/>
            <a:ext cx="604233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Невидомов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Михаил Александрович</a:t>
            </a: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 ЭТП СБЕР А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Самарской области</a:t>
            </a:r>
            <a:r>
              <a:rPr lang="ru-RU" alt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13" y="0"/>
            <a:ext cx="2951921" cy="1371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C2A9C78-8423-4844-94A0-EDF4F84C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680" y="80304"/>
            <a:ext cx="7553183" cy="7457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AC09A9-90B5-40EF-870B-DB34672C8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96749"/>
            <a:ext cx="3167074" cy="3225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9" y="648275"/>
            <a:ext cx="8843962" cy="387276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9408"/>
          <a:stretch/>
        </p:blipFill>
        <p:spPr>
          <a:xfrm>
            <a:off x="127639" y="4724400"/>
            <a:ext cx="8919882" cy="15430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623109"/>
            <a:ext cx="1853345" cy="184724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AC2A18D-578E-483F-A059-CF6A9E45BDAC}"/>
              </a:ext>
            </a:extLst>
          </p:cNvPr>
          <p:cNvSpPr/>
          <p:nvPr/>
        </p:nvSpPr>
        <p:spPr>
          <a:xfrm>
            <a:off x="1273577" y="5212456"/>
            <a:ext cx="5105400" cy="131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130" y="0"/>
            <a:ext cx="2476870" cy="115086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2D3E301-F3EA-4D7D-8E52-F4667909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8" y="55196"/>
            <a:ext cx="6895087" cy="593079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КТРУ без характеристик</a:t>
            </a:r>
          </a:p>
        </p:txBody>
      </p:sp>
    </p:spTree>
    <p:extLst>
      <p:ext uri="{BB962C8B-B14F-4D97-AF65-F5344CB8AC3E}">
        <p14:creationId xmlns:p14="http://schemas.microsoft.com/office/powerpoint/2010/main" val="268391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42" y="55332"/>
            <a:ext cx="6248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339966"/>
                </a:solidFill>
                <a:latin typeface="+mn-lt"/>
                <a:ea typeface="+mn-ea"/>
                <a:cs typeface="+mn-cs"/>
              </a:rPr>
              <a:t>Действия заказчика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4350058" y="854323"/>
            <a:ext cx="4800600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00B050"/>
                </a:solidFill>
              </a:rPr>
              <a:t>непредставление </a:t>
            </a:r>
            <a:r>
              <a:rPr sz="1200" b="1" spc="-10" dirty="0">
                <a:solidFill>
                  <a:srgbClr val="00B050"/>
                </a:solidFill>
              </a:rPr>
              <a:t>информации </a:t>
            </a:r>
            <a:r>
              <a:rPr sz="1200" b="1" dirty="0">
                <a:solidFill>
                  <a:srgbClr val="00B050"/>
                </a:solidFill>
              </a:rPr>
              <a:t>и</a:t>
            </a:r>
            <a:r>
              <a:rPr sz="1200" b="1" spc="-40" dirty="0">
                <a:solidFill>
                  <a:srgbClr val="00B050"/>
                </a:solidFill>
              </a:rPr>
              <a:t> </a:t>
            </a:r>
            <a:r>
              <a:rPr sz="1200" b="1" spc="-5" dirty="0">
                <a:solidFill>
                  <a:srgbClr val="00B050"/>
                </a:solidFill>
              </a:rPr>
              <a:t>документов</a:t>
            </a: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spc="-10" dirty="0">
                <a:solidFill>
                  <a:srgbClr val="00B050"/>
                </a:solidFill>
              </a:rPr>
              <a:t>несоответствие </a:t>
            </a:r>
            <a:r>
              <a:rPr sz="1200" b="1" dirty="0">
                <a:solidFill>
                  <a:srgbClr val="00B050"/>
                </a:solidFill>
              </a:rPr>
              <a:t>таких </a:t>
            </a:r>
            <a:r>
              <a:rPr sz="1200" b="1" spc="-10" dirty="0">
                <a:solidFill>
                  <a:srgbClr val="00B050"/>
                </a:solidFill>
              </a:rPr>
              <a:t>информации </a:t>
            </a:r>
            <a:r>
              <a:rPr sz="1200" b="1" dirty="0">
                <a:solidFill>
                  <a:srgbClr val="00B050"/>
                </a:solidFill>
              </a:rPr>
              <a:t>и</a:t>
            </a:r>
            <a:r>
              <a:rPr sz="1200" b="1" spc="-45" dirty="0">
                <a:solidFill>
                  <a:srgbClr val="00B050"/>
                </a:solidFill>
              </a:rPr>
              <a:t> </a:t>
            </a:r>
            <a:r>
              <a:rPr sz="1200" b="1" spc="-5" dirty="0">
                <a:solidFill>
                  <a:srgbClr val="00B050"/>
                </a:solidFill>
              </a:rPr>
              <a:t>документов</a:t>
            </a:r>
          </a:p>
          <a:p>
            <a:pPr marL="299085">
              <a:lnSpc>
                <a:spcPct val="100000"/>
              </a:lnSpc>
            </a:pPr>
            <a:r>
              <a:rPr sz="1200" b="1" spc="-5" dirty="0">
                <a:solidFill>
                  <a:srgbClr val="00B050"/>
                </a:solidFill>
              </a:rPr>
              <a:t>требованиям</a:t>
            </a: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spc="-10" dirty="0">
                <a:solidFill>
                  <a:srgbClr val="00B050"/>
                </a:solidFill>
              </a:rPr>
              <a:t>несоответствия </a:t>
            </a:r>
            <a:r>
              <a:rPr sz="1200" b="1" spc="-5" dirty="0">
                <a:solidFill>
                  <a:srgbClr val="00B050"/>
                </a:solidFill>
              </a:rPr>
              <a:t>участника </a:t>
            </a:r>
            <a:r>
              <a:rPr sz="1200" b="1" dirty="0">
                <a:solidFill>
                  <a:srgbClr val="00B050"/>
                </a:solidFill>
              </a:rPr>
              <a:t>закупки</a:t>
            </a:r>
            <a:r>
              <a:rPr sz="1200" b="1" spc="-60" dirty="0">
                <a:solidFill>
                  <a:srgbClr val="00B050"/>
                </a:solidFill>
              </a:rPr>
              <a:t> </a:t>
            </a:r>
            <a:r>
              <a:rPr sz="1200" b="1" spc="-5" dirty="0">
                <a:solidFill>
                  <a:srgbClr val="00B050"/>
                </a:solidFill>
              </a:rPr>
              <a:t>требованиям;</a:t>
            </a: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00B050"/>
                </a:solidFill>
              </a:rPr>
              <a:t>по основаниям, </a:t>
            </a:r>
            <a:r>
              <a:rPr sz="1200" b="1" spc="-5" dirty="0">
                <a:solidFill>
                  <a:srgbClr val="00B050"/>
                </a:solidFill>
              </a:rPr>
              <a:t>указанным </a:t>
            </a:r>
            <a:r>
              <a:rPr sz="1200" b="1" dirty="0">
                <a:solidFill>
                  <a:srgbClr val="00B050"/>
                </a:solidFill>
              </a:rPr>
              <a:t>в </a:t>
            </a:r>
            <a:r>
              <a:rPr sz="1200" b="1" spc="-5" dirty="0">
                <a:solidFill>
                  <a:srgbClr val="00B050"/>
                </a:solidFill>
              </a:rPr>
              <a:t>актах </a:t>
            </a:r>
            <a:r>
              <a:rPr sz="1200" b="1" dirty="0">
                <a:solidFill>
                  <a:srgbClr val="00B050"/>
                </a:solidFill>
              </a:rPr>
              <a:t>о </a:t>
            </a:r>
            <a:r>
              <a:rPr sz="1200" b="1" spc="-5" dirty="0">
                <a:solidFill>
                  <a:srgbClr val="00B050"/>
                </a:solidFill>
              </a:rPr>
              <a:t>нац.режиме </a:t>
            </a:r>
            <a:r>
              <a:rPr sz="1200" b="1" spc="-10" dirty="0">
                <a:solidFill>
                  <a:srgbClr val="00B050"/>
                </a:solidFill>
              </a:rPr>
              <a:t>(которые  </a:t>
            </a:r>
            <a:r>
              <a:rPr sz="1200" b="1" i="1" spc="-5" dirty="0">
                <a:solidFill>
                  <a:srgbClr val="00B050"/>
                </a:solidFill>
              </a:rPr>
              <a:t>применяются </a:t>
            </a:r>
            <a:r>
              <a:rPr sz="1200" b="1" i="1" dirty="0">
                <a:solidFill>
                  <a:srgbClr val="00B050"/>
                </a:solidFill>
              </a:rPr>
              <a:t>при </a:t>
            </a:r>
            <a:r>
              <a:rPr sz="1200" b="1" i="1" spc="-5" dirty="0">
                <a:solidFill>
                  <a:srgbClr val="00B050"/>
                </a:solidFill>
              </a:rPr>
              <a:t>проведении</a:t>
            </a:r>
            <a:r>
              <a:rPr sz="1200" b="1" i="1" spc="-65" dirty="0">
                <a:solidFill>
                  <a:srgbClr val="00B050"/>
                </a:solidFill>
              </a:rPr>
              <a:t> </a:t>
            </a:r>
            <a:r>
              <a:rPr sz="1200" b="1" i="1" dirty="0">
                <a:solidFill>
                  <a:srgbClr val="00B050"/>
                </a:solidFill>
              </a:rPr>
              <a:t>закупки),</a:t>
            </a:r>
          </a:p>
          <a:p>
            <a:pPr marL="299085" marR="29591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00B050"/>
                </a:solidFill>
              </a:rPr>
              <a:t>непредставления </a:t>
            </a:r>
            <a:r>
              <a:rPr sz="1200" b="1" spc="-5" dirty="0">
                <a:solidFill>
                  <a:srgbClr val="00B050"/>
                </a:solidFill>
              </a:rPr>
              <a:t>документов </a:t>
            </a:r>
            <a:r>
              <a:rPr sz="1200" b="1" dirty="0">
                <a:solidFill>
                  <a:srgbClr val="00B050"/>
                </a:solidFill>
              </a:rPr>
              <a:t>о </a:t>
            </a:r>
            <a:r>
              <a:rPr sz="1200" b="1" spc="-5" dirty="0">
                <a:solidFill>
                  <a:srgbClr val="00B050"/>
                </a:solidFill>
              </a:rPr>
              <a:t>стране происхождения  </a:t>
            </a:r>
            <a:r>
              <a:rPr sz="1200" b="1" i="1" spc="-5" dirty="0">
                <a:solidFill>
                  <a:srgbClr val="00B050"/>
                </a:solidFill>
              </a:rPr>
              <a:t>товара (если </a:t>
            </a:r>
            <a:r>
              <a:rPr sz="1200" b="1" i="1" dirty="0">
                <a:solidFill>
                  <a:srgbClr val="00B050"/>
                </a:solidFill>
              </a:rPr>
              <a:t>по </a:t>
            </a:r>
            <a:r>
              <a:rPr sz="1200" b="1" i="1" spc="-5" dirty="0">
                <a:solidFill>
                  <a:srgbClr val="00B050"/>
                </a:solidFill>
              </a:rPr>
              <a:t>нац.режиму </a:t>
            </a:r>
            <a:r>
              <a:rPr sz="1200" b="1" i="1" spc="5" dirty="0">
                <a:solidFill>
                  <a:srgbClr val="00B050"/>
                </a:solidFill>
              </a:rPr>
              <a:t>установлен</a:t>
            </a:r>
            <a:r>
              <a:rPr sz="1200" b="1" i="1" spc="-45" dirty="0">
                <a:solidFill>
                  <a:srgbClr val="00B050"/>
                </a:solidFill>
              </a:rPr>
              <a:t> </a:t>
            </a:r>
            <a:r>
              <a:rPr sz="1200" b="1" i="1" spc="-5" dirty="0">
                <a:solidFill>
                  <a:srgbClr val="00B050"/>
                </a:solidFill>
              </a:rPr>
              <a:t>запрет);</a:t>
            </a: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00B050"/>
                </a:solidFill>
              </a:rPr>
              <a:t>выявление </a:t>
            </a:r>
            <a:r>
              <a:rPr sz="1200" b="1" spc="-5" dirty="0">
                <a:solidFill>
                  <a:srgbClr val="00B050"/>
                </a:solidFill>
              </a:rPr>
              <a:t>недостоверной</a:t>
            </a:r>
            <a:r>
              <a:rPr sz="1200" b="1" spc="-20" dirty="0">
                <a:solidFill>
                  <a:srgbClr val="00B050"/>
                </a:solidFill>
              </a:rPr>
              <a:t> </a:t>
            </a:r>
            <a:r>
              <a:rPr sz="1200" b="1" spc="-10" dirty="0">
                <a:solidFill>
                  <a:srgbClr val="00B050"/>
                </a:solidFill>
              </a:rPr>
              <a:t>информации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644" y="555485"/>
            <a:ext cx="3056890" cy="14122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106680">
              <a:lnSpc>
                <a:spcPct val="78100"/>
              </a:lnSpc>
              <a:spcBef>
                <a:spcPts val="515"/>
              </a:spcBef>
            </a:pP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1)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Рассматривает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заявки и 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принимает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решение о  соответствии заявки требованиям 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или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решение об отклонении  заявки.</a:t>
            </a:r>
            <a:endParaRPr sz="16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600" u="heavy" spc="-4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Если </a:t>
            </a:r>
            <a:r>
              <a:rPr sz="1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осталась одна </a:t>
            </a:r>
            <a:r>
              <a:rPr sz="16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заявка </a:t>
            </a:r>
            <a:r>
              <a:rPr sz="1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sz="16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то</a:t>
            </a:r>
            <a:r>
              <a:rPr sz="1600" b="1" i="1" u="heavy" spc="11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10"/>
              </a:lnSpc>
            </a:pPr>
            <a:r>
              <a:rPr sz="16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ним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заключаем</a:t>
            </a:r>
            <a:r>
              <a:rPr sz="16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контракт.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876" y="1990099"/>
            <a:ext cx="2417445" cy="20320"/>
          </a:xfrm>
          <a:custGeom>
            <a:avLst/>
            <a:gdLst/>
            <a:ahLst/>
            <a:cxnLst/>
            <a:rect l="l" t="t" r="r" b="b"/>
            <a:pathLst>
              <a:path w="2417445" h="20319">
                <a:moveTo>
                  <a:pt x="2417013" y="0"/>
                </a:moveTo>
                <a:lnTo>
                  <a:pt x="0" y="0"/>
                </a:lnTo>
                <a:lnTo>
                  <a:pt x="0" y="19812"/>
                </a:lnTo>
                <a:lnTo>
                  <a:pt x="2417013" y="19812"/>
                </a:lnTo>
                <a:lnTo>
                  <a:pt x="24170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8882" y="2570131"/>
            <a:ext cx="3196413" cy="8085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64490" marR="5715" indent="-99060" algn="r">
              <a:lnSpc>
                <a:spcPts val="1500"/>
              </a:lnSpc>
              <a:spcBef>
                <a:spcPts val="305"/>
              </a:spcBef>
            </a:pPr>
            <a:r>
              <a:rPr sz="1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Комиссию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закупкам</a:t>
            </a:r>
            <a:r>
              <a:rPr sz="14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создавать </a:t>
            </a:r>
            <a:r>
              <a:rPr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НЕЛЬЗЯ! </a:t>
            </a:r>
            <a:r>
              <a:rPr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(см.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ч.1 </a:t>
            </a:r>
            <a:r>
              <a:rPr sz="1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ст.39),</a:t>
            </a:r>
            <a:r>
              <a:rPr sz="14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заявки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93090" marR="5080" indent="-581025" algn="r">
              <a:lnSpc>
                <a:spcPts val="1500"/>
              </a:lnSpc>
            </a:pP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рассматривает</a:t>
            </a:r>
            <a:r>
              <a:rPr sz="14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заказчик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(например, </a:t>
            </a:r>
            <a:r>
              <a:rPr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контрактный</a:t>
            </a:r>
            <a:r>
              <a:rPr sz="14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управляющий,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257" y="4229386"/>
            <a:ext cx="1925320" cy="20320"/>
          </a:xfrm>
          <a:custGeom>
            <a:avLst/>
            <a:gdLst/>
            <a:ahLst/>
            <a:cxnLst/>
            <a:rect l="l" t="t" r="r" b="b"/>
            <a:pathLst>
              <a:path w="1925320" h="20320">
                <a:moveTo>
                  <a:pt x="1924812" y="0"/>
                </a:moveTo>
                <a:lnTo>
                  <a:pt x="0" y="0"/>
                </a:lnTo>
                <a:lnTo>
                  <a:pt x="0" y="19812"/>
                </a:lnTo>
                <a:lnTo>
                  <a:pt x="1924812" y="19812"/>
                </a:lnTo>
                <a:lnTo>
                  <a:pt x="19248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45917" y="537555"/>
            <a:ext cx="25380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ОСНОВАНИЯ</a:t>
            </a:r>
            <a:r>
              <a:rPr sz="1400" b="1" i="1" spc="-6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7030A0"/>
                </a:solidFill>
                <a:latin typeface="Times New Roman"/>
                <a:cs typeface="Times New Roman"/>
              </a:rPr>
              <a:t>ОТКЛОНЕНИЯ:</a:t>
            </a:r>
            <a:endParaRPr sz="1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592" y="1611927"/>
            <a:ext cx="494030" cy="4794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715" algn="ctr">
              <a:lnSpc>
                <a:spcPts val="1839"/>
              </a:lnSpc>
            </a:pP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течение </a:t>
            </a:r>
            <a:r>
              <a:rPr sz="1600" b="1" u="heavy" spc="-8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600" b="1" spc="8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рабочего</a:t>
            </a:r>
            <a:r>
              <a:rPr sz="1600" b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дня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со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дня, 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следующего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 днем 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получения</a:t>
            </a:r>
            <a:r>
              <a:rPr sz="16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информации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186" y="4481949"/>
            <a:ext cx="29483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B050"/>
                </a:solidFill>
                <a:latin typeface="Times New Roman"/>
                <a:cs typeface="Times New Roman"/>
              </a:rPr>
              <a:t>3) </a:t>
            </a:r>
            <a:r>
              <a:rPr sz="1600" spc="-15" dirty="0">
                <a:solidFill>
                  <a:srgbClr val="00B050"/>
                </a:solidFill>
                <a:latin typeface="Times New Roman"/>
                <a:cs typeface="Times New Roman"/>
              </a:rPr>
              <a:t>Формирует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с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использованием  электронной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площадки </a:t>
            </a:r>
            <a:r>
              <a:rPr sz="16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протокол  </a:t>
            </a:r>
            <a:r>
              <a:rPr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подведения </a:t>
            </a:r>
            <a:r>
              <a:rPr sz="16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итогов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определения  </a:t>
            </a:r>
            <a:r>
              <a:rPr sz="1600" dirty="0">
                <a:solidFill>
                  <a:srgbClr val="00B050"/>
                </a:solidFill>
                <a:latin typeface="Times New Roman"/>
                <a:cs typeface="Times New Roman"/>
              </a:rPr>
              <a:t>поставщика,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подписывает </a:t>
            </a:r>
            <a:r>
              <a:rPr sz="1600" spc="-15" dirty="0">
                <a:solidFill>
                  <a:srgbClr val="00B050"/>
                </a:solidFill>
                <a:latin typeface="Times New Roman"/>
                <a:cs typeface="Times New Roman"/>
              </a:rPr>
              <a:t>его 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усиленной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ЭЦП,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направляет  </a:t>
            </a:r>
            <a:r>
              <a:rPr sz="1600" spc="-30" dirty="0">
                <a:solidFill>
                  <a:srgbClr val="00B050"/>
                </a:solidFill>
                <a:latin typeface="Times New Roman"/>
                <a:cs typeface="Times New Roman"/>
              </a:rPr>
              <a:t>оператору.</a:t>
            </a:r>
            <a:endParaRPr sz="16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09105" y="4369554"/>
            <a:ext cx="5029200" cy="1600835"/>
          </a:xfrm>
          <a:custGeom>
            <a:avLst/>
            <a:gdLst/>
            <a:ahLst/>
            <a:cxnLst/>
            <a:rect l="l" t="t" r="r" b="b"/>
            <a:pathLst>
              <a:path w="5029200" h="1600835">
                <a:moveTo>
                  <a:pt x="5029072" y="0"/>
                </a:moveTo>
                <a:lnTo>
                  <a:pt x="0" y="0"/>
                </a:lnTo>
                <a:lnTo>
                  <a:pt x="0" y="1600454"/>
                </a:lnTo>
                <a:lnTo>
                  <a:pt x="5029072" y="1600454"/>
                </a:lnTo>
                <a:lnTo>
                  <a:pt x="5029072" y="0"/>
                </a:lnTo>
                <a:close/>
              </a:path>
            </a:pathLst>
          </a:custGeom>
          <a:solidFill>
            <a:srgbClr val="DFC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8239" y="3370813"/>
            <a:ext cx="7709561" cy="8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">
              <a:lnSpc>
                <a:spcPts val="148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контрактная </a:t>
            </a:r>
            <a:r>
              <a:rPr sz="1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служба), </a:t>
            </a:r>
            <a:r>
              <a:rPr sz="1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комиссия!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78100"/>
              </a:lnSpc>
              <a:spcBef>
                <a:spcPts val="220"/>
              </a:spcBef>
            </a:pP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2)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Присваивает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каждой допущенной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заявке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на участие в </a:t>
            </a:r>
            <a:r>
              <a:rPr sz="1600" spc="-15" dirty="0">
                <a:solidFill>
                  <a:srgbClr val="00B050"/>
                </a:solidFill>
                <a:latin typeface="Times New Roman"/>
                <a:cs typeface="Times New Roman"/>
              </a:rPr>
              <a:t>закупке порядковый номер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порядке </a:t>
            </a:r>
            <a:r>
              <a:rPr sz="1600" spc="-5" dirty="0" err="1">
                <a:solidFill>
                  <a:srgbClr val="00B050"/>
                </a:solidFill>
                <a:latin typeface="Times New Roman"/>
                <a:cs typeface="Times New Roman"/>
              </a:rPr>
              <a:t>возрастания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цены</a:t>
            </a:r>
            <a:r>
              <a:rPr lang="ru-RU"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. </a:t>
            </a:r>
            <a:r>
              <a:rPr sz="1600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Первый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B050"/>
                </a:solidFill>
                <a:latin typeface="Times New Roman"/>
                <a:cs typeface="Times New Roman"/>
              </a:rPr>
              <a:t>номер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–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заявке </a:t>
            </a:r>
            <a:r>
              <a:rPr sz="1600" spc="-5" dirty="0">
                <a:solidFill>
                  <a:srgbClr val="00B050"/>
                </a:solidFill>
                <a:latin typeface="Times New Roman"/>
                <a:cs typeface="Times New Roman"/>
              </a:rPr>
              <a:t>с </a:t>
            </a:r>
            <a:r>
              <a:rPr sz="1600" spc="-10" dirty="0">
                <a:solidFill>
                  <a:srgbClr val="00B050"/>
                </a:solidFill>
                <a:latin typeface="Times New Roman"/>
                <a:cs typeface="Times New Roman"/>
              </a:rPr>
              <a:t>наименьшей  ценой.</a:t>
            </a:r>
            <a:endParaRPr sz="16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229610">
              <a:lnSpc>
                <a:spcPts val="1670"/>
              </a:lnSpc>
            </a:pPr>
            <a:r>
              <a:rPr sz="1400" b="1" i="1" spc="-15" dirty="0">
                <a:solidFill>
                  <a:srgbClr val="7030A0"/>
                </a:solidFill>
                <a:latin typeface="Times New Roman"/>
                <a:cs typeface="Times New Roman"/>
              </a:rPr>
              <a:t>СОДЕРЖАНИЕ</a:t>
            </a:r>
            <a:r>
              <a:rPr sz="1400" b="1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b="1" i="1" spc="-15" dirty="0">
                <a:solidFill>
                  <a:srgbClr val="7030A0"/>
                </a:solidFill>
                <a:latin typeface="Times New Roman"/>
                <a:cs typeface="Times New Roman"/>
              </a:rPr>
              <a:t>ПРОТОКОЛА:</a:t>
            </a:r>
            <a:endParaRPr sz="1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5307" y="4516556"/>
            <a:ext cx="483679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i="1" dirty="0">
                <a:latin typeface="Times New Roman"/>
                <a:cs typeface="Times New Roman"/>
              </a:rPr>
              <a:t>дата </a:t>
            </a:r>
            <a:r>
              <a:rPr sz="1400" i="1" spc="-5" dirty="0">
                <a:latin typeface="Times New Roman"/>
                <a:cs typeface="Times New Roman"/>
              </a:rPr>
              <a:t>подведения</a:t>
            </a:r>
            <a:r>
              <a:rPr sz="1400" i="1" dirty="0">
                <a:latin typeface="Times New Roman"/>
                <a:cs typeface="Times New Roman"/>
              </a:rPr>
              <a:t> итогов</a:t>
            </a:r>
            <a:endParaRPr sz="14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i="1" spc="-10" dirty="0">
                <a:latin typeface="Times New Roman"/>
                <a:cs typeface="Times New Roman"/>
              </a:rPr>
              <a:t>информация </a:t>
            </a:r>
            <a:r>
              <a:rPr sz="1400" i="1" dirty="0">
                <a:latin typeface="Times New Roman"/>
                <a:cs typeface="Times New Roman"/>
              </a:rPr>
              <a:t>о </a:t>
            </a:r>
            <a:r>
              <a:rPr sz="1400" i="1" spc="-5" dirty="0">
                <a:latin typeface="Times New Roman"/>
                <a:cs typeface="Times New Roman"/>
              </a:rPr>
              <a:t>соответствии заявки, </a:t>
            </a:r>
            <a:r>
              <a:rPr sz="1400" i="1" spc="-10" dirty="0">
                <a:latin typeface="Times New Roman"/>
                <a:cs typeface="Times New Roman"/>
              </a:rPr>
              <a:t>об </a:t>
            </a:r>
            <a:r>
              <a:rPr sz="1400" i="1" dirty="0">
                <a:latin typeface="Times New Roman"/>
                <a:cs typeface="Times New Roman"/>
              </a:rPr>
              <a:t>отклонении</a:t>
            </a:r>
            <a:r>
              <a:rPr sz="1400" i="1" spc="-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заявки</a:t>
            </a:r>
            <a:endParaRPr sz="1400" dirty="0">
              <a:latin typeface="Times New Roman"/>
              <a:cs typeface="Times New Roman"/>
            </a:endParaRPr>
          </a:p>
          <a:p>
            <a:pPr marL="299085" marR="6921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обоснование </a:t>
            </a:r>
            <a:r>
              <a:rPr sz="1400" i="1" dirty="0">
                <a:latin typeface="Times New Roman"/>
                <a:cs typeface="Times New Roman"/>
              </a:rPr>
              <a:t>решения </a:t>
            </a:r>
            <a:r>
              <a:rPr sz="1400" i="1" spc="-10" dirty="0">
                <a:latin typeface="Times New Roman"/>
                <a:cs typeface="Times New Roman"/>
              </a:rPr>
              <a:t>об </a:t>
            </a:r>
            <a:r>
              <a:rPr sz="1400" i="1" dirty="0">
                <a:latin typeface="Times New Roman"/>
                <a:cs typeface="Times New Roman"/>
              </a:rPr>
              <a:t>отклонении заявки </a:t>
            </a:r>
            <a:r>
              <a:rPr sz="1400" i="1" spc="-5" dirty="0">
                <a:latin typeface="Times New Roman"/>
                <a:cs typeface="Times New Roman"/>
              </a:rPr>
              <a:t>(указать  неправильное </a:t>
            </a:r>
            <a:r>
              <a:rPr sz="1400" i="1" spc="-10" dirty="0">
                <a:latin typeface="Times New Roman"/>
                <a:cs typeface="Times New Roman"/>
              </a:rPr>
              <a:t>положение </a:t>
            </a:r>
            <a:r>
              <a:rPr sz="1400" i="1" dirty="0">
                <a:latin typeface="Times New Roman"/>
                <a:cs typeface="Times New Roman"/>
              </a:rPr>
              <a:t>заявки, </a:t>
            </a:r>
            <a:r>
              <a:rPr sz="1400" i="1" spc="-5" dirty="0">
                <a:latin typeface="Times New Roman"/>
                <a:cs typeface="Times New Roman"/>
              </a:rPr>
              <a:t>пункт </a:t>
            </a:r>
            <a:r>
              <a:rPr sz="1400" i="1" spc="-10" dirty="0">
                <a:latin typeface="Times New Roman"/>
                <a:cs typeface="Times New Roman"/>
              </a:rPr>
              <a:t>закона, </a:t>
            </a:r>
            <a:r>
              <a:rPr sz="1400" i="1" dirty="0">
                <a:latin typeface="Times New Roman"/>
                <a:cs typeface="Times New Roman"/>
              </a:rPr>
              <a:t>извещения,  </a:t>
            </a:r>
            <a:r>
              <a:rPr sz="1400" i="1" spc="-10" dirty="0">
                <a:latin typeface="Times New Roman"/>
                <a:cs typeface="Times New Roman"/>
              </a:rPr>
              <a:t>которым </a:t>
            </a:r>
            <a:r>
              <a:rPr sz="1400" i="1" spc="-5" dirty="0">
                <a:latin typeface="Times New Roman"/>
                <a:cs typeface="Times New Roman"/>
              </a:rPr>
              <a:t>не </a:t>
            </a:r>
            <a:r>
              <a:rPr sz="1400" i="1" spc="-10" dirty="0">
                <a:latin typeface="Times New Roman"/>
                <a:cs typeface="Times New Roman"/>
              </a:rPr>
              <a:t>соответствует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заявка)</a:t>
            </a:r>
            <a:endParaRPr sz="14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i="1" spc="-10" dirty="0">
                <a:latin typeface="Times New Roman"/>
                <a:cs typeface="Times New Roman"/>
              </a:rPr>
              <a:t>Порядковые номера </a:t>
            </a:r>
            <a:r>
              <a:rPr sz="1400" i="1" spc="-5" dirty="0">
                <a:latin typeface="Times New Roman"/>
                <a:cs typeface="Times New Roman"/>
              </a:rPr>
              <a:t>заявок </a:t>
            </a:r>
            <a:r>
              <a:rPr sz="1400" i="1" dirty="0">
                <a:latin typeface="Times New Roman"/>
                <a:cs typeface="Times New Roman"/>
              </a:rPr>
              <a:t>с </a:t>
            </a:r>
            <a:r>
              <a:rPr sz="1400" i="1" spc="-15" dirty="0">
                <a:latin typeface="Times New Roman"/>
                <a:cs typeface="Times New Roman"/>
              </a:rPr>
              <a:t>учетом </a:t>
            </a:r>
            <a:r>
              <a:rPr sz="1400" i="1" spc="-5" dirty="0">
                <a:latin typeface="Times New Roman"/>
                <a:cs typeface="Times New Roman"/>
              </a:rPr>
              <a:t>актов </a:t>
            </a:r>
            <a:r>
              <a:rPr sz="1400" i="1" dirty="0">
                <a:latin typeface="Times New Roman"/>
                <a:cs typeface="Times New Roman"/>
              </a:rPr>
              <a:t>о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нац.режиме.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5600" y="6232043"/>
            <a:ext cx="57936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Протокол </a:t>
            </a:r>
            <a:r>
              <a:rPr sz="12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sz="12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ЕИС </a:t>
            </a:r>
            <a:r>
              <a:rPr sz="12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и на площадке </a:t>
            </a:r>
            <a:r>
              <a:rPr sz="12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размещает</a:t>
            </a:r>
            <a:r>
              <a:rPr sz="1200" b="1" i="1" spc="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оператор</a:t>
            </a:r>
            <a:endParaRPr sz="12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sz="12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течение </a:t>
            </a:r>
            <a:r>
              <a:rPr sz="1200" b="1" i="1" dirty="0">
                <a:solidFill>
                  <a:srgbClr val="00B050"/>
                </a:solidFill>
                <a:latin typeface="Times New Roman"/>
                <a:cs typeface="Times New Roman"/>
              </a:rPr>
              <a:t>1 </a:t>
            </a:r>
            <a:r>
              <a:rPr sz="12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часа </a:t>
            </a:r>
            <a:r>
              <a:rPr sz="1200" b="1" i="1" dirty="0">
                <a:solidFill>
                  <a:srgbClr val="00B050"/>
                </a:solidFill>
                <a:latin typeface="Times New Roman"/>
                <a:cs typeface="Times New Roman"/>
              </a:rPr>
              <a:t>с </a:t>
            </a:r>
            <a:r>
              <a:rPr sz="12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момента получения такого протокола </a:t>
            </a:r>
            <a:r>
              <a:rPr sz="12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от</a:t>
            </a:r>
            <a:r>
              <a:rPr sz="1200" b="1" i="1" spc="12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заказчика</a:t>
            </a:r>
            <a:endParaRPr sz="1200" b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965" y="55332"/>
            <a:ext cx="2152835" cy="10003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9" y="265771"/>
            <a:ext cx="8847963" cy="102480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b="1" u="sng" spc="-15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Протокол</a:t>
            </a:r>
            <a:r>
              <a:rPr b="1" u="sng" spc="-83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 </a:t>
            </a:r>
            <a:r>
              <a:rPr b="1" u="sng" spc="-8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подведения</a:t>
            </a:r>
            <a:r>
              <a:rPr b="1" u="sng" spc="-90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 </a:t>
            </a:r>
            <a:r>
              <a:rPr b="1" u="sng" spc="-19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итогов</a:t>
            </a:r>
            <a:r>
              <a:rPr b="1" u="sng" spc="-83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 </a:t>
            </a:r>
            <a:r>
              <a:rPr b="1" u="sng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определения</a:t>
            </a:r>
            <a:r>
              <a:rPr b="1" u="sng" spc="-79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 </a:t>
            </a:r>
            <a:r>
              <a:rPr b="1" u="sng" spc="-8" dirty="0">
                <a:solidFill>
                  <a:srgbClr val="00B050"/>
                </a:solidFill>
                <a:uFill>
                  <a:solidFill>
                    <a:srgbClr val="00246F"/>
                  </a:solidFill>
                </a:uFill>
              </a:rPr>
              <a:t>поставщика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7561" y="1803415"/>
            <a:ext cx="8328660" cy="4157663"/>
            <a:chOff x="903414" y="1261554"/>
            <a:chExt cx="11104880" cy="5543550"/>
          </a:xfrm>
        </p:grpSpPr>
        <p:sp>
          <p:nvSpPr>
            <p:cNvPr id="4" name="object 4"/>
            <p:cNvSpPr/>
            <p:nvPr/>
          </p:nvSpPr>
          <p:spPr>
            <a:xfrm>
              <a:off x="2408809" y="4181093"/>
              <a:ext cx="8094980" cy="1002030"/>
            </a:xfrm>
            <a:custGeom>
              <a:avLst/>
              <a:gdLst/>
              <a:ahLst/>
              <a:cxnLst/>
              <a:rect l="l" t="t" r="r" b="b"/>
              <a:pathLst>
                <a:path w="8094980" h="1002029">
                  <a:moveTo>
                    <a:pt x="8068564" y="0"/>
                  </a:moveTo>
                  <a:lnTo>
                    <a:pt x="0" y="705992"/>
                  </a:lnTo>
                  <a:lnTo>
                    <a:pt x="25908" y="1001648"/>
                  </a:lnTo>
                  <a:lnTo>
                    <a:pt x="8094472" y="295782"/>
                  </a:lnTo>
                  <a:lnTo>
                    <a:pt x="8068564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408809" y="4181093"/>
              <a:ext cx="8094980" cy="1002030"/>
            </a:xfrm>
            <a:custGeom>
              <a:avLst/>
              <a:gdLst/>
              <a:ahLst/>
              <a:cxnLst/>
              <a:rect l="l" t="t" r="r" b="b"/>
              <a:pathLst>
                <a:path w="8094980" h="1002029">
                  <a:moveTo>
                    <a:pt x="0" y="705992"/>
                  </a:moveTo>
                  <a:lnTo>
                    <a:pt x="8068564" y="0"/>
                  </a:lnTo>
                  <a:lnTo>
                    <a:pt x="8094472" y="295782"/>
                  </a:lnTo>
                  <a:lnTo>
                    <a:pt x="25908" y="1001648"/>
                  </a:lnTo>
                  <a:lnTo>
                    <a:pt x="0" y="70599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911352" y="1269491"/>
              <a:ext cx="3335020" cy="2097405"/>
            </a:xfrm>
            <a:custGeom>
              <a:avLst/>
              <a:gdLst/>
              <a:ahLst/>
              <a:cxnLst/>
              <a:rect l="l" t="t" r="r" b="b"/>
              <a:pathLst>
                <a:path w="3335020" h="2097404">
                  <a:moveTo>
                    <a:pt x="2500884" y="0"/>
                  </a:moveTo>
                  <a:lnTo>
                    <a:pt x="833628" y="0"/>
                  </a:lnTo>
                  <a:lnTo>
                    <a:pt x="833628" y="1048512"/>
                  </a:lnTo>
                  <a:lnTo>
                    <a:pt x="0" y="1048512"/>
                  </a:lnTo>
                  <a:lnTo>
                    <a:pt x="1667255" y="2097024"/>
                  </a:lnTo>
                  <a:lnTo>
                    <a:pt x="3334512" y="1048512"/>
                  </a:lnTo>
                  <a:lnTo>
                    <a:pt x="2500884" y="1048512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911352" y="1269491"/>
              <a:ext cx="3335020" cy="2097405"/>
            </a:xfrm>
            <a:custGeom>
              <a:avLst/>
              <a:gdLst/>
              <a:ahLst/>
              <a:cxnLst/>
              <a:rect l="l" t="t" r="r" b="b"/>
              <a:pathLst>
                <a:path w="3335020" h="2097404">
                  <a:moveTo>
                    <a:pt x="0" y="1048512"/>
                  </a:moveTo>
                  <a:lnTo>
                    <a:pt x="833628" y="1048512"/>
                  </a:lnTo>
                  <a:lnTo>
                    <a:pt x="833628" y="0"/>
                  </a:lnTo>
                  <a:lnTo>
                    <a:pt x="2500884" y="0"/>
                  </a:lnTo>
                  <a:lnTo>
                    <a:pt x="2500884" y="1048512"/>
                  </a:lnTo>
                  <a:lnTo>
                    <a:pt x="3334512" y="1048512"/>
                  </a:lnTo>
                  <a:lnTo>
                    <a:pt x="1667255" y="2097024"/>
                  </a:lnTo>
                  <a:lnTo>
                    <a:pt x="0" y="104851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8513063" y="4581144"/>
              <a:ext cx="3487420" cy="2216150"/>
            </a:xfrm>
            <a:custGeom>
              <a:avLst/>
              <a:gdLst/>
              <a:ahLst/>
              <a:cxnLst/>
              <a:rect l="l" t="t" r="r" b="b"/>
              <a:pathLst>
                <a:path w="3487420" h="2216150">
                  <a:moveTo>
                    <a:pt x="1743455" y="0"/>
                  </a:moveTo>
                  <a:lnTo>
                    <a:pt x="0" y="1107947"/>
                  </a:lnTo>
                  <a:lnTo>
                    <a:pt x="871727" y="1107947"/>
                  </a:lnTo>
                  <a:lnTo>
                    <a:pt x="871727" y="2215895"/>
                  </a:lnTo>
                  <a:lnTo>
                    <a:pt x="2615183" y="2215895"/>
                  </a:lnTo>
                  <a:lnTo>
                    <a:pt x="2615183" y="1107947"/>
                  </a:lnTo>
                  <a:lnTo>
                    <a:pt x="3486911" y="1107947"/>
                  </a:lnTo>
                  <a:lnTo>
                    <a:pt x="174345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8513063" y="4581144"/>
              <a:ext cx="3487420" cy="2216150"/>
            </a:xfrm>
            <a:custGeom>
              <a:avLst/>
              <a:gdLst/>
              <a:ahLst/>
              <a:cxnLst/>
              <a:rect l="l" t="t" r="r" b="b"/>
              <a:pathLst>
                <a:path w="3487420" h="2216150">
                  <a:moveTo>
                    <a:pt x="0" y="1107947"/>
                  </a:moveTo>
                  <a:lnTo>
                    <a:pt x="1743455" y="0"/>
                  </a:lnTo>
                  <a:lnTo>
                    <a:pt x="3486911" y="1107947"/>
                  </a:lnTo>
                  <a:lnTo>
                    <a:pt x="2615183" y="1107947"/>
                  </a:lnTo>
                  <a:lnTo>
                    <a:pt x="2615183" y="2215895"/>
                  </a:lnTo>
                  <a:lnTo>
                    <a:pt x="871727" y="2215895"/>
                  </a:lnTo>
                  <a:lnTo>
                    <a:pt x="871727" y="1107947"/>
                  </a:lnTo>
                  <a:lnTo>
                    <a:pt x="0" y="110794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65361" y="1748914"/>
            <a:ext cx="5569744" cy="2203039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199549" indent="-190024">
              <a:spcBef>
                <a:spcPts val="435"/>
              </a:spcBef>
              <a:buAutoNum type="arabicPeriod"/>
              <a:tabLst>
                <a:tab pos="199549" algn="l"/>
              </a:tabLst>
            </a:pPr>
            <a:r>
              <a:rPr sz="1500" dirty="0">
                <a:latin typeface="Times New Roman"/>
                <a:cs typeface="Times New Roman"/>
              </a:rPr>
              <a:t>Дата</a:t>
            </a:r>
            <a:r>
              <a:rPr sz="1500" spc="-5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подведения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итогов,</a:t>
            </a:r>
            <a:endParaRPr sz="1500" dirty="0">
              <a:latin typeface="Times New Roman"/>
              <a:cs typeface="Times New Roman"/>
            </a:endParaRPr>
          </a:p>
          <a:p>
            <a:pPr marL="199549" indent="-190024">
              <a:spcBef>
                <a:spcPts val="363"/>
              </a:spcBef>
              <a:buAutoNum type="arabicPeriod"/>
              <a:tabLst>
                <a:tab pos="199549" algn="l"/>
              </a:tabLst>
            </a:pPr>
            <a:r>
              <a:rPr sz="1500" spc="-8" dirty="0">
                <a:latin typeface="Times New Roman"/>
                <a:cs typeface="Times New Roman"/>
              </a:rPr>
              <a:t>Идентификационные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номера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заявок</a:t>
            </a:r>
            <a:endParaRPr sz="1500" dirty="0">
              <a:latin typeface="Times New Roman"/>
              <a:cs typeface="Times New Roman"/>
            </a:endParaRPr>
          </a:p>
          <a:p>
            <a:pPr marL="247650" indent="-238125">
              <a:spcBef>
                <a:spcPts val="360"/>
              </a:spcBef>
              <a:buAutoNum type="arabicPeriod"/>
              <a:tabLst>
                <a:tab pos="247650" algn="l"/>
              </a:tabLst>
            </a:pPr>
            <a:r>
              <a:rPr sz="1500" spc="-8" dirty="0">
                <a:latin typeface="Times New Roman"/>
                <a:cs typeface="Times New Roman"/>
              </a:rPr>
              <a:t>Информация</a:t>
            </a:r>
            <a:r>
              <a:rPr sz="1500" spc="-5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решениях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(соответствие/несоответствие)</a:t>
            </a:r>
            <a:endParaRPr sz="1500" dirty="0">
              <a:latin typeface="Times New Roman"/>
              <a:cs typeface="Times New Roman"/>
            </a:endParaRPr>
          </a:p>
          <a:p>
            <a:pPr marL="9525" marR="3810" indent="190024">
              <a:lnSpc>
                <a:spcPct val="86300"/>
              </a:lnSpc>
              <a:spcBef>
                <a:spcPts val="596"/>
              </a:spcBef>
              <a:buAutoNum type="arabicPeriod"/>
              <a:tabLst>
                <a:tab pos="199549" algn="l"/>
              </a:tabLst>
            </a:pPr>
            <a:r>
              <a:rPr sz="1500" dirty="0">
                <a:latin typeface="Times New Roman"/>
                <a:cs typeface="Times New Roman"/>
              </a:rPr>
              <a:t>Обоснование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решения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об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отклонении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заявки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участие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закупке </a:t>
            </a:r>
            <a:r>
              <a:rPr sz="1500" dirty="0">
                <a:latin typeface="Times New Roman"/>
                <a:cs typeface="Times New Roman"/>
              </a:rPr>
              <a:t>(в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случае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принятия</a:t>
            </a:r>
            <a:r>
              <a:rPr sz="1500" spc="-53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такого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решения),</a:t>
            </a:r>
            <a:r>
              <a:rPr sz="1500" spc="-6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содержащее</a:t>
            </a:r>
            <a:r>
              <a:rPr sz="1500" spc="-5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указание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на </a:t>
            </a:r>
            <a:r>
              <a:rPr sz="1500" spc="-15" dirty="0">
                <a:latin typeface="Times New Roman"/>
                <a:cs typeface="Times New Roman"/>
              </a:rPr>
              <a:t>положения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заявки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участие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закупке,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а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также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положения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Закона</a:t>
            </a:r>
            <a:endParaRPr sz="1500" dirty="0">
              <a:latin typeface="Times New Roman"/>
              <a:cs typeface="Times New Roman"/>
            </a:endParaRPr>
          </a:p>
          <a:p>
            <a:pPr marL="9525" marR="601504">
              <a:lnSpc>
                <a:spcPts val="1560"/>
              </a:lnSpc>
            </a:pPr>
            <a:r>
              <a:rPr sz="1500" dirty="0">
                <a:latin typeface="Times New Roman"/>
                <a:cs typeface="Times New Roman"/>
              </a:rPr>
              <a:t>№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44-ФЗ,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извещения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об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осуществлении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закупки,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которым</a:t>
            </a:r>
            <a:r>
              <a:rPr sz="1500" spc="-68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не </a:t>
            </a:r>
            <a:r>
              <a:rPr sz="1500" spc="-8" dirty="0">
                <a:latin typeface="Times New Roman"/>
                <a:cs typeface="Times New Roman"/>
              </a:rPr>
              <a:t>соответствует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такая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заявка</a:t>
            </a:r>
            <a:endParaRPr sz="1500" dirty="0">
              <a:latin typeface="Times New Roman"/>
              <a:cs typeface="Times New Roman"/>
            </a:endParaRPr>
          </a:p>
          <a:p>
            <a:pPr marL="199549" indent="-190024">
              <a:spcBef>
                <a:spcPts val="338"/>
              </a:spcBef>
              <a:buAutoNum type="arabicPeriod" startAt="5"/>
              <a:tabLst>
                <a:tab pos="199549" algn="l"/>
              </a:tabLst>
            </a:pPr>
            <a:r>
              <a:rPr sz="1500" spc="-8" dirty="0">
                <a:latin typeface="Times New Roman"/>
                <a:cs typeface="Times New Roman"/>
              </a:rPr>
              <a:t>Информация</a:t>
            </a:r>
            <a:r>
              <a:rPr sz="1500" spc="-5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присвоенных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заявкам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порядковых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номерах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511" y="4845235"/>
            <a:ext cx="5551646" cy="1034417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9525" marR="3810" indent="1429" algn="ctr">
              <a:lnSpc>
                <a:spcPct val="86300"/>
              </a:lnSpc>
              <a:spcBef>
                <a:spcPts val="326"/>
              </a:spcBef>
            </a:pPr>
            <a:r>
              <a:rPr sz="1500" dirty="0">
                <a:latin typeface="Times New Roman"/>
                <a:cs typeface="Times New Roman"/>
              </a:rPr>
              <a:t>Оператор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течение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часа</a:t>
            </a:r>
            <a:r>
              <a:rPr sz="1500" b="1" spc="-3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момента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получения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такого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протокола </a:t>
            </a:r>
            <a:r>
              <a:rPr sz="1500" dirty="0">
                <a:latin typeface="Times New Roman"/>
                <a:cs typeface="Times New Roman"/>
              </a:rPr>
              <a:t>размещает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его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ЕИС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ЭП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+</a:t>
            </a:r>
            <a:r>
              <a:rPr sz="1500" spc="-1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размещает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ЕИС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(без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размещения </a:t>
            </a:r>
            <a:r>
              <a:rPr sz="1500" dirty="0">
                <a:latin typeface="Times New Roman"/>
                <a:cs typeface="Times New Roman"/>
              </a:rPr>
              <a:t>на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официальном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сайте)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информацию</a:t>
            </a:r>
            <a:r>
              <a:rPr sz="1500" spc="-3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23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наименовании,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ИНН, </a:t>
            </a:r>
            <a:r>
              <a:rPr sz="1500" spc="-8" dirty="0">
                <a:latin typeface="Times New Roman"/>
                <a:cs typeface="Times New Roman"/>
              </a:rPr>
              <a:t>идентификационных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номерах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заявок</a:t>
            </a:r>
            <a:r>
              <a:rPr sz="1500" spc="-41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2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номерах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реестровых</a:t>
            </a:r>
            <a:r>
              <a:rPr sz="1500" spc="-49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записей </a:t>
            </a:r>
            <a:r>
              <a:rPr sz="1500" dirty="0">
                <a:latin typeface="Times New Roman"/>
                <a:cs typeface="Times New Roman"/>
              </a:rPr>
              <a:t>УЗ,</a:t>
            </a:r>
            <a:r>
              <a:rPr sz="1500" spc="-53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заявки</a:t>
            </a:r>
            <a:r>
              <a:rPr sz="1500" spc="-56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которых</a:t>
            </a:r>
            <a:r>
              <a:rPr sz="1500" spc="-71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направлены</a:t>
            </a:r>
            <a:r>
              <a:rPr sz="1500" spc="-56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заказчику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263" y="2043493"/>
            <a:ext cx="1175385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3821" marR="3810" indent="-84773">
              <a:spcBef>
                <a:spcPts val="71"/>
              </a:spcBef>
            </a:pPr>
            <a:r>
              <a:rPr sz="165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 протокола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037" y="2726054"/>
            <a:ext cx="1620774" cy="20779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44702" y="4823079"/>
            <a:ext cx="1122521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476" algn="ctr">
              <a:spcBef>
                <a:spcPts val="75"/>
              </a:spcBef>
            </a:pPr>
            <a:r>
              <a:rPr sz="15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Размещение информации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sz="15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 итогах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89AD004-EDE2-444C-A5F8-E8299672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683" y="0"/>
            <a:ext cx="245993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7DA833-9898-45DE-A0AC-EDE23CA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17" y="106649"/>
            <a:ext cx="5314950" cy="304801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Чек лист для Поставщика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9CFFED-922D-41DB-BEB1-3413EAE7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8763000" cy="6324600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кодом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ОКПД2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 с которым планируете выходить в магазин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каталог товаров, работ, услуг 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(КТРУ) в ЕИС.</a:t>
            </a:r>
          </a:p>
          <a:p>
            <a:pPr algn="just"/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Определить, есть ли в КТРУ позиции, которые соответствуют товарам, с которым планируете выходить в магазин.</a:t>
            </a:r>
          </a:p>
          <a:p>
            <a:pPr algn="just"/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Изучить НПА по национальному режиму 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(Постановления Правительства РФ от 30.04.2020 N 616, от 30.04.2020 N 617, от 10.07.2019 N 878, от 05.02.2015 N 102, от 30.11.2015 № 1289. Исключения: постановление Правительства РФ от 22.08.2016 № 832, приказом Минфина России от 04.06.2018 № 126н)</a:t>
            </a:r>
          </a:p>
          <a:p>
            <a:pPr algn="just"/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код ОКПД2 содержится в </a:t>
            </a:r>
            <a:r>
              <a:rPr lang="ru-RU" sz="2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ПП616,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 617, </a:t>
            </a:r>
            <a:b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878 необходимо дополнительно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товар, с которым планируете выходить в магазин, в Реестре промышленной продукции, произведенной на территории Российской Федерации, РЭП, Реестр промышленных товаров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41625D7-25AD-4433-95BA-F1693F0C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83" y="-91501"/>
            <a:ext cx="301778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61" y="303207"/>
            <a:ext cx="5618939" cy="5169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spc="-8" dirty="0">
                <a:solidFill>
                  <a:srgbClr val="00B050"/>
                </a:solidFill>
              </a:rPr>
              <a:t>Заключение</a:t>
            </a:r>
            <a:r>
              <a:rPr b="1" spc="-83" dirty="0">
                <a:solidFill>
                  <a:srgbClr val="00B050"/>
                </a:solidFill>
              </a:rPr>
              <a:t> </a:t>
            </a:r>
            <a:r>
              <a:rPr b="1" spc="-8" dirty="0">
                <a:solidFill>
                  <a:srgbClr val="00B050"/>
                </a:solidFill>
              </a:rPr>
              <a:t>контракта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929" y="2834639"/>
            <a:ext cx="2538603" cy="316610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57721" y="857251"/>
            <a:ext cx="5184457" cy="5123021"/>
            <a:chOff x="5143627" y="0"/>
            <a:chExt cx="6912609" cy="68306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911" y="0"/>
              <a:ext cx="1711299" cy="1668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59502" y="525018"/>
              <a:ext cx="6193790" cy="6289675"/>
            </a:xfrm>
            <a:custGeom>
              <a:avLst/>
              <a:gdLst/>
              <a:ahLst/>
              <a:cxnLst/>
              <a:rect l="l" t="t" r="r" b="b"/>
              <a:pathLst>
                <a:path w="6193790" h="6289675">
                  <a:moveTo>
                    <a:pt x="0" y="1032256"/>
                  </a:moveTo>
                  <a:lnTo>
                    <a:pt x="1123" y="983662"/>
                  </a:lnTo>
                  <a:lnTo>
                    <a:pt x="4461" y="935647"/>
                  </a:lnTo>
                  <a:lnTo>
                    <a:pt x="9963" y="888260"/>
                  </a:lnTo>
                  <a:lnTo>
                    <a:pt x="17580" y="841550"/>
                  </a:lnTo>
                  <a:lnTo>
                    <a:pt x="27262" y="795567"/>
                  </a:lnTo>
                  <a:lnTo>
                    <a:pt x="38960" y="750361"/>
                  </a:lnTo>
                  <a:lnTo>
                    <a:pt x="52624" y="705981"/>
                  </a:lnTo>
                  <a:lnTo>
                    <a:pt x="68205" y="662477"/>
                  </a:lnTo>
                  <a:lnTo>
                    <a:pt x="85653" y="619898"/>
                  </a:lnTo>
                  <a:lnTo>
                    <a:pt x="104919" y="578294"/>
                  </a:lnTo>
                  <a:lnTo>
                    <a:pt x="125952" y="537714"/>
                  </a:lnTo>
                  <a:lnTo>
                    <a:pt x="148704" y="498208"/>
                  </a:lnTo>
                  <a:lnTo>
                    <a:pt x="173124" y="459826"/>
                  </a:lnTo>
                  <a:lnTo>
                    <a:pt x="199164" y="422617"/>
                  </a:lnTo>
                  <a:lnTo>
                    <a:pt x="226773" y="386630"/>
                  </a:lnTo>
                  <a:lnTo>
                    <a:pt x="255903" y="351916"/>
                  </a:lnTo>
                  <a:lnTo>
                    <a:pt x="286503" y="318524"/>
                  </a:lnTo>
                  <a:lnTo>
                    <a:pt x="318524" y="286503"/>
                  </a:lnTo>
                  <a:lnTo>
                    <a:pt x="351916" y="255903"/>
                  </a:lnTo>
                  <a:lnTo>
                    <a:pt x="386630" y="226773"/>
                  </a:lnTo>
                  <a:lnTo>
                    <a:pt x="422617" y="199164"/>
                  </a:lnTo>
                  <a:lnTo>
                    <a:pt x="459826" y="173124"/>
                  </a:lnTo>
                  <a:lnTo>
                    <a:pt x="498208" y="148704"/>
                  </a:lnTo>
                  <a:lnTo>
                    <a:pt x="537714" y="125952"/>
                  </a:lnTo>
                  <a:lnTo>
                    <a:pt x="578294" y="104919"/>
                  </a:lnTo>
                  <a:lnTo>
                    <a:pt x="619898" y="85653"/>
                  </a:lnTo>
                  <a:lnTo>
                    <a:pt x="662477" y="68205"/>
                  </a:lnTo>
                  <a:lnTo>
                    <a:pt x="705981" y="52624"/>
                  </a:lnTo>
                  <a:lnTo>
                    <a:pt x="750361" y="38960"/>
                  </a:lnTo>
                  <a:lnTo>
                    <a:pt x="795567" y="27262"/>
                  </a:lnTo>
                  <a:lnTo>
                    <a:pt x="841550" y="17580"/>
                  </a:lnTo>
                  <a:lnTo>
                    <a:pt x="888260" y="9963"/>
                  </a:lnTo>
                  <a:lnTo>
                    <a:pt x="935647" y="4461"/>
                  </a:lnTo>
                  <a:lnTo>
                    <a:pt x="983662" y="1123"/>
                  </a:lnTo>
                  <a:lnTo>
                    <a:pt x="1032256" y="0"/>
                  </a:lnTo>
                  <a:lnTo>
                    <a:pt x="5161280" y="0"/>
                  </a:lnTo>
                  <a:lnTo>
                    <a:pt x="5209873" y="1123"/>
                  </a:lnTo>
                  <a:lnTo>
                    <a:pt x="5257888" y="4461"/>
                  </a:lnTo>
                  <a:lnTo>
                    <a:pt x="5305275" y="9963"/>
                  </a:lnTo>
                  <a:lnTo>
                    <a:pt x="5351985" y="17580"/>
                  </a:lnTo>
                  <a:lnTo>
                    <a:pt x="5397968" y="27262"/>
                  </a:lnTo>
                  <a:lnTo>
                    <a:pt x="5443174" y="38960"/>
                  </a:lnTo>
                  <a:lnTo>
                    <a:pt x="5487554" y="52624"/>
                  </a:lnTo>
                  <a:lnTo>
                    <a:pt x="5531058" y="68205"/>
                  </a:lnTo>
                  <a:lnTo>
                    <a:pt x="5573637" y="85653"/>
                  </a:lnTo>
                  <a:lnTo>
                    <a:pt x="5615241" y="104919"/>
                  </a:lnTo>
                  <a:lnTo>
                    <a:pt x="5655821" y="125952"/>
                  </a:lnTo>
                  <a:lnTo>
                    <a:pt x="5695327" y="148704"/>
                  </a:lnTo>
                  <a:lnTo>
                    <a:pt x="5733709" y="173124"/>
                  </a:lnTo>
                  <a:lnTo>
                    <a:pt x="5770918" y="199164"/>
                  </a:lnTo>
                  <a:lnTo>
                    <a:pt x="5806905" y="226773"/>
                  </a:lnTo>
                  <a:lnTo>
                    <a:pt x="5841619" y="255903"/>
                  </a:lnTo>
                  <a:lnTo>
                    <a:pt x="5875011" y="286503"/>
                  </a:lnTo>
                  <a:lnTo>
                    <a:pt x="5907032" y="318524"/>
                  </a:lnTo>
                  <a:lnTo>
                    <a:pt x="5937632" y="351916"/>
                  </a:lnTo>
                  <a:lnTo>
                    <a:pt x="5966762" y="386630"/>
                  </a:lnTo>
                  <a:lnTo>
                    <a:pt x="5994371" y="422617"/>
                  </a:lnTo>
                  <a:lnTo>
                    <a:pt x="6020411" y="459826"/>
                  </a:lnTo>
                  <a:lnTo>
                    <a:pt x="6044831" y="498208"/>
                  </a:lnTo>
                  <a:lnTo>
                    <a:pt x="6067583" y="537714"/>
                  </a:lnTo>
                  <a:lnTo>
                    <a:pt x="6088616" y="578294"/>
                  </a:lnTo>
                  <a:lnTo>
                    <a:pt x="6107882" y="619898"/>
                  </a:lnTo>
                  <a:lnTo>
                    <a:pt x="6125330" y="662477"/>
                  </a:lnTo>
                  <a:lnTo>
                    <a:pt x="6140911" y="705981"/>
                  </a:lnTo>
                  <a:lnTo>
                    <a:pt x="6154575" y="750361"/>
                  </a:lnTo>
                  <a:lnTo>
                    <a:pt x="6166273" y="795567"/>
                  </a:lnTo>
                  <a:lnTo>
                    <a:pt x="6175955" y="841550"/>
                  </a:lnTo>
                  <a:lnTo>
                    <a:pt x="6183572" y="888260"/>
                  </a:lnTo>
                  <a:lnTo>
                    <a:pt x="6189074" y="935647"/>
                  </a:lnTo>
                  <a:lnTo>
                    <a:pt x="6192412" y="983662"/>
                  </a:lnTo>
                  <a:lnTo>
                    <a:pt x="6193536" y="1032256"/>
                  </a:lnTo>
                  <a:lnTo>
                    <a:pt x="6193536" y="5257266"/>
                  </a:lnTo>
                  <a:lnTo>
                    <a:pt x="6192412" y="5305861"/>
                  </a:lnTo>
                  <a:lnTo>
                    <a:pt x="6189074" y="5353877"/>
                  </a:lnTo>
                  <a:lnTo>
                    <a:pt x="6183572" y="5401265"/>
                  </a:lnTo>
                  <a:lnTo>
                    <a:pt x="6175955" y="5447976"/>
                  </a:lnTo>
                  <a:lnTo>
                    <a:pt x="6166273" y="5493960"/>
                  </a:lnTo>
                  <a:lnTo>
                    <a:pt x="6154575" y="5539167"/>
                  </a:lnTo>
                  <a:lnTo>
                    <a:pt x="6140911" y="5583548"/>
                  </a:lnTo>
                  <a:lnTo>
                    <a:pt x="6125330" y="5627053"/>
                  </a:lnTo>
                  <a:lnTo>
                    <a:pt x="6107882" y="5669633"/>
                  </a:lnTo>
                  <a:lnTo>
                    <a:pt x="6088616" y="5711238"/>
                  </a:lnTo>
                  <a:lnTo>
                    <a:pt x="6067583" y="5751819"/>
                  </a:lnTo>
                  <a:lnTo>
                    <a:pt x="6044831" y="5791326"/>
                  </a:lnTo>
                  <a:lnTo>
                    <a:pt x="6020411" y="5829709"/>
                  </a:lnTo>
                  <a:lnTo>
                    <a:pt x="5994371" y="5866919"/>
                  </a:lnTo>
                  <a:lnTo>
                    <a:pt x="5966762" y="5902906"/>
                  </a:lnTo>
                  <a:lnTo>
                    <a:pt x="5937632" y="5937622"/>
                  </a:lnTo>
                  <a:lnTo>
                    <a:pt x="5907032" y="5971015"/>
                  </a:lnTo>
                  <a:lnTo>
                    <a:pt x="5875011" y="6003037"/>
                  </a:lnTo>
                  <a:lnTo>
                    <a:pt x="5841619" y="6033637"/>
                  </a:lnTo>
                  <a:lnTo>
                    <a:pt x="5806905" y="6062768"/>
                  </a:lnTo>
                  <a:lnTo>
                    <a:pt x="5770918" y="6090378"/>
                  </a:lnTo>
                  <a:lnTo>
                    <a:pt x="5733709" y="6116418"/>
                  </a:lnTo>
                  <a:lnTo>
                    <a:pt x="5695327" y="6140839"/>
                  </a:lnTo>
                  <a:lnTo>
                    <a:pt x="5655821" y="6163592"/>
                  </a:lnTo>
                  <a:lnTo>
                    <a:pt x="5615241" y="6184626"/>
                  </a:lnTo>
                  <a:lnTo>
                    <a:pt x="5573637" y="6203892"/>
                  </a:lnTo>
                  <a:lnTo>
                    <a:pt x="5531058" y="6221340"/>
                  </a:lnTo>
                  <a:lnTo>
                    <a:pt x="5487554" y="6236921"/>
                  </a:lnTo>
                  <a:lnTo>
                    <a:pt x="5443174" y="6250586"/>
                  </a:lnTo>
                  <a:lnTo>
                    <a:pt x="5397968" y="6262284"/>
                  </a:lnTo>
                  <a:lnTo>
                    <a:pt x="5351985" y="6271967"/>
                  </a:lnTo>
                  <a:lnTo>
                    <a:pt x="5305275" y="6279584"/>
                  </a:lnTo>
                  <a:lnTo>
                    <a:pt x="5257888" y="6285086"/>
                  </a:lnTo>
                  <a:lnTo>
                    <a:pt x="5209873" y="6288424"/>
                  </a:lnTo>
                  <a:lnTo>
                    <a:pt x="5161280" y="6289548"/>
                  </a:lnTo>
                  <a:lnTo>
                    <a:pt x="1032256" y="6289548"/>
                  </a:lnTo>
                  <a:lnTo>
                    <a:pt x="983662" y="6288424"/>
                  </a:lnTo>
                  <a:lnTo>
                    <a:pt x="935647" y="6285086"/>
                  </a:lnTo>
                  <a:lnTo>
                    <a:pt x="888260" y="6279584"/>
                  </a:lnTo>
                  <a:lnTo>
                    <a:pt x="841550" y="6271967"/>
                  </a:lnTo>
                  <a:lnTo>
                    <a:pt x="795567" y="6262284"/>
                  </a:lnTo>
                  <a:lnTo>
                    <a:pt x="750361" y="6250586"/>
                  </a:lnTo>
                  <a:lnTo>
                    <a:pt x="705981" y="6236921"/>
                  </a:lnTo>
                  <a:lnTo>
                    <a:pt x="662477" y="6221340"/>
                  </a:lnTo>
                  <a:lnTo>
                    <a:pt x="619898" y="6203892"/>
                  </a:lnTo>
                  <a:lnTo>
                    <a:pt x="578294" y="6184626"/>
                  </a:lnTo>
                  <a:lnTo>
                    <a:pt x="537714" y="6163592"/>
                  </a:lnTo>
                  <a:lnTo>
                    <a:pt x="498208" y="6140839"/>
                  </a:lnTo>
                  <a:lnTo>
                    <a:pt x="459826" y="6116418"/>
                  </a:lnTo>
                  <a:lnTo>
                    <a:pt x="422617" y="6090378"/>
                  </a:lnTo>
                  <a:lnTo>
                    <a:pt x="386630" y="6062768"/>
                  </a:lnTo>
                  <a:lnTo>
                    <a:pt x="351916" y="6033637"/>
                  </a:lnTo>
                  <a:lnTo>
                    <a:pt x="318524" y="6003037"/>
                  </a:lnTo>
                  <a:lnTo>
                    <a:pt x="286503" y="5971015"/>
                  </a:lnTo>
                  <a:lnTo>
                    <a:pt x="255903" y="5937622"/>
                  </a:lnTo>
                  <a:lnTo>
                    <a:pt x="226773" y="5902906"/>
                  </a:lnTo>
                  <a:lnTo>
                    <a:pt x="199164" y="5866919"/>
                  </a:lnTo>
                  <a:lnTo>
                    <a:pt x="173124" y="5829709"/>
                  </a:lnTo>
                  <a:lnTo>
                    <a:pt x="148704" y="5791326"/>
                  </a:lnTo>
                  <a:lnTo>
                    <a:pt x="125952" y="5751819"/>
                  </a:lnTo>
                  <a:lnTo>
                    <a:pt x="104919" y="5711238"/>
                  </a:lnTo>
                  <a:lnTo>
                    <a:pt x="85653" y="5669633"/>
                  </a:lnTo>
                  <a:lnTo>
                    <a:pt x="68205" y="5627053"/>
                  </a:lnTo>
                  <a:lnTo>
                    <a:pt x="52624" y="5583548"/>
                  </a:lnTo>
                  <a:lnTo>
                    <a:pt x="38960" y="5539167"/>
                  </a:lnTo>
                  <a:lnTo>
                    <a:pt x="27262" y="5493960"/>
                  </a:lnTo>
                  <a:lnTo>
                    <a:pt x="17580" y="5447976"/>
                  </a:lnTo>
                  <a:lnTo>
                    <a:pt x="9963" y="5401265"/>
                  </a:lnTo>
                  <a:lnTo>
                    <a:pt x="4461" y="5353877"/>
                  </a:lnTo>
                  <a:lnTo>
                    <a:pt x="1123" y="5305861"/>
                  </a:lnTo>
                  <a:lnTo>
                    <a:pt x="0" y="5257266"/>
                  </a:lnTo>
                  <a:lnTo>
                    <a:pt x="0" y="1032256"/>
                  </a:lnTo>
                  <a:close/>
                </a:path>
              </a:pathLst>
            </a:custGeom>
            <a:ln w="31750">
              <a:solidFill>
                <a:srgbClr val="232852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1892" y="2078926"/>
            <a:ext cx="3309461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183833">
              <a:spcBef>
                <a:spcPts val="71"/>
              </a:spcBef>
            </a:pPr>
            <a:r>
              <a:rPr sz="2100" i="1" spc="-176" dirty="0">
                <a:latin typeface="Palatino Linotype"/>
                <a:cs typeface="Palatino Linotype"/>
              </a:rPr>
              <a:t>осуществляется</a:t>
            </a:r>
            <a:r>
              <a:rPr sz="2100" i="1" spc="-11" dirty="0">
                <a:latin typeface="Palatino Linotype"/>
                <a:cs typeface="Palatino Linotype"/>
              </a:rPr>
              <a:t> </a:t>
            </a:r>
            <a:r>
              <a:rPr sz="2100" i="1" spc="-150" dirty="0">
                <a:latin typeface="Palatino Linotype"/>
                <a:cs typeface="Palatino Linotype"/>
              </a:rPr>
              <a:t>с</a:t>
            </a:r>
            <a:r>
              <a:rPr sz="2100" i="1" spc="-53" dirty="0">
                <a:latin typeface="Palatino Linotype"/>
                <a:cs typeface="Palatino Linotype"/>
              </a:rPr>
              <a:t> </a:t>
            </a:r>
            <a:r>
              <a:rPr sz="2100" i="1" dirty="0">
                <a:latin typeface="Palatino Linotype"/>
                <a:cs typeface="Palatino Linotype"/>
              </a:rPr>
              <a:t>УЗ,</a:t>
            </a:r>
            <a:r>
              <a:rPr sz="2100" i="1" spc="-56" dirty="0">
                <a:latin typeface="Palatino Linotype"/>
                <a:cs typeface="Palatino Linotype"/>
              </a:rPr>
              <a:t> </a:t>
            </a:r>
            <a:r>
              <a:rPr sz="2100" i="1" spc="-8" dirty="0">
                <a:latin typeface="Palatino Linotype"/>
                <a:cs typeface="Palatino Linotype"/>
              </a:rPr>
              <a:t>заявке </a:t>
            </a:r>
            <a:r>
              <a:rPr sz="2100" i="1" spc="-146" dirty="0">
                <a:latin typeface="Palatino Linotype"/>
                <a:cs typeface="Palatino Linotype"/>
              </a:rPr>
              <a:t>которого</a:t>
            </a:r>
            <a:r>
              <a:rPr sz="2100" i="1" spc="15" dirty="0">
                <a:latin typeface="Palatino Linotype"/>
                <a:cs typeface="Palatino Linotype"/>
              </a:rPr>
              <a:t> </a:t>
            </a:r>
            <a:r>
              <a:rPr sz="2100" i="1" spc="-158" dirty="0">
                <a:latin typeface="Palatino Linotype"/>
                <a:cs typeface="Palatino Linotype"/>
              </a:rPr>
              <a:t>присвоен</a:t>
            </a:r>
            <a:r>
              <a:rPr sz="2100" i="1" spc="8" dirty="0">
                <a:latin typeface="Palatino Linotype"/>
                <a:cs typeface="Palatino Linotype"/>
              </a:rPr>
              <a:t> </a:t>
            </a:r>
            <a:r>
              <a:rPr sz="2100" i="1" spc="-146" dirty="0">
                <a:latin typeface="Palatino Linotype"/>
                <a:cs typeface="Palatino Linotype"/>
              </a:rPr>
              <a:t>первый</a:t>
            </a:r>
            <a:r>
              <a:rPr sz="2100" i="1" spc="-4" dirty="0">
                <a:latin typeface="Palatino Linotype"/>
                <a:cs typeface="Palatino Linotype"/>
              </a:rPr>
              <a:t> </a:t>
            </a:r>
            <a:r>
              <a:rPr sz="2100" i="1" spc="-158" dirty="0">
                <a:latin typeface="Palatino Linotype"/>
                <a:cs typeface="Palatino Linotype"/>
              </a:rPr>
              <a:t>номер</a:t>
            </a:r>
            <a:endParaRPr sz="21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898" y="1315355"/>
            <a:ext cx="7065645" cy="8252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10464" algn="ctr">
              <a:spcBef>
                <a:spcPts val="75"/>
              </a:spcBef>
            </a:pPr>
            <a:r>
              <a:rPr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Порядок</a:t>
            </a:r>
            <a:r>
              <a:rPr b="1" i="1" u="sng" spc="-6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заключения</a:t>
            </a:r>
            <a:r>
              <a:rPr b="1" i="1" u="sng" spc="-4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контракта</a:t>
            </a:r>
            <a:endParaRPr dirty="0">
              <a:latin typeface="Times New Roman"/>
              <a:cs typeface="Times New Roman"/>
            </a:endParaRPr>
          </a:p>
          <a:p>
            <a:pPr marL="3711893" algn="ctr">
              <a:lnSpc>
                <a:spcPts val="1920"/>
              </a:lnSpc>
            </a:pPr>
            <a:r>
              <a:rPr u="sng" spc="-1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(как</a:t>
            </a:r>
            <a:r>
              <a:rPr b="1" i="1" u="sng" spc="-2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b="1" i="1" u="sng" spc="-2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эЗК):</a:t>
            </a:r>
            <a:endParaRPr dirty="0">
              <a:latin typeface="Times New Roman"/>
              <a:cs typeface="Times New Roman"/>
            </a:endParaRPr>
          </a:p>
          <a:p>
            <a:pPr marL="9525">
              <a:lnSpc>
                <a:spcPts val="2280"/>
              </a:lnSpc>
            </a:pPr>
            <a:r>
              <a:rPr sz="2100" i="1" spc="-180" dirty="0">
                <a:latin typeface="Palatino Linotype"/>
                <a:cs typeface="Palatino Linotype"/>
              </a:rPr>
              <a:t>Заключение</a:t>
            </a:r>
            <a:r>
              <a:rPr sz="2100" i="1" spc="11" dirty="0">
                <a:latin typeface="Palatino Linotype"/>
                <a:cs typeface="Palatino Linotype"/>
              </a:rPr>
              <a:t> </a:t>
            </a:r>
            <a:r>
              <a:rPr sz="2100" i="1" spc="-214" dirty="0">
                <a:latin typeface="Palatino Linotype"/>
                <a:cs typeface="Palatino Linotype"/>
              </a:rPr>
              <a:t>контракта</a:t>
            </a:r>
            <a:endParaRPr sz="21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5663" y="2005108"/>
            <a:ext cx="4052888" cy="18793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744" marR="65723" indent="-165734">
              <a:spcBef>
                <a:spcPts val="75"/>
              </a:spcBef>
              <a:buAutoNum type="arabicParenR"/>
              <a:tabLst>
                <a:tab pos="235744" algn="l"/>
                <a:tab pos="255270" algn="l"/>
              </a:tabLst>
            </a:pP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8" dirty="0">
                <a:latin typeface="Times New Roman"/>
                <a:cs typeface="Times New Roman"/>
              </a:rPr>
              <a:t>заказчик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формирует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и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размещает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ЕИС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и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на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ЭП</a:t>
            </a:r>
            <a:r>
              <a:rPr sz="1350" spc="-19" dirty="0">
                <a:latin typeface="Times New Roman"/>
                <a:cs typeface="Times New Roman"/>
              </a:rPr>
              <a:t> (с </a:t>
            </a:r>
            <a:r>
              <a:rPr sz="1350" spc="-8" dirty="0">
                <a:latin typeface="Times New Roman"/>
                <a:cs typeface="Times New Roman"/>
              </a:rPr>
              <a:t>использованием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ЕИС)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без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своей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подписи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проект контракта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не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позднее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1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р.д.,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следующего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за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днем </a:t>
            </a:r>
            <a:r>
              <a:rPr sz="1350" dirty="0">
                <a:latin typeface="Times New Roman"/>
                <a:cs typeface="Times New Roman"/>
              </a:rPr>
              <a:t>размещения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ЕИС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протокола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подведения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итогов</a:t>
            </a:r>
            <a:endParaRPr sz="1350">
              <a:latin typeface="Times New Roman"/>
              <a:cs typeface="Times New Roman"/>
            </a:endParaRPr>
          </a:p>
          <a:p>
            <a:pPr marL="1081564"/>
            <a:r>
              <a:rPr sz="1350" spc="-8" dirty="0">
                <a:latin typeface="Times New Roman"/>
                <a:cs typeface="Times New Roman"/>
              </a:rPr>
              <a:t>определения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поставщика;</a:t>
            </a:r>
            <a:endParaRPr sz="1350">
              <a:latin typeface="Times New Roman"/>
              <a:cs typeface="Times New Roman"/>
            </a:endParaRPr>
          </a:p>
          <a:p>
            <a:pPr marL="9525" marR="3810" indent="265271" algn="just">
              <a:buAutoNum type="arabicParenR" startAt="2"/>
              <a:tabLst>
                <a:tab pos="274796" algn="l"/>
              </a:tabLst>
            </a:pPr>
            <a:r>
              <a:rPr sz="1350" dirty="0">
                <a:latin typeface="Times New Roman"/>
                <a:cs typeface="Times New Roman"/>
              </a:rPr>
              <a:t>УЗ,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с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которым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заключается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spc="-23" dirty="0">
                <a:latin typeface="Times New Roman"/>
                <a:cs typeface="Times New Roman"/>
              </a:rPr>
              <a:t>контракт,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подписывает </a:t>
            </a:r>
            <a:r>
              <a:rPr sz="1350" spc="-23" dirty="0">
                <a:latin typeface="Times New Roman"/>
                <a:cs typeface="Times New Roman"/>
              </a:rPr>
              <a:t>контракт,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предоставляет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обеспечение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(если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требуется) </a:t>
            </a:r>
            <a:r>
              <a:rPr sz="1350" dirty="0">
                <a:latin typeface="Times New Roman"/>
                <a:cs typeface="Times New Roman"/>
              </a:rPr>
              <a:t>не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позднее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1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р.д.,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следующего</a:t>
            </a:r>
            <a:r>
              <a:rPr sz="1350" spc="-5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за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днем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формирования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38" dirty="0">
                <a:latin typeface="Times New Roman"/>
                <a:cs typeface="Times New Roman"/>
              </a:rPr>
              <a:t>и</a:t>
            </a:r>
            <a:endParaRPr sz="1350">
              <a:latin typeface="Times New Roman"/>
              <a:cs typeface="Times New Roman"/>
            </a:endParaRPr>
          </a:p>
          <a:p>
            <a:pPr marL="442436" algn="just"/>
            <a:r>
              <a:rPr sz="1350" dirty="0">
                <a:latin typeface="Times New Roman"/>
                <a:cs typeface="Times New Roman"/>
              </a:rPr>
              <a:t>размещения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проекта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контракта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заказчиком;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6247" y="4062984"/>
            <a:ext cx="3894296" cy="18793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7149" indent="7620" algn="just">
              <a:spcBef>
                <a:spcPts val="75"/>
              </a:spcBef>
            </a:pPr>
            <a:r>
              <a:rPr sz="1350" dirty="0">
                <a:latin typeface="Times New Roman"/>
                <a:cs typeface="Times New Roman"/>
              </a:rPr>
              <a:t>3)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заказчик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подписывает</a:t>
            </a:r>
            <a:r>
              <a:rPr sz="1350" spc="-38" dirty="0">
                <a:latin typeface="Times New Roman"/>
                <a:cs typeface="Times New Roman"/>
              </a:rPr>
              <a:t> </a:t>
            </a:r>
            <a:r>
              <a:rPr sz="1350" spc="-23" dirty="0">
                <a:latin typeface="Times New Roman"/>
                <a:cs typeface="Times New Roman"/>
              </a:rPr>
              <a:t>контракт,</a:t>
            </a:r>
            <a:r>
              <a:rPr sz="1350" spc="-3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не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позднее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1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р.д., следующего</a:t>
            </a:r>
            <a:r>
              <a:rPr sz="1350" spc="-5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за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днем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подписания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проекта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контракта </a:t>
            </a:r>
            <a:r>
              <a:rPr sz="1350" dirty="0">
                <a:latin typeface="Times New Roman"/>
                <a:cs typeface="Times New Roman"/>
              </a:rPr>
              <a:t>УЗ,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но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не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ранее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чем</a:t>
            </a:r>
            <a:r>
              <a:rPr sz="1350" spc="-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через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2</a:t>
            </a:r>
            <a:r>
              <a:rPr sz="1350" spc="-1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р.д.,</a:t>
            </a:r>
            <a:r>
              <a:rPr sz="1350" spc="-26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следующих</a:t>
            </a:r>
            <a:r>
              <a:rPr sz="1350" spc="-4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за</a:t>
            </a:r>
            <a:r>
              <a:rPr sz="1350" spc="-15" dirty="0">
                <a:latin typeface="Times New Roman"/>
                <a:cs typeface="Times New Roman"/>
              </a:rPr>
              <a:t> днем</a:t>
            </a:r>
            <a:endParaRPr sz="1350" dirty="0">
              <a:latin typeface="Times New Roman"/>
              <a:cs typeface="Times New Roman"/>
            </a:endParaRPr>
          </a:p>
          <a:p>
            <a:pPr marR="35719" algn="ctr"/>
            <a:r>
              <a:rPr sz="1350" dirty="0">
                <a:latin typeface="Times New Roman"/>
                <a:cs typeface="Times New Roman"/>
              </a:rPr>
              <a:t>размещения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в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ЕИС</a:t>
            </a:r>
            <a:r>
              <a:rPr sz="1350" spc="-23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протокола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подведения</a:t>
            </a:r>
            <a:r>
              <a:rPr sz="1350" spc="-19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итогов</a:t>
            </a:r>
            <a:endParaRPr sz="1350" dirty="0">
              <a:latin typeface="Times New Roman"/>
              <a:cs typeface="Times New Roman"/>
            </a:endParaRPr>
          </a:p>
          <a:p>
            <a:pPr marR="37148" algn="ctr"/>
            <a:r>
              <a:rPr sz="1350" spc="-8" dirty="0">
                <a:latin typeface="Times New Roman"/>
                <a:cs typeface="Times New Roman"/>
              </a:rPr>
              <a:t>определения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spc="-8" dirty="0">
                <a:latin typeface="Times New Roman"/>
                <a:cs typeface="Times New Roman"/>
              </a:rPr>
              <a:t>поставщика.</a:t>
            </a:r>
            <a:endParaRPr sz="1350" dirty="0">
              <a:latin typeface="Times New Roman"/>
              <a:cs typeface="Times New Roman"/>
            </a:endParaRPr>
          </a:p>
          <a:p>
            <a:pPr marL="614839" indent="-214789">
              <a:buFont typeface="Wingdings"/>
              <a:buChar char=""/>
              <a:tabLst>
                <a:tab pos="614839" algn="l"/>
              </a:tabLst>
            </a:pPr>
            <a:r>
              <a:rPr sz="1350" b="1" dirty="0">
                <a:solidFill>
                  <a:srgbClr val="C00000"/>
                </a:solidFill>
                <a:latin typeface="Times New Roman"/>
                <a:cs typeface="Times New Roman"/>
              </a:rPr>
              <a:t>НЕТ</a:t>
            </a:r>
            <a:r>
              <a:rPr sz="1350" b="1" spc="-1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ПРОТОКОЛА</a:t>
            </a:r>
            <a:r>
              <a:rPr sz="135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РАЗНОГЛАСИЙ</a:t>
            </a:r>
            <a:endParaRPr sz="1350" dirty="0">
              <a:latin typeface="Times New Roman"/>
              <a:cs typeface="Times New Roman"/>
            </a:endParaRPr>
          </a:p>
          <a:p>
            <a:pPr marL="180975" marR="3810" indent="379094">
              <a:buFont typeface="Wingdings"/>
              <a:buChar char=""/>
              <a:tabLst>
                <a:tab pos="560070" algn="l"/>
              </a:tabLst>
            </a:pPr>
            <a:r>
              <a:rPr sz="1350" b="1" dirty="0">
                <a:solidFill>
                  <a:srgbClr val="C00000"/>
                </a:solidFill>
                <a:latin typeface="Times New Roman"/>
                <a:cs typeface="Times New Roman"/>
              </a:rPr>
              <a:t>НЕТ</a:t>
            </a:r>
            <a:r>
              <a:rPr sz="135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r>
              <a:rPr sz="1350" b="1" spc="-1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УВЕЛИЧИТЬ </a:t>
            </a:r>
            <a:r>
              <a:rPr sz="135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КОЛИЧЕСТВО </a:t>
            </a:r>
            <a:r>
              <a:rPr sz="1350" b="1" spc="-53" dirty="0">
                <a:solidFill>
                  <a:srgbClr val="C00000"/>
                </a:solidFill>
                <a:latin typeface="Times New Roman"/>
                <a:cs typeface="Times New Roman"/>
              </a:rPr>
              <a:t>ТОВАРА</a:t>
            </a:r>
            <a:r>
              <a:rPr sz="135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sz="135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 ЗАКЛЮЧЕНИИ</a:t>
            </a:r>
            <a:endParaRPr sz="1350" dirty="0">
              <a:latin typeface="Times New Roman"/>
              <a:cs typeface="Times New Roman"/>
            </a:endParaRPr>
          </a:p>
          <a:p>
            <a:pPr marL="1502092"/>
            <a:r>
              <a:rPr sz="1350" b="1" spc="-8" dirty="0">
                <a:solidFill>
                  <a:srgbClr val="C00000"/>
                </a:solidFill>
                <a:latin typeface="Times New Roman"/>
                <a:cs typeface="Times New Roman"/>
              </a:rPr>
              <a:t>КОНТРАКТА</a:t>
            </a:r>
            <a:endParaRPr sz="1350" dirty="0">
              <a:latin typeface="Times New Roman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E32C3DC-307C-4F23-8013-5E0B097C4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683" y="0"/>
            <a:ext cx="245993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812" y="118188"/>
            <a:ext cx="1991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35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66800"/>
            <a:ext cx="8989061" cy="415511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9400" indent="-266700" algn="just">
              <a:lnSpc>
                <a:spcPct val="100000"/>
              </a:lnSpc>
              <a:spcBef>
                <a:spcPts val="365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Нет обеспечения</a:t>
            </a:r>
            <a:r>
              <a:rPr sz="2200" spc="1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заявок.</a:t>
            </a:r>
            <a:endParaRPr sz="22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79400" indent="-266700" algn="just">
              <a:lnSpc>
                <a:spcPts val="2510"/>
              </a:lnSpc>
              <a:spcBef>
                <a:spcPts val="265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Обеспечение исполнения контракта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,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обеспечение</a:t>
            </a:r>
            <a:r>
              <a:rPr sz="2200" spc="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гарантийных</a:t>
            </a:r>
            <a:endParaRPr sz="22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79400" algn="just">
              <a:lnSpc>
                <a:spcPts val="2510"/>
              </a:lnSpc>
            </a:pPr>
            <a:r>
              <a:rPr sz="2200" spc="-15" dirty="0">
                <a:solidFill>
                  <a:srgbClr val="00B050"/>
                </a:solidFill>
                <a:latin typeface="Times New Roman"/>
                <a:cs typeface="Times New Roman"/>
              </a:rPr>
              <a:t>обязательств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– </a:t>
            </a:r>
            <a:r>
              <a:rPr sz="2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право</a:t>
            </a:r>
            <a:r>
              <a:rPr sz="2200" b="1" spc="6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заказчика.</a:t>
            </a:r>
            <a:endParaRPr sz="22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79400" marR="1581150" indent="-266700" algn="just">
              <a:lnSpc>
                <a:spcPts val="2380"/>
              </a:lnSpc>
              <a:spcBef>
                <a:spcPts val="560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Нельзя </a:t>
            </a:r>
            <a:r>
              <a:rPr sz="2200" spc="-15" dirty="0" err="1">
                <a:solidFill>
                  <a:srgbClr val="00B050"/>
                </a:solidFill>
                <a:latin typeface="Times New Roman"/>
                <a:cs typeface="Times New Roman"/>
              </a:rPr>
              <a:t>проводить</a:t>
            </a:r>
            <a:r>
              <a:rPr sz="2200" spc="-1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закупки</a:t>
            </a:r>
            <a:r>
              <a:rPr lang="ru-RU"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,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исключительно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у СМП/СОНО </a:t>
            </a:r>
            <a:r>
              <a:rPr sz="2200" i="1" spc="-20" dirty="0">
                <a:solidFill>
                  <a:srgbClr val="00B050"/>
                </a:solidFill>
                <a:latin typeface="Times New Roman"/>
                <a:cs typeface="Times New Roman"/>
              </a:rPr>
              <a:t>(сумма </a:t>
            </a:r>
            <a:r>
              <a:rPr sz="2200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не  </a:t>
            </a:r>
            <a:r>
              <a:rPr sz="2200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засчитывается </a:t>
            </a:r>
            <a:r>
              <a:rPr sz="22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200" i="1" spc="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2200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r>
              <a:rPr sz="2200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5%).</a:t>
            </a:r>
            <a:endParaRPr sz="22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79400" indent="-266700" algn="just">
              <a:lnSpc>
                <a:spcPct val="100000"/>
              </a:lnSpc>
              <a:spcBef>
                <a:spcPts val="265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sz="2200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Процедуру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B050"/>
                </a:solidFill>
                <a:latin typeface="Times New Roman"/>
                <a:cs typeface="Times New Roman"/>
              </a:rPr>
              <a:t>можно </a:t>
            </a:r>
            <a:r>
              <a:rPr sz="2200" spc="-20" dirty="0">
                <a:solidFill>
                  <a:srgbClr val="00B050"/>
                </a:solidFill>
                <a:latin typeface="Times New Roman"/>
                <a:cs typeface="Times New Roman"/>
              </a:rPr>
              <a:t>обжаловать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200" spc="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90" dirty="0">
                <a:solidFill>
                  <a:srgbClr val="00B050"/>
                </a:solidFill>
                <a:latin typeface="Times New Roman"/>
                <a:cs typeface="Times New Roman"/>
              </a:rPr>
              <a:t>УФАС.</a:t>
            </a:r>
            <a:endParaRPr sz="22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79400" marR="786765" indent="-266700" algn="just">
              <a:lnSpc>
                <a:spcPct val="90000"/>
              </a:lnSpc>
              <a:spcBef>
                <a:spcPts val="530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sz="2200" spc="-5" dirty="0" err="1">
                <a:solidFill>
                  <a:srgbClr val="00B050"/>
                </a:solidFill>
                <a:latin typeface="Times New Roman"/>
                <a:cs typeface="Times New Roman"/>
              </a:rPr>
              <a:t>Не</a:t>
            </a:r>
            <a:r>
              <a:rPr lang="ru-RU"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воз</a:t>
            </a:r>
            <a:r>
              <a:rPr sz="2200" spc="-15" dirty="0" err="1">
                <a:solidFill>
                  <a:srgbClr val="00B050"/>
                </a:solidFill>
                <a:latin typeface="Times New Roman"/>
                <a:cs typeface="Times New Roman"/>
              </a:rPr>
              <a:t>можно</a:t>
            </a:r>
            <a:r>
              <a:rPr sz="2200" spc="-1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spc="-10" dirty="0" err="1">
                <a:solidFill>
                  <a:srgbClr val="00B050"/>
                </a:solidFill>
                <a:latin typeface="Times New Roman"/>
                <a:cs typeface="Times New Roman"/>
              </a:rPr>
              <a:t>проводить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B050"/>
                </a:solidFill>
                <a:latin typeface="Times New Roman"/>
                <a:cs typeface="Times New Roman"/>
              </a:rPr>
              <a:t>такие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закупки </a:t>
            </a:r>
            <a:r>
              <a:rPr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«с  </a:t>
            </a:r>
            <a:r>
              <a:rPr sz="2200" spc="-10" dirty="0">
                <a:solidFill>
                  <a:srgbClr val="00B050"/>
                </a:solidFill>
                <a:latin typeface="Times New Roman"/>
                <a:cs typeface="Times New Roman"/>
              </a:rPr>
              <a:t>неопределенным </a:t>
            </a:r>
            <a:r>
              <a:rPr sz="2200" spc="-15" dirty="0">
                <a:solidFill>
                  <a:srgbClr val="00B050"/>
                </a:solidFill>
                <a:latin typeface="Times New Roman"/>
                <a:cs typeface="Times New Roman"/>
              </a:rPr>
              <a:t>количеством» </a:t>
            </a:r>
            <a:r>
              <a:rPr sz="2200" i="1" dirty="0">
                <a:solidFill>
                  <a:srgbClr val="00B050"/>
                </a:solidFill>
                <a:latin typeface="Times New Roman"/>
                <a:cs typeface="Times New Roman"/>
              </a:rPr>
              <a:t>(т.к. </a:t>
            </a:r>
            <a:r>
              <a:rPr sz="2200" i="1" spc="-15" dirty="0" err="1">
                <a:solidFill>
                  <a:srgbClr val="00B050"/>
                </a:solidFill>
                <a:latin typeface="Times New Roman"/>
                <a:cs typeface="Times New Roman"/>
              </a:rPr>
              <a:t>требуется</a:t>
            </a:r>
            <a:r>
              <a:rPr sz="2200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 указать </a:t>
            </a:r>
            <a:r>
              <a:rPr sz="2200" i="1" spc="-25" dirty="0">
                <a:solidFill>
                  <a:srgbClr val="00B050"/>
                </a:solidFill>
                <a:latin typeface="Times New Roman"/>
                <a:cs typeface="Times New Roman"/>
              </a:rPr>
              <a:t>количество</a:t>
            </a:r>
            <a:r>
              <a:rPr sz="2200" i="1" spc="3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 err="1">
                <a:solidFill>
                  <a:srgbClr val="00B050"/>
                </a:solidFill>
                <a:latin typeface="Times New Roman"/>
                <a:cs typeface="Times New Roman"/>
              </a:rPr>
              <a:t>товара</a:t>
            </a:r>
            <a:r>
              <a:rPr sz="22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).</a:t>
            </a:r>
            <a:endParaRPr lang="ru-RU" sz="2200" i="1" spc="-5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79400" marR="786765" indent="-266700" algn="just">
              <a:lnSpc>
                <a:spcPct val="90000"/>
              </a:lnSpc>
              <a:spcBef>
                <a:spcPts val="530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lang="ru-RU"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При заключении контракта невозможно увеличить количество поставляемого товара </a:t>
            </a:r>
          </a:p>
          <a:p>
            <a:pPr marL="279400" marR="786765" indent="-266700" algn="just">
              <a:lnSpc>
                <a:spcPct val="90000"/>
              </a:lnSpc>
              <a:spcBef>
                <a:spcPts val="530"/>
              </a:spcBef>
              <a:buClr>
                <a:srgbClr val="619DD1"/>
              </a:buClr>
              <a:buSzPct val="84090"/>
              <a:buFont typeface="Wingdings"/>
              <a:buChar char=""/>
              <a:tabLst>
                <a:tab pos="279400" algn="l"/>
              </a:tabLst>
            </a:pPr>
            <a:r>
              <a:rPr lang="ru-RU"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Перед заключением контракта </a:t>
            </a:r>
            <a:r>
              <a:rPr lang="ru-RU" sz="2200" b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рекомендую</a:t>
            </a:r>
            <a:r>
              <a:rPr lang="ru-RU" sz="2200" spc="-5" dirty="0">
                <a:solidFill>
                  <a:srgbClr val="00B050"/>
                </a:solidFill>
                <a:latin typeface="Times New Roman"/>
                <a:cs typeface="Times New Roman"/>
              </a:rPr>
              <a:t> направить проект контракта поставщику </a:t>
            </a:r>
            <a:r>
              <a:rPr lang="ru-RU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электронной почте на проверку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74803"/>
            <a:ext cx="1622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©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Боровых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Ю.С., 2021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4803"/>
            <a:ext cx="2505713" cy="14075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53" y="144531"/>
            <a:ext cx="3017782" cy="1402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7EEC83-E481-4148-A8ED-DA5CD760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85" y="5059616"/>
            <a:ext cx="1310754" cy="1463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400" y="375149"/>
            <a:ext cx="8756400" cy="618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35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A28526-98D1-4B6E-BE56-6929248D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09800"/>
            <a:ext cx="4176214" cy="3224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2600" y="1143000"/>
            <a:ext cx="24384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54160"/>
            <a:ext cx="4532415" cy="21059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49A2D4B-6456-8B44-88DD-3B00388CA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4260" r="5796" b="5120"/>
          <a:stretch/>
        </p:blipFill>
        <p:spPr>
          <a:xfrm>
            <a:off x="3599892" y="994422"/>
            <a:ext cx="5470180" cy="5499599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B637499-D9DF-AA4F-A6FA-BE59D3F2AA55}"/>
              </a:ext>
            </a:extLst>
          </p:cNvPr>
          <p:cNvSpPr/>
          <p:nvPr/>
        </p:nvSpPr>
        <p:spPr>
          <a:xfrm>
            <a:off x="4325401" y="2187861"/>
            <a:ext cx="871097" cy="871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2B8B2A81-36BC-3646-BDDC-1F02EBE4E650}"/>
              </a:ext>
            </a:extLst>
          </p:cNvPr>
          <p:cNvSpPr txBox="1">
            <a:spLocks/>
          </p:cNvSpPr>
          <p:nvPr/>
        </p:nvSpPr>
        <p:spPr>
          <a:xfrm>
            <a:off x="5397166" y="2668470"/>
            <a:ext cx="2950347" cy="55804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105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333FD704-8257-A448-B8A0-B9FA6DFC138B}"/>
              </a:ext>
            </a:extLst>
          </p:cNvPr>
          <p:cNvSpPr/>
          <p:nvPr/>
        </p:nvSpPr>
        <p:spPr>
          <a:xfrm>
            <a:off x="5360592" y="2507993"/>
            <a:ext cx="3566551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500" b="1" dirty="0" err="1" smtClean="0">
                <a:solidFill>
                  <a:schemeClr val="bg1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Невидомов</a:t>
            </a:r>
            <a:r>
              <a:rPr lang="ru-RU" sz="1500" b="1" dirty="0" smtClean="0">
                <a:solidFill>
                  <a:schemeClr val="bg1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Михаил Александрович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т.89093642497</a:t>
            </a:r>
            <a:endParaRPr lang="ru-RU" sz="1500" b="1" dirty="0">
              <a:solidFill>
                <a:schemeClr val="bg1"/>
              </a:solidFill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endParaRPr lang="ru-RU" sz="1500" b="1" dirty="0" smtClean="0">
              <a:solidFill>
                <a:schemeClr val="bg1"/>
              </a:solidFill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endParaRPr lang="ru-RU" sz="1500" b="1" dirty="0" smtClean="0">
              <a:solidFill>
                <a:schemeClr val="bg1"/>
              </a:solidFill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  <a:p>
            <a:endParaRPr lang="en-US" sz="1500" b="1" dirty="0">
              <a:solidFill>
                <a:schemeClr val="bg1"/>
              </a:solidFill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7BAD8506-1866-2546-9258-63A5A989404B}"/>
              </a:ext>
            </a:extLst>
          </p:cNvPr>
          <p:cNvSpPr txBox="1">
            <a:spLocks/>
          </p:cNvSpPr>
          <p:nvPr/>
        </p:nvSpPr>
        <p:spPr>
          <a:xfrm>
            <a:off x="5346881" y="3744222"/>
            <a:ext cx="3025853" cy="30841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5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28B32E1B-C0B1-FD40-913C-8915F81C365F}"/>
              </a:ext>
            </a:extLst>
          </p:cNvPr>
          <p:cNvSpPr txBox="1">
            <a:spLocks/>
          </p:cNvSpPr>
          <p:nvPr/>
        </p:nvSpPr>
        <p:spPr>
          <a:xfrm>
            <a:off x="521494" y="2501673"/>
            <a:ext cx="3078398" cy="280263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70000">
              <a:lnSpc>
                <a:spcPts val="1410"/>
              </a:lnSpc>
              <a:spcBef>
                <a:spcPts val="0"/>
              </a:spcBef>
              <a:buNone/>
            </a:pPr>
            <a:endParaRPr lang="en-US" sz="1050" dirty="0"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Title 7">
            <a:extLst>
              <a:ext uri="{FF2B5EF4-FFF2-40B4-BE49-F238E27FC236}">
                <a16:creationId xmlns="" xmlns:a16="http://schemas.microsoft.com/office/drawing/2014/main" id="{12113B42-0045-A94C-8B0E-D9BC5C4DCFB4}"/>
              </a:ext>
            </a:extLst>
          </p:cNvPr>
          <p:cNvSpPr txBox="1">
            <a:spLocks/>
          </p:cNvSpPr>
          <p:nvPr/>
        </p:nvSpPr>
        <p:spPr>
          <a:xfrm>
            <a:off x="1057775" y="1728706"/>
            <a:ext cx="2970610" cy="64837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100" dirty="0">
                <a:solidFill>
                  <a:srgbClr val="21A038"/>
                </a:solidFill>
                <a:latin typeface="SB Sans Display"/>
                <a:cs typeface="SB Sans Display"/>
              </a:rPr>
              <a:t>КОНТАКТЫ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621" y="2924299"/>
            <a:ext cx="3626062" cy="15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>
              <a:lnSpc>
                <a:spcPct val="150000"/>
              </a:lnSpc>
            </a:pPr>
            <a:r>
              <a:rPr lang="ru-RU" sz="1300" spc="-1" dirty="0">
                <a:uFill>
                  <a:solidFill>
                    <a:srgbClr val="FFFFFF"/>
                  </a:solidFill>
                </a:uFill>
                <a:latin typeface="SB Sans Text Cond" panose="020B0506040504020204" pitchFamily="34" charset="-52"/>
                <a:ea typeface="Gill Sans"/>
                <a:cs typeface="SB Sans Text Cond" panose="020B0506040504020204" pitchFamily="34" charset="-52"/>
              </a:rPr>
              <a:t>Сайт:</a:t>
            </a:r>
            <a:r>
              <a:rPr lang="en-US" sz="1300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SB Sans Text Cond" panose="020B0506040504020204" pitchFamily="34" charset="-52"/>
                <a:ea typeface="Gill Sans"/>
                <a:cs typeface="SB Sans Text Cond" panose="020B0506040504020204" pitchFamily="34" charset="-52"/>
              </a:rPr>
              <a:t> </a:t>
            </a:r>
            <a:r>
              <a:rPr lang="en-US" sz="1300" dirty="0">
                <a:latin typeface="SB Sans Text Cond" panose="020B0506040504020204" pitchFamily="34" charset="-52"/>
                <a:cs typeface="SB Sans Text Cond" panose="020B0506040504020204" pitchFamily="34" charset="-52"/>
              </a:rPr>
              <a:t>www.sberbank-ast.ru</a:t>
            </a:r>
            <a:endParaRPr lang="ru-RU" sz="1300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SB Sans Text Cond" panose="020B0506040504020204" pitchFamily="34" charset="-52"/>
              <a:ea typeface="Gill Sans"/>
              <a:cs typeface="SB Sans Text Cond" panose="020B0506040504020204" pitchFamily="34" charset="-52"/>
            </a:endParaRPr>
          </a:p>
          <a:p>
            <a:pPr marR="45720">
              <a:lnSpc>
                <a:spcPct val="150000"/>
              </a:lnSpc>
            </a:pPr>
            <a:r>
              <a:rPr lang="ru-RU" sz="1300" dirty="0">
                <a:latin typeface="SB Sans Text Cond" panose="020B0506040504020204" pitchFamily="34" charset="-52"/>
                <a:cs typeface="SB Sans Text Cond" panose="020B0506040504020204" pitchFamily="34" charset="-52"/>
              </a:rPr>
              <a:t>Адрес:</a:t>
            </a:r>
            <a:r>
              <a:rPr lang="ru-RU" sz="1300" dirty="0">
                <a:solidFill>
                  <a:srgbClr val="006600"/>
                </a:solidFill>
                <a:latin typeface="SB Sans Text Cond" panose="020B0506040504020204" pitchFamily="34" charset="-52"/>
                <a:cs typeface="SB Sans Text Cond" panose="020B0506040504020204" pitchFamily="34" charset="-52"/>
              </a:rPr>
              <a:t> </a:t>
            </a:r>
            <a:r>
              <a:rPr lang="ru-RU" sz="1300" dirty="0">
                <a:latin typeface="SB Sans Text Cond" panose="020B0506040504020204" pitchFamily="34" charset="-52"/>
                <a:cs typeface="SB Sans Text Cond" panose="020B0506040504020204" pitchFamily="34" charset="-52"/>
              </a:rPr>
              <a:t>119435, г. Москва, ул. Большой Саввинский переулок, д.12, стр.9</a:t>
            </a:r>
            <a:endParaRPr lang="ru-RU" sz="1300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SB Sans Text Cond" panose="020B0506040504020204" pitchFamily="34" charset="-52"/>
              <a:ea typeface="Gill Sans"/>
              <a:cs typeface="SB Sans Text Cond" panose="020B0506040504020204" pitchFamily="34" charset="-52"/>
            </a:endParaRPr>
          </a:p>
          <a:p>
            <a:pPr marR="45720">
              <a:lnSpc>
                <a:spcPct val="150000"/>
              </a:lnSpc>
            </a:pPr>
            <a:r>
              <a:rPr lang="ru-RU" sz="1300" spc="-1" dirty="0">
                <a:uFill>
                  <a:solidFill>
                    <a:srgbClr val="FFFFFF"/>
                  </a:solidFill>
                </a:uFill>
                <a:latin typeface="SB Sans Text Cond" panose="020B0506040504020204" pitchFamily="34" charset="-52"/>
                <a:ea typeface="Gill Sans"/>
                <a:cs typeface="SB Sans Text Cond" panose="020B0506040504020204" pitchFamily="34" charset="-52"/>
              </a:rPr>
              <a:t>тел. </a:t>
            </a:r>
            <a:r>
              <a:rPr lang="ru-RU" sz="1300" dirty="0">
                <a:latin typeface="SB Sans Text Cond" panose="020B0506040504020204" pitchFamily="34" charset="-52"/>
                <a:cs typeface="SB Sans Text Cond" panose="020B0506040504020204" pitchFamily="34" charset="-52"/>
              </a:rPr>
              <a:t>+7 (495) 787-29-97; +7 (495) 787-29-99</a:t>
            </a:r>
            <a:endParaRPr lang="en-US" sz="1300" dirty="0">
              <a:latin typeface="SB Sans Text Cond" panose="020B0506040504020204" pitchFamily="34" charset="-52"/>
              <a:cs typeface="SB Sans Text Cond" panose="020B0506040504020204" pitchFamily="34" charset="-52"/>
            </a:endParaRPr>
          </a:p>
          <a:p>
            <a:pPr marR="45720">
              <a:lnSpc>
                <a:spcPct val="150000"/>
              </a:lnSpc>
            </a:pPr>
            <a:r>
              <a:rPr lang="en-US" sz="1300" spc="-1" dirty="0">
                <a:uFill>
                  <a:solidFill>
                    <a:srgbClr val="FFFFFF"/>
                  </a:solidFill>
                </a:uFill>
                <a:latin typeface="SB Sans Text Cond" panose="020B0506040504020204" pitchFamily="34" charset="-52"/>
                <a:ea typeface="Gill Sans"/>
                <a:cs typeface="SB Sans Text Cond" panose="020B0506040504020204" pitchFamily="34" charset="-52"/>
              </a:rPr>
              <a:t>e-mail: </a:t>
            </a:r>
            <a:r>
              <a:rPr lang="en-US" sz="1300" dirty="0">
                <a:latin typeface="SB Sans Text Cond" panose="020B0506040504020204" pitchFamily="34" charset="-52"/>
                <a:cs typeface="SB Sans Text Cond" panose="020B0506040504020204" pitchFamily="34" charset="-52"/>
              </a:rPr>
              <a:t>info@sberbank-ast.ru</a:t>
            </a:r>
            <a:endParaRPr lang="ru-RU" sz="1300" spc="-1" dirty="0">
              <a:uFill>
                <a:solidFill>
                  <a:srgbClr val="FFFFFF"/>
                </a:solidFill>
              </a:uFill>
              <a:latin typeface="SB Sans Text Cond" panose="020B0506040504020204" pitchFamily="34" charset="-52"/>
              <a:ea typeface="Gill Sans"/>
              <a:cs typeface="SB Sans Text Cond" panose="020B0506040504020204" pitchFamily="34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95" y="2381619"/>
            <a:ext cx="563972" cy="5639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t="35402" r="63448" b="35173"/>
          <a:stretch/>
        </p:blipFill>
        <p:spPr>
          <a:xfrm>
            <a:off x="136456" y="1570273"/>
            <a:ext cx="656187" cy="61758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67200" y="1361175"/>
            <a:ext cx="4591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AED00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РЕГИОНАЛЬНЫЙ ПРЕДСТАВИТЕЛЬ </a:t>
            </a:r>
            <a:r>
              <a:rPr lang="ru-RU" sz="1600" b="1" dirty="0" err="1">
                <a:solidFill>
                  <a:srgbClr val="FAED00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Сбер</a:t>
            </a:r>
            <a:r>
              <a:rPr lang="ru-RU" sz="1600" b="1" dirty="0">
                <a:solidFill>
                  <a:srgbClr val="FAED00"/>
                </a:solidFill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26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FCD9AE-3F7F-4D2A-A8BC-97B2D3FCA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2" y="59222"/>
            <a:ext cx="8777056" cy="49699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C1F6BDA-4858-4CDC-8AF8-31074E2E3AB2}"/>
              </a:ext>
            </a:extLst>
          </p:cNvPr>
          <p:cNvSpPr/>
          <p:nvPr/>
        </p:nvSpPr>
        <p:spPr>
          <a:xfrm>
            <a:off x="197528" y="5300056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конкурс, электронный аукцион, электронный запрос котировок, </a:t>
            </a:r>
            <a:r>
              <a:rPr 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товара у единственного поставщика на сумму, предусмотренную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12 статьи 93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также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процедурами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НА 1-й из 8 ФЕДЕРАЛЬНЫХ ЭТП !!!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453" y="-30602"/>
            <a:ext cx="301778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32" y="275073"/>
            <a:ext cx="6760608" cy="44050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800" b="1" spc="56" dirty="0">
                <a:solidFill>
                  <a:srgbClr val="00B050"/>
                </a:solidFill>
                <a:latin typeface="Trebuchet MS"/>
                <a:cs typeface="Trebuchet MS"/>
              </a:rPr>
              <a:t>З</a:t>
            </a:r>
            <a:r>
              <a:rPr sz="2800" b="1" spc="45" dirty="0">
                <a:solidFill>
                  <a:srgbClr val="00B050"/>
                </a:solidFill>
                <a:latin typeface="Trebuchet MS"/>
                <a:cs typeface="Trebuchet MS"/>
              </a:rPr>
              <a:t>а</a:t>
            </a:r>
            <a:r>
              <a:rPr sz="2800" b="1" spc="-26" dirty="0">
                <a:solidFill>
                  <a:srgbClr val="00B050"/>
                </a:solidFill>
                <a:latin typeface="Trebuchet MS"/>
                <a:cs typeface="Trebuchet MS"/>
              </a:rPr>
              <a:t>куп</a:t>
            </a:r>
            <a:r>
              <a:rPr sz="2800" b="1" spc="-30" dirty="0">
                <a:solidFill>
                  <a:srgbClr val="00B050"/>
                </a:solidFill>
                <a:latin typeface="Trebuchet MS"/>
                <a:cs typeface="Trebuchet MS"/>
              </a:rPr>
              <a:t>ки</a:t>
            </a:r>
            <a:r>
              <a:rPr sz="28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-8" dirty="0">
                <a:solidFill>
                  <a:srgbClr val="00B050"/>
                </a:solidFill>
                <a:latin typeface="Trebuchet MS"/>
                <a:cs typeface="Trebuchet MS"/>
              </a:rPr>
              <a:t>п</a:t>
            </a:r>
            <a:r>
              <a:rPr sz="2800" b="1" spc="8" dirty="0">
                <a:solidFill>
                  <a:srgbClr val="00B050"/>
                </a:solidFill>
                <a:latin typeface="Trebuchet MS"/>
                <a:cs typeface="Trebuchet MS"/>
              </a:rPr>
              <a:t>о</a:t>
            </a:r>
            <a:r>
              <a:rPr sz="2800" b="1" spc="-105" dirty="0">
                <a:solidFill>
                  <a:srgbClr val="00B050"/>
                </a:solidFill>
                <a:latin typeface="Trebuchet MS"/>
                <a:cs typeface="Trebuchet MS"/>
              </a:rPr>
              <a:t> ч.</a:t>
            </a:r>
            <a:r>
              <a:rPr sz="28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-146" dirty="0">
                <a:solidFill>
                  <a:srgbClr val="00B050"/>
                </a:solidFill>
                <a:latin typeface="Trebuchet MS"/>
                <a:cs typeface="Trebuchet MS"/>
              </a:rPr>
              <a:t>12</a:t>
            </a:r>
            <a:r>
              <a:rPr sz="2800" b="1" spc="-8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-113" dirty="0">
                <a:solidFill>
                  <a:srgbClr val="00B050"/>
                </a:solidFill>
                <a:latin typeface="Trebuchet MS"/>
                <a:cs typeface="Trebuchet MS"/>
              </a:rPr>
              <a:t>ст.</a:t>
            </a:r>
            <a:r>
              <a:rPr sz="28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19" dirty="0">
                <a:solidFill>
                  <a:srgbClr val="00B050"/>
                </a:solidFill>
                <a:latin typeface="Trebuchet MS"/>
                <a:cs typeface="Trebuchet MS"/>
              </a:rPr>
              <a:t>93</a:t>
            </a:r>
            <a:r>
              <a:rPr sz="28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15" dirty="0">
                <a:solidFill>
                  <a:srgbClr val="00B050"/>
                </a:solidFill>
                <a:latin typeface="Trebuchet MS"/>
                <a:cs typeface="Trebuchet MS"/>
              </a:rPr>
              <a:t>Закона</a:t>
            </a:r>
            <a:r>
              <a:rPr sz="2800" b="1" spc="-7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300" dirty="0">
                <a:solidFill>
                  <a:srgbClr val="00B050"/>
                </a:solidFill>
                <a:latin typeface="Trebuchet MS"/>
                <a:cs typeface="Trebuchet MS"/>
              </a:rPr>
              <a:t>№</a:t>
            </a:r>
            <a:r>
              <a:rPr sz="2800" b="1" spc="-8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800" b="1" spc="23" dirty="0">
                <a:solidFill>
                  <a:srgbClr val="00B050"/>
                </a:solidFill>
                <a:latin typeface="Trebuchet MS"/>
                <a:cs typeface="Trebuchet MS"/>
              </a:rPr>
              <a:t>4</a:t>
            </a:r>
            <a:r>
              <a:rPr sz="2800" b="1" spc="19" dirty="0">
                <a:solidFill>
                  <a:srgbClr val="00B050"/>
                </a:solidFill>
                <a:latin typeface="Trebuchet MS"/>
                <a:cs typeface="Trebuchet MS"/>
              </a:rPr>
              <a:t>4</a:t>
            </a:r>
            <a:endParaRPr sz="28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4843463" y="5683689"/>
            <a:ext cx="1543050" cy="1554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3340">
              <a:lnSpc>
                <a:spcPts val="1253"/>
              </a:lnSpc>
            </a:pPr>
            <a:fld id="{81D60167-4931-47E6-BA6A-407CBD079E47}" type="slidenum">
              <a:rPr spc="-75" dirty="0"/>
              <a:pPr marL="53340">
                <a:lnSpc>
                  <a:spcPts val="1253"/>
                </a:lnSpc>
              </a:pPr>
              <a:t>3</a:t>
            </a:fld>
            <a:endParaRPr spc="-75" dirty="0"/>
          </a:p>
        </p:txBody>
      </p:sp>
      <p:sp>
        <p:nvSpPr>
          <p:cNvPr id="3" name="object 3"/>
          <p:cNvSpPr txBox="1"/>
          <p:nvPr/>
        </p:nvSpPr>
        <p:spPr>
          <a:xfrm>
            <a:off x="477961" y="5638800"/>
            <a:ext cx="7954521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4" dirty="0">
                <a:solidFill>
                  <a:srgbClr val="00B050"/>
                </a:solidFill>
                <a:latin typeface="Trebuchet MS"/>
                <a:cs typeface="Trebuchet MS"/>
              </a:rPr>
              <a:t>Закупки</a:t>
            </a:r>
            <a:r>
              <a:rPr sz="1600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23" dirty="0">
                <a:solidFill>
                  <a:srgbClr val="00B050"/>
                </a:solidFill>
                <a:latin typeface="Trebuchet MS"/>
                <a:cs typeface="Trebuchet MS"/>
              </a:rPr>
              <a:t>по</a:t>
            </a:r>
            <a:r>
              <a:rPr sz="1600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-68" dirty="0">
                <a:solidFill>
                  <a:srgbClr val="00B050"/>
                </a:solidFill>
                <a:latin typeface="Trebuchet MS"/>
                <a:cs typeface="Trebuchet MS"/>
              </a:rPr>
              <a:t>ч.</a:t>
            </a:r>
            <a:r>
              <a:rPr sz="1600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-64" dirty="0">
                <a:solidFill>
                  <a:srgbClr val="00B050"/>
                </a:solidFill>
                <a:latin typeface="Trebuchet MS"/>
                <a:cs typeface="Trebuchet MS"/>
              </a:rPr>
              <a:t>12</a:t>
            </a:r>
            <a:r>
              <a:rPr sz="1600" spc="-3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-68" dirty="0">
                <a:solidFill>
                  <a:srgbClr val="00B050"/>
                </a:solidFill>
                <a:latin typeface="Trebuchet MS"/>
                <a:cs typeface="Trebuchet MS"/>
              </a:rPr>
              <a:t>ст.</a:t>
            </a:r>
            <a:r>
              <a:rPr sz="1600" spc="-6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49" dirty="0">
                <a:solidFill>
                  <a:srgbClr val="00B050"/>
                </a:solidFill>
                <a:latin typeface="Trebuchet MS"/>
                <a:cs typeface="Trebuchet MS"/>
              </a:rPr>
              <a:t>93</a:t>
            </a:r>
            <a:r>
              <a:rPr sz="1600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19" dirty="0">
                <a:solidFill>
                  <a:srgbClr val="00B050"/>
                </a:solidFill>
                <a:latin typeface="Trebuchet MS"/>
                <a:cs typeface="Trebuchet MS"/>
              </a:rPr>
              <a:t>Закона</a:t>
            </a:r>
            <a:r>
              <a:rPr sz="1600" spc="-6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210" dirty="0">
                <a:solidFill>
                  <a:srgbClr val="00B050"/>
                </a:solidFill>
                <a:latin typeface="Trebuchet MS"/>
                <a:cs typeface="Trebuchet MS"/>
              </a:rPr>
              <a:t>№</a:t>
            </a:r>
            <a:r>
              <a:rPr sz="1600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0B050"/>
                </a:solidFill>
                <a:latin typeface="Trebuchet MS"/>
                <a:cs typeface="Trebuchet MS"/>
              </a:rPr>
              <a:t>44</a:t>
            </a:r>
            <a:r>
              <a:rPr sz="1600" spc="-3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19" dirty="0">
                <a:solidFill>
                  <a:srgbClr val="FF0000"/>
                </a:solidFill>
                <a:latin typeface="Trebuchet MS"/>
                <a:cs typeface="Trebuchet MS"/>
              </a:rPr>
              <a:t>не</a:t>
            </a:r>
            <a:r>
              <a:rPr sz="1600" b="1" spc="-5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8" dirty="0">
                <a:solidFill>
                  <a:srgbClr val="FF0000"/>
                </a:solidFill>
                <a:latin typeface="Trebuchet MS"/>
                <a:cs typeface="Trebuchet MS"/>
              </a:rPr>
              <a:t>учитываются</a:t>
            </a:r>
            <a:r>
              <a:rPr sz="16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38" dirty="0">
                <a:solidFill>
                  <a:srgbClr val="00B050"/>
                </a:solidFill>
                <a:latin typeface="Trebuchet MS"/>
                <a:cs typeface="Trebuchet MS"/>
              </a:rPr>
              <a:t>в</a:t>
            </a:r>
            <a:r>
              <a:rPr sz="1600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8" dirty="0">
                <a:solidFill>
                  <a:srgbClr val="00B050"/>
                </a:solidFill>
                <a:latin typeface="Trebuchet MS"/>
                <a:cs typeface="Trebuchet MS"/>
              </a:rPr>
              <a:t>составе</a:t>
            </a:r>
            <a:r>
              <a:rPr sz="1600" spc="-6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23" dirty="0">
                <a:solidFill>
                  <a:srgbClr val="00B050"/>
                </a:solidFill>
                <a:latin typeface="Trebuchet MS"/>
                <a:cs typeface="Trebuchet MS"/>
              </a:rPr>
              <a:t>годового</a:t>
            </a:r>
            <a:r>
              <a:rPr sz="1600" spc="-6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4" dirty="0">
                <a:solidFill>
                  <a:srgbClr val="00B050"/>
                </a:solidFill>
                <a:latin typeface="Trebuchet MS"/>
                <a:cs typeface="Trebuchet MS"/>
              </a:rPr>
              <a:t>объема</a:t>
            </a:r>
            <a:r>
              <a:rPr sz="1600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00B050"/>
                </a:solidFill>
                <a:latin typeface="Trebuchet MS"/>
                <a:cs typeface="Trebuchet MS"/>
              </a:rPr>
              <a:t>закупок</a:t>
            </a:r>
            <a:r>
              <a:rPr sz="1600" spc="-2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0B050"/>
                </a:solidFill>
                <a:latin typeface="Trebuchet MS"/>
                <a:cs typeface="Trebuchet MS"/>
              </a:rPr>
              <a:t>по</a:t>
            </a:r>
            <a:r>
              <a:rPr sz="1600" b="1" spc="-6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00B050"/>
                </a:solidFill>
                <a:latin typeface="Trebuchet MS"/>
                <a:cs typeface="Trebuchet MS"/>
              </a:rPr>
              <a:t>п.</a:t>
            </a:r>
            <a:r>
              <a:rPr sz="1600" b="1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11" dirty="0">
                <a:solidFill>
                  <a:srgbClr val="00B050"/>
                </a:solidFill>
                <a:latin typeface="Trebuchet MS"/>
                <a:cs typeface="Trebuchet MS"/>
              </a:rPr>
              <a:t>4</a:t>
            </a:r>
            <a:r>
              <a:rPr sz="1600" b="1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23" dirty="0">
                <a:solidFill>
                  <a:srgbClr val="00B050"/>
                </a:solidFill>
                <a:latin typeface="Trebuchet MS"/>
                <a:cs typeface="Trebuchet MS"/>
              </a:rPr>
              <a:t>и</a:t>
            </a:r>
            <a:r>
              <a:rPr sz="1600" b="1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23" dirty="0">
                <a:solidFill>
                  <a:srgbClr val="00B050"/>
                </a:solidFill>
                <a:latin typeface="Trebuchet MS"/>
                <a:cs typeface="Trebuchet MS"/>
              </a:rPr>
              <a:t>5</a:t>
            </a:r>
            <a:r>
              <a:rPr sz="1600" b="1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64" dirty="0">
                <a:solidFill>
                  <a:srgbClr val="00B050"/>
                </a:solidFill>
                <a:latin typeface="Trebuchet MS"/>
                <a:cs typeface="Trebuchet MS"/>
              </a:rPr>
              <a:t>ч.</a:t>
            </a:r>
            <a:r>
              <a:rPr sz="1600" b="1" spc="-4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184" dirty="0">
                <a:solidFill>
                  <a:srgbClr val="00B050"/>
                </a:solidFill>
                <a:latin typeface="Trebuchet MS"/>
                <a:cs typeface="Trebuchet MS"/>
              </a:rPr>
              <a:t>1</a:t>
            </a:r>
            <a:r>
              <a:rPr sz="1600" b="1" spc="-4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68" dirty="0">
                <a:solidFill>
                  <a:srgbClr val="00B050"/>
                </a:solidFill>
                <a:latin typeface="Trebuchet MS"/>
                <a:cs typeface="Trebuchet MS"/>
              </a:rPr>
              <a:t>ст.</a:t>
            </a:r>
            <a:r>
              <a:rPr sz="1600" b="1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00B050"/>
                </a:solidFill>
                <a:latin typeface="Trebuchet MS"/>
                <a:cs typeface="Trebuchet MS"/>
              </a:rPr>
              <a:t>93</a:t>
            </a:r>
            <a:r>
              <a:rPr sz="1600" b="1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8" dirty="0">
                <a:solidFill>
                  <a:srgbClr val="00B050"/>
                </a:solidFill>
                <a:latin typeface="Trebuchet MS"/>
                <a:cs typeface="Trebuchet MS"/>
              </a:rPr>
              <a:t>Закона</a:t>
            </a:r>
            <a:r>
              <a:rPr sz="1600" b="1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176" dirty="0">
                <a:solidFill>
                  <a:srgbClr val="00B050"/>
                </a:solidFill>
                <a:latin typeface="Trebuchet MS"/>
                <a:cs typeface="Trebuchet MS"/>
              </a:rPr>
              <a:t>№</a:t>
            </a:r>
            <a:r>
              <a:rPr sz="1600" b="1" spc="-3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600" b="1" spc="-34" dirty="0">
                <a:solidFill>
                  <a:srgbClr val="00B050"/>
                </a:solidFill>
                <a:latin typeface="Trebuchet MS"/>
                <a:cs typeface="Trebuchet MS"/>
              </a:rPr>
              <a:t>44</a:t>
            </a:r>
            <a:r>
              <a:rPr sz="1600" b="1" spc="-34" dirty="0">
                <a:solidFill>
                  <a:srgbClr val="E3465A"/>
                </a:solidFill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17" y="944356"/>
            <a:ext cx="8341519" cy="130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790" indent="-215265">
              <a:spcBef>
                <a:spcPts val="75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400" b="1" dirty="0">
                <a:solidFill>
                  <a:srgbClr val="343846"/>
                </a:solidFill>
                <a:latin typeface="Trebuchet MS"/>
                <a:cs typeface="Trebuchet MS"/>
              </a:rPr>
              <a:t>Закупка</a:t>
            </a:r>
            <a:r>
              <a:rPr sz="1400" b="1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43846"/>
                </a:solidFill>
                <a:latin typeface="Trebuchet MS"/>
                <a:cs typeface="Trebuchet MS"/>
              </a:rPr>
              <a:t>«В</a:t>
            </a:r>
            <a:r>
              <a:rPr sz="1400" b="1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b="1" spc="34" dirty="0">
                <a:solidFill>
                  <a:srgbClr val="343846"/>
                </a:solidFill>
                <a:latin typeface="Trebuchet MS"/>
                <a:cs typeface="Trebuchet MS"/>
              </a:rPr>
              <a:t>ЭЛЕКТРОННОМ</a:t>
            </a:r>
            <a:r>
              <a:rPr sz="1400" b="1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343846"/>
                </a:solidFill>
                <a:latin typeface="Trebuchet MS"/>
                <a:cs typeface="Trebuchet MS"/>
              </a:rPr>
              <a:t>МАГАЗИНЕ»,</a:t>
            </a:r>
            <a:r>
              <a:rPr sz="1400" b="1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b="1" spc="-8" dirty="0">
                <a:solidFill>
                  <a:srgbClr val="343846"/>
                </a:solidFill>
                <a:latin typeface="Trebuchet MS"/>
                <a:cs typeface="Trebuchet MS"/>
              </a:rPr>
              <a:t>закупка</a:t>
            </a:r>
            <a:r>
              <a:rPr sz="1400" b="1" spc="-3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b="1" spc="8" dirty="0">
                <a:solidFill>
                  <a:srgbClr val="343846"/>
                </a:solidFill>
                <a:latin typeface="Trebuchet MS"/>
                <a:cs typeface="Trebuchet MS"/>
              </a:rPr>
              <a:t>«С</a:t>
            </a:r>
            <a:r>
              <a:rPr sz="1400" b="1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43846"/>
                </a:solidFill>
                <a:latin typeface="Trebuchet MS"/>
                <a:cs typeface="Trebuchet MS"/>
              </a:rPr>
              <a:t>ПОЛКИ»;</a:t>
            </a:r>
            <a:endParaRPr sz="1400" dirty="0">
              <a:latin typeface="Trebuchet MS"/>
              <a:cs typeface="Trebuchet MS"/>
            </a:endParaRPr>
          </a:p>
          <a:p>
            <a:pPr marL="224790" indent="-215265"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400" spc="4" dirty="0">
                <a:solidFill>
                  <a:srgbClr val="343846"/>
                </a:solidFill>
                <a:latin typeface="Trebuchet MS"/>
                <a:cs typeface="Trebuchet MS"/>
              </a:rPr>
              <a:t>Является</a:t>
            </a:r>
            <a:r>
              <a:rPr sz="1400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8" dirty="0">
                <a:solidFill>
                  <a:srgbClr val="343846"/>
                </a:solidFill>
                <a:latin typeface="Trebuchet MS"/>
                <a:cs typeface="Trebuchet MS"/>
              </a:rPr>
              <a:t>закупкой</a:t>
            </a:r>
            <a:r>
              <a:rPr sz="1400" spc="-1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8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4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43846"/>
                </a:solidFill>
                <a:latin typeface="Trebuchet MS"/>
                <a:cs typeface="Trebuchet MS"/>
              </a:rPr>
              <a:t>единственного</a:t>
            </a:r>
            <a:r>
              <a:rPr sz="140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4" dirty="0">
                <a:solidFill>
                  <a:srgbClr val="343846"/>
                </a:solidFill>
                <a:latin typeface="Trebuchet MS"/>
                <a:cs typeface="Trebuchet MS"/>
              </a:rPr>
              <a:t>поставщика</a:t>
            </a:r>
            <a:r>
              <a:rPr sz="1400" spc="-6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41" dirty="0">
                <a:solidFill>
                  <a:srgbClr val="00B050"/>
                </a:solidFill>
                <a:latin typeface="Trebuchet MS"/>
                <a:cs typeface="Trebuchet MS"/>
              </a:rPr>
              <a:t>(не</a:t>
            </a:r>
            <a:r>
              <a:rPr sz="1400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400" spc="-8" dirty="0">
                <a:solidFill>
                  <a:srgbClr val="00B050"/>
                </a:solidFill>
                <a:latin typeface="Trebuchet MS"/>
                <a:cs typeface="Trebuchet MS"/>
              </a:rPr>
              <a:t>относится</a:t>
            </a:r>
            <a:r>
              <a:rPr sz="1400" spc="-6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400" spc="-4" dirty="0">
                <a:solidFill>
                  <a:srgbClr val="00B050"/>
                </a:solidFill>
                <a:latin typeface="Trebuchet MS"/>
                <a:cs typeface="Trebuchet MS"/>
              </a:rPr>
              <a:t>к</a:t>
            </a:r>
            <a:r>
              <a:rPr sz="1400" spc="-3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400" spc="-4" dirty="0">
                <a:solidFill>
                  <a:srgbClr val="00B050"/>
                </a:solidFill>
                <a:latin typeface="Trebuchet MS"/>
                <a:cs typeface="Trebuchet MS"/>
              </a:rPr>
              <a:t>конкурентным</a:t>
            </a:r>
            <a:r>
              <a:rPr sz="1400" spc="-2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400" spc="-26" dirty="0">
                <a:solidFill>
                  <a:srgbClr val="00B050"/>
                </a:solidFill>
                <a:latin typeface="Trebuchet MS"/>
                <a:cs typeface="Trebuchet MS"/>
              </a:rPr>
              <a:t>закупкам);</a:t>
            </a:r>
            <a:endParaRPr sz="1400" dirty="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224790" indent="-215265"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400" spc="8" dirty="0">
                <a:solidFill>
                  <a:srgbClr val="343846"/>
                </a:solidFill>
                <a:latin typeface="Trebuchet MS"/>
                <a:cs typeface="Trebuchet MS"/>
              </a:rPr>
              <a:t>Электронная</a:t>
            </a:r>
            <a:r>
              <a:rPr sz="1400" spc="-2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4" dirty="0">
                <a:solidFill>
                  <a:srgbClr val="343846"/>
                </a:solidFill>
                <a:latin typeface="Trebuchet MS"/>
                <a:cs typeface="Trebuchet MS"/>
              </a:rPr>
              <a:t>процедура</a:t>
            </a:r>
            <a:r>
              <a:rPr sz="1400" spc="-1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343846"/>
                </a:solidFill>
                <a:latin typeface="Trebuchet MS"/>
                <a:cs typeface="Trebuchet MS"/>
              </a:rPr>
              <a:t>закупки,</a:t>
            </a:r>
            <a:r>
              <a:rPr sz="1400" spc="-2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43846"/>
                </a:solidFill>
                <a:latin typeface="Trebuchet MS"/>
                <a:cs typeface="Trebuchet MS"/>
              </a:rPr>
              <a:t>осуществляется</a:t>
            </a:r>
            <a:r>
              <a:rPr sz="140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4" dirty="0">
                <a:solidFill>
                  <a:srgbClr val="343846"/>
                </a:solidFill>
                <a:latin typeface="Trebuchet MS"/>
                <a:cs typeface="Trebuchet MS"/>
              </a:rPr>
              <a:t>только</a:t>
            </a:r>
            <a:r>
              <a:rPr sz="140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38" dirty="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sz="1400" spc="-3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43846"/>
                </a:solidFill>
                <a:latin typeface="Trebuchet MS"/>
                <a:cs typeface="Trebuchet MS"/>
              </a:rPr>
              <a:t>электронной</a:t>
            </a:r>
            <a:r>
              <a:rPr sz="14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8" dirty="0">
                <a:solidFill>
                  <a:srgbClr val="343846"/>
                </a:solidFill>
                <a:latin typeface="Trebuchet MS"/>
                <a:cs typeface="Trebuchet MS"/>
              </a:rPr>
              <a:t>форме</a:t>
            </a:r>
            <a:r>
              <a:rPr sz="1400" spc="-2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4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8" dirty="0">
                <a:solidFill>
                  <a:srgbClr val="343846"/>
                </a:solidFill>
                <a:latin typeface="Trebuchet MS"/>
                <a:cs typeface="Trebuchet MS"/>
              </a:rPr>
              <a:t>использованием</a:t>
            </a:r>
            <a:r>
              <a:rPr sz="1400" spc="-6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8" dirty="0">
                <a:solidFill>
                  <a:srgbClr val="343846"/>
                </a:solidFill>
                <a:latin typeface="Trebuchet MS"/>
                <a:cs typeface="Trebuchet MS"/>
              </a:rPr>
              <a:t>ЭП,</a:t>
            </a:r>
            <a:r>
              <a:rPr sz="1400" spc="-23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4" dirty="0">
                <a:solidFill>
                  <a:srgbClr val="343846"/>
                </a:solidFill>
                <a:latin typeface="Trebuchet MS"/>
                <a:cs typeface="Trebuchet MS"/>
              </a:rPr>
              <a:t>советующих</a:t>
            </a:r>
            <a:r>
              <a:rPr sz="14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43846"/>
                </a:solidFill>
                <a:latin typeface="Trebuchet MS"/>
                <a:cs typeface="Trebuchet MS"/>
              </a:rPr>
              <a:t>требованиям</a:t>
            </a:r>
            <a:r>
              <a:rPr sz="1400" spc="-3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71" dirty="0">
                <a:solidFill>
                  <a:srgbClr val="343846"/>
                </a:solidFill>
                <a:latin typeface="Trebuchet MS"/>
                <a:cs typeface="Trebuchet MS"/>
              </a:rPr>
              <a:t>п.</a:t>
            </a:r>
            <a:r>
              <a:rPr lang="ru-RU" sz="1400" spc="-7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sz="1400" spc="-15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23" dirty="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sz="140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64" dirty="0">
                <a:solidFill>
                  <a:srgbClr val="343846"/>
                </a:solidFill>
                <a:latin typeface="Trebuchet MS"/>
                <a:cs typeface="Trebuchet MS"/>
              </a:rPr>
              <a:t>2</a:t>
            </a:r>
            <a:r>
              <a:rPr sz="14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68" dirty="0">
                <a:solidFill>
                  <a:srgbClr val="343846"/>
                </a:solidFill>
                <a:latin typeface="Trebuchet MS"/>
                <a:cs typeface="Trebuchet MS"/>
              </a:rPr>
              <a:t>ч.</a:t>
            </a:r>
            <a:r>
              <a:rPr sz="1400" spc="-2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64" dirty="0">
                <a:solidFill>
                  <a:srgbClr val="343846"/>
                </a:solidFill>
                <a:latin typeface="Trebuchet MS"/>
                <a:cs typeface="Trebuchet MS"/>
              </a:rPr>
              <a:t>2</a:t>
            </a:r>
            <a:r>
              <a:rPr sz="14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68" dirty="0">
                <a:solidFill>
                  <a:srgbClr val="343846"/>
                </a:solidFill>
                <a:latin typeface="Trebuchet MS"/>
                <a:cs typeface="Trebuchet MS"/>
              </a:rPr>
              <a:t>ст.</a:t>
            </a:r>
            <a:r>
              <a:rPr sz="14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64" dirty="0">
                <a:solidFill>
                  <a:srgbClr val="343846"/>
                </a:solidFill>
                <a:latin typeface="Trebuchet MS"/>
                <a:cs typeface="Trebuchet MS"/>
              </a:rPr>
              <a:t>24.1</a:t>
            </a:r>
            <a:r>
              <a:rPr sz="14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19" dirty="0">
                <a:solidFill>
                  <a:srgbClr val="343846"/>
                </a:solidFill>
                <a:latin typeface="Trebuchet MS"/>
                <a:cs typeface="Trebuchet MS"/>
              </a:rPr>
              <a:t>Закона</a:t>
            </a:r>
            <a:r>
              <a:rPr sz="140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206" dirty="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sz="14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34" dirty="0">
                <a:solidFill>
                  <a:srgbClr val="343846"/>
                </a:solidFill>
                <a:latin typeface="Trebuchet MS"/>
                <a:cs typeface="Trebuchet MS"/>
              </a:rPr>
              <a:t>44</a:t>
            </a:r>
            <a:r>
              <a:rPr sz="1400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34" dirty="0">
                <a:solidFill>
                  <a:srgbClr val="343846"/>
                </a:solidFill>
                <a:latin typeface="Trebuchet MS"/>
                <a:cs typeface="Trebuchet MS"/>
              </a:rPr>
              <a:t>(</a:t>
            </a:r>
            <a:r>
              <a:rPr sz="1400" b="1" u="sng" spc="-34" dirty="0">
                <a:solidFill>
                  <a:srgbClr val="FF0000"/>
                </a:solidFill>
                <a:latin typeface="Trebuchet MS"/>
                <a:cs typeface="Trebuchet MS"/>
              </a:rPr>
              <a:t>при</a:t>
            </a:r>
            <a:r>
              <a:rPr sz="1400" b="1" u="sng" spc="-2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-8" dirty="0">
                <a:solidFill>
                  <a:srgbClr val="FF0000"/>
                </a:solidFill>
                <a:latin typeface="Trebuchet MS"/>
                <a:cs typeface="Trebuchet MS"/>
              </a:rPr>
              <a:t>наличии</a:t>
            </a:r>
            <a:r>
              <a:rPr sz="1400" b="1" u="sng" spc="-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4" dirty="0">
                <a:solidFill>
                  <a:srgbClr val="FF0000"/>
                </a:solidFill>
                <a:latin typeface="Trebuchet MS"/>
                <a:cs typeface="Trebuchet MS"/>
              </a:rPr>
              <a:t>на</a:t>
            </a:r>
            <a:r>
              <a:rPr sz="1400" b="1" u="sng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83" dirty="0">
                <a:solidFill>
                  <a:srgbClr val="FF0000"/>
                </a:solidFill>
                <a:latin typeface="Trebuchet MS"/>
                <a:cs typeface="Trebuchet MS"/>
              </a:rPr>
              <a:t>ЭП</a:t>
            </a:r>
            <a:r>
              <a:rPr sz="1400" b="1" u="sng" spc="-2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dirty="0">
                <a:solidFill>
                  <a:srgbClr val="FF0000"/>
                </a:solidFill>
                <a:latin typeface="Trebuchet MS"/>
                <a:cs typeface="Trebuchet MS"/>
              </a:rPr>
              <a:t>предварительных</a:t>
            </a:r>
            <a:r>
              <a:rPr sz="1400" b="1" u="sng" spc="-5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-4" dirty="0">
                <a:solidFill>
                  <a:srgbClr val="FF0000"/>
                </a:solidFill>
                <a:latin typeface="Trebuchet MS"/>
                <a:cs typeface="Trebuchet MS"/>
              </a:rPr>
              <a:t>предложений</a:t>
            </a:r>
            <a:r>
              <a:rPr sz="1400" b="1" u="sng" spc="-3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19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b="1" u="sng" spc="-4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-4" dirty="0">
                <a:solidFill>
                  <a:srgbClr val="FF0000"/>
                </a:solidFill>
                <a:latin typeface="Trebuchet MS"/>
                <a:cs typeface="Trebuchet MS"/>
              </a:rPr>
              <a:t>применяемой</a:t>
            </a:r>
            <a:r>
              <a:rPr sz="1400" b="1" u="sng" spc="-4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11" dirty="0">
                <a:solidFill>
                  <a:srgbClr val="FF0000"/>
                </a:solidFill>
                <a:latin typeface="Trebuchet MS"/>
                <a:cs typeface="Trebuchet MS"/>
              </a:rPr>
              <a:t>Заказчиком</a:t>
            </a:r>
            <a:r>
              <a:rPr sz="1400" b="1" u="sng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8" dirty="0">
                <a:solidFill>
                  <a:srgbClr val="FF0000"/>
                </a:solidFill>
                <a:latin typeface="Trebuchet MS"/>
                <a:cs typeface="Trebuchet MS"/>
              </a:rPr>
              <a:t>позиции</a:t>
            </a:r>
            <a:r>
              <a:rPr sz="1400" b="1" u="sng" spc="-3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u="sng" spc="-45" dirty="0">
                <a:solidFill>
                  <a:srgbClr val="FF0000"/>
                </a:solidFill>
                <a:latin typeface="Trebuchet MS"/>
                <a:cs typeface="Trebuchet MS"/>
              </a:rPr>
              <a:t>КТРУ);</a:t>
            </a:r>
            <a:endParaRPr sz="1400" b="1" u="sng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24790" indent="-215265"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400" spc="38" dirty="0">
                <a:solidFill>
                  <a:srgbClr val="343846"/>
                </a:solidFill>
                <a:latin typeface="Trebuchet MS"/>
                <a:cs typeface="Trebuchet MS"/>
              </a:rPr>
              <a:t>Право</a:t>
            </a:r>
            <a:r>
              <a:rPr sz="140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343846"/>
                </a:solidFill>
                <a:latin typeface="Trebuchet MS"/>
                <a:cs typeface="Trebuchet MS"/>
              </a:rPr>
              <a:t>Заказчика</a:t>
            </a:r>
            <a:r>
              <a:rPr sz="140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4" dirty="0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sz="140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400" spc="-8" dirty="0">
                <a:solidFill>
                  <a:srgbClr val="343846"/>
                </a:solidFill>
                <a:latin typeface="Trebuchet MS"/>
                <a:cs typeface="Trebuchet MS"/>
              </a:rPr>
              <a:t>проведение.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805" y="5638800"/>
            <a:ext cx="8735042" cy="676446"/>
          </a:xfrm>
          <a:custGeom>
            <a:avLst/>
            <a:gdLst/>
            <a:ahLst/>
            <a:cxnLst/>
            <a:rect l="l" t="t" r="r" b="b"/>
            <a:pathLst>
              <a:path w="11592560" h="518160">
                <a:moveTo>
                  <a:pt x="0" y="48374"/>
                </a:moveTo>
                <a:lnTo>
                  <a:pt x="3800" y="29548"/>
                </a:lnTo>
                <a:lnTo>
                  <a:pt x="14166" y="14171"/>
                </a:lnTo>
                <a:lnTo>
                  <a:pt x="29542" y="3802"/>
                </a:lnTo>
                <a:lnTo>
                  <a:pt x="48374" y="0"/>
                </a:lnTo>
                <a:lnTo>
                  <a:pt x="11544173" y="0"/>
                </a:lnTo>
                <a:lnTo>
                  <a:pt x="11562984" y="3802"/>
                </a:lnTo>
                <a:lnTo>
                  <a:pt x="11578367" y="14171"/>
                </a:lnTo>
                <a:lnTo>
                  <a:pt x="11588750" y="29548"/>
                </a:lnTo>
                <a:lnTo>
                  <a:pt x="11592560" y="48374"/>
                </a:lnTo>
                <a:lnTo>
                  <a:pt x="11592560" y="469785"/>
                </a:lnTo>
                <a:lnTo>
                  <a:pt x="11588750" y="488611"/>
                </a:lnTo>
                <a:lnTo>
                  <a:pt x="11578367" y="503988"/>
                </a:lnTo>
                <a:lnTo>
                  <a:pt x="11562984" y="514357"/>
                </a:lnTo>
                <a:lnTo>
                  <a:pt x="11544173" y="518159"/>
                </a:lnTo>
                <a:lnTo>
                  <a:pt x="48374" y="518159"/>
                </a:lnTo>
                <a:lnTo>
                  <a:pt x="29542" y="514357"/>
                </a:lnTo>
                <a:lnTo>
                  <a:pt x="14166" y="503988"/>
                </a:lnTo>
                <a:lnTo>
                  <a:pt x="3800" y="488611"/>
                </a:lnTo>
                <a:lnTo>
                  <a:pt x="0" y="469785"/>
                </a:lnTo>
                <a:lnTo>
                  <a:pt x="0" y="48374"/>
                </a:lnTo>
                <a:close/>
              </a:path>
            </a:pathLst>
          </a:custGeom>
          <a:ln w="2032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600200" y="2484948"/>
            <a:ext cx="240030" cy="112395"/>
          </a:xfrm>
          <a:custGeom>
            <a:avLst/>
            <a:gdLst/>
            <a:ahLst/>
            <a:cxnLst/>
            <a:rect l="l" t="t" r="r" b="b"/>
            <a:pathLst>
              <a:path w="320039" h="149860">
                <a:moveTo>
                  <a:pt x="320039" y="0"/>
                </a:moveTo>
                <a:lnTo>
                  <a:pt x="160019" y="74930"/>
                </a:lnTo>
                <a:lnTo>
                  <a:pt x="0" y="0"/>
                </a:lnTo>
                <a:lnTo>
                  <a:pt x="0" y="74930"/>
                </a:lnTo>
                <a:lnTo>
                  <a:pt x="160019" y="149860"/>
                </a:lnTo>
                <a:lnTo>
                  <a:pt x="320039" y="74930"/>
                </a:lnTo>
                <a:lnTo>
                  <a:pt x="32003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9" name="object 9"/>
          <p:cNvGrpSpPr/>
          <p:nvPr/>
        </p:nvGrpSpPr>
        <p:grpSpPr>
          <a:xfrm>
            <a:off x="472069" y="2893700"/>
            <a:ext cx="3447812" cy="367623"/>
            <a:chOff x="330200" y="2796539"/>
            <a:chExt cx="3716020" cy="396240"/>
          </a:xfrm>
          <a:solidFill>
            <a:srgbClr val="7030A0"/>
          </a:solidFill>
        </p:grpSpPr>
        <p:sp>
          <p:nvSpPr>
            <p:cNvPr id="10" name="object 10"/>
            <p:cNvSpPr/>
            <p:nvPr/>
          </p:nvSpPr>
          <p:spPr>
            <a:xfrm>
              <a:off x="336550" y="2802889"/>
              <a:ext cx="3703320" cy="383540"/>
            </a:xfrm>
            <a:custGeom>
              <a:avLst/>
              <a:gdLst/>
              <a:ahLst/>
              <a:cxnLst/>
              <a:rect l="l" t="t" r="r" b="b"/>
              <a:pathLst>
                <a:path w="3703320" h="383539">
                  <a:moveTo>
                    <a:pt x="3639439" y="0"/>
                  </a:moveTo>
                  <a:lnTo>
                    <a:pt x="63919" y="0"/>
                  </a:lnTo>
                  <a:lnTo>
                    <a:pt x="39042" y="5016"/>
                  </a:lnTo>
                  <a:lnTo>
                    <a:pt x="18724" y="18700"/>
                  </a:lnTo>
                  <a:lnTo>
                    <a:pt x="5024" y="39004"/>
                  </a:lnTo>
                  <a:lnTo>
                    <a:pt x="0" y="63881"/>
                  </a:lnTo>
                  <a:lnTo>
                    <a:pt x="0" y="319659"/>
                  </a:lnTo>
                  <a:lnTo>
                    <a:pt x="5024" y="344535"/>
                  </a:lnTo>
                  <a:lnTo>
                    <a:pt x="18724" y="364839"/>
                  </a:lnTo>
                  <a:lnTo>
                    <a:pt x="39042" y="378523"/>
                  </a:lnTo>
                  <a:lnTo>
                    <a:pt x="63919" y="383539"/>
                  </a:lnTo>
                  <a:lnTo>
                    <a:pt x="3639439" y="383539"/>
                  </a:lnTo>
                  <a:lnTo>
                    <a:pt x="3664315" y="378523"/>
                  </a:lnTo>
                  <a:lnTo>
                    <a:pt x="3684619" y="364839"/>
                  </a:lnTo>
                  <a:lnTo>
                    <a:pt x="3698303" y="344535"/>
                  </a:lnTo>
                  <a:lnTo>
                    <a:pt x="3703320" y="319659"/>
                  </a:lnTo>
                  <a:lnTo>
                    <a:pt x="3703320" y="63881"/>
                  </a:lnTo>
                  <a:lnTo>
                    <a:pt x="3698303" y="39004"/>
                  </a:lnTo>
                  <a:lnTo>
                    <a:pt x="3684619" y="18700"/>
                  </a:lnTo>
                  <a:lnTo>
                    <a:pt x="3664315" y="5016"/>
                  </a:lnTo>
                  <a:lnTo>
                    <a:pt x="3639439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550" y="2802889"/>
              <a:ext cx="3703320" cy="383540"/>
            </a:xfrm>
            <a:custGeom>
              <a:avLst/>
              <a:gdLst/>
              <a:ahLst/>
              <a:cxnLst/>
              <a:rect l="l" t="t" r="r" b="b"/>
              <a:pathLst>
                <a:path w="3703320" h="383539">
                  <a:moveTo>
                    <a:pt x="0" y="63881"/>
                  </a:moveTo>
                  <a:lnTo>
                    <a:pt x="5024" y="39004"/>
                  </a:lnTo>
                  <a:lnTo>
                    <a:pt x="18724" y="18700"/>
                  </a:lnTo>
                  <a:lnTo>
                    <a:pt x="39042" y="5016"/>
                  </a:lnTo>
                  <a:lnTo>
                    <a:pt x="63919" y="0"/>
                  </a:lnTo>
                  <a:lnTo>
                    <a:pt x="3639439" y="0"/>
                  </a:lnTo>
                  <a:lnTo>
                    <a:pt x="3664315" y="5016"/>
                  </a:lnTo>
                  <a:lnTo>
                    <a:pt x="3684619" y="18700"/>
                  </a:lnTo>
                  <a:lnTo>
                    <a:pt x="3698303" y="39004"/>
                  </a:lnTo>
                  <a:lnTo>
                    <a:pt x="3703320" y="63881"/>
                  </a:lnTo>
                  <a:lnTo>
                    <a:pt x="3703320" y="319659"/>
                  </a:lnTo>
                  <a:lnTo>
                    <a:pt x="3698303" y="344535"/>
                  </a:lnTo>
                  <a:lnTo>
                    <a:pt x="3684619" y="364839"/>
                  </a:lnTo>
                  <a:lnTo>
                    <a:pt x="3664315" y="378523"/>
                  </a:lnTo>
                  <a:lnTo>
                    <a:pt x="3639439" y="383539"/>
                  </a:lnTo>
                  <a:lnTo>
                    <a:pt x="63919" y="383539"/>
                  </a:lnTo>
                  <a:lnTo>
                    <a:pt x="39042" y="378523"/>
                  </a:lnTo>
                  <a:lnTo>
                    <a:pt x="18724" y="364839"/>
                  </a:lnTo>
                  <a:lnTo>
                    <a:pt x="5024" y="344535"/>
                  </a:lnTo>
                  <a:lnTo>
                    <a:pt x="0" y="319659"/>
                  </a:lnTo>
                  <a:lnTo>
                    <a:pt x="0" y="63881"/>
                  </a:lnTo>
                  <a:close/>
                </a:path>
              </a:pathLst>
            </a:custGeom>
            <a:grpFill/>
            <a:ln w="127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6272" y="2983320"/>
            <a:ext cx="7066234" cy="11291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5733">
              <a:spcBef>
                <a:spcPts val="75"/>
              </a:spcBef>
            </a:pPr>
            <a:r>
              <a:rPr sz="1200" b="1" spc="8" dirty="0">
                <a:solidFill>
                  <a:srgbClr val="FFFFFF"/>
                </a:solidFill>
                <a:latin typeface="Trebuchet MS"/>
                <a:cs typeface="Trebuchet MS"/>
              </a:rPr>
              <a:t>Правила</a:t>
            </a:r>
            <a:r>
              <a:rPr sz="1200" b="1" spc="-3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rebuchet MS"/>
                <a:cs typeface="Trebuchet MS"/>
              </a:rPr>
              <a:t>выбора</a:t>
            </a:r>
            <a:r>
              <a:rPr sz="1200" b="1" spc="-6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Trebuchet MS"/>
                <a:cs typeface="Trebuchet MS"/>
              </a:rPr>
              <a:t>способа</a:t>
            </a:r>
            <a:r>
              <a:rPr sz="1200" b="1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1" dirty="0">
                <a:solidFill>
                  <a:srgbClr val="FFFFFF"/>
                </a:solidFill>
                <a:latin typeface="Trebuchet MS"/>
                <a:cs typeface="Trebuchet MS"/>
              </a:rPr>
              <a:t>закупки</a:t>
            </a:r>
            <a:endParaRPr sz="1200" dirty="0">
              <a:latin typeface="Trebuchet MS"/>
              <a:cs typeface="Trebuchet MS"/>
            </a:endParaRPr>
          </a:p>
          <a:p>
            <a:pPr>
              <a:spcBef>
                <a:spcPts val="11"/>
              </a:spcBef>
            </a:pPr>
            <a:endParaRPr sz="1275" dirty="0">
              <a:latin typeface="Trebuchet MS"/>
              <a:cs typeface="Trebuchet MS"/>
            </a:endParaRPr>
          </a:p>
          <a:p>
            <a:pPr marL="224790" indent="-215265">
              <a:spcBef>
                <a:spcPts val="4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600" spc="64" dirty="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600" spc="-11" dirty="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sz="1600" spc="-15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600" spc="11" dirty="0">
                <a:solidFill>
                  <a:srgbClr val="343846"/>
                </a:solidFill>
                <a:latin typeface="Trebuchet MS"/>
                <a:cs typeface="Trebuchet MS"/>
              </a:rPr>
              <a:t>ча</a:t>
            </a:r>
            <a:r>
              <a:rPr sz="1600" spc="15" dirty="0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sz="1600" spc="-86" dirty="0">
                <a:solidFill>
                  <a:srgbClr val="343846"/>
                </a:solidFill>
                <a:latin typeface="Trebuchet MS"/>
                <a:cs typeface="Trebuchet MS"/>
              </a:rPr>
              <a:t>х,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11" dirty="0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sz="1600" spc="4" dirty="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sz="1600" spc="-26" dirty="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sz="1600" spc="-15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600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600" spc="-11" dirty="0">
                <a:solidFill>
                  <a:srgbClr val="343846"/>
                </a:solidFill>
                <a:latin typeface="Trebuchet MS"/>
                <a:cs typeface="Trebuchet MS"/>
              </a:rPr>
              <a:t>мот</a:t>
            </a:r>
            <a:r>
              <a:rPr sz="1600" spc="-15" dirty="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sz="1600" spc="8" dirty="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sz="1600" spc="-4" dirty="0">
                <a:solidFill>
                  <a:srgbClr val="343846"/>
                </a:solidFill>
                <a:latin typeface="Trebuchet MS"/>
                <a:cs typeface="Trebuchet MS"/>
              </a:rPr>
              <a:t>нн</a:t>
            </a:r>
            <a:r>
              <a:rPr sz="1600" dirty="0">
                <a:solidFill>
                  <a:srgbClr val="343846"/>
                </a:solidFill>
                <a:latin typeface="Trebuchet MS"/>
                <a:cs typeface="Trebuchet MS"/>
              </a:rPr>
              <a:t>ых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8" dirty="0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sz="1600" spc="-146" dirty="0">
                <a:solidFill>
                  <a:srgbClr val="343846"/>
                </a:solidFill>
                <a:latin typeface="Trebuchet MS"/>
                <a:cs typeface="Trebuchet MS"/>
              </a:rPr>
              <a:t>.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34" dirty="0">
                <a:solidFill>
                  <a:srgbClr val="343846"/>
                </a:solidFill>
                <a:latin typeface="Trebuchet MS"/>
                <a:cs typeface="Trebuchet MS"/>
              </a:rPr>
              <a:t>4</a:t>
            </a:r>
            <a:r>
              <a:rPr sz="160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71" dirty="0">
                <a:solidFill>
                  <a:srgbClr val="343846"/>
                </a:solidFill>
                <a:latin typeface="Trebuchet MS"/>
                <a:cs typeface="Trebuchet MS"/>
              </a:rPr>
              <a:t>-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68" dirty="0">
                <a:solidFill>
                  <a:srgbClr val="343846"/>
                </a:solidFill>
                <a:latin typeface="Trebuchet MS"/>
                <a:cs typeface="Trebuchet MS"/>
              </a:rPr>
              <a:t>5</a:t>
            </a:r>
            <a:r>
              <a:rPr sz="160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68" dirty="0">
                <a:solidFill>
                  <a:srgbClr val="343846"/>
                </a:solidFill>
                <a:latin typeface="Trebuchet MS"/>
                <a:cs typeface="Trebuchet MS"/>
              </a:rPr>
              <a:t>ч.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195" dirty="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sz="16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600" spc="-101" dirty="0">
                <a:solidFill>
                  <a:srgbClr val="343846"/>
                </a:solidFill>
                <a:latin typeface="Trebuchet MS"/>
                <a:cs typeface="Trebuchet MS"/>
              </a:rPr>
              <a:t>т.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343846"/>
                </a:solidFill>
                <a:latin typeface="Trebuchet MS"/>
                <a:cs typeface="Trebuchet MS"/>
              </a:rPr>
              <a:t>9</a:t>
            </a:r>
            <a:r>
              <a:rPr sz="1600" spc="34" dirty="0">
                <a:solidFill>
                  <a:srgbClr val="343846"/>
                </a:solidFill>
                <a:latin typeface="Trebuchet MS"/>
                <a:cs typeface="Trebuchet MS"/>
              </a:rPr>
              <a:t>3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19" dirty="0">
                <a:solidFill>
                  <a:srgbClr val="343846"/>
                </a:solidFill>
                <a:latin typeface="Trebuchet MS"/>
                <a:cs typeface="Trebuchet MS"/>
              </a:rPr>
              <a:t>Зако</a:t>
            </a:r>
            <a:r>
              <a:rPr sz="1600" spc="23" dirty="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sz="1600" spc="11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1600" spc="-6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206" dirty="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sz="1600" spc="-3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26" dirty="0">
                <a:solidFill>
                  <a:srgbClr val="343846"/>
                </a:solidFill>
                <a:latin typeface="Trebuchet MS"/>
                <a:cs typeface="Trebuchet MS"/>
              </a:rPr>
              <a:t>44;</a:t>
            </a:r>
            <a:endParaRPr sz="1600" dirty="0">
              <a:latin typeface="Trebuchet MS"/>
              <a:cs typeface="Trebuchet MS"/>
            </a:endParaRPr>
          </a:p>
          <a:p>
            <a:pPr marL="224790" indent="-215265"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600" spc="15" dirty="0">
                <a:solidFill>
                  <a:srgbClr val="343846"/>
                </a:solidFill>
                <a:latin typeface="Trebuchet MS"/>
                <a:cs typeface="Trebuchet MS"/>
              </a:rPr>
              <a:t>Зак</a:t>
            </a:r>
            <a:r>
              <a:rPr sz="1600" spc="8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600" spc="4" dirty="0">
                <a:solidFill>
                  <a:srgbClr val="343846"/>
                </a:solidFill>
                <a:latin typeface="Trebuchet MS"/>
                <a:cs typeface="Trebuchet MS"/>
              </a:rPr>
              <a:t>пка</a:t>
            </a:r>
            <a:r>
              <a:rPr sz="16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64" dirty="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sz="1600" spc="23" dirty="0">
                <a:solidFill>
                  <a:srgbClr val="343846"/>
                </a:solidFill>
                <a:latin typeface="Trebuchet MS"/>
                <a:cs typeface="Trebuchet MS"/>
              </a:rPr>
              <a:t>овара</a:t>
            </a:r>
            <a:r>
              <a:rPr sz="16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8" dirty="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sz="1600" spc="15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16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600" spc="-15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600" spc="-34" dirty="0">
                <a:solidFill>
                  <a:srgbClr val="343846"/>
                </a:solidFill>
                <a:latin typeface="Trebuchet MS"/>
                <a:cs typeface="Trebuchet MS"/>
              </a:rPr>
              <a:t>мм</a:t>
            </a:r>
            <a:r>
              <a:rPr sz="1600" spc="-38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600" spc="-146" dirty="0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sz="160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b="1" spc="-11" dirty="0">
                <a:solidFill>
                  <a:srgbClr val="E3465A"/>
                </a:solidFill>
                <a:latin typeface="Trebuchet MS"/>
                <a:cs typeface="Trebuchet MS"/>
              </a:rPr>
              <a:t>н</a:t>
            </a:r>
            <a:r>
              <a:rPr sz="1600" b="1" spc="-26" dirty="0">
                <a:solidFill>
                  <a:srgbClr val="E3465A"/>
                </a:solidFill>
                <a:latin typeface="Trebuchet MS"/>
                <a:cs typeface="Trebuchet MS"/>
              </a:rPr>
              <a:t>е</a:t>
            </a:r>
            <a:r>
              <a:rPr sz="1600" b="1" spc="-45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E3465A"/>
                </a:solidFill>
                <a:latin typeface="Trebuchet MS"/>
                <a:cs typeface="Trebuchet MS"/>
              </a:rPr>
              <a:t>п</a:t>
            </a:r>
            <a:r>
              <a:rPr sz="1600" b="1" spc="-15" dirty="0">
                <a:solidFill>
                  <a:srgbClr val="E3465A"/>
                </a:solidFill>
                <a:latin typeface="Trebuchet MS"/>
                <a:cs typeface="Trebuchet MS"/>
              </a:rPr>
              <a:t>р</a:t>
            </a:r>
            <a:r>
              <a:rPr sz="1600" b="1" spc="-11" dirty="0">
                <a:solidFill>
                  <a:srgbClr val="E3465A"/>
                </a:solidFill>
                <a:latin typeface="Trebuchet MS"/>
                <a:cs typeface="Trebuchet MS"/>
              </a:rPr>
              <a:t>е</a:t>
            </a:r>
            <a:r>
              <a:rPr sz="1600" b="1" spc="30" dirty="0">
                <a:solidFill>
                  <a:srgbClr val="E3465A"/>
                </a:solidFill>
                <a:latin typeface="Trebuchet MS"/>
                <a:cs typeface="Trebuchet MS"/>
              </a:rPr>
              <a:t>в</a:t>
            </a:r>
            <a:r>
              <a:rPr sz="1600" b="1" spc="34" dirty="0">
                <a:solidFill>
                  <a:srgbClr val="E3465A"/>
                </a:solidFill>
                <a:latin typeface="Trebuchet MS"/>
                <a:cs typeface="Trebuchet MS"/>
              </a:rPr>
              <a:t>ы</a:t>
            </a:r>
            <a:r>
              <a:rPr sz="1600" b="1" spc="30" dirty="0">
                <a:solidFill>
                  <a:srgbClr val="E3465A"/>
                </a:solidFill>
                <a:latin typeface="Trebuchet MS"/>
                <a:cs typeface="Trebuchet MS"/>
              </a:rPr>
              <a:t>ш</a:t>
            </a:r>
            <a:r>
              <a:rPr sz="1600" b="1" spc="23" dirty="0">
                <a:solidFill>
                  <a:srgbClr val="E3465A"/>
                </a:solidFill>
                <a:latin typeface="Trebuchet MS"/>
                <a:cs typeface="Trebuchet MS"/>
              </a:rPr>
              <a:t>аю</a:t>
            </a:r>
            <a:r>
              <a:rPr sz="1600" b="1" spc="30" dirty="0">
                <a:solidFill>
                  <a:srgbClr val="E3465A"/>
                </a:solidFill>
                <a:latin typeface="Trebuchet MS"/>
                <a:cs typeface="Trebuchet MS"/>
              </a:rPr>
              <a:t>щ</a:t>
            </a:r>
            <a:r>
              <a:rPr sz="1600" b="1" spc="8" dirty="0">
                <a:solidFill>
                  <a:srgbClr val="E3465A"/>
                </a:solidFill>
                <a:latin typeface="Trebuchet MS"/>
                <a:cs typeface="Trebuchet MS"/>
              </a:rPr>
              <a:t>ую</a:t>
            </a:r>
            <a:r>
              <a:rPr sz="1600" b="1" spc="-75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23" dirty="0">
                <a:solidFill>
                  <a:srgbClr val="E3465A"/>
                </a:solidFill>
                <a:latin typeface="Trebuchet MS"/>
                <a:cs typeface="Trebuchet MS"/>
              </a:rPr>
              <a:t>5</a:t>
            </a:r>
            <a:r>
              <a:rPr sz="1600" b="1" spc="-45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-26" dirty="0">
                <a:solidFill>
                  <a:srgbClr val="E3465A"/>
                </a:solidFill>
                <a:latin typeface="Trebuchet MS"/>
                <a:cs typeface="Trebuchet MS"/>
              </a:rPr>
              <a:t>м</a:t>
            </a:r>
            <a:r>
              <a:rPr sz="1600" b="1" spc="-19" dirty="0">
                <a:solidFill>
                  <a:srgbClr val="E3465A"/>
                </a:solidFill>
                <a:latin typeface="Trebuchet MS"/>
                <a:cs typeface="Trebuchet MS"/>
              </a:rPr>
              <a:t>л</a:t>
            </a:r>
            <a:r>
              <a:rPr sz="1600" b="1" spc="-11" dirty="0">
                <a:solidFill>
                  <a:srgbClr val="E3465A"/>
                </a:solidFill>
                <a:latin typeface="Trebuchet MS"/>
                <a:cs typeface="Trebuchet MS"/>
              </a:rPr>
              <a:t>н</a:t>
            </a:r>
            <a:r>
              <a:rPr sz="1600" b="1" spc="-116" dirty="0">
                <a:solidFill>
                  <a:srgbClr val="E3465A"/>
                </a:solidFill>
                <a:latin typeface="Trebuchet MS"/>
                <a:cs typeface="Trebuchet MS"/>
              </a:rPr>
              <a:t>.</a:t>
            </a:r>
            <a:r>
              <a:rPr sz="1600" b="1" spc="-64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E3465A"/>
                </a:solidFill>
                <a:latin typeface="Trebuchet MS"/>
                <a:cs typeface="Trebuchet MS"/>
              </a:rPr>
              <a:t>ру</a:t>
            </a:r>
            <a:r>
              <a:rPr sz="1600" b="1" spc="-23" dirty="0">
                <a:solidFill>
                  <a:srgbClr val="E3465A"/>
                </a:solidFill>
                <a:latin typeface="Trebuchet MS"/>
                <a:cs typeface="Trebuchet MS"/>
              </a:rPr>
              <a:t>б</a:t>
            </a:r>
            <a:r>
              <a:rPr sz="1600" b="1" spc="-116" dirty="0">
                <a:solidFill>
                  <a:srgbClr val="E3465A"/>
                </a:solidFill>
                <a:latin typeface="Trebuchet MS"/>
                <a:cs typeface="Trebuchet MS"/>
              </a:rPr>
              <a:t>.;</a:t>
            </a:r>
            <a:endParaRPr sz="1600" dirty="0">
              <a:latin typeface="Trebuchet MS"/>
              <a:cs typeface="Trebuchet MS"/>
            </a:endParaRPr>
          </a:p>
          <a:p>
            <a:pPr marL="224790" indent="-215265"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600" spc="19" dirty="0">
                <a:solidFill>
                  <a:srgbClr val="343846"/>
                </a:solidFill>
                <a:latin typeface="Trebuchet MS"/>
                <a:cs typeface="Trebuchet MS"/>
              </a:rPr>
              <a:t>Годовой</a:t>
            </a:r>
            <a:r>
              <a:rPr sz="160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4" dirty="0">
                <a:solidFill>
                  <a:srgbClr val="343846"/>
                </a:solidFill>
                <a:latin typeface="Trebuchet MS"/>
                <a:cs typeface="Trebuchet MS"/>
              </a:rPr>
              <a:t>объем</a:t>
            </a:r>
            <a:r>
              <a:rPr sz="16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343846"/>
                </a:solidFill>
                <a:latin typeface="Trebuchet MS"/>
                <a:cs typeface="Trebuchet MS"/>
              </a:rPr>
              <a:t>закупок</a:t>
            </a:r>
            <a:r>
              <a:rPr sz="1600" spc="-23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600" b="1" spc="-19" dirty="0">
                <a:solidFill>
                  <a:srgbClr val="E3465A"/>
                </a:solidFill>
                <a:latin typeface="Trebuchet MS"/>
                <a:cs typeface="Trebuchet MS"/>
              </a:rPr>
              <a:t>не</a:t>
            </a:r>
            <a:r>
              <a:rPr sz="1600" b="1" spc="-45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-23" dirty="0">
                <a:solidFill>
                  <a:srgbClr val="E3465A"/>
                </a:solidFill>
                <a:latin typeface="Trebuchet MS"/>
                <a:cs typeface="Trebuchet MS"/>
              </a:rPr>
              <a:t>должен</a:t>
            </a:r>
            <a:r>
              <a:rPr sz="1600" b="1" spc="-56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E3465A"/>
                </a:solidFill>
                <a:latin typeface="Trebuchet MS"/>
                <a:cs typeface="Trebuchet MS"/>
              </a:rPr>
              <a:t>превышать</a:t>
            </a:r>
            <a:r>
              <a:rPr sz="1600" b="1" spc="-56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-41" dirty="0">
                <a:solidFill>
                  <a:srgbClr val="E3465A"/>
                </a:solidFill>
                <a:latin typeface="Trebuchet MS"/>
                <a:cs typeface="Trebuchet MS"/>
              </a:rPr>
              <a:t>100</a:t>
            </a:r>
            <a:r>
              <a:rPr sz="1600" b="1" spc="-56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E3465A"/>
                </a:solidFill>
                <a:latin typeface="Trebuchet MS"/>
                <a:cs typeface="Trebuchet MS"/>
              </a:rPr>
              <a:t>млн.</a:t>
            </a:r>
            <a:r>
              <a:rPr sz="1600" b="1" spc="-64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600" b="1" spc="-41" dirty="0">
                <a:solidFill>
                  <a:srgbClr val="E3465A"/>
                </a:solidFill>
                <a:latin typeface="Trebuchet MS"/>
                <a:cs typeface="Trebuchet MS"/>
              </a:rPr>
              <a:t>руб.</a:t>
            </a:r>
            <a:endParaRPr sz="105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506" y="4670717"/>
            <a:ext cx="5959093" cy="556260"/>
            <a:chOff x="325120" y="4287520"/>
            <a:chExt cx="5623560" cy="741680"/>
          </a:xfrm>
          <a:solidFill>
            <a:srgbClr val="7030A0"/>
          </a:solidFill>
        </p:grpSpPr>
        <p:sp>
          <p:nvSpPr>
            <p:cNvPr id="14" name="object 14"/>
            <p:cNvSpPr/>
            <p:nvPr/>
          </p:nvSpPr>
          <p:spPr>
            <a:xfrm>
              <a:off x="335280" y="4297680"/>
              <a:ext cx="5603240" cy="721360"/>
            </a:xfrm>
            <a:custGeom>
              <a:avLst/>
              <a:gdLst/>
              <a:ahLst/>
              <a:cxnLst/>
              <a:rect l="l" t="t" r="r" b="b"/>
              <a:pathLst>
                <a:path w="5603240" h="721360">
                  <a:moveTo>
                    <a:pt x="5535930" y="0"/>
                  </a:moveTo>
                  <a:lnTo>
                    <a:pt x="67348" y="0"/>
                  </a:lnTo>
                  <a:lnTo>
                    <a:pt x="41131" y="5284"/>
                  </a:lnTo>
                  <a:lnTo>
                    <a:pt x="19724" y="19700"/>
                  </a:lnTo>
                  <a:lnTo>
                    <a:pt x="5292" y="41094"/>
                  </a:lnTo>
                  <a:lnTo>
                    <a:pt x="0" y="67310"/>
                  </a:lnTo>
                  <a:lnTo>
                    <a:pt x="0" y="654050"/>
                  </a:lnTo>
                  <a:lnTo>
                    <a:pt x="5292" y="680265"/>
                  </a:lnTo>
                  <a:lnTo>
                    <a:pt x="19724" y="701659"/>
                  </a:lnTo>
                  <a:lnTo>
                    <a:pt x="41131" y="716075"/>
                  </a:lnTo>
                  <a:lnTo>
                    <a:pt x="67348" y="721360"/>
                  </a:lnTo>
                  <a:lnTo>
                    <a:pt x="5535930" y="721360"/>
                  </a:lnTo>
                  <a:lnTo>
                    <a:pt x="5562145" y="716075"/>
                  </a:lnTo>
                  <a:lnTo>
                    <a:pt x="5583539" y="701659"/>
                  </a:lnTo>
                  <a:lnTo>
                    <a:pt x="5597955" y="680265"/>
                  </a:lnTo>
                  <a:lnTo>
                    <a:pt x="5603240" y="654050"/>
                  </a:lnTo>
                  <a:lnTo>
                    <a:pt x="5603240" y="67310"/>
                  </a:lnTo>
                  <a:lnTo>
                    <a:pt x="5597955" y="41094"/>
                  </a:lnTo>
                  <a:lnTo>
                    <a:pt x="5583539" y="19700"/>
                  </a:lnTo>
                  <a:lnTo>
                    <a:pt x="5562145" y="5284"/>
                  </a:lnTo>
                  <a:lnTo>
                    <a:pt x="5535930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280" y="4297680"/>
              <a:ext cx="5603240" cy="721360"/>
            </a:xfrm>
            <a:custGeom>
              <a:avLst/>
              <a:gdLst/>
              <a:ahLst/>
              <a:cxnLst/>
              <a:rect l="l" t="t" r="r" b="b"/>
              <a:pathLst>
                <a:path w="5603240" h="721360">
                  <a:moveTo>
                    <a:pt x="0" y="67310"/>
                  </a:moveTo>
                  <a:lnTo>
                    <a:pt x="5292" y="41094"/>
                  </a:lnTo>
                  <a:lnTo>
                    <a:pt x="19724" y="19700"/>
                  </a:lnTo>
                  <a:lnTo>
                    <a:pt x="41131" y="5284"/>
                  </a:lnTo>
                  <a:lnTo>
                    <a:pt x="67348" y="0"/>
                  </a:lnTo>
                  <a:lnTo>
                    <a:pt x="5535930" y="0"/>
                  </a:lnTo>
                  <a:lnTo>
                    <a:pt x="5562145" y="5284"/>
                  </a:lnTo>
                  <a:lnTo>
                    <a:pt x="5583539" y="19700"/>
                  </a:lnTo>
                  <a:lnTo>
                    <a:pt x="5597955" y="41094"/>
                  </a:lnTo>
                  <a:lnTo>
                    <a:pt x="5603240" y="67310"/>
                  </a:lnTo>
                  <a:lnTo>
                    <a:pt x="5603240" y="654050"/>
                  </a:lnTo>
                  <a:lnTo>
                    <a:pt x="5597955" y="680265"/>
                  </a:lnTo>
                  <a:lnTo>
                    <a:pt x="5583539" y="701659"/>
                  </a:lnTo>
                  <a:lnTo>
                    <a:pt x="5562145" y="716075"/>
                  </a:lnTo>
                  <a:lnTo>
                    <a:pt x="5535930" y="721360"/>
                  </a:lnTo>
                  <a:lnTo>
                    <a:pt x="67348" y="721360"/>
                  </a:lnTo>
                  <a:lnTo>
                    <a:pt x="41131" y="716075"/>
                  </a:lnTo>
                  <a:lnTo>
                    <a:pt x="19724" y="701659"/>
                  </a:lnTo>
                  <a:lnTo>
                    <a:pt x="5292" y="680265"/>
                  </a:lnTo>
                  <a:lnTo>
                    <a:pt x="0" y="654050"/>
                  </a:lnTo>
                  <a:lnTo>
                    <a:pt x="0" y="67310"/>
                  </a:lnTo>
                  <a:close/>
                </a:path>
              </a:pathLst>
            </a:custGeom>
            <a:grpFill/>
            <a:ln w="2032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2582" y="4665261"/>
            <a:ext cx="5623931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1010" marR="3810" indent="-451961">
              <a:spcBef>
                <a:spcPts val="75"/>
              </a:spcBef>
            </a:pP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600" spc="4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-11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600" spc="-26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600" spc="11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sz="1600" spc="23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600" spc="8" dirty="0">
                <a:solidFill>
                  <a:srgbClr val="FFFFFF"/>
                </a:solidFill>
                <a:latin typeface="Trebuchet MS"/>
                <a:cs typeface="Trebuchet MS"/>
              </a:rPr>
              <a:t>тво</a:t>
            </a:r>
            <a:r>
              <a:rPr sz="1600" spc="-8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600" spc="41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600" spc="-8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600" spc="1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600" spc="38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-4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60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86" dirty="0">
                <a:solidFill>
                  <a:srgbClr val="FFFFFF"/>
                </a:solidFill>
                <a:latin typeface="Trebuchet MS"/>
                <a:cs typeface="Trebuchet MS"/>
              </a:rPr>
              <a:t>ч.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48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600" spc="83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600" spc="-127" dirty="0">
                <a:solidFill>
                  <a:srgbClr val="FFFFFF"/>
                </a:solidFill>
                <a:latin typeface="Trebuchet MS"/>
                <a:cs typeface="Trebuchet MS"/>
              </a:rPr>
              <a:t>т.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9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600" spc="4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60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3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600" spc="8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600" spc="19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600" spc="11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-8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600" spc="-6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66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600" spc="-5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4" dirty="0">
                <a:solidFill>
                  <a:srgbClr val="FFFFFF"/>
                </a:solidFill>
                <a:latin typeface="Trebuchet MS"/>
                <a:cs typeface="Trebuchet MS"/>
              </a:rPr>
              <a:t>44  </a:t>
            </a:r>
            <a:r>
              <a:rPr sz="1600" spc="49" dirty="0">
                <a:solidFill>
                  <a:srgbClr val="FFFFFF"/>
                </a:solidFill>
                <a:latin typeface="Trebuchet MS"/>
                <a:cs typeface="Trebuchet MS"/>
              </a:rPr>
              <a:t>за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600" spc="38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600" spc="-11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600" spc="23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600" spc="-34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600" spc="-8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600" spc="-26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3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-26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600" spc="-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4" dirty="0">
                <a:solidFill>
                  <a:srgbClr val="FFFFFF"/>
                </a:solidFill>
                <a:latin typeface="Trebuchet MS"/>
                <a:cs typeface="Trebuchet MS"/>
              </a:rPr>
              <a:t>вы</a:t>
            </a:r>
            <a:r>
              <a:rPr sz="1600" spc="26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600" spc="38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600" spc="-11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-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5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в</a:t>
            </a:r>
            <a:r>
              <a:rPr sz="1600" b="1" u="sng" spc="-6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56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7</a:t>
            </a:r>
            <a:r>
              <a:rPr sz="1600" b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0</a:t>
            </a:r>
            <a:r>
              <a:rPr sz="16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1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р</a:t>
            </a:r>
            <a:r>
              <a:rPr sz="1600" b="1" u="sng" spc="-3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аз.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A30220-F8D9-49F8-881B-871F2417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-46183"/>
            <a:ext cx="2950720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058" y="3013613"/>
            <a:ext cx="8792903" cy="2255062"/>
            <a:chOff x="610586" y="3310784"/>
            <a:chExt cx="11402695" cy="2571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586" y="3310784"/>
              <a:ext cx="11402626" cy="25706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7079" y="3429000"/>
              <a:ext cx="11089640" cy="2258060"/>
            </a:xfrm>
            <a:custGeom>
              <a:avLst/>
              <a:gdLst/>
              <a:ahLst/>
              <a:cxnLst/>
              <a:rect l="l" t="t" r="r" b="b"/>
              <a:pathLst>
                <a:path w="11089640" h="2258060">
                  <a:moveTo>
                    <a:pt x="10972800" y="0"/>
                  </a:moveTo>
                  <a:lnTo>
                    <a:pt x="116814" y="0"/>
                  </a:lnTo>
                  <a:lnTo>
                    <a:pt x="71344" y="9183"/>
                  </a:lnTo>
                  <a:lnTo>
                    <a:pt x="34213" y="34226"/>
                  </a:lnTo>
                  <a:lnTo>
                    <a:pt x="9179" y="71366"/>
                  </a:lnTo>
                  <a:lnTo>
                    <a:pt x="0" y="116839"/>
                  </a:lnTo>
                  <a:lnTo>
                    <a:pt x="0" y="2141220"/>
                  </a:lnTo>
                  <a:lnTo>
                    <a:pt x="9179" y="2186704"/>
                  </a:lnTo>
                  <a:lnTo>
                    <a:pt x="34213" y="2223843"/>
                  </a:lnTo>
                  <a:lnTo>
                    <a:pt x="71344" y="2248879"/>
                  </a:lnTo>
                  <a:lnTo>
                    <a:pt x="116814" y="2258060"/>
                  </a:lnTo>
                  <a:lnTo>
                    <a:pt x="10972800" y="2258060"/>
                  </a:lnTo>
                  <a:lnTo>
                    <a:pt x="11018273" y="2248879"/>
                  </a:lnTo>
                  <a:lnTo>
                    <a:pt x="11055413" y="2223843"/>
                  </a:lnTo>
                  <a:lnTo>
                    <a:pt x="11080456" y="2186704"/>
                  </a:lnTo>
                  <a:lnTo>
                    <a:pt x="11089640" y="2141220"/>
                  </a:lnTo>
                  <a:lnTo>
                    <a:pt x="11089640" y="116839"/>
                  </a:lnTo>
                  <a:lnTo>
                    <a:pt x="11080456" y="71366"/>
                  </a:lnTo>
                  <a:lnTo>
                    <a:pt x="11055413" y="34226"/>
                  </a:lnTo>
                  <a:lnTo>
                    <a:pt x="11018273" y="9183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058" y="152864"/>
            <a:ext cx="5573554" cy="3789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400" b="1" spc="56" dirty="0">
                <a:solidFill>
                  <a:srgbClr val="009F89"/>
                </a:solidFill>
                <a:latin typeface="Trebuchet MS"/>
                <a:cs typeface="Trebuchet MS"/>
              </a:rPr>
              <a:t>З</a:t>
            </a:r>
            <a:r>
              <a:rPr sz="2400" b="1" spc="45" dirty="0">
                <a:solidFill>
                  <a:srgbClr val="009F89"/>
                </a:solidFill>
                <a:latin typeface="Trebuchet MS"/>
                <a:cs typeface="Trebuchet MS"/>
              </a:rPr>
              <a:t>а</a:t>
            </a:r>
            <a:r>
              <a:rPr sz="2400" b="1" spc="-26" dirty="0">
                <a:solidFill>
                  <a:srgbClr val="009F89"/>
                </a:solidFill>
                <a:latin typeface="Trebuchet MS"/>
                <a:cs typeface="Trebuchet MS"/>
              </a:rPr>
              <a:t>куп</a:t>
            </a:r>
            <a:r>
              <a:rPr sz="2400" b="1" spc="-30" dirty="0">
                <a:solidFill>
                  <a:srgbClr val="009F89"/>
                </a:solidFill>
                <a:latin typeface="Trebuchet MS"/>
                <a:cs typeface="Trebuchet MS"/>
              </a:rPr>
              <a:t>ки</a:t>
            </a:r>
            <a:r>
              <a:rPr sz="2400" b="1" spc="-90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-8" dirty="0">
                <a:solidFill>
                  <a:srgbClr val="009F89"/>
                </a:solidFill>
                <a:latin typeface="Trebuchet MS"/>
                <a:cs typeface="Trebuchet MS"/>
              </a:rPr>
              <a:t>п</a:t>
            </a:r>
            <a:r>
              <a:rPr sz="2400" b="1" spc="8" dirty="0">
                <a:solidFill>
                  <a:srgbClr val="009F89"/>
                </a:solidFill>
                <a:latin typeface="Trebuchet MS"/>
                <a:cs typeface="Trebuchet MS"/>
              </a:rPr>
              <a:t>о</a:t>
            </a:r>
            <a:r>
              <a:rPr sz="2400" b="1" spc="-105" dirty="0">
                <a:solidFill>
                  <a:srgbClr val="009F89"/>
                </a:solidFill>
                <a:latin typeface="Trebuchet MS"/>
                <a:cs typeface="Trebuchet MS"/>
              </a:rPr>
              <a:t> ч.</a:t>
            </a:r>
            <a:r>
              <a:rPr sz="2400" b="1" spc="-86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-146" dirty="0">
                <a:solidFill>
                  <a:srgbClr val="009F89"/>
                </a:solidFill>
                <a:latin typeface="Trebuchet MS"/>
                <a:cs typeface="Trebuchet MS"/>
              </a:rPr>
              <a:t>12</a:t>
            </a:r>
            <a:r>
              <a:rPr sz="2400" b="1" spc="-83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-113" dirty="0">
                <a:solidFill>
                  <a:srgbClr val="009F89"/>
                </a:solidFill>
                <a:latin typeface="Trebuchet MS"/>
                <a:cs typeface="Trebuchet MS"/>
              </a:rPr>
              <a:t>ст.</a:t>
            </a:r>
            <a:r>
              <a:rPr sz="2400" b="1" spc="-90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19" dirty="0">
                <a:solidFill>
                  <a:srgbClr val="009F89"/>
                </a:solidFill>
                <a:latin typeface="Trebuchet MS"/>
                <a:cs typeface="Trebuchet MS"/>
              </a:rPr>
              <a:t>93</a:t>
            </a:r>
            <a:r>
              <a:rPr sz="2400" b="1" spc="-90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15" dirty="0">
                <a:solidFill>
                  <a:srgbClr val="009F89"/>
                </a:solidFill>
                <a:latin typeface="Trebuchet MS"/>
                <a:cs typeface="Trebuchet MS"/>
              </a:rPr>
              <a:t>Закона</a:t>
            </a:r>
            <a:r>
              <a:rPr sz="2400" b="1" spc="-79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300" dirty="0">
                <a:solidFill>
                  <a:srgbClr val="009F89"/>
                </a:solidFill>
                <a:latin typeface="Trebuchet MS"/>
                <a:cs typeface="Trebuchet MS"/>
              </a:rPr>
              <a:t>№</a:t>
            </a:r>
            <a:r>
              <a:rPr sz="2400" b="1" spc="-83" dirty="0">
                <a:solidFill>
                  <a:srgbClr val="009F89"/>
                </a:solidFill>
                <a:latin typeface="Trebuchet MS"/>
                <a:cs typeface="Trebuchet MS"/>
              </a:rPr>
              <a:t> </a:t>
            </a:r>
            <a:r>
              <a:rPr sz="2400" b="1" spc="23" dirty="0">
                <a:solidFill>
                  <a:srgbClr val="009F89"/>
                </a:solidFill>
                <a:latin typeface="Trebuchet MS"/>
                <a:cs typeface="Trebuchet MS"/>
              </a:rPr>
              <a:t>4</a:t>
            </a:r>
            <a:r>
              <a:rPr sz="2400" b="1" spc="19" dirty="0">
                <a:solidFill>
                  <a:srgbClr val="009F89"/>
                </a:solidFill>
                <a:latin typeface="Trebuchet MS"/>
                <a:cs typeface="Trebuchet MS"/>
              </a:rPr>
              <a:t>4</a:t>
            </a:r>
            <a:endParaRPr sz="2400" dirty="0">
              <a:solidFill>
                <a:srgbClr val="009F89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366" y="3293110"/>
            <a:ext cx="7955756" cy="13484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790" indent="-215265">
              <a:spcBef>
                <a:spcPts val="75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200" spc="11" dirty="0">
                <a:solidFill>
                  <a:srgbClr val="343846"/>
                </a:solidFill>
                <a:latin typeface="Trebuchet MS"/>
                <a:cs typeface="Trebuchet MS"/>
              </a:rPr>
              <a:t>Закупка</a:t>
            </a:r>
            <a:r>
              <a:rPr sz="120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b="1" u="heavy" spc="30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</a:rPr>
              <a:t>ТОВАРА</a:t>
            </a:r>
            <a:r>
              <a:rPr sz="1200" b="1" u="heavy" spc="-41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heavy" spc="4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</a:rPr>
              <a:t>по</a:t>
            </a:r>
            <a:r>
              <a:rPr sz="1200" b="1" u="heavy" spc="-45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heavy" spc="-4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</a:rPr>
              <a:t>КТРУ</a:t>
            </a:r>
            <a:r>
              <a:rPr sz="1200" b="1" spc="-53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spc="-49" dirty="0">
                <a:solidFill>
                  <a:srgbClr val="343846"/>
                </a:solidFill>
                <a:latin typeface="Trebuchet MS"/>
                <a:cs typeface="Trebuchet MS"/>
              </a:rPr>
              <a:t>(в</a:t>
            </a:r>
            <a:r>
              <a:rPr sz="120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43846"/>
                </a:solidFill>
                <a:latin typeface="Trebuchet MS"/>
                <a:cs typeface="Trebuchet MS"/>
              </a:rPr>
              <a:t>случае</a:t>
            </a:r>
            <a:r>
              <a:rPr sz="120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43846"/>
                </a:solidFill>
                <a:latin typeface="Trebuchet MS"/>
                <a:cs typeface="Trebuchet MS"/>
              </a:rPr>
              <a:t>наличия</a:t>
            </a:r>
            <a:r>
              <a:rPr sz="1200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43846"/>
                </a:solidFill>
                <a:latin typeface="Trebuchet MS"/>
                <a:cs typeface="Trebuchet MS"/>
              </a:rPr>
              <a:t>достаточного</a:t>
            </a:r>
            <a:r>
              <a:rPr sz="120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43846"/>
                </a:solidFill>
                <a:latin typeface="Trebuchet MS"/>
                <a:cs typeface="Trebuchet MS"/>
              </a:rPr>
              <a:t>количества</a:t>
            </a:r>
            <a:r>
              <a:rPr sz="1200" spc="-53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spc="-26" dirty="0">
                <a:solidFill>
                  <a:srgbClr val="343846"/>
                </a:solidFill>
                <a:latin typeface="Trebuchet MS"/>
                <a:cs typeface="Trebuchet MS"/>
              </a:rPr>
              <a:t>характеристик);</a:t>
            </a:r>
            <a:endParaRPr sz="1200" dirty="0">
              <a:latin typeface="Trebuchet MS"/>
              <a:cs typeface="Trebuchet MS"/>
            </a:endParaRPr>
          </a:p>
          <a:p>
            <a:pPr marL="224790" indent="-215265">
              <a:spcBef>
                <a:spcPts val="900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1200" b="1" spc="-19" dirty="0">
                <a:solidFill>
                  <a:srgbClr val="E3465A"/>
                </a:solidFill>
                <a:latin typeface="Trebuchet MS"/>
                <a:cs typeface="Trebuchet MS"/>
              </a:rPr>
              <a:t>Исключение:</a:t>
            </a:r>
            <a:r>
              <a:rPr sz="1200" b="1" spc="-53" dirty="0">
                <a:solidFill>
                  <a:srgbClr val="E3465A"/>
                </a:solidFill>
                <a:latin typeface="Trebuchet MS"/>
                <a:cs typeface="Trebuchet MS"/>
              </a:rPr>
              <a:t> </a:t>
            </a:r>
            <a:r>
              <a:rPr sz="1200" spc="8" dirty="0">
                <a:solidFill>
                  <a:srgbClr val="343846"/>
                </a:solidFill>
                <a:latin typeface="Trebuchet MS"/>
                <a:cs typeface="Trebuchet MS"/>
              </a:rPr>
              <a:t>Лекарственные</a:t>
            </a:r>
            <a:r>
              <a:rPr sz="120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200" spc="-11" dirty="0">
                <a:solidFill>
                  <a:srgbClr val="343846"/>
                </a:solidFill>
                <a:latin typeface="Trebuchet MS"/>
                <a:cs typeface="Trebuchet MS"/>
              </a:rPr>
              <a:t>препараты;</a:t>
            </a:r>
            <a:endParaRPr sz="1200" dirty="0">
              <a:latin typeface="Trebuchet MS"/>
              <a:cs typeface="Trebuchet MS"/>
            </a:endParaRPr>
          </a:p>
          <a:p>
            <a:pPr marL="224790" marR="3810" indent="-215265">
              <a:spcBef>
                <a:spcPts val="900"/>
              </a:spcBef>
              <a:tabLst>
                <a:tab pos="224314" algn="l"/>
              </a:tabLst>
            </a:pPr>
            <a:r>
              <a:rPr sz="1200" dirty="0">
                <a:solidFill>
                  <a:srgbClr val="E3465A"/>
                </a:solidFill>
                <a:latin typeface="Arial MT"/>
                <a:cs typeface="Arial MT"/>
              </a:rPr>
              <a:t>•	</a:t>
            </a:r>
            <a:r>
              <a:rPr sz="1200" b="1" spc="-86" dirty="0">
                <a:solidFill>
                  <a:srgbClr val="00B050"/>
                </a:solidFill>
                <a:latin typeface="Trebuchet MS"/>
                <a:cs typeface="Trebuchet MS"/>
              </a:rPr>
              <a:t>+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предоставление </a:t>
            </a:r>
            <a:r>
              <a:rPr sz="1200" b="1" spc="11" dirty="0">
                <a:solidFill>
                  <a:srgbClr val="00B050"/>
                </a:solidFill>
                <a:latin typeface="Trebuchet MS"/>
                <a:cs typeface="Trebuchet MS"/>
              </a:rPr>
              <a:t>права </a:t>
            </a:r>
            <a:r>
              <a:rPr sz="1200" b="1" spc="-4" dirty="0">
                <a:solidFill>
                  <a:srgbClr val="00B050"/>
                </a:solidFill>
                <a:latin typeface="Trebuchet MS"/>
                <a:cs typeface="Trebuchet MS"/>
              </a:rPr>
              <a:t>на использование программы </a:t>
            </a:r>
            <a:r>
              <a:rPr sz="1200" b="1" spc="-19" dirty="0">
                <a:solidFill>
                  <a:srgbClr val="00B050"/>
                </a:solidFill>
                <a:latin typeface="Trebuchet MS"/>
                <a:cs typeface="Trebuchet MS"/>
              </a:rPr>
              <a:t>для электронной </a:t>
            </a:r>
            <a:r>
              <a:rPr sz="1200" b="1" spc="-11" dirty="0">
                <a:solidFill>
                  <a:srgbClr val="00B050"/>
                </a:solidFill>
                <a:latin typeface="Trebuchet MS"/>
                <a:cs typeface="Trebuchet MS"/>
              </a:rPr>
              <a:t>вычислительной </a:t>
            </a:r>
            <a:r>
              <a:rPr sz="1200" b="1" dirty="0">
                <a:solidFill>
                  <a:srgbClr val="00B050"/>
                </a:solidFill>
                <a:latin typeface="Trebuchet MS"/>
                <a:cs typeface="Trebuchet MS"/>
              </a:rPr>
              <a:t>машины </a:t>
            </a:r>
            <a:r>
              <a:rPr sz="1200" b="1" spc="-23" dirty="0">
                <a:solidFill>
                  <a:srgbClr val="00B050"/>
                </a:solidFill>
                <a:latin typeface="Trebuchet MS"/>
                <a:cs typeface="Trebuchet MS"/>
              </a:rPr>
              <a:t>и </a:t>
            </a:r>
            <a:r>
              <a:rPr sz="1200" b="1" spc="-41" dirty="0">
                <a:solidFill>
                  <a:srgbClr val="00B050"/>
                </a:solidFill>
                <a:latin typeface="Trebuchet MS"/>
                <a:cs typeface="Trebuchet MS"/>
              </a:rPr>
              <a:t>(или) </a:t>
            </a:r>
            <a:r>
              <a:rPr sz="1200" b="1" spc="8" dirty="0">
                <a:solidFill>
                  <a:srgbClr val="00B050"/>
                </a:solidFill>
                <a:latin typeface="Trebuchet MS"/>
                <a:cs typeface="Trebuchet MS"/>
              </a:rPr>
              <a:t>базы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данных </a:t>
            </a:r>
            <a:r>
              <a:rPr sz="1200" b="1" spc="-1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4" dirty="0">
                <a:solidFill>
                  <a:srgbClr val="00B050"/>
                </a:solidFill>
                <a:latin typeface="Trebuchet MS"/>
                <a:cs typeface="Trebuchet MS"/>
              </a:rPr>
              <a:t>(включая</a:t>
            </a:r>
            <a:r>
              <a:rPr sz="1200" b="1" spc="-3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4" dirty="0">
                <a:solidFill>
                  <a:srgbClr val="00B050"/>
                </a:solidFill>
                <a:latin typeface="Trebuchet MS"/>
                <a:cs typeface="Trebuchet MS"/>
              </a:rPr>
              <a:t>обновления</a:t>
            </a:r>
            <a:r>
              <a:rPr sz="1200" b="1" spc="-5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к</a:t>
            </a:r>
            <a:r>
              <a:rPr sz="1200" b="1" spc="-4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19" dirty="0">
                <a:solidFill>
                  <a:srgbClr val="00B050"/>
                </a:solidFill>
                <a:latin typeface="Trebuchet MS"/>
                <a:cs typeface="Trebuchet MS"/>
              </a:rPr>
              <a:t>ним</a:t>
            </a:r>
            <a:r>
              <a:rPr sz="1200" b="1" spc="-3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23" dirty="0">
                <a:solidFill>
                  <a:srgbClr val="00B050"/>
                </a:solidFill>
                <a:latin typeface="Trebuchet MS"/>
                <a:cs typeface="Trebuchet MS"/>
              </a:rPr>
              <a:t>и</a:t>
            </a:r>
            <a:r>
              <a:rPr sz="1200" b="1" spc="-4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дополнительные</a:t>
            </a:r>
            <a:r>
              <a:rPr sz="1200" b="1" spc="-6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8" dirty="0">
                <a:solidFill>
                  <a:srgbClr val="00B050"/>
                </a:solidFill>
                <a:latin typeface="Trebuchet MS"/>
                <a:cs typeface="Trebuchet MS"/>
              </a:rPr>
              <a:t>функциональные</a:t>
            </a:r>
            <a:r>
              <a:rPr sz="1200" b="1" spc="-6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23" dirty="0">
                <a:solidFill>
                  <a:srgbClr val="00B050"/>
                </a:solidFill>
                <a:latin typeface="Trebuchet MS"/>
                <a:cs typeface="Trebuchet MS"/>
              </a:rPr>
              <a:t>возможности),</a:t>
            </a:r>
            <a:r>
              <a:rPr sz="1200" b="1" spc="-5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41" dirty="0">
                <a:solidFill>
                  <a:srgbClr val="00B050"/>
                </a:solidFill>
                <a:latin typeface="Trebuchet MS"/>
                <a:cs typeface="Trebuchet MS"/>
              </a:rPr>
              <a:t>в</a:t>
            </a:r>
            <a:r>
              <a:rPr sz="1200" b="1" spc="-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79" dirty="0">
                <a:solidFill>
                  <a:srgbClr val="00B050"/>
                </a:solidFill>
                <a:latin typeface="Trebuchet MS"/>
                <a:cs typeface="Trebuchet MS"/>
              </a:rPr>
              <a:t>т.ч.</a:t>
            </a:r>
            <a:r>
              <a:rPr sz="1200" b="1" spc="-2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00B050"/>
                </a:solidFill>
                <a:latin typeface="Trebuchet MS"/>
                <a:cs typeface="Trebuchet MS"/>
              </a:rPr>
              <a:t>путем</a:t>
            </a:r>
            <a:r>
              <a:rPr sz="1200" b="1" spc="-5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11" dirty="0">
                <a:solidFill>
                  <a:srgbClr val="00B050"/>
                </a:solidFill>
                <a:latin typeface="Trebuchet MS"/>
                <a:cs typeface="Trebuchet MS"/>
              </a:rPr>
              <a:t>предоставления</a:t>
            </a:r>
            <a:r>
              <a:rPr sz="1200" b="1" spc="-7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удаленного </a:t>
            </a:r>
            <a:r>
              <a:rPr sz="1200" b="1" spc="-307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23" dirty="0">
                <a:solidFill>
                  <a:srgbClr val="00B050"/>
                </a:solidFill>
                <a:latin typeface="Trebuchet MS"/>
                <a:cs typeface="Trebuchet MS"/>
              </a:rPr>
              <a:t>доступа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к </a:t>
            </a:r>
            <a:r>
              <a:rPr sz="1200" b="1" spc="-19" dirty="0">
                <a:solidFill>
                  <a:srgbClr val="00B050"/>
                </a:solidFill>
                <a:latin typeface="Trebuchet MS"/>
                <a:cs typeface="Trebuchet MS"/>
              </a:rPr>
              <a:t>ним </a:t>
            </a:r>
            <a:r>
              <a:rPr sz="1200" b="1" spc="-11" dirty="0">
                <a:solidFill>
                  <a:srgbClr val="00B050"/>
                </a:solidFill>
                <a:latin typeface="Trebuchet MS"/>
                <a:cs typeface="Trebuchet MS"/>
              </a:rPr>
              <a:t>через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информационно-телекоммуникационные </a:t>
            </a:r>
            <a:r>
              <a:rPr sz="1200" b="1" spc="-49" dirty="0">
                <a:solidFill>
                  <a:srgbClr val="00B050"/>
                </a:solidFill>
                <a:latin typeface="Trebuchet MS"/>
                <a:cs typeface="Trebuchet MS"/>
              </a:rPr>
              <a:t>сети, </a:t>
            </a:r>
            <a:r>
              <a:rPr sz="1200" b="1" spc="41" dirty="0">
                <a:solidFill>
                  <a:srgbClr val="00B050"/>
                </a:solidFill>
                <a:latin typeface="Trebuchet MS"/>
                <a:cs typeface="Trebuchet MS"/>
              </a:rPr>
              <a:t>в </a:t>
            </a:r>
            <a:r>
              <a:rPr sz="1200" b="1" spc="-30" dirty="0">
                <a:solidFill>
                  <a:srgbClr val="00B050"/>
                </a:solidFill>
                <a:latin typeface="Trebuchet MS"/>
                <a:cs typeface="Trebuchet MS"/>
              </a:rPr>
              <a:t>том </a:t>
            </a:r>
            <a:r>
              <a:rPr sz="1200" b="1" spc="-19" dirty="0">
                <a:solidFill>
                  <a:srgbClr val="00B050"/>
                </a:solidFill>
                <a:latin typeface="Trebuchet MS"/>
                <a:cs typeface="Trebuchet MS"/>
              </a:rPr>
              <a:t>числе </a:t>
            </a:r>
            <a:r>
              <a:rPr sz="1200" b="1" spc="-11" dirty="0">
                <a:solidFill>
                  <a:srgbClr val="00B050"/>
                </a:solidFill>
                <a:latin typeface="Trebuchet MS"/>
                <a:cs typeface="Trebuchet MS"/>
              </a:rPr>
              <a:t>через </a:t>
            </a:r>
            <a:r>
              <a:rPr sz="1200" b="1" spc="-8" dirty="0">
                <a:solidFill>
                  <a:srgbClr val="00B050"/>
                </a:solidFill>
                <a:latin typeface="Trebuchet MS"/>
                <a:cs typeface="Trebuchet MS"/>
              </a:rPr>
              <a:t>информационно- </a:t>
            </a:r>
            <a:r>
              <a:rPr sz="1200" b="1" spc="-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050"/>
                </a:solidFill>
                <a:latin typeface="Trebuchet MS"/>
                <a:cs typeface="Trebuchet MS"/>
              </a:rPr>
              <a:t>телекоммуникационную</a:t>
            </a:r>
            <a:r>
              <a:rPr sz="1200" b="1" spc="-9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26" dirty="0">
                <a:solidFill>
                  <a:srgbClr val="00B050"/>
                </a:solidFill>
                <a:latin typeface="Trebuchet MS"/>
                <a:cs typeface="Trebuchet MS"/>
              </a:rPr>
              <a:t>сеть</a:t>
            </a:r>
            <a:r>
              <a:rPr sz="1200" b="1" spc="-4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200" b="1" spc="-38" dirty="0">
                <a:solidFill>
                  <a:srgbClr val="00B050"/>
                </a:solidFill>
                <a:latin typeface="Trebuchet MS"/>
                <a:cs typeface="Trebuchet MS"/>
              </a:rPr>
              <a:t>«Интернет».</a:t>
            </a:r>
            <a:endParaRPr sz="12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52311" y="5038725"/>
            <a:ext cx="1316354" cy="278130"/>
            <a:chOff x="9403080" y="5575300"/>
            <a:chExt cx="1755139" cy="370840"/>
          </a:xfrm>
          <a:solidFill>
            <a:srgbClr val="7030A0"/>
          </a:solidFill>
        </p:grpSpPr>
        <p:sp>
          <p:nvSpPr>
            <p:cNvPr id="8" name="object 8"/>
            <p:cNvSpPr/>
            <p:nvPr/>
          </p:nvSpPr>
          <p:spPr>
            <a:xfrm>
              <a:off x="9409430" y="5581650"/>
              <a:ext cx="1742439" cy="358140"/>
            </a:xfrm>
            <a:custGeom>
              <a:avLst/>
              <a:gdLst/>
              <a:ahLst/>
              <a:cxnLst/>
              <a:rect l="l" t="t" r="r" b="b"/>
              <a:pathLst>
                <a:path w="1742440" h="358139">
                  <a:moveTo>
                    <a:pt x="1682750" y="0"/>
                  </a:moveTo>
                  <a:lnTo>
                    <a:pt x="59690" y="0"/>
                  </a:lnTo>
                  <a:lnTo>
                    <a:pt x="36433" y="4690"/>
                  </a:lnTo>
                  <a:lnTo>
                    <a:pt x="17462" y="17481"/>
                  </a:lnTo>
                  <a:lnTo>
                    <a:pt x="4683" y="36454"/>
                  </a:lnTo>
                  <a:lnTo>
                    <a:pt x="0" y="59690"/>
                  </a:lnTo>
                  <a:lnTo>
                    <a:pt x="0" y="298450"/>
                  </a:lnTo>
                  <a:lnTo>
                    <a:pt x="4683" y="321685"/>
                  </a:lnTo>
                  <a:lnTo>
                    <a:pt x="17462" y="340658"/>
                  </a:lnTo>
                  <a:lnTo>
                    <a:pt x="36433" y="353449"/>
                  </a:lnTo>
                  <a:lnTo>
                    <a:pt x="59690" y="358140"/>
                  </a:lnTo>
                  <a:lnTo>
                    <a:pt x="1682750" y="358140"/>
                  </a:lnTo>
                  <a:lnTo>
                    <a:pt x="1706006" y="353449"/>
                  </a:lnTo>
                  <a:lnTo>
                    <a:pt x="1724977" y="340658"/>
                  </a:lnTo>
                  <a:lnTo>
                    <a:pt x="1737756" y="321685"/>
                  </a:lnTo>
                  <a:lnTo>
                    <a:pt x="1742440" y="298450"/>
                  </a:lnTo>
                  <a:lnTo>
                    <a:pt x="1742440" y="59690"/>
                  </a:lnTo>
                  <a:lnTo>
                    <a:pt x="1737756" y="36454"/>
                  </a:lnTo>
                  <a:lnTo>
                    <a:pt x="1724977" y="17481"/>
                  </a:lnTo>
                  <a:lnTo>
                    <a:pt x="1706006" y="4690"/>
                  </a:lnTo>
                  <a:lnTo>
                    <a:pt x="1682750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9409430" y="5581650"/>
              <a:ext cx="1742439" cy="358140"/>
            </a:xfrm>
            <a:custGeom>
              <a:avLst/>
              <a:gdLst/>
              <a:ahLst/>
              <a:cxnLst/>
              <a:rect l="l" t="t" r="r" b="b"/>
              <a:pathLst>
                <a:path w="1742440" h="358139">
                  <a:moveTo>
                    <a:pt x="0" y="59690"/>
                  </a:moveTo>
                  <a:lnTo>
                    <a:pt x="4683" y="36454"/>
                  </a:lnTo>
                  <a:lnTo>
                    <a:pt x="17462" y="17481"/>
                  </a:lnTo>
                  <a:lnTo>
                    <a:pt x="36433" y="4690"/>
                  </a:lnTo>
                  <a:lnTo>
                    <a:pt x="59690" y="0"/>
                  </a:lnTo>
                  <a:lnTo>
                    <a:pt x="1682750" y="0"/>
                  </a:lnTo>
                  <a:lnTo>
                    <a:pt x="1706006" y="4690"/>
                  </a:lnTo>
                  <a:lnTo>
                    <a:pt x="1724977" y="17481"/>
                  </a:lnTo>
                  <a:lnTo>
                    <a:pt x="1737756" y="36454"/>
                  </a:lnTo>
                  <a:lnTo>
                    <a:pt x="1742440" y="59690"/>
                  </a:lnTo>
                  <a:lnTo>
                    <a:pt x="1742440" y="298450"/>
                  </a:lnTo>
                  <a:lnTo>
                    <a:pt x="1737756" y="321685"/>
                  </a:lnTo>
                  <a:lnTo>
                    <a:pt x="1724977" y="340658"/>
                  </a:lnTo>
                  <a:lnTo>
                    <a:pt x="1706006" y="353449"/>
                  </a:lnTo>
                  <a:lnTo>
                    <a:pt x="1682750" y="358140"/>
                  </a:lnTo>
                  <a:lnTo>
                    <a:pt x="59690" y="358140"/>
                  </a:lnTo>
                  <a:lnTo>
                    <a:pt x="36433" y="353449"/>
                  </a:lnTo>
                  <a:lnTo>
                    <a:pt x="17462" y="340658"/>
                  </a:lnTo>
                  <a:lnTo>
                    <a:pt x="4683" y="321685"/>
                  </a:lnTo>
                  <a:lnTo>
                    <a:pt x="0" y="298450"/>
                  </a:lnTo>
                  <a:lnTo>
                    <a:pt x="0" y="59690"/>
                  </a:lnTo>
                  <a:close/>
                </a:path>
              </a:pathLst>
            </a:custGeom>
            <a:grpFill/>
            <a:ln w="127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18044" y="5074444"/>
            <a:ext cx="98679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79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50" b="1" spc="-4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11" dirty="0">
                <a:solidFill>
                  <a:srgbClr val="FFFFFF"/>
                </a:solidFill>
                <a:latin typeface="Trebuchet MS"/>
                <a:cs typeface="Trebuchet MS"/>
              </a:rPr>
              <a:t>25.</a:t>
            </a:r>
            <a:r>
              <a:rPr sz="1050" b="1" spc="-19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50" b="1" spc="-15" dirty="0">
                <a:solidFill>
                  <a:srgbClr val="FFFFFF"/>
                </a:solidFill>
                <a:latin typeface="Trebuchet MS"/>
                <a:cs typeface="Trebuchet MS"/>
              </a:rPr>
              <a:t>3.2</a:t>
            </a:r>
            <a:r>
              <a:rPr sz="1050" b="1" spc="-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50" b="1" spc="11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1050" b="1" spc="-4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8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050" b="1" spc="-116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505" y="4275486"/>
            <a:ext cx="481965" cy="366070"/>
          </a:xfrm>
          <a:custGeom>
            <a:avLst/>
            <a:gdLst/>
            <a:ahLst/>
            <a:cxnLst/>
            <a:rect l="l" t="t" r="r" b="b"/>
            <a:pathLst>
              <a:path w="642619" h="254000">
                <a:moveTo>
                  <a:pt x="573303" y="0"/>
                </a:moveTo>
                <a:lnTo>
                  <a:pt x="0" y="0"/>
                </a:lnTo>
                <a:lnTo>
                  <a:pt x="0" y="254000"/>
                </a:lnTo>
                <a:lnTo>
                  <a:pt x="573303" y="254000"/>
                </a:lnTo>
                <a:lnTo>
                  <a:pt x="642619" y="127000"/>
                </a:lnTo>
                <a:lnTo>
                  <a:pt x="573303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282707" y="4362903"/>
            <a:ext cx="481965" cy="13183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788" b="1" spc="56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788" b="1" spc="23" dirty="0">
                <a:solidFill>
                  <a:srgbClr val="FFFFFF"/>
                </a:solidFill>
                <a:latin typeface="Trebuchet MS"/>
                <a:cs typeface="Trebuchet MS"/>
              </a:rPr>
              <a:t>EW</a:t>
            </a:r>
            <a:endParaRPr sz="788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5958" y="1044963"/>
            <a:ext cx="1619027" cy="466168"/>
            <a:chOff x="330200" y="1422400"/>
            <a:chExt cx="1755139" cy="370840"/>
          </a:xfrm>
          <a:solidFill>
            <a:srgbClr val="7030A0"/>
          </a:solidFill>
        </p:grpSpPr>
        <p:sp>
          <p:nvSpPr>
            <p:cNvPr id="14" name="object 14"/>
            <p:cNvSpPr/>
            <p:nvPr/>
          </p:nvSpPr>
          <p:spPr>
            <a:xfrm>
              <a:off x="336550" y="1428750"/>
              <a:ext cx="1742439" cy="358140"/>
            </a:xfrm>
            <a:custGeom>
              <a:avLst/>
              <a:gdLst/>
              <a:ahLst/>
              <a:cxnLst/>
              <a:rect l="l" t="t" r="r" b="b"/>
              <a:pathLst>
                <a:path w="1742439" h="358139">
                  <a:moveTo>
                    <a:pt x="1682750" y="0"/>
                  </a:moveTo>
                  <a:lnTo>
                    <a:pt x="59689" y="0"/>
                  </a:lnTo>
                  <a:lnTo>
                    <a:pt x="36454" y="4683"/>
                  </a:lnTo>
                  <a:lnTo>
                    <a:pt x="17481" y="17462"/>
                  </a:lnTo>
                  <a:lnTo>
                    <a:pt x="4690" y="36433"/>
                  </a:lnTo>
                  <a:lnTo>
                    <a:pt x="0" y="59689"/>
                  </a:lnTo>
                  <a:lnTo>
                    <a:pt x="0" y="298450"/>
                  </a:lnTo>
                  <a:lnTo>
                    <a:pt x="4690" y="321706"/>
                  </a:lnTo>
                  <a:lnTo>
                    <a:pt x="17481" y="340677"/>
                  </a:lnTo>
                  <a:lnTo>
                    <a:pt x="36454" y="353456"/>
                  </a:lnTo>
                  <a:lnTo>
                    <a:pt x="59689" y="358139"/>
                  </a:lnTo>
                  <a:lnTo>
                    <a:pt x="1682750" y="358139"/>
                  </a:lnTo>
                  <a:lnTo>
                    <a:pt x="1706006" y="353456"/>
                  </a:lnTo>
                  <a:lnTo>
                    <a:pt x="1724977" y="340677"/>
                  </a:lnTo>
                  <a:lnTo>
                    <a:pt x="1737756" y="321706"/>
                  </a:lnTo>
                  <a:lnTo>
                    <a:pt x="1742439" y="298450"/>
                  </a:lnTo>
                  <a:lnTo>
                    <a:pt x="1742439" y="59689"/>
                  </a:lnTo>
                  <a:lnTo>
                    <a:pt x="1737756" y="36433"/>
                  </a:lnTo>
                  <a:lnTo>
                    <a:pt x="1724977" y="17462"/>
                  </a:lnTo>
                  <a:lnTo>
                    <a:pt x="1706006" y="4683"/>
                  </a:lnTo>
                  <a:lnTo>
                    <a:pt x="1682750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550" y="1428750"/>
              <a:ext cx="1742439" cy="358140"/>
            </a:xfrm>
            <a:custGeom>
              <a:avLst/>
              <a:gdLst/>
              <a:ahLst/>
              <a:cxnLst/>
              <a:rect l="l" t="t" r="r" b="b"/>
              <a:pathLst>
                <a:path w="1742439" h="358139">
                  <a:moveTo>
                    <a:pt x="0" y="59689"/>
                  </a:moveTo>
                  <a:lnTo>
                    <a:pt x="4690" y="36433"/>
                  </a:lnTo>
                  <a:lnTo>
                    <a:pt x="17481" y="17462"/>
                  </a:lnTo>
                  <a:lnTo>
                    <a:pt x="36454" y="4683"/>
                  </a:lnTo>
                  <a:lnTo>
                    <a:pt x="59689" y="0"/>
                  </a:lnTo>
                  <a:lnTo>
                    <a:pt x="1682750" y="0"/>
                  </a:lnTo>
                  <a:lnTo>
                    <a:pt x="1706006" y="4683"/>
                  </a:lnTo>
                  <a:lnTo>
                    <a:pt x="1724977" y="17462"/>
                  </a:lnTo>
                  <a:lnTo>
                    <a:pt x="1737756" y="36433"/>
                  </a:lnTo>
                  <a:lnTo>
                    <a:pt x="1742439" y="59689"/>
                  </a:lnTo>
                  <a:lnTo>
                    <a:pt x="1742439" y="298450"/>
                  </a:lnTo>
                  <a:lnTo>
                    <a:pt x="1737756" y="321706"/>
                  </a:lnTo>
                  <a:lnTo>
                    <a:pt x="1724977" y="340677"/>
                  </a:lnTo>
                  <a:lnTo>
                    <a:pt x="1706006" y="353456"/>
                  </a:lnTo>
                  <a:lnTo>
                    <a:pt x="1682750" y="358139"/>
                  </a:lnTo>
                  <a:lnTo>
                    <a:pt x="59689" y="358139"/>
                  </a:lnTo>
                  <a:lnTo>
                    <a:pt x="36454" y="353456"/>
                  </a:lnTo>
                  <a:lnTo>
                    <a:pt x="17481" y="340677"/>
                  </a:lnTo>
                  <a:lnTo>
                    <a:pt x="4690" y="321706"/>
                  </a:lnTo>
                  <a:lnTo>
                    <a:pt x="0" y="298450"/>
                  </a:lnTo>
                  <a:lnTo>
                    <a:pt x="0" y="59689"/>
                  </a:lnTo>
                  <a:close/>
                </a:path>
              </a:pathLst>
            </a:custGeom>
            <a:grpFill/>
            <a:ln w="127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1632" y="1176668"/>
            <a:ext cx="107061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8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050" b="1" spc="-7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11" dirty="0">
                <a:solidFill>
                  <a:srgbClr val="FFFFFF"/>
                </a:solidFill>
                <a:latin typeface="Trebuchet MS"/>
                <a:cs typeface="Trebuchet MS"/>
              </a:rPr>
              <a:t>25.03.2024</a:t>
            </a:r>
            <a:r>
              <a:rPr sz="1050" b="1" spc="-64" dirty="0">
                <a:solidFill>
                  <a:srgbClr val="FFFFFF"/>
                </a:solidFill>
                <a:latin typeface="Trebuchet MS"/>
                <a:cs typeface="Trebuchet MS"/>
              </a:rPr>
              <a:t> г.</a:t>
            </a:r>
            <a:endParaRPr sz="1050" dirty="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584" y="1984399"/>
            <a:ext cx="1622988" cy="437990"/>
            <a:chOff x="330200" y="2133600"/>
            <a:chExt cx="1755139" cy="370840"/>
          </a:xfrm>
          <a:solidFill>
            <a:srgbClr val="7030A0"/>
          </a:solidFill>
        </p:grpSpPr>
        <p:sp>
          <p:nvSpPr>
            <p:cNvPr id="18" name="object 18"/>
            <p:cNvSpPr/>
            <p:nvPr/>
          </p:nvSpPr>
          <p:spPr>
            <a:xfrm>
              <a:off x="336550" y="2139950"/>
              <a:ext cx="1742439" cy="358140"/>
            </a:xfrm>
            <a:custGeom>
              <a:avLst/>
              <a:gdLst/>
              <a:ahLst/>
              <a:cxnLst/>
              <a:rect l="l" t="t" r="r" b="b"/>
              <a:pathLst>
                <a:path w="1742439" h="358139">
                  <a:moveTo>
                    <a:pt x="1682750" y="0"/>
                  </a:moveTo>
                  <a:lnTo>
                    <a:pt x="59689" y="0"/>
                  </a:lnTo>
                  <a:lnTo>
                    <a:pt x="36454" y="4683"/>
                  </a:lnTo>
                  <a:lnTo>
                    <a:pt x="17481" y="17462"/>
                  </a:lnTo>
                  <a:lnTo>
                    <a:pt x="4690" y="36433"/>
                  </a:lnTo>
                  <a:lnTo>
                    <a:pt x="0" y="59689"/>
                  </a:lnTo>
                  <a:lnTo>
                    <a:pt x="0" y="298450"/>
                  </a:lnTo>
                  <a:lnTo>
                    <a:pt x="4690" y="321706"/>
                  </a:lnTo>
                  <a:lnTo>
                    <a:pt x="17481" y="340677"/>
                  </a:lnTo>
                  <a:lnTo>
                    <a:pt x="36454" y="353456"/>
                  </a:lnTo>
                  <a:lnTo>
                    <a:pt x="59689" y="358139"/>
                  </a:lnTo>
                  <a:lnTo>
                    <a:pt x="1682750" y="358139"/>
                  </a:lnTo>
                  <a:lnTo>
                    <a:pt x="1706006" y="353456"/>
                  </a:lnTo>
                  <a:lnTo>
                    <a:pt x="1724977" y="340677"/>
                  </a:lnTo>
                  <a:lnTo>
                    <a:pt x="1737756" y="321706"/>
                  </a:lnTo>
                  <a:lnTo>
                    <a:pt x="1742439" y="298450"/>
                  </a:lnTo>
                  <a:lnTo>
                    <a:pt x="1742439" y="59689"/>
                  </a:lnTo>
                  <a:lnTo>
                    <a:pt x="1737756" y="36433"/>
                  </a:lnTo>
                  <a:lnTo>
                    <a:pt x="1724977" y="17462"/>
                  </a:lnTo>
                  <a:lnTo>
                    <a:pt x="1706006" y="4683"/>
                  </a:lnTo>
                  <a:lnTo>
                    <a:pt x="1682750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550" y="2139950"/>
              <a:ext cx="1742439" cy="358140"/>
            </a:xfrm>
            <a:custGeom>
              <a:avLst/>
              <a:gdLst/>
              <a:ahLst/>
              <a:cxnLst/>
              <a:rect l="l" t="t" r="r" b="b"/>
              <a:pathLst>
                <a:path w="1742439" h="358139">
                  <a:moveTo>
                    <a:pt x="0" y="59689"/>
                  </a:moveTo>
                  <a:lnTo>
                    <a:pt x="4690" y="36433"/>
                  </a:lnTo>
                  <a:lnTo>
                    <a:pt x="17481" y="17462"/>
                  </a:lnTo>
                  <a:lnTo>
                    <a:pt x="36454" y="4683"/>
                  </a:lnTo>
                  <a:lnTo>
                    <a:pt x="59689" y="0"/>
                  </a:lnTo>
                  <a:lnTo>
                    <a:pt x="1682750" y="0"/>
                  </a:lnTo>
                  <a:lnTo>
                    <a:pt x="1706006" y="4683"/>
                  </a:lnTo>
                  <a:lnTo>
                    <a:pt x="1724977" y="17462"/>
                  </a:lnTo>
                  <a:lnTo>
                    <a:pt x="1737756" y="36433"/>
                  </a:lnTo>
                  <a:lnTo>
                    <a:pt x="1742439" y="59689"/>
                  </a:lnTo>
                  <a:lnTo>
                    <a:pt x="1742439" y="298450"/>
                  </a:lnTo>
                  <a:lnTo>
                    <a:pt x="1737756" y="321706"/>
                  </a:lnTo>
                  <a:lnTo>
                    <a:pt x="1724977" y="340677"/>
                  </a:lnTo>
                  <a:lnTo>
                    <a:pt x="1706006" y="353456"/>
                  </a:lnTo>
                  <a:lnTo>
                    <a:pt x="1682750" y="358139"/>
                  </a:lnTo>
                  <a:lnTo>
                    <a:pt x="59689" y="358139"/>
                  </a:lnTo>
                  <a:lnTo>
                    <a:pt x="36454" y="353456"/>
                  </a:lnTo>
                  <a:lnTo>
                    <a:pt x="17481" y="340677"/>
                  </a:lnTo>
                  <a:lnTo>
                    <a:pt x="4690" y="321706"/>
                  </a:lnTo>
                  <a:lnTo>
                    <a:pt x="0" y="298450"/>
                  </a:lnTo>
                  <a:lnTo>
                    <a:pt x="0" y="59689"/>
                  </a:lnTo>
                  <a:close/>
                </a:path>
              </a:pathLst>
            </a:custGeom>
            <a:grpFill/>
            <a:ln w="127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4804" y="2108506"/>
            <a:ext cx="98631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79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50" b="1" spc="-4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19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050" b="1" spc="23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050" b="1" spc="-34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050" b="1" spc="-6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50" b="1" spc="-19" dirty="0">
                <a:solidFill>
                  <a:srgbClr val="FFFFFF"/>
                </a:solidFill>
                <a:latin typeface="Trebuchet MS"/>
                <a:cs typeface="Trebuchet MS"/>
              </a:rPr>
              <a:t>3.2</a:t>
            </a:r>
            <a:r>
              <a:rPr sz="1050" b="1" spc="-26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50" b="1" spc="11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105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-11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050" b="1" spc="-1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9913" y="1140692"/>
            <a:ext cx="3017520" cy="4943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050" spc="4" dirty="0">
                <a:solidFill>
                  <a:srgbClr val="343846"/>
                </a:solidFill>
                <a:latin typeface="Trebuchet MS"/>
                <a:cs typeface="Trebuchet MS"/>
              </a:rPr>
              <a:t>Закупки</a:t>
            </a:r>
            <a:r>
              <a:rPr sz="105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343846"/>
                </a:solidFill>
                <a:latin typeface="Trebuchet MS"/>
                <a:cs typeface="Trebuchet MS"/>
              </a:rPr>
              <a:t>ТОВАРА</a:t>
            </a:r>
            <a:r>
              <a:rPr sz="105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8" dirty="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sz="105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343846"/>
                </a:solidFill>
                <a:latin typeface="Trebuchet MS"/>
                <a:cs typeface="Trebuchet MS"/>
              </a:rPr>
              <a:t>единственного</a:t>
            </a:r>
            <a:r>
              <a:rPr sz="1050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4" dirty="0">
                <a:solidFill>
                  <a:srgbClr val="343846"/>
                </a:solidFill>
                <a:latin typeface="Trebuchet MS"/>
                <a:cs typeface="Trebuchet MS"/>
              </a:rPr>
              <a:t>поставщика</a:t>
            </a:r>
            <a:r>
              <a:rPr sz="105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38" dirty="0">
                <a:solidFill>
                  <a:srgbClr val="343846"/>
                </a:solidFill>
                <a:latin typeface="Trebuchet MS"/>
                <a:cs typeface="Trebuchet MS"/>
              </a:rPr>
              <a:t>в </a:t>
            </a:r>
            <a:r>
              <a:rPr sz="1050" spc="-307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343846"/>
                </a:solidFill>
                <a:latin typeface="Trebuchet MS"/>
                <a:cs typeface="Trebuchet MS"/>
              </a:rPr>
              <a:t>электронной</a:t>
            </a:r>
            <a:r>
              <a:rPr sz="1050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8" dirty="0">
                <a:solidFill>
                  <a:srgbClr val="343846"/>
                </a:solidFill>
                <a:latin typeface="Trebuchet MS"/>
                <a:cs typeface="Trebuchet MS"/>
              </a:rPr>
              <a:t>форме</a:t>
            </a:r>
            <a:r>
              <a:rPr sz="1050" spc="-53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sz="1050" spc="-45" dirty="0">
                <a:solidFill>
                  <a:srgbClr val="343846"/>
                </a:solidFill>
                <a:latin typeface="Trebuchet MS"/>
                <a:cs typeface="Trebuchet MS"/>
              </a:rPr>
              <a:t> сумму,</a:t>
            </a:r>
            <a:r>
              <a:rPr sz="1050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343846"/>
                </a:solidFill>
                <a:latin typeface="Trebuchet MS"/>
                <a:cs typeface="Trebuchet MS"/>
              </a:rPr>
              <a:t>предусмотренную </a:t>
            </a:r>
            <a:r>
              <a:rPr sz="1050" spc="-307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68" dirty="0">
                <a:solidFill>
                  <a:srgbClr val="343846"/>
                </a:solidFill>
                <a:latin typeface="Trebuchet MS"/>
                <a:cs typeface="Trebuchet MS"/>
              </a:rPr>
              <a:t>ч.</a:t>
            </a:r>
            <a:r>
              <a:rPr sz="1050" spc="-3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195" dirty="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sz="1050" spc="64" dirty="0">
                <a:solidFill>
                  <a:srgbClr val="343846"/>
                </a:solidFill>
                <a:latin typeface="Trebuchet MS"/>
                <a:cs typeface="Trebuchet MS"/>
              </a:rPr>
              <a:t>2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050" spc="-101" dirty="0">
                <a:solidFill>
                  <a:srgbClr val="343846"/>
                </a:solidFill>
                <a:latin typeface="Trebuchet MS"/>
                <a:cs typeface="Trebuchet MS"/>
              </a:rPr>
              <a:t>т.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343846"/>
                </a:solidFill>
                <a:latin typeface="Trebuchet MS"/>
                <a:cs typeface="Trebuchet MS"/>
              </a:rPr>
              <a:t>9</a:t>
            </a:r>
            <a:r>
              <a:rPr sz="1050" spc="34" dirty="0">
                <a:solidFill>
                  <a:srgbClr val="343846"/>
                </a:solidFill>
                <a:latin typeface="Trebuchet MS"/>
                <a:cs typeface="Trebuchet MS"/>
              </a:rPr>
              <a:t>3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19" dirty="0">
                <a:solidFill>
                  <a:srgbClr val="343846"/>
                </a:solidFill>
                <a:latin typeface="Trebuchet MS"/>
                <a:cs typeface="Trebuchet MS"/>
              </a:rPr>
              <a:t>Зако</a:t>
            </a:r>
            <a:r>
              <a:rPr sz="1050" spc="23" dirty="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sz="1050" spc="11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1050" spc="-6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206" dirty="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sz="1050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26" dirty="0">
                <a:solidFill>
                  <a:srgbClr val="343846"/>
                </a:solidFill>
                <a:latin typeface="Trebuchet MS"/>
                <a:cs typeface="Trebuchet MS"/>
              </a:rPr>
              <a:t>44.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0210" y="2077543"/>
            <a:ext cx="3477171" cy="3327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050" spc="-15" dirty="0">
                <a:solidFill>
                  <a:srgbClr val="343846"/>
                </a:solidFill>
                <a:latin typeface="Trebuchet MS"/>
                <a:cs typeface="Trebuchet MS"/>
              </a:rPr>
              <a:t>Закупки,</a:t>
            </a:r>
            <a:r>
              <a:rPr sz="105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4" dirty="0">
                <a:solidFill>
                  <a:srgbClr val="343846"/>
                </a:solidFill>
                <a:latin typeface="Trebuchet MS"/>
                <a:cs typeface="Trebuchet MS"/>
              </a:rPr>
              <a:t>осуществляемые</a:t>
            </a:r>
            <a:r>
              <a:rPr sz="1050" spc="-60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38" dirty="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sz="1050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343846"/>
                </a:solidFill>
                <a:latin typeface="Trebuchet MS"/>
                <a:cs typeface="Trebuchet MS"/>
              </a:rPr>
              <a:t>соответствии </a:t>
            </a:r>
            <a:r>
              <a:rPr sz="1050" spc="-30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050" spc="-41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68" dirty="0">
                <a:solidFill>
                  <a:srgbClr val="343846"/>
                </a:solidFill>
                <a:latin typeface="Trebuchet MS"/>
                <a:cs typeface="Trebuchet MS"/>
              </a:rPr>
              <a:t>ч.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68" dirty="0">
                <a:solidFill>
                  <a:srgbClr val="343846"/>
                </a:solidFill>
                <a:latin typeface="Trebuchet MS"/>
                <a:cs typeface="Trebuchet MS"/>
              </a:rPr>
              <a:t>12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1050" spc="-101" dirty="0">
                <a:solidFill>
                  <a:srgbClr val="343846"/>
                </a:solidFill>
                <a:latin typeface="Trebuchet MS"/>
                <a:cs typeface="Trebuchet MS"/>
              </a:rPr>
              <a:t>т.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343846"/>
                </a:solidFill>
                <a:latin typeface="Trebuchet MS"/>
                <a:cs typeface="Trebuchet MS"/>
              </a:rPr>
              <a:t>9</a:t>
            </a:r>
            <a:r>
              <a:rPr sz="1050" spc="34" dirty="0">
                <a:solidFill>
                  <a:srgbClr val="343846"/>
                </a:solidFill>
                <a:latin typeface="Trebuchet MS"/>
                <a:cs typeface="Trebuchet MS"/>
              </a:rPr>
              <a:t>3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19" dirty="0">
                <a:solidFill>
                  <a:srgbClr val="343846"/>
                </a:solidFill>
                <a:latin typeface="Trebuchet MS"/>
                <a:cs typeface="Trebuchet MS"/>
              </a:rPr>
              <a:t>Зако</a:t>
            </a:r>
            <a:r>
              <a:rPr sz="1050" spc="23" dirty="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sz="1050" spc="11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206" dirty="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sz="1050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050" spc="-26" dirty="0">
                <a:solidFill>
                  <a:srgbClr val="343846"/>
                </a:solidFill>
                <a:latin typeface="Trebuchet MS"/>
                <a:cs typeface="Trebuchet MS"/>
              </a:rPr>
              <a:t>44.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28876" y="1227854"/>
            <a:ext cx="112395" cy="240030"/>
          </a:xfrm>
          <a:custGeom>
            <a:avLst/>
            <a:gdLst/>
            <a:ahLst/>
            <a:cxnLst/>
            <a:rect l="l" t="t" r="r" b="b"/>
            <a:pathLst>
              <a:path w="149860" h="320039">
                <a:moveTo>
                  <a:pt x="74930" y="0"/>
                </a:moveTo>
                <a:lnTo>
                  <a:pt x="0" y="0"/>
                </a:lnTo>
                <a:lnTo>
                  <a:pt x="74930" y="160019"/>
                </a:lnTo>
                <a:lnTo>
                  <a:pt x="0" y="320039"/>
                </a:lnTo>
                <a:lnTo>
                  <a:pt x="74930" y="320039"/>
                </a:lnTo>
                <a:lnTo>
                  <a:pt x="149860" y="160019"/>
                </a:lnTo>
                <a:lnTo>
                  <a:pt x="7493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1805141" y="2130511"/>
            <a:ext cx="218699" cy="238125"/>
          </a:xfrm>
          <a:custGeom>
            <a:avLst/>
            <a:gdLst/>
            <a:ahLst/>
            <a:cxnLst/>
            <a:rect l="l" t="t" r="r" b="b"/>
            <a:pathLst>
              <a:path w="149860" h="317500">
                <a:moveTo>
                  <a:pt x="74930" y="0"/>
                </a:moveTo>
                <a:lnTo>
                  <a:pt x="0" y="0"/>
                </a:lnTo>
                <a:lnTo>
                  <a:pt x="74930" y="158750"/>
                </a:lnTo>
                <a:lnTo>
                  <a:pt x="0" y="317500"/>
                </a:lnTo>
                <a:lnTo>
                  <a:pt x="74930" y="317500"/>
                </a:lnTo>
                <a:lnTo>
                  <a:pt x="149860" y="158750"/>
                </a:lnTo>
                <a:lnTo>
                  <a:pt x="7493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9" name="object 29"/>
          <p:cNvGrpSpPr/>
          <p:nvPr/>
        </p:nvGrpSpPr>
        <p:grpSpPr>
          <a:xfrm>
            <a:off x="5306048" y="1051701"/>
            <a:ext cx="3368516" cy="993458"/>
            <a:chOff x="7560141" y="1712685"/>
            <a:chExt cx="4491355" cy="132461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0141" y="1712685"/>
              <a:ext cx="4491056" cy="132442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716519" y="1831340"/>
              <a:ext cx="4178300" cy="1010919"/>
            </a:xfrm>
            <a:custGeom>
              <a:avLst/>
              <a:gdLst/>
              <a:ahLst/>
              <a:cxnLst/>
              <a:rect l="l" t="t" r="r" b="b"/>
              <a:pathLst>
                <a:path w="4178300" h="1010919">
                  <a:moveTo>
                    <a:pt x="4125976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958596"/>
                  </a:lnTo>
                  <a:lnTo>
                    <a:pt x="4103" y="978987"/>
                  </a:lnTo>
                  <a:lnTo>
                    <a:pt x="15303" y="995616"/>
                  </a:lnTo>
                  <a:lnTo>
                    <a:pt x="31932" y="1006816"/>
                  </a:lnTo>
                  <a:lnTo>
                    <a:pt x="52324" y="1010920"/>
                  </a:lnTo>
                  <a:lnTo>
                    <a:pt x="4125976" y="1010920"/>
                  </a:lnTo>
                  <a:lnTo>
                    <a:pt x="4146367" y="1006816"/>
                  </a:lnTo>
                  <a:lnTo>
                    <a:pt x="4162996" y="995616"/>
                  </a:lnTo>
                  <a:lnTo>
                    <a:pt x="4174196" y="978987"/>
                  </a:lnTo>
                  <a:lnTo>
                    <a:pt x="4178300" y="958596"/>
                  </a:lnTo>
                  <a:lnTo>
                    <a:pt x="4178300" y="52324"/>
                  </a:lnTo>
                  <a:lnTo>
                    <a:pt x="4174196" y="31932"/>
                  </a:lnTo>
                  <a:lnTo>
                    <a:pt x="4162996" y="15303"/>
                  </a:lnTo>
                  <a:lnTo>
                    <a:pt x="4146367" y="4103"/>
                  </a:lnTo>
                  <a:lnTo>
                    <a:pt x="4125976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5739" y="1905000"/>
              <a:ext cx="3888740" cy="825500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4C81230-D8A3-4614-93E2-17134C703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127" y="-93672"/>
            <a:ext cx="2950720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291" y="1026700"/>
            <a:ext cx="7519035" cy="3443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75" b="1" spc="-8" dirty="0">
                <a:solidFill>
                  <a:srgbClr val="00246F"/>
                </a:solidFill>
                <a:latin typeface="Times New Roman"/>
                <a:cs typeface="Times New Roman"/>
              </a:rPr>
              <a:t>Последовательность</a:t>
            </a:r>
            <a:r>
              <a:rPr sz="2175" b="1" spc="-86" dirty="0">
                <a:solidFill>
                  <a:srgbClr val="00246F"/>
                </a:solidFill>
                <a:latin typeface="Times New Roman"/>
                <a:cs typeface="Times New Roman"/>
              </a:rPr>
              <a:t> </a:t>
            </a:r>
            <a:r>
              <a:rPr sz="2175" b="1" dirty="0">
                <a:solidFill>
                  <a:srgbClr val="00246F"/>
                </a:solidFill>
                <a:latin typeface="Times New Roman"/>
                <a:cs typeface="Times New Roman"/>
              </a:rPr>
              <a:t>действий</a:t>
            </a:r>
            <a:r>
              <a:rPr sz="2175" b="1" spc="-56" dirty="0">
                <a:solidFill>
                  <a:srgbClr val="00246F"/>
                </a:solidFill>
                <a:latin typeface="Times New Roman"/>
                <a:cs typeface="Times New Roman"/>
              </a:rPr>
              <a:t> </a:t>
            </a:r>
            <a:r>
              <a:rPr sz="2175" b="1" spc="-8" dirty="0">
                <a:solidFill>
                  <a:srgbClr val="00246F"/>
                </a:solidFill>
                <a:latin typeface="Times New Roman"/>
                <a:cs typeface="Times New Roman"/>
              </a:rPr>
              <a:t>участников</a:t>
            </a:r>
            <a:r>
              <a:rPr sz="2175" b="1" spc="-60" dirty="0">
                <a:solidFill>
                  <a:srgbClr val="00246F"/>
                </a:solidFill>
                <a:latin typeface="Times New Roman"/>
                <a:cs typeface="Times New Roman"/>
              </a:rPr>
              <a:t> </a:t>
            </a:r>
            <a:r>
              <a:rPr sz="2175" b="1" spc="-8" dirty="0">
                <a:solidFill>
                  <a:srgbClr val="00246F"/>
                </a:solidFill>
                <a:latin typeface="Times New Roman"/>
                <a:cs typeface="Times New Roman"/>
              </a:rPr>
              <a:t>правоотношений</a:t>
            </a:r>
            <a:endParaRPr sz="217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983" y="1755221"/>
            <a:ext cx="2589371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i="1" spc="-244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Участники</a:t>
            </a:r>
            <a:r>
              <a:rPr sz="2700" i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i="1" spc="-161" dirty="0">
                <a:solidFill>
                  <a:srgbClr val="C00000"/>
                </a:solidFill>
                <a:latin typeface="Times New Roman"/>
                <a:cs typeface="Times New Roman"/>
              </a:rPr>
              <a:t>закупок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43471" y="2342911"/>
            <a:ext cx="5079206" cy="882968"/>
            <a:chOff x="2991294" y="1980882"/>
            <a:chExt cx="6772275" cy="1177290"/>
          </a:xfrm>
        </p:grpSpPr>
        <p:sp>
          <p:nvSpPr>
            <p:cNvPr id="5" name="object 5"/>
            <p:cNvSpPr/>
            <p:nvPr/>
          </p:nvSpPr>
          <p:spPr>
            <a:xfrm>
              <a:off x="2999232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2" y="0"/>
                  </a:moveTo>
                  <a:lnTo>
                    <a:pt x="0" y="0"/>
                  </a:lnTo>
                  <a:lnTo>
                    <a:pt x="820039" y="580643"/>
                  </a:lnTo>
                  <a:lnTo>
                    <a:pt x="0" y="1161288"/>
                  </a:lnTo>
                  <a:lnTo>
                    <a:pt x="647572" y="1161288"/>
                  </a:lnTo>
                  <a:lnTo>
                    <a:pt x="1467612" y="580643"/>
                  </a:lnTo>
                  <a:lnTo>
                    <a:pt x="647572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999232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2" y="0"/>
                  </a:lnTo>
                  <a:lnTo>
                    <a:pt x="1467612" y="580643"/>
                  </a:lnTo>
                  <a:lnTo>
                    <a:pt x="647572" y="1161288"/>
                  </a:lnTo>
                  <a:lnTo>
                    <a:pt x="0" y="1161288"/>
                  </a:lnTo>
                  <a:lnTo>
                    <a:pt x="820039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3880104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3" y="0"/>
                  </a:moveTo>
                  <a:lnTo>
                    <a:pt x="0" y="0"/>
                  </a:lnTo>
                  <a:lnTo>
                    <a:pt x="820038" y="580643"/>
                  </a:lnTo>
                  <a:lnTo>
                    <a:pt x="0" y="1161288"/>
                  </a:lnTo>
                  <a:lnTo>
                    <a:pt x="647573" y="1161288"/>
                  </a:lnTo>
                  <a:lnTo>
                    <a:pt x="1467612" y="580643"/>
                  </a:lnTo>
                  <a:lnTo>
                    <a:pt x="64757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3880104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3" y="0"/>
                  </a:lnTo>
                  <a:lnTo>
                    <a:pt x="1467612" y="580643"/>
                  </a:lnTo>
                  <a:lnTo>
                    <a:pt x="647573" y="1161288"/>
                  </a:lnTo>
                  <a:lnTo>
                    <a:pt x="0" y="1161288"/>
                  </a:lnTo>
                  <a:lnTo>
                    <a:pt x="820038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0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3" y="0"/>
                  </a:moveTo>
                  <a:lnTo>
                    <a:pt x="0" y="0"/>
                  </a:lnTo>
                  <a:lnTo>
                    <a:pt x="820038" y="580643"/>
                  </a:lnTo>
                  <a:lnTo>
                    <a:pt x="0" y="1161288"/>
                  </a:lnTo>
                  <a:lnTo>
                    <a:pt x="647573" y="1161288"/>
                  </a:lnTo>
                  <a:lnTo>
                    <a:pt x="1467612" y="580643"/>
                  </a:lnTo>
                  <a:lnTo>
                    <a:pt x="64757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500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3" y="0"/>
                  </a:lnTo>
                  <a:lnTo>
                    <a:pt x="1467612" y="580643"/>
                  </a:lnTo>
                  <a:lnTo>
                    <a:pt x="647573" y="1161288"/>
                  </a:lnTo>
                  <a:lnTo>
                    <a:pt x="0" y="1161288"/>
                  </a:lnTo>
                  <a:lnTo>
                    <a:pt x="820038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3372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3" y="0"/>
                  </a:moveTo>
                  <a:lnTo>
                    <a:pt x="0" y="0"/>
                  </a:lnTo>
                  <a:lnTo>
                    <a:pt x="820038" y="580643"/>
                  </a:lnTo>
                  <a:lnTo>
                    <a:pt x="0" y="1161288"/>
                  </a:lnTo>
                  <a:lnTo>
                    <a:pt x="647573" y="1161288"/>
                  </a:lnTo>
                  <a:lnTo>
                    <a:pt x="1467611" y="580643"/>
                  </a:lnTo>
                  <a:lnTo>
                    <a:pt x="64757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643372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3" y="0"/>
                  </a:lnTo>
                  <a:lnTo>
                    <a:pt x="1467611" y="580643"/>
                  </a:lnTo>
                  <a:lnTo>
                    <a:pt x="647573" y="1161288"/>
                  </a:lnTo>
                  <a:lnTo>
                    <a:pt x="0" y="1161288"/>
                  </a:lnTo>
                  <a:lnTo>
                    <a:pt x="820038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5767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3" y="0"/>
                  </a:moveTo>
                  <a:lnTo>
                    <a:pt x="0" y="0"/>
                  </a:lnTo>
                  <a:lnTo>
                    <a:pt x="820038" y="580643"/>
                  </a:lnTo>
                  <a:lnTo>
                    <a:pt x="0" y="1161288"/>
                  </a:lnTo>
                  <a:lnTo>
                    <a:pt x="647573" y="1161288"/>
                  </a:lnTo>
                  <a:lnTo>
                    <a:pt x="1467611" y="580643"/>
                  </a:lnTo>
                  <a:lnTo>
                    <a:pt x="64757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525767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3" y="0"/>
                  </a:lnTo>
                  <a:lnTo>
                    <a:pt x="1467611" y="580643"/>
                  </a:lnTo>
                  <a:lnTo>
                    <a:pt x="647573" y="1161288"/>
                  </a:lnTo>
                  <a:lnTo>
                    <a:pt x="0" y="1161288"/>
                  </a:lnTo>
                  <a:lnTo>
                    <a:pt x="820038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6640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3" y="0"/>
                  </a:moveTo>
                  <a:lnTo>
                    <a:pt x="0" y="0"/>
                  </a:lnTo>
                  <a:lnTo>
                    <a:pt x="820038" y="580643"/>
                  </a:lnTo>
                  <a:lnTo>
                    <a:pt x="0" y="1161288"/>
                  </a:lnTo>
                  <a:lnTo>
                    <a:pt x="647573" y="1161288"/>
                  </a:lnTo>
                  <a:lnTo>
                    <a:pt x="1467611" y="580643"/>
                  </a:lnTo>
                  <a:lnTo>
                    <a:pt x="64757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406640" y="1988820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3" y="0"/>
                  </a:lnTo>
                  <a:lnTo>
                    <a:pt x="1467611" y="580643"/>
                  </a:lnTo>
                  <a:lnTo>
                    <a:pt x="647573" y="1161288"/>
                  </a:lnTo>
                  <a:lnTo>
                    <a:pt x="0" y="1161288"/>
                  </a:lnTo>
                  <a:lnTo>
                    <a:pt x="820038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289035" y="1988820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646049" y="0"/>
                  </a:moveTo>
                  <a:lnTo>
                    <a:pt x="0" y="0"/>
                  </a:lnTo>
                  <a:lnTo>
                    <a:pt x="820039" y="580643"/>
                  </a:lnTo>
                  <a:lnTo>
                    <a:pt x="0" y="1161288"/>
                  </a:lnTo>
                  <a:lnTo>
                    <a:pt x="646049" y="1161288"/>
                  </a:lnTo>
                  <a:lnTo>
                    <a:pt x="1466088" y="580643"/>
                  </a:lnTo>
                  <a:lnTo>
                    <a:pt x="64604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289035" y="1988820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0" y="0"/>
                  </a:moveTo>
                  <a:lnTo>
                    <a:pt x="646049" y="0"/>
                  </a:lnTo>
                  <a:lnTo>
                    <a:pt x="1466088" y="580643"/>
                  </a:lnTo>
                  <a:lnTo>
                    <a:pt x="646049" y="1161288"/>
                  </a:lnTo>
                  <a:lnTo>
                    <a:pt x="0" y="1161288"/>
                  </a:lnTo>
                  <a:lnTo>
                    <a:pt x="820039" y="5806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5182" y="2399157"/>
            <a:ext cx="6294596" cy="644888"/>
          </a:xfrm>
          <a:prstGeom prst="rect">
            <a:avLst/>
          </a:prstGeom>
          <a:solidFill>
            <a:srgbClr val="FFFFFF"/>
          </a:solidFill>
          <a:ln w="15875">
            <a:solidFill>
              <a:srgbClr val="4966AC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55721">
              <a:lnSpc>
                <a:spcPts val="2430"/>
              </a:lnSpc>
              <a:spcBef>
                <a:spcPts val="229"/>
              </a:spcBef>
            </a:pPr>
            <a:r>
              <a:rPr sz="2175" dirty="0">
                <a:latin typeface="Times New Roman"/>
                <a:cs typeface="Times New Roman"/>
              </a:rPr>
              <a:t>Заполняют</a:t>
            </a:r>
            <a:r>
              <a:rPr sz="2175" spc="-30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на</a:t>
            </a:r>
            <a:r>
              <a:rPr sz="2175" spc="-38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электронной</a:t>
            </a:r>
            <a:r>
              <a:rPr sz="2175" spc="-45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площадке</a:t>
            </a:r>
            <a:r>
              <a:rPr sz="2175" spc="-26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товарами</a:t>
            </a:r>
            <a:r>
              <a:rPr sz="2175" spc="-30" dirty="0">
                <a:latin typeface="Times New Roman"/>
                <a:cs typeface="Times New Roman"/>
              </a:rPr>
              <a:t> </a:t>
            </a:r>
            <a:r>
              <a:rPr sz="2175" spc="-15" dirty="0">
                <a:latin typeface="Times New Roman"/>
                <a:cs typeface="Times New Roman"/>
              </a:rPr>
              <a:t>свои</a:t>
            </a:r>
            <a:endParaRPr sz="2175">
              <a:latin typeface="Times New Roman"/>
              <a:cs typeface="Times New Roman"/>
            </a:endParaRPr>
          </a:p>
          <a:p>
            <a:pPr marL="55721">
              <a:lnSpc>
                <a:spcPts val="2430"/>
              </a:lnSpc>
            </a:pPr>
            <a:r>
              <a:rPr sz="2175" spc="-8" dirty="0">
                <a:latin typeface="Times New Roman"/>
                <a:cs typeface="Times New Roman"/>
              </a:rPr>
              <a:t>«полки»</a:t>
            </a:r>
            <a:endParaRPr sz="2175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3045" y="3117913"/>
            <a:ext cx="138160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b="1" i="1" spc="-172" dirty="0">
                <a:solidFill>
                  <a:srgbClr val="C00000"/>
                </a:solidFill>
                <a:latin typeface="Times New Roman"/>
                <a:cs typeface="Times New Roman"/>
              </a:rPr>
              <a:t>Заказчики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89750" y="3583066"/>
            <a:ext cx="5079206" cy="882968"/>
            <a:chOff x="2919666" y="3634422"/>
            <a:chExt cx="6772275" cy="1177290"/>
          </a:xfrm>
        </p:grpSpPr>
        <p:sp>
          <p:nvSpPr>
            <p:cNvPr id="22" name="object 22"/>
            <p:cNvSpPr/>
            <p:nvPr/>
          </p:nvSpPr>
          <p:spPr>
            <a:xfrm>
              <a:off x="2927604" y="3642359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2" y="0"/>
                  </a:moveTo>
                  <a:lnTo>
                    <a:pt x="0" y="0"/>
                  </a:lnTo>
                  <a:lnTo>
                    <a:pt x="820038" y="580644"/>
                  </a:lnTo>
                  <a:lnTo>
                    <a:pt x="0" y="1161288"/>
                  </a:lnTo>
                  <a:lnTo>
                    <a:pt x="647572" y="1161288"/>
                  </a:lnTo>
                  <a:lnTo>
                    <a:pt x="1467611" y="580644"/>
                  </a:lnTo>
                  <a:lnTo>
                    <a:pt x="647572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7604" y="3642359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2" y="0"/>
                  </a:lnTo>
                  <a:lnTo>
                    <a:pt x="1467611" y="580644"/>
                  </a:lnTo>
                  <a:lnTo>
                    <a:pt x="647572" y="1161288"/>
                  </a:lnTo>
                  <a:lnTo>
                    <a:pt x="0" y="1161288"/>
                  </a:lnTo>
                  <a:lnTo>
                    <a:pt x="820038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8476" y="3642359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3" y="0"/>
                  </a:moveTo>
                  <a:lnTo>
                    <a:pt x="0" y="0"/>
                  </a:lnTo>
                  <a:lnTo>
                    <a:pt x="820038" y="580644"/>
                  </a:lnTo>
                  <a:lnTo>
                    <a:pt x="0" y="1161288"/>
                  </a:lnTo>
                  <a:lnTo>
                    <a:pt x="647573" y="1161288"/>
                  </a:lnTo>
                  <a:lnTo>
                    <a:pt x="1467612" y="580644"/>
                  </a:lnTo>
                  <a:lnTo>
                    <a:pt x="64757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808476" y="3642359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3" y="0"/>
                  </a:lnTo>
                  <a:lnTo>
                    <a:pt x="1467612" y="580644"/>
                  </a:lnTo>
                  <a:lnTo>
                    <a:pt x="647573" y="1161288"/>
                  </a:lnTo>
                  <a:lnTo>
                    <a:pt x="0" y="1161288"/>
                  </a:lnTo>
                  <a:lnTo>
                    <a:pt x="820038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690872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4" h="1161414">
                  <a:moveTo>
                    <a:pt x="646049" y="0"/>
                  </a:moveTo>
                  <a:lnTo>
                    <a:pt x="0" y="0"/>
                  </a:lnTo>
                  <a:lnTo>
                    <a:pt x="820038" y="580644"/>
                  </a:lnTo>
                  <a:lnTo>
                    <a:pt x="0" y="1161288"/>
                  </a:lnTo>
                  <a:lnTo>
                    <a:pt x="646049" y="1161288"/>
                  </a:lnTo>
                  <a:lnTo>
                    <a:pt x="1466088" y="580644"/>
                  </a:lnTo>
                  <a:lnTo>
                    <a:pt x="64604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90872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4" h="1161414">
                  <a:moveTo>
                    <a:pt x="0" y="0"/>
                  </a:moveTo>
                  <a:lnTo>
                    <a:pt x="646049" y="0"/>
                  </a:lnTo>
                  <a:lnTo>
                    <a:pt x="1466088" y="580644"/>
                  </a:lnTo>
                  <a:lnTo>
                    <a:pt x="646049" y="1161288"/>
                  </a:lnTo>
                  <a:lnTo>
                    <a:pt x="0" y="1161288"/>
                  </a:lnTo>
                  <a:lnTo>
                    <a:pt x="820038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571744" y="3642359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647572" y="0"/>
                  </a:moveTo>
                  <a:lnTo>
                    <a:pt x="0" y="0"/>
                  </a:lnTo>
                  <a:lnTo>
                    <a:pt x="820038" y="580644"/>
                  </a:lnTo>
                  <a:lnTo>
                    <a:pt x="0" y="1161288"/>
                  </a:lnTo>
                  <a:lnTo>
                    <a:pt x="647572" y="1161288"/>
                  </a:lnTo>
                  <a:lnTo>
                    <a:pt x="1467611" y="580644"/>
                  </a:lnTo>
                  <a:lnTo>
                    <a:pt x="647572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571744" y="3642359"/>
              <a:ext cx="1468120" cy="1161415"/>
            </a:xfrm>
            <a:custGeom>
              <a:avLst/>
              <a:gdLst/>
              <a:ahLst/>
              <a:cxnLst/>
              <a:rect l="l" t="t" r="r" b="b"/>
              <a:pathLst>
                <a:path w="1468120" h="1161414">
                  <a:moveTo>
                    <a:pt x="0" y="0"/>
                  </a:moveTo>
                  <a:lnTo>
                    <a:pt x="647572" y="0"/>
                  </a:lnTo>
                  <a:lnTo>
                    <a:pt x="1467611" y="580644"/>
                  </a:lnTo>
                  <a:lnTo>
                    <a:pt x="647572" y="1161288"/>
                  </a:lnTo>
                  <a:lnTo>
                    <a:pt x="0" y="1161288"/>
                  </a:lnTo>
                  <a:lnTo>
                    <a:pt x="820038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4139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646049" y="0"/>
                  </a:moveTo>
                  <a:lnTo>
                    <a:pt x="0" y="0"/>
                  </a:lnTo>
                  <a:lnTo>
                    <a:pt x="820038" y="580644"/>
                  </a:lnTo>
                  <a:lnTo>
                    <a:pt x="0" y="1161288"/>
                  </a:lnTo>
                  <a:lnTo>
                    <a:pt x="646049" y="1161288"/>
                  </a:lnTo>
                  <a:lnTo>
                    <a:pt x="1466088" y="580644"/>
                  </a:lnTo>
                  <a:lnTo>
                    <a:pt x="64604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454139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0" y="0"/>
                  </a:moveTo>
                  <a:lnTo>
                    <a:pt x="646049" y="0"/>
                  </a:lnTo>
                  <a:lnTo>
                    <a:pt x="1466088" y="580644"/>
                  </a:lnTo>
                  <a:lnTo>
                    <a:pt x="646049" y="1161288"/>
                  </a:lnTo>
                  <a:lnTo>
                    <a:pt x="0" y="1161288"/>
                  </a:lnTo>
                  <a:lnTo>
                    <a:pt x="820038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335012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646049" y="0"/>
                  </a:moveTo>
                  <a:lnTo>
                    <a:pt x="0" y="0"/>
                  </a:lnTo>
                  <a:lnTo>
                    <a:pt x="820039" y="580644"/>
                  </a:lnTo>
                  <a:lnTo>
                    <a:pt x="0" y="1161288"/>
                  </a:lnTo>
                  <a:lnTo>
                    <a:pt x="646049" y="1161288"/>
                  </a:lnTo>
                  <a:lnTo>
                    <a:pt x="1466088" y="580644"/>
                  </a:lnTo>
                  <a:lnTo>
                    <a:pt x="64604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5012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0" y="0"/>
                  </a:moveTo>
                  <a:lnTo>
                    <a:pt x="646049" y="0"/>
                  </a:lnTo>
                  <a:lnTo>
                    <a:pt x="1466088" y="580644"/>
                  </a:lnTo>
                  <a:lnTo>
                    <a:pt x="646049" y="1161288"/>
                  </a:lnTo>
                  <a:lnTo>
                    <a:pt x="0" y="1161288"/>
                  </a:lnTo>
                  <a:lnTo>
                    <a:pt x="820039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217407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646049" y="0"/>
                  </a:moveTo>
                  <a:lnTo>
                    <a:pt x="0" y="0"/>
                  </a:lnTo>
                  <a:lnTo>
                    <a:pt x="820039" y="580644"/>
                  </a:lnTo>
                  <a:lnTo>
                    <a:pt x="0" y="1161288"/>
                  </a:lnTo>
                  <a:lnTo>
                    <a:pt x="646049" y="1161288"/>
                  </a:lnTo>
                  <a:lnTo>
                    <a:pt x="1466088" y="580644"/>
                  </a:lnTo>
                  <a:lnTo>
                    <a:pt x="646049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217407" y="3642359"/>
              <a:ext cx="1466215" cy="1161415"/>
            </a:xfrm>
            <a:custGeom>
              <a:avLst/>
              <a:gdLst/>
              <a:ahLst/>
              <a:cxnLst/>
              <a:rect l="l" t="t" r="r" b="b"/>
              <a:pathLst>
                <a:path w="1466215" h="1161414">
                  <a:moveTo>
                    <a:pt x="0" y="0"/>
                  </a:moveTo>
                  <a:lnTo>
                    <a:pt x="646049" y="0"/>
                  </a:lnTo>
                  <a:lnTo>
                    <a:pt x="1466088" y="580644"/>
                  </a:lnTo>
                  <a:lnTo>
                    <a:pt x="646049" y="1161288"/>
                  </a:lnTo>
                  <a:lnTo>
                    <a:pt x="0" y="1161288"/>
                  </a:lnTo>
                  <a:lnTo>
                    <a:pt x="820039" y="58064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5182" y="3765042"/>
            <a:ext cx="6294596" cy="507831"/>
          </a:xfrm>
          <a:prstGeom prst="rect">
            <a:avLst/>
          </a:prstGeom>
          <a:solidFill>
            <a:srgbClr val="FFFFFF"/>
          </a:solidFill>
          <a:ln w="15875">
            <a:solidFill>
              <a:srgbClr val="4966AC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55721">
              <a:spcBef>
                <a:spcPts val="1350"/>
              </a:spcBef>
            </a:pPr>
            <a:r>
              <a:rPr sz="2175" spc="-8" dirty="0">
                <a:latin typeface="Times New Roman"/>
                <a:cs typeface="Times New Roman"/>
              </a:rPr>
              <a:t>Вывешивают</a:t>
            </a:r>
            <a:r>
              <a:rPr sz="2175" spc="-56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извещение</a:t>
            </a:r>
            <a:r>
              <a:rPr sz="2175" spc="-75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о</a:t>
            </a:r>
            <a:r>
              <a:rPr sz="2175" spc="-49" dirty="0">
                <a:latin typeface="Times New Roman"/>
                <a:cs typeface="Times New Roman"/>
              </a:rPr>
              <a:t> </a:t>
            </a:r>
            <a:r>
              <a:rPr sz="2175" dirty="0">
                <a:latin typeface="Times New Roman"/>
                <a:cs typeface="Times New Roman"/>
              </a:rPr>
              <a:t>своих</a:t>
            </a:r>
            <a:r>
              <a:rPr sz="2175" spc="-41" dirty="0">
                <a:latin typeface="Times New Roman"/>
                <a:cs typeface="Times New Roman"/>
              </a:rPr>
              <a:t> </a:t>
            </a:r>
            <a:r>
              <a:rPr sz="2175" spc="-8" dirty="0">
                <a:latin typeface="Times New Roman"/>
                <a:cs typeface="Times New Roman"/>
              </a:rPr>
              <a:t>потребностях</a:t>
            </a:r>
            <a:endParaRPr sz="217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6308" y="4483417"/>
            <a:ext cx="435578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b="1" i="1" spc="-270" dirty="0">
                <a:solidFill>
                  <a:srgbClr val="C00000"/>
                </a:solidFill>
                <a:latin typeface="Times New Roman"/>
                <a:cs typeface="Times New Roman"/>
              </a:rPr>
              <a:t>Оператор</a:t>
            </a:r>
            <a:r>
              <a:rPr sz="2700" b="1" i="1" spc="-8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i="1" spc="-251" dirty="0">
                <a:solidFill>
                  <a:srgbClr val="C00000"/>
                </a:solidFill>
                <a:latin typeface="Times New Roman"/>
                <a:cs typeface="Times New Roman"/>
              </a:rPr>
              <a:t>электронной</a:t>
            </a:r>
            <a:r>
              <a:rPr sz="2700" b="1" i="1" spc="-83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i="1" spc="-296" dirty="0">
                <a:solidFill>
                  <a:srgbClr val="C00000"/>
                </a:solidFill>
                <a:latin typeface="Times New Roman"/>
                <a:cs typeface="Times New Roman"/>
              </a:rPr>
              <a:t>площадки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89750" y="4948952"/>
            <a:ext cx="5079206" cy="882015"/>
            <a:chOff x="2919666" y="5455602"/>
            <a:chExt cx="6772275" cy="1176020"/>
          </a:xfrm>
        </p:grpSpPr>
        <p:sp>
          <p:nvSpPr>
            <p:cNvPr id="39" name="object 39"/>
            <p:cNvSpPr/>
            <p:nvPr/>
          </p:nvSpPr>
          <p:spPr>
            <a:xfrm>
              <a:off x="2927604" y="5463540"/>
              <a:ext cx="1468120" cy="1160145"/>
            </a:xfrm>
            <a:custGeom>
              <a:avLst/>
              <a:gdLst/>
              <a:ahLst/>
              <a:cxnLst/>
              <a:rect l="l" t="t" r="r" b="b"/>
              <a:pathLst>
                <a:path w="1468120" h="1160145">
                  <a:moveTo>
                    <a:pt x="648716" y="0"/>
                  </a:moveTo>
                  <a:lnTo>
                    <a:pt x="0" y="0"/>
                  </a:lnTo>
                  <a:lnTo>
                    <a:pt x="818895" y="579882"/>
                  </a:lnTo>
                  <a:lnTo>
                    <a:pt x="0" y="1159764"/>
                  </a:lnTo>
                  <a:lnTo>
                    <a:pt x="648716" y="1159764"/>
                  </a:lnTo>
                  <a:lnTo>
                    <a:pt x="1467611" y="579882"/>
                  </a:lnTo>
                  <a:lnTo>
                    <a:pt x="648716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927604" y="5463540"/>
              <a:ext cx="1468120" cy="1160145"/>
            </a:xfrm>
            <a:custGeom>
              <a:avLst/>
              <a:gdLst/>
              <a:ahLst/>
              <a:cxnLst/>
              <a:rect l="l" t="t" r="r" b="b"/>
              <a:pathLst>
                <a:path w="1468120" h="1160145">
                  <a:moveTo>
                    <a:pt x="0" y="0"/>
                  </a:moveTo>
                  <a:lnTo>
                    <a:pt x="648716" y="0"/>
                  </a:lnTo>
                  <a:lnTo>
                    <a:pt x="1467611" y="579882"/>
                  </a:lnTo>
                  <a:lnTo>
                    <a:pt x="648716" y="1159764"/>
                  </a:lnTo>
                  <a:lnTo>
                    <a:pt x="0" y="1159764"/>
                  </a:lnTo>
                  <a:lnTo>
                    <a:pt x="818895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808476" y="5463540"/>
              <a:ext cx="1468120" cy="1160145"/>
            </a:xfrm>
            <a:custGeom>
              <a:avLst/>
              <a:gdLst/>
              <a:ahLst/>
              <a:cxnLst/>
              <a:rect l="l" t="t" r="r" b="b"/>
              <a:pathLst>
                <a:path w="1468120" h="1160145">
                  <a:moveTo>
                    <a:pt x="648715" y="0"/>
                  </a:moveTo>
                  <a:lnTo>
                    <a:pt x="0" y="0"/>
                  </a:lnTo>
                  <a:lnTo>
                    <a:pt x="818896" y="579882"/>
                  </a:lnTo>
                  <a:lnTo>
                    <a:pt x="0" y="1159764"/>
                  </a:lnTo>
                  <a:lnTo>
                    <a:pt x="648715" y="1159764"/>
                  </a:lnTo>
                  <a:lnTo>
                    <a:pt x="1467612" y="579882"/>
                  </a:lnTo>
                  <a:lnTo>
                    <a:pt x="648715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808476" y="5463540"/>
              <a:ext cx="1468120" cy="1160145"/>
            </a:xfrm>
            <a:custGeom>
              <a:avLst/>
              <a:gdLst/>
              <a:ahLst/>
              <a:cxnLst/>
              <a:rect l="l" t="t" r="r" b="b"/>
              <a:pathLst>
                <a:path w="1468120" h="1160145">
                  <a:moveTo>
                    <a:pt x="0" y="0"/>
                  </a:moveTo>
                  <a:lnTo>
                    <a:pt x="648715" y="0"/>
                  </a:lnTo>
                  <a:lnTo>
                    <a:pt x="1467612" y="579882"/>
                  </a:lnTo>
                  <a:lnTo>
                    <a:pt x="648715" y="1159764"/>
                  </a:lnTo>
                  <a:lnTo>
                    <a:pt x="0" y="1159764"/>
                  </a:lnTo>
                  <a:lnTo>
                    <a:pt x="818896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0872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4" h="1160145">
                  <a:moveTo>
                    <a:pt x="647191" y="0"/>
                  </a:moveTo>
                  <a:lnTo>
                    <a:pt x="0" y="0"/>
                  </a:lnTo>
                  <a:lnTo>
                    <a:pt x="818895" y="579882"/>
                  </a:lnTo>
                  <a:lnTo>
                    <a:pt x="0" y="1159764"/>
                  </a:lnTo>
                  <a:lnTo>
                    <a:pt x="647191" y="1159764"/>
                  </a:lnTo>
                  <a:lnTo>
                    <a:pt x="1466088" y="579882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0872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4" h="1160145">
                  <a:moveTo>
                    <a:pt x="0" y="0"/>
                  </a:moveTo>
                  <a:lnTo>
                    <a:pt x="647191" y="0"/>
                  </a:lnTo>
                  <a:lnTo>
                    <a:pt x="1466088" y="579882"/>
                  </a:lnTo>
                  <a:lnTo>
                    <a:pt x="647191" y="1159764"/>
                  </a:lnTo>
                  <a:lnTo>
                    <a:pt x="0" y="1159764"/>
                  </a:lnTo>
                  <a:lnTo>
                    <a:pt x="818895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571744" y="5463540"/>
              <a:ext cx="1468120" cy="1160145"/>
            </a:xfrm>
            <a:custGeom>
              <a:avLst/>
              <a:gdLst/>
              <a:ahLst/>
              <a:cxnLst/>
              <a:rect l="l" t="t" r="r" b="b"/>
              <a:pathLst>
                <a:path w="1468120" h="1160145">
                  <a:moveTo>
                    <a:pt x="648715" y="0"/>
                  </a:moveTo>
                  <a:lnTo>
                    <a:pt x="0" y="0"/>
                  </a:lnTo>
                  <a:lnTo>
                    <a:pt x="818895" y="579882"/>
                  </a:lnTo>
                  <a:lnTo>
                    <a:pt x="0" y="1159764"/>
                  </a:lnTo>
                  <a:lnTo>
                    <a:pt x="648715" y="1159764"/>
                  </a:lnTo>
                  <a:lnTo>
                    <a:pt x="1467611" y="579882"/>
                  </a:lnTo>
                  <a:lnTo>
                    <a:pt x="648715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571744" y="5463540"/>
              <a:ext cx="1468120" cy="1160145"/>
            </a:xfrm>
            <a:custGeom>
              <a:avLst/>
              <a:gdLst/>
              <a:ahLst/>
              <a:cxnLst/>
              <a:rect l="l" t="t" r="r" b="b"/>
              <a:pathLst>
                <a:path w="1468120" h="1160145">
                  <a:moveTo>
                    <a:pt x="0" y="0"/>
                  </a:moveTo>
                  <a:lnTo>
                    <a:pt x="648715" y="0"/>
                  </a:lnTo>
                  <a:lnTo>
                    <a:pt x="1467611" y="579882"/>
                  </a:lnTo>
                  <a:lnTo>
                    <a:pt x="648715" y="1159764"/>
                  </a:lnTo>
                  <a:lnTo>
                    <a:pt x="0" y="1159764"/>
                  </a:lnTo>
                  <a:lnTo>
                    <a:pt x="818895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454139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5" h="1160145">
                  <a:moveTo>
                    <a:pt x="647191" y="0"/>
                  </a:moveTo>
                  <a:lnTo>
                    <a:pt x="0" y="0"/>
                  </a:lnTo>
                  <a:lnTo>
                    <a:pt x="818895" y="579882"/>
                  </a:lnTo>
                  <a:lnTo>
                    <a:pt x="0" y="1159764"/>
                  </a:lnTo>
                  <a:lnTo>
                    <a:pt x="647191" y="1159764"/>
                  </a:lnTo>
                  <a:lnTo>
                    <a:pt x="1466088" y="579882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454139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5" h="1160145">
                  <a:moveTo>
                    <a:pt x="0" y="0"/>
                  </a:moveTo>
                  <a:lnTo>
                    <a:pt x="647191" y="0"/>
                  </a:lnTo>
                  <a:lnTo>
                    <a:pt x="1466088" y="579882"/>
                  </a:lnTo>
                  <a:lnTo>
                    <a:pt x="647191" y="1159764"/>
                  </a:lnTo>
                  <a:lnTo>
                    <a:pt x="0" y="1159764"/>
                  </a:lnTo>
                  <a:lnTo>
                    <a:pt x="818895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335012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5" h="1160145">
                  <a:moveTo>
                    <a:pt x="647192" y="0"/>
                  </a:moveTo>
                  <a:lnTo>
                    <a:pt x="0" y="0"/>
                  </a:lnTo>
                  <a:lnTo>
                    <a:pt x="818896" y="579882"/>
                  </a:lnTo>
                  <a:lnTo>
                    <a:pt x="0" y="1159764"/>
                  </a:lnTo>
                  <a:lnTo>
                    <a:pt x="647192" y="1159764"/>
                  </a:lnTo>
                  <a:lnTo>
                    <a:pt x="1466088" y="579882"/>
                  </a:lnTo>
                  <a:lnTo>
                    <a:pt x="647192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335012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5" h="1160145">
                  <a:moveTo>
                    <a:pt x="0" y="0"/>
                  </a:moveTo>
                  <a:lnTo>
                    <a:pt x="647192" y="0"/>
                  </a:lnTo>
                  <a:lnTo>
                    <a:pt x="1466088" y="579882"/>
                  </a:lnTo>
                  <a:lnTo>
                    <a:pt x="647192" y="1159764"/>
                  </a:lnTo>
                  <a:lnTo>
                    <a:pt x="0" y="1159764"/>
                  </a:lnTo>
                  <a:lnTo>
                    <a:pt x="818896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17407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5" h="1160145">
                  <a:moveTo>
                    <a:pt x="647192" y="0"/>
                  </a:moveTo>
                  <a:lnTo>
                    <a:pt x="0" y="0"/>
                  </a:lnTo>
                  <a:lnTo>
                    <a:pt x="818896" y="579882"/>
                  </a:lnTo>
                  <a:lnTo>
                    <a:pt x="0" y="1159764"/>
                  </a:lnTo>
                  <a:lnTo>
                    <a:pt x="647192" y="1159764"/>
                  </a:lnTo>
                  <a:lnTo>
                    <a:pt x="1466088" y="579882"/>
                  </a:lnTo>
                  <a:lnTo>
                    <a:pt x="647192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217407" y="5463540"/>
              <a:ext cx="1466215" cy="1160145"/>
            </a:xfrm>
            <a:custGeom>
              <a:avLst/>
              <a:gdLst/>
              <a:ahLst/>
              <a:cxnLst/>
              <a:rect l="l" t="t" r="r" b="b"/>
              <a:pathLst>
                <a:path w="1466215" h="1160145">
                  <a:moveTo>
                    <a:pt x="0" y="0"/>
                  </a:moveTo>
                  <a:lnTo>
                    <a:pt x="647192" y="0"/>
                  </a:lnTo>
                  <a:lnTo>
                    <a:pt x="1466088" y="579882"/>
                  </a:lnTo>
                  <a:lnTo>
                    <a:pt x="647192" y="1159764"/>
                  </a:lnTo>
                  <a:lnTo>
                    <a:pt x="0" y="1159764"/>
                  </a:lnTo>
                  <a:lnTo>
                    <a:pt x="818896" y="57988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966A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05182" y="5129784"/>
            <a:ext cx="6294596" cy="961802"/>
          </a:xfrm>
          <a:prstGeom prst="rect">
            <a:avLst/>
          </a:prstGeom>
          <a:solidFill>
            <a:srgbClr val="FFFFFF"/>
          </a:solidFill>
          <a:ln w="15875">
            <a:solidFill>
              <a:srgbClr val="4966AC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5721" marR="47149">
              <a:lnSpc>
                <a:spcPts val="2250"/>
              </a:lnSpc>
              <a:spcBef>
                <a:spcPts val="600"/>
              </a:spcBef>
              <a:tabLst>
                <a:tab pos="1308259" algn="l"/>
                <a:tab pos="2802255" algn="l"/>
                <a:tab pos="3849529" algn="l"/>
                <a:tab pos="4124801" algn="l"/>
                <a:tab pos="5554028" algn="l"/>
              </a:tabLst>
            </a:pPr>
            <a:r>
              <a:rPr sz="2175" spc="-8" dirty="0">
                <a:latin typeface="Times New Roman"/>
                <a:cs typeface="Times New Roman"/>
              </a:rPr>
              <a:t>Помогает</a:t>
            </a:r>
            <a:r>
              <a:rPr sz="2175" dirty="0">
                <a:latin typeface="Times New Roman"/>
                <a:cs typeface="Times New Roman"/>
              </a:rPr>
              <a:t>	</a:t>
            </a:r>
            <a:r>
              <a:rPr sz="2175" spc="-8" dirty="0">
                <a:latin typeface="Times New Roman"/>
                <a:cs typeface="Times New Roman"/>
              </a:rPr>
              <a:t>участникам</a:t>
            </a:r>
            <a:r>
              <a:rPr sz="2175" dirty="0">
                <a:latin typeface="Times New Roman"/>
                <a:cs typeface="Times New Roman"/>
              </a:rPr>
              <a:t>	</a:t>
            </a:r>
            <a:r>
              <a:rPr sz="2175" spc="-8" dirty="0">
                <a:latin typeface="Times New Roman"/>
                <a:cs typeface="Times New Roman"/>
              </a:rPr>
              <a:t>закупок</a:t>
            </a:r>
            <a:r>
              <a:rPr sz="2175" dirty="0">
                <a:latin typeface="Times New Roman"/>
                <a:cs typeface="Times New Roman"/>
              </a:rPr>
              <a:t>	</a:t>
            </a:r>
            <a:r>
              <a:rPr sz="2175" spc="-38" dirty="0">
                <a:latin typeface="Times New Roman"/>
                <a:cs typeface="Times New Roman"/>
              </a:rPr>
              <a:t>и</a:t>
            </a:r>
            <a:r>
              <a:rPr sz="2175" dirty="0">
                <a:latin typeface="Times New Roman"/>
                <a:cs typeface="Times New Roman"/>
              </a:rPr>
              <a:t>	</a:t>
            </a:r>
            <a:r>
              <a:rPr sz="2175" spc="-8" dirty="0">
                <a:latin typeface="Times New Roman"/>
                <a:cs typeface="Times New Roman"/>
              </a:rPr>
              <a:t>заказчикам</a:t>
            </a:r>
            <a:r>
              <a:rPr sz="2175" dirty="0">
                <a:latin typeface="Times New Roman"/>
                <a:cs typeface="Times New Roman"/>
              </a:rPr>
              <a:t>	</a:t>
            </a:r>
            <a:r>
              <a:rPr sz="2175" spc="-8" dirty="0">
                <a:latin typeface="Times New Roman"/>
                <a:cs typeface="Times New Roman"/>
              </a:rPr>
              <a:t>найти </a:t>
            </a:r>
            <a:r>
              <a:rPr sz="2175" dirty="0" err="1">
                <a:latin typeface="Times New Roman"/>
                <a:cs typeface="Times New Roman"/>
              </a:rPr>
              <a:t>друг</a:t>
            </a:r>
            <a:r>
              <a:rPr sz="2175" spc="-41" dirty="0">
                <a:latin typeface="Times New Roman"/>
                <a:cs typeface="Times New Roman"/>
              </a:rPr>
              <a:t> </a:t>
            </a:r>
            <a:r>
              <a:rPr sz="2175" spc="-8" dirty="0" err="1" smtClean="0">
                <a:latin typeface="Times New Roman"/>
                <a:cs typeface="Times New Roman"/>
              </a:rPr>
              <a:t>друга</a:t>
            </a:r>
            <a:r>
              <a:rPr lang="ru-RU" sz="2175" spc="-8" dirty="0" smtClean="0">
                <a:latin typeface="Times New Roman"/>
                <a:cs typeface="Times New Roman"/>
              </a:rPr>
              <a:t>, в течении 1 часа с момента размещения извещения!</a:t>
            </a:r>
            <a:endParaRPr sz="2175" dirty="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367779" y="1722500"/>
            <a:ext cx="1562576" cy="3347085"/>
            <a:chOff x="9823704" y="1153667"/>
            <a:chExt cx="2083435" cy="4462780"/>
          </a:xfrm>
        </p:grpSpPr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3704" y="1153667"/>
              <a:ext cx="2083307" cy="18989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3808" y="2997707"/>
              <a:ext cx="1885188" cy="2618231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7980044" y="3828250"/>
            <a:ext cx="74199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latin typeface="Times New Roman"/>
                <a:cs typeface="Times New Roman"/>
              </a:rPr>
              <a:t>Извещение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6358" y="4753736"/>
            <a:ext cx="1509902" cy="12470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66904C9-FA45-4386-B903-7C313F79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683" y="0"/>
            <a:ext cx="245993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7484" y="755615"/>
            <a:ext cx="2339615" cy="1906538"/>
            <a:chOff x="3244472" y="1293814"/>
            <a:chExt cx="2625090" cy="2355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4472" y="1293814"/>
              <a:ext cx="2624575" cy="23552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01060" y="1412240"/>
              <a:ext cx="2311400" cy="2042160"/>
            </a:xfrm>
            <a:custGeom>
              <a:avLst/>
              <a:gdLst/>
              <a:ahLst/>
              <a:cxnLst/>
              <a:rect l="l" t="t" r="r" b="b"/>
              <a:pathLst>
                <a:path w="2311400" h="2042160">
                  <a:moveTo>
                    <a:pt x="2261869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30"/>
                  </a:lnTo>
                  <a:lnTo>
                    <a:pt x="0" y="1992630"/>
                  </a:lnTo>
                  <a:lnTo>
                    <a:pt x="3899" y="2011888"/>
                  </a:lnTo>
                  <a:lnTo>
                    <a:pt x="14525" y="2027634"/>
                  </a:lnTo>
                  <a:lnTo>
                    <a:pt x="30271" y="2038260"/>
                  </a:lnTo>
                  <a:lnTo>
                    <a:pt x="49529" y="2042160"/>
                  </a:lnTo>
                  <a:lnTo>
                    <a:pt x="2261869" y="2042160"/>
                  </a:lnTo>
                  <a:lnTo>
                    <a:pt x="2281128" y="2038260"/>
                  </a:lnTo>
                  <a:lnTo>
                    <a:pt x="2296874" y="2027634"/>
                  </a:lnTo>
                  <a:lnTo>
                    <a:pt x="2307500" y="2011888"/>
                  </a:lnTo>
                  <a:lnTo>
                    <a:pt x="2311400" y="1992630"/>
                  </a:lnTo>
                  <a:lnTo>
                    <a:pt x="2311400" y="49530"/>
                  </a:lnTo>
                  <a:lnTo>
                    <a:pt x="2307500" y="30271"/>
                  </a:lnTo>
                  <a:lnTo>
                    <a:pt x="2296874" y="14525"/>
                  </a:lnTo>
                  <a:lnTo>
                    <a:pt x="2281128" y="3899"/>
                  </a:lnTo>
                  <a:lnTo>
                    <a:pt x="2261869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757100" y="929407"/>
            <a:ext cx="2588199" cy="1616396"/>
            <a:chOff x="6302666" y="1293814"/>
            <a:chExt cx="2627630" cy="2355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2666" y="1293814"/>
              <a:ext cx="2627046" cy="23552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59220" y="1412240"/>
              <a:ext cx="2313940" cy="2042160"/>
            </a:xfrm>
            <a:custGeom>
              <a:avLst/>
              <a:gdLst/>
              <a:ahLst/>
              <a:cxnLst/>
              <a:rect l="l" t="t" r="r" b="b"/>
              <a:pathLst>
                <a:path w="2313940" h="2042160">
                  <a:moveTo>
                    <a:pt x="2264409" y="0"/>
                  </a:moveTo>
                  <a:lnTo>
                    <a:pt x="49529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30"/>
                  </a:lnTo>
                  <a:lnTo>
                    <a:pt x="0" y="1992630"/>
                  </a:lnTo>
                  <a:lnTo>
                    <a:pt x="3899" y="2011888"/>
                  </a:lnTo>
                  <a:lnTo>
                    <a:pt x="14525" y="2027634"/>
                  </a:lnTo>
                  <a:lnTo>
                    <a:pt x="30271" y="2038260"/>
                  </a:lnTo>
                  <a:lnTo>
                    <a:pt x="49529" y="2042160"/>
                  </a:lnTo>
                  <a:lnTo>
                    <a:pt x="2264409" y="2042160"/>
                  </a:lnTo>
                  <a:lnTo>
                    <a:pt x="2283668" y="2038260"/>
                  </a:lnTo>
                  <a:lnTo>
                    <a:pt x="2299414" y="2027634"/>
                  </a:lnTo>
                  <a:lnTo>
                    <a:pt x="2310040" y="2011888"/>
                  </a:lnTo>
                  <a:lnTo>
                    <a:pt x="2313939" y="1992630"/>
                  </a:lnTo>
                  <a:lnTo>
                    <a:pt x="2313939" y="49530"/>
                  </a:lnTo>
                  <a:lnTo>
                    <a:pt x="2310040" y="30271"/>
                  </a:lnTo>
                  <a:lnTo>
                    <a:pt x="2299414" y="14525"/>
                  </a:lnTo>
                  <a:lnTo>
                    <a:pt x="2283668" y="3899"/>
                  </a:lnTo>
                  <a:lnTo>
                    <a:pt x="2264409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21688" y="841486"/>
            <a:ext cx="1970723" cy="1766411"/>
            <a:chOff x="183806" y="1293814"/>
            <a:chExt cx="2627630" cy="23552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806" y="1293814"/>
              <a:ext cx="2627046" cy="23552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0360" y="1412240"/>
              <a:ext cx="2313940" cy="2042160"/>
            </a:xfrm>
            <a:custGeom>
              <a:avLst/>
              <a:gdLst/>
              <a:ahLst/>
              <a:cxnLst/>
              <a:rect l="l" t="t" r="r" b="b"/>
              <a:pathLst>
                <a:path w="2313940" h="2042160">
                  <a:moveTo>
                    <a:pt x="2264410" y="0"/>
                  </a:moveTo>
                  <a:lnTo>
                    <a:pt x="49580" y="0"/>
                  </a:lnTo>
                  <a:lnTo>
                    <a:pt x="30282" y="3899"/>
                  </a:lnTo>
                  <a:lnTo>
                    <a:pt x="14522" y="14525"/>
                  </a:lnTo>
                  <a:lnTo>
                    <a:pt x="3896" y="30271"/>
                  </a:lnTo>
                  <a:lnTo>
                    <a:pt x="0" y="49530"/>
                  </a:lnTo>
                  <a:lnTo>
                    <a:pt x="0" y="1992630"/>
                  </a:lnTo>
                  <a:lnTo>
                    <a:pt x="3896" y="2011888"/>
                  </a:lnTo>
                  <a:lnTo>
                    <a:pt x="14522" y="2027634"/>
                  </a:lnTo>
                  <a:lnTo>
                    <a:pt x="30282" y="2038260"/>
                  </a:lnTo>
                  <a:lnTo>
                    <a:pt x="49580" y="2042160"/>
                  </a:lnTo>
                  <a:lnTo>
                    <a:pt x="2264410" y="2042160"/>
                  </a:lnTo>
                  <a:lnTo>
                    <a:pt x="2283668" y="2038260"/>
                  </a:lnTo>
                  <a:lnTo>
                    <a:pt x="2299414" y="2027634"/>
                  </a:lnTo>
                  <a:lnTo>
                    <a:pt x="2310040" y="2011888"/>
                  </a:lnTo>
                  <a:lnTo>
                    <a:pt x="2313940" y="1992630"/>
                  </a:lnTo>
                  <a:lnTo>
                    <a:pt x="2313940" y="49530"/>
                  </a:lnTo>
                  <a:lnTo>
                    <a:pt x="2310040" y="30271"/>
                  </a:lnTo>
                  <a:lnTo>
                    <a:pt x="2299414" y="14525"/>
                  </a:lnTo>
                  <a:lnTo>
                    <a:pt x="2283668" y="3899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769" y="325690"/>
            <a:ext cx="6725603" cy="28661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b="1" spc="-19" dirty="0">
                <a:solidFill>
                  <a:srgbClr val="00B050"/>
                </a:solidFill>
                <a:latin typeface="Trebuchet MS"/>
                <a:cs typeface="Trebuchet MS"/>
              </a:rPr>
              <a:t>Алгоритм</a:t>
            </a:r>
            <a:r>
              <a:rPr sz="1800" b="1" spc="-10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-23" dirty="0">
                <a:solidFill>
                  <a:srgbClr val="00B050"/>
                </a:solidFill>
                <a:latin typeface="Trebuchet MS"/>
                <a:cs typeface="Trebuchet MS"/>
              </a:rPr>
              <a:t>осуществления</a:t>
            </a:r>
            <a:r>
              <a:rPr sz="1800" b="1" spc="-10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B050"/>
                </a:solidFill>
                <a:latin typeface="Trebuchet MS"/>
                <a:cs typeface="Trebuchet MS"/>
              </a:rPr>
              <a:t>закупки</a:t>
            </a:r>
            <a:r>
              <a:rPr sz="18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B050"/>
                </a:solidFill>
                <a:latin typeface="Trebuchet MS"/>
                <a:cs typeface="Trebuchet MS"/>
              </a:rPr>
              <a:t>по</a:t>
            </a:r>
            <a:r>
              <a:rPr sz="1800" b="1" spc="-9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00B050"/>
                </a:solidFill>
                <a:latin typeface="Trebuchet MS"/>
                <a:cs typeface="Trebuchet MS"/>
              </a:rPr>
              <a:t>ч.</a:t>
            </a:r>
            <a:r>
              <a:rPr sz="18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-146" dirty="0">
                <a:solidFill>
                  <a:srgbClr val="00B050"/>
                </a:solidFill>
                <a:latin typeface="Trebuchet MS"/>
                <a:cs typeface="Trebuchet MS"/>
              </a:rPr>
              <a:t>12</a:t>
            </a:r>
            <a:r>
              <a:rPr sz="1800" b="1" spc="-8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-113" dirty="0">
                <a:solidFill>
                  <a:srgbClr val="00B050"/>
                </a:solidFill>
                <a:latin typeface="Trebuchet MS"/>
                <a:cs typeface="Trebuchet MS"/>
              </a:rPr>
              <a:t>ст.</a:t>
            </a:r>
            <a:r>
              <a:rPr sz="18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19" dirty="0">
                <a:solidFill>
                  <a:srgbClr val="00B050"/>
                </a:solidFill>
                <a:latin typeface="Trebuchet MS"/>
                <a:cs typeface="Trebuchet MS"/>
              </a:rPr>
              <a:t>93</a:t>
            </a:r>
            <a:r>
              <a:rPr sz="18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00B050"/>
                </a:solidFill>
                <a:latin typeface="Trebuchet MS"/>
                <a:cs typeface="Trebuchet MS"/>
              </a:rPr>
              <a:t>Закона</a:t>
            </a:r>
            <a:r>
              <a:rPr sz="1800" b="1" spc="-9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300" dirty="0">
                <a:solidFill>
                  <a:srgbClr val="00B050"/>
                </a:solidFill>
                <a:latin typeface="Trebuchet MS"/>
                <a:cs typeface="Trebuchet MS"/>
              </a:rPr>
              <a:t>№</a:t>
            </a:r>
            <a:r>
              <a:rPr sz="1800" b="1" spc="-83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1800" b="1" spc="19" dirty="0">
                <a:solidFill>
                  <a:srgbClr val="00B050"/>
                </a:solidFill>
                <a:latin typeface="Trebuchet MS"/>
                <a:cs typeface="Trebuchet MS"/>
              </a:rPr>
              <a:t>44</a:t>
            </a:r>
            <a:endParaRPr sz="18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2"/>
          </p:nvPr>
        </p:nvSpPr>
        <p:spPr>
          <a:xfrm>
            <a:off x="4843463" y="5683689"/>
            <a:ext cx="1543050" cy="1554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3340">
              <a:lnSpc>
                <a:spcPts val="1253"/>
              </a:lnSpc>
            </a:pPr>
            <a:fld id="{81D60167-4931-47E6-BA6A-407CBD079E47}" type="slidenum">
              <a:rPr spc="-75" dirty="0"/>
              <a:pPr marL="53340">
                <a:lnSpc>
                  <a:spcPts val="1253"/>
                </a:lnSpc>
              </a:pPr>
              <a:t>6</a:t>
            </a:fld>
            <a:endParaRPr spc="-75" dirty="0"/>
          </a:p>
        </p:txBody>
      </p:sp>
      <p:sp>
        <p:nvSpPr>
          <p:cNvPr id="12" name="object 12"/>
          <p:cNvSpPr txBox="1"/>
          <p:nvPr/>
        </p:nvSpPr>
        <p:spPr>
          <a:xfrm>
            <a:off x="1102076" y="1028631"/>
            <a:ext cx="98488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spc="15" dirty="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sz="900" b="1" spc="11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900" b="1" spc="-23" dirty="0">
                <a:solidFill>
                  <a:srgbClr val="343846"/>
                </a:solidFill>
                <a:latin typeface="Trebuchet MS"/>
                <a:cs typeface="Trebuchet MS"/>
              </a:rPr>
              <a:t>та</a:t>
            </a:r>
            <a:r>
              <a:rPr sz="900" b="1" spc="-56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-23" dirty="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sz="900" b="1" spc="-45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4" dirty="0">
                <a:solidFill>
                  <a:srgbClr val="343846"/>
                </a:solidFill>
                <a:latin typeface="Trebuchet MS"/>
                <a:cs typeface="Trebuchet MS"/>
              </a:rPr>
              <a:t>вр</a:t>
            </a:r>
            <a:r>
              <a:rPr sz="900" b="1" spc="-4" dirty="0">
                <a:solidFill>
                  <a:srgbClr val="343846"/>
                </a:solidFill>
                <a:latin typeface="Trebuchet MS"/>
                <a:cs typeface="Trebuchet MS"/>
              </a:rPr>
              <a:t>емя  </a:t>
            </a:r>
            <a:r>
              <a:rPr sz="900" b="1" spc="-8" dirty="0">
                <a:solidFill>
                  <a:srgbClr val="343846"/>
                </a:solidFill>
                <a:latin typeface="Trebuchet MS"/>
                <a:cs typeface="Trebuchet MS"/>
              </a:rPr>
              <a:t>размещения </a:t>
            </a:r>
            <a:r>
              <a:rPr sz="900" b="1" spc="-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-23" dirty="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sz="900" b="1" spc="15" dirty="0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sz="900" b="1" spc="4" dirty="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sz="900" b="1" spc="-4" dirty="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sz="900" b="1" spc="-8" dirty="0">
                <a:solidFill>
                  <a:srgbClr val="343846"/>
                </a:solidFill>
                <a:latin typeface="Trebuchet MS"/>
                <a:cs typeface="Trebuchet MS"/>
              </a:rPr>
              <a:t>щ</a:t>
            </a:r>
            <a:r>
              <a:rPr sz="900" b="1" spc="-15" dirty="0">
                <a:solidFill>
                  <a:srgbClr val="343846"/>
                </a:solidFill>
                <a:latin typeface="Trebuchet MS"/>
                <a:cs typeface="Trebuchet MS"/>
              </a:rPr>
              <a:t>ен</a:t>
            </a:r>
            <a:r>
              <a:rPr sz="900" b="1" spc="-23" dirty="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sz="900" b="1" spc="11" dirty="0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sz="900" b="1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34" dirty="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sz="900" b="1" spc="-3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15" dirty="0">
                <a:solidFill>
                  <a:srgbClr val="343846"/>
                </a:solidFill>
                <a:latin typeface="Trebuchet MS"/>
                <a:cs typeface="Trebuchet MS"/>
              </a:rPr>
              <a:t>ЕИ</a:t>
            </a:r>
            <a:r>
              <a:rPr sz="900" b="1" spc="68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242" y="1241189"/>
            <a:ext cx="8191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spc="49" dirty="0">
                <a:solidFill>
                  <a:srgbClr val="00B050"/>
                </a:solidFill>
                <a:latin typeface="Trebuchet MS"/>
                <a:cs typeface="Trebuchet MS"/>
              </a:rPr>
              <a:t>З</a:t>
            </a:r>
            <a:r>
              <a:rPr sz="900" b="1" spc="19" dirty="0">
                <a:solidFill>
                  <a:srgbClr val="00B050"/>
                </a:solidFill>
                <a:latin typeface="Trebuchet MS"/>
                <a:cs typeface="Trebuchet MS"/>
              </a:rPr>
              <a:t>А</a:t>
            </a:r>
            <a:r>
              <a:rPr sz="900" b="1" spc="15" dirty="0">
                <a:solidFill>
                  <a:srgbClr val="00B050"/>
                </a:solidFill>
                <a:latin typeface="Trebuchet MS"/>
                <a:cs typeface="Trebuchet MS"/>
              </a:rPr>
              <a:t>К</a:t>
            </a:r>
            <a:r>
              <a:rPr sz="900" b="1" spc="49" dirty="0">
                <a:solidFill>
                  <a:srgbClr val="00B050"/>
                </a:solidFill>
                <a:latin typeface="Trebuchet MS"/>
                <a:cs typeface="Trebuchet MS"/>
              </a:rPr>
              <a:t>Л</a:t>
            </a:r>
            <a:r>
              <a:rPr sz="900" b="1" spc="71" dirty="0">
                <a:solidFill>
                  <a:srgbClr val="00B050"/>
                </a:solidFill>
                <a:latin typeface="Trebuchet MS"/>
                <a:cs typeface="Trebuchet MS"/>
              </a:rPr>
              <a:t>Ю</a:t>
            </a:r>
            <a:r>
              <a:rPr sz="900" b="1" spc="19" dirty="0">
                <a:solidFill>
                  <a:srgbClr val="00B050"/>
                </a:solidFill>
                <a:latin typeface="Trebuchet MS"/>
                <a:cs typeface="Trebuchet MS"/>
              </a:rPr>
              <a:t>ЧЕН</a:t>
            </a:r>
            <a:r>
              <a:rPr sz="900" b="1" spc="23" dirty="0">
                <a:solidFill>
                  <a:srgbClr val="00B050"/>
                </a:solidFill>
                <a:latin typeface="Trebuchet MS"/>
                <a:cs typeface="Trebuchet MS"/>
              </a:rPr>
              <a:t>И</a:t>
            </a:r>
            <a:r>
              <a:rPr sz="900" b="1" spc="4" dirty="0">
                <a:solidFill>
                  <a:srgbClr val="00B050"/>
                </a:solidFill>
                <a:latin typeface="Trebuchet MS"/>
                <a:cs typeface="Trebuchet MS"/>
              </a:rPr>
              <a:t>Е  </a:t>
            </a:r>
            <a:r>
              <a:rPr sz="900" b="1" spc="8" dirty="0">
                <a:solidFill>
                  <a:srgbClr val="00B050"/>
                </a:solidFill>
                <a:latin typeface="Trebuchet MS"/>
                <a:cs typeface="Trebuchet MS"/>
              </a:rPr>
              <a:t>КОНТРАКТА</a:t>
            </a:r>
            <a:endParaRPr sz="9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6983" y="1076650"/>
            <a:ext cx="90344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spc="64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sz="900" b="1" dirty="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sz="900" b="1" spc="-8" dirty="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sz="900" b="1" spc="-11" dirty="0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sz="900" b="1" spc="-3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-4" dirty="0">
                <a:solidFill>
                  <a:srgbClr val="343846"/>
                </a:solidFill>
                <a:latin typeface="Trebuchet MS"/>
                <a:cs typeface="Trebuchet MS"/>
              </a:rPr>
              <a:t>ок</a:t>
            </a:r>
            <a:r>
              <a:rPr sz="900" b="1" spc="-15" dirty="0">
                <a:solidFill>
                  <a:srgbClr val="343846"/>
                </a:solidFill>
                <a:latin typeface="Trebuchet MS"/>
                <a:cs typeface="Trebuchet MS"/>
              </a:rPr>
              <a:t>он</a:t>
            </a:r>
            <a:r>
              <a:rPr sz="900" b="1" dirty="0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sz="900" b="1" spc="8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900" b="1" spc="-15" dirty="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sz="900" b="1" spc="-23" dirty="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sz="900" b="1" spc="8" dirty="0">
                <a:solidFill>
                  <a:srgbClr val="343846"/>
                </a:solidFill>
                <a:latin typeface="Trebuchet MS"/>
                <a:cs typeface="Trebuchet MS"/>
              </a:rPr>
              <a:t>я  </a:t>
            </a:r>
            <a:r>
              <a:rPr sz="900" b="1" spc="-8" dirty="0">
                <a:solidFill>
                  <a:srgbClr val="343846"/>
                </a:solidFill>
                <a:latin typeface="Trebuchet MS"/>
                <a:cs typeface="Trebuchet MS"/>
              </a:rPr>
              <a:t>подбора</a:t>
            </a:r>
            <a:r>
              <a:rPr sz="900" b="1" spc="-49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900" b="1" spc="56" dirty="0">
                <a:solidFill>
                  <a:srgbClr val="343846"/>
                </a:solidFill>
                <a:latin typeface="Trebuchet MS"/>
                <a:cs typeface="Trebuchet MS"/>
              </a:rPr>
              <a:t>ПП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6" y="2092480"/>
            <a:ext cx="198119" cy="20002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17606" y="1543045"/>
            <a:ext cx="1155383" cy="484267"/>
          </a:xfrm>
          <a:prstGeom prst="rect">
            <a:avLst/>
          </a:prstGeom>
        </p:spPr>
        <p:txBody>
          <a:bodyPr vert="horz" wrap="square" lIns="0" tIns="60484" rIns="0" bIns="0" rtlCol="0">
            <a:spAutoFit/>
          </a:bodyPr>
          <a:lstStyle/>
          <a:p>
            <a:pPr marL="9525">
              <a:spcBef>
                <a:spcPts val="476"/>
              </a:spcBef>
            </a:pPr>
            <a:r>
              <a:rPr sz="900" b="1" spc="-4" dirty="0">
                <a:solidFill>
                  <a:srgbClr val="00B050"/>
                </a:solidFill>
                <a:latin typeface="Trebuchet MS"/>
                <a:cs typeface="Trebuchet MS"/>
              </a:rPr>
              <a:t>ОТ</a:t>
            </a:r>
            <a:r>
              <a:rPr sz="900" b="1" spc="15" dirty="0">
                <a:solidFill>
                  <a:srgbClr val="00B050"/>
                </a:solidFill>
                <a:latin typeface="Trebuchet MS"/>
                <a:cs typeface="Trebuchet MS"/>
              </a:rPr>
              <a:t>Б</a:t>
            </a:r>
            <a:r>
              <a:rPr sz="900" b="1" spc="41" dirty="0">
                <a:solidFill>
                  <a:srgbClr val="00B050"/>
                </a:solidFill>
                <a:latin typeface="Trebuchet MS"/>
                <a:cs typeface="Trebuchet MS"/>
              </a:rPr>
              <a:t>ОР</a:t>
            </a:r>
            <a:r>
              <a:rPr sz="900" b="1" spc="-3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900" b="1" spc="49" dirty="0">
                <a:solidFill>
                  <a:srgbClr val="00B050"/>
                </a:solidFill>
                <a:latin typeface="Trebuchet MS"/>
                <a:cs typeface="Trebuchet MS"/>
              </a:rPr>
              <a:t>З</a:t>
            </a:r>
            <a:r>
              <a:rPr sz="900" b="1" spc="19" dirty="0">
                <a:solidFill>
                  <a:srgbClr val="00B050"/>
                </a:solidFill>
                <a:latin typeface="Trebuchet MS"/>
                <a:cs typeface="Trebuchet MS"/>
              </a:rPr>
              <a:t>А</a:t>
            </a:r>
            <a:r>
              <a:rPr sz="900" b="1" spc="23" dirty="0">
                <a:solidFill>
                  <a:srgbClr val="00B050"/>
                </a:solidFill>
                <a:latin typeface="Trebuchet MS"/>
                <a:cs typeface="Trebuchet MS"/>
              </a:rPr>
              <a:t>Я</a:t>
            </a:r>
            <a:r>
              <a:rPr sz="900" b="1" spc="56" dirty="0">
                <a:solidFill>
                  <a:srgbClr val="00B050"/>
                </a:solidFill>
                <a:latin typeface="Trebuchet MS"/>
                <a:cs typeface="Trebuchet MS"/>
              </a:rPr>
              <a:t>В</a:t>
            </a:r>
            <a:r>
              <a:rPr sz="900" b="1" spc="23" dirty="0">
                <a:solidFill>
                  <a:srgbClr val="00B050"/>
                </a:solidFill>
                <a:latin typeface="Trebuchet MS"/>
                <a:cs typeface="Trebuchet MS"/>
              </a:rPr>
              <a:t>ОК</a:t>
            </a:r>
            <a:r>
              <a:rPr sz="900" b="1" spc="-4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900" b="1" spc="-64" dirty="0">
                <a:solidFill>
                  <a:srgbClr val="00B050"/>
                </a:solidFill>
                <a:latin typeface="Trebuchet MS"/>
                <a:cs typeface="Trebuchet MS"/>
              </a:rPr>
              <a:t>(</a:t>
            </a:r>
            <a:r>
              <a:rPr sz="900" b="1" spc="56" dirty="0">
                <a:solidFill>
                  <a:srgbClr val="00B050"/>
                </a:solidFill>
                <a:latin typeface="Trebuchet MS"/>
                <a:cs typeface="Trebuchet MS"/>
              </a:rPr>
              <a:t>ПП</a:t>
            </a:r>
            <a:r>
              <a:rPr sz="900" b="1" spc="-64" dirty="0">
                <a:solidFill>
                  <a:srgbClr val="00B050"/>
                </a:solidFill>
                <a:latin typeface="Trebuchet MS"/>
                <a:cs typeface="Trebuchet MS"/>
              </a:rPr>
              <a:t>)</a:t>
            </a:r>
            <a:endParaRPr sz="900" dirty="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337185">
              <a:spcBef>
                <a:spcPts val="608"/>
              </a:spcBef>
            </a:pPr>
            <a:r>
              <a:rPr sz="1350" b="1" spc="-8" dirty="0">
                <a:solidFill>
                  <a:srgbClr val="343846"/>
                </a:solidFill>
                <a:latin typeface="Trebuchet MS"/>
                <a:cs typeface="Trebuchet MS"/>
              </a:rPr>
              <a:t>m</a:t>
            </a:r>
            <a:r>
              <a:rPr sz="1350" b="1" spc="-26" dirty="0">
                <a:solidFill>
                  <a:srgbClr val="343846"/>
                </a:solidFill>
                <a:latin typeface="Trebuchet MS"/>
                <a:cs typeface="Trebuchet MS"/>
              </a:rPr>
              <a:t>ax</a:t>
            </a:r>
            <a:r>
              <a:rPr sz="1350" b="1" spc="-6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-236" dirty="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sz="1350" b="1" spc="-6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4" dirty="0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sz="1350" b="1" spc="8" dirty="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sz="1350" b="1" spc="-26" dirty="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endParaRPr sz="1350" dirty="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4884" y="2207240"/>
            <a:ext cx="198120" cy="20002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640275" y="1617972"/>
            <a:ext cx="1493996" cy="6097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26" dirty="0">
                <a:solidFill>
                  <a:srgbClr val="00B050"/>
                </a:solidFill>
                <a:latin typeface="Trebuchet MS"/>
                <a:cs typeface="Trebuchet MS"/>
              </a:rPr>
              <a:t>РАССМОТРЕНИЕ</a:t>
            </a:r>
            <a:endParaRPr sz="900" dirty="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9525">
              <a:spcBef>
                <a:spcPts val="4"/>
              </a:spcBef>
            </a:pPr>
            <a:r>
              <a:rPr sz="900" b="1" spc="34" dirty="0">
                <a:solidFill>
                  <a:srgbClr val="00B050"/>
                </a:solidFill>
                <a:latin typeface="Trebuchet MS"/>
                <a:cs typeface="Trebuchet MS"/>
              </a:rPr>
              <a:t>ЗАЯВОК</a:t>
            </a:r>
            <a:endParaRPr sz="900" dirty="0">
              <a:solidFill>
                <a:srgbClr val="00B050"/>
              </a:solidFill>
              <a:latin typeface="Trebuchet MS"/>
              <a:cs typeface="Trebuchet MS"/>
            </a:endParaRPr>
          </a:p>
          <a:p>
            <a:pPr marL="229076">
              <a:spcBef>
                <a:spcPts val="889"/>
              </a:spcBef>
            </a:pPr>
            <a:r>
              <a:rPr sz="1350" b="1" spc="-8" dirty="0">
                <a:solidFill>
                  <a:srgbClr val="343846"/>
                </a:solidFill>
                <a:latin typeface="Trebuchet MS"/>
                <a:cs typeface="Trebuchet MS"/>
              </a:rPr>
              <a:t>m</a:t>
            </a:r>
            <a:r>
              <a:rPr sz="1350" b="1" spc="-26" dirty="0">
                <a:solidFill>
                  <a:srgbClr val="343846"/>
                </a:solidFill>
                <a:latin typeface="Trebuchet MS"/>
                <a:cs typeface="Trebuchet MS"/>
              </a:rPr>
              <a:t>ax</a:t>
            </a:r>
            <a:r>
              <a:rPr sz="1350" b="1" spc="-68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-236" dirty="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sz="1350" b="1" spc="-6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-15" dirty="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sz="1350" b="1" spc="-49" dirty="0">
                <a:solidFill>
                  <a:srgbClr val="343846"/>
                </a:solidFill>
                <a:latin typeface="Trebuchet MS"/>
                <a:cs typeface="Trebuchet MS"/>
              </a:rPr>
              <a:t>аб. </a:t>
            </a:r>
            <a:r>
              <a:rPr sz="1350" b="1" spc="-45" dirty="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sz="1350" b="1" spc="-38" dirty="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sz="1350" b="1" dirty="0">
                <a:solidFill>
                  <a:srgbClr val="343846"/>
                </a:solidFill>
                <a:latin typeface="Trebuchet MS"/>
                <a:cs typeface="Trebuchet MS"/>
              </a:rPr>
              <a:t>нь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6569" y="1911519"/>
            <a:ext cx="136112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19" dirty="0">
                <a:solidFill>
                  <a:srgbClr val="343846"/>
                </a:solidFill>
                <a:latin typeface="Trebuchet MS"/>
                <a:cs typeface="Trebuchet MS"/>
              </a:rPr>
              <a:t>че</a:t>
            </a:r>
            <a:r>
              <a:rPr sz="1350" b="1" spc="-11" dirty="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sz="1350" b="1" spc="-4" dirty="0">
                <a:solidFill>
                  <a:srgbClr val="343846"/>
                </a:solidFill>
                <a:latin typeface="Trebuchet MS"/>
                <a:cs typeface="Trebuchet MS"/>
              </a:rPr>
              <a:t>ез</a:t>
            </a:r>
            <a:r>
              <a:rPr sz="1350" b="1" spc="-53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19" dirty="0">
                <a:solidFill>
                  <a:srgbClr val="343846"/>
                </a:solidFill>
                <a:latin typeface="Trebuchet MS"/>
                <a:cs typeface="Trebuchet MS"/>
              </a:rPr>
              <a:t>2</a:t>
            </a:r>
            <a:r>
              <a:rPr sz="1350" b="1" spc="-6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-15" dirty="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sz="1350" b="1" spc="-49" dirty="0">
                <a:solidFill>
                  <a:srgbClr val="343846"/>
                </a:solidFill>
                <a:latin typeface="Trebuchet MS"/>
                <a:cs typeface="Trebuchet MS"/>
              </a:rPr>
              <a:t>аб.</a:t>
            </a:r>
            <a:r>
              <a:rPr sz="1350" b="1" spc="-64" dirty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sz="1350" b="1" spc="-53" dirty="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sz="1350" b="1" dirty="0">
                <a:solidFill>
                  <a:srgbClr val="343846"/>
                </a:solidFill>
                <a:latin typeface="Trebuchet MS"/>
                <a:cs typeface="Trebuchet MS"/>
              </a:rPr>
              <a:t>ня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05062" y="5133834"/>
            <a:ext cx="82677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i="1" spc="-83" dirty="0" err="1">
                <a:solidFill>
                  <a:srgbClr val="F5624D"/>
                </a:solidFill>
                <a:latin typeface="Trebuchet MS"/>
                <a:cs typeface="Trebuchet MS"/>
              </a:rPr>
              <a:t>Дата</a:t>
            </a:r>
            <a:r>
              <a:rPr sz="900" b="1" i="1" spc="-83" dirty="0">
                <a:solidFill>
                  <a:srgbClr val="F5624D"/>
                </a:solidFill>
                <a:latin typeface="Trebuchet MS"/>
                <a:cs typeface="Trebuchet MS"/>
              </a:rPr>
              <a:t> </a:t>
            </a:r>
            <a:r>
              <a:rPr sz="900" b="1" i="1" spc="-79" dirty="0">
                <a:solidFill>
                  <a:srgbClr val="F5624D"/>
                </a:solidFill>
                <a:latin typeface="Trebuchet MS"/>
                <a:cs typeface="Trebuchet MS"/>
              </a:rPr>
              <a:t> </a:t>
            </a:r>
            <a:r>
              <a:rPr lang="ru-RU" sz="900" b="1" i="1" spc="64" dirty="0">
                <a:solidFill>
                  <a:srgbClr val="F5624D"/>
                </a:solidFill>
                <a:latin typeface="Trebuchet MS"/>
                <a:cs typeface="Trebuchet MS"/>
              </a:rPr>
              <a:t>извещения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23160" y="5109375"/>
            <a:ext cx="69008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i="1" spc="-83" dirty="0">
                <a:solidFill>
                  <a:srgbClr val="F5624D"/>
                </a:solidFill>
                <a:latin typeface="Trebuchet MS"/>
                <a:cs typeface="Trebuchet MS"/>
              </a:rPr>
              <a:t>Дата </a:t>
            </a:r>
            <a:r>
              <a:rPr sz="900" b="1" i="1" spc="-79" dirty="0">
                <a:solidFill>
                  <a:srgbClr val="F5624D"/>
                </a:solidFill>
                <a:latin typeface="Trebuchet MS"/>
                <a:cs typeface="Trebuchet MS"/>
              </a:rPr>
              <a:t> </a:t>
            </a:r>
            <a:r>
              <a:rPr sz="900" b="1" i="1" spc="15" dirty="0">
                <a:solidFill>
                  <a:srgbClr val="F5624D"/>
                </a:solidFill>
                <a:latin typeface="Trebuchet MS"/>
                <a:cs typeface="Trebuchet MS"/>
              </a:rPr>
              <a:t>з</a:t>
            </a:r>
            <a:r>
              <a:rPr sz="900" b="1" i="1" spc="4" dirty="0">
                <a:solidFill>
                  <a:srgbClr val="F5624D"/>
                </a:solidFill>
                <a:latin typeface="Trebuchet MS"/>
                <a:cs typeface="Trebuchet MS"/>
              </a:rPr>
              <a:t>а</a:t>
            </a:r>
            <a:r>
              <a:rPr sz="900" b="1" i="1" dirty="0">
                <a:solidFill>
                  <a:srgbClr val="F5624D"/>
                </a:solidFill>
                <a:latin typeface="Trebuchet MS"/>
                <a:cs typeface="Trebuchet MS"/>
              </a:rPr>
              <a:t>к</a:t>
            </a:r>
            <a:r>
              <a:rPr sz="900" b="1" i="1" spc="-26" dirty="0">
                <a:solidFill>
                  <a:srgbClr val="F5624D"/>
                </a:solidFill>
                <a:latin typeface="Trebuchet MS"/>
                <a:cs typeface="Trebuchet MS"/>
              </a:rPr>
              <a:t>л</a:t>
            </a:r>
            <a:r>
              <a:rPr sz="900" b="1" i="1" spc="45" dirty="0">
                <a:solidFill>
                  <a:srgbClr val="F5624D"/>
                </a:solidFill>
                <a:latin typeface="Trebuchet MS"/>
                <a:cs typeface="Trebuchet MS"/>
              </a:rPr>
              <a:t>ю</a:t>
            </a:r>
            <a:r>
              <a:rPr sz="900" b="1" i="1" spc="-4" dirty="0">
                <a:solidFill>
                  <a:srgbClr val="F5624D"/>
                </a:solidFill>
                <a:latin typeface="Trebuchet MS"/>
                <a:cs typeface="Trebuchet MS"/>
              </a:rPr>
              <a:t>чени</a:t>
            </a:r>
            <a:r>
              <a:rPr sz="900" b="1" i="1" spc="8" dirty="0">
                <a:solidFill>
                  <a:srgbClr val="F5624D"/>
                </a:solidFill>
                <a:latin typeface="Trebuchet MS"/>
                <a:cs typeface="Trebuchet MS"/>
              </a:rPr>
              <a:t>я  </a:t>
            </a:r>
            <a:r>
              <a:rPr sz="900" b="1" i="1" spc="-86" dirty="0">
                <a:solidFill>
                  <a:srgbClr val="F5624D"/>
                </a:solidFill>
                <a:latin typeface="Trebuchet MS"/>
                <a:cs typeface="Trebuchet MS"/>
              </a:rPr>
              <a:t>контракта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74E91B-746E-44E7-9C49-31DF582E7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744" y="3972704"/>
            <a:ext cx="2357778" cy="229833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8473ED6-B15C-4F00-9F71-0B9A3C726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70" y="3963783"/>
            <a:ext cx="2380190" cy="2307259"/>
          </a:xfrm>
          <a:prstGeom prst="rect">
            <a:avLst/>
          </a:prstGeom>
        </p:spPr>
      </p:pic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0704D376-9D89-4432-AF69-F58F6539D3F5}"/>
              </a:ext>
            </a:extLst>
          </p:cNvPr>
          <p:cNvCxnSpPr/>
          <p:nvPr/>
        </p:nvCxnSpPr>
        <p:spPr>
          <a:xfrm>
            <a:off x="7389878" y="5435091"/>
            <a:ext cx="96940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D9AB780-AA8A-45CF-A334-4BDD4E61FCF6}"/>
              </a:ext>
            </a:extLst>
          </p:cNvPr>
          <p:cNvSpPr/>
          <p:nvPr/>
        </p:nvSpPr>
        <p:spPr>
          <a:xfrm>
            <a:off x="3772600" y="5127620"/>
            <a:ext cx="338613" cy="269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9D61397B-4B4C-4EF7-AAB3-D064BA92BD20}"/>
              </a:ext>
            </a:extLst>
          </p:cNvPr>
          <p:cNvCxnSpPr/>
          <p:nvPr/>
        </p:nvCxnSpPr>
        <p:spPr>
          <a:xfrm flipH="1">
            <a:off x="3163586" y="5470729"/>
            <a:ext cx="5803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250E831-362B-4065-A819-A13A1EA4A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87" y="3131172"/>
            <a:ext cx="3707493" cy="621005"/>
          </a:xfrm>
          <a:prstGeom prst="rect">
            <a:avLst/>
          </a:prstGeom>
        </p:spPr>
      </p:pic>
      <p:sp>
        <p:nvSpPr>
          <p:cNvPr id="43" name="Стрелка: вниз 42">
            <a:extLst>
              <a:ext uri="{FF2B5EF4-FFF2-40B4-BE49-F238E27FC236}">
                <a16:creationId xmlns="" xmlns:a16="http://schemas.microsoft.com/office/drawing/2014/main" id="{ED8E42E0-A0BB-464D-B308-096C715D087F}"/>
              </a:ext>
            </a:extLst>
          </p:cNvPr>
          <p:cNvSpPr/>
          <p:nvPr/>
        </p:nvSpPr>
        <p:spPr>
          <a:xfrm>
            <a:off x="1321707" y="2621213"/>
            <a:ext cx="514350" cy="43171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4F7887C-C6BC-4CEC-93AC-23BE639A8BA9}"/>
              </a:ext>
            </a:extLst>
          </p:cNvPr>
          <p:cNvSpPr txBox="1"/>
          <p:nvPr/>
        </p:nvSpPr>
        <p:spPr>
          <a:xfrm>
            <a:off x="437997" y="3849706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B050"/>
                </a:solidFill>
              </a:rPr>
              <a:t>Индивидуальная настройка на площадке </a:t>
            </a:r>
            <a:r>
              <a:rPr lang="ru-RU" sz="1350" b="1" dirty="0" err="1">
                <a:solidFill>
                  <a:srgbClr val="00B050"/>
                </a:solidFill>
              </a:rPr>
              <a:t>СберА</a:t>
            </a:r>
            <a:r>
              <a:rPr lang="ru-RU" sz="1350" b="1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0B10A5F6-6871-46B1-9FE2-A8D6C5F50047}"/>
              </a:ext>
            </a:extLst>
          </p:cNvPr>
          <p:cNvCxnSpPr>
            <a:cxnSpLocks/>
          </p:cNvCxnSpPr>
          <p:nvPr/>
        </p:nvCxnSpPr>
        <p:spPr>
          <a:xfrm flipV="1">
            <a:off x="3163587" y="3441674"/>
            <a:ext cx="393456" cy="4207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0D7378E-E8AF-4E7F-B0CE-2E2158A53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635" y="2649210"/>
            <a:ext cx="3385946" cy="11578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010D4E3-8188-433C-B550-DD785F5AF3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7980" y="-38530"/>
            <a:ext cx="2462997" cy="1146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-22412" y="609600"/>
            <a:ext cx="8852631" cy="31739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000" b="1" spc="-19" dirty="0">
                <a:solidFill>
                  <a:srgbClr val="00B050"/>
                </a:solidFill>
                <a:latin typeface="Trebuchet MS"/>
                <a:cs typeface="Trebuchet MS"/>
              </a:rPr>
              <a:t>Особенности</a:t>
            </a:r>
            <a:r>
              <a:rPr sz="2000" b="1" spc="-10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Trebuchet MS"/>
                <a:cs typeface="Trebuchet MS"/>
              </a:rPr>
              <a:t>проведения</a:t>
            </a:r>
            <a:r>
              <a:rPr sz="20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Trebuchet MS"/>
                <a:cs typeface="Trebuchet MS"/>
              </a:rPr>
              <a:t>закупки</a:t>
            </a:r>
            <a:r>
              <a:rPr sz="20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B050"/>
                </a:solidFill>
                <a:latin typeface="Trebuchet MS"/>
                <a:cs typeface="Trebuchet MS"/>
              </a:rPr>
              <a:t>по</a:t>
            </a:r>
            <a:r>
              <a:rPr sz="2000" b="1" spc="-10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00B050"/>
                </a:solidFill>
                <a:latin typeface="Trebuchet MS"/>
                <a:cs typeface="Trebuchet MS"/>
              </a:rPr>
              <a:t>ч.</a:t>
            </a:r>
            <a:r>
              <a:rPr sz="20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46" dirty="0">
                <a:solidFill>
                  <a:srgbClr val="00B050"/>
                </a:solidFill>
                <a:latin typeface="Trebuchet MS"/>
                <a:cs typeface="Trebuchet MS"/>
              </a:rPr>
              <a:t>12</a:t>
            </a:r>
            <a:r>
              <a:rPr sz="2000" b="1" spc="-7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13" dirty="0">
                <a:solidFill>
                  <a:srgbClr val="00B050"/>
                </a:solidFill>
                <a:latin typeface="Trebuchet MS"/>
                <a:cs typeface="Trebuchet MS"/>
              </a:rPr>
              <a:t>ст.</a:t>
            </a:r>
            <a:r>
              <a:rPr sz="20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19" dirty="0">
                <a:solidFill>
                  <a:srgbClr val="00B050"/>
                </a:solidFill>
                <a:latin typeface="Trebuchet MS"/>
                <a:cs typeface="Trebuchet MS"/>
              </a:rPr>
              <a:t>93</a:t>
            </a:r>
            <a:r>
              <a:rPr sz="2000" b="1" spc="-6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11" dirty="0">
                <a:solidFill>
                  <a:srgbClr val="00B050"/>
                </a:solidFill>
                <a:latin typeface="Trebuchet MS"/>
                <a:cs typeface="Trebuchet MS"/>
              </a:rPr>
              <a:t>Закона</a:t>
            </a:r>
            <a:r>
              <a:rPr sz="2000" b="1" spc="-9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300" dirty="0">
                <a:solidFill>
                  <a:srgbClr val="00B050"/>
                </a:solidFill>
                <a:latin typeface="Trebuchet MS"/>
                <a:cs typeface="Trebuchet MS"/>
              </a:rPr>
              <a:t>№</a:t>
            </a:r>
            <a:r>
              <a:rPr sz="2000" b="1" spc="-7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19" dirty="0">
                <a:solidFill>
                  <a:srgbClr val="00B050"/>
                </a:solidFill>
                <a:latin typeface="Trebuchet MS"/>
                <a:cs typeface="Trebuchet MS"/>
              </a:rPr>
              <a:t>44</a:t>
            </a:r>
            <a:endParaRPr sz="20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43998"/>
              </p:ext>
            </p:extLst>
          </p:nvPr>
        </p:nvGraphicFramePr>
        <p:xfrm>
          <a:off x="152400" y="1066800"/>
          <a:ext cx="8736091" cy="533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3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3348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Особенности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21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1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бъ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100" b="1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1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купки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товара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характеристики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только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использованием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КТРУ.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7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Монолот: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товара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закупка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См.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п.7</a:t>
                      </a:r>
                      <a:r>
                        <a:rPr sz="1200" b="1" spc="-3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Письма</a:t>
                      </a:r>
                      <a:r>
                        <a:rPr sz="1200" b="1" spc="-7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Минфина</a:t>
                      </a:r>
                      <a:r>
                        <a:rPr sz="1200" b="1" spc="-3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России</a:t>
                      </a:r>
                      <a:r>
                        <a:rPr sz="1200" b="1" spc="-2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от </a:t>
                      </a:r>
                      <a:r>
                        <a:rPr sz="1200" b="1" spc="-6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12.02.2021</a:t>
                      </a:r>
                      <a:r>
                        <a:rPr sz="1200" b="1" spc="-1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b="1" spc="-4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24-06-08/9591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3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65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Заказчиком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указывается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закупаемого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товара.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2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65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проводится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«безобъемная»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закупка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(количество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товара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невозможно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определить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22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44).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6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НМЦК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извещении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указывается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НМЦК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начальная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цена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единицу;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размещается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обоснование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цены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сн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ены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marR="69723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установлении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извещении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ограничений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допуска,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применяются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правила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определения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цены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п.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9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ПП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 </a:t>
                      </a:r>
                      <a:r>
                        <a:rPr sz="1200" spc="-3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09.12.2020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4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1440" marR="299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</a:t>
                      </a:r>
                      <a:r>
                        <a:rPr sz="1100" b="1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вание</a:t>
                      </a:r>
                      <a:r>
                        <a:rPr sz="1100" b="1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  уч</a:t>
                      </a:r>
                      <a:r>
                        <a:rPr sz="1100" b="1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sz="11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икам</a:t>
                      </a:r>
                      <a:r>
                        <a:rPr sz="1100" b="1" spc="-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1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1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купки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закупках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вправе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принимать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участие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участники,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находящиеся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ЕРУЗ;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Единые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требования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участникам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закупки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00" spc="-1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Дополнительные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требования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участникам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закупки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sz="1200" spc="5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Требование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универсальной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квалификации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2.1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применяются;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Требование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отсутствии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РНП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1.1</a:t>
                      </a:r>
                      <a:r>
                        <a:rPr sz="1200" spc="-19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(при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наличии);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Победитель</a:t>
                      </a:r>
                      <a:r>
                        <a:rPr sz="1200" spc="-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выбирается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цене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единицу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товара;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Оператор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r>
                        <a:rPr sz="1200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взимает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победителя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плату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заключение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согласно</a:t>
                      </a:r>
                      <a:r>
                        <a:rPr sz="12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24.1</a:t>
                      </a:r>
                      <a:r>
                        <a:rPr sz="12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2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2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8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Преимущества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СМ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П/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</a:t>
                      </a:r>
                      <a:r>
                        <a:rPr sz="1200" spc="-9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нет;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Преимущества</a:t>
                      </a:r>
                      <a:r>
                        <a:rPr sz="12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УИС</a:t>
                      </a:r>
                      <a:r>
                        <a:rPr sz="12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Преимущества</a:t>
                      </a:r>
                      <a:r>
                        <a:rPr sz="12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 err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инвалидам</a:t>
                      </a:r>
                      <a:r>
                        <a:rPr sz="12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2809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C09C0E-829E-4BEE-BF7E-4BB2AC025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-79347"/>
            <a:ext cx="2462997" cy="11461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99" y="381000"/>
            <a:ext cx="8153470" cy="31739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000" b="1" spc="-19" dirty="0">
                <a:solidFill>
                  <a:srgbClr val="00B050"/>
                </a:solidFill>
                <a:latin typeface="Trebuchet MS"/>
                <a:cs typeface="Trebuchet MS"/>
              </a:rPr>
              <a:t>Особенности</a:t>
            </a:r>
            <a:r>
              <a:rPr sz="2000" b="1" spc="-105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Trebuchet MS"/>
                <a:cs typeface="Trebuchet MS"/>
              </a:rPr>
              <a:t>проведения</a:t>
            </a:r>
            <a:r>
              <a:rPr sz="20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Trebuchet MS"/>
                <a:cs typeface="Trebuchet MS"/>
              </a:rPr>
              <a:t>закупки</a:t>
            </a:r>
            <a:r>
              <a:rPr sz="20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B050"/>
                </a:solidFill>
                <a:latin typeface="Trebuchet MS"/>
                <a:cs typeface="Trebuchet MS"/>
              </a:rPr>
              <a:t>по</a:t>
            </a:r>
            <a:r>
              <a:rPr sz="2000" b="1" spc="-101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00B050"/>
                </a:solidFill>
                <a:latin typeface="Trebuchet MS"/>
                <a:cs typeface="Trebuchet MS"/>
              </a:rPr>
              <a:t>ч.</a:t>
            </a:r>
            <a:r>
              <a:rPr sz="2000" b="1" spc="-86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46" dirty="0">
                <a:solidFill>
                  <a:srgbClr val="00B050"/>
                </a:solidFill>
                <a:latin typeface="Trebuchet MS"/>
                <a:cs typeface="Trebuchet MS"/>
              </a:rPr>
              <a:t>12</a:t>
            </a:r>
            <a:r>
              <a:rPr sz="2000" b="1" spc="-7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-113" dirty="0">
                <a:solidFill>
                  <a:srgbClr val="00B050"/>
                </a:solidFill>
                <a:latin typeface="Trebuchet MS"/>
                <a:cs typeface="Trebuchet MS"/>
              </a:rPr>
              <a:t>ст.</a:t>
            </a:r>
            <a:r>
              <a:rPr sz="2000" b="1" spc="-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19" dirty="0">
                <a:solidFill>
                  <a:srgbClr val="00B050"/>
                </a:solidFill>
                <a:latin typeface="Trebuchet MS"/>
                <a:cs typeface="Trebuchet MS"/>
              </a:rPr>
              <a:t>93</a:t>
            </a:r>
            <a:r>
              <a:rPr sz="2000" b="1" spc="-68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11" dirty="0">
                <a:solidFill>
                  <a:srgbClr val="00B050"/>
                </a:solidFill>
                <a:latin typeface="Trebuchet MS"/>
                <a:cs typeface="Trebuchet MS"/>
              </a:rPr>
              <a:t>Закона</a:t>
            </a:r>
            <a:r>
              <a:rPr sz="2000" b="1" spc="-94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300" dirty="0">
                <a:solidFill>
                  <a:srgbClr val="00B050"/>
                </a:solidFill>
                <a:latin typeface="Trebuchet MS"/>
                <a:cs typeface="Trebuchet MS"/>
              </a:rPr>
              <a:t>№</a:t>
            </a:r>
            <a:r>
              <a:rPr sz="2000" b="1" spc="-79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000" b="1" spc="19" dirty="0">
                <a:solidFill>
                  <a:srgbClr val="00B050"/>
                </a:solidFill>
                <a:latin typeface="Trebuchet MS"/>
                <a:cs typeface="Trebuchet MS"/>
              </a:rPr>
              <a:t>44</a:t>
            </a:r>
            <a:endParaRPr sz="2000" dirty="0">
              <a:solidFill>
                <a:srgbClr val="00B05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35171"/>
              </p:ext>
            </p:extLst>
          </p:nvPr>
        </p:nvGraphicFramePr>
        <p:xfrm>
          <a:off x="114299" y="838200"/>
          <a:ext cx="8953501" cy="6156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5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720">
                <a:tc>
                  <a:txBody>
                    <a:bodyPr/>
                    <a:lstStyle/>
                    <a:p>
                      <a:pPr marL="4495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Особенности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9810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Описание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9810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538">
                <a:tc>
                  <a:txBody>
                    <a:bodyPr/>
                    <a:lstStyle/>
                    <a:p>
                      <a:pPr marL="91440" marR="42227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еспечительн</a:t>
                      </a:r>
                      <a:r>
                        <a:rPr sz="14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меры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23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Обеспечение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заявки</a:t>
                      </a:r>
                      <a:r>
                        <a:rPr sz="1400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НЕТ;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ОИК,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обеспечение</a:t>
                      </a:r>
                      <a:r>
                        <a:rPr sz="14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гарантийных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обязательств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4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ПРАВО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установление;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Антидемпинговые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меры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срабатывают.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38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65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b="1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b="1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льн</a:t>
                      </a:r>
                      <a:r>
                        <a:rPr sz="1400" b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sz="1400" b="1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режим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Применяются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НПА</a:t>
                      </a:r>
                      <a:r>
                        <a:rPr sz="1400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импортозамещению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(за</a:t>
                      </a:r>
                      <a:r>
                        <a:rPr sz="1400" b="1" i="1" spc="-4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3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искл.</a:t>
                      </a:r>
                      <a:r>
                        <a:rPr sz="1400" b="1" i="1" spc="-5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2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Приказа</a:t>
                      </a:r>
                      <a:r>
                        <a:rPr sz="1400" b="1" i="1" spc="-6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1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Минфина</a:t>
                      </a:r>
                      <a:r>
                        <a:rPr sz="1400" b="1" i="1" spc="-4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21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400" b="1" i="1" spc="-4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6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126н,</a:t>
                      </a:r>
                      <a:r>
                        <a:rPr sz="1400" b="1" i="1" spc="-5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9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ПП</a:t>
                      </a:r>
                      <a:r>
                        <a:rPr sz="1400" b="1" i="1" spc="-5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5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r>
                        <a:rPr sz="1400" b="1" i="1" spc="-3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21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400" b="1" i="1" spc="-4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1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832) </a:t>
                      </a:r>
                      <a:r>
                        <a:rPr sz="1400" b="1" i="1" spc="2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400" b="1" i="1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запреты,</a:t>
                      </a:r>
                      <a:r>
                        <a:rPr sz="1400" b="1" i="1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«второй</a:t>
                      </a:r>
                      <a:r>
                        <a:rPr sz="1400" b="1" i="1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лишний»,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400" b="1" i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«</a:t>
                      </a:r>
                      <a:r>
                        <a:rPr sz="1400" b="1" i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третий</a:t>
                      </a:r>
                      <a:r>
                        <a:rPr sz="1400" b="1" i="1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ли</a:t>
                      </a:r>
                      <a:r>
                        <a:rPr sz="1400" b="1" i="1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sz="1400" b="1" i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ний</a:t>
                      </a:r>
                      <a:r>
                        <a:rPr sz="1400" b="1" i="1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r>
                        <a:rPr sz="1400" b="1" i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Закупки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входят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минимальную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долю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закупок</a:t>
                      </a:r>
                      <a:r>
                        <a:rPr sz="14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российских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товаров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согласно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spc="9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ПП</a:t>
                      </a:r>
                      <a:r>
                        <a:rPr sz="1400" i="1" spc="-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r>
                        <a:rPr sz="1400" i="1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spc="2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400" i="1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2014.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0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Цифровой</a:t>
                      </a:r>
                      <a:r>
                        <a:rPr sz="14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ts val="144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Порядок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заключения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аналогии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запросом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котировок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ЭФ;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Обязанность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заключения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распространяется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Заказчика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участника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закупки;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marR="11811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отказе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победителя</a:t>
                      </a:r>
                      <a:r>
                        <a:rPr sz="1400" spc="-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заключения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7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признается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уклонившимся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51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sz="1400" spc="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(направление</a:t>
                      </a:r>
                      <a:r>
                        <a:rPr sz="1400" b="1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сведений </a:t>
                      </a:r>
                      <a:r>
                        <a:rPr sz="1400" b="1" spc="-3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b="1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УФАС</a:t>
                      </a:r>
                      <a:r>
                        <a:rPr sz="1400" b="1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России</a:t>
                      </a:r>
                      <a:r>
                        <a:rPr sz="1400" b="1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sz="1400" b="1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включения</a:t>
                      </a:r>
                      <a:r>
                        <a:rPr sz="1400" b="1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b="1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РНП</a:t>
                      </a:r>
                      <a:r>
                        <a:rPr sz="1400" b="1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Решение</a:t>
                      </a:r>
                      <a:r>
                        <a:rPr sz="1400" b="1" spc="-2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Мордовского</a:t>
                      </a:r>
                      <a:r>
                        <a:rPr sz="1400" b="1" spc="-3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УФАС</a:t>
                      </a:r>
                      <a:r>
                        <a:rPr sz="1400" b="1" spc="-2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России</a:t>
                      </a:r>
                      <a:r>
                        <a:rPr sz="1400" b="1" spc="-3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от </a:t>
                      </a:r>
                      <a:r>
                        <a:rPr sz="1400" b="1" spc="-4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07.12.2023</a:t>
                      </a:r>
                      <a:r>
                        <a:rPr sz="1400" b="1" spc="-2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b="1" spc="-5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делу </a:t>
                      </a:r>
                      <a:r>
                        <a:rPr sz="1400" b="1" spc="20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400" b="1" spc="-60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E3465A"/>
                          </a:solidFill>
                          <a:latin typeface="Trebuchet MS"/>
                          <a:cs typeface="Trebuchet MS"/>
                        </a:rPr>
                        <a:t>013/06/104-807/2023);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Отказ</a:t>
                      </a:r>
                      <a:r>
                        <a:rPr sz="14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Заказчика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заключения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29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400" spc="-1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Закона</a:t>
                      </a:r>
                      <a:r>
                        <a:rPr sz="14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Применяются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типовые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контракты/типовые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условия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контрактов;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Информация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заключении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контракта,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его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изменении,</a:t>
                      </a:r>
                      <a:r>
                        <a:rPr sz="1400" spc="-7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расторжении,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приемке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товара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подлежит</a:t>
                      </a:r>
                      <a:r>
                        <a:rPr sz="1400" spc="-5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включению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4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реестр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контрактов;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Электронное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актирование;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Претензионная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переписка</a:t>
                      </a:r>
                      <a:r>
                        <a:rPr sz="1400" spc="-6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посредством</a:t>
                      </a:r>
                      <a:r>
                        <a:rPr sz="1400" spc="-3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ЕИС;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Односторонний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отказ</a:t>
                      </a:r>
                      <a:r>
                        <a:rPr sz="1400" spc="-5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sz="1400" spc="-4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r>
                        <a:rPr sz="1400" spc="-15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посредством</a:t>
                      </a:r>
                      <a:r>
                        <a:rPr sz="1400" spc="-1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ЕИС.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4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CA77CAF-2E6D-4D0E-9046-7E2EDDC8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32" y="-152400"/>
            <a:ext cx="2462997" cy="1146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920895"/>
            <a:ext cx="9197579" cy="604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lvl="0" indent="-285750">
              <a:spcBef>
                <a:spcPts val="100"/>
              </a:spcBef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Предварительное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предложение может </a:t>
            </a:r>
            <a:r>
              <a:rPr lang="ru-RU" sz="16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подать только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УЗ,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зарегистрированный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lang="ru-RU" sz="1600" b="1" spc="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ЕИС.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74930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Предварительное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предложение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формируется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отношении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КАЖДОГО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товара,</a:t>
            </a:r>
            <a:r>
              <a:rPr lang="ru-RU" sz="1600" b="1" spc="3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предлагаемого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таким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участником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закупки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к поставкам. </a:t>
            </a:r>
          </a:p>
          <a:p>
            <a:pPr marL="74930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lang="ru-RU"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Одном </a:t>
            </a:r>
            <a:r>
              <a:rPr lang="ru-RU"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предложении  НЕ </a:t>
            </a:r>
            <a:r>
              <a:rPr lang="ru-RU"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может </a:t>
            </a:r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быть </a:t>
            </a:r>
            <a:r>
              <a:rPr lang="ru-RU"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несколько</a:t>
            </a:r>
            <a:r>
              <a:rPr lang="ru-RU"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товаров</a:t>
            </a:r>
            <a:endParaRPr lang="ru-RU"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74930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25" dirty="0">
                <a:solidFill>
                  <a:srgbClr val="00B050"/>
                </a:solidFill>
                <a:latin typeface="Times New Roman"/>
                <a:cs typeface="Times New Roman"/>
              </a:rPr>
              <a:t>Товары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их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характеристики </a:t>
            </a:r>
            <a:r>
              <a:rPr lang="ru-RU" sz="1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из каталога товаров, работ, услуг в ЕИС.</a:t>
            </a:r>
          </a:p>
          <a:p>
            <a:pPr marL="749300" marR="80899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Формирование нескольких предварительных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предложений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не предусмотрено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(п. 5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письма 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Минфина России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от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12.02.2021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N</a:t>
            </a:r>
            <a:r>
              <a:rPr lang="ru-RU" sz="1600" b="1" spc="-4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24-06-08/9591)</a:t>
            </a:r>
          </a:p>
          <a:p>
            <a:pPr marL="749300" marR="26543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Срок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действия предварительного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-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не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более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1 месяца с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даты </a:t>
            </a:r>
            <a:r>
              <a:rPr lang="ru-RU" sz="16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его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размещения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на  электронной</a:t>
            </a:r>
            <a:r>
              <a:rPr lang="ru-RU" sz="1600" b="1" spc="-4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площадке.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749300" lvl="0" indent="-285750">
              <a:spcBef>
                <a:spcPts val="5"/>
              </a:spcBef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Участник закупки</a:t>
            </a:r>
            <a:r>
              <a:rPr lang="ru-RU" sz="16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вправе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: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130299" lvl="1" indent="-285750">
              <a:buFont typeface="Arial" panose="020B0604020202020204" pitchFamily="34" charset="0"/>
              <a:buChar char="•"/>
              <a:tabLst>
                <a:tab pos="957580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продлить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срок действия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предварительного</a:t>
            </a:r>
            <a:r>
              <a:rPr lang="ru-RU" sz="1600" b="1" spc="-3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предложения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111250" marR="948055" lvl="1" indent="-285750">
              <a:buFont typeface="Arial" panose="020B0604020202020204" pitchFamily="34" charset="0"/>
              <a:buChar char="•"/>
              <a:tabLst>
                <a:tab pos="957580" algn="l"/>
              </a:tabLst>
            </a:pP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отозвать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(в </a:t>
            </a:r>
            <a:r>
              <a:rPr lang="ru-RU" sz="16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любой момент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до направления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оператором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600" b="1" i="1" spc="5" dirty="0">
                <a:solidFill>
                  <a:srgbClr val="00B050"/>
                </a:solidFill>
                <a:latin typeface="Times New Roman"/>
                <a:cs typeface="Times New Roman"/>
              </a:rPr>
              <a:t>площадки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заявки 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заказчику)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1111250" marR="551815" lvl="1" indent="-285750">
              <a:buFont typeface="Arial" panose="020B0604020202020204" pitchFamily="34" charset="0"/>
              <a:buChar char="•"/>
              <a:tabLst>
                <a:tab pos="957580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изменить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предварительное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предложение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(такие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изменения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применяются </a:t>
            </a:r>
            <a:r>
              <a:rPr lang="ru-RU" sz="1600" b="1" i="1" spc="-20" dirty="0">
                <a:solidFill>
                  <a:srgbClr val="00B050"/>
                </a:solidFill>
                <a:latin typeface="Times New Roman"/>
                <a:cs typeface="Times New Roman"/>
              </a:rPr>
              <a:t>только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к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«новым 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закупкам»,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извещения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об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осуществлении </a:t>
            </a:r>
            <a:r>
              <a:rPr lang="ru-RU" sz="16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которых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размещены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ЕИС </a:t>
            </a:r>
            <a:r>
              <a:rPr lang="ru-RU" sz="1600" b="1" i="1" spc="5" dirty="0">
                <a:solidFill>
                  <a:srgbClr val="00B050"/>
                </a:solidFill>
                <a:latin typeface="Times New Roman"/>
                <a:cs typeface="Times New Roman"/>
              </a:rPr>
              <a:t>после </a:t>
            </a:r>
            <a:r>
              <a:rPr lang="ru-RU" sz="16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размещения на  электронной </a:t>
            </a:r>
            <a:r>
              <a:rPr lang="ru-RU" sz="16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площадке таких</a:t>
            </a:r>
            <a:r>
              <a:rPr lang="ru-RU" sz="1600" b="1" i="1" spc="-1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>
                <a:solidFill>
                  <a:srgbClr val="00B050"/>
                </a:solidFill>
                <a:latin typeface="Times New Roman"/>
                <a:cs typeface="Times New Roman"/>
              </a:rPr>
              <a:t>изменений);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749300" marR="47625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Размещение предварительного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–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это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согласие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участника закупки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на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направление 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оператором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электронной площадки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заказчикам предложений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о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поставке</a:t>
            </a:r>
            <a:r>
              <a:rPr lang="ru-RU" sz="1600" b="1" spc="-7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товаров.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74930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Ответственность за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достоверность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информации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и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документов </a:t>
            </a:r>
            <a:r>
              <a:rPr lang="ru-RU" sz="1600" b="1" spc="5" dirty="0">
                <a:solidFill>
                  <a:srgbClr val="00B050"/>
                </a:solidFill>
                <a:latin typeface="Times New Roman"/>
                <a:cs typeface="Times New Roman"/>
              </a:rPr>
              <a:t>несет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участник</a:t>
            </a:r>
            <a:r>
              <a:rPr lang="ru-RU" sz="1600" b="1" spc="-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закупки.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749300" lvl="0" indent="-285750"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Предварительное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предложение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признается заявкой на участие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закупке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-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начиная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с</a:t>
            </a:r>
            <a:r>
              <a:rPr lang="ru-RU" sz="1600" b="1" spc="3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отбора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предложений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оператором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электронной</a:t>
            </a:r>
            <a:r>
              <a:rPr lang="ru-RU" sz="1600" b="1" spc="-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площадки.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749300" lvl="0" indent="-285750">
              <a:spcBef>
                <a:spcPts val="5"/>
              </a:spcBef>
              <a:buClr>
                <a:srgbClr val="619DD1"/>
              </a:buClr>
              <a:buSzPct val="83333"/>
              <a:buFont typeface="Arial" panose="020B0604020202020204" pitchFamily="34" charset="0"/>
              <a:buChar char="•"/>
              <a:tabLst>
                <a:tab pos="819150" algn="l"/>
                <a:tab pos="819785" algn="l"/>
              </a:tabLst>
            </a:pP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В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законе </a:t>
            </a:r>
            <a:r>
              <a:rPr lang="ru-RU" sz="16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нет требований,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что </a:t>
            </a:r>
            <a:r>
              <a:rPr lang="ru-RU" sz="16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предложения участников 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должны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cs typeface="Times New Roman"/>
              </a:rPr>
              <a:t>быть</a:t>
            </a:r>
            <a:r>
              <a:rPr lang="ru-RU" sz="1600" b="1" spc="-35" dirty="0">
                <a:solidFill>
                  <a:srgbClr val="00B050"/>
                </a:solidFill>
                <a:latin typeface="Times New Roman"/>
                <a:cs typeface="Times New Roman"/>
              </a:rPr>
              <a:t> к</a:t>
            </a:r>
            <a:r>
              <a:rPr lang="ru-RU" sz="1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онфиденциальны.</a:t>
            </a:r>
            <a:endParaRPr lang="ru-RU" sz="1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85750" lvl="0" indent="-285750">
              <a:spcBef>
                <a:spcPts val="35"/>
              </a:spcBef>
              <a:buFont typeface="Arial" panose="020B0604020202020204" pitchFamily="34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4148"/>
            <a:ext cx="6477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defTabSz="685800">
              <a:lnSpc>
                <a:spcPct val="90000"/>
              </a:lnSpc>
              <a:spcBef>
                <a:spcPts val="75"/>
              </a:spcBef>
            </a:pPr>
            <a:r>
              <a:rPr lang="ru-RU" sz="2400" b="1" spc="-4" dirty="0">
                <a:solidFill>
                  <a:srgbClr val="339966"/>
                </a:solidFill>
                <a:latin typeface="Arial"/>
                <a:ea typeface="+mj-ea"/>
                <a:cs typeface="Arial"/>
              </a:rPr>
              <a:t>Требования к предварительному предложению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BEA611-B951-4009-91A7-DE2ACD3F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937" y="-76200"/>
            <a:ext cx="301778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02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Сбер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берА" id="{B54C3978-C4D1-4F72-85D5-A99BBACB653C}" vid="{94A8CA9B-3ED1-46AA-AA0E-6890076219C1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</TotalTime>
  <Words>1731</Words>
  <Application>Microsoft Office PowerPoint</Application>
  <PresentationFormat>Экран (4:3)</PresentationFormat>
  <Paragraphs>211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Gill Sans</vt:lpstr>
      <vt:lpstr>Palatino Linotype</vt:lpstr>
      <vt:lpstr>SB Sans Display</vt:lpstr>
      <vt:lpstr>SB Sans Display Semibold</vt:lpstr>
      <vt:lpstr>SB Sans Text</vt:lpstr>
      <vt:lpstr>SB Sans Text Cond</vt:lpstr>
      <vt:lpstr>Times New Roman</vt:lpstr>
      <vt:lpstr>Trebuchet MS</vt:lpstr>
      <vt:lpstr>Wingdings</vt:lpstr>
      <vt:lpstr>СберА</vt:lpstr>
      <vt:lpstr>ЗАКУПКИ ПО ЧАСТИ 12 СТАТЬИ 93 ЗАКОНА № 44-ФЗ.  ИЗМЕНЕНИЯ. ПРАВОПРИМЕНИТЕЛЬНАЯ ПРАКТИКА.</vt:lpstr>
      <vt:lpstr>Презентация PowerPoint</vt:lpstr>
      <vt:lpstr>Закупки по ч. 12 ст. 93 Закона № 44</vt:lpstr>
      <vt:lpstr>Закупки по ч. 12 ст. 93 Закона № 44</vt:lpstr>
      <vt:lpstr>Участники закупок</vt:lpstr>
      <vt:lpstr>Алгоритм осуществления закупки по ч. 12 ст. 93 Закона № 44</vt:lpstr>
      <vt:lpstr>Особенности проведения закупки по ч. 12 ст. 93 Закона № 44</vt:lpstr>
      <vt:lpstr>Особенности проведения закупки по ч. 12 ст. 93 Закона № 44</vt:lpstr>
      <vt:lpstr>Презентация PowerPoint</vt:lpstr>
      <vt:lpstr>Позиция КТРУ без характеристик</vt:lpstr>
      <vt:lpstr>Действия заказчика</vt:lpstr>
      <vt:lpstr>Протокол подведения итогов определения поставщика</vt:lpstr>
      <vt:lpstr>Чек лист для Поставщика </vt:lpstr>
      <vt:lpstr>Заключение контракта</vt:lpstr>
      <vt:lpstr>ВАЖНО!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Закупки товаров через «электронный магазин»  с 01.04.2021</dc:title>
  <dc:creator>ЦКО</dc:creator>
  <cp:lastModifiedBy>Expo</cp:lastModifiedBy>
  <cp:revision>294</cp:revision>
  <dcterms:created xsi:type="dcterms:W3CDTF">2021-07-06T11:59:28Z</dcterms:created>
  <dcterms:modified xsi:type="dcterms:W3CDTF">2024-09-04T12:25:35Z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2021-07-06T00:00:00Z</vt:filetime>
  </property>
</Properties>
</file>