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3"/>
  </p:notesMasterIdLst>
  <p:sldIdLst>
    <p:sldId id="256" r:id="rId2"/>
    <p:sldId id="595" r:id="rId3"/>
    <p:sldId id="596" r:id="rId4"/>
    <p:sldId id="598" r:id="rId5"/>
    <p:sldId id="597" r:id="rId6"/>
    <p:sldId id="608" r:id="rId7"/>
    <p:sldId id="600" r:id="rId8"/>
    <p:sldId id="601" r:id="rId9"/>
    <p:sldId id="602" r:id="rId10"/>
    <p:sldId id="603" r:id="rId11"/>
    <p:sldId id="613" r:id="rId12"/>
    <p:sldId id="604" r:id="rId13"/>
    <p:sldId id="605" r:id="rId14"/>
    <p:sldId id="606" r:id="rId15"/>
    <p:sldId id="607" r:id="rId16"/>
    <p:sldId id="502" r:id="rId17"/>
    <p:sldId id="610" r:id="rId18"/>
    <p:sldId id="611" r:id="rId19"/>
    <p:sldId id="612" r:id="rId20"/>
    <p:sldId id="609" r:id="rId21"/>
    <p:sldId id="614" r:id="rId22"/>
    <p:sldId id="615" r:id="rId23"/>
    <p:sldId id="616" r:id="rId24"/>
    <p:sldId id="617" r:id="rId25"/>
    <p:sldId id="618" r:id="rId26"/>
    <p:sldId id="619" r:id="rId27"/>
    <p:sldId id="634" r:id="rId28"/>
    <p:sldId id="635" r:id="rId29"/>
    <p:sldId id="620" r:id="rId30"/>
    <p:sldId id="622" r:id="rId31"/>
    <p:sldId id="623" r:id="rId32"/>
    <p:sldId id="624" r:id="rId33"/>
    <p:sldId id="625" r:id="rId34"/>
    <p:sldId id="626" r:id="rId35"/>
    <p:sldId id="627" r:id="rId36"/>
    <p:sldId id="629" r:id="rId37"/>
    <p:sldId id="630" r:id="rId38"/>
    <p:sldId id="628" r:id="rId39"/>
    <p:sldId id="632" r:id="rId40"/>
    <p:sldId id="631" r:id="rId41"/>
    <p:sldId id="63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9416-B4F4-4A00-B3DB-F169FEC3FE93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7FA5F-A120-47A6-A6EE-DB3967205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1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0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24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9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18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0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3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5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3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6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3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6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728" y="2636867"/>
            <a:ext cx="7272808" cy="1512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МЕДИЦИНСКИХ ИЗДЕЛИЙ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573016"/>
            <a:ext cx="8458200" cy="8675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692696"/>
            <a:ext cx="6768752" cy="885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Региональная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конференция</a:t>
            </a:r>
          </a:p>
          <a:p>
            <a:pPr algn="ctr"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"КОНТРАКТНАЯ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СИСТЕМА В СФЕРЕ ЗАКУПОК - 2024"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756592" y="5929333"/>
            <a:ext cx="6768752" cy="885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ЗАХАРОВ ИГОРЬ ВАЛЕРЬЕВИЧ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98676" y="1608160"/>
            <a:ext cx="6906183" cy="432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МЕДИЦИНСКИЕ ИЗДЕЛИЯ КАТАЛОГИЗИРОВАНЫ: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92" y="2167177"/>
            <a:ext cx="4413918" cy="39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59" y="1498012"/>
            <a:ext cx="6906183" cy="432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ВЫБОР КОДА КТРУ ВЛИЯЕТ В ТОМ ЧИСЛЕ НА:</a:t>
            </a:r>
          </a:p>
          <a:p>
            <a:pPr marL="285750" indent="-285750" algn="l" fontAlgn="base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ДЕЛЕНИЕ ЛОТОВ ПО ППРФ 620;</a:t>
            </a:r>
          </a:p>
          <a:p>
            <a:pPr marL="285750" indent="-285750" algn="l" fontAlgn="base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 ПРИМЕНЯЕМЫХ НПА ПО НАЦ.РЕЖИМУ;</a:t>
            </a:r>
          </a:p>
          <a:p>
            <a:pPr marL="285750" indent="-285750" algn="l" fontAlgn="base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ВОЗМОЖНОСТЬ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НЕВОЗМОЖНОСТЬ ВКЛЮЧЕНИЯ В ТЗ ДОП.ХАРАКТЕРИСТИК;</a:t>
            </a:r>
          </a:p>
          <a:p>
            <a:pPr marL="285750" indent="-285750" algn="l" fontAlgn="base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ПРИМЕНЕНИЕ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НЕПРИМЕНЕНИЕ ПРЕИМУЩЕСТВА ИНВАЛИДАМ И УИС ПО СТ. 28,29 И ДЕЛЕНИЕ ЛОТОВ В ТОМ ЧИСЛЕ;</a:t>
            </a:r>
          </a:p>
          <a:p>
            <a:pPr algn="l" fontAlgn="base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fontAlgn="base">
              <a:buFontTx/>
              <a:buChar char="-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fontAlgn="base">
              <a:buFontTx/>
              <a:buChar char="-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fontAlgn="base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90153" y="1498011"/>
            <a:ext cx="6906183" cy="4757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ОСНОВНЫЕ ПРАВИЛА ИСПОЛЬЗОВАНИЯ КТРУ (ПП РФ 145)</a:t>
            </a:r>
          </a:p>
          <a:p>
            <a:pPr marL="342900" indent="-3429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закупаемый товар включен в КТРУ, то его использование обязательно.</a:t>
            </a:r>
          </a:p>
          <a:p>
            <a:pPr marL="342900" indent="-3429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закупаемого нет в КТРУ, то заказчик описывает ТРУ без использования КТРУ, указывая вместо него код по ОКПД2 (пункт 7 Правил использования КТРУ).</a:t>
            </a:r>
          </a:p>
          <a:p>
            <a:pPr marL="342900" indent="-3429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КТРУ 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мед.изделия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составлен на основе НКМИ. В каждой позиции КТРУ 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мед.изделия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есть код по НКМИ (один или несколько) и описание кода, и код по ОКПД2 (один или несколько).</a:t>
            </a:r>
          </a:p>
          <a:p>
            <a:pPr marL="342900" indent="-3429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КТРУ есть «пустые» позиции (с незаполненной вкладкой «описание товара, работы, услуги») и позиции с характеристиками. Каждой характеристике присвоен статус обязательной или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обязательной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использования.</a:t>
            </a: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90153" y="1498012"/>
            <a:ext cx="6906183" cy="4037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ОСНОВНЫЕ ПРАВИЛА ИСПОЛЬЗОВАНИЯ КТРУ (ПП РФ 145)</a:t>
            </a:r>
          </a:p>
          <a:p>
            <a:pPr marL="342900" indent="-342900" algn="l" fontAlgn="base">
              <a:buFont typeface="+mj-lt"/>
              <a:buAutoNum type="arabicPeriod" startAt="5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пустых позиций КТРУ заказчик составляет описание объекта закупки самостоятельно.</a:t>
            </a:r>
          </a:p>
          <a:p>
            <a:pPr marL="342900" indent="-342900" algn="l" fontAlgn="base">
              <a:buFont typeface="+mj-lt"/>
              <a:buAutoNum type="arabicPeriod" startAt="5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позиций КТРУ с характеристиками заказчик обязан включить в ТЗ обязательные характеристики.</a:t>
            </a:r>
          </a:p>
          <a:p>
            <a:pPr marL="342900" indent="-342900" algn="l" fontAlgn="base">
              <a:buFont typeface="+mj-lt"/>
              <a:buAutoNum type="arabicPeriod" startAt="5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КТРУ есть «укрупненные» позиции и «частные». Укрупненная позиция определяет вид медицинского изделия, а частная – конкретный набор доступных к выбору характеристик и вариантов их значений. К одной укрупненной позиции КТРУ может быть привязано множество частных позиций. В извещении необходимо выбрать именно частный код КТРУ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90153" y="1498011"/>
            <a:ext cx="6906183" cy="4757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ОСНОВНЫЕ ПРАВИЛА ИСПОЛЬЗОВАНИЯ КТРУ (ПП РФ 145)</a:t>
            </a:r>
          </a:p>
          <a:p>
            <a:pPr marL="342900" indent="-342900" algn="l" fontAlgn="base">
              <a:buFont typeface="+mj-lt"/>
              <a:buAutoNum type="arabicPeriod" startAt="8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Заказчик обычно вправе включить в ТЗ дополнительные характеристики, сопроводив их обоснованием (пункты 5,6 Правил использования КТРУ). Исключения (запрет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доп.характеристик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 – пункты «а» и «б» пункта 5: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А) в случае установления ограничений допуска по ППРФ 878 (радиоэлектронная продукция), запрета по пунктам 22,23,29 ППРФ 616 (промышленная продукция);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Б) случае, предусмотренных постановлениями ПП РФ об особенностях описания объекта закупки (тест-полоски ППРФ №10)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49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ВЫБОРА КОДА КТРУ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90153" y="1498011"/>
            <a:ext cx="6906183" cy="3875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ОСНОВНЫЕ ПРАВИЛА ИСПОЛЬЗОВАНИЯ КТРУ (ПП РФ 145)</a:t>
            </a:r>
          </a:p>
          <a:p>
            <a:pPr marL="342900" indent="-342900" algn="l" fontAlgn="base">
              <a:buFont typeface="+mj-lt"/>
              <a:buAutoNum type="arabicPeriod" startAt="9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Обоснование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доп.характеристик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структурированного извещения: функционал ЕИС содержит поле обоснования, но одно окошко для 1 товара и с ограничением количества символов. По смыслу пункта 6 Правил использования КТРУ обосновать нужно каждую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доп.характеристику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обоснование не должно носить общий характер (типа «в соответствие с потребностями заказчика»), поэтому обоснования целесообразно выносить в приложенные файлы. Аналогично – обоснования использования характеристик не по ГОСТу.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90153" y="548680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3279904"/>
            <a:ext cx="6906183" cy="288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" y="2132856"/>
            <a:ext cx="9069640" cy="392953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23793" y="880640"/>
            <a:ext cx="6440495" cy="1027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СХЕМА ПРИМЕНЕНИЯ ЗАПРЕТА ДОП.ХАРАКТЕРИСТИК ДЛЯ МЕДИЦИНСКОГО ОБОРУДОВАНИЯ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522680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№2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ОБОРУДОВАНИЕ, ВКЛЮЧЕННОЕ В ПЕРЕЧЕНЬ ППРФ 878, С ДОП.ХАРАКТЕРИСТИКАМИ?</a:t>
            </a:r>
          </a:p>
          <a:p>
            <a:pPr algn="ctr" fontAlgn="base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НЕЛЬЗЯ, НО ОЧЕНЬ НАДО»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7" y="2808696"/>
            <a:ext cx="6906183" cy="3212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№1. Манипуляции с кодами КТРУ – подобрать «пустую» позицию КТРУ 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Для пустых позиций КТРУ запрет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доп.характеристик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 работает (Письмо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Минпромторга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от 05.07.2024 №70351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/11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dk1"/>
                </a:solidFill>
              </a:rPr>
              <a:t>Письмо </a:t>
            </a:r>
            <a:r>
              <a:rPr lang="ru-RU" sz="2000" dirty="0">
                <a:solidFill>
                  <a:schemeClr val="dk1"/>
                </a:solidFill>
              </a:rPr>
              <a:t>Минфина России от 24.01.2022 N </a:t>
            </a:r>
            <a:r>
              <a:rPr lang="ru-RU" sz="2000" dirty="0" smtClean="0">
                <a:solidFill>
                  <a:schemeClr val="dk1"/>
                </a:solidFill>
              </a:rPr>
              <a:t>24-03-08/4090). </a:t>
            </a:r>
          </a:p>
          <a:p>
            <a:pPr marL="457200" indent="-457200" algn="just" fontAlgn="base">
              <a:buAutoNum type="arabicPeriod"/>
            </a:pPr>
            <a:r>
              <a:rPr lang="ru-RU" sz="2000" dirty="0" smtClean="0">
                <a:solidFill>
                  <a:schemeClr val="dk1"/>
                </a:solidFill>
              </a:rPr>
              <a:t>В первые годы существования КТРУ пустых позиций было много. Со временем пустые позиции заменяются заполненными.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7584" y="624476"/>
            <a:ext cx="65167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1. УЗИ с характеристиками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доп.характеристик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856984" cy="49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7584" y="624476"/>
            <a:ext cx="65167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2. «Пустая» УЗИ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ТЗ сами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3" y="1268760"/>
            <a:ext cx="87530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5555" y="998968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ИЗДЕЛИЯ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– НАИБОЛЕЕ СЛОЖНАЯ КАТЕГОРИЯ Т.Р.У. В РАБОТЕ КОНТРАКТНОЙ СЛУЖБЫ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44270" y="2343632"/>
            <a:ext cx="6768752" cy="42087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ВОПРОСЫ: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СОБЛЮДЕНИЕ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 ЦЕЛЕВОГО ФИНАНСИРОВАНИЯ: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СТАНДАРТЫ ОСНАЩЕНИЯ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ПОДБОР КОДОВ ПО КТРУ, ОКПД2, НКМИ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 ПРИМЕНЯЕМЫХ ПОСТАНОВЛЕНИЙ: НАЦ.РЕЖИМ, ИНВАЛИДЫ И ПР.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ДЕЛЕНИЕ ЛОТОВ (ПП РФ 620 И ПР.)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ОПИСАНИЕ ОБЪЕКТА ЗАКУПКИ С УЧЕТОМ КТРУ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№2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ОБОРУДОВАНИЕ, ВКЛЮЧЕННОЕ В ПЕРЕЧЕНЬ ППРФ 878, С ДОП.ХАРАКТЕРИСТИКАМИ?</a:t>
            </a:r>
          </a:p>
          <a:p>
            <a:pPr algn="ctr" fontAlgn="base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НЕЛЬЗЯ, НО ОЧЕНЬ НАДО»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840" y="3429000"/>
            <a:ext cx="6906183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№2. Выбрать такую позицию КТРУ, которая не попадает под ППРФ 878</a:t>
            </a:r>
          </a:p>
          <a:p>
            <a:pPr algn="just" fontAlgn="base"/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802337" cy="4715829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624476"/>
            <a:ext cx="65167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1. 32.50.21.160 – входит в ППРФ 878 =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доп.характеристик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624476"/>
            <a:ext cx="65167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2. 26.60.13.190 «стол..» – не входит в ППРФ 878 =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ТЗ сами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564"/>
            <a:ext cx="9107171" cy="2505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6136297" cy="599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7" y="3855382"/>
            <a:ext cx="7668695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№2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ОБОРУДОВАНИЕ, ВКЛЮЧЕННОЕ В ПЕРЕЧЕНЬ ППРФ 878, С ДОП.ХАРАКТЕРИСТИКАМИ?</a:t>
            </a:r>
          </a:p>
          <a:p>
            <a:pPr algn="ctr" fontAlgn="base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НЕЛЬЗЯ, НО ОЧЕНЬ НАДО»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3717032"/>
            <a:ext cx="6906183" cy="1116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№3. Обосновать, что нужного товара нет в КТРУ – закупать по ОКПД2</a:t>
            </a:r>
          </a:p>
          <a:p>
            <a:pPr algn="just" fontAlgn="base"/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839" y="471880"/>
            <a:ext cx="6906183" cy="796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2862140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Возможное обоснование: </a:t>
            </a:r>
            <a:r>
              <a:rPr lang="ru-RU" sz="1600" dirty="0">
                <a:solidFill>
                  <a:schemeClr val="dk1"/>
                </a:solidFill>
              </a:rPr>
              <a:t>Например, закупается аппарат УЗИ для роддома или в поликлинику для обследования беременных. В таком случае, проведя мониторинг КТРУ можно заметить, что в КТРУ имеется универсальный аппарат УЗИ (КТРУ 26.60.12.132-00000037 «Система ультразвуковой визуализации универсальная, с питанием от сети»), а также ряд специализированных аппаратов УЗИ:</a:t>
            </a:r>
          </a:p>
          <a:p>
            <a:pPr marL="285750" lvl="0" indent="-285750" algn="l" defTabSz="914400" fontAlgn="t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schemeClr val="dk1"/>
                </a:solidFill>
              </a:rPr>
              <a:t>26.60.12.132-00000042 Система ультразвуковой визуализации экстракорпоральная ручная</a:t>
            </a:r>
          </a:p>
          <a:p>
            <a:pPr marL="342900" lvl="0" indent="-342900" algn="l" defTabSz="914400" fontAlgn="t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schemeClr val="dk1"/>
                </a:solidFill>
              </a:rPr>
              <a:t>26.60.12.132-00000009 Система ультразвуковой визуализации для офтальмологии</a:t>
            </a:r>
          </a:p>
          <a:p>
            <a:pPr marL="342900" lvl="0" indent="-342900" algn="l" defTabSz="914400" fontAlgn="t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schemeClr val="dk1"/>
                </a:solidFill>
              </a:rPr>
              <a:t>26.60.12.132-00000011 Система ультразвуковой визуализации сердечно-сосудистой системы</a:t>
            </a:r>
          </a:p>
          <a:p>
            <a:pPr marL="342900" lvl="0" indent="-342900" algn="l" defTabSz="914400" fontAlgn="t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400" dirty="0">
                <a:solidFill>
                  <a:schemeClr val="dk1"/>
                </a:solidFill>
              </a:rPr>
              <a:t>26.60.12.132-00000012 Система ультразвуковой визуализации околоносовых </a:t>
            </a:r>
            <a:r>
              <a:rPr lang="ru-RU" sz="1400" dirty="0" smtClean="0">
                <a:solidFill>
                  <a:schemeClr val="dk1"/>
                </a:solidFill>
              </a:rPr>
              <a:t>пазух</a:t>
            </a:r>
          </a:p>
          <a:p>
            <a:pPr marL="342900" lvl="0" indent="-342900" algn="l" defTabSz="914400" fontAlgn="t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1400" dirty="0" smtClean="0">
                <a:solidFill>
                  <a:schemeClr val="dk1"/>
                </a:solidFill>
              </a:rPr>
              <a:t>26.60.12.132-00000015 Система ультразвуковой визуализации объема мочевого пузыря…</a:t>
            </a:r>
          </a:p>
          <a:p>
            <a:pPr algn="l" fontAlgn="base"/>
            <a:r>
              <a:rPr lang="ru-RU" sz="1500" dirty="0" smtClean="0">
                <a:solidFill>
                  <a:schemeClr val="dk1"/>
                </a:solidFill>
              </a:rPr>
              <a:t>     Получается, КТРУ выделяет универсальные УЗИ и специализированные УЗИ (для сердечно-сосудистой системы и другие). При этом специализированного УЗИ акушерско-гинекологического профиля в КТРУ нет. Исходя из этого можно обосновать, что в КТРУ нет закупаемого оборудования и составить ТЗ с указанием кода ОКПД2 без применения КТРУ</a:t>
            </a:r>
            <a:endParaRPr lang="ru-RU" sz="1500" dirty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972"/>
            <a:ext cx="9138592" cy="19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839" y="471880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№2,3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19379"/>
              </p:ext>
            </p:extLst>
          </p:nvPr>
        </p:nvGraphicFramePr>
        <p:xfrm>
          <a:off x="196776" y="950168"/>
          <a:ext cx="871317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682">
                  <a:extLst>
                    <a:ext uri="{9D8B030D-6E8A-4147-A177-3AD203B41FA5}">
                      <a16:colId xmlns:a16="http://schemas.microsoft.com/office/drawing/2014/main" xmlns="" val="2314976901"/>
                    </a:ext>
                  </a:extLst>
                </a:gridCol>
                <a:gridCol w="5089302">
                  <a:extLst>
                    <a:ext uri="{9D8B030D-6E8A-4147-A177-3AD203B41FA5}">
                      <a16:colId xmlns:a16="http://schemas.microsoft.com/office/drawing/2014/main" xmlns="" val="36366129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58777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Решение Самарского УФАС 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143-5468-22/4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 от 19.04.2022 по аукциону № 0142200001322006631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закупал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ангиограф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использования КТРУ и не применил 26.60.11.113-00000059 «Система рентгеновская ангиографическая стационарная, цифровая», обосновав это следующим: в этой позиции при выборе для характеристики «Размер фокусного пятна» значения «≥ 0,5 ≤ 0,6 мм» значение характеристики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максимальный вес пациента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можно выбрать либо «от 160 кг», либо от «204 кг».  Заказчик подтвердил медицинскими картами наличие пациентов с весом выше 204 кг и пояснил, что ему нужен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ангиограф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стол которого выдерживает вес пациентов не менее 250 кг, что не обеспечивается применением КТРУ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УФАС признал законным неприменение КТРУ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29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Нижегородского УФАС № 052/06/105-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858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/2022 от 29.03.2022 по аукциону 0832200006622000147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закупал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ангиограф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использования КТРУ и не применил 26.60.11.113-00000059 «Система рентгеновская ангиографическая стационарная, цифровая». Все обоснования заказчика были отвергнуты контрольным органом. Если закупаемый товар имеется в КТРУ, то несогласие с включенными в КТРУ характеристиками – не повод не применять его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УФАС признал </a:t>
                      </a:r>
                      <a:r>
                        <a:rPr lang="ru-RU" sz="1600" dirty="0" err="1" smtClean="0"/>
                        <a:t>НЕзаконным</a:t>
                      </a:r>
                      <a:r>
                        <a:rPr lang="ru-RU" sz="1600" dirty="0" smtClean="0"/>
                        <a:t> неприменение КТРУ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243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840" y="746172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№4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29550"/>
              </p:ext>
            </p:extLst>
          </p:nvPr>
        </p:nvGraphicFramePr>
        <p:xfrm>
          <a:off x="161464" y="1412776"/>
          <a:ext cx="871317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682">
                  <a:extLst>
                    <a:ext uri="{9D8B030D-6E8A-4147-A177-3AD203B41FA5}">
                      <a16:colId xmlns:a16="http://schemas.microsoft.com/office/drawing/2014/main" xmlns="" val="2314976901"/>
                    </a:ext>
                  </a:extLst>
                </a:gridCol>
                <a:gridCol w="4963126">
                  <a:extLst>
                    <a:ext uri="{9D8B030D-6E8A-4147-A177-3AD203B41FA5}">
                      <a16:colId xmlns:a16="http://schemas.microsoft.com/office/drawing/2014/main" xmlns="" val="3636612989"/>
                    </a:ext>
                  </a:extLst>
                </a:gridCol>
                <a:gridCol w="1854368">
                  <a:extLst>
                    <a:ext uri="{9D8B030D-6E8A-4147-A177-3AD203B41FA5}">
                      <a16:colId xmlns:a16="http://schemas.microsoft.com/office/drawing/2014/main" xmlns="" val="58777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Решение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Ставропольского УФАС по делу № 026/06/106-2510/2023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13.11.2023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по аукциону №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0121200004723001407  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закупал Микроскоп нейрохирургический. Применил КТРУ 26.70.22.150-00000069 (товар входит в ППРФ 878).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стандарте оснащения по профилю «нейрохирургия» (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Пр.МЗРФ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931н) указан товар «Микроскоп операционный напольный с монитором изображения операционного поля».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этом в КТРУ нет характеристики, описывающей наличие монитора изображения операционного поля.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дополнительно к характеристикам из КТРУ включил в ТЗ указание на соответствие товара определенному пункту стандарта оснащения.</a:t>
                      </a:r>
                      <a:endParaRPr lang="ru-RU" sz="16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УФАС признал </a:t>
                      </a:r>
                      <a:r>
                        <a:rPr lang="ru-RU" sz="1600" dirty="0" err="1" smtClean="0"/>
                        <a:t>НЕзаконным</a:t>
                      </a:r>
                      <a:r>
                        <a:rPr lang="ru-RU" sz="1600" dirty="0" smtClean="0"/>
                        <a:t> включение в КТРУ характеристики, предусмотренной стандартом оснащения, но не предусмотренной КТРУ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29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6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61345" y="576760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других примеров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60416"/>
              </p:ext>
            </p:extLst>
          </p:nvPr>
        </p:nvGraphicFramePr>
        <p:xfrm>
          <a:off x="179512" y="1140672"/>
          <a:ext cx="87131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712">
                  <a:extLst>
                    <a:ext uri="{9D8B030D-6E8A-4147-A177-3AD203B41FA5}">
                      <a16:colId xmlns:a16="http://schemas.microsoft.com/office/drawing/2014/main" xmlns="" val="2314976901"/>
                    </a:ext>
                  </a:extLst>
                </a:gridCol>
                <a:gridCol w="2718464">
                  <a:extLst>
                    <a:ext uri="{9D8B030D-6E8A-4147-A177-3AD203B41FA5}">
                      <a16:colId xmlns:a16="http://schemas.microsoft.com/office/drawing/2014/main" xmlns="" val="58777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Московского УФАС России от 01.08.2023 по закупке № 0373200052723000502, Санкт-Петербургского УФАС России от 09.06.2023 по закупке № 0372100001023000165, Калининградского УФАС России от 03.07.2023 по закупке № 0335300031023000008,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Башкортостанского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УФАС России от 09.06.2023 по закупке № 0301100049623000419, Ивановского УФАС России от 21.06.2023 по закупке № 0133200001723001812, Дагестанского УФАС России от 13.06.2023 по закупке № 0303300115223000016, Краснодарского УФАС России от 15.06.2023 по закупке № 0818500000823004158, от 28.06.2023 по закупке № 0818500000823004511, Московского областного УФАС России от 14.11.2022 по закупке № 0348500004422000086, от 20.09.2022 по закупке № 0348500003222000126, Санкт-Петербургского УФАС России от 10.06.2022 по закупке № 0372100010622000364 …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Если оборудование</a:t>
                      </a:r>
                      <a:r>
                        <a:rPr lang="ru-RU" sz="1600" baseline="0" dirty="0" smtClean="0"/>
                        <a:t> из ППРФ 878 есть в КТРУ, но действует запрет </a:t>
                      </a:r>
                      <a:r>
                        <a:rPr lang="ru-RU" sz="1600" baseline="0" dirty="0" err="1" smtClean="0"/>
                        <a:t>доп.характеристик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ru-RU" sz="1600" dirty="0" smtClean="0"/>
                        <a:t>Недостаточность</a:t>
                      </a:r>
                      <a:r>
                        <a:rPr lang="ru-RU" sz="1600" baseline="0" dirty="0" smtClean="0"/>
                        <a:t> характеристик в КТРУ – не повод нарушать этот запрет. КТРУ ведется экспертным советом с участием </a:t>
                      </a:r>
                      <a:r>
                        <a:rPr lang="ru-RU" sz="1600" baseline="0" dirty="0" err="1" smtClean="0"/>
                        <a:t>Миздрава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Росздранадзора</a:t>
                      </a:r>
                      <a:r>
                        <a:rPr lang="ru-RU" sz="1600" baseline="0" dirty="0" smtClean="0"/>
                        <a:t>, научных </a:t>
                      </a:r>
                      <a:r>
                        <a:rPr lang="ru-RU" sz="1600" baseline="0" dirty="0" err="1" smtClean="0"/>
                        <a:t>мед.организаций</a:t>
                      </a:r>
                      <a:r>
                        <a:rPr lang="ru-RU" sz="1600" baseline="0" dirty="0" smtClean="0"/>
                        <a:t>, ФАС и Минфина – которые следят за тем, чтобы характеристик в КТРУ было достаточно, но при этом не было избыточных.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29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6840" y="665944"/>
            <a:ext cx="6906183" cy="83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ПО КТРУ БЕЗ ДОП.ХАРАКТЕРИСТИК ПРИВОДИТ К СПОРАМ ПРИ ПРИЕМКЕ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0896"/>
              </p:ext>
            </p:extLst>
          </p:nvPr>
        </p:nvGraphicFramePr>
        <p:xfrm>
          <a:off x="179512" y="1700808"/>
          <a:ext cx="8713176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176">
                  <a:extLst>
                    <a:ext uri="{9D8B030D-6E8A-4147-A177-3AD203B41FA5}">
                      <a16:colId xmlns:a16="http://schemas.microsoft.com/office/drawing/2014/main" xmlns="" val="2314976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АС Поволжского округа от 06.02.2023 по делу № А57-21910/2021</a:t>
                      </a:r>
                      <a:endParaRPr lang="ru-RU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29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провел закупку рентгеновского аппарата передвижного по позиции КТРУ № 26.60.11.113-00000110 без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доп.характеристик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 поставил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палатный рентген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АРМ рентген-лаборанта, устройства считывания и оцифровки,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 как таких требований не было в ТЗ и контракте.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отказался принимать товар, спор передан в суд.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 встал на сторону заказчика и указал, что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контракте имеется отсылка на позицию КТРУ № 26.60.11.113-00000110, в наименовании которой имеется слово «цифровая», следовательно, поставленный аппарат должен быть цифровым и обладать необходимым АРМ. Также в справочных сведениях позиции КТРУ указано, что аппарат «представляет собой передвижную цифровую диагностическую рентгеновскую систему общего назначения, используемую для получения разнообразных плановых плоскостных рентгеновских изображений. Система использует цифровые средства для получения и отображения изображений, а также для манипуляций с ними». Следовательно, должно быть передано устройство считывания и оцифровки.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674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778444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u="sng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1532504"/>
            <a:ext cx="6906183" cy="4200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РФ 620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требует делить лоты по кодам НКМИ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Исключения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А) небольшие по сумме закупки (до 1,5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/ 1 / 0,6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млн.руб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Б) закупки по КЖЦ</a:t>
            </a:r>
          </a:p>
          <a:p>
            <a:pPr algn="l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В) «при закупках медицинских изделий, объединенных в один лот (контракт) с расходными материалами, которые совместимы с такими медицинскими изделиями»</a:t>
            </a:r>
          </a:p>
          <a:p>
            <a:pPr algn="l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Г) закупки по офсетным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контрактам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6840" y="579200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27784" y="1924129"/>
            <a:ext cx="5266311" cy="4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Медицинские организации, имеющие или получающие лицензию на определённые виды медицинских услуг, обязаны иметь медицинские изделия (оборудование и расходные материалы) согласно стандартам оснащения,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прилагаемым к порядкам оказания медицинской помощи по профилям (п. 6 Положения о лицензировании медицинской деятельности ПП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01.06.2021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852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ч. 2 ст. 37 Федерального закона №323-ФЗ «Об основах охраны здоровья граждан»).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" y="2204864"/>
            <a:ext cx="2479842" cy="36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53321"/>
              </p:ext>
            </p:extLst>
          </p:nvPr>
        </p:nvGraphicFramePr>
        <p:xfrm>
          <a:off x="179512" y="1011505"/>
          <a:ext cx="8034606" cy="229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4">
                  <a:extLst>
                    <a:ext uri="{9D8B030D-6E8A-4147-A177-3AD203B41FA5}">
                      <a16:colId xmlns:a16="http://schemas.microsoft.com/office/drawing/2014/main" xmlns="" val="2177995371"/>
                    </a:ext>
                  </a:extLst>
                </a:gridCol>
                <a:gridCol w="5442312">
                  <a:extLst>
                    <a:ext uri="{9D8B030D-6E8A-4147-A177-3AD203B41FA5}">
                      <a16:colId xmlns:a16="http://schemas.microsoft.com/office/drawing/2014/main" xmlns="" val="212210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 №1. Товар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Код вида по НКМИ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Штатив для </a:t>
                      </a:r>
                      <a:r>
                        <a:rPr lang="ru-RU" sz="1800" dirty="0" err="1" smtClean="0"/>
                        <a:t>инфузионных</a:t>
                      </a:r>
                      <a:r>
                        <a:rPr lang="ru-RU" sz="1800" dirty="0" smtClean="0"/>
                        <a:t> станций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150490 «Штатив для кабелей/проводов»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031218"/>
                  </a:ext>
                </a:extLst>
              </a:tr>
              <a:tr h="6476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Станция </a:t>
                      </a:r>
                      <a:r>
                        <a:rPr lang="ru-RU" sz="1800" dirty="0" err="1" smtClean="0"/>
                        <a:t>инфузионная</a:t>
                      </a:r>
                      <a:r>
                        <a:rPr lang="ru-RU" sz="1800" dirty="0" smtClean="0"/>
                        <a:t> без насосов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273740 «Блок управления для </a:t>
                      </a:r>
                      <a:r>
                        <a:rPr lang="ru-RU" sz="1800" dirty="0" err="1" smtClean="0"/>
                        <a:t>инфузионных</a:t>
                      </a:r>
                      <a:r>
                        <a:rPr lang="ru-RU" sz="1800" dirty="0" smtClean="0"/>
                        <a:t> насосов, передвижной»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22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Насос </a:t>
                      </a:r>
                      <a:r>
                        <a:rPr lang="ru-RU" sz="1800" dirty="0" err="1" smtClean="0"/>
                        <a:t>инфузионный</a:t>
                      </a:r>
                      <a:r>
                        <a:rPr lang="ru-RU" sz="1800" dirty="0" smtClean="0"/>
                        <a:t> общего назначения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260420 «Насос </a:t>
                      </a:r>
                      <a:r>
                        <a:rPr lang="ru-RU" sz="1800" dirty="0" err="1" smtClean="0"/>
                        <a:t>инфузионный</a:t>
                      </a:r>
                      <a:r>
                        <a:rPr lang="ru-RU" sz="1800" dirty="0" smtClean="0"/>
                        <a:t> общего назначения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89440"/>
                  </a:ext>
                </a:extLst>
              </a:tr>
            </a:tbl>
          </a:graphicData>
        </a:graphic>
      </p:graphicFrame>
      <p:sp>
        <p:nvSpPr>
          <p:cNvPr id="11" name="Подзаголовок 2"/>
          <p:cNvSpPr txBox="1">
            <a:spLocks/>
          </p:cNvSpPr>
          <p:nvPr/>
        </p:nvSpPr>
        <p:spPr>
          <a:xfrm>
            <a:off x="323528" y="3441407"/>
            <a:ext cx="6009218" cy="3207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1600" b="1" dirty="0">
                <a:solidFill>
                  <a:schemeClr val="dk1"/>
                </a:solidFill>
              </a:rPr>
              <a:t>Решение Московского УФАС от 19.04.2023 по делу </a:t>
            </a:r>
            <a:r>
              <a:rPr lang="ru-RU" sz="1600" b="1" dirty="0" smtClean="0">
                <a:solidFill>
                  <a:schemeClr val="dk1"/>
                </a:solidFill>
              </a:rPr>
              <a:t>077/06/106-4853/2023 </a:t>
            </a:r>
            <a:r>
              <a:rPr lang="ru-RU" sz="1600" dirty="0" smtClean="0">
                <a:solidFill>
                  <a:schemeClr val="dk1"/>
                </a:solidFill>
              </a:rPr>
              <a:t>(</a:t>
            </a:r>
            <a:r>
              <a:rPr lang="ru-RU" sz="1600" dirty="0">
                <a:solidFill>
                  <a:schemeClr val="dk1"/>
                </a:solidFill>
              </a:rPr>
              <a:t>аукцион №0873200009823001147</a:t>
            </a:r>
            <a:r>
              <a:rPr lang="ru-RU" sz="1600" dirty="0" smtClean="0">
                <a:solidFill>
                  <a:schemeClr val="dk1"/>
                </a:solidFill>
              </a:rPr>
              <a:t>). </a:t>
            </a:r>
            <a:r>
              <a:rPr lang="ru-RU" sz="1600" i="1" dirty="0" smtClean="0">
                <a:solidFill>
                  <a:schemeClr val="dk1"/>
                </a:solidFill>
              </a:rPr>
              <a:t>Обстоятельства дела</a:t>
            </a:r>
            <a:r>
              <a:rPr lang="ru-RU" sz="1600" dirty="0" smtClean="0">
                <a:solidFill>
                  <a:schemeClr val="dk1"/>
                </a:solidFill>
              </a:rPr>
              <a:t>: три товара в лоте. Согласно ТЗ все товары должны быть совместимы друг с другом (станция крепится на штативе, насосы вставляются в станцию). Решение УФАС: это не расходные материалы, поэтому совместимости не достаточно, нужно делить.</a:t>
            </a:r>
          </a:p>
          <a:p>
            <a:pPr algn="just" fontAlgn="base"/>
            <a:r>
              <a:rPr lang="ru-RU" sz="1600" dirty="0" smtClean="0">
                <a:solidFill>
                  <a:schemeClr val="dk1"/>
                </a:solidFill>
              </a:rPr>
              <a:t>Как же можно закупать совместимое оборудование </a:t>
            </a:r>
            <a:r>
              <a:rPr lang="en-US" sz="1600" dirty="0" smtClean="0">
                <a:solidFill>
                  <a:schemeClr val="dk1"/>
                </a:solidFill>
              </a:rPr>
              <a:t>/</a:t>
            </a:r>
            <a:r>
              <a:rPr lang="ru-RU" sz="1600" dirty="0" smtClean="0">
                <a:solidFill>
                  <a:schemeClr val="dk1"/>
                </a:solidFill>
              </a:rPr>
              <a:t> инструменты? Например, электрохирургический аппарат и инструменты к нем</a:t>
            </a:r>
            <a:r>
              <a:rPr lang="ru-RU" sz="1600" dirty="0">
                <a:solidFill>
                  <a:schemeClr val="dk1"/>
                </a:solidFill>
              </a:rPr>
              <a:t>у</a:t>
            </a:r>
            <a:r>
              <a:rPr lang="ru-RU" sz="1600" dirty="0" smtClean="0">
                <a:solidFill>
                  <a:schemeClr val="dk1"/>
                </a:solidFill>
              </a:rPr>
              <a:t>? Если делить, то отыгрывать один за другим (при одновременной публикации лотов нельзя прописать совместимость между ними) – это очень долго</a:t>
            </a:r>
            <a:r>
              <a:rPr lang="en-US" sz="1600" dirty="0" smtClean="0">
                <a:solidFill>
                  <a:schemeClr val="dk1"/>
                </a:solidFill>
              </a:rPr>
              <a:t>!</a:t>
            </a:r>
            <a:endParaRPr lang="ru-RU" sz="1600" dirty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50" y="3643143"/>
            <a:ext cx="2546883" cy="24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7544" y="1043464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№2. Расходные материалы для рентгенохирургических вмешательств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№ МШ/31508/23 от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24.04.2023</a:t>
            </a:r>
            <a:endParaRPr lang="en-US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Минздрава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22.02.2023 N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25-3/И/2-2789</a:t>
            </a:r>
          </a:p>
          <a:p>
            <a:pPr algn="just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Коронарные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</a:t>
            </a:r>
          </a:p>
          <a:p>
            <a:pPr algn="just" fontAlgn="base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акупаться вместе с катетерами,</a:t>
            </a:r>
          </a:p>
          <a:p>
            <a:pPr algn="just" fontAlgn="base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интродьюсерами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проводниками,</a:t>
            </a:r>
          </a:p>
          <a:p>
            <a:pPr algn="just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пр. расходными материалами, </a:t>
            </a:r>
          </a:p>
          <a:p>
            <a:pPr algn="just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которых невозможна установка </a:t>
            </a:r>
          </a:p>
          <a:p>
            <a:pPr algn="just" fontAlgn="base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Стентирование коронарных артерий | Статьи от Мед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5" y="2720616"/>
            <a:ext cx="4210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3149452"/>
            <a:ext cx="8305001" cy="359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fontAlgn="t">
              <a:spcBef>
                <a:spcPts val="0"/>
              </a:spcBef>
              <a:buClrTx/>
              <a:buSzTx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7544" y="1043464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№2. Расходные материалы для рентгенохирургических вмешательств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№ МШ/31508/23 от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24.04.2023</a:t>
            </a:r>
            <a:endParaRPr lang="en-US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разные коды вида по НКМИ</a:t>
            </a:r>
          </a:p>
          <a:p>
            <a:pPr algn="just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закупаться вместе,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just" fontAlgn="base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случаев, </a:t>
            </a:r>
          </a:p>
          <a:p>
            <a:pPr algn="just" fontAlgn="base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КТРУ.</a:t>
            </a:r>
          </a:p>
          <a:p>
            <a:pPr algn="just" fontAlgn="base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еще за исключения???</a:t>
            </a:r>
          </a:p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Стентирование коронарных артерий | Статьи от Мед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5" y="2720616"/>
            <a:ext cx="4210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34742" y="837346"/>
            <a:ext cx="6411082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№3. Несколько кодов вида по НКМИ в одной позиции КТРУ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02" y="1653873"/>
            <a:ext cx="6687760" cy="52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6840" y="1052104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№3. Несколько кодов вида по НКМИ в одной позиции КТРУ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87523" y="1889180"/>
            <a:ext cx="7380821" cy="4708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Ульяновского УФАС от 05.10.2023 по делу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073/06/106-657/2023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(аукцион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0873200009823001147):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рассасывающиеся НКМИ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155800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рассасывающиеся НКМИ 155760, хотя и имеют разные коды вида и не являются расходными материалами по отношению друг к другу, могут закупаться вместе, так как они в одной позиции КТРУ (со ссылкой на письмо ФАС).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вопрос: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это соотносится с ПП РФ 620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этом аукционе были объединены 600+ разных товаров на 420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разными кодами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по НКМИ, разные катетеры, тампоны для остановки крови, шприцы и пр.).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использование разных медицинских материалов во время одной операции критерием совместимости по ПП РФ 620? Если да, то тогда можно ли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объединить с ангиографическим аппаратом и медицинскими перчатками??? («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что дышло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6840" y="1052104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№4. Шовный материал или набор нитки и иголки?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9521" y="5737667"/>
            <a:ext cx="6822760" cy="841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НКМИ несколько десятков кодов видов, описывающие разные шовные материалы. Для них есть разные коды КТРУ. Их нужно делить по кодам.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6" y="1889180"/>
            <a:ext cx="6948247" cy="39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1748" y="482713"/>
            <a:ext cx="6906183" cy="43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ЛОТОВ ПО ПП РФ 620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21336" y="941783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№4. Шовный материал или набор нитки и иголки?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8" y="1658971"/>
            <a:ext cx="8992173" cy="353264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1748" y="3266998"/>
            <a:ext cx="5724637" cy="1826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НКМИ и КТРУ также есть «наборы для наложения швов». Из характеристик в КТРУ можно выбрать нужную нить, иголку, и не выбирать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салфетки, тампоны, иглодержатели и пр. Получится «как бы» набор из иголки и нити (что по сути и есть шовный материал)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03496" y="5093137"/>
            <a:ext cx="5724637" cy="1168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Самарского УФАС от 14.08.2024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№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295-14839-24/4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(аукцион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0142200001324017763)</a:t>
            </a:r>
            <a:r>
              <a:rPr lang="ru-RU" dirty="0" smtClean="0"/>
              <a:t>: «так тоже можно – кто сказал что шовный материал это не набор»</a:t>
            </a:r>
            <a:endParaRPr lang="ru-RU" dirty="0"/>
          </a:p>
          <a:p>
            <a:pPr algn="just" fontAlgn="base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6839" y="0"/>
            <a:ext cx="6906183" cy="93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№5. Шовный материал и сшивающие аппараты в одном лоте?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8879" y="5119374"/>
            <a:ext cx="5509359" cy="16219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Архангельского УФАС от 08.05.2024 № 76оз-24 029/06/33-369/2024 (аукцион 0142200001324017763): </a:t>
            </a:r>
            <a:r>
              <a:rPr lang="ru-RU" dirty="0" smtClean="0"/>
              <a:t>Набор из одного сшивающего аппарата и набор из одного шовного материала можно играть в одном лоте!!!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46172"/>
            <a:ext cx="8281600" cy="4243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585" y="4368793"/>
            <a:ext cx="3651415" cy="24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1194" y="45012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ВЫБОРА ПРИМЕНИМЫХ ПОСТАНОВЛЕНИЙ ПРИ НАЛИЧИИ НЕСКОЛЬКИХ КОДОВ ОКПД2 В ОДНОЙ ПОЗИЦИИ КТРУ</a:t>
            </a:r>
            <a:endParaRPr lang="ru-RU" sz="22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3" y="1124743"/>
            <a:ext cx="8032379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1194" y="45012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ВЫБОРА ПРИМЕНИМЫХ ПОСТАНОВЛЕНИЙ ПРИ НАЛИЧИИ НЕСКОЛЬКИХ КОДОВ ОКПД2 В ОДНОЙ ПОЗИЦИИ КТРУ</a:t>
            </a:r>
            <a:endParaRPr lang="ru-RU" sz="22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5120" y="1628800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ПОСТАНОВЛЕНИИ ПРАВИТЕЛЬСТВА 102: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24" y="2263744"/>
            <a:ext cx="6439799" cy="45726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06840" y="3039052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РАСПОРЯЖЕНИИ ПРАВИТЕЛЬСТВА 3500-Р:</a:t>
            </a: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8" y="3667132"/>
            <a:ext cx="7777202" cy="5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6840" y="495052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01319"/>
            <a:ext cx="7233511" cy="1267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некоторых стандартах оснащения перечни медицинских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изделий приводятся с указанием кодов по НКМИ (Номенклатурной классификации медицинских изделий по видам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Приказ МЗ РФ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 06.06.2012 № 4н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5" y="3126218"/>
            <a:ext cx="787827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1194" y="45012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ВЫБОРА ПРИМЕНИМЫХ ПОСТАНОВЛЕНИЙ ПРИ НАЛИЧИИ НЕСКОЛЬКИХ КОДОВ ОКПД2 В ОДНОЙ ПОЗИЦИИ КТРУ</a:t>
            </a:r>
            <a:endParaRPr lang="ru-RU" sz="22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5861"/>
              </p:ext>
            </p:extLst>
          </p:nvPr>
        </p:nvGraphicFramePr>
        <p:xfrm>
          <a:off x="323527" y="1317676"/>
          <a:ext cx="7992888" cy="496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6484689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25243363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290226787"/>
                    </a:ext>
                  </a:extLst>
                </a:gridCol>
              </a:tblGrid>
              <a:tr h="1031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Какой</a:t>
                      </a:r>
                      <a:r>
                        <a:rPr lang="ru-RU" baseline="0" dirty="0" smtClean="0"/>
                        <a:t> код правильный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r>
                        <a:rPr lang="ru-RU" baseline="0" dirty="0" smtClean="0"/>
                        <a:t> ограничений по ППРФ 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 инвалидам по ст. 29, </a:t>
                      </a:r>
                      <a:r>
                        <a:rPr lang="ru-RU" dirty="0" err="1" smtClean="0"/>
                        <a:t>Расп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3500-Р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9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32.50.50.190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Изделия медицинские, в том числе хирургические, прочие, не включенные в другие группировки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НЕТ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ДА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7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32.50.30.110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 медицинская, включая хирургическую, стоматологическую или ветеринарную, и ее части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/>
                        <a:t>ДА</a:t>
                      </a:r>
                      <a:endParaRPr lang="ru-RU" sz="4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/>
                        <a:t>НЕТ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8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32.50.30.119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входит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32.50.30.110)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 медицинская прочая, включая хирургическую, стоматологическую или ветеринарную, и ее части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12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4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06840" y="746172"/>
            <a:ext cx="6906183" cy="2286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1194" y="45012"/>
            <a:ext cx="7133134" cy="127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ВЫБОРА ПРИМЕНИМЫХ ПОСТАНОВЛЕНИЙ ПРИ НАЛИЧИИ НЕСКОЛЬКИХ КОДОВ ОКПД2 В ОДНОЙ ПОЗИЦИИ КТРУ</a:t>
            </a:r>
            <a:endParaRPr lang="ru-RU" sz="2200" dirty="0" smtClean="0">
              <a:solidFill>
                <a:srgbClr val="7030A0"/>
              </a:solidFill>
            </a:endParaRPr>
          </a:p>
          <a:p>
            <a:pPr algn="ctr" fontAlgn="base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1889180"/>
            <a:ext cx="6866887" cy="3700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79576"/>
              </p:ext>
            </p:extLst>
          </p:nvPr>
        </p:nvGraphicFramePr>
        <p:xfrm>
          <a:off x="391194" y="1196752"/>
          <a:ext cx="8141246" cy="531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589">
                  <a:extLst>
                    <a:ext uri="{9D8B030D-6E8A-4147-A177-3AD203B41FA5}">
                      <a16:colId xmlns:a16="http://schemas.microsoft.com/office/drawing/2014/main" xmlns="" val="1836185761"/>
                    </a:ext>
                  </a:extLst>
                </a:gridCol>
                <a:gridCol w="4638657">
                  <a:extLst>
                    <a:ext uri="{9D8B030D-6E8A-4147-A177-3AD203B41FA5}">
                      <a16:colId xmlns:a16="http://schemas.microsoft.com/office/drawing/2014/main" xmlns="" val="3277210448"/>
                    </a:ext>
                  </a:extLst>
                </a:gridCol>
              </a:tblGrid>
              <a:tr h="12472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Письмо Минфина России от 12.02.2020 N 24-06-07/9329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Коды ОКПД2 в КТРУ носят справочный характер и не предопределяют применяемые постановления. Нужно смотреть по</a:t>
                      </a:r>
                      <a:r>
                        <a:rPr lang="ru-RU" baseline="0" dirty="0" smtClean="0"/>
                        <a:t> смыслу.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210324"/>
                  </a:ext>
                </a:extLst>
              </a:tr>
              <a:tr h="438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Решения Вологодского УФАС России от 10.04.2024 N 035/06/106-328/2024(04-11/111-24), Омского УФАС России от 02.09.2022 N 055/06/33-716/2022, Воронежского УФАС от 11.05.2023 №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036/06/33- 763/2023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Медицинская кровать прямо указана</a:t>
                      </a:r>
                      <a:r>
                        <a:rPr lang="ru-RU" sz="1700" baseline="0" dirty="0" smtClean="0"/>
                        <a:t> в ПП РФ 102 и также является мебелью, поэтому правильнее смотреть на код 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32.50.30.110 и применять</a:t>
                      </a:r>
                      <a:r>
                        <a:rPr lang="ru-RU" sz="17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ПП РФ 102, и не применять преимущества инвалидам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239029"/>
                  </a:ext>
                </a:extLst>
              </a:tr>
              <a:tr h="438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Решение Кировского УФАС России от 21.03.2024 N 043/06/106-257/2024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(аукцион 0340200003324002185)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Правильно</a:t>
                      </a:r>
                      <a:r>
                        <a:rPr lang="ru-RU" sz="1700" baseline="0" dirty="0" smtClean="0"/>
                        <a:t> смотреть на код 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32.50.50.190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- его нет в ППРФ 102</a:t>
                      </a:r>
                      <a:r>
                        <a:rPr lang="ru-RU" sz="1700" baseline="0" dirty="0" smtClean="0"/>
                        <a:t>. Согласно примечанию к таблице </a:t>
                      </a:r>
                      <a:r>
                        <a:rPr lang="ru-RU" sz="1700" dirty="0" smtClean="0"/>
                        <a:t>ППРФ 102 нужно руководствоваться как кодом, так и наименованием.</a:t>
                      </a:r>
                      <a:r>
                        <a:rPr lang="ru-RU" sz="1700" baseline="0" dirty="0" smtClean="0"/>
                        <a:t> Когда наименование совпадает, а код – нет, не нужно применять ПП РФ 102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354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7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6513" y="674215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2109166"/>
            <a:ext cx="6906183" cy="42087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Медицинское оборудование приобретается, как правило, за счет бюджетных субсидий (по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нац.проекту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или другим программам). Целевым назначением выделяемых субсидий, как правило, является приобретение медицинских изделий для оснащения (переоснащения) по стандартам оснащения.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 есть иногда для заказчика важно купить медицинское изделие с определенным кодом по НКМИ.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этом разные производители могут регистрировать аналогичное друг другу оборудование под разными кодами НКМИ. И возможна ситуация, когда товар на 100% соответствует ТЗ по характеристикам, но имеет код по НКМИ, отличный от указанного в стандарте оснащения </a:t>
            </a: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6513" y="674215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18892"/>
              </p:ext>
            </p:extLst>
          </p:nvPr>
        </p:nvGraphicFramePr>
        <p:xfrm>
          <a:off x="656511" y="2077654"/>
          <a:ext cx="6651792" cy="329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481">
                  <a:extLst>
                    <a:ext uri="{9D8B030D-6E8A-4147-A177-3AD203B41FA5}">
                      <a16:colId xmlns:a16="http://schemas.microsoft.com/office/drawing/2014/main" xmlns="" val="833134266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xmlns="" val="1277934322"/>
                    </a:ext>
                  </a:extLst>
                </a:gridCol>
              </a:tblGrid>
              <a:tr h="91929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Привязка</a:t>
                      </a:r>
                      <a:r>
                        <a:rPr lang="ru-RU" baseline="0" dirty="0" smtClean="0"/>
                        <a:t> целевого финансирования к кодам по НКМИ может также следовать из перечней оборудования по отдельным программам </a:t>
                      </a:r>
                      <a:r>
                        <a:rPr lang="ru-RU" baseline="0" dirty="0" err="1" smtClean="0"/>
                        <a:t>нац.проекта</a:t>
                      </a:r>
                      <a:r>
                        <a:rPr lang="ru-RU" baseline="0" dirty="0" smtClean="0"/>
                        <a:t>. Например: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514834"/>
                  </a:ext>
                </a:extLst>
              </a:tr>
              <a:tr h="6054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Минздрава России от 12.02.2019 N 56н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онкопрограмма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региональные заказчики)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оборудования без кодов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505028"/>
                  </a:ext>
                </a:extLst>
              </a:tr>
              <a:tr h="60542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Минздрава России от 28.12.2020 года N 1379н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модернизация первичного звена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региональные заказчики)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оборудования с кодами по НКМИ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1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579200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 descr="Проблема со стартером — Ford Mondeo III, 3 л, 2006 года | поломка | DRIV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28" y="4371812"/>
            <a:ext cx="2477691" cy="24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2055836"/>
            <a:ext cx="6906183" cy="432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ли установить в извещении (в ТЗ) требование о соответствии предлагаемого к поставке товара требованию о наличии у него определенного кода по НКМИ?</a:t>
            </a:r>
          </a:p>
          <a:p>
            <a:pPr marL="342900" indent="-342900" algn="l" fontAlgn="base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Указанный в извещении код по ОКПД2 не относится к техническим, функциональным и качественным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характеристикам объекта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закупки, не образует описания объекта закупки и носит справочный характер.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соответствие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этому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коду не является основанием для отклонении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заявки: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Письмо Минфина РФ от 11.06.2020 №24-06-05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/51015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Решение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ФАС от 05.07.2022 по делу N 28/06/105-2129/2022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Постановление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Девятого арбитражного апелляционного суда от 04.03.2022 по делу N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А40-253061/21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Применима ли данная практика к кодам НКМИ?</a:t>
            </a: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635530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 descr="Проблема со стартером — Ford Mondeo III, 3 л, 2006 года | поломка | DRIV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28" y="4371812"/>
            <a:ext cx="2477691" cy="24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2055836"/>
            <a:ext cx="6906183" cy="432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ли установить в извещении (в ТЗ) требование о соответствии предлагаемого к поставке товара требованию о наличии у него определенного кода по НКМИ?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Мнение №1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коды по НКМИ, как и коды ОКПД2 не являются характеристиками, не образуют описания объекта закупки. Требование о соответствии товара определенному коду не может включаться в извещение. Несоответствие предлагаемого товара определенному коду по НКМИ не может является основанием для отклонения заявки: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Решение Ростовского УФАС от 25.05.2022 по делу №061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/06/42-652/2022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Решение Арбитражного суда Ростовской области от 18.01.2022 по делу №А53-30379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/2021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727280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ЗАКУПОК МЕДИЦИНСКИХ ИЗДЕЛИЙ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16017" y="4493518"/>
            <a:ext cx="1066505" cy="23507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76256" y="6255213"/>
            <a:ext cx="2457207" cy="59429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/>
              <a:t>04.09.2024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77932"/>
            <a:ext cx="6906183" cy="12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№1</a:t>
            </a:r>
          </a:p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ЗАКУПИТЬ МЕДИЦИНСКОЕ ИЗДЕЛИЕ С ОПРЕДЕЛЕННЫМ КОДОМ НКМИ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 descr="Проблема со стартером — Ford Mondeo III, 3 л, 2006 года | поломка | DRIV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28" y="4371812"/>
            <a:ext cx="2477691" cy="24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06840" y="2174257"/>
            <a:ext cx="6906183" cy="432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Можно ли установить в извещении (в ТЗ) требование о соответствии предлагаемого к поставке товара требованию о наличии у него определенного кода по НКМИ?</a:t>
            </a:r>
          </a:p>
          <a:p>
            <a:pPr algn="l"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Мнение №2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Требование о соответствие товару определенному коду НКМИ может устанавливаться описанием объекта закупки, если это вытекает из утвержденных стандартов оснащения: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Решение Самарского УФАС от 29.06.2023 № 306-14952-23/4 (аукцион 0142200001323014564). Решение Вологодского УФАС России от 10.04.2024 N 035/06/106-328/2024(04-11/111-24)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(аукцион 0830500000224001271).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Font typeface="Wingdings 3" charset="2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 fontAlgn="base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6285</TotalTime>
  <Words>3018</Words>
  <Application>Microsoft Office PowerPoint</Application>
  <PresentationFormat>Экран (4:3)</PresentationFormat>
  <Paragraphs>291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ГОСЗАКУПКИ – 2019</dc:title>
  <dc:creator>Админ</dc:creator>
  <cp:lastModifiedBy>Храмова Людмила Николаевна</cp:lastModifiedBy>
  <cp:revision>441</cp:revision>
  <dcterms:created xsi:type="dcterms:W3CDTF">2019-04-16T15:22:24Z</dcterms:created>
  <dcterms:modified xsi:type="dcterms:W3CDTF">2024-09-03T10:33:32Z</dcterms:modified>
</cp:coreProperties>
</file>