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58" r:id="rId2"/>
    <p:sldId id="340" r:id="rId3"/>
    <p:sldId id="330" r:id="rId4"/>
    <p:sldId id="356" r:id="rId5"/>
    <p:sldId id="362" r:id="rId6"/>
  </p:sldIdLst>
  <p:sldSz cx="12192000" cy="6858000"/>
  <p:notesSz cx="6781800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2B512B4-40A6-49A5-8965-B75C462C3BF2}">
          <p14:sldIdLst>
            <p14:sldId id="358"/>
            <p14:sldId id="340"/>
            <p14:sldId id="330"/>
            <p14:sldId id="356"/>
            <p14:sldId id="36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9AB4"/>
    <a:srgbClr val="6DBFCF"/>
    <a:srgbClr val="4472C4"/>
    <a:srgbClr val="45B97C"/>
    <a:srgbClr val="70AD47"/>
    <a:srgbClr val="C1F1D0"/>
    <a:srgbClr val="FA868E"/>
    <a:srgbClr val="8CE4A7"/>
    <a:srgbClr val="215381"/>
    <a:srgbClr val="4BBA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102" autoAdjust="0"/>
    <p:restoredTop sz="94660"/>
  </p:normalViewPr>
  <p:slideViewPr>
    <p:cSldViewPr snapToGrid="0">
      <p:cViewPr>
        <p:scale>
          <a:sx n="74" d="100"/>
          <a:sy n="74" d="100"/>
        </p:scale>
        <p:origin x="-1464" y="-3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38780" cy="495426"/>
          </a:xfrm>
          <a:prstGeom prst="rect">
            <a:avLst/>
          </a:prstGeom>
        </p:spPr>
        <p:txBody>
          <a:bodyPr vert="horz" lIns="91445" tIns="45723" rIns="91445" bIns="45723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5" y="3"/>
            <a:ext cx="2938780" cy="495426"/>
          </a:xfrm>
          <a:prstGeom prst="rect">
            <a:avLst/>
          </a:prstGeom>
        </p:spPr>
        <p:txBody>
          <a:bodyPr vert="horz" lIns="91445" tIns="45723" rIns="91445" bIns="45723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B9D6682-840A-4427-8527-1474F62BCAE3}" type="datetimeFigureOut">
              <a:rPr lang="ru-RU" smtClean="0"/>
              <a:pPr/>
              <a:t>03.09.2024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5" tIns="45723" rIns="91445" bIns="45723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51984"/>
            <a:ext cx="5425440" cy="3887986"/>
          </a:xfrm>
          <a:prstGeom prst="rect">
            <a:avLst/>
          </a:prstGeom>
        </p:spPr>
        <p:txBody>
          <a:bodyPr vert="horz" lIns="91445" tIns="45723" rIns="91445" bIns="457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78827"/>
            <a:ext cx="2938780" cy="495425"/>
          </a:xfrm>
          <a:prstGeom prst="rect">
            <a:avLst/>
          </a:prstGeom>
        </p:spPr>
        <p:txBody>
          <a:bodyPr vert="horz" lIns="91445" tIns="45723" rIns="91445" bIns="45723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5" y="9378827"/>
            <a:ext cx="2938780" cy="495425"/>
          </a:xfrm>
          <a:prstGeom prst="rect">
            <a:avLst/>
          </a:prstGeom>
        </p:spPr>
        <p:txBody>
          <a:bodyPr vert="horz" lIns="91445" tIns="45723" rIns="91445" bIns="45723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BA6C528-2C59-407C-ACF0-7F94907BC3E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6815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60">
              <a:defRPr/>
            </a:pPr>
            <a:fld id="{1CA2BE9E-2F18-459F-B022-6E7D04EEFBCA}" type="slidenum">
              <a:rPr lang="ru-RU">
                <a:solidFill>
                  <a:prstClr val="black"/>
                </a:solidFill>
                <a:latin typeface="Calibri" panose="020F0502020204030204"/>
              </a:rPr>
              <a:pPr defTabSz="914460">
                <a:defRPr/>
              </a:pPr>
              <a:t>3</a:t>
            </a:fld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67637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60">
              <a:defRPr/>
            </a:pPr>
            <a:fld id="{1CA2BE9E-2F18-459F-B022-6E7D04EEFBCA}" type="slidenum">
              <a:rPr lang="ru-RU">
                <a:solidFill>
                  <a:prstClr val="black"/>
                </a:solidFill>
                <a:latin typeface="Calibri" panose="020F0502020204030204"/>
              </a:rPr>
              <a:pPr defTabSz="914460">
                <a:defRPr/>
              </a:pPr>
              <a:t>4</a:t>
            </a:fld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5865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F66E-EB11-4DED-B571-CE4A741DE40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EDDF-76FF-488C-9BAE-6F20ABFE3F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F66E-EB11-4DED-B571-CE4A741DE40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EDDF-76FF-488C-9BAE-6F20ABFE3F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67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F66E-EB11-4DED-B571-CE4A741DE40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EDDF-76FF-488C-9BAE-6F20ABFE3F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73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F66E-EB11-4DED-B571-CE4A741DE40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EDDF-76FF-488C-9BAE-6F20ABFE3F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639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F66E-EB11-4DED-B571-CE4A741DE40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EDDF-76FF-488C-9BAE-6F20ABFE3F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380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F66E-EB11-4DED-B571-CE4A741DE40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EDDF-76FF-488C-9BAE-6F20ABFE3F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92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F66E-EB11-4DED-B571-CE4A741DE40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EDDF-76FF-488C-9BAE-6F20ABFE3F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35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F66E-EB11-4DED-B571-CE4A741DE40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EDDF-76FF-488C-9BAE-6F20ABFE3F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13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F66E-EB11-4DED-B571-CE4A741DE40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EDDF-76FF-488C-9BAE-6F20ABFE3F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01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F66E-EB11-4DED-B571-CE4A741DE40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EDDF-76FF-488C-9BAE-6F20ABFE3F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26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F66E-EB11-4DED-B571-CE4A741DE400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EDDF-76FF-488C-9BAE-6F20ABFE3F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06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A77F66E-EB11-4DED-B571-CE4A741DE400}" type="datetimeFigureOut">
              <a:rPr lang="ru-RU" smtClean="0"/>
              <a:pPr/>
              <a:t>03.09.2024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3C6EDDF-76FF-488C-9BAE-6F20ABFE3FC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1378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47064" y="807468"/>
            <a:ext cx="5649076" cy="5353926"/>
          </a:xfrm>
          <a:prstGeom prst="rect">
            <a:avLst/>
          </a:prstGeom>
          <a:blipFill>
            <a:blip r:embed="rId2">
              <a:alphaModFix amt="27000"/>
            </a:blip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2" name="AutoShape 44" descr="https://ulchiadm.khabkrai.ru/photos/11761_x922.jpg"/>
          <p:cNvSpPr>
            <a:spLocks noChangeAspect="1" noChangeArrowheads="1"/>
          </p:cNvSpPr>
          <p:nvPr/>
        </p:nvSpPr>
        <p:spPr bwMode="auto">
          <a:xfrm>
            <a:off x="431533" y="106574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>
              <a:latin typeface="Arial" panose="020B0604020202020204" pitchFamily="34" charset="0"/>
            </a:endParaRPr>
          </a:p>
        </p:txBody>
      </p:sp>
      <p:pic>
        <p:nvPicPr>
          <p:cNvPr id="10" name="Picture 2" descr="D:\DOCUMENT\Desktop\2020-04-17_11-28-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567" y="0"/>
            <a:ext cx="1731433" cy="141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46" y="0"/>
            <a:ext cx="3083213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bject 6">
            <a:extLst>
              <a:ext uri="{FF2B5EF4-FFF2-40B4-BE49-F238E27FC236}">
                <a16:creationId xmlns:a16="http://schemas.microsoft.com/office/drawing/2014/main" xmlns="" id="{5D8C93E9-AAAE-4A4A-9ADB-3D66EA57544F}"/>
              </a:ext>
            </a:extLst>
          </p:cNvPr>
          <p:cNvSpPr txBox="1">
            <a:spLocks/>
          </p:cNvSpPr>
          <p:nvPr/>
        </p:nvSpPr>
        <p:spPr>
          <a:xfrm>
            <a:off x="1515462" y="2771952"/>
            <a:ext cx="9126715" cy="138499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pPr marL="12700" algn="ctr">
              <a:lnSpc>
                <a:spcPts val="3600"/>
              </a:lnSpc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a typeface="Verdana" panose="020B0604030504040204" pitchFamily="34" charset="0"/>
                <a:cs typeface="Arial" panose="020B0604020202020204" pitchFamily="34" charset="0"/>
              </a:rPr>
              <a:t>Реализация федерального проекта 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a typeface="Verdana" panose="020B0604030504040204" pitchFamily="34" charset="0"/>
                <a:cs typeface="Arial" panose="020B0604020202020204" pitchFamily="34" charset="0"/>
              </a:rPr>
              <a:t>«Формирование комфортной городской среды» на территории Самарской области</a:t>
            </a:r>
            <a:endParaRPr lang="ru-RU" sz="3200" b="1" dirty="0">
              <a:solidFill>
                <a:schemeClr val="tx2">
                  <a:lumMod val="75000"/>
                </a:schemeClr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7092" y="6161394"/>
            <a:ext cx="11853672" cy="40011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Министерство энергетики и жилищно-коммунального хозяйства Самарской области</a:t>
            </a:r>
            <a:endParaRPr lang="ru-RU" sz="2000" i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36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047142" y="6508600"/>
            <a:ext cx="356188" cy="461665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6" y="235"/>
            <a:ext cx="1353306" cy="1353306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3917" y="256888"/>
            <a:ext cx="802995" cy="125416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83314" y="162114"/>
            <a:ext cx="89157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45B97C"/>
                </a:solidFill>
                <a:latin typeface="Arial" panose="020B0604020202020204" pitchFamily="34" charset="0"/>
                <a:ea typeface="Roboto Medium" panose="02000000000000000000" pitchFamily="2" charset="0"/>
              </a:rPr>
              <a:t>ФЕДЕРАЛЬНЫЙ ПРОЕКТ </a:t>
            </a:r>
          </a:p>
          <a:p>
            <a:pPr algn="ctr"/>
            <a:r>
              <a:rPr lang="ru-RU" sz="2000" b="1" dirty="0">
                <a:solidFill>
                  <a:srgbClr val="45B97C"/>
                </a:solidFill>
                <a:latin typeface="Arial" panose="020B0604020202020204" pitchFamily="34" charset="0"/>
                <a:ea typeface="Roboto Medium" panose="02000000000000000000" pitchFamily="2" charset="0"/>
              </a:rPr>
              <a:t>"ФОРМИРОВАНИЕ КОМФОРТНОЙ ГОРОДСКОЙ СРЕДЫ" </a:t>
            </a:r>
          </a:p>
          <a:p>
            <a:pPr algn="ctr"/>
            <a:r>
              <a:rPr lang="ru-RU" sz="2000" b="1" dirty="0">
                <a:solidFill>
                  <a:srgbClr val="215381"/>
                </a:solidFill>
                <a:latin typeface="Arial" panose="020B0604020202020204" pitchFamily="34" charset="0"/>
                <a:ea typeface="Roboto Medium" panose="02000000000000000000" pitchFamily="2" charset="0"/>
              </a:rPr>
              <a:t>НАЦИОНАЛЬНЫЙ ПРОЕКТ "ЖИЛЬЕ И ГОРОДСКАЯ СРЕДА"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D3C360F6-883C-498E-A835-E52E9EE31CBB}"/>
              </a:ext>
            </a:extLst>
          </p:cNvPr>
          <p:cNvSpPr/>
          <p:nvPr/>
        </p:nvSpPr>
        <p:spPr>
          <a:xfrm>
            <a:off x="6968316" y="4480379"/>
            <a:ext cx="47294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dirty="0" smtClean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&gt;</a:t>
            </a: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10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млрд.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рублей</a:t>
            </a: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ru-RU" sz="540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60000"/>
                  <a:lumOff val="4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xmlns="" id="{DEFD9165-20CE-4451-B85E-2FE0BABE54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282" y="2145521"/>
            <a:ext cx="1199021" cy="1199021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xmlns="" id="{8F4895C2-4876-41ED-AB75-0BBA507EA86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55" y="4311110"/>
            <a:ext cx="973876" cy="973876"/>
          </a:xfrm>
          <a:prstGeom prst="rect">
            <a:avLst/>
          </a:prstGeom>
        </p:spPr>
      </p:pic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A115E7BE-27E6-40C8-9C88-819EA6307362}"/>
              </a:ext>
            </a:extLst>
          </p:cNvPr>
          <p:cNvSpPr/>
          <p:nvPr/>
        </p:nvSpPr>
        <p:spPr>
          <a:xfrm>
            <a:off x="2339543" y="2504146"/>
            <a:ext cx="3695019" cy="108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количество:</a:t>
            </a: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912</a:t>
            </a:r>
          </a:p>
          <a:p>
            <a:pPr algn="ctr">
              <a:defRPr/>
            </a:pPr>
            <a:r>
              <a:rPr lang="ru-RU" sz="1050" dirty="0" smtClean="0">
                <a:solidFill>
                  <a:srgbClr val="44546A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 ожидаемый факт</a:t>
            </a:r>
            <a:endParaRPr lang="ru-RU" sz="1050" dirty="0">
              <a:solidFill>
                <a:srgbClr val="44546A">
                  <a:lumMod val="60000"/>
                  <a:lumOff val="40000"/>
                </a:srgb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D7FDB8F7-BA08-4AA3-AD04-BDF8DBC13F2D}"/>
              </a:ext>
            </a:extLst>
          </p:cNvPr>
          <p:cNvSpPr/>
          <p:nvPr/>
        </p:nvSpPr>
        <p:spPr>
          <a:xfrm>
            <a:off x="2025088" y="3836774"/>
            <a:ext cx="4496072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200"/>
              </a:lnSpc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ДВОРОВЫЕ ТЕРРИТОРИИ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DB67455B-00D5-49CA-BD03-CA3783853969}"/>
              </a:ext>
            </a:extLst>
          </p:cNvPr>
          <p:cNvSpPr/>
          <p:nvPr/>
        </p:nvSpPr>
        <p:spPr>
          <a:xfrm>
            <a:off x="1882731" y="2075544"/>
            <a:ext cx="4496072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200"/>
              </a:lnSpc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ОБЩЕСТВЕННЫЕ ТЕРРИТОРИИ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C3BAD3AB-7C4E-4355-A599-44BE69185EB9}"/>
              </a:ext>
            </a:extLst>
          </p:cNvPr>
          <p:cNvSpPr/>
          <p:nvPr/>
        </p:nvSpPr>
        <p:spPr>
          <a:xfrm>
            <a:off x="6809114" y="1718245"/>
            <a:ext cx="449607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СРОК РЕАЛИЗАЦИИ: </a:t>
            </a:r>
          </a:p>
          <a:p>
            <a:pPr algn="ctr">
              <a:lnSpc>
                <a:spcPct val="150000"/>
              </a:lnSpc>
            </a:pPr>
            <a:r>
              <a:rPr lang="ru-RU" sz="3200" b="1" smtClean="0">
                <a:solidFill>
                  <a:srgbClr val="4472C4"/>
                </a:solidFill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2019-2030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ФИНАНСОВОЕ ОБЕСПЕЧЕНИЕ:</a:t>
            </a:r>
          </a:p>
          <a:p>
            <a:pPr algn="ctr">
              <a:lnSpc>
                <a:spcPct val="150000"/>
              </a:lnSpc>
            </a:pPr>
            <a:r>
              <a:rPr lang="ru-RU" sz="3200" b="1" dirty="0">
                <a:solidFill>
                  <a:srgbClr val="4472C4"/>
                </a:solidFill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ФБ 86%      ОБ 14%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A115E7BE-27E6-40C8-9C88-819EA6307362}"/>
              </a:ext>
            </a:extLst>
          </p:cNvPr>
          <p:cNvSpPr/>
          <p:nvPr/>
        </p:nvSpPr>
        <p:spPr>
          <a:xfrm>
            <a:off x="2197186" y="4311110"/>
            <a:ext cx="4181617" cy="108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количество:</a:t>
            </a: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1809</a:t>
            </a:r>
            <a:endParaRPr lang="ru-RU" sz="5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50" dirty="0" smtClean="0">
                <a:solidFill>
                  <a:srgbClr val="44546A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 ожидаемый факт</a:t>
            </a:r>
            <a:endParaRPr lang="ru-RU" sz="1050" dirty="0">
              <a:solidFill>
                <a:srgbClr val="44546A">
                  <a:lumMod val="60000"/>
                  <a:lumOff val="40000"/>
                </a:srgb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Picture 3" descr="D:\DOCUMENT\Desktop\2020-08-18_09-10-55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89" r="1307" b="3134"/>
          <a:stretch/>
        </p:blipFill>
        <p:spPr bwMode="auto">
          <a:xfrm>
            <a:off x="0" y="6043038"/>
            <a:ext cx="1611735" cy="776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E5D84F02-3DB7-437D-8121-3E5149A34F7A}"/>
              </a:ext>
            </a:extLst>
          </p:cNvPr>
          <p:cNvCxnSpPr/>
          <p:nvPr/>
        </p:nvCxnSpPr>
        <p:spPr>
          <a:xfrm>
            <a:off x="11680735" y="6416774"/>
            <a:ext cx="497681" cy="0"/>
          </a:xfrm>
          <a:prstGeom prst="line">
            <a:avLst/>
          </a:prstGeom>
          <a:ln w="28575">
            <a:solidFill>
              <a:srgbClr val="1490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CD5EB0FF-C199-4274-BEA2-0FEE6FD4DEAB}"/>
              </a:ext>
            </a:extLst>
          </p:cNvPr>
          <p:cNvCxnSpPr/>
          <p:nvPr/>
        </p:nvCxnSpPr>
        <p:spPr>
          <a:xfrm>
            <a:off x="11680735" y="6416774"/>
            <a:ext cx="0" cy="458273"/>
          </a:xfrm>
          <a:prstGeom prst="line">
            <a:avLst/>
          </a:prstGeom>
          <a:ln w="28575">
            <a:solidFill>
              <a:srgbClr val="1490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B815E18E-22E5-4662-9A80-00BC3099CE4F}"/>
              </a:ext>
            </a:extLst>
          </p:cNvPr>
          <p:cNvSpPr/>
          <p:nvPr/>
        </p:nvSpPr>
        <p:spPr>
          <a:xfrm>
            <a:off x="3645771" y="6544696"/>
            <a:ext cx="7914630" cy="274856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МИНИСТЕРСТВО ЭНЕРГЕТИКИ И ЖИЛИЩНО-КОММУНАЛЬНОГО ХОЗЯЙСТВА  САМАРСКОЙ ОБЛАСТИ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828059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347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Рисунок 72" descr="Вырезка экрана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65" t="33189" r="69122" b="11770"/>
          <a:stretch/>
        </p:blipFill>
        <p:spPr>
          <a:xfrm>
            <a:off x="3782261" y="2725232"/>
            <a:ext cx="2418868" cy="2158966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81AF125E-FCAB-481C-A88D-87BC2F2B0346}"/>
              </a:ext>
            </a:extLst>
          </p:cNvPr>
          <p:cNvSpPr txBox="1"/>
          <p:nvPr/>
        </p:nvSpPr>
        <p:spPr>
          <a:xfrm>
            <a:off x="1245620" y="5876"/>
            <a:ext cx="93807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45B97C"/>
                </a:solidFill>
                <a:latin typeface="Arial" panose="020B0604020202020204" pitchFamily="34" charset="0"/>
                <a:ea typeface="Roboto Medium" panose="02000000000000000000" pitchFamily="2" charset="0"/>
              </a:rPr>
              <a:t>ИТОГИ РЕАЛИЗАЦИИ ФЕДЕРАЛЬНОГО ПРОЕКТА</a:t>
            </a:r>
          </a:p>
          <a:p>
            <a:pPr algn="ctr"/>
            <a:r>
              <a:rPr lang="ru-RU" sz="2400" b="1" dirty="0">
                <a:solidFill>
                  <a:srgbClr val="45B97C"/>
                </a:solidFill>
                <a:latin typeface="Arial" panose="020B0604020202020204" pitchFamily="34" charset="0"/>
                <a:ea typeface="Roboto Medium" panose="02000000000000000000" pitchFamily="2" charset="0"/>
              </a:rPr>
              <a:t>«ФОРМИРОВАНИЕ КОМФОРТНОЙ ГОРОДСКОЙ СРЕДЫ</a:t>
            </a:r>
            <a:r>
              <a:rPr lang="ru-RU" sz="2400" b="1" dirty="0" smtClean="0">
                <a:solidFill>
                  <a:srgbClr val="45B97C"/>
                </a:solidFill>
                <a:latin typeface="Arial" panose="020B0604020202020204" pitchFamily="34" charset="0"/>
                <a:ea typeface="Roboto Medium" panose="02000000000000000000" pitchFamily="2" charset="0"/>
              </a:rPr>
              <a:t>» </a:t>
            </a:r>
            <a:r>
              <a:rPr lang="ru-RU" sz="2400" b="1" dirty="0" smtClean="0">
                <a:solidFill>
                  <a:srgbClr val="215381"/>
                </a:solidFill>
                <a:latin typeface="Arial" panose="020B0604020202020204" pitchFamily="34" charset="0"/>
                <a:ea typeface="Roboto Medium" panose="02000000000000000000" pitchFamily="2" charset="0"/>
              </a:rPr>
              <a:t> 2019-2023</a:t>
            </a:r>
            <a:endParaRPr lang="ru-RU" sz="2400" b="1" dirty="0">
              <a:solidFill>
                <a:srgbClr val="215381"/>
              </a:solidFill>
              <a:latin typeface="Arial" panose="020B0604020202020204" pitchFamily="34" charset="0"/>
              <a:ea typeface="Roboto Medium" panose="02000000000000000000" pitchFamily="2" charset="0"/>
            </a:endParaRPr>
          </a:p>
          <a:p>
            <a:pPr algn="ctr"/>
            <a:endParaRPr lang="ru-RU" sz="2400" b="1" dirty="0">
              <a:solidFill>
                <a:srgbClr val="215381"/>
              </a:solidFill>
              <a:latin typeface="Arial" panose="020B0604020202020204" pitchFamily="34" charset="0"/>
              <a:ea typeface="Roboto Medium" panose="02000000000000000000" pitchFamily="2" charset="0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6AE2054A-D225-41C6-8080-55FCC772CC80}"/>
              </a:ext>
            </a:extLst>
          </p:cNvPr>
          <p:cNvSpPr/>
          <p:nvPr/>
        </p:nvSpPr>
        <p:spPr>
          <a:xfrm>
            <a:off x="-390828" y="1214532"/>
            <a:ext cx="4496072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ОБЩЕСТВЕННЫЕ ТЕРРИТОРИИ</a:t>
            </a: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924" y="1433659"/>
            <a:ext cx="774291" cy="774291"/>
          </a:xfrm>
          <a:prstGeom prst="rect">
            <a:avLst/>
          </a:prstGeom>
        </p:spPr>
      </p:pic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xmlns="" id="{6AE2054A-D225-41C6-8080-55FCC772CC80}"/>
              </a:ext>
            </a:extLst>
          </p:cNvPr>
          <p:cNvSpPr/>
          <p:nvPr/>
        </p:nvSpPr>
        <p:spPr>
          <a:xfrm>
            <a:off x="-455201" y="2195737"/>
            <a:ext cx="4496072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ДВОРОВЫЕ ТЕРРИТОРИИ</a:t>
            </a:r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" y="2574092"/>
            <a:ext cx="721309" cy="721309"/>
          </a:xfrm>
          <a:prstGeom prst="rect">
            <a:avLst/>
          </a:prstGeom>
        </p:spPr>
      </p:pic>
      <p:sp>
        <p:nvSpPr>
          <p:cNvPr id="48" name="Прямоугольник 47"/>
          <p:cNvSpPr/>
          <p:nvPr/>
        </p:nvSpPr>
        <p:spPr>
          <a:xfrm>
            <a:off x="345046" y="1479059"/>
            <a:ext cx="131809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790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60000"/>
                  <a:lumOff val="4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49" name="Стрелка вправо 48"/>
          <p:cNvSpPr/>
          <p:nvPr/>
        </p:nvSpPr>
        <p:spPr>
          <a:xfrm>
            <a:off x="1558989" y="1644225"/>
            <a:ext cx="407021" cy="296883"/>
          </a:xfrm>
          <a:prstGeom prst="rightArrow">
            <a:avLst/>
          </a:prstGeom>
          <a:solidFill>
            <a:srgbClr val="8CE4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775299" y="2605489"/>
            <a:ext cx="168751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1586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60000"/>
                  <a:lumOff val="4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факт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60000"/>
                  <a:lumOff val="4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05905" y="2637196"/>
            <a:ext cx="1529171" cy="74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1537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60000"/>
                  <a:lumOff val="4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52" name="Стрелка вправо 51"/>
          <p:cNvSpPr/>
          <p:nvPr/>
        </p:nvSpPr>
        <p:spPr>
          <a:xfrm>
            <a:off x="1564655" y="2796773"/>
            <a:ext cx="441576" cy="296883"/>
          </a:xfrm>
          <a:prstGeom prst="rightArrow">
            <a:avLst/>
          </a:prstGeom>
          <a:solidFill>
            <a:srgbClr val="8CE4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742998" y="1411615"/>
            <a:ext cx="168751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 smtClean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790</a:t>
            </a:r>
            <a:endParaRPr lang="ru-RU" sz="4000" b="1" dirty="0">
              <a:solidFill>
                <a:srgbClr val="5B9BD5">
                  <a:lumMod val="75000"/>
                </a:srgb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200" dirty="0">
                <a:solidFill>
                  <a:srgbClr val="44546A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факт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668000" y="4257675"/>
            <a:ext cx="708093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: скругленные углы 6">
            <a:extLst>
              <a:ext uri="{FF2B5EF4-FFF2-40B4-BE49-F238E27FC236}">
                <a16:creationId xmlns:a16="http://schemas.microsoft.com/office/drawing/2014/main" xmlns="" id="{C6550E16-4D19-486F-B535-BC7763540F78}"/>
              </a:ext>
            </a:extLst>
          </p:cNvPr>
          <p:cNvSpPr/>
          <p:nvPr/>
        </p:nvSpPr>
        <p:spPr>
          <a:xfrm>
            <a:off x="9676657" y="1652816"/>
            <a:ext cx="2228181" cy="753936"/>
          </a:xfrm>
          <a:prstGeom prst="roundRect">
            <a:avLst/>
          </a:prstGeom>
          <a:noFill/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215381"/>
                </a:solidFill>
                <a:latin typeface="Arial" panose="020B0604020202020204" pitchFamily="34" charset="0"/>
                <a:ea typeface="Roboto" panose="02000000000000000000" pitchFamily="2" charset="0"/>
              </a:rPr>
              <a:t>ВСЕРОССИЙСКИЙ КОНКУРС</a:t>
            </a:r>
          </a:p>
          <a:p>
            <a:pPr algn="ctr"/>
            <a:r>
              <a:rPr lang="ru-RU" sz="1400" b="1" dirty="0" smtClean="0">
                <a:solidFill>
                  <a:srgbClr val="4472C4"/>
                </a:solidFill>
                <a:latin typeface="Arial" panose="020B0604020202020204" pitchFamily="34" charset="0"/>
              </a:rPr>
              <a:t>2 177,68</a:t>
            </a:r>
            <a:endParaRPr lang="ru-RU" sz="1400" dirty="0">
              <a:solidFill>
                <a:srgbClr val="4472C4"/>
              </a:solidFill>
            </a:endParaRPr>
          </a:p>
        </p:txBody>
      </p:sp>
      <p:pic>
        <p:nvPicPr>
          <p:cNvPr id="64" name="Рисунок 63" descr="Вырезка экрана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39" t="28909" r="38327" b="51109"/>
          <a:stretch/>
        </p:blipFill>
        <p:spPr>
          <a:xfrm>
            <a:off x="6955626" y="2511697"/>
            <a:ext cx="1972109" cy="783776"/>
          </a:xfrm>
          <a:prstGeom prst="rect">
            <a:avLst/>
          </a:prstGeom>
        </p:spPr>
      </p:pic>
      <p:pic>
        <p:nvPicPr>
          <p:cNvPr id="60" name="Рисунок 59" descr="Вырезка экрана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65" t="33189" r="69122" b="11770"/>
          <a:stretch/>
        </p:blipFill>
        <p:spPr>
          <a:xfrm>
            <a:off x="9612274" y="2669308"/>
            <a:ext cx="2418868" cy="215896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9883919" y="2741679"/>
            <a:ext cx="1005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4472C4"/>
                </a:solidFill>
                <a:latin typeface="Arial" panose="020B0604020202020204" pitchFamily="34" charset="0"/>
              </a:rPr>
              <a:t>1125,25</a:t>
            </a:r>
            <a:endParaRPr lang="ru-RU" dirty="0">
              <a:solidFill>
                <a:srgbClr val="4472C4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10757590" y="2876964"/>
            <a:ext cx="1018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4472C4"/>
                </a:solidFill>
                <a:latin typeface="Arial" panose="020B0604020202020204" pitchFamily="34" charset="0"/>
              </a:rPr>
              <a:t>1052,43</a:t>
            </a:r>
            <a:endParaRPr lang="ru-RU" dirty="0">
              <a:solidFill>
                <a:srgbClr val="4472C4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105245" y="2437292"/>
            <a:ext cx="1018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4472C4"/>
                </a:solidFill>
                <a:latin typeface="Arial" panose="020B0604020202020204" pitchFamily="34" charset="0"/>
              </a:rPr>
              <a:t>4866,36</a:t>
            </a:r>
            <a:endParaRPr lang="ru-RU" dirty="0">
              <a:solidFill>
                <a:srgbClr val="4472C4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4914760" y="3572637"/>
            <a:ext cx="1018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4472C4"/>
                </a:solidFill>
                <a:latin typeface="Arial" panose="020B0604020202020204" pitchFamily="34" charset="0"/>
              </a:rPr>
              <a:t>1518,79</a:t>
            </a:r>
            <a:endParaRPr lang="ru-RU" dirty="0">
              <a:solidFill>
                <a:srgbClr val="4472C4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077789" y="3089683"/>
            <a:ext cx="649318" cy="1731912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10911083" y="3204409"/>
            <a:ext cx="649318" cy="16153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5099213" y="3901700"/>
            <a:ext cx="649318" cy="91807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4281284" y="2786127"/>
            <a:ext cx="649318" cy="2033646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6077246" y="1196644"/>
            <a:ext cx="34463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СУБСИДИИ, МЛН. РУБ.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8 562,83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5963129" y="2022037"/>
            <a:ext cx="796784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endCxn id="62" idx="1"/>
          </p:cNvCxnSpPr>
          <p:nvPr/>
        </p:nvCxnSpPr>
        <p:spPr>
          <a:xfrm>
            <a:off x="8840961" y="2022037"/>
            <a:ext cx="835696" cy="7747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26880" y="3254398"/>
            <a:ext cx="1972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45B97C"/>
                </a:solidFill>
              </a:rPr>
              <a:t>ФБ</a:t>
            </a:r>
            <a:r>
              <a:rPr lang="ru-RU" sz="2400" dirty="0" smtClean="0"/>
              <a:t> – </a:t>
            </a:r>
            <a:r>
              <a:rPr lang="ru-RU" sz="2400" b="1" dirty="0" smtClean="0">
                <a:solidFill>
                  <a:srgbClr val="002060"/>
                </a:solidFill>
              </a:rPr>
              <a:t>5 991,61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>ОБ</a:t>
            </a:r>
            <a:r>
              <a:rPr lang="ru-RU" sz="2400" dirty="0" smtClean="0"/>
              <a:t> – </a:t>
            </a:r>
            <a:r>
              <a:rPr lang="ru-RU" sz="2400" b="1" dirty="0" smtClean="0">
                <a:solidFill>
                  <a:srgbClr val="002060"/>
                </a:solidFill>
              </a:rPr>
              <a:t>2 571,22</a:t>
            </a:r>
          </a:p>
          <a:p>
            <a:endParaRPr lang="ru-RU" sz="2400" dirty="0"/>
          </a:p>
        </p:txBody>
      </p:sp>
      <p:sp>
        <p:nvSpPr>
          <p:cNvPr id="81" name="Прямоугольник: скругленные углы 6">
            <a:extLst>
              <a:ext uri="{FF2B5EF4-FFF2-40B4-BE49-F238E27FC236}">
                <a16:creationId xmlns:a16="http://schemas.microsoft.com/office/drawing/2014/main" xmlns="" id="{C6550E16-4D19-486F-B535-BC7763540F78}"/>
              </a:ext>
            </a:extLst>
          </p:cNvPr>
          <p:cNvSpPr/>
          <p:nvPr/>
        </p:nvSpPr>
        <p:spPr>
          <a:xfrm>
            <a:off x="3744184" y="1716460"/>
            <a:ext cx="2218945" cy="766100"/>
          </a:xfrm>
          <a:prstGeom prst="roundRect">
            <a:avLst/>
          </a:prstGeom>
          <a:noFill/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215381"/>
                </a:solidFill>
                <a:latin typeface="Arial" panose="020B0604020202020204" pitchFamily="34" charset="0"/>
                <a:ea typeface="Roboto" panose="02000000000000000000" pitchFamily="2" charset="0"/>
              </a:rPr>
              <a:t>БЛАГОУСТРОЙСТВО ТЕРРИТОРИЙ</a:t>
            </a:r>
          </a:p>
          <a:p>
            <a:pPr algn="ctr"/>
            <a:r>
              <a:rPr lang="ru-RU" sz="1400" b="1" dirty="0" smtClean="0">
                <a:solidFill>
                  <a:srgbClr val="4472C4"/>
                </a:solidFill>
                <a:latin typeface="Arial" panose="020B0604020202020204" pitchFamily="34" charset="0"/>
              </a:rPr>
              <a:t>6 385,15</a:t>
            </a:r>
            <a:endParaRPr lang="ru-RU" sz="1400" dirty="0">
              <a:solidFill>
                <a:srgbClr val="4472C4"/>
              </a:solidFill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6AE2054A-D225-41C6-8080-55FCC772CC80}"/>
              </a:ext>
            </a:extLst>
          </p:cNvPr>
          <p:cNvSpPr/>
          <p:nvPr/>
        </p:nvSpPr>
        <p:spPr>
          <a:xfrm>
            <a:off x="-324797" y="3436825"/>
            <a:ext cx="4496072" cy="350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ВСЕРОССИЙСКИЙ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КОНКУРС: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4366" y="3653092"/>
            <a:ext cx="375789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15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проектов ЗАВЕРШЕНО</a:t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(3 в г. Кинель, 3 в г. Октябрьск, </a:t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в г. Сызрань, 2 в г. Жигулевск, </a:t>
            </a:r>
            <a:b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2 в г. Отрадный, 1 в г. </a:t>
            </a:r>
            <a:r>
              <a:rPr lang="ru-RU" sz="140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Нефтегорск, </a:t>
            </a:r>
            <a:br>
              <a:rPr lang="ru-RU" sz="140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 в г. Похвистнево, 1 в г. Новокуйбышевск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>
            <a:extLst>
              <a:ext uri="{FF2B5EF4-FFF2-40B4-BE49-F238E27FC236}">
                <a16:creationId xmlns="" xmlns:a16="http://schemas.microsoft.com/office/drawing/2014/main" id="{6AE2054A-D225-41C6-8080-55FCC772CC80}"/>
              </a:ext>
            </a:extLst>
          </p:cNvPr>
          <p:cNvSpPr/>
          <p:nvPr/>
        </p:nvSpPr>
        <p:spPr>
          <a:xfrm>
            <a:off x="-241805" y="5702958"/>
            <a:ext cx="4496072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ФЕДЕРАЛЬНЫЙ РЕЕСТР </a:t>
            </a:r>
            <a:b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ЛУЧШИХ ПРАКТИК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3885" y="6081545"/>
            <a:ext cx="36656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9 </a:t>
            </a:r>
            <a:r>
              <a:rPr lang="ru-RU" sz="1400" noProof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общественных пространств 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-19971" y="4964817"/>
            <a:ext cx="366568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проект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В РЕАЛИЗАЦИИ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(г. Нефтегорск)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="" xmlns:a16="http://schemas.microsoft.com/office/drawing/2014/main" id="{E5D84F02-3DB7-437D-8121-3E5149A34F7A}"/>
              </a:ext>
            </a:extLst>
          </p:cNvPr>
          <p:cNvCxnSpPr/>
          <p:nvPr/>
        </p:nvCxnSpPr>
        <p:spPr>
          <a:xfrm>
            <a:off x="11680735" y="6416774"/>
            <a:ext cx="497681" cy="0"/>
          </a:xfrm>
          <a:prstGeom prst="line">
            <a:avLst/>
          </a:prstGeom>
          <a:ln w="28575">
            <a:solidFill>
              <a:srgbClr val="1490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="" xmlns:a16="http://schemas.microsoft.com/office/drawing/2014/main" id="{CD5EB0FF-C199-4274-BEA2-0FEE6FD4DEAB}"/>
              </a:ext>
            </a:extLst>
          </p:cNvPr>
          <p:cNvCxnSpPr/>
          <p:nvPr/>
        </p:nvCxnSpPr>
        <p:spPr>
          <a:xfrm>
            <a:off x="11680735" y="6416774"/>
            <a:ext cx="0" cy="458273"/>
          </a:xfrm>
          <a:prstGeom prst="line">
            <a:avLst/>
          </a:prstGeom>
          <a:ln w="28575">
            <a:solidFill>
              <a:srgbClr val="1490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1828059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45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Рисунок 72" descr="Вырезка экрана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65" t="33189" r="69122" b="11770"/>
          <a:stretch/>
        </p:blipFill>
        <p:spPr>
          <a:xfrm>
            <a:off x="3963118" y="2987964"/>
            <a:ext cx="2418868" cy="2158966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81AF125E-FCAB-481C-A88D-87BC2F2B0346}"/>
              </a:ext>
            </a:extLst>
          </p:cNvPr>
          <p:cNvSpPr txBox="1"/>
          <p:nvPr/>
        </p:nvSpPr>
        <p:spPr>
          <a:xfrm>
            <a:off x="1490314" y="184255"/>
            <a:ext cx="87728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15381"/>
                </a:solidFill>
                <a:latin typeface="Arial" panose="020B0604020202020204" pitchFamily="34" charset="0"/>
                <a:ea typeface="Roboto Medium" panose="02000000000000000000" pitchFamily="2" charset="0"/>
              </a:rPr>
              <a:t>РЕАЛИЗАЦИЯ ФЕДЕРАЛЬНОГО ПРОЕКТА </a:t>
            </a:r>
            <a:r>
              <a:rPr lang="ru-RU" sz="2400" b="1" dirty="0" smtClean="0">
                <a:solidFill>
                  <a:srgbClr val="45B97C"/>
                </a:solidFill>
                <a:latin typeface="Arial" panose="020B0604020202020204" pitchFamily="34" charset="0"/>
                <a:ea typeface="Roboto Medium" panose="02000000000000000000" pitchFamily="2" charset="0"/>
              </a:rPr>
              <a:t>«</a:t>
            </a:r>
            <a:r>
              <a:rPr lang="ru-RU" sz="2400" b="1" dirty="0">
                <a:solidFill>
                  <a:srgbClr val="45B97C"/>
                </a:solidFill>
                <a:latin typeface="Arial" panose="020B0604020202020204" pitchFamily="34" charset="0"/>
                <a:ea typeface="Roboto Medium" panose="02000000000000000000" pitchFamily="2" charset="0"/>
              </a:rPr>
              <a:t>ФОРМИРОВАНИЕ КОМФОРТНОЙ ГОРОДСКОЙ СРЕДЫ» </a:t>
            </a:r>
            <a:r>
              <a:rPr lang="ru-RU" sz="2400" b="1" dirty="0" smtClean="0">
                <a:solidFill>
                  <a:srgbClr val="215381"/>
                </a:solidFill>
                <a:latin typeface="Arial" panose="020B0604020202020204" pitchFamily="34" charset="0"/>
                <a:ea typeface="Roboto Medium" panose="02000000000000000000" pitchFamily="2" charset="0"/>
              </a:rPr>
              <a:t>В 2024 ГОДУ</a:t>
            </a:r>
            <a:endParaRPr lang="ru-RU" sz="2400" b="1" dirty="0">
              <a:solidFill>
                <a:srgbClr val="215381"/>
              </a:solidFill>
              <a:latin typeface="Arial" panose="020B0604020202020204" pitchFamily="34" charset="0"/>
              <a:ea typeface="Roboto Medium" panose="02000000000000000000" pitchFamily="2" charset="0"/>
            </a:endParaRPr>
          </a:p>
          <a:p>
            <a:pPr algn="ctr"/>
            <a:endParaRPr lang="ru-RU" sz="2400" b="1" dirty="0">
              <a:solidFill>
                <a:srgbClr val="215381"/>
              </a:solidFill>
              <a:latin typeface="Arial" panose="020B0604020202020204" pitchFamily="34" charset="0"/>
              <a:ea typeface="Roboto Medium" panose="02000000000000000000" pitchFamily="2" charset="0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6AE2054A-D225-41C6-8080-55FCC772CC80}"/>
              </a:ext>
            </a:extLst>
          </p:cNvPr>
          <p:cNvSpPr/>
          <p:nvPr/>
        </p:nvSpPr>
        <p:spPr>
          <a:xfrm>
            <a:off x="-237733" y="2801208"/>
            <a:ext cx="4496072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ОБЩЕСТВЕННЫЕ ТЕРРИТОРИИ</a:t>
            </a: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625" y="3361645"/>
            <a:ext cx="774291" cy="774291"/>
          </a:xfrm>
          <a:prstGeom prst="rect">
            <a:avLst/>
          </a:prstGeom>
        </p:spPr>
      </p:pic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xmlns="" id="{6AE2054A-D225-41C6-8080-55FCC772CC80}"/>
              </a:ext>
            </a:extLst>
          </p:cNvPr>
          <p:cNvSpPr/>
          <p:nvPr/>
        </p:nvSpPr>
        <p:spPr>
          <a:xfrm>
            <a:off x="-362945" y="1479563"/>
            <a:ext cx="4496072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ДВОРОВЫЕ ТЕРРИТОРИИ</a:t>
            </a:r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0" y="1877535"/>
            <a:ext cx="721309" cy="721309"/>
          </a:xfrm>
          <a:prstGeom prst="rect">
            <a:avLst/>
          </a:prstGeom>
        </p:spPr>
      </p:pic>
      <p:sp>
        <p:nvSpPr>
          <p:cNvPr id="48" name="Прямоугольник 47"/>
          <p:cNvSpPr/>
          <p:nvPr/>
        </p:nvSpPr>
        <p:spPr>
          <a:xfrm>
            <a:off x="424173" y="3437364"/>
            <a:ext cx="131809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123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60000"/>
                  <a:lumOff val="4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49" name="Стрелка вправо 48"/>
          <p:cNvSpPr/>
          <p:nvPr/>
        </p:nvSpPr>
        <p:spPr>
          <a:xfrm>
            <a:off x="1553433" y="2055674"/>
            <a:ext cx="407021" cy="296883"/>
          </a:xfrm>
          <a:prstGeom prst="rightArrow">
            <a:avLst/>
          </a:prstGeom>
          <a:solidFill>
            <a:srgbClr val="8CE4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07818" y="1887906"/>
            <a:ext cx="1529171" cy="74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234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60000"/>
                  <a:lumOff val="4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668000" y="4257675"/>
            <a:ext cx="708093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: скругленные углы 6">
            <a:extLst>
              <a:ext uri="{FF2B5EF4-FFF2-40B4-BE49-F238E27FC236}">
                <a16:creationId xmlns:a16="http://schemas.microsoft.com/office/drawing/2014/main" xmlns="" id="{C6550E16-4D19-486F-B535-BC7763540F78}"/>
              </a:ext>
            </a:extLst>
          </p:cNvPr>
          <p:cNvSpPr/>
          <p:nvPr/>
        </p:nvSpPr>
        <p:spPr>
          <a:xfrm>
            <a:off x="9676657" y="1652816"/>
            <a:ext cx="2228181" cy="753936"/>
          </a:xfrm>
          <a:prstGeom prst="roundRect">
            <a:avLst/>
          </a:prstGeom>
          <a:noFill/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215381"/>
                </a:solidFill>
                <a:latin typeface="Arial" panose="020B0604020202020204" pitchFamily="34" charset="0"/>
                <a:ea typeface="Roboto" panose="02000000000000000000" pitchFamily="2" charset="0"/>
              </a:rPr>
              <a:t>ВСЕРОССИЙСКИЙ КОНКУРС</a:t>
            </a:r>
          </a:p>
          <a:p>
            <a:pPr algn="ctr"/>
            <a:r>
              <a:rPr lang="ru-RU" sz="1400" b="1" dirty="0" smtClean="0">
                <a:solidFill>
                  <a:srgbClr val="4472C4"/>
                </a:solidFill>
                <a:latin typeface="Arial" panose="020B0604020202020204" pitchFamily="34" charset="0"/>
              </a:rPr>
              <a:t>429,42</a:t>
            </a:r>
            <a:endParaRPr lang="ru-RU" sz="1400" dirty="0">
              <a:solidFill>
                <a:srgbClr val="4472C4"/>
              </a:solidFill>
            </a:endParaRPr>
          </a:p>
        </p:txBody>
      </p:sp>
      <p:pic>
        <p:nvPicPr>
          <p:cNvPr id="64" name="Рисунок 63" descr="Вырезка экрана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39" t="28909" r="38327" b="51109"/>
          <a:stretch/>
        </p:blipFill>
        <p:spPr>
          <a:xfrm>
            <a:off x="6955626" y="2511697"/>
            <a:ext cx="1972109" cy="783776"/>
          </a:xfrm>
          <a:prstGeom prst="rect">
            <a:avLst/>
          </a:prstGeom>
        </p:spPr>
      </p:pic>
      <p:pic>
        <p:nvPicPr>
          <p:cNvPr id="60" name="Рисунок 59" descr="Вырезка экрана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65" t="33189" r="69122" b="11770"/>
          <a:stretch/>
        </p:blipFill>
        <p:spPr>
          <a:xfrm>
            <a:off x="9517673" y="2775079"/>
            <a:ext cx="2418868" cy="215896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9941661" y="2741679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4472C4"/>
                </a:solidFill>
                <a:latin typeface="Arial" panose="020B0604020202020204" pitchFamily="34" charset="0"/>
              </a:rPr>
              <a:t>203,99</a:t>
            </a:r>
            <a:endParaRPr lang="ru-RU" dirty="0">
              <a:solidFill>
                <a:srgbClr val="4472C4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10864042" y="3217159"/>
            <a:ext cx="8899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4472C4"/>
                </a:solidFill>
                <a:latin typeface="Arial" panose="020B0604020202020204" pitchFamily="34" charset="0"/>
              </a:rPr>
              <a:t>225,43</a:t>
            </a:r>
          </a:p>
          <a:p>
            <a:pPr algn="ctr"/>
            <a:endParaRPr lang="ru-RU" dirty="0">
              <a:solidFill>
                <a:srgbClr val="4472C4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295599" y="2493312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4472C4"/>
                </a:solidFill>
                <a:latin typeface="Arial" panose="020B0604020202020204" pitchFamily="34" charset="0"/>
              </a:rPr>
              <a:t>844,18</a:t>
            </a:r>
            <a:endParaRPr lang="ru-RU" b="1" dirty="0">
              <a:solidFill>
                <a:srgbClr val="4472C4"/>
              </a:solidFill>
              <a:latin typeface="Arial" panose="020B0604020202020204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5431731" y="3394918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4472C4"/>
                </a:solidFill>
                <a:latin typeface="Arial" panose="020B0604020202020204" pitchFamily="34" charset="0"/>
              </a:rPr>
              <a:t>442,96</a:t>
            </a:r>
            <a:endParaRPr lang="ru-RU" dirty="0">
              <a:solidFill>
                <a:srgbClr val="4472C4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077789" y="3089683"/>
            <a:ext cx="649318" cy="1731912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 flipV="1">
            <a:off x="10955276" y="3542074"/>
            <a:ext cx="649318" cy="12875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5579563" y="3701539"/>
            <a:ext cx="649318" cy="1126735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4398222" y="2803298"/>
            <a:ext cx="649318" cy="2033646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6081385" y="1383684"/>
            <a:ext cx="34463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СУБСИДИИ, МЛН. РУБ.</a:t>
            </a: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1716,56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6367849" y="2022037"/>
            <a:ext cx="392064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endCxn id="62" idx="1"/>
          </p:cNvCxnSpPr>
          <p:nvPr/>
        </p:nvCxnSpPr>
        <p:spPr>
          <a:xfrm>
            <a:off x="8840961" y="2022037"/>
            <a:ext cx="835696" cy="7747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26880" y="3254398"/>
            <a:ext cx="1972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45B97C"/>
                </a:solidFill>
              </a:rPr>
              <a:t>ФБ</a:t>
            </a:r>
            <a:r>
              <a:rPr lang="ru-RU" sz="2400" dirty="0" smtClean="0"/>
              <a:t> – </a:t>
            </a:r>
            <a:r>
              <a:rPr lang="ru-RU" sz="2400" b="1" dirty="0" smtClean="0">
                <a:solidFill>
                  <a:srgbClr val="002060"/>
                </a:solidFill>
              </a:rPr>
              <a:t>1 048,17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4472C4"/>
                </a:solidFill>
              </a:rPr>
              <a:t>ОБ</a:t>
            </a:r>
            <a:r>
              <a:rPr lang="ru-RU" sz="2400" dirty="0" smtClean="0"/>
              <a:t> </a:t>
            </a:r>
            <a:r>
              <a:rPr lang="ru-RU" sz="2400" dirty="0"/>
              <a:t>– </a:t>
            </a:r>
            <a:r>
              <a:rPr lang="ru-RU" sz="2400" b="1" dirty="0" smtClean="0">
                <a:solidFill>
                  <a:srgbClr val="002060"/>
                </a:solidFill>
              </a:rPr>
              <a:t>668,39</a:t>
            </a:r>
            <a:endParaRPr lang="ru-RU" sz="2400" b="1" dirty="0">
              <a:solidFill>
                <a:srgbClr val="002060"/>
              </a:solidFill>
            </a:endParaRPr>
          </a:p>
          <a:p>
            <a:endParaRPr lang="ru-RU" sz="2400" dirty="0"/>
          </a:p>
        </p:txBody>
      </p:sp>
      <p:sp>
        <p:nvSpPr>
          <p:cNvPr id="81" name="Прямоугольник: скругленные углы 6">
            <a:extLst>
              <a:ext uri="{FF2B5EF4-FFF2-40B4-BE49-F238E27FC236}">
                <a16:creationId xmlns:a16="http://schemas.microsoft.com/office/drawing/2014/main" xmlns="" id="{C6550E16-4D19-486F-B535-BC7763540F78}"/>
              </a:ext>
            </a:extLst>
          </p:cNvPr>
          <p:cNvSpPr/>
          <p:nvPr/>
        </p:nvSpPr>
        <p:spPr>
          <a:xfrm>
            <a:off x="4148904" y="1672624"/>
            <a:ext cx="2218945" cy="766100"/>
          </a:xfrm>
          <a:prstGeom prst="roundRect">
            <a:avLst/>
          </a:prstGeom>
          <a:noFill/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215381"/>
                </a:solidFill>
                <a:latin typeface="Arial" panose="020B0604020202020204" pitchFamily="34" charset="0"/>
                <a:ea typeface="Roboto" panose="02000000000000000000" pitchFamily="2" charset="0"/>
              </a:rPr>
              <a:t>БЛАГОУСТРОЙСТВО ТЕРРИТОРИЙ</a:t>
            </a:r>
          </a:p>
          <a:p>
            <a:pPr algn="ctr"/>
            <a:r>
              <a:rPr lang="ru-RU" sz="1400" b="1" dirty="0" smtClean="0">
                <a:solidFill>
                  <a:srgbClr val="4472C4"/>
                </a:solidFill>
                <a:latin typeface="Arial" panose="020B0604020202020204" pitchFamily="34" charset="0"/>
              </a:rPr>
              <a:t>1287,14</a:t>
            </a:r>
            <a:endParaRPr lang="ru-RU" sz="1400" dirty="0">
              <a:solidFill>
                <a:srgbClr val="4472C4"/>
              </a:solidFill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6AE2054A-D225-41C6-8080-55FCC772CC80}"/>
              </a:ext>
            </a:extLst>
          </p:cNvPr>
          <p:cNvSpPr/>
          <p:nvPr/>
        </p:nvSpPr>
        <p:spPr>
          <a:xfrm>
            <a:off x="-287582" y="4685176"/>
            <a:ext cx="4496072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ВСЕРОССИЙСКИЙ КОНКУРС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07703" y="4872406"/>
            <a:ext cx="366568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3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проекта-победителя:</a:t>
            </a:r>
          </a:p>
          <a:p>
            <a:pPr lvl="0">
              <a:defRPr/>
            </a:pPr>
            <a:r>
              <a:rPr lang="en-US" sz="1400" b="1" u="sng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VII</a:t>
            </a:r>
            <a:r>
              <a:rPr kumimoji="0" lang="en-US" sz="1400" b="1" i="0" u="sng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1400" b="1" i="0" u="sng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Конкурса:</a:t>
            </a:r>
            <a:r>
              <a:rPr kumimoji="0" lang="ru-RU" sz="1400" i="0" strike="noStrike" kern="1200" cap="none" spc="0" normalizeH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Нефтегорск;</a:t>
            </a:r>
            <a:b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sz="1400" b="1" u="sng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VII</a:t>
            </a:r>
            <a:r>
              <a:rPr lang="en-US" sz="1400" b="1" u="sng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400" b="1" u="sng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sz="1400" b="1" i="0" u="sng" strike="noStrike" kern="1200" cap="none" spc="0" normalizeH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Конкурса:</a:t>
            </a:r>
            <a:r>
              <a:rPr kumimoji="0" lang="ru-RU" sz="1400" i="0" strike="noStrike" kern="1200" cap="none" spc="0" normalizeH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Чапаевск и Сызрань.</a:t>
            </a:r>
            <a:endParaRPr lang="ru-RU" sz="140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675792" y="1884117"/>
            <a:ext cx="20319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171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200" dirty="0" smtClean="0">
                <a:solidFill>
                  <a:srgbClr val="44546A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завершено</a:t>
            </a:r>
            <a:endParaRPr lang="ru-RU" sz="1200" dirty="0">
              <a:solidFill>
                <a:srgbClr val="00B05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60000"/>
                  <a:lumOff val="4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646850" y="3408771"/>
            <a:ext cx="20319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68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200" dirty="0" smtClean="0">
                <a:solidFill>
                  <a:srgbClr val="44546A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завершено</a:t>
            </a:r>
            <a:endParaRPr lang="ru-RU" sz="1200" dirty="0">
              <a:solidFill>
                <a:srgbClr val="00B05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60000"/>
                  <a:lumOff val="4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0" name="Стрелка вправо 49"/>
          <p:cNvSpPr/>
          <p:nvPr/>
        </p:nvSpPr>
        <p:spPr>
          <a:xfrm>
            <a:off x="1538752" y="3626412"/>
            <a:ext cx="407021" cy="296883"/>
          </a:xfrm>
          <a:prstGeom prst="rightArrow">
            <a:avLst/>
          </a:prstGeom>
          <a:solidFill>
            <a:srgbClr val="8CE4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90747" y="1063215"/>
            <a:ext cx="1304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03.09.2024</a:t>
            </a:r>
            <a:endParaRPr lang="ru-RU" sz="14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6AE2054A-D225-41C6-8080-55FCC772CC80}"/>
              </a:ext>
            </a:extLst>
          </p:cNvPr>
          <p:cNvSpPr/>
          <p:nvPr/>
        </p:nvSpPr>
        <p:spPr>
          <a:xfrm>
            <a:off x="3562634" y="4989096"/>
            <a:ext cx="3738194" cy="6211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КАССА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(направлено на оплату) </a:t>
            </a:r>
            <a:b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</a:b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6AE2054A-D225-41C6-8080-55FCC772CC80}"/>
              </a:ext>
            </a:extLst>
          </p:cNvPr>
          <p:cNvSpPr/>
          <p:nvPr/>
        </p:nvSpPr>
        <p:spPr>
          <a:xfrm>
            <a:off x="8042229" y="4934045"/>
            <a:ext cx="4688849" cy="626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КАССА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  <a:t>(направлено на оплату)</a:t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Times New Roman" pitchFamily="18" charset="0"/>
              </a:rPr>
            </a:b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963118" y="5349459"/>
            <a:ext cx="299250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(ФБ+ОБ) –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41%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(ФБ)  –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53%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ОБ сверх –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3%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endParaRPr lang="ru-RU" sz="1400" dirty="0">
              <a:solidFill>
                <a:srgbClr val="70AD47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8212915" y="5299662"/>
            <a:ext cx="43790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(ФБ+ОБ) – 42%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(ФБ) – 55%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ОБ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сверх –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30%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2" name="Прямая соединительная линия 41">
            <a:extLst>
              <a:ext uri="{FF2B5EF4-FFF2-40B4-BE49-F238E27FC236}">
                <a16:creationId xmlns="" xmlns:a16="http://schemas.microsoft.com/office/drawing/2014/main" id="{E5D84F02-3DB7-437D-8121-3E5149A34F7A}"/>
              </a:ext>
            </a:extLst>
          </p:cNvPr>
          <p:cNvCxnSpPr/>
          <p:nvPr/>
        </p:nvCxnSpPr>
        <p:spPr>
          <a:xfrm>
            <a:off x="11680735" y="6416774"/>
            <a:ext cx="497681" cy="0"/>
          </a:xfrm>
          <a:prstGeom prst="line">
            <a:avLst/>
          </a:prstGeom>
          <a:ln w="28575">
            <a:solidFill>
              <a:srgbClr val="1490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="" xmlns:a16="http://schemas.microsoft.com/office/drawing/2014/main" id="{CD5EB0FF-C199-4274-BEA2-0FEE6FD4DEAB}"/>
              </a:ext>
            </a:extLst>
          </p:cNvPr>
          <p:cNvCxnSpPr/>
          <p:nvPr/>
        </p:nvCxnSpPr>
        <p:spPr>
          <a:xfrm>
            <a:off x="11680735" y="6416774"/>
            <a:ext cx="0" cy="458273"/>
          </a:xfrm>
          <a:prstGeom prst="line">
            <a:avLst/>
          </a:prstGeom>
          <a:ln w="28575">
            <a:solidFill>
              <a:srgbClr val="1490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1828059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17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73558" y="443699"/>
            <a:ext cx="111409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45B97C"/>
                </a:solidFill>
                <a:latin typeface="Century Gothic" panose="020B0502020202020204" pitchFamily="34" charset="0"/>
                <a:ea typeface="Roboto Medium" panose="02000000000000000000" pitchFamily="2" charset="0"/>
              </a:rPr>
              <a:t>Предложения по реализации регионального проекта ФКГС 2025-2030</a:t>
            </a:r>
            <a:endParaRPr lang="ru-RU" sz="2000" b="1" u="sng" dirty="0">
              <a:solidFill>
                <a:srgbClr val="45B97C"/>
              </a:solidFill>
              <a:latin typeface="Century Gothic" panose="020B0502020202020204" pitchFamily="34" charset="0"/>
              <a:ea typeface="Roboto Medium" panose="02000000000000000000" pitchFamily="2" charset="0"/>
            </a:endParaRPr>
          </a:p>
        </p:txBody>
      </p:sp>
      <p:pic>
        <p:nvPicPr>
          <p:cNvPr id="31" name="Picture 2" descr="D:\DOCUMENT\Desktop\2020-04-17_11-28-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032" y="171850"/>
            <a:ext cx="742088" cy="606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846" y="171850"/>
            <a:ext cx="433338" cy="67681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0790746" y="859619"/>
            <a:ext cx="1304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03.09.2024</a:t>
            </a:r>
            <a:endParaRPr lang="ru-RU" sz="14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0612" y="5280660"/>
            <a:ext cx="10176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Показатели и объемы финансирования на 2025-2030 Минстроем России до регионов не доведены.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956" y="1371601"/>
            <a:ext cx="9559687" cy="366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CD5EB0FF-C199-4274-BEA2-0FEE6FD4DEAB}"/>
              </a:ext>
            </a:extLst>
          </p:cNvPr>
          <p:cNvCxnSpPr/>
          <p:nvPr/>
        </p:nvCxnSpPr>
        <p:spPr>
          <a:xfrm>
            <a:off x="11680735" y="6416774"/>
            <a:ext cx="0" cy="458273"/>
          </a:xfrm>
          <a:prstGeom prst="line">
            <a:avLst/>
          </a:prstGeom>
          <a:ln w="28575">
            <a:solidFill>
              <a:srgbClr val="1490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E5D84F02-3DB7-437D-8121-3E5149A34F7A}"/>
              </a:ext>
            </a:extLst>
          </p:cNvPr>
          <p:cNvCxnSpPr/>
          <p:nvPr/>
        </p:nvCxnSpPr>
        <p:spPr>
          <a:xfrm>
            <a:off x="11680735" y="6416774"/>
            <a:ext cx="497681" cy="0"/>
          </a:xfrm>
          <a:prstGeom prst="line">
            <a:avLst/>
          </a:prstGeom>
          <a:ln w="28575">
            <a:solidFill>
              <a:srgbClr val="1490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828059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4473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10017</TotalTime>
  <Words>263</Words>
  <Application>Microsoft Office PowerPoint</Application>
  <PresentationFormat>Произвольный</PresentationFormat>
  <Paragraphs>91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 Ткачук</dc:creator>
  <cp:lastModifiedBy>Светкина Ольга Александровна</cp:lastModifiedBy>
  <cp:revision>541</cp:revision>
  <cp:lastPrinted>2024-06-03T10:18:40Z</cp:lastPrinted>
  <dcterms:created xsi:type="dcterms:W3CDTF">2020-11-18T08:08:22Z</dcterms:created>
  <dcterms:modified xsi:type="dcterms:W3CDTF">2024-09-03T12:38:47Z</dcterms:modified>
</cp:coreProperties>
</file>