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80" r:id="rId1"/>
    <p:sldMasterId id="2147483705" r:id="rId2"/>
    <p:sldMasterId id="2147483735" r:id="rId3"/>
  </p:sldMasterIdLst>
  <p:notesMasterIdLst>
    <p:notesMasterId r:id="rId48"/>
  </p:notesMasterIdLst>
  <p:sldIdLst>
    <p:sldId id="396" r:id="rId4"/>
    <p:sldId id="395" r:id="rId5"/>
    <p:sldId id="257" r:id="rId6"/>
    <p:sldId id="258" r:id="rId7"/>
    <p:sldId id="260" r:id="rId8"/>
    <p:sldId id="394" r:id="rId9"/>
    <p:sldId id="263" r:id="rId10"/>
    <p:sldId id="264" r:id="rId11"/>
    <p:sldId id="265" r:id="rId12"/>
    <p:sldId id="266" r:id="rId13"/>
    <p:sldId id="267" r:id="rId14"/>
    <p:sldId id="272" r:id="rId15"/>
    <p:sldId id="277" r:id="rId16"/>
    <p:sldId id="278" r:id="rId17"/>
    <p:sldId id="279" r:id="rId18"/>
    <p:sldId id="280" r:id="rId19"/>
    <p:sldId id="281" r:id="rId20"/>
    <p:sldId id="282" r:id="rId21"/>
    <p:sldId id="397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6" r:id="rId33"/>
    <p:sldId id="299" r:id="rId34"/>
    <p:sldId id="300" r:id="rId35"/>
    <p:sldId id="301" r:id="rId36"/>
    <p:sldId id="302" r:id="rId37"/>
    <p:sldId id="303" r:id="rId38"/>
    <p:sldId id="304" r:id="rId39"/>
    <p:sldId id="381" r:id="rId40"/>
    <p:sldId id="382" r:id="rId41"/>
    <p:sldId id="399" r:id="rId42"/>
    <p:sldId id="400" r:id="rId43"/>
    <p:sldId id="401" r:id="rId44"/>
    <p:sldId id="402" r:id="rId45"/>
    <p:sldId id="403" r:id="rId46"/>
    <p:sldId id="393" r:id="rId4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71" d="100"/>
          <a:sy n="71" d="100"/>
        </p:scale>
        <p:origin x="-8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D148A-55D4-42E6-A38D-B05FBD479EF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2187E-05F7-49E0-ACEC-0FBDE989A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0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5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92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2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270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2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1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35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14842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18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18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50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42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209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003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39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839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587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04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61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10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728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2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63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402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23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1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9/2/2024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755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83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20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13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11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12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8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07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90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17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21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54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16FAC9-2D72-4D10-9E23-7F4DCF817CBD}" type="datetimeFigureOut">
              <a:rPr lang="ru-RU" kern="120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pPr rtl="0"/>
              <a:t>02.09.2024</a:t>
            </a:fld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BFC0466-CE21-442A-B326-FFEACD929AE4}" type="slidenum">
              <a:rPr lang="ru-RU" kern="120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571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16FAC9-2D72-4D10-9E23-7F4DCF817CBD}" type="datetimeFigureOut">
              <a:rPr lang="ru-RU" kern="120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pPr rtl="0"/>
              <a:t>02.09.2024</a:t>
            </a:fld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BFC0466-CE21-442A-B326-FFEACD929AE4}" type="slidenum">
              <a:rPr lang="ru-RU" kern="120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7318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16FAC9-2D72-4D10-9E23-7F4DCF817CBD}" type="datetimeFigureOut">
              <a:rPr lang="ru-RU" kern="120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pPr rtl="0"/>
              <a:t>02.09.2024</a:t>
            </a:fld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BFC0466-CE21-442A-B326-FFEACD929AE4}" type="slidenum">
              <a:rPr lang="ru-RU" kern="120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394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16FAC9-2D72-4D10-9E23-7F4DCF817CBD}" type="datetimeFigureOut">
              <a:rPr lang="ru-RU" kern="120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pPr rtl="0"/>
              <a:t>02.09.2024</a:t>
            </a:fld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BFC0466-CE21-442A-B326-FFEACD929AE4}" type="slidenum">
              <a:rPr lang="ru-RU" kern="120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5529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16FAC9-2D72-4D10-9E23-7F4DCF817CBD}" type="datetimeFigureOut">
              <a:rPr lang="ru-RU" kern="120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pPr rtl="0"/>
              <a:t>02.09.2024</a:t>
            </a:fld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BFC0466-CE21-442A-B326-FFEACD929AE4}" type="slidenum">
              <a:rPr lang="ru-RU" kern="1200" smtClean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073E87"/>
              </a:solidFill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47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64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FAC9-2D72-4D10-9E23-7F4DCF817CBD}" type="datetimeFigureOut">
              <a:rPr lang="ru-RU" smtClean="0">
                <a:solidFill>
                  <a:srgbClr val="073E87"/>
                </a:solidFill>
              </a:rPr>
              <a:pPr/>
              <a:t>02.09.2024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0466-CE21-442A-B326-FFEACD929AE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9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5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5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2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8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838200"/>
            <a:ext cx="8763000" cy="2667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Проблемные аспекты подрядных закупок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0068" y="5867400"/>
            <a:ext cx="3652136" cy="63969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Акопян А.П.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68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/>
              <a:t>ПОСТАНОВЛЕНИЕ</a:t>
            </a:r>
            <a:r>
              <a:rPr sz="2800" spc="-160" dirty="0"/>
              <a:t> </a:t>
            </a:r>
            <a:r>
              <a:rPr sz="2800" spc="-60" dirty="0"/>
              <a:t>ПРАВИТЕЛЬСТВА</a:t>
            </a:r>
            <a:r>
              <a:rPr sz="2800" spc="-110" dirty="0"/>
              <a:t> </a:t>
            </a:r>
            <a:r>
              <a:rPr sz="2800" spc="-120" dirty="0"/>
              <a:t>РФ</a:t>
            </a:r>
            <a:r>
              <a:rPr sz="2800" spc="-90" dirty="0"/>
              <a:t> </a:t>
            </a:r>
            <a:r>
              <a:rPr sz="2800" spc="-10" dirty="0"/>
              <a:t>№2571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650" y="1240942"/>
            <a:ext cx="10636250" cy="466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>
              <a:lnSpc>
                <a:spcPct val="150000"/>
              </a:lnSpc>
              <a:spcBef>
                <a:spcPts val="100"/>
              </a:spcBef>
              <a:tabLst>
                <a:tab pos="585470" algn="l"/>
                <a:tab pos="2338070" algn="l"/>
                <a:tab pos="3289300" algn="l"/>
                <a:tab pos="4089400" algn="l"/>
                <a:tab pos="6110605" algn="l"/>
                <a:tab pos="7406640" algn="l"/>
                <a:tab pos="7696200" algn="l"/>
                <a:tab pos="7999095" algn="l"/>
                <a:tab pos="8288655" algn="l"/>
                <a:tab pos="9707880" algn="l"/>
                <a:tab pos="10009505" algn="l"/>
              </a:tabLst>
            </a:pPr>
            <a:r>
              <a:rPr sz="1600" b="1" spc="-25" dirty="0">
                <a:solidFill>
                  <a:srgbClr val="343846"/>
                </a:solidFill>
                <a:latin typeface="Arial"/>
                <a:cs typeface="Arial"/>
              </a:rPr>
              <a:t>При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осуществлении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закупок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работ,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предусмотренных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позициями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50" dirty="0">
                <a:solidFill>
                  <a:srgbClr val="343846"/>
                </a:solidFill>
                <a:latin typeface="Arial"/>
                <a:cs typeface="Arial"/>
              </a:rPr>
              <a:t>1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50" dirty="0">
                <a:solidFill>
                  <a:srgbClr val="343846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50" dirty="0">
                <a:solidFill>
                  <a:srgbClr val="343846"/>
                </a:solidFill>
                <a:latin typeface="Arial"/>
                <a:cs typeface="Arial"/>
              </a:rPr>
              <a:t>2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приложения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50" dirty="0">
                <a:solidFill>
                  <a:srgbClr val="343846"/>
                </a:solidFill>
                <a:latin typeface="Arial"/>
                <a:cs typeface="Arial"/>
              </a:rPr>
              <a:t>в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графе "Наименование</a:t>
            </a:r>
            <a:r>
              <a:rPr sz="1600" b="1" spc="-6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отдельных</a:t>
            </a:r>
            <a:r>
              <a:rPr sz="1600" b="1" spc="-5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видов</a:t>
            </a:r>
            <a:r>
              <a:rPr sz="1600" b="1" spc="-6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товаров,</a:t>
            </a:r>
            <a:r>
              <a:rPr sz="1600" b="1" spc="-3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43846"/>
                </a:solidFill>
                <a:latin typeface="Arial"/>
                <a:cs typeface="Arial"/>
              </a:rPr>
              <a:t>работ,</a:t>
            </a:r>
            <a:r>
              <a:rPr sz="1600" b="1" spc="-5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43846"/>
                </a:solidFill>
                <a:latin typeface="Arial"/>
                <a:cs typeface="Arial"/>
              </a:rPr>
              <a:t>услуг,</a:t>
            </a:r>
            <a:r>
              <a:rPr sz="1600" b="1" spc="-3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являющихся</a:t>
            </a:r>
            <a:r>
              <a:rPr sz="1600" b="1" spc="-4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объектом</a:t>
            </a:r>
            <a:r>
              <a:rPr sz="1600" b="1" spc="-5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закупки":</a:t>
            </a:r>
            <a:endParaRPr sz="1600" dirty="0">
              <a:latin typeface="Arial"/>
              <a:cs typeface="Arial"/>
            </a:endParaRPr>
          </a:p>
          <a:p>
            <a:pPr marL="241300" marR="7620" indent="-228600" algn="just">
              <a:lnSpc>
                <a:spcPct val="150100"/>
              </a:lnSpc>
              <a:spcBef>
                <a:spcPts val="995"/>
              </a:spcBef>
              <a:buClr>
                <a:srgbClr val="F5624D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положения настоящего</a:t>
            </a:r>
            <a:r>
              <a:rPr sz="16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постановления, касающиеся</a:t>
            </a:r>
            <a:r>
              <a:rPr sz="16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объектов</a:t>
            </a:r>
            <a:r>
              <a:rPr sz="16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культурного</a:t>
            </a:r>
            <a:r>
              <a:rPr sz="16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наследия (памятников истории 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и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культуры)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народов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Федерации,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также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применяются</a:t>
            </a:r>
            <a:r>
              <a:rPr sz="1600" spc="10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</a:t>
            </a:r>
            <a:r>
              <a:rPr sz="1600" spc="10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выявленному</a:t>
            </a:r>
            <a:r>
              <a:rPr sz="16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объекту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культурного наследия;</a:t>
            </a:r>
            <a:endParaRPr sz="16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50000"/>
              </a:lnSpc>
              <a:spcBef>
                <a:spcPts val="1005"/>
              </a:spcBef>
              <a:buClr>
                <a:srgbClr val="F5624D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если</a:t>
            </a:r>
            <a:r>
              <a:rPr sz="1600" spc="2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spc="2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1600" spc="2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определения</a:t>
            </a:r>
            <a:r>
              <a:rPr sz="1600" spc="2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поставщика</a:t>
            </a:r>
            <a:r>
              <a:rPr sz="1600" spc="30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(подрядчика,</a:t>
            </a:r>
            <a:r>
              <a:rPr sz="1600" spc="30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исполнителя)</a:t>
            </a:r>
            <a:r>
              <a:rPr sz="1600" spc="30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заключается</a:t>
            </a:r>
            <a:r>
              <a:rPr sz="1600" spc="2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контракт,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предусмотренный</a:t>
            </a:r>
            <a:r>
              <a:rPr sz="1600" spc="1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частью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16.2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статьи</a:t>
            </a:r>
            <a:r>
              <a:rPr sz="1600" spc="10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34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Закона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 err="1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контрактной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 err="1" smtClean="0">
                <a:solidFill>
                  <a:srgbClr val="343846"/>
                </a:solidFill>
                <a:latin typeface="Microsoft Sans Serif"/>
                <a:cs typeface="Microsoft Sans Serif"/>
              </a:rPr>
              <a:t>системе</a:t>
            </a:r>
            <a:r>
              <a:rPr lang="ru-RU" sz="1600" dirty="0" smtClean="0">
                <a:solidFill>
                  <a:srgbClr val="343846"/>
                </a:solidFill>
                <a:latin typeface="Microsoft Sans Serif"/>
                <a:cs typeface="Microsoft Sans Serif"/>
              </a:rPr>
              <a:t> («под ключ»)</a:t>
            </a:r>
            <a:r>
              <a:rPr sz="1600" dirty="0" smtClean="0">
                <a:solidFill>
                  <a:srgbClr val="343846"/>
                </a:solidFill>
                <a:latin typeface="Microsoft Sans Serif"/>
                <a:cs typeface="Microsoft Sans Serif"/>
              </a:rPr>
              <a:t>,</a:t>
            </a:r>
            <a:r>
              <a:rPr sz="1600" spc="114" dirty="0" smtClean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применяется</a:t>
            </a:r>
            <a:r>
              <a:rPr sz="1600" spc="10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позиция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1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(если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1600" spc="3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</a:t>
            </a:r>
            <a:r>
              <a:rPr sz="1600" spc="3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затрагиваются</a:t>
            </a:r>
            <a:r>
              <a:rPr sz="1600" spc="3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конструктивные</a:t>
            </a:r>
            <a:r>
              <a:rPr sz="1600" spc="3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3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другие</a:t>
            </a:r>
            <a:r>
              <a:rPr sz="1600" spc="3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характеристики</a:t>
            </a:r>
            <a:r>
              <a:rPr sz="1600" spc="3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надежности</a:t>
            </a:r>
            <a:r>
              <a:rPr sz="1600" spc="3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3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безопасности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объектов</a:t>
            </a:r>
            <a:r>
              <a:rPr sz="1600" spc="3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культурного</a:t>
            </a:r>
            <a:r>
              <a:rPr sz="1600" spc="3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наследия</a:t>
            </a:r>
            <a:r>
              <a:rPr sz="1600" spc="3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(памятников</a:t>
            </a:r>
            <a:r>
              <a:rPr sz="1600" spc="3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истории</a:t>
            </a:r>
            <a:r>
              <a:rPr sz="1600" spc="3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3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культуры)</a:t>
            </a:r>
            <a:r>
              <a:rPr sz="1600" spc="3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народов</a:t>
            </a:r>
            <a:r>
              <a:rPr sz="1600" spc="3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3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Федерации)</a:t>
            </a:r>
            <a:r>
              <a:rPr sz="1600" spc="3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или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позиция</a:t>
            </a:r>
            <a:r>
              <a:rPr sz="1600" spc="10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2</a:t>
            </a:r>
            <a:r>
              <a:rPr sz="1600" spc="114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(если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</a:t>
            </a:r>
            <a:r>
              <a:rPr sz="1600" spc="10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1600" spc="10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не</a:t>
            </a:r>
            <a:r>
              <a:rPr sz="1600" spc="10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затрагиваются</a:t>
            </a:r>
            <a:r>
              <a:rPr sz="1600" spc="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конструктивные</a:t>
            </a:r>
            <a:r>
              <a:rPr sz="1600" spc="114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10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другие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характеристики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надежности</a:t>
            </a:r>
            <a:r>
              <a:rPr sz="1600" spc="3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39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sz="1600" spc="3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объектов</a:t>
            </a:r>
            <a:r>
              <a:rPr sz="1600" spc="3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культурного</a:t>
            </a:r>
            <a:r>
              <a:rPr sz="1600" spc="3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наследия</a:t>
            </a:r>
            <a:r>
              <a:rPr sz="1600" spc="3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(памятников</a:t>
            </a:r>
            <a:r>
              <a:rPr sz="1600" spc="3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истории</a:t>
            </a:r>
            <a:r>
              <a:rPr sz="1600" spc="3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3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культуры)</a:t>
            </a:r>
            <a:r>
              <a:rPr sz="1600" spc="3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народов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Российской Федерации)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приложения.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8534400" cy="566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АДМИНИСТРАТИВНАЯ</a:t>
            </a:r>
            <a:r>
              <a:rPr spc="-60" dirty="0"/>
              <a:t> ПРАКТИКА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650" y="1271778"/>
            <a:ext cx="10647045" cy="3558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39370" rIns="0" bIns="0" rtlCol="0">
            <a:spAutoFit/>
          </a:bodyPr>
          <a:lstStyle/>
          <a:p>
            <a:pPr marL="12700" marR="7620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Заказчик</a:t>
            </a:r>
            <a:r>
              <a:rPr sz="1600" spc="409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проводил</a:t>
            </a:r>
            <a:r>
              <a:rPr sz="1600" spc="4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закупку</a:t>
            </a:r>
            <a:r>
              <a:rPr sz="1600" spc="4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</a:t>
            </a:r>
            <a:r>
              <a:rPr sz="1600" spc="4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spc="4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сохранению</a:t>
            </a:r>
            <a:r>
              <a:rPr sz="1600" spc="4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объектов</a:t>
            </a:r>
            <a:r>
              <a:rPr sz="1600" spc="43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культурного</a:t>
            </a:r>
            <a:r>
              <a:rPr sz="1600" spc="4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наследия</a:t>
            </a:r>
            <a:r>
              <a:rPr sz="1600" spc="4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(далее</a:t>
            </a:r>
            <a:r>
              <a:rPr sz="1600" spc="4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-</a:t>
            </a:r>
            <a:r>
              <a:rPr sz="1600" spc="4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ОКН).</a:t>
            </a:r>
            <a:r>
              <a:rPr sz="1600" spc="4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Заявку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участника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отклонили,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поскольку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тот</a:t>
            </a:r>
            <a:r>
              <a:rPr sz="1600" spc="-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подтверждение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опыта</a:t>
            </a:r>
            <a:r>
              <a:rPr sz="1600" spc="-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представил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без</a:t>
            </a:r>
            <a:r>
              <a:rPr sz="1600" spc="-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акта</a:t>
            </a:r>
            <a:r>
              <a:rPr sz="1600" spc="-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приемки.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1730"/>
              </a:lnSpc>
              <a:spcBef>
                <a:spcPts val="990"/>
              </a:spcBef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spc="10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мнению</a:t>
            </a:r>
            <a:r>
              <a:rPr sz="1600" spc="11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участника,</a:t>
            </a:r>
            <a:r>
              <a:rPr sz="1600" spc="1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заказчик</a:t>
            </a:r>
            <a:r>
              <a:rPr sz="1600" spc="10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поступил</a:t>
            </a:r>
            <a:r>
              <a:rPr sz="1600" spc="1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незаконно.</a:t>
            </a:r>
            <a:r>
              <a:rPr sz="1600" spc="1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Акты</a:t>
            </a:r>
            <a:r>
              <a:rPr sz="1600" spc="1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приемки</a:t>
            </a:r>
            <a:r>
              <a:rPr sz="1600" spc="1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не</a:t>
            </a:r>
            <a:r>
              <a:rPr sz="1600" spc="11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составляли,</a:t>
            </a:r>
            <a:r>
              <a:rPr sz="1600" spc="1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</a:t>
            </a:r>
            <a:r>
              <a:rPr sz="1600" spc="11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как</a:t>
            </a:r>
            <a:r>
              <a:rPr sz="1600" spc="1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</a:t>
            </a:r>
            <a:r>
              <a:rPr sz="1600" spc="11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этого</a:t>
            </a:r>
            <a:r>
              <a:rPr sz="1600" spc="11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не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требовал.</a:t>
            </a:r>
            <a:r>
              <a:rPr sz="1600" spc="-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Для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сохранению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ОКН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это</a:t>
            </a:r>
            <a:r>
              <a:rPr sz="1600" spc="-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обычная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практика.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Контролеры</a:t>
            </a:r>
            <a:r>
              <a:rPr sz="1600" b="1" spc="-5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не</a:t>
            </a:r>
            <a:r>
              <a:rPr sz="1600" b="1" spc="-7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3846"/>
                </a:solidFill>
                <a:latin typeface="Arial"/>
                <a:cs typeface="Arial"/>
              </a:rPr>
              <a:t>поддержали</a:t>
            </a:r>
            <a:r>
              <a:rPr sz="1600" b="1" spc="-3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43846"/>
                </a:solidFill>
                <a:latin typeface="Arial"/>
                <a:cs typeface="Arial"/>
              </a:rPr>
              <a:t>участника:</a:t>
            </a:r>
            <a:endParaRPr sz="1600" dirty="0">
              <a:latin typeface="Arial"/>
              <a:cs typeface="Arial"/>
            </a:endParaRPr>
          </a:p>
          <a:p>
            <a:pPr marL="299085" marR="7620" indent="-287020">
              <a:lnSpc>
                <a:spcPts val="1730"/>
              </a:lnSpc>
              <a:spcBef>
                <a:spcPts val="1030"/>
              </a:spcBef>
              <a:buClr>
                <a:srgbClr val="F14842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опыт</a:t>
            </a:r>
            <a:r>
              <a:rPr sz="1600" spc="10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1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закупке</a:t>
            </a:r>
            <a:r>
              <a:rPr sz="1600" spc="1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доп.</a:t>
            </a:r>
            <a:r>
              <a:rPr sz="1600" spc="11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требованиями</a:t>
            </a:r>
            <a:r>
              <a:rPr sz="1600" spc="1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подтверждает</a:t>
            </a:r>
            <a:r>
              <a:rPr sz="1600" spc="11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только</a:t>
            </a:r>
            <a:r>
              <a:rPr sz="1600" spc="1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полный</a:t>
            </a:r>
            <a:r>
              <a:rPr sz="1600" spc="1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комплект</a:t>
            </a:r>
            <a:r>
              <a:rPr sz="1600" spc="1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документов.</a:t>
            </a:r>
            <a:r>
              <a:rPr sz="1600" spc="11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Исключений</a:t>
            </a:r>
            <a:r>
              <a:rPr sz="1600" spc="1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для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актов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приемки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сохранению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ОКН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нет. 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Заказчик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поступил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верно;</a:t>
            </a:r>
            <a:endParaRPr sz="1600" dirty="0">
              <a:latin typeface="Microsoft Sans Serif"/>
              <a:cs typeface="Microsoft Sans Serif"/>
            </a:endParaRPr>
          </a:p>
          <a:p>
            <a:pPr marL="299085" marR="9525" indent="-287020">
              <a:lnSpc>
                <a:spcPts val="1730"/>
              </a:lnSpc>
              <a:spcBef>
                <a:spcPts val="994"/>
              </a:spcBef>
              <a:buClr>
                <a:srgbClr val="F14842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</a:t>
            </a:r>
            <a:r>
              <a:rPr sz="16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другой</a:t>
            </a:r>
            <a:r>
              <a:rPr sz="16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заявке</a:t>
            </a:r>
            <a:r>
              <a:rPr sz="1600" spc="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приложили</a:t>
            </a:r>
            <a:r>
              <a:rPr sz="16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сходный</a:t>
            </a:r>
            <a:r>
              <a:rPr sz="16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</a:t>
            </a:r>
            <a:r>
              <a:rPr sz="16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вместе</a:t>
            </a:r>
            <a:r>
              <a:rPr sz="16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</a:t>
            </a:r>
            <a:r>
              <a:rPr sz="16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актом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приемки.</a:t>
            </a:r>
            <a:r>
              <a:rPr sz="16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Значит,</a:t>
            </a:r>
            <a:r>
              <a:rPr sz="1600" spc="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</a:t>
            </a:r>
            <a:r>
              <a:rPr sz="16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мог</a:t>
            </a:r>
            <a:r>
              <a:rPr sz="16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его</a:t>
            </a:r>
            <a:r>
              <a:rPr sz="16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подписать,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но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стороны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сами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определили,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что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этого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делать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не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нужно.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Отметим,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что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такой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подход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применяют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закупкам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других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доп.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требованиями.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F5624D"/>
                </a:solidFill>
                <a:latin typeface="Microsoft Sans Serif"/>
                <a:cs typeface="Microsoft Sans Serif"/>
              </a:rPr>
              <a:t>Документы:</a:t>
            </a:r>
            <a:r>
              <a:rPr sz="1400" spc="-2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10" dirty="0" smtClean="0">
                <a:solidFill>
                  <a:srgbClr val="F5624D"/>
                </a:solidFill>
                <a:latin typeface="Microsoft Sans Serif"/>
                <a:cs typeface="Microsoft Sans Serif"/>
              </a:rPr>
              <a:t>Решение Самарского УФАС № 22-15100-23/4 от 14.02.2023 г.	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100668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ПОСТАНОВЛЕНИЕ</a:t>
            </a:r>
            <a:r>
              <a:rPr spc="-160" dirty="0"/>
              <a:t> </a:t>
            </a:r>
            <a:r>
              <a:rPr spc="-60" dirty="0"/>
              <a:t>ПРАВИТЕЛЬСТВА</a:t>
            </a:r>
            <a:r>
              <a:rPr spc="-110" dirty="0"/>
              <a:t> </a:t>
            </a:r>
            <a:r>
              <a:rPr spc="-120" dirty="0"/>
              <a:t>РФ</a:t>
            </a:r>
            <a:r>
              <a:rPr spc="-90" dirty="0"/>
              <a:t> </a:t>
            </a:r>
            <a:r>
              <a:rPr spc="-10" dirty="0"/>
              <a:t>№2571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650" y="1263548"/>
            <a:ext cx="10624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При</a:t>
            </a:r>
            <a:r>
              <a:rPr sz="1600" b="1" spc="13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осуществлении</a:t>
            </a:r>
            <a:r>
              <a:rPr sz="1600" b="1" spc="15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закупок</a:t>
            </a:r>
            <a:r>
              <a:rPr sz="1600" b="1" spc="15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товаров,</a:t>
            </a:r>
            <a:r>
              <a:rPr sz="1600" b="1" spc="14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работ,</a:t>
            </a:r>
            <a:r>
              <a:rPr sz="1600" b="1" spc="15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14842"/>
                </a:solidFill>
                <a:latin typeface="Arial"/>
                <a:cs typeface="Arial"/>
              </a:rPr>
              <a:t>услуг,</a:t>
            </a:r>
            <a:r>
              <a:rPr sz="1600" b="1" spc="14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предусмотренных</a:t>
            </a:r>
            <a:r>
              <a:rPr sz="1600" b="1" spc="13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позициями</a:t>
            </a:r>
            <a:r>
              <a:rPr sz="1600" b="1" spc="13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6</a:t>
            </a:r>
            <a:r>
              <a:rPr sz="1600" b="1" spc="14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-</a:t>
            </a:r>
            <a:r>
              <a:rPr sz="1600" b="1" spc="14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18</a:t>
            </a:r>
            <a:r>
              <a:rPr sz="1600" b="1" spc="14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приложения</a:t>
            </a:r>
            <a:r>
              <a:rPr sz="1600" b="1" spc="15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14842"/>
                </a:solidFill>
                <a:latin typeface="Arial"/>
                <a:cs typeface="Arial"/>
              </a:rPr>
              <a:t>в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графе</a:t>
            </a:r>
            <a:r>
              <a:rPr sz="1600" b="1" spc="-7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14842"/>
                </a:solidFill>
                <a:latin typeface="Arial"/>
                <a:cs typeface="Arial"/>
              </a:rPr>
              <a:t>"Наименование</a:t>
            </a:r>
            <a:r>
              <a:rPr sz="1600" b="1" spc="-5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14842"/>
                </a:solidFill>
                <a:latin typeface="Arial"/>
                <a:cs typeface="Arial"/>
              </a:rPr>
              <a:t>отдельных</a:t>
            </a:r>
            <a:r>
              <a:rPr sz="1600" b="1" spc="-5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видов</a:t>
            </a:r>
            <a:r>
              <a:rPr sz="1600" b="1" spc="-7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товаров,</a:t>
            </a:r>
            <a:r>
              <a:rPr sz="1600" b="1" spc="-4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14842"/>
                </a:solidFill>
                <a:latin typeface="Arial"/>
                <a:cs typeface="Arial"/>
              </a:rPr>
              <a:t>работ,</a:t>
            </a:r>
            <a:r>
              <a:rPr sz="1600" b="1" spc="-5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14842"/>
                </a:solidFill>
                <a:latin typeface="Arial"/>
                <a:cs typeface="Arial"/>
              </a:rPr>
              <a:t>услуг,</a:t>
            </a:r>
            <a:r>
              <a:rPr sz="1600" b="1" spc="-4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14842"/>
                </a:solidFill>
                <a:latin typeface="Arial"/>
                <a:cs typeface="Arial"/>
              </a:rPr>
              <a:t>являющихся</a:t>
            </a:r>
            <a:r>
              <a:rPr sz="1600" b="1" spc="-3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14842"/>
                </a:solidFill>
                <a:latin typeface="Arial"/>
                <a:cs typeface="Arial"/>
              </a:rPr>
              <a:t>объектом</a:t>
            </a:r>
            <a:r>
              <a:rPr sz="1600" b="1" spc="-5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14842"/>
                </a:solidFill>
                <a:latin typeface="Arial"/>
                <a:cs typeface="Arial"/>
              </a:rPr>
              <a:t>закупки":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650" y="2243785"/>
            <a:ext cx="3935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F5624D"/>
              </a:buClr>
              <a:buFont typeface="Wingdings"/>
              <a:buChar char=""/>
              <a:tabLst>
                <a:tab pos="240665" algn="l"/>
                <a:tab pos="890269" algn="l"/>
                <a:tab pos="1316990" algn="l"/>
                <a:tab pos="2684780" algn="l"/>
              </a:tabLst>
            </a:pP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если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определения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250" y="2610104"/>
            <a:ext cx="3740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51355" algn="l"/>
                <a:tab pos="2860040" algn="l"/>
                <a:tab pos="3322954" algn="l"/>
              </a:tabLst>
            </a:pP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предусмотренный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частью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16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(при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1011" y="2120877"/>
            <a:ext cx="2580005" cy="75819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1339850" algn="l"/>
              </a:tabLst>
            </a:pP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поставщика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(подрядчика,</a:t>
            </a:r>
            <a:endParaRPr sz="1600">
              <a:latin typeface="Microsoft Sans Serif"/>
              <a:cs typeface="Microsoft Sans Serif"/>
            </a:endParaRPr>
          </a:p>
          <a:p>
            <a:pPr marL="79375">
              <a:lnSpc>
                <a:spcPct val="100000"/>
              </a:lnSpc>
              <a:spcBef>
                <a:spcPts val="960"/>
              </a:spcBef>
              <a:tabLst>
                <a:tab pos="1143635" algn="l"/>
                <a:tab pos="1690370" algn="l"/>
              </a:tabLst>
            </a:pP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условии,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что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5321" y="2120877"/>
            <a:ext cx="3777615" cy="75819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65"/>
              </a:spcBef>
              <a:tabLst>
                <a:tab pos="1515110" algn="l"/>
                <a:tab pos="2911475" algn="l"/>
              </a:tabLst>
            </a:pP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исполнителя)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заключается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338580" algn="l"/>
                <a:tab pos="2127885" algn="l"/>
              </a:tabLst>
            </a:pP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жизненного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цикла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	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предусматривает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250" y="2853334"/>
            <a:ext cx="1040003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проектирование,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строительство,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реконструкцию,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капитальный</a:t>
            </a:r>
            <a:r>
              <a:rPr sz="1600" spc="-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ремонт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объекта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капитального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строительства),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частью</a:t>
            </a:r>
            <a:r>
              <a:rPr sz="1600" spc="8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16.1</a:t>
            </a:r>
            <a:r>
              <a:rPr sz="1600" spc="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статьи</a:t>
            </a:r>
            <a:r>
              <a:rPr sz="1600" spc="8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34</a:t>
            </a:r>
            <a:r>
              <a:rPr sz="1600" spc="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(при</a:t>
            </a:r>
            <a:r>
              <a:rPr sz="16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условии,</a:t>
            </a:r>
            <a:r>
              <a:rPr sz="16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что</a:t>
            </a:r>
            <a:r>
              <a:rPr sz="16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</a:t>
            </a:r>
            <a:r>
              <a:rPr sz="1600" spc="8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предусматривает</a:t>
            </a:r>
            <a:r>
              <a:rPr sz="1600" spc="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проектирование,</a:t>
            </a:r>
            <a:r>
              <a:rPr sz="16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строительство,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реконструкцию,</a:t>
            </a:r>
            <a:r>
              <a:rPr sz="1600" spc="29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капитальный</a:t>
            </a:r>
            <a:r>
              <a:rPr sz="1600" spc="29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ремонт</a:t>
            </a:r>
            <a:r>
              <a:rPr sz="1600" spc="2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объекта</a:t>
            </a:r>
            <a:r>
              <a:rPr sz="1600" spc="30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капитального</a:t>
            </a:r>
            <a:r>
              <a:rPr sz="1600" spc="2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строительства)</a:t>
            </a:r>
            <a:r>
              <a:rPr sz="1600" spc="29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2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частью</a:t>
            </a:r>
            <a:r>
              <a:rPr sz="1600" spc="2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56</a:t>
            </a:r>
            <a:r>
              <a:rPr sz="1600" spc="2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статьи</a:t>
            </a:r>
            <a:r>
              <a:rPr sz="1600" spc="2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112</a:t>
            </a:r>
            <a:r>
              <a:rPr sz="1600" spc="29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(при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условии,</a:t>
            </a:r>
            <a:r>
              <a:rPr sz="16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что</a:t>
            </a:r>
            <a:r>
              <a:rPr sz="16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</a:t>
            </a:r>
            <a:r>
              <a:rPr sz="16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предусматривает</a:t>
            </a:r>
            <a:r>
              <a:rPr sz="1600" spc="6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проектирование,</a:t>
            </a:r>
            <a:r>
              <a:rPr sz="16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строительство,</a:t>
            </a:r>
            <a:r>
              <a:rPr sz="1600" spc="8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реконструкцию,</a:t>
            </a:r>
            <a:r>
              <a:rPr sz="16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капитальный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ремонт</a:t>
            </a:r>
            <a:r>
              <a:rPr sz="1600" spc="4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объекта</a:t>
            </a:r>
            <a:r>
              <a:rPr sz="1600" spc="4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капитального</a:t>
            </a:r>
            <a:r>
              <a:rPr sz="1600" spc="3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строительства)</a:t>
            </a:r>
            <a:r>
              <a:rPr sz="1600" spc="3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Закона</a:t>
            </a:r>
            <a:r>
              <a:rPr sz="1600" spc="48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</a:t>
            </a:r>
            <a:r>
              <a:rPr sz="16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контрактной</a:t>
            </a:r>
            <a:r>
              <a:rPr sz="1600" spc="48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системе,</a:t>
            </a:r>
            <a:r>
              <a:rPr sz="1600" spc="49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srgbClr val="343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применяется</a:t>
            </a:r>
            <a:r>
              <a:rPr sz="1600" b="1" spc="490" dirty="0">
                <a:solidFill>
                  <a:srgbClr val="343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srgbClr val="343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позиция</a:t>
            </a:r>
            <a:r>
              <a:rPr sz="1600" b="1" spc="490" dirty="0">
                <a:solidFill>
                  <a:srgbClr val="343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1600" b="1" spc="-50" dirty="0">
                <a:solidFill>
                  <a:srgbClr val="343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7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приложения.</a:t>
            </a:r>
            <a:r>
              <a:rPr sz="1600" spc="30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</a:t>
            </a:r>
            <a:r>
              <a:rPr sz="1600" spc="2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этом</a:t>
            </a:r>
            <a:r>
              <a:rPr sz="1600" spc="2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если</a:t>
            </a:r>
            <a:r>
              <a:rPr sz="1600" spc="2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такие</a:t>
            </a:r>
            <a:r>
              <a:rPr sz="1600" spc="2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работы</a:t>
            </a:r>
            <a:r>
              <a:rPr sz="1600" spc="30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подлежат</a:t>
            </a:r>
            <a:r>
              <a:rPr sz="1600" spc="30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выполнению</a:t>
            </a:r>
            <a:r>
              <a:rPr sz="1600" spc="3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</a:t>
            </a:r>
            <a:r>
              <a:rPr sz="1600" spc="30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линейном</a:t>
            </a:r>
            <a:r>
              <a:rPr sz="1600" spc="29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объекте,</a:t>
            </a:r>
            <a:r>
              <a:rPr sz="1600" spc="30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автомобильной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дороге,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применяются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соответственно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позиция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8,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позиция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17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приложения;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УСТАНОВЛЕНИЕ</a:t>
            </a:r>
            <a:r>
              <a:rPr sz="2400" spc="-125" dirty="0"/>
              <a:t> </a:t>
            </a:r>
            <a:r>
              <a:rPr sz="2400" spc="-50" dirty="0"/>
              <a:t>ДОПОЛНИТЕЛЬНЫХ</a:t>
            </a:r>
            <a:r>
              <a:rPr sz="2400" spc="-80" dirty="0"/>
              <a:t> </a:t>
            </a:r>
            <a:r>
              <a:rPr sz="2400" spc="-10" dirty="0"/>
              <a:t>ТРЕБОВАНИЙ, ЧАСТЬ</a:t>
            </a:r>
            <a:r>
              <a:rPr sz="2400" spc="-100" dirty="0"/>
              <a:t> </a:t>
            </a:r>
            <a:r>
              <a:rPr sz="2400" dirty="0"/>
              <a:t>2</a:t>
            </a:r>
            <a:r>
              <a:rPr sz="2400" spc="-80" dirty="0"/>
              <a:t> </a:t>
            </a:r>
            <a:r>
              <a:rPr sz="2400" spc="-55" dirty="0"/>
              <a:t>СТАТЬИ</a:t>
            </a:r>
            <a:r>
              <a:rPr sz="2400" spc="-85" dirty="0"/>
              <a:t> </a:t>
            </a:r>
            <a:r>
              <a:rPr sz="2400" spc="-25" dirty="0"/>
              <a:t>31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28650" y="1276349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92228"/>
              </p:ext>
            </p:extLst>
          </p:nvPr>
        </p:nvGraphicFramePr>
        <p:xfrm>
          <a:off x="343585" y="1850389"/>
          <a:ext cx="10800715" cy="4471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/>
                <a:gridCol w="2379345"/>
                <a:gridCol w="4396740"/>
                <a:gridCol w="3432810"/>
              </a:tblGrid>
              <a:tr h="987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779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3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отдельных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услуг,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3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64465" marR="15557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3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 требованиям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00"/>
                        </a:lnSpc>
                      </a:pP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0"/>
                        </a:lnSpc>
                      </a:pP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835660">
                <a:tc gridSpan="4">
                  <a:txBody>
                    <a:bodyPr/>
                    <a:lstStyle/>
                    <a:p>
                      <a:pPr marL="1905" algn="ctr">
                        <a:lnSpc>
                          <a:spcPts val="1500"/>
                        </a:lnSpc>
                      </a:pP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3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3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300" b="1" spc="-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3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3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3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3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300" b="1" spc="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3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3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3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3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3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300" b="1" spc="-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3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3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Позиции</a:t>
                      </a:r>
                      <a:r>
                        <a:rPr sz="13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6-</a:t>
                      </a:r>
                      <a:r>
                        <a:rPr sz="13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2230" marR="4826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применяются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в</a:t>
                      </a:r>
                      <a:r>
                        <a:rPr sz="13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3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3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3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3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3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3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3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300" b="1" spc="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3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3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3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3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нужд</a:t>
                      </a:r>
                      <a:r>
                        <a:rPr sz="1300" b="1" spc="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300" b="1" spc="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РФ,</a:t>
                      </a:r>
                      <a:r>
                        <a:rPr sz="13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300" b="1" spc="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3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3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3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29510">
                <a:tc>
                  <a:txBody>
                    <a:bodyPr/>
                    <a:lstStyle/>
                    <a:p>
                      <a:pPr marL="14604">
                        <a:lnSpc>
                          <a:spcPts val="1500"/>
                        </a:lnSpc>
                      </a:pPr>
                      <a:r>
                        <a:rPr sz="13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6.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500"/>
                        </a:lnSpc>
                      </a:pP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300" b="1" spc="3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300" b="1" spc="3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подготовке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36195" marR="28575" algn="just">
                        <a:lnSpc>
                          <a:spcPct val="100000"/>
                        </a:lnSpc>
                        <a:tabLst>
                          <a:tab pos="1261110" algn="l"/>
                          <a:tab pos="2250440" algn="l"/>
                        </a:tabLst>
                      </a:pP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проектной</a:t>
                      </a:r>
                      <a:r>
                        <a:rPr sz="1300" b="1" spc="229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документации</a:t>
                      </a:r>
                      <a:r>
                        <a:rPr sz="1300" b="1" spc="254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u="sng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300" b="1" u="sng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(или)</a:t>
                      </a:r>
                      <a:r>
                        <a:rPr sz="1300" b="1" u="sng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выполнению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инженерных</a:t>
                      </a:r>
                      <a:r>
                        <a:rPr sz="1300" b="1" spc="1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изысканий</a:t>
                      </a:r>
                      <a:r>
                        <a:rPr sz="1300" b="1" spc="1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соответствии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36195" marR="29209">
                        <a:lnSpc>
                          <a:spcPct val="100000"/>
                        </a:lnSpc>
                        <a:tabLst>
                          <a:tab pos="2241550" algn="l"/>
                        </a:tabLst>
                      </a:pP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законодательством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 деятельности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500"/>
                        </a:lnSpc>
                      </a:pP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300" spc="4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</a:t>
                      </a:r>
                      <a:r>
                        <a:rPr sz="130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300" spc="4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участником</a:t>
                      </a:r>
                      <a:r>
                        <a:rPr sz="130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  <a:p>
                      <a:pPr marL="36195" marR="27940" algn="just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3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3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3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3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подготовке</a:t>
                      </a:r>
                      <a:r>
                        <a:rPr sz="13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проектной</a:t>
                      </a:r>
                      <a:r>
                        <a:rPr sz="13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документации</a:t>
                      </a:r>
                      <a:r>
                        <a:rPr sz="13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3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(или)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выполнению</a:t>
                      </a:r>
                      <a:r>
                        <a:rPr sz="13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инженерных</a:t>
                      </a:r>
                      <a:r>
                        <a:rPr sz="13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изысканий</a:t>
                      </a:r>
                      <a:r>
                        <a:rPr sz="13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3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300" spc="1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3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</a:t>
                      </a:r>
                      <a:r>
                        <a:rPr sz="1300" spc="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300" spc="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</a:t>
                      </a:r>
                      <a:r>
                        <a:rPr sz="13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деятельности.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6195" marR="25400" algn="just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3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3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3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30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договору</a:t>
                      </a:r>
                      <a:r>
                        <a:rPr sz="13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</a:t>
                      </a:r>
                      <a:r>
                        <a:rPr sz="13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3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3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3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30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3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НМЦК,</a:t>
                      </a:r>
                      <a:r>
                        <a:rPr sz="13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3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3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</a:t>
                      </a:r>
                      <a:r>
                        <a:rPr sz="13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3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 исполнителя)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indent="-256540" algn="just">
                        <a:lnSpc>
                          <a:spcPts val="15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0365" algn="l"/>
                        </a:tabLst>
                      </a:pP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3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8575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3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(акты)</a:t>
                      </a:r>
                      <a:r>
                        <a:rPr sz="13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3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300" spc="2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(подтверждающие)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3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 </a:t>
                      </a:r>
                      <a:r>
                        <a:rPr sz="13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670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  <a:tab pos="2484755" algn="l"/>
                          <a:tab pos="3306445" algn="l"/>
                        </a:tabLst>
                      </a:pP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положительное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3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заключение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экспертизы</a:t>
                      </a:r>
                      <a:r>
                        <a:rPr sz="13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проектной</a:t>
                      </a:r>
                      <a:r>
                        <a:rPr sz="13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документации </a:t>
                      </a:r>
                      <a:r>
                        <a:rPr sz="13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(или)</a:t>
                      </a:r>
                      <a:r>
                        <a:rPr sz="13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r>
                        <a:rPr sz="13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3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инженерных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изысканий(за</a:t>
                      </a:r>
                      <a:r>
                        <a:rPr sz="13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r>
                        <a:rPr sz="13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3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3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</a:t>
                      </a:r>
                      <a:r>
                        <a:rPr sz="13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заключение</a:t>
                      </a:r>
                      <a:r>
                        <a:rPr sz="13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</a:t>
                      </a:r>
                      <a:r>
                        <a:rPr sz="13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3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3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3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	</a:t>
                      </a:r>
                      <a:r>
                        <a:rPr sz="13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</a:t>
                      </a:r>
                      <a:r>
                        <a:rPr sz="1300" spc="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деятельности)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УСТАНОВЛЕНИЕ</a:t>
            </a:r>
            <a:r>
              <a:rPr sz="2400" spc="-125" dirty="0"/>
              <a:t> </a:t>
            </a:r>
            <a:r>
              <a:rPr sz="2400" spc="-50" dirty="0"/>
              <a:t>ДОПОЛНИТЕЛЬНЫХ</a:t>
            </a:r>
            <a:r>
              <a:rPr sz="2400" spc="-80" dirty="0"/>
              <a:t> </a:t>
            </a:r>
            <a:r>
              <a:rPr sz="2400" spc="-10" dirty="0"/>
              <a:t>ТРЕБОВАНИЙ, ЧАСТЬ</a:t>
            </a:r>
            <a:r>
              <a:rPr sz="2400" spc="-90" dirty="0"/>
              <a:t> </a:t>
            </a:r>
            <a:r>
              <a:rPr sz="2400" dirty="0"/>
              <a:t>2</a:t>
            </a:r>
            <a:r>
              <a:rPr sz="2400" spc="-75" dirty="0"/>
              <a:t> </a:t>
            </a:r>
            <a:r>
              <a:rPr sz="2400" spc="-60" dirty="0"/>
              <a:t>СТАТЬИ</a:t>
            </a:r>
            <a:r>
              <a:rPr sz="2400" spc="-70" dirty="0"/>
              <a:t> </a:t>
            </a:r>
            <a:r>
              <a:rPr sz="2400" spc="-25" dirty="0"/>
              <a:t>31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28650" y="1279017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1886711"/>
          <a:ext cx="10794365" cy="456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185"/>
                <a:gridCol w="2000250"/>
                <a:gridCol w="4072255"/>
                <a:gridCol w="4130675"/>
              </a:tblGrid>
              <a:tr h="1024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2032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отдельных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75590" marR="147320" indent="-1225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услуг,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4139" marR="9398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 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746125">
                <a:tc gridSpan="4">
                  <a:txBody>
                    <a:bodyPr/>
                    <a:lstStyle/>
                    <a:p>
                      <a:pPr marL="292100" marR="284480" indent="-1270" algn="ctr">
                        <a:lnSpc>
                          <a:spcPts val="144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7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рублей,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74925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7.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95"/>
                        </a:lnSpc>
                        <a:tabLst>
                          <a:tab pos="1776095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 marR="29209">
                        <a:lnSpc>
                          <a:spcPct val="100000"/>
                        </a:lnSpc>
                        <a:tabLst>
                          <a:tab pos="1346835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строительству, реконструкции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 капитального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 marR="29209" algn="just">
                        <a:lnSpc>
                          <a:spcPct val="100000"/>
                        </a:lnSpc>
                        <a:tabLst>
                          <a:tab pos="1800860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строительства,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i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 </a:t>
                      </a:r>
                      <a:r>
                        <a:rPr sz="1200" b="1" i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исключением</a:t>
                      </a:r>
                      <a:r>
                        <a:rPr sz="1200" b="1" i="1" spc="17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 объекта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6670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следующего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80365" indent="-257175" algn="just">
                        <a:lnSpc>
                          <a:spcPts val="139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036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 исполнения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строительного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подряда,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7940" algn="just">
                        <a:lnSpc>
                          <a:spcPct val="100000"/>
                        </a:lnSpc>
                        <a:tabLst>
                          <a:tab pos="1927860" algn="l"/>
                          <a:tab pos="346837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-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объекта);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7940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2"/>
                        <a:tabLst>
                          <a:tab pos="379095" algn="l"/>
                          <a:tab pos="1927860" algn="l"/>
                          <a:tab pos="346837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участником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являющимся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застройщиком,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-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объекта).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27305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indent="-257810" algn="just">
                        <a:lnSpc>
                          <a:spcPts val="139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-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5400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79730" algn="l"/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F5624D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строительства,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также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 приемки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содержит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 работ;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034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79730" algn="l"/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F5624D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</a:t>
                      </a:r>
                      <a:r>
                        <a:rPr sz="120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</a:t>
                      </a:r>
                      <a:r>
                        <a:rPr sz="120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2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</a:t>
                      </a:r>
                      <a:r>
                        <a:rPr sz="12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</a:t>
                      </a:r>
                      <a:r>
                        <a:rPr sz="1200" spc="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деятельности).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100" dirty="0"/>
              <a:t> </a:t>
            </a:r>
            <a:r>
              <a:rPr sz="3000" dirty="0"/>
              <a:t>2</a:t>
            </a:r>
            <a:r>
              <a:rPr sz="3000" spc="-80" dirty="0"/>
              <a:t> </a:t>
            </a:r>
            <a:r>
              <a:rPr sz="3000" spc="-55" dirty="0"/>
              <a:t>СТАТЬИ</a:t>
            </a:r>
            <a:r>
              <a:rPr sz="3000" spc="-85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405890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040635"/>
          <a:ext cx="10784202" cy="426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1805939"/>
                <a:gridCol w="5380354"/>
                <a:gridCol w="3007359"/>
              </a:tblGrid>
              <a:tr h="111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2565" algn="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482600" marR="337820" indent="-13716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7800" marR="49530" indent="-1206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услуг,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755" marR="63500" indent="-190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документы, подтверждающие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 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850265">
                <a:tc gridSpan="4">
                  <a:txBody>
                    <a:bodyPr/>
                    <a:lstStyle/>
                    <a:p>
                      <a:pPr marL="286385" marR="281305" indent="1905" algn="ctr">
                        <a:lnSpc>
                          <a:spcPts val="144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7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рублей,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82800">
                <a:tc>
                  <a:txBody>
                    <a:bodyPr/>
                    <a:lstStyle/>
                    <a:p>
                      <a:pPr marL="14604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7.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400"/>
                        </a:lnSpc>
                        <a:tabLst>
                          <a:tab pos="1584325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610870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строительству,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реконструкции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27940" algn="just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</a:t>
                      </a:r>
                      <a:r>
                        <a:rPr sz="1200" b="1" spc="27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капитального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строительства,</a:t>
                      </a:r>
                      <a:r>
                        <a:rPr sz="1200" b="1" spc="4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sz="1200" b="1" i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 </a:t>
                      </a:r>
                      <a:r>
                        <a:rPr sz="1200" b="1" i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исключением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algn="just">
                        <a:lnSpc>
                          <a:spcPct val="100000"/>
                        </a:lnSpc>
                      </a:pPr>
                      <a:r>
                        <a:rPr sz="1200" b="1" i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</a:t>
                      </a:r>
                      <a:r>
                        <a:rPr sz="1200" b="1" i="1" spc="-7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6670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договору,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предусмотренных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пунктами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22580" marR="26034" indent="-200025" algn="just">
                        <a:lnSpc>
                          <a:spcPts val="1440"/>
                        </a:lnSpc>
                        <a:buChar char="—"/>
                        <a:tabLst>
                          <a:tab pos="32258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50%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НМЦК,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200" spc="2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исполнителя),</a:t>
                      </a:r>
                      <a:r>
                        <a:rPr sz="1200" spc="2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2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</a:t>
                      </a:r>
                      <a:r>
                        <a:rPr sz="12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23215" indent="-200025" algn="just">
                        <a:lnSpc>
                          <a:spcPts val="1390"/>
                        </a:lnSpc>
                        <a:buChar char="—"/>
                        <a:tabLst>
                          <a:tab pos="32321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40%</a:t>
                      </a:r>
                      <a:r>
                        <a:rPr sz="120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НМЦК,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2258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200" spc="1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исполнителя),</a:t>
                      </a:r>
                      <a:r>
                        <a:rPr sz="12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</a:t>
                      </a:r>
                      <a:r>
                        <a:rPr sz="12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составляет</a:t>
                      </a:r>
                      <a:r>
                        <a:rPr sz="1200" spc="1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22580" algn="just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рублей, но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22580" marR="26034" indent="-200025" algn="just">
                        <a:lnSpc>
                          <a:spcPct val="100000"/>
                        </a:lnSpc>
                        <a:buChar char="—"/>
                        <a:tabLst>
                          <a:tab pos="32258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30%,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0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2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исполнителя),</a:t>
                      </a:r>
                      <a:r>
                        <a:rPr sz="12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</a:t>
                      </a:r>
                      <a:r>
                        <a:rPr sz="12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составляет</a:t>
                      </a:r>
                      <a:r>
                        <a:rPr sz="12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26034" algn="just">
                        <a:lnSpc>
                          <a:spcPts val="1440"/>
                        </a:lnSpc>
                        <a:spcBef>
                          <a:spcPts val="5"/>
                        </a:spcBef>
                        <a:tabLst>
                          <a:tab pos="565785" algn="l"/>
                          <a:tab pos="1483360" algn="l"/>
                          <a:tab pos="2499995" algn="l"/>
                        </a:tabLst>
                      </a:pP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200" spc="4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4765" indent="-256540" algn="just">
                        <a:lnSpc>
                          <a:spcPts val="144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  <a:tab pos="2024380" algn="l"/>
                          <a:tab pos="224536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раздел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"Смета</a:t>
                      </a:r>
                      <a:r>
                        <a:rPr sz="120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строительство объектов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строительства"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	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проектной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документации;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5400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2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АДМИНИСТРАТИВНАЯ</a:t>
            </a:r>
            <a:r>
              <a:rPr spc="-60" dirty="0"/>
              <a:t> ПРАКТИКА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1510" y="1252245"/>
            <a:ext cx="10609580" cy="433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</a:t>
            </a:r>
            <a:r>
              <a:rPr sz="1600" spc="1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закупки</a:t>
            </a:r>
            <a:r>
              <a:rPr sz="1600" spc="1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пожаловался,</a:t>
            </a:r>
            <a:r>
              <a:rPr sz="1600" spc="1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что</a:t>
            </a:r>
            <a:r>
              <a:rPr sz="1600" spc="1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заказчик</a:t>
            </a:r>
            <a:r>
              <a:rPr sz="1600" spc="1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неправильно</a:t>
            </a:r>
            <a:r>
              <a:rPr sz="1600" spc="1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установил</a:t>
            </a:r>
            <a:r>
              <a:rPr sz="1600" spc="1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доп.</a:t>
            </a:r>
            <a:r>
              <a:rPr sz="1600" spc="1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требования.</a:t>
            </a:r>
            <a:r>
              <a:rPr sz="1600" spc="1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Согласно</a:t>
            </a:r>
            <a:r>
              <a:rPr sz="1600" spc="1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проектной документации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капремонт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должны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выполнить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линейном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объекте,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но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заказчик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выбрал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позицию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для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объектов капстроительства.</a:t>
            </a:r>
            <a:endParaRPr sz="16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50000"/>
              </a:lnSpc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Контролеры</a:t>
            </a:r>
            <a:r>
              <a:rPr sz="1600" spc="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признали</a:t>
            </a:r>
            <a:r>
              <a:rPr sz="1600" spc="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жалобу</a:t>
            </a:r>
            <a:r>
              <a:rPr sz="1600" spc="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обоснованной.</a:t>
            </a:r>
            <a:r>
              <a:rPr sz="1600" spc="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Проектную</a:t>
            </a:r>
            <a:r>
              <a:rPr sz="1600" spc="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документацию</a:t>
            </a:r>
            <a:r>
              <a:rPr sz="1600" spc="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разработали</a:t>
            </a:r>
            <a:r>
              <a:rPr sz="1600" spc="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для</a:t>
            </a:r>
            <a:r>
              <a:rPr sz="1600" spc="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линейного</a:t>
            </a:r>
            <a:r>
              <a:rPr sz="1600" spc="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объекта,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поэтому</a:t>
            </a:r>
            <a:r>
              <a:rPr sz="16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приобретали</a:t>
            </a:r>
            <a:r>
              <a:rPr sz="16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работы</a:t>
            </a:r>
            <a:r>
              <a:rPr sz="1600" spc="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его</a:t>
            </a:r>
            <a:r>
              <a:rPr sz="16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ремонту.</a:t>
            </a:r>
            <a:r>
              <a:rPr sz="1600" spc="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Заказчик</a:t>
            </a:r>
            <a:r>
              <a:rPr sz="1600" spc="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ошибочно</a:t>
            </a:r>
            <a:r>
              <a:rPr sz="1600" spc="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установил</a:t>
            </a:r>
            <a:r>
              <a:rPr sz="1600" spc="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доп.</a:t>
            </a:r>
            <a:r>
              <a:rPr sz="16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16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позиции</a:t>
            </a:r>
            <a:r>
              <a:rPr sz="1600" spc="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для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объектов</a:t>
            </a:r>
            <a:r>
              <a:rPr sz="1600" spc="-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капстроительства.</a:t>
            </a:r>
            <a:endParaRPr sz="16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229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похожей</a:t>
            </a:r>
            <a:r>
              <a:rPr sz="1600" spc="23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ситуации</a:t>
            </a:r>
            <a:r>
              <a:rPr sz="1600" spc="23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Рязанское</a:t>
            </a:r>
            <a:r>
              <a:rPr sz="1600" spc="23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УФАС</a:t>
            </a:r>
            <a:r>
              <a:rPr sz="1600" spc="229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тоже</a:t>
            </a:r>
            <a:r>
              <a:rPr sz="1600" spc="24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нашло</a:t>
            </a:r>
            <a:r>
              <a:rPr sz="1600" spc="24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нарушение</a:t>
            </a:r>
            <a:r>
              <a:rPr sz="1600" spc="24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23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действиях</a:t>
            </a:r>
            <a:r>
              <a:rPr sz="1600" spc="24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заказчика.</a:t>
            </a:r>
            <a:r>
              <a:rPr sz="1600" spc="23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Проектную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документацию</a:t>
            </a:r>
            <a:r>
              <a:rPr sz="1600" spc="4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составили</a:t>
            </a:r>
            <a:r>
              <a:rPr sz="1600" spc="4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для</a:t>
            </a:r>
            <a:r>
              <a:rPr sz="1600" spc="4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объекта</a:t>
            </a:r>
            <a:r>
              <a:rPr sz="1600" spc="4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капстроительства,</a:t>
            </a:r>
            <a:r>
              <a:rPr sz="1600" spc="43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а</a:t>
            </a:r>
            <a:r>
              <a:rPr sz="1600" spc="4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доп.</a:t>
            </a:r>
            <a:r>
              <a:rPr sz="1600" spc="43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1600" spc="4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установили</a:t>
            </a:r>
            <a:r>
              <a:rPr sz="1600" spc="4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spc="409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позиции</a:t>
            </a:r>
            <a:r>
              <a:rPr sz="1600" spc="4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для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линейного.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solidFill>
                  <a:srgbClr val="F5624D"/>
                </a:solidFill>
                <a:latin typeface="Microsoft Sans Serif"/>
                <a:cs typeface="Microsoft Sans Serif"/>
              </a:rPr>
              <a:t>Документ:</a:t>
            </a:r>
            <a:r>
              <a:rPr sz="1400" spc="-2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5624D"/>
                </a:solidFill>
                <a:latin typeface="Microsoft Sans Serif"/>
                <a:cs typeface="Microsoft Sans Serif"/>
              </a:rPr>
              <a:t>Решение</a:t>
            </a:r>
            <a:r>
              <a:rPr sz="1400" spc="-2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5624D"/>
                </a:solidFill>
                <a:latin typeface="Microsoft Sans Serif"/>
                <a:cs typeface="Microsoft Sans Serif"/>
              </a:rPr>
              <a:t>Татарстанского</a:t>
            </a:r>
            <a:r>
              <a:rPr sz="1400" spc="-5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УФАС</a:t>
            </a:r>
            <a:r>
              <a:rPr sz="1400" spc="-2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5624D"/>
                </a:solidFill>
                <a:latin typeface="Microsoft Sans Serif"/>
                <a:cs typeface="Microsoft Sans Serif"/>
              </a:rPr>
              <a:t>России</a:t>
            </a:r>
            <a:r>
              <a:rPr sz="1400" spc="-2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5624D"/>
                </a:solidFill>
                <a:latin typeface="Microsoft Sans Serif"/>
                <a:cs typeface="Microsoft Sans Serif"/>
              </a:rPr>
              <a:t>от</a:t>
            </a:r>
            <a:r>
              <a:rPr sz="1400" spc="-3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5624D"/>
                </a:solidFill>
                <a:latin typeface="Microsoft Sans Serif"/>
                <a:cs typeface="Microsoft Sans Serif"/>
              </a:rPr>
              <a:t>15.06.2022</a:t>
            </a:r>
            <a:r>
              <a:rPr sz="1400" spc="-5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</a:t>
            </a:r>
            <a:r>
              <a:rPr sz="1400" spc="-2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5624D"/>
                </a:solidFill>
                <a:latin typeface="Microsoft Sans Serif"/>
                <a:cs typeface="Microsoft Sans Serif"/>
              </a:rPr>
              <a:t>делу</a:t>
            </a:r>
            <a:r>
              <a:rPr sz="1400" spc="-3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spc="95" dirty="0">
                <a:solidFill>
                  <a:srgbClr val="F5624D"/>
                </a:solidFill>
                <a:latin typeface="Microsoft Sans Serif"/>
                <a:cs typeface="Microsoft Sans Serif"/>
              </a:rPr>
              <a:t>№</a:t>
            </a:r>
            <a:r>
              <a:rPr sz="1400" spc="-2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016/06/31-917/2022</a:t>
            </a: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solidFill>
                  <a:srgbClr val="F5624D"/>
                </a:solidFill>
                <a:latin typeface="Microsoft Sans Serif"/>
                <a:cs typeface="Microsoft Sans Serif"/>
              </a:rPr>
              <a:t>"КонсультантПлюс:</a:t>
            </a:r>
            <a:r>
              <a:rPr sz="1400" spc="-4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5624D"/>
                </a:solidFill>
                <a:latin typeface="Microsoft Sans Serif"/>
                <a:cs typeface="Microsoft Sans Serif"/>
              </a:rPr>
              <a:t>Новости</a:t>
            </a:r>
            <a:r>
              <a:rPr sz="1400" spc="-2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5624D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5624D"/>
                </a:solidFill>
                <a:latin typeface="Microsoft Sans Serif"/>
                <a:cs typeface="Microsoft Sans Serif"/>
              </a:rPr>
              <a:t>специалиста</a:t>
            </a:r>
            <a:r>
              <a:rPr sz="1400" spc="-3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</a:t>
            </a:r>
            <a:r>
              <a:rPr sz="1400" spc="1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закупкам"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35" dirty="0"/>
              <a:t>УСТАНОВЛЕНИЕ</a:t>
            </a:r>
            <a:r>
              <a:rPr sz="2800" spc="-125" dirty="0"/>
              <a:t> </a:t>
            </a:r>
            <a:r>
              <a:rPr sz="2800" spc="-50" dirty="0"/>
              <a:t>ДОПОЛНИТЕЛЬНЫХ</a:t>
            </a:r>
            <a:r>
              <a:rPr sz="2800" spc="-80" dirty="0"/>
              <a:t> </a:t>
            </a:r>
            <a:r>
              <a:rPr sz="2800" spc="-10" dirty="0"/>
              <a:t>ТРЕБОВАНИЙ, ЧАСТЬ</a:t>
            </a:r>
            <a:r>
              <a:rPr sz="2800" spc="-100" dirty="0"/>
              <a:t> </a:t>
            </a:r>
            <a:r>
              <a:rPr sz="2800" dirty="0"/>
              <a:t>2</a:t>
            </a:r>
            <a:r>
              <a:rPr sz="2800" spc="-80" dirty="0"/>
              <a:t> </a:t>
            </a:r>
            <a:r>
              <a:rPr sz="2800" spc="-55" dirty="0"/>
              <a:t>СТАТЬИ</a:t>
            </a:r>
            <a:r>
              <a:rPr sz="2800" spc="-85" dirty="0"/>
              <a:t> </a:t>
            </a:r>
            <a:r>
              <a:rPr sz="2800" spc="-25" dirty="0"/>
              <a:t>31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428650" y="1306194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1889632"/>
          <a:ext cx="10784204" cy="455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1839595"/>
                <a:gridCol w="3416934"/>
                <a:gridCol w="4937125"/>
              </a:tblGrid>
              <a:tr h="107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202565" algn="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отдельных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94945" marR="66675" indent="-1206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услуг,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 соответствие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860425">
                <a:tc gridSpan="4">
                  <a:txBody>
                    <a:bodyPr/>
                    <a:lstStyle/>
                    <a:p>
                      <a:pPr marL="286385" marR="283210" indent="3810" algn="ctr">
                        <a:lnSpc>
                          <a:spcPts val="144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7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 превышает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92045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8.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395"/>
                        </a:lnSpc>
                        <a:tabLst>
                          <a:tab pos="1616710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3111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строительству, реконструкции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</a:t>
                      </a:r>
                      <a:r>
                        <a:rPr sz="1200" b="1" spc="18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объекта,</a:t>
                      </a:r>
                      <a:r>
                        <a:rPr sz="1200" b="1" spc="19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исключением предусмотренных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29209">
                        <a:lnSpc>
                          <a:spcPct val="100000"/>
                        </a:lnSpc>
                        <a:tabLst>
                          <a:tab pos="1634489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позицией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17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настоящего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3111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приложения</a:t>
                      </a:r>
                      <a:r>
                        <a:rPr sz="1200" b="1" spc="434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</a:t>
                      </a:r>
                      <a:r>
                        <a:rPr sz="1200" b="1" spc="434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строительству, реконструкции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596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автомобильной дороги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2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</a:t>
                      </a:r>
                      <a:r>
                        <a:rPr sz="12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r>
                        <a:rPr sz="12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следующего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4130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  <a:tab pos="184785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00" spc="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</a:t>
                      </a:r>
                      <a:r>
                        <a:rPr sz="1200" spc="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строительного подряда,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r>
                        <a:rPr sz="12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объекта,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дороги;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6670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участником</a:t>
                      </a:r>
                      <a:r>
                        <a:rPr sz="12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являющимся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застройщиком,</a:t>
                      </a:r>
                      <a:r>
                        <a:rPr sz="12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r>
                        <a:rPr sz="12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объекта,</a:t>
                      </a:r>
                      <a:r>
                        <a:rPr sz="1200" spc="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200" spc="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r>
                        <a:rPr sz="1200" spc="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 дороги.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6195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-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indent="-25781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034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79730" algn="l"/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F5624D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строительства,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также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2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содержит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034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79730" algn="l"/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F5624D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43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43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4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43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4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200" spc="3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</a:t>
                      </a:r>
                      <a:r>
                        <a:rPr sz="1200" spc="3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искл.</a:t>
                      </a:r>
                      <a:r>
                        <a:rPr sz="12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</a:t>
                      </a:r>
                      <a:r>
                        <a:rPr sz="12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2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00" spc="3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</a:t>
                      </a:r>
                      <a:r>
                        <a:rPr sz="12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деятельности)</a:t>
                      </a:r>
                      <a:r>
                        <a:rPr sz="1200" spc="48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200" spc="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эксплуатации.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УСТАНОВЛЕНИЕ</a:t>
            </a:r>
            <a:r>
              <a:rPr sz="2400" spc="-125" dirty="0"/>
              <a:t> </a:t>
            </a:r>
            <a:r>
              <a:rPr sz="2400" spc="-50" dirty="0"/>
              <a:t>ДОПОЛНИТЕЛЬНЫХ</a:t>
            </a:r>
            <a:r>
              <a:rPr sz="2400" spc="-80" dirty="0"/>
              <a:t> </a:t>
            </a:r>
            <a:r>
              <a:rPr sz="2400" spc="-10" dirty="0"/>
              <a:t>ТРЕБОВАНИЙ, ЧАСТЬ</a:t>
            </a:r>
            <a:r>
              <a:rPr sz="2400" spc="-90" dirty="0"/>
              <a:t> </a:t>
            </a:r>
            <a:r>
              <a:rPr sz="2400" dirty="0"/>
              <a:t>2</a:t>
            </a:r>
            <a:r>
              <a:rPr sz="2400" spc="-75" dirty="0"/>
              <a:t> </a:t>
            </a:r>
            <a:r>
              <a:rPr sz="2400" spc="-60" dirty="0"/>
              <a:t>СТАТЬИ</a:t>
            </a:r>
            <a:r>
              <a:rPr sz="2400" spc="-70" dirty="0"/>
              <a:t> </a:t>
            </a:r>
            <a:r>
              <a:rPr sz="2400" spc="-25" dirty="0"/>
              <a:t>31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28650" y="1287602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6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12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14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1867407"/>
          <a:ext cx="10803890" cy="4589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/>
                <a:gridCol w="2002155"/>
                <a:gridCol w="5178425"/>
                <a:gridCol w="3031490"/>
              </a:tblGrid>
              <a:tr h="937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201930" algn="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443230" marR="433070" algn="ctr">
                        <a:lnSpc>
                          <a:spcPts val="1440"/>
                        </a:lnSpc>
                        <a:spcBef>
                          <a:spcPts val="3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5590" marR="269240" algn="ctr">
                        <a:lnSpc>
                          <a:spcPct val="100000"/>
                        </a:lnSpc>
                      </a:pP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услуг,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3025" indent="-254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документы, подтверждающие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 участников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 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R="246379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853440">
                <a:tc gridSpan="4">
                  <a:txBody>
                    <a:bodyPr/>
                    <a:lstStyle/>
                    <a:p>
                      <a:pPr marL="296545" marR="288925" indent="-635" algn="ctr">
                        <a:lnSpc>
                          <a:spcPts val="144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7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рублей,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рублей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74925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8.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395"/>
                        </a:lnSpc>
                        <a:tabLst>
                          <a:tab pos="1778000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5560" marR="807085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строительству,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реконструкции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5560" marR="31750">
                        <a:lnSpc>
                          <a:spcPct val="100000"/>
                        </a:lnSpc>
                        <a:tabLst>
                          <a:tab pos="991869" algn="l"/>
                          <a:tab pos="1807210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объекта,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исключением предусмотренных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5560" marR="28575">
                        <a:lnSpc>
                          <a:spcPct val="100000"/>
                        </a:lnSpc>
                        <a:tabLst>
                          <a:tab pos="1154430" algn="l"/>
                          <a:tab pos="1778000" algn="l"/>
                        </a:tabLst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позицией</a:t>
                      </a:r>
                      <a:r>
                        <a:rPr sz="1200" b="1" spc="26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1200" b="1" spc="2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настоящего приложения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строительству, реконструкции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автомобильной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дороги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договору,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предусмотренному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 marR="27305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предусмотренных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</a:t>
                      </a:r>
                      <a:r>
                        <a:rPr sz="1200" spc="-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21310" marR="27305" indent="-28575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Font typeface="Wingdings"/>
                        <a:buChar char=""/>
                        <a:tabLst>
                          <a:tab pos="32258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50%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НМЦК,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 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исполнителя),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 НМЦК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 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21310" marR="26670" indent="-28575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Font typeface="Wingdings"/>
                        <a:buChar char=""/>
                        <a:tabLst>
                          <a:tab pos="32258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40%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НМЦК,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 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исполнителя),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составляет 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4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</a:t>
                      </a:r>
                      <a:r>
                        <a:rPr sz="12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200" spc="45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200" spc="4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рублей,</a:t>
                      </a:r>
                      <a:r>
                        <a:rPr sz="12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2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</a:t>
                      </a:r>
                      <a:r>
                        <a:rPr sz="12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2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 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21310" marR="27305" indent="-28575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5624D"/>
                        </a:buClr>
                        <a:buFont typeface="Wingdings"/>
                        <a:buChar char=""/>
                        <a:tabLst>
                          <a:tab pos="32258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30%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НМЦК,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 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исполнителя),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составляет 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just">
                        <a:lnSpc>
                          <a:spcPts val="1395"/>
                        </a:lnSpc>
                        <a:tabLst>
                          <a:tab pos="574675" algn="l"/>
                          <a:tab pos="1499870" algn="l"/>
                          <a:tab pos="2524125" algn="l"/>
                        </a:tabLst>
                      </a:pP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6830" marR="2667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п.2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"Доп.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034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раздел</a:t>
                      </a:r>
                      <a:r>
                        <a:rPr sz="120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12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"Смета</a:t>
                      </a:r>
                      <a:r>
                        <a:rPr sz="12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строительства" проектной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документации;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4765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3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4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4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2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2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Постановление Правительства РФ от 12.11.2020 N 1816 </a:t>
            </a:r>
            <a:r>
              <a:rPr lang="ru-RU" sz="2000" dirty="0" smtClean="0"/>
              <a:t>«Об </a:t>
            </a:r>
            <a:r>
              <a:rPr lang="ru-RU" sz="2000" dirty="0"/>
              <a:t>утверждении </a:t>
            </a:r>
            <a:r>
              <a:rPr lang="ru-RU" sz="2000" dirty="0" smtClean="0"/>
              <a:t>перечня </a:t>
            </a:r>
            <a:r>
              <a:rPr lang="ru-RU" sz="2000" dirty="0"/>
              <a:t>случаев, при которых для строительства, реконструкции объекта капитального строительства не </a:t>
            </a:r>
            <a:r>
              <a:rPr lang="ru-RU" sz="2000" dirty="0" smtClean="0"/>
              <a:t>требуется получение разрешения </a:t>
            </a:r>
            <a:r>
              <a:rPr lang="ru-RU" sz="2000" dirty="0"/>
              <a:t>на </a:t>
            </a:r>
            <a:r>
              <a:rPr lang="ru-RU" sz="2000" dirty="0" smtClean="0"/>
              <a:t>строительство»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1286066" cy="469741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Строительство, реконструкция:</a:t>
            </a:r>
          </a:p>
          <a:p>
            <a:r>
              <a:rPr lang="ru-RU" dirty="0"/>
              <a:t>линий связи и сооружений связи, не являющихся особо опасными, технически сложными объектами связи;</a:t>
            </a:r>
          </a:p>
          <a:p>
            <a:r>
              <a:rPr lang="ru-RU" dirty="0"/>
              <a:t>линий электропередачи классом напряжения до 35 </a:t>
            </a:r>
            <a:r>
              <a:rPr lang="ru-RU" dirty="0" err="1"/>
              <a:t>кВ</a:t>
            </a:r>
            <a:r>
              <a:rPr lang="ru-RU" dirty="0"/>
              <a:t> включительно, а также связанных с ними трансформаторных подстанций, распределительных пунктов;</a:t>
            </a:r>
          </a:p>
          <a:p>
            <a:r>
              <a:rPr lang="ru-RU" dirty="0"/>
              <a:t>тепловых сетей, транспортирующих водяной пар с рабочим давлением до 1,6 </a:t>
            </a:r>
            <a:r>
              <a:rPr lang="ru-RU" dirty="0" err="1"/>
              <a:t>мегапаскаля</a:t>
            </a:r>
            <a:r>
              <a:rPr lang="ru-RU" dirty="0"/>
              <a:t> включительно или горячую воду с температурой до 150 °C включительно;</a:t>
            </a:r>
          </a:p>
          <a:p>
            <a:r>
              <a:rPr lang="ru-RU" dirty="0"/>
              <a:t>водопроводов и водоводов всех видов диаметром до 500 мм;</a:t>
            </a:r>
          </a:p>
          <a:p>
            <a:r>
              <a:rPr lang="ru-RU" dirty="0"/>
              <a:t>линейных сооружений водоотведения диаметром до 1000 мм;</a:t>
            </a:r>
          </a:p>
          <a:p>
            <a:r>
              <a:rPr lang="ru-RU" dirty="0"/>
              <a:t>линейных объектов, размещаемых пользователем недр в целях проведения работ по геологическому изучению недр и (или) разведки и добычи полезных ископаемых в границах участков недр, при условии, что такие объекты не являются особо опасными, технически сложными и уникальными объектами и одновременно строительство, реконструкция таких объектов осуществляются за пределами границ населенных пунктов;</a:t>
            </a:r>
          </a:p>
          <a:p>
            <a:r>
              <a:rPr lang="ru-RU" dirty="0"/>
              <a:t>отдельно стоящих ветроэнергетических установок высотой менее чем 250 метров, а также солнечных батарей;</a:t>
            </a:r>
          </a:p>
          <a:p>
            <a:r>
              <a:rPr lang="ru-RU" dirty="0"/>
              <a:t>автомобильных дорог IV и V категории;</a:t>
            </a:r>
          </a:p>
          <a:p>
            <a:r>
              <a:rPr lang="ru-RU" dirty="0"/>
              <a:t>объектов капитального строительства, являющихся элементами обустройства автомобильных дорог и (или) защитными дорожными сооружениями и размещаемых в полосе отвода автомобильных дорог;</a:t>
            </a:r>
          </a:p>
          <a:p>
            <a:r>
              <a:rPr lang="ru-RU" dirty="0"/>
              <a:t>местных улиц, местных дорог, проездов улично-дорожной сети сельских поселений;</a:t>
            </a:r>
          </a:p>
          <a:p>
            <a:r>
              <a:rPr lang="ru-RU" dirty="0"/>
              <a:t>пешеходных улиц и площадей городов;</a:t>
            </a:r>
          </a:p>
          <a:p>
            <a:r>
              <a:rPr lang="ru-RU" dirty="0"/>
              <a:t>парковых дорог, проездов, велосипедных дорожек;</a:t>
            </a:r>
          </a:p>
          <a:p>
            <a:r>
              <a:rPr lang="ru-RU" dirty="0"/>
              <a:t>объектов, предназначенных для транспортировки природного газа под давлением до 1,2 </a:t>
            </a:r>
            <a:r>
              <a:rPr lang="ru-RU" dirty="0" err="1"/>
              <a:t>мегапаскаля</a:t>
            </a:r>
            <a:r>
              <a:rPr lang="ru-RU" dirty="0"/>
              <a:t> включительно;</a:t>
            </a:r>
          </a:p>
          <a:p>
            <a:r>
              <a:rPr lang="ru-RU" dirty="0" smtClean="0"/>
              <a:t>трамвайных </a:t>
            </a:r>
            <a:r>
              <a:rPr lang="ru-RU" dirty="0"/>
              <a:t>путей, контактных сетей трамвайных линий.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4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8131003" cy="35936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Вопросы установления дополнительных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36084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100" dirty="0"/>
              <a:t> </a:t>
            </a:r>
            <a:r>
              <a:rPr sz="3000" dirty="0"/>
              <a:t>2</a:t>
            </a:r>
            <a:r>
              <a:rPr sz="3000" spc="-80" dirty="0"/>
              <a:t> </a:t>
            </a:r>
            <a:r>
              <a:rPr sz="3000" spc="-55" dirty="0"/>
              <a:t>СТАТЬИ</a:t>
            </a:r>
            <a:r>
              <a:rPr sz="3000" spc="-85" dirty="0"/>
              <a:t> </a:t>
            </a:r>
            <a:r>
              <a:rPr sz="3000" spc="-25" dirty="0"/>
              <a:t>31</a:t>
            </a:r>
            <a:endParaRPr sz="3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38222"/>
              </p:ext>
            </p:extLst>
          </p:nvPr>
        </p:nvGraphicFramePr>
        <p:xfrm>
          <a:off x="343585" y="1518030"/>
          <a:ext cx="10794364" cy="477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185"/>
                <a:gridCol w="1529080"/>
                <a:gridCol w="4989195"/>
                <a:gridCol w="3684904"/>
              </a:tblGrid>
              <a:tr h="1024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203200" algn="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205740" marR="2006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1285" marR="1149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 соответствие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 дополнительным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746125">
                <a:tc gridSpan="4">
                  <a:txBody>
                    <a:bodyPr/>
                    <a:lstStyle/>
                    <a:p>
                      <a:pPr marL="292100" marR="284480" indent="-1270" algn="ctr">
                        <a:lnSpc>
                          <a:spcPts val="144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7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рублей,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88285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9.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marR="9525">
                        <a:lnSpc>
                          <a:spcPts val="1440"/>
                        </a:lnSpc>
                        <a:tabLst>
                          <a:tab pos="1326515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 некапитального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604">
                        <a:lnSpc>
                          <a:spcPts val="139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строения,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604" marR="593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сооружения (строений,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604" marR="22860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сооружений), </a:t>
                      </a:r>
                      <a:r>
                        <a:rPr sz="1200" b="1" u="sng" spc="-20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cs typeface="Arial"/>
                        </a:rPr>
                        <a:t>благоустройству </a:t>
                      </a:r>
                      <a:r>
                        <a:rPr sz="1200" b="1" u="sng" spc="-10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cs typeface="Arial"/>
                        </a:rPr>
                        <a:t>территории</a:t>
                      </a:r>
                      <a:endParaRPr sz="12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8575" algn="just">
                        <a:lnSpc>
                          <a:spcPts val="144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одного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следующих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опытов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-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095" marR="26670" indent="-256540" algn="just">
                        <a:lnSpc>
                          <a:spcPts val="1440"/>
                        </a:lnSpc>
                        <a:buAutoNum type="arabicParenR"/>
                        <a:tabLst>
                          <a:tab pos="379095" algn="l"/>
                          <a:tab pos="380365" algn="l"/>
                        </a:tabLst>
                      </a:pPr>
                      <a:r>
                        <a:rPr sz="1200" dirty="0">
                          <a:solidFill>
                            <a:srgbClr val="F5624D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2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некапитального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строения,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сооружения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(строений,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сооружений),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благоустройству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территории;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095" marR="26034" indent="-256540" algn="just">
                        <a:lnSpc>
                          <a:spcPts val="144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379095" algn="l"/>
                          <a:tab pos="380365" algn="l"/>
                        </a:tabLst>
                      </a:pPr>
                      <a:r>
                        <a:rPr sz="1200" dirty="0">
                          <a:solidFill>
                            <a:srgbClr val="F5624D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строительного</a:t>
                      </a:r>
                      <a:r>
                        <a:rPr sz="12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подряда,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2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том</a:t>
                      </a:r>
                      <a:r>
                        <a:rPr sz="12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числе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-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объекта);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095" marR="27940" indent="-256540" algn="just">
                        <a:lnSpc>
                          <a:spcPts val="1440"/>
                        </a:lnSpc>
                        <a:buAutoNum type="arabicParenR"/>
                        <a:tabLst>
                          <a:tab pos="379095" algn="l"/>
                          <a:tab pos="380365" algn="l"/>
                        </a:tabLst>
                      </a:pPr>
                      <a:r>
                        <a:rPr sz="1200" dirty="0">
                          <a:solidFill>
                            <a:srgbClr val="F5624D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участником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закупки,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являющимся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застройщиком,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</a:t>
                      </a:r>
                      <a:r>
                        <a:rPr sz="1200" spc="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r>
                        <a:rPr sz="1200" spc="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том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числе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объекта).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26670" algn="just">
                        <a:lnSpc>
                          <a:spcPts val="144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п.</a:t>
                      </a:r>
                      <a:r>
                        <a:rPr sz="12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"Доп.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indent="-257175" algn="just">
                        <a:lnSpc>
                          <a:spcPts val="139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договор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(по </a:t>
                      </a:r>
                      <a:r>
                        <a:rPr sz="1200" spc="-1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44-</a:t>
                      </a:r>
                      <a:r>
                        <a:rPr sz="1200" spc="-45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ФЗ/</a:t>
                      </a:r>
                      <a:r>
                        <a:rPr sz="1200" spc="-5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223-</a:t>
                      </a:r>
                      <a:r>
                        <a:rPr sz="1200" spc="-2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ФЗ);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9845" indent="-25654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6830" marR="2794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1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"Доп.</a:t>
                      </a:r>
                      <a:r>
                        <a:rPr sz="1200" spc="1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1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lvl="1" indent="-25717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670" lvl="1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строительства,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также</a:t>
                      </a:r>
                      <a:r>
                        <a:rPr sz="1200" spc="4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48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4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кап.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содержит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90" dirty="0"/>
              <a:t> </a:t>
            </a:r>
            <a:r>
              <a:rPr sz="3000" dirty="0"/>
              <a:t>2</a:t>
            </a:r>
            <a:r>
              <a:rPr sz="3000" spc="-75" dirty="0"/>
              <a:t> </a:t>
            </a:r>
            <a:r>
              <a:rPr sz="3000" spc="-60" dirty="0"/>
              <a:t>СТАТЬИ</a:t>
            </a:r>
            <a:r>
              <a:rPr sz="3000" spc="-70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320799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022475"/>
          <a:ext cx="10782934" cy="419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1998345"/>
                <a:gridCol w="3060064"/>
                <a:gridCol w="5133975"/>
              </a:tblGrid>
              <a:tr h="102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2565" algn="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115570" indent="-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 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746125">
                <a:tc gridSpan="4">
                  <a:txBody>
                    <a:bodyPr/>
                    <a:lstStyle/>
                    <a:p>
                      <a:pPr marL="285115" marR="281305" indent="3810" algn="ctr">
                        <a:lnSpc>
                          <a:spcPts val="144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7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 превышает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165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9.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395"/>
                        </a:lnSpc>
                        <a:tabLst>
                          <a:tab pos="1774825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74295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 некапитального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27940" algn="just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строения,</a:t>
                      </a:r>
                      <a:r>
                        <a:rPr sz="1200" b="1" spc="3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сооружения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(строений,</a:t>
                      </a:r>
                      <a:r>
                        <a:rPr sz="1200" b="1" spc="47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сооружений), благоустройству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территории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7305" algn="just">
                        <a:lnSpc>
                          <a:spcPts val="1440"/>
                        </a:lnSpc>
                        <a:spcBef>
                          <a:spcPts val="5"/>
                        </a:spcBef>
                        <a:tabLst>
                          <a:tab pos="1002665" algn="l"/>
                          <a:tab pos="25908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договорам,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предусмотренным</a:t>
                      </a:r>
                      <a:r>
                        <a:rPr sz="1200" spc="4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4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предусмотренных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4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</a:t>
                      </a:r>
                      <a:r>
                        <a:rPr sz="12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4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48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200" spc="4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процентов</a:t>
                      </a:r>
                      <a:r>
                        <a:rPr sz="1200" spc="4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 marR="26670" algn="just">
                        <a:lnSpc>
                          <a:spcPts val="144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начальной</a:t>
                      </a:r>
                      <a:r>
                        <a:rPr sz="12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(максимальной)</a:t>
                      </a:r>
                      <a:r>
                        <a:rPr sz="12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цены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контракта,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 исполнителя)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marR="24130" indent="-256540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F5624D"/>
                          </a:solidFill>
                          <a:latin typeface="Microsoft Sans Serif"/>
                          <a:cs typeface="Microsoft Sans Serif"/>
                        </a:rPr>
                        <a:t>3)</a:t>
                      </a:r>
                      <a:r>
                        <a:rPr sz="1200" spc="90" dirty="0">
                          <a:solidFill>
                            <a:srgbClr val="F5624D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</a:t>
                      </a:r>
                      <a:r>
                        <a:rPr sz="12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r>
                        <a:rPr sz="12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</a:t>
                      </a:r>
                      <a:r>
                        <a:rPr sz="1200" spc="3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2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</a:t>
                      </a:r>
                      <a:r>
                        <a:rPr sz="12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</a:t>
                      </a:r>
                      <a:r>
                        <a:rPr sz="1200" spc="4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43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2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4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</a:t>
                      </a:r>
                      <a:r>
                        <a:rPr sz="1200" spc="196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</a:t>
                      </a:r>
                      <a:r>
                        <a:rPr sz="12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деятельности)</a:t>
                      </a:r>
                      <a:r>
                        <a:rPr sz="12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2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</a:t>
                      </a:r>
                      <a:r>
                        <a:rPr sz="120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 эксплуатации.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90" dirty="0"/>
              <a:t> </a:t>
            </a:r>
            <a:r>
              <a:rPr sz="3000" dirty="0"/>
              <a:t>2</a:t>
            </a:r>
            <a:r>
              <a:rPr sz="3000" spc="-75" dirty="0"/>
              <a:t> </a:t>
            </a:r>
            <a:r>
              <a:rPr sz="3000" spc="-60" dirty="0"/>
              <a:t>СТАТЬИ</a:t>
            </a:r>
            <a:r>
              <a:rPr sz="3000" spc="-70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414653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287904"/>
          <a:ext cx="10803889" cy="3908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/>
                <a:gridCol w="2002155"/>
                <a:gridCol w="3065779"/>
                <a:gridCol w="5144135"/>
              </a:tblGrid>
              <a:tr h="810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3815" indent="-1270" algn="ctr">
                        <a:lnSpc>
                          <a:spcPts val="156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 закупки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22630" marR="236220" indent="-478790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3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0215" marR="121285" indent="-323850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3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подтверждающие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3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00"/>
                        </a:lnSpc>
                      </a:pP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00"/>
                        </a:lnSpc>
                      </a:pP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00"/>
                        </a:lnSpc>
                      </a:pP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810260"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3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3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300" b="1" spc="-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3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3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3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3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300" b="1" spc="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3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78740" marR="71120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3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3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3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3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3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3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3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3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3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3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3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3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3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3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3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3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300" b="1" spc="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3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3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3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3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3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 субъектов</a:t>
                      </a:r>
                      <a:r>
                        <a:rPr sz="1300" b="1" spc="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РФ,</a:t>
                      </a:r>
                      <a:r>
                        <a:rPr sz="13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нужд</a:t>
                      </a:r>
                      <a:r>
                        <a:rPr sz="1300" b="1" spc="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3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3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72639">
                <a:tc>
                  <a:txBody>
                    <a:bodyPr/>
                    <a:lstStyle/>
                    <a:p>
                      <a:pPr marL="14604">
                        <a:lnSpc>
                          <a:spcPts val="1500"/>
                        </a:lnSpc>
                      </a:pPr>
                      <a:r>
                        <a:rPr sz="13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9.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500"/>
                        </a:lnSpc>
                        <a:tabLst>
                          <a:tab pos="1784350" algn="l"/>
                        </a:tabLst>
                      </a:pP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3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некапитального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4604" marR="10160">
                        <a:lnSpc>
                          <a:spcPct val="100000"/>
                        </a:lnSpc>
                        <a:tabLst>
                          <a:tab pos="989965" algn="l"/>
                        </a:tabLst>
                      </a:pP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строения,</a:t>
                      </a:r>
                      <a:r>
                        <a:rPr sz="13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сооружения (строений,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4604" marR="591820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сооружений), </a:t>
                      </a:r>
                      <a:r>
                        <a:rPr sz="13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благоустройству </a:t>
                      </a:r>
                      <a:r>
                        <a:rPr sz="13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территории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500"/>
                        </a:lnSpc>
                      </a:pP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3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3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3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3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3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3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3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3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3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3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3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3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  <a:p>
                      <a:pPr marL="358140" marR="7620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58140" algn="l"/>
                        </a:tabLst>
                      </a:pP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раздел</a:t>
                      </a:r>
                      <a:r>
                        <a:rPr sz="13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13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"Смета</a:t>
                      </a:r>
                      <a:r>
                        <a:rPr sz="13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3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3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3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 строительства" проектной</a:t>
                      </a:r>
                      <a:r>
                        <a:rPr sz="13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документации;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  <a:p>
                      <a:pPr marL="358140" marR="6350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58140" algn="l"/>
                        </a:tabLst>
                      </a:pP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3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3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3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3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3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3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3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3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3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3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3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3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300" spc="3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</a:t>
                      </a:r>
                      <a:r>
                        <a:rPr sz="13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3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3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 эксплуатации</a:t>
                      </a:r>
                      <a:endParaRPr sz="13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100" dirty="0"/>
              <a:t> </a:t>
            </a:r>
            <a:r>
              <a:rPr sz="3000" dirty="0"/>
              <a:t>2</a:t>
            </a:r>
            <a:r>
              <a:rPr sz="3000" spc="-80" dirty="0"/>
              <a:t> </a:t>
            </a:r>
            <a:r>
              <a:rPr sz="3000" spc="-55" dirty="0"/>
              <a:t>СТАТЬИ</a:t>
            </a:r>
            <a:r>
              <a:rPr sz="3000" spc="-85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507362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289682"/>
          <a:ext cx="10800715" cy="4126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/>
                <a:gridCol w="2001520"/>
                <a:gridCol w="3476625"/>
                <a:gridCol w="4730750"/>
              </a:tblGrid>
              <a:tr h="929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2565" algn="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580390" marR="434975" indent="-137160">
                        <a:lnSpc>
                          <a:spcPts val="144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5590" marR="147320" indent="-120650">
                        <a:lnSpc>
                          <a:spcPts val="144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услуг,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49070" marR="85090" indent="-13550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 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0209" marR="106680" indent="-29908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R="246379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782955">
                <a:tc gridSpan="4">
                  <a:txBody>
                    <a:bodyPr/>
                    <a:lstStyle/>
                    <a:p>
                      <a:pPr marL="257810" marR="250825" indent="1270" algn="ctr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 превышает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165">
                <a:tc>
                  <a:txBody>
                    <a:bodyPr/>
                    <a:lstStyle/>
                    <a:p>
                      <a:pPr marL="14604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10.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7940" algn="just">
                        <a:lnSpc>
                          <a:spcPts val="1440"/>
                        </a:lnSpc>
                        <a:spcBef>
                          <a:spcPts val="5"/>
                        </a:spcBef>
                        <a:tabLst>
                          <a:tab pos="1349375" algn="l"/>
                        </a:tabLst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капитальному ремонту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 капитального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 marR="28575" algn="just">
                        <a:lnSpc>
                          <a:spcPts val="1440"/>
                        </a:lnSpc>
                        <a:tabLst>
                          <a:tab pos="1755139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строительства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(за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исключением</a:t>
                      </a:r>
                      <a:r>
                        <a:rPr sz="1200" b="1" spc="30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 объекта)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7305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4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договору,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предусмотренному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предусмотренных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</a:t>
                      </a:r>
                      <a:r>
                        <a:rPr sz="1200" spc="4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4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20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процентов</a:t>
                      </a:r>
                      <a:r>
                        <a:rPr sz="1200" spc="4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начальной</a:t>
                      </a:r>
                      <a:r>
                        <a:rPr sz="12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(максимальной)</a:t>
                      </a:r>
                      <a:r>
                        <a:rPr sz="12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цены</a:t>
                      </a:r>
                      <a:r>
                        <a:rPr sz="12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контракта,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 marR="27305" algn="just">
                        <a:lnSpc>
                          <a:spcPts val="144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1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00" spc="1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 поставщика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26670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indent="-257175" algn="just">
                        <a:lnSpc>
                          <a:spcPts val="139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034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строительства,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также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2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2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200" spc="4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4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содержит</a:t>
                      </a:r>
                      <a:r>
                        <a:rPr sz="1200" spc="4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034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искл.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</a:t>
                      </a:r>
                      <a:r>
                        <a:rPr sz="1200" spc="45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2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градостроительной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деятельности).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100" dirty="0"/>
              <a:t> </a:t>
            </a:r>
            <a:r>
              <a:rPr sz="3000" dirty="0"/>
              <a:t>2</a:t>
            </a:r>
            <a:r>
              <a:rPr sz="3000" spc="-80" dirty="0"/>
              <a:t> </a:t>
            </a:r>
            <a:r>
              <a:rPr sz="3000" spc="-55" dirty="0"/>
              <a:t>СТАТЬИ</a:t>
            </a:r>
            <a:r>
              <a:rPr sz="3000" spc="-85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471675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408554"/>
          <a:ext cx="10808333" cy="3747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/>
                <a:gridCol w="2002789"/>
                <a:gridCol w="3479165"/>
                <a:gridCol w="4734559"/>
              </a:tblGrid>
              <a:tr h="1081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отдельных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9050" marR="133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услуг,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объектом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66775" marR="347345" indent="-51244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4295" marR="6858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 требованиям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4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4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14"/>
                        </a:lnSpc>
                      </a:pPr>
                      <a:r>
                        <a:rPr sz="14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4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868044">
                <a:tc gridSpan="4">
                  <a:txBody>
                    <a:bodyPr/>
                    <a:lstStyle/>
                    <a:p>
                      <a:pPr marL="635" algn="ctr">
                        <a:lnSpc>
                          <a:spcPts val="1620"/>
                        </a:lnSpc>
                      </a:pP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4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400" b="1" spc="-6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4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4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4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4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4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деятельности, 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4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0325" marR="53975" indent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4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400" b="1" spc="-7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4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4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4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400" b="1" spc="-6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400" b="1" spc="-8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4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400" b="1" spc="-7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 </a:t>
                      </a:r>
                      <a:r>
                        <a:rPr sz="14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4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4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4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4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400" b="1" spc="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4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4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4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4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4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4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4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 </a:t>
                      </a:r>
                      <a:r>
                        <a:rPr sz="14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4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4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4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4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4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РФ,</a:t>
                      </a:r>
                      <a:r>
                        <a:rPr sz="14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4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400" b="1" spc="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4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69720">
                <a:tc>
                  <a:txBody>
                    <a:bodyPr/>
                    <a:lstStyle/>
                    <a:p>
                      <a:pPr marL="14604">
                        <a:lnSpc>
                          <a:spcPts val="1620"/>
                        </a:lnSpc>
                      </a:pPr>
                      <a:r>
                        <a:rPr sz="14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10.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620"/>
                        </a:lnSpc>
                        <a:tabLst>
                          <a:tab pos="1750695" algn="l"/>
                        </a:tabLst>
                      </a:pP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капитальному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5560" marR="27940">
                        <a:lnSpc>
                          <a:spcPct val="100000"/>
                        </a:lnSpc>
                        <a:tabLst>
                          <a:tab pos="1247775" algn="l"/>
                        </a:tabLst>
                      </a:pP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ремонту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 капитального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5560" marR="27940">
                        <a:lnSpc>
                          <a:spcPct val="100000"/>
                        </a:lnSpc>
                        <a:tabLst>
                          <a:tab pos="1723389" algn="l"/>
                        </a:tabLst>
                      </a:pP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строительства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(за 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исключением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</a:t>
                      </a:r>
                      <a:r>
                        <a:rPr sz="1400" b="1" spc="-6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620"/>
                        </a:lnSpc>
                      </a:pP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4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4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4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4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4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36195" algn="just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377825" marR="26034" indent="-25527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  <a:tab pos="2038985" algn="l"/>
                          <a:tab pos="3851275" algn="l"/>
                        </a:tabLst>
                      </a:pP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раздел</a:t>
                      </a:r>
                      <a:r>
                        <a:rPr sz="14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14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"Смета</a:t>
                      </a:r>
                      <a:r>
                        <a:rPr sz="14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4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 	капитального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строительства"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проектной 	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документации;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377825" marR="26034" indent="-25527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</a:tabLst>
                      </a:pP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4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4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4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 	строительства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90" dirty="0"/>
              <a:t> </a:t>
            </a:r>
            <a:r>
              <a:rPr sz="3000" dirty="0"/>
              <a:t>2</a:t>
            </a:r>
            <a:r>
              <a:rPr sz="3000" spc="-75" dirty="0"/>
              <a:t> </a:t>
            </a:r>
            <a:r>
              <a:rPr sz="3000" spc="-60" dirty="0"/>
              <a:t>СТАТЬИ</a:t>
            </a:r>
            <a:r>
              <a:rPr sz="3000" spc="-70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366266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239772"/>
          <a:ext cx="10794365" cy="4058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185"/>
                <a:gridCol w="2000250"/>
                <a:gridCol w="3657600"/>
                <a:gridCol w="283210"/>
                <a:gridCol w="4262120"/>
              </a:tblGrid>
              <a:tr h="795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7175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отдельных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2740" marR="48260" indent="-27749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517525">
                <a:tc gridSpan="5">
                  <a:txBody>
                    <a:bodyPr/>
                    <a:lstStyle/>
                    <a:p>
                      <a:pPr marL="90805" marR="85090" indent="1270" algn="ctr">
                        <a:lnSpc>
                          <a:spcPts val="1320"/>
                        </a:lnSpc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1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градостроительной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деятельности,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1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1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1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1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1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100" b="1" spc="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1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для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1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1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1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1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обеспечения</a:t>
                      </a:r>
                      <a:r>
                        <a:rPr sz="11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 РФ,</a:t>
                      </a:r>
                      <a:r>
                        <a:rPr sz="11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1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1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9205">
                <a:tc>
                  <a:txBody>
                    <a:bodyPr/>
                    <a:lstStyle/>
                    <a:p>
                      <a:pPr marL="14604">
                        <a:lnSpc>
                          <a:spcPts val="1280"/>
                        </a:lnSpc>
                      </a:pP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6670" algn="just">
                        <a:lnSpc>
                          <a:spcPts val="1320"/>
                        </a:lnSpc>
                        <a:tabLst>
                          <a:tab pos="1226185" algn="l"/>
                        </a:tabLst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100" b="1" spc="1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1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капитальному ремонту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объекта,</a:t>
                      </a:r>
                      <a:r>
                        <a:rPr sz="1100" b="1" spc="1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</a:t>
                      </a:r>
                      <a:r>
                        <a:rPr sz="1100" b="1" spc="1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исключением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работ,</a:t>
                      </a:r>
                      <a:r>
                        <a:rPr sz="1100" b="1" spc="49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предусмотренных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позицией</a:t>
                      </a:r>
                      <a:r>
                        <a:rPr sz="1100" b="1" spc="18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1100" b="1" spc="17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настоя-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щего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195" marR="27305" algn="just">
                        <a:lnSpc>
                          <a:spcPts val="132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приложения,</a:t>
                      </a:r>
                      <a:r>
                        <a:rPr sz="1100" b="1" spc="16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</a:t>
                      </a:r>
                      <a:r>
                        <a:rPr sz="1100" b="1" spc="1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1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кап.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ремонту</a:t>
                      </a:r>
                      <a:r>
                        <a:rPr sz="1100" b="1" spc="29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автомобильной дороги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7940" algn="just">
                        <a:lnSpc>
                          <a:spcPts val="1320"/>
                        </a:lnSpc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1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</a:t>
                      </a:r>
                      <a:r>
                        <a:rPr sz="1100" spc="1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r>
                        <a:rPr sz="11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следующего</a:t>
                      </a:r>
                      <a:r>
                        <a:rPr sz="1100" spc="1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100" spc="-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работ: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75285" marR="27940" indent="-252729" algn="just">
                        <a:lnSpc>
                          <a:spcPts val="1320"/>
                        </a:lnSpc>
                        <a:spcBef>
                          <a:spcPts val="5"/>
                        </a:spcBef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  <a:tab pos="1458595" algn="l"/>
                          <a:tab pos="2987040" algn="l"/>
                        </a:tabLst>
                      </a:pP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ремонту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100" spc="4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объекта,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79095" algn="just">
                        <a:lnSpc>
                          <a:spcPts val="1280"/>
                        </a:lnSpc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</a:t>
                      </a:r>
                      <a:r>
                        <a:rPr sz="1100" spc="-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дороги;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75285" marR="26670" indent="-252729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2"/>
                        <a:tabLst>
                          <a:tab pos="37909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100" spc="4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100" spc="4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</a:t>
                      </a:r>
                      <a:r>
                        <a:rPr sz="11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строительного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подряда,</a:t>
                      </a:r>
                      <a:r>
                        <a:rPr sz="11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1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1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</a:t>
                      </a:r>
                      <a:r>
                        <a:rPr sz="11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1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объекта,</a:t>
                      </a:r>
                      <a:r>
                        <a:rPr sz="11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1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искл.</a:t>
                      </a:r>
                      <a:r>
                        <a:rPr sz="11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 	дороги;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75285" marR="26670" indent="-252729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2"/>
                        <a:tabLst>
                          <a:tab pos="37909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100" spc="4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100" spc="4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участником</a:t>
                      </a:r>
                      <a:r>
                        <a:rPr sz="1100" spc="4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закупки,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являющимся</a:t>
                      </a:r>
                      <a:r>
                        <a:rPr sz="11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застройщиком,</a:t>
                      </a:r>
                      <a:r>
                        <a:rPr sz="11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1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</a:t>
                      </a:r>
                      <a:r>
                        <a:rPr sz="1100" spc="4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r>
                        <a:rPr sz="1100" spc="4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 	объекта,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1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искл.</a:t>
                      </a:r>
                      <a:r>
                        <a:rPr sz="11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дороги.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 marR="26034" algn="just">
                        <a:lnSpc>
                          <a:spcPts val="1320"/>
                        </a:lnSpc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1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100" spc="4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100" spc="4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100" spc="4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100" spc="4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00" spc="45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1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1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1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1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1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 позиции: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49250" indent="-225425" algn="just">
                        <a:lnSpc>
                          <a:spcPts val="1275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49250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 </a:t>
                      </a:r>
                      <a:r>
                        <a:rPr sz="110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(по</a:t>
                      </a:r>
                      <a:r>
                        <a:rPr sz="1100" spc="1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44-</a:t>
                      </a:r>
                      <a:r>
                        <a:rPr sz="1100" spc="-3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ФЗ/223-</a:t>
                      </a:r>
                      <a:r>
                        <a:rPr sz="1100" spc="-2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ФЗ)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;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49885" indent="-22606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4988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10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52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работ.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6830" marR="26034" algn="just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100" spc="45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1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1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100" spc="45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1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4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1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1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1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1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1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 позиции: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76555" lvl="1" indent="-252729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655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1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75920" marR="26034" lvl="1" indent="-252729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1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10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1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1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строительства,</a:t>
                      </a:r>
                      <a:r>
                        <a:rPr sz="110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1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также</a:t>
                      </a:r>
                      <a:r>
                        <a:rPr sz="11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10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10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1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1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1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 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содержит</a:t>
                      </a:r>
                      <a:r>
                        <a:rPr sz="11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работ;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90" dirty="0"/>
              <a:t> </a:t>
            </a:r>
            <a:r>
              <a:rPr sz="3000" dirty="0"/>
              <a:t>2</a:t>
            </a:r>
            <a:r>
              <a:rPr sz="3000" spc="-75" dirty="0"/>
              <a:t> </a:t>
            </a:r>
            <a:r>
              <a:rPr sz="3000" spc="-60" dirty="0"/>
              <a:t>СТАТЬИ</a:t>
            </a:r>
            <a:r>
              <a:rPr sz="3000" spc="-70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496313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443860"/>
          <a:ext cx="10784205" cy="357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1998345"/>
                <a:gridCol w="3937000"/>
                <a:gridCol w="4258310"/>
              </a:tblGrid>
              <a:tr h="844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25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125095" marR="116839" indent="-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 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80210" marR="315595" indent="-135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 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640" marR="15875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 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844550">
                <a:tc gridSpan="4">
                  <a:txBody>
                    <a:bodyPr/>
                    <a:lstStyle/>
                    <a:p>
                      <a:pPr marL="351790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7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spc="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деятельности,</a:t>
                      </a:r>
                      <a:r>
                        <a:rPr sz="1200" b="1" spc="-1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4000" marR="24828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 закупок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-114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2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 НМЦК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8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РФ,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60525">
                <a:tc>
                  <a:txBody>
                    <a:bodyPr/>
                    <a:lstStyle/>
                    <a:p>
                      <a:pPr marL="14604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940" algn="just">
                        <a:lnSpc>
                          <a:spcPts val="1440"/>
                        </a:lnSpc>
                        <a:spcBef>
                          <a:spcPts val="5"/>
                        </a:spcBef>
                        <a:tabLst>
                          <a:tab pos="1157605" algn="l"/>
                        </a:tabLst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капитальному ремонту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algn="just">
                        <a:lnSpc>
                          <a:spcPts val="1390"/>
                        </a:lnSpc>
                        <a:tabLst>
                          <a:tab pos="1804035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объекта,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28575" algn="just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исключением</a:t>
                      </a:r>
                      <a:r>
                        <a:rPr sz="1200" b="1" spc="48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работ,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предусмотренных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27940" algn="just">
                        <a:lnSpc>
                          <a:spcPct val="100000"/>
                        </a:lnSpc>
                        <a:tabLst>
                          <a:tab pos="1327150" algn="l"/>
                        </a:tabLst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позицией</a:t>
                      </a:r>
                      <a:r>
                        <a:rPr sz="1200" b="1" spc="2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1200" b="1" spc="2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настоящего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приложения,</a:t>
                      </a:r>
                      <a:r>
                        <a:rPr sz="1200" b="1" spc="28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</a:t>
                      </a:r>
                      <a:r>
                        <a:rPr sz="1200" b="1" spc="27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кап.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ремонту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автомобильной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дороги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7940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договору,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предусмотренному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предусмотренных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</a:t>
                      </a:r>
                      <a:r>
                        <a:rPr sz="12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20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процентов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начальной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(максимальной)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цены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контракта,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marR="26034" indent="-256540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3)</a:t>
                      </a:r>
                      <a:r>
                        <a:rPr sz="120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15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</a:t>
                      </a:r>
                      <a:r>
                        <a:rPr sz="1200" spc="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</a:t>
                      </a:r>
                      <a:r>
                        <a:rPr sz="1200" spc="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4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</a:t>
                      </a:r>
                      <a:r>
                        <a:rPr sz="1200" spc="2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деятельности)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20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200" spc="43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</a:t>
                      </a:r>
                      <a:r>
                        <a:rPr sz="12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19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эксплуатации.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100" dirty="0"/>
              <a:t> </a:t>
            </a:r>
            <a:r>
              <a:rPr sz="3000" dirty="0"/>
              <a:t>2</a:t>
            </a:r>
            <a:r>
              <a:rPr sz="3000" spc="-80" dirty="0"/>
              <a:t> </a:t>
            </a:r>
            <a:r>
              <a:rPr sz="3000" spc="-55" dirty="0"/>
              <a:t>СТАТЬИ</a:t>
            </a:r>
            <a:r>
              <a:rPr sz="3000" spc="-85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441526"/>
            <a:ext cx="7063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8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11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341245"/>
          <a:ext cx="10794365" cy="3707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185"/>
                <a:gridCol w="2000250"/>
                <a:gridCol w="3940810"/>
                <a:gridCol w="4262120"/>
              </a:tblGrid>
              <a:tr h="808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32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126364" marR="111760" indent="-762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 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81480" marR="317500" indent="-135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 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9545" marR="16065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 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808990">
                <a:tc gridSpan="4">
                  <a:txBody>
                    <a:bodyPr/>
                    <a:lstStyle/>
                    <a:p>
                      <a:pPr marL="260350" marR="251460" indent="-1905" algn="ctr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200" b="1" spc="-7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7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 превышает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77695">
                <a:tc>
                  <a:txBody>
                    <a:bodyPr/>
                    <a:lstStyle/>
                    <a:p>
                      <a:pPr marL="14604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7940" algn="just">
                        <a:lnSpc>
                          <a:spcPts val="1440"/>
                        </a:lnSpc>
                        <a:spcBef>
                          <a:spcPts val="5"/>
                        </a:spcBef>
                        <a:tabLst>
                          <a:tab pos="1158875" algn="l"/>
                        </a:tabLst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капитальному ремонту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 algn="just">
                        <a:lnSpc>
                          <a:spcPts val="1390"/>
                        </a:lnSpc>
                        <a:tabLst>
                          <a:tab pos="1805305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объекта,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 marR="29209" algn="just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исключением</a:t>
                      </a:r>
                      <a:r>
                        <a:rPr sz="1200" b="1" spc="484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работ,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предусмотренных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 marR="27305" algn="just">
                        <a:lnSpc>
                          <a:spcPct val="100000"/>
                        </a:lnSpc>
                        <a:tabLst>
                          <a:tab pos="1328420" algn="l"/>
                        </a:tabLst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позицией</a:t>
                      </a:r>
                      <a:r>
                        <a:rPr sz="1200" b="1" spc="2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1200" b="1" spc="2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настоящего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приложения,</a:t>
                      </a:r>
                      <a:r>
                        <a:rPr sz="1200" b="1" spc="28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</a:t>
                      </a:r>
                      <a:r>
                        <a:rPr sz="1200" b="1" spc="27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кап.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ремонту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 algn="just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автомобильной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дороги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26034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200" spc="3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670" indent="-256540" algn="just">
                        <a:lnSpc>
                          <a:spcPts val="144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  <a:tab pos="1873250" algn="l"/>
                          <a:tab pos="3497579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раздел</a:t>
                      </a:r>
                      <a:r>
                        <a:rPr sz="12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"Смета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 капитального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строительства"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проектной документации;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indent="-257175" algn="just">
                        <a:lnSpc>
                          <a:spcPts val="139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034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2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200" spc="43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</a:t>
                      </a:r>
                      <a:r>
                        <a:rPr sz="12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100" dirty="0"/>
              <a:t> </a:t>
            </a:r>
            <a:r>
              <a:rPr sz="3000" dirty="0"/>
              <a:t>2</a:t>
            </a:r>
            <a:r>
              <a:rPr sz="3000" spc="-80" dirty="0"/>
              <a:t> </a:t>
            </a:r>
            <a:r>
              <a:rPr sz="3000" spc="-55" dirty="0"/>
              <a:t>СТАТЬИ</a:t>
            </a:r>
            <a:r>
              <a:rPr sz="3000" spc="-85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314653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6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12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14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1959610"/>
          <a:ext cx="10777855" cy="451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1714500"/>
                <a:gridCol w="4617720"/>
                <a:gridCol w="3855085"/>
              </a:tblGrid>
              <a:tr h="795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25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1450" indent="-31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19875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 соответствие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 дополнительным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746125">
                <a:tc gridSpan="4">
                  <a:txBody>
                    <a:bodyPr/>
                    <a:lstStyle/>
                    <a:p>
                      <a:pPr marL="245110" marR="239395" indent="1270" algn="ctr">
                        <a:lnSpc>
                          <a:spcPts val="144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 превышает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7805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12.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940">
                        <a:lnSpc>
                          <a:spcPts val="1440"/>
                        </a:lnSpc>
                        <a:spcBef>
                          <a:spcPts val="5"/>
                        </a:spcBef>
                        <a:tabLst>
                          <a:tab pos="831850" algn="l"/>
                          <a:tab pos="1240155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сносу объекта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ts val="139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капитального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28575" algn="just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строительства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(в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том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числе</a:t>
                      </a:r>
                      <a:r>
                        <a:rPr sz="1200" b="1" spc="434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 объекта)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6670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одного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следующих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опытов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7940" indent="-256540" algn="just">
                        <a:lnSpc>
                          <a:spcPts val="144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2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сносу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 строительства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том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числе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объекта);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indent="-256540" algn="just">
                        <a:lnSpc>
                          <a:spcPts val="139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строительного</a:t>
                      </a:r>
                      <a:r>
                        <a:rPr sz="12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подряда,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7305" algn="just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строительству, реконструкции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(в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том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числе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объекта);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7305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3"/>
                        <a:tabLst>
                          <a:tab pos="379095" algn="l"/>
                          <a:tab pos="1951989" algn="l"/>
                          <a:tab pos="2865120" algn="l"/>
                          <a:tab pos="3538854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участником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закупки,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являющимся застройщиком,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(в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том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числе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объекта).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just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6830" marR="2794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"Доп.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indent="-25717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(по</a:t>
                      </a:r>
                      <a:r>
                        <a:rPr sz="1200" spc="15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44-</a:t>
                      </a:r>
                      <a:r>
                        <a:rPr sz="1200" spc="-35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ФЗ/223-</a:t>
                      </a:r>
                      <a:r>
                        <a:rPr sz="1200" spc="-2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ФЗ)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indent="-25717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200" spc="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683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6830" marR="2794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"Доп.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lvl="1" indent="-25717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034" lvl="1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приемки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кап.строительства,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также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200" spc="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содержит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90" dirty="0"/>
              <a:t> </a:t>
            </a:r>
            <a:r>
              <a:rPr sz="3000" dirty="0"/>
              <a:t>2</a:t>
            </a:r>
            <a:r>
              <a:rPr sz="3000" spc="-75" dirty="0"/>
              <a:t> </a:t>
            </a:r>
            <a:r>
              <a:rPr sz="3000" spc="-60" dirty="0"/>
              <a:t>СТАТЬИ</a:t>
            </a:r>
            <a:r>
              <a:rPr sz="3000" spc="-70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423797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203576"/>
          <a:ext cx="10768330" cy="408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915"/>
                <a:gridCol w="1713230"/>
                <a:gridCol w="3220720"/>
                <a:gridCol w="5244465"/>
              </a:tblGrid>
              <a:tr h="885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1295" algn="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170815" indent="-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2330" marR="414020" indent="-43942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8655" marR="362585" indent="-29908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746125">
                <a:tc gridSpan="4">
                  <a:txBody>
                    <a:bodyPr/>
                    <a:lstStyle/>
                    <a:p>
                      <a:pPr marL="241935" marR="233679" indent="100330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 таким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-114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 НМЦК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8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РФ,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956050">
                        <a:lnSpc>
                          <a:spcPts val="1390"/>
                        </a:lnSpc>
                      </a:pP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39010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12.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95"/>
                        </a:lnSpc>
                        <a:tabLst>
                          <a:tab pos="829944" algn="l"/>
                          <a:tab pos="1238250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сносу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 marR="63436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объекта капитального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 marR="28575" algn="just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строительства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(в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том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числе</a:t>
                      </a:r>
                      <a:r>
                        <a:rPr sz="1200" b="1" spc="4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линейного объекта)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22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договору,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 marR="2413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предусмотренному</a:t>
                      </a:r>
                      <a:r>
                        <a:rPr sz="120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43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4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предусмотренных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20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процентов</a:t>
                      </a:r>
                      <a:r>
                        <a:rPr sz="12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2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начальной</a:t>
                      </a:r>
                      <a:r>
                        <a:rPr sz="12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(максимальной)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цены</a:t>
                      </a:r>
                      <a:r>
                        <a:rPr sz="12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контракта,</a:t>
                      </a:r>
                      <a:r>
                        <a:rPr sz="12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4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</a:t>
                      </a:r>
                      <a:r>
                        <a:rPr sz="1200" spc="2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 (подрядчика,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56540" algn="just">
                        <a:lnSpc>
                          <a:spcPts val="1395"/>
                        </a:lnSpc>
                        <a:buClr>
                          <a:srgbClr val="F5624D"/>
                        </a:buClr>
                        <a:buAutoNum type="arabicParenR" startAt="3"/>
                        <a:tabLst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095" marR="26034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искл.</a:t>
                      </a:r>
                      <a:r>
                        <a:rPr sz="12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</a:t>
                      </a:r>
                      <a:r>
                        <a:rPr sz="12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2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</a:t>
                      </a:r>
                      <a:r>
                        <a:rPr sz="12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</a:t>
                      </a:r>
                      <a:r>
                        <a:rPr sz="12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деятельности)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 объекта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эксплуатации.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6195" marR="2667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"Доп.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0365" lvl="1" indent="-25717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036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раздел</a:t>
                      </a:r>
                      <a:r>
                        <a:rPr sz="12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"Смета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2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095" algn="just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строительства"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проектной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документации;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095" marR="27305" lvl="1" indent="-25654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5624D"/>
                        </a:buClr>
                        <a:buAutoNum type="arabicParenR" startAt="2"/>
                        <a:tabLst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1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868" y="609601"/>
            <a:ext cx="849193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5" dirty="0"/>
              <a:t>ДОПОЛНИТЕЛЬНЫЕ</a:t>
            </a:r>
            <a:r>
              <a:rPr sz="3200" spc="-160" dirty="0"/>
              <a:t> </a:t>
            </a:r>
            <a:r>
              <a:rPr sz="3200" spc="-10" dirty="0"/>
              <a:t>ТРЕБОВАНИЯ</a:t>
            </a:r>
            <a:r>
              <a:rPr sz="3200" spc="-135" dirty="0"/>
              <a:t> </a:t>
            </a:r>
            <a:r>
              <a:rPr sz="3200" spc="-280" dirty="0"/>
              <a:t>К</a:t>
            </a:r>
            <a:r>
              <a:rPr sz="3200" spc="30" dirty="0"/>
              <a:t> </a:t>
            </a:r>
            <a:r>
              <a:rPr sz="3200" spc="-20" dirty="0"/>
              <a:t>УЧАСТНИКАМ </a:t>
            </a:r>
            <a:r>
              <a:rPr sz="3200" spc="-85" dirty="0"/>
              <a:t>ЗАКУПОК</a:t>
            </a:r>
            <a:r>
              <a:rPr sz="3200" spc="-90" dirty="0"/>
              <a:t> </a:t>
            </a:r>
            <a:r>
              <a:rPr sz="3200" spc="-10" dirty="0"/>
              <a:t>(ЧАСТЬ</a:t>
            </a:r>
            <a:r>
              <a:rPr sz="3200" spc="-90" dirty="0"/>
              <a:t> </a:t>
            </a:r>
            <a:r>
              <a:rPr sz="3200" dirty="0"/>
              <a:t>2</a:t>
            </a:r>
            <a:r>
              <a:rPr sz="3200" spc="-75" dirty="0"/>
              <a:t> </a:t>
            </a:r>
            <a:r>
              <a:rPr sz="3200" spc="-60" dirty="0"/>
              <a:t>СТАТЬИ</a:t>
            </a:r>
            <a:r>
              <a:rPr sz="3200" spc="-90" dirty="0"/>
              <a:t> </a:t>
            </a:r>
            <a:r>
              <a:rPr sz="3200" spc="-25" dirty="0"/>
              <a:t>31)</a:t>
            </a:r>
          </a:p>
        </p:txBody>
      </p:sp>
      <p:sp>
        <p:nvSpPr>
          <p:cNvPr id="3" name="object 3"/>
          <p:cNvSpPr/>
          <p:nvPr/>
        </p:nvSpPr>
        <p:spPr>
          <a:xfrm>
            <a:off x="1368552" y="1859279"/>
            <a:ext cx="8729980" cy="1015365"/>
          </a:xfrm>
          <a:custGeom>
            <a:avLst/>
            <a:gdLst/>
            <a:ahLst/>
            <a:cxnLst/>
            <a:rect l="l" t="t" r="r" b="b"/>
            <a:pathLst>
              <a:path w="8729980" h="1015364">
                <a:moveTo>
                  <a:pt x="8560308" y="0"/>
                </a:moveTo>
                <a:lnTo>
                  <a:pt x="169163" y="0"/>
                </a:lnTo>
                <a:lnTo>
                  <a:pt x="124177" y="6039"/>
                </a:lnTo>
                <a:lnTo>
                  <a:pt x="83763" y="23085"/>
                </a:lnTo>
                <a:lnTo>
                  <a:pt x="49529" y="49530"/>
                </a:lnTo>
                <a:lnTo>
                  <a:pt x="23085" y="83763"/>
                </a:lnTo>
                <a:lnTo>
                  <a:pt x="6039" y="124177"/>
                </a:lnTo>
                <a:lnTo>
                  <a:pt x="0" y="169164"/>
                </a:lnTo>
                <a:lnTo>
                  <a:pt x="0" y="845820"/>
                </a:lnTo>
                <a:lnTo>
                  <a:pt x="6039" y="890806"/>
                </a:lnTo>
                <a:lnTo>
                  <a:pt x="23085" y="931220"/>
                </a:lnTo>
                <a:lnTo>
                  <a:pt x="49529" y="965453"/>
                </a:lnTo>
                <a:lnTo>
                  <a:pt x="83763" y="991898"/>
                </a:lnTo>
                <a:lnTo>
                  <a:pt x="124177" y="1008944"/>
                </a:lnTo>
                <a:lnTo>
                  <a:pt x="169163" y="1014984"/>
                </a:lnTo>
                <a:lnTo>
                  <a:pt x="8560308" y="1014984"/>
                </a:lnTo>
                <a:lnTo>
                  <a:pt x="8605294" y="1008944"/>
                </a:lnTo>
                <a:lnTo>
                  <a:pt x="8645708" y="991898"/>
                </a:lnTo>
                <a:lnTo>
                  <a:pt x="8679942" y="965453"/>
                </a:lnTo>
                <a:lnTo>
                  <a:pt x="8706386" y="931220"/>
                </a:lnTo>
                <a:lnTo>
                  <a:pt x="8723432" y="890806"/>
                </a:lnTo>
                <a:lnTo>
                  <a:pt x="8729472" y="845820"/>
                </a:lnTo>
                <a:lnTo>
                  <a:pt x="8729472" y="169164"/>
                </a:lnTo>
                <a:lnTo>
                  <a:pt x="8723432" y="124177"/>
                </a:lnTo>
                <a:lnTo>
                  <a:pt x="8706386" y="83763"/>
                </a:lnTo>
                <a:lnTo>
                  <a:pt x="8679941" y="49530"/>
                </a:lnTo>
                <a:lnTo>
                  <a:pt x="8645708" y="23085"/>
                </a:lnTo>
                <a:lnTo>
                  <a:pt x="8605294" y="6039"/>
                </a:lnTo>
                <a:lnTo>
                  <a:pt x="8560308" y="0"/>
                </a:lnTo>
                <a:close/>
              </a:path>
            </a:pathLst>
          </a:custGeom>
          <a:solidFill>
            <a:srgbClr val="FC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88210" y="1984374"/>
            <a:ext cx="75482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3666F"/>
                </a:solidFill>
                <a:latin typeface="Microsoft Sans Serif"/>
                <a:cs typeface="Microsoft Sans Serif"/>
              </a:rPr>
              <a:t>Правительство</a:t>
            </a:r>
            <a:r>
              <a:rPr sz="1600" spc="-65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53666F"/>
                </a:solidFill>
                <a:latin typeface="Microsoft Sans Serif"/>
                <a:cs typeface="Microsoft Sans Serif"/>
              </a:rPr>
              <a:t>РФ</a:t>
            </a:r>
            <a:r>
              <a:rPr sz="1600" spc="-60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53666F"/>
                </a:solidFill>
                <a:latin typeface="Microsoft Sans Serif"/>
                <a:cs typeface="Microsoft Sans Serif"/>
              </a:rPr>
              <a:t>вправе</a:t>
            </a:r>
            <a:r>
              <a:rPr sz="1600" spc="-70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53666F"/>
                </a:solidFill>
                <a:latin typeface="Microsoft Sans Serif"/>
                <a:cs typeface="Microsoft Sans Serif"/>
              </a:rPr>
              <a:t>установить</a:t>
            </a:r>
            <a:r>
              <a:rPr sz="1600" spc="-30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53666F"/>
                </a:solidFill>
                <a:latin typeface="Microsoft Sans Serif"/>
                <a:cs typeface="Microsoft Sans Serif"/>
              </a:rPr>
              <a:t>дополнительные</a:t>
            </a:r>
            <a:r>
              <a:rPr sz="1600" spc="-15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53666F"/>
                </a:solidFill>
                <a:latin typeface="Microsoft Sans Serif"/>
                <a:cs typeface="Microsoft Sans Serif"/>
              </a:rPr>
              <a:t>квалификационные </a:t>
            </a:r>
            <a:r>
              <a:rPr sz="1600" dirty="0">
                <a:solidFill>
                  <a:srgbClr val="53666F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1600" spc="-65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53666F"/>
                </a:solidFill>
                <a:latin typeface="Microsoft Sans Serif"/>
                <a:cs typeface="Microsoft Sans Serif"/>
              </a:rPr>
              <a:t>для</a:t>
            </a:r>
            <a:r>
              <a:rPr sz="1600" spc="-65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53666F"/>
                </a:solidFill>
                <a:latin typeface="Microsoft Sans Serif"/>
                <a:cs typeface="Microsoft Sans Serif"/>
              </a:rPr>
              <a:t>конкурсов</a:t>
            </a:r>
            <a:r>
              <a:rPr sz="1600" spc="-30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53666F"/>
                </a:solidFill>
                <a:latin typeface="Microsoft Sans Serif"/>
                <a:cs typeface="Microsoft Sans Serif"/>
              </a:rPr>
              <a:t>(открытых,</a:t>
            </a:r>
            <a:r>
              <a:rPr sz="1600" spc="-30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53666F"/>
                </a:solidFill>
                <a:latin typeface="Microsoft Sans Serif"/>
                <a:cs typeface="Microsoft Sans Serif"/>
              </a:rPr>
              <a:t>закрытых)</a:t>
            </a:r>
            <a:r>
              <a:rPr sz="1600" spc="-55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53666F"/>
                </a:solidFill>
                <a:latin typeface="Microsoft Sans Serif"/>
                <a:cs typeface="Microsoft Sans Serif"/>
              </a:rPr>
              <a:t>с</a:t>
            </a:r>
            <a:r>
              <a:rPr sz="1600" spc="-60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53666F"/>
                </a:solidFill>
                <a:latin typeface="Microsoft Sans Serif"/>
                <a:cs typeface="Microsoft Sans Serif"/>
              </a:rPr>
              <a:t>ограниченным</a:t>
            </a:r>
            <a:r>
              <a:rPr sz="1600" spc="-25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53666F"/>
                </a:solidFill>
                <a:latin typeface="Microsoft Sans Serif"/>
                <a:cs typeface="Microsoft Sans Serif"/>
              </a:rPr>
              <a:t>участием,</a:t>
            </a:r>
            <a:r>
              <a:rPr sz="1600" spc="-25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53666F"/>
                </a:solidFill>
                <a:latin typeface="Microsoft Sans Serif"/>
                <a:cs typeface="Microsoft Sans Serif"/>
              </a:rPr>
              <a:t>2-</a:t>
            </a:r>
            <a:r>
              <a:rPr sz="1600" spc="-50" dirty="0">
                <a:solidFill>
                  <a:srgbClr val="53666F"/>
                </a:solidFill>
                <a:latin typeface="Microsoft Sans Serif"/>
                <a:cs typeface="Microsoft Sans Serif"/>
              </a:rPr>
              <a:t>х </a:t>
            </a:r>
            <a:r>
              <a:rPr sz="1600" spc="-10" dirty="0">
                <a:solidFill>
                  <a:srgbClr val="53666F"/>
                </a:solidFill>
                <a:latin typeface="Microsoft Sans Serif"/>
                <a:cs typeface="Microsoft Sans Serif"/>
              </a:rPr>
              <a:t>этапных</a:t>
            </a:r>
            <a:r>
              <a:rPr sz="1600" spc="-55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53666F"/>
                </a:solidFill>
                <a:latin typeface="Microsoft Sans Serif"/>
                <a:cs typeface="Microsoft Sans Serif"/>
              </a:rPr>
              <a:t>(открытых,</a:t>
            </a:r>
            <a:r>
              <a:rPr sz="1600" spc="-40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53666F"/>
                </a:solidFill>
                <a:latin typeface="Microsoft Sans Serif"/>
                <a:cs typeface="Microsoft Sans Serif"/>
              </a:rPr>
              <a:t>закрытых)</a:t>
            </a:r>
            <a:r>
              <a:rPr sz="1600" spc="-40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53666F"/>
                </a:solidFill>
                <a:latin typeface="Microsoft Sans Serif"/>
                <a:cs typeface="Microsoft Sans Serif"/>
              </a:rPr>
              <a:t>конкурсов</a:t>
            </a:r>
            <a:r>
              <a:rPr sz="1600" spc="-30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53666F"/>
                </a:solidFill>
                <a:latin typeface="Microsoft Sans Serif"/>
                <a:cs typeface="Microsoft Sans Serif"/>
              </a:rPr>
              <a:t>или</a:t>
            </a:r>
            <a:r>
              <a:rPr sz="1600" spc="-40" dirty="0">
                <a:solidFill>
                  <a:srgbClr val="53666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53666F"/>
                </a:solidFill>
                <a:latin typeface="Microsoft Sans Serif"/>
                <a:cs typeface="Microsoft Sans Serif"/>
              </a:rPr>
              <a:t>аукционов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759" y="3509771"/>
            <a:ext cx="2880360" cy="1080770"/>
          </a:xfrm>
          <a:custGeom>
            <a:avLst/>
            <a:gdLst/>
            <a:ahLst/>
            <a:cxnLst/>
            <a:rect l="l" t="t" r="r" b="b"/>
            <a:pathLst>
              <a:path w="2880360" h="1080770">
                <a:moveTo>
                  <a:pt x="0" y="180085"/>
                </a:moveTo>
                <a:lnTo>
                  <a:pt x="6433" y="132218"/>
                </a:lnTo>
                <a:lnTo>
                  <a:pt x="24588" y="89201"/>
                </a:lnTo>
                <a:lnTo>
                  <a:pt x="52747" y="52752"/>
                </a:lnTo>
                <a:lnTo>
                  <a:pt x="89195" y="24590"/>
                </a:lnTo>
                <a:lnTo>
                  <a:pt x="132213" y="6434"/>
                </a:lnTo>
                <a:lnTo>
                  <a:pt x="180086" y="0"/>
                </a:lnTo>
                <a:lnTo>
                  <a:pt x="2700274" y="0"/>
                </a:lnTo>
                <a:lnTo>
                  <a:pt x="2748141" y="6434"/>
                </a:lnTo>
                <a:lnTo>
                  <a:pt x="2791158" y="24590"/>
                </a:lnTo>
                <a:lnTo>
                  <a:pt x="2827607" y="52752"/>
                </a:lnTo>
                <a:lnTo>
                  <a:pt x="2855769" y="89201"/>
                </a:lnTo>
                <a:lnTo>
                  <a:pt x="2873925" y="132218"/>
                </a:lnTo>
                <a:lnTo>
                  <a:pt x="2880360" y="180085"/>
                </a:lnTo>
                <a:lnTo>
                  <a:pt x="2880360" y="900429"/>
                </a:lnTo>
                <a:lnTo>
                  <a:pt x="2873925" y="948297"/>
                </a:lnTo>
                <a:lnTo>
                  <a:pt x="2855769" y="991314"/>
                </a:lnTo>
                <a:lnTo>
                  <a:pt x="2827607" y="1027763"/>
                </a:lnTo>
                <a:lnTo>
                  <a:pt x="2791158" y="1055925"/>
                </a:lnTo>
                <a:lnTo>
                  <a:pt x="2748141" y="1074081"/>
                </a:lnTo>
                <a:lnTo>
                  <a:pt x="2700274" y="1080515"/>
                </a:lnTo>
                <a:lnTo>
                  <a:pt x="180086" y="1080515"/>
                </a:lnTo>
                <a:lnTo>
                  <a:pt x="132213" y="1074081"/>
                </a:lnTo>
                <a:lnTo>
                  <a:pt x="89195" y="1055925"/>
                </a:lnTo>
                <a:lnTo>
                  <a:pt x="52747" y="1027763"/>
                </a:lnTo>
                <a:lnTo>
                  <a:pt x="24588" y="991314"/>
                </a:lnTo>
                <a:lnTo>
                  <a:pt x="6433" y="948297"/>
                </a:lnTo>
                <a:lnTo>
                  <a:pt x="0" y="900429"/>
                </a:lnTo>
                <a:lnTo>
                  <a:pt x="0" y="180085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6868" y="3667201"/>
            <a:ext cx="24593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Наличие</a:t>
            </a:r>
            <a:r>
              <a:rPr sz="1600" spc="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финансовых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ресурсов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для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исполнения контракта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52004" y="3509771"/>
            <a:ext cx="2880360" cy="1080770"/>
          </a:xfrm>
          <a:custGeom>
            <a:avLst/>
            <a:gdLst/>
            <a:ahLst/>
            <a:cxnLst/>
            <a:rect l="l" t="t" r="r" b="b"/>
            <a:pathLst>
              <a:path w="2880359" h="1080770">
                <a:moveTo>
                  <a:pt x="0" y="180085"/>
                </a:moveTo>
                <a:lnTo>
                  <a:pt x="6434" y="132218"/>
                </a:lnTo>
                <a:lnTo>
                  <a:pt x="24590" y="89201"/>
                </a:lnTo>
                <a:lnTo>
                  <a:pt x="52752" y="52752"/>
                </a:lnTo>
                <a:lnTo>
                  <a:pt x="89201" y="24590"/>
                </a:lnTo>
                <a:lnTo>
                  <a:pt x="132218" y="6434"/>
                </a:lnTo>
                <a:lnTo>
                  <a:pt x="180086" y="0"/>
                </a:lnTo>
                <a:lnTo>
                  <a:pt x="2700274" y="0"/>
                </a:lnTo>
                <a:lnTo>
                  <a:pt x="2748141" y="6434"/>
                </a:lnTo>
                <a:lnTo>
                  <a:pt x="2791158" y="24590"/>
                </a:lnTo>
                <a:lnTo>
                  <a:pt x="2827607" y="52752"/>
                </a:lnTo>
                <a:lnTo>
                  <a:pt x="2855769" y="89201"/>
                </a:lnTo>
                <a:lnTo>
                  <a:pt x="2873925" y="132218"/>
                </a:lnTo>
                <a:lnTo>
                  <a:pt x="2880360" y="180085"/>
                </a:lnTo>
                <a:lnTo>
                  <a:pt x="2880360" y="900429"/>
                </a:lnTo>
                <a:lnTo>
                  <a:pt x="2873925" y="948297"/>
                </a:lnTo>
                <a:lnTo>
                  <a:pt x="2855769" y="991314"/>
                </a:lnTo>
                <a:lnTo>
                  <a:pt x="2827607" y="1027763"/>
                </a:lnTo>
                <a:lnTo>
                  <a:pt x="2791158" y="1055925"/>
                </a:lnTo>
                <a:lnTo>
                  <a:pt x="2748141" y="1074081"/>
                </a:lnTo>
                <a:lnTo>
                  <a:pt x="2700274" y="1080515"/>
                </a:lnTo>
                <a:lnTo>
                  <a:pt x="180086" y="1080515"/>
                </a:lnTo>
                <a:lnTo>
                  <a:pt x="132218" y="1074081"/>
                </a:lnTo>
                <a:lnTo>
                  <a:pt x="89201" y="1055925"/>
                </a:lnTo>
                <a:lnTo>
                  <a:pt x="52752" y="1027763"/>
                </a:lnTo>
                <a:lnTo>
                  <a:pt x="24590" y="991314"/>
                </a:lnTo>
                <a:lnTo>
                  <a:pt x="6434" y="948297"/>
                </a:lnTo>
                <a:lnTo>
                  <a:pt x="0" y="900429"/>
                </a:lnTo>
                <a:lnTo>
                  <a:pt x="0" y="180085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94117" y="3667201"/>
            <a:ext cx="25971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Опыт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работы,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связанного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с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предметом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контракта, 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и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деловой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репутации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520" y="5224271"/>
            <a:ext cx="5039995" cy="1080770"/>
          </a:xfrm>
          <a:custGeom>
            <a:avLst/>
            <a:gdLst/>
            <a:ahLst/>
            <a:cxnLst/>
            <a:rect l="l" t="t" r="r" b="b"/>
            <a:pathLst>
              <a:path w="5039995" h="1080770">
                <a:moveTo>
                  <a:pt x="0" y="180085"/>
                </a:moveTo>
                <a:lnTo>
                  <a:pt x="6433" y="132218"/>
                </a:lnTo>
                <a:lnTo>
                  <a:pt x="24588" y="89201"/>
                </a:lnTo>
                <a:lnTo>
                  <a:pt x="52747" y="52752"/>
                </a:lnTo>
                <a:lnTo>
                  <a:pt x="89195" y="24590"/>
                </a:lnTo>
                <a:lnTo>
                  <a:pt x="132213" y="6434"/>
                </a:lnTo>
                <a:lnTo>
                  <a:pt x="180086" y="0"/>
                </a:lnTo>
                <a:lnTo>
                  <a:pt x="4859782" y="0"/>
                </a:lnTo>
                <a:lnTo>
                  <a:pt x="4907649" y="6434"/>
                </a:lnTo>
                <a:lnTo>
                  <a:pt x="4950666" y="24590"/>
                </a:lnTo>
                <a:lnTo>
                  <a:pt x="4987115" y="52752"/>
                </a:lnTo>
                <a:lnTo>
                  <a:pt x="5015277" y="89201"/>
                </a:lnTo>
                <a:lnTo>
                  <a:pt x="5033433" y="132218"/>
                </a:lnTo>
                <a:lnTo>
                  <a:pt x="5039868" y="180085"/>
                </a:lnTo>
                <a:lnTo>
                  <a:pt x="5039868" y="900429"/>
                </a:lnTo>
                <a:lnTo>
                  <a:pt x="5033433" y="948302"/>
                </a:lnTo>
                <a:lnTo>
                  <a:pt x="5015277" y="991320"/>
                </a:lnTo>
                <a:lnTo>
                  <a:pt x="4987115" y="1027768"/>
                </a:lnTo>
                <a:lnTo>
                  <a:pt x="4950666" y="1055927"/>
                </a:lnTo>
                <a:lnTo>
                  <a:pt x="4907649" y="1074082"/>
                </a:lnTo>
                <a:lnTo>
                  <a:pt x="4859782" y="1080515"/>
                </a:lnTo>
                <a:lnTo>
                  <a:pt x="180086" y="1080515"/>
                </a:lnTo>
                <a:lnTo>
                  <a:pt x="132213" y="1074082"/>
                </a:lnTo>
                <a:lnTo>
                  <a:pt x="89195" y="1055927"/>
                </a:lnTo>
                <a:lnTo>
                  <a:pt x="52747" y="1027768"/>
                </a:lnTo>
                <a:lnTo>
                  <a:pt x="24588" y="991320"/>
                </a:lnTo>
                <a:lnTo>
                  <a:pt x="6433" y="948302"/>
                </a:lnTo>
                <a:lnTo>
                  <a:pt x="0" y="900429"/>
                </a:lnTo>
                <a:lnTo>
                  <a:pt x="0" y="180085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7593" y="5382869"/>
            <a:ext cx="47212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Наличие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необходимого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количества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специалистов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иных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работников определенного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уровня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квалификации</a:t>
            </a:r>
            <a:r>
              <a:rPr sz="16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для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исполнения</a:t>
            </a:r>
            <a:r>
              <a:rPr sz="16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48171" y="5224271"/>
            <a:ext cx="5039995" cy="1080770"/>
          </a:xfrm>
          <a:custGeom>
            <a:avLst/>
            <a:gdLst/>
            <a:ahLst/>
            <a:cxnLst/>
            <a:rect l="l" t="t" r="r" b="b"/>
            <a:pathLst>
              <a:path w="5039995" h="1080770">
                <a:moveTo>
                  <a:pt x="0" y="180085"/>
                </a:moveTo>
                <a:lnTo>
                  <a:pt x="6434" y="132218"/>
                </a:lnTo>
                <a:lnTo>
                  <a:pt x="24590" y="89201"/>
                </a:lnTo>
                <a:lnTo>
                  <a:pt x="52752" y="52752"/>
                </a:lnTo>
                <a:lnTo>
                  <a:pt x="89201" y="24590"/>
                </a:lnTo>
                <a:lnTo>
                  <a:pt x="132218" y="6434"/>
                </a:lnTo>
                <a:lnTo>
                  <a:pt x="180086" y="0"/>
                </a:lnTo>
                <a:lnTo>
                  <a:pt x="4859782" y="0"/>
                </a:lnTo>
                <a:lnTo>
                  <a:pt x="4907649" y="6434"/>
                </a:lnTo>
                <a:lnTo>
                  <a:pt x="4950666" y="24590"/>
                </a:lnTo>
                <a:lnTo>
                  <a:pt x="4987115" y="52752"/>
                </a:lnTo>
                <a:lnTo>
                  <a:pt x="5015277" y="89201"/>
                </a:lnTo>
                <a:lnTo>
                  <a:pt x="5033433" y="132218"/>
                </a:lnTo>
                <a:lnTo>
                  <a:pt x="5039868" y="180085"/>
                </a:lnTo>
                <a:lnTo>
                  <a:pt x="5039868" y="900429"/>
                </a:lnTo>
                <a:lnTo>
                  <a:pt x="5033433" y="948302"/>
                </a:lnTo>
                <a:lnTo>
                  <a:pt x="5015277" y="991320"/>
                </a:lnTo>
                <a:lnTo>
                  <a:pt x="4987115" y="1027768"/>
                </a:lnTo>
                <a:lnTo>
                  <a:pt x="4950666" y="1055927"/>
                </a:lnTo>
                <a:lnTo>
                  <a:pt x="4907649" y="1074082"/>
                </a:lnTo>
                <a:lnTo>
                  <a:pt x="4859782" y="1080515"/>
                </a:lnTo>
                <a:lnTo>
                  <a:pt x="180086" y="1080515"/>
                </a:lnTo>
                <a:lnTo>
                  <a:pt x="132218" y="1074082"/>
                </a:lnTo>
                <a:lnTo>
                  <a:pt x="89201" y="1055927"/>
                </a:lnTo>
                <a:lnTo>
                  <a:pt x="52752" y="1027768"/>
                </a:lnTo>
                <a:lnTo>
                  <a:pt x="24590" y="991320"/>
                </a:lnTo>
                <a:lnTo>
                  <a:pt x="6434" y="948302"/>
                </a:lnTo>
                <a:lnTo>
                  <a:pt x="0" y="900429"/>
                </a:lnTo>
                <a:lnTo>
                  <a:pt x="0" y="180085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87261" y="5382869"/>
            <a:ext cx="43618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праве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собственности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или</a:t>
            </a:r>
            <a:r>
              <a:rPr sz="16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ином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законном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основании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оборудования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др.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материальных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ресурсов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для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исполнения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контракта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87702" y="2860801"/>
            <a:ext cx="6905625" cy="2364740"/>
          </a:xfrm>
          <a:custGeom>
            <a:avLst/>
            <a:gdLst/>
            <a:ahLst/>
            <a:cxnLst/>
            <a:rect l="l" t="t" r="r" b="b"/>
            <a:pathLst>
              <a:path w="6905625" h="2364740">
                <a:moveTo>
                  <a:pt x="6905371" y="649224"/>
                </a:moveTo>
                <a:lnTo>
                  <a:pt x="6828028" y="590423"/>
                </a:lnTo>
                <a:lnTo>
                  <a:pt x="6822656" y="618845"/>
                </a:lnTo>
                <a:lnTo>
                  <a:pt x="3549015" y="0"/>
                </a:lnTo>
                <a:lnTo>
                  <a:pt x="3546335" y="14236"/>
                </a:lnTo>
                <a:lnTo>
                  <a:pt x="3546043" y="14579"/>
                </a:lnTo>
                <a:lnTo>
                  <a:pt x="3545840" y="14312"/>
                </a:lnTo>
                <a:lnTo>
                  <a:pt x="3543300" y="0"/>
                </a:lnTo>
                <a:lnTo>
                  <a:pt x="82956" y="619620"/>
                </a:lnTo>
                <a:lnTo>
                  <a:pt x="77851" y="591185"/>
                </a:lnTo>
                <a:lnTo>
                  <a:pt x="0" y="649224"/>
                </a:lnTo>
                <a:lnTo>
                  <a:pt x="93218" y="676668"/>
                </a:lnTo>
                <a:lnTo>
                  <a:pt x="88557" y="650748"/>
                </a:lnTo>
                <a:lnTo>
                  <a:pt x="88087" y="648195"/>
                </a:lnTo>
                <a:lnTo>
                  <a:pt x="3493668" y="38265"/>
                </a:lnTo>
                <a:lnTo>
                  <a:pt x="740689" y="2297887"/>
                </a:lnTo>
                <a:lnTo>
                  <a:pt x="722376" y="2275586"/>
                </a:lnTo>
                <a:lnTo>
                  <a:pt x="682752" y="2364232"/>
                </a:lnTo>
                <a:lnTo>
                  <a:pt x="777494" y="2342642"/>
                </a:lnTo>
                <a:lnTo>
                  <a:pt x="766635" y="2329434"/>
                </a:lnTo>
                <a:lnTo>
                  <a:pt x="759079" y="2320252"/>
                </a:lnTo>
                <a:lnTo>
                  <a:pt x="3545903" y="32854"/>
                </a:lnTo>
                <a:lnTo>
                  <a:pt x="6205525" y="2318601"/>
                </a:lnTo>
                <a:lnTo>
                  <a:pt x="6186678" y="2340495"/>
                </a:lnTo>
                <a:lnTo>
                  <a:pt x="6280785" y="2364232"/>
                </a:lnTo>
                <a:lnTo>
                  <a:pt x="6265634" y="2328037"/>
                </a:lnTo>
                <a:lnTo>
                  <a:pt x="6243320" y="2274697"/>
                </a:lnTo>
                <a:lnTo>
                  <a:pt x="6224448" y="2296617"/>
                </a:lnTo>
                <a:lnTo>
                  <a:pt x="3596690" y="38493"/>
                </a:lnTo>
                <a:lnTo>
                  <a:pt x="6817271" y="647293"/>
                </a:lnTo>
                <a:lnTo>
                  <a:pt x="6811899" y="675779"/>
                </a:lnTo>
                <a:lnTo>
                  <a:pt x="6902678" y="649986"/>
                </a:lnTo>
                <a:lnTo>
                  <a:pt x="6905371" y="649224"/>
                </a:lnTo>
                <a:close/>
              </a:path>
            </a:pathLst>
          </a:custGeom>
          <a:solidFill>
            <a:srgbClr val="F148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90" dirty="0"/>
              <a:t> </a:t>
            </a:r>
            <a:r>
              <a:rPr sz="3000" dirty="0"/>
              <a:t>2</a:t>
            </a:r>
            <a:r>
              <a:rPr sz="3000" spc="-75" dirty="0"/>
              <a:t> </a:t>
            </a:r>
            <a:r>
              <a:rPr sz="3000" spc="-60" dirty="0"/>
              <a:t>СТАТЬИ</a:t>
            </a:r>
            <a:r>
              <a:rPr sz="3000" spc="-70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478025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581401"/>
          <a:ext cx="10793729" cy="3536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185"/>
                <a:gridCol w="1717039"/>
                <a:gridCol w="5079365"/>
                <a:gridCol w="3406140"/>
              </a:tblGrid>
              <a:tr h="929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32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299720" marR="294640" algn="ctr">
                        <a:lnSpc>
                          <a:spcPts val="144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8895" marR="39370" indent="-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документы, подтверждающие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 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644525">
                <a:tc gridSpan="4">
                  <a:txBody>
                    <a:bodyPr/>
                    <a:lstStyle/>
                    <a:p>
                      <a:pPr marL="255904" marR="247015" indent="-1905" algn="ctr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II.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градостроительной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деятельности,</a:t>
                      </a:r>
                      <a:r>
                        <a:rPr sz="1200" b="1" spc="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применяется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38630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15.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7940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spc="2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00" b="1" spc="27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текущему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ремонту</a:t>
                      </a:r>
                      <a:r>
                        <a:rPr sz="1200" b="1" spc="3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 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зданий, сооружений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следующего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80365" indent="-25717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036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00" spc="3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200" spc="3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0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текущему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ремонту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зданий,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сооружений;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7305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2"/>
                        <a:tabLst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ремонту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123189" marR="27305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договору,</a:t>
                      </a:r>
                      <a:r>
                        <a:rPr sz="1200" spc="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предусмотренному</a:t>
                      </a:r>
                      <a:r>
                        <a:rPr sz="1200" spc="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</a:t>
                      </a:r>
                      <a:r>
                        <a:rPr sz="1200" spc="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20%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НМЦК,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 поставщика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257175" algn="just">
                        <a:lnSpc>
                          <a:spcPts val="1395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(по</a:t>
                      </a:r>
                      <a:r>
                        <a:rPr sz="1200" spc="15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44-</a:t>
                      </a:r>
                      <a:r>
                        <a:rPr sz="1200" spc="-35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ФЗ/223-</a:t>
                      </a:r>
                      <a:r>
                        <a:rPr sz="1200" spc="-2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ФЗ)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034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  <a:tab pos="1289685" algn="l"/>
                          <a:tab pos="2936875" algn="l"/>
                        </a:tabLst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200" spc="3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(подтверждающие)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100" dirty="0"/>
              <a:t> </a:t>
            </a:r>
            <a:r>
              <a:rPr sz="3000" dirty="0"/>
              <a:t>2</a:t>
            </a:r>
            <a:r>
              <a:rPr sz="3000" spc="-80" dirty="0"/>
              <a:t> </a:t>
            </a:r>
            <a:r>
              <a:rPr sz="3000" spc="-55" dirty="0"/>
              <a:t>СТАТЬИ</a:t>
            </a:r>
            <a:r>
              <a:rPr sz="3000" spc="-85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369567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031619"/>
          <a:ext cx="10804524" cy="4258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/>
                <a:gridCol w="2413000"/>
                <a:gridCol w="3914775"/>
                <a:gridCol w="3884929"/>
              </a:tblGrid>
              <a:tr h="614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2768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отдельных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участникам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31445" marR="123189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 требованиям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545465">
                <a:tc gridSpan="4"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III.</a:t>
                      </a:r>
                      <a:r>
                        <a:rPr sz="1100" b="1" spc="-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1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100" b="1" spc="-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1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дорожной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деятельности,</a:t>
                      </a:r>
                      <a:r>
                        <a:rPr sz="11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1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4295" marR="685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1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1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применяются</a:t>
                      </a:r>
                      <a:r>
                        <a:rPr sz="11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 если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1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1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1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1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1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1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1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РФ,</a:t>
                      </a:r>
                      <a:r>
                        <a:rPr sz="11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1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1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4485">
                <a:tc>
                  <a:txBody>
                    <a:bodyPr/>
                    <a:lstStyle/>
                    <a:p>
                      <a:pPr marL="14604">
                        <a:lnSpc>
                          <a:spcPts val="1280"/>
                        </a:lnSpc>
                      </a:pP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17.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just">
                        <a:lnSpc>
                          <a:spcPts val="132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100" b="1" spc="4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4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строительству,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реконструкции,</a:t>
                      </a:r>
                      <a:r>
                        <a:rPr sz="1100" b="1" spc="38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капитальному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ремонту</a:t>
                      </a:r>
                      <a:r>
                        <a:rPr sz="11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автомобильной</a:t>
                      </a:r>
                      <a:r>
                        <a:rPr sz="1100" b="1" spc="-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дороги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6034" algn="just">
                        <a:lnSpc>
                          <a:spcPts val="132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10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</a:t>
                      </a:r>
                      <a:r>
                        <a:rPr sz="11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r>
                        <a:rPr sz="11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следующего</a:t>
                      </a:r>
                      <a:r>
                        <a:rPr sz="1100" spc="3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1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работ: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75285" marR="26034" indent="-252729" algn="just">
                        <a:lnSpc>
                          <a:spcPts val="132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1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1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</a:t>
                      </a:r>
                      <a:r>
                        <a:rPr sz="11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строительного</a:t>
                      </a:r>
                      <a:r>
                        <a:rPr sz="110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подряда,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1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1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1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</a:t>
                      </a:r>
                      <a:r>
                        <a:rPr sz="1100" spc="3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r>
                        <a:rPr sz="1100" spc="3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79095">
                        <a:lnSpc>
                          <a:spcPts val="1280"/>
                        </a:lnSpc>
                      </a:pP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дороги;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75285" marR="26670" indent="-252729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2"/>
                        <a:tabLst>
                          <a:tab pos="37909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1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1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10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1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100" spc="3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капитальному</a:t>
                      </a:r>
                      <a:r>
                        <a:rPr sz="11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ремонту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</a:t>
                      </a:r>
                      <a:r>
                        <a:rPr sz="1100" spc="-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дороги;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75285" marR="26034" indent="-252729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2"/>
                        <a:tabLst>
                          <a:tab pos="379095" algn="l"/>
                          <a:tab pos="1897380" algn="l"/>
                          <a:tab pos="3337560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1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1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участником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закупки,</a:t>
                      </a:r>
                      <a:r>
                        <a:rPr sz="110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являющимся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застройщиком,</a:t>
                      </a:r>
                      <a:r>
                        <a:rPr sz="110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1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 	реконструкции,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капитальному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ремонту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</a:t>
                      </a:r>
                      <a:r>
                        <a:rPr sz="1100" spc="-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дороги.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27305" algn="just">
                        <a:lnSpc>
                          <a:spcPts val="132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1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1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1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1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1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1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1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1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1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 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1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1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49885" indent="-226060" algn="just">
                        <a:lnSpc>
                          <a:spcPts val="1275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4988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100" spc="-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49250" marR="26034" indent="-22542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52425" algn="l"/>
                          <a:tab pos="1902460" algn="l"/>
                          <a:tab pos="354393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100" spc="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100" spc="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100" spc="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100" spc="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строительства,</a:t>
                      </a:r>
                      <a:r>
                        <a:rPr sz="1100" spc="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также</a:t>
                      </a:r>
                      <a:r>
                        <a:rPr sz="11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1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(акты)</a:t>
                      </a:r>
                      <a:r>
                        <a:rPr sz="11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1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	подтверждающий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(подтверждающие)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1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1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1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100" spc="1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100" spc="1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1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1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содержит</a:t>
                      </a:r>
                      <a:r>
                        <a:rPr sz="11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100" spc="-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работ;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49250" marR="26034" indent="-22542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52425" algn="l"/>
                          <a:tab pos="2068195" algn="l"/>
                          <a:tab pos="2588260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1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100" spc="1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1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кап.</a:t>
                      </a:r>
                      <a:r>
                        <a:rPr sz="11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1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 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1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r>
                        <a:rPr sz="11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</a:t>
                      </a:r>
                      <a:r>
                        <a:rPr sz="11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которых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</a:t>
                      </a:r>
                      <a:r>
                        <a:rPr sz="11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1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</a:t>
                      </a:r>
                      <a:r>
                        <a:rPr sz="11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100" spc="3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 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деятельности)</a:t>
                      </a:r>
                      <a:r>
                        <a:rPr sz="11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1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</a:t>
                      </a:r>
                      <a:r>
                        <a:rPr sz="1100" spc="45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100" spc="4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100" spc="4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</a:t>
                      </a:r>
                      <a:r>
                        <a:rPr sz="1100" spc="4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 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</a:t>
                      </a:r>
                      <a:r>
                        <a:rPr sz="11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эксплуатации.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90" dirty="0"/>
              <a:t> </a:t>
            </a:r>
            <a:r>
              <a:rPr sz="3000" dirty="0"/>
              <a:t>2</a:t>
            </a:r>
            <a:r>
              <a:rPr sz="3000" spc="-75" dirty="0"/>
              <a:t> </a:t>
            </a:r>
            <a:r>
              <a:rPr sz="3000" spc="-60" dirty="0"/>
              <a:t>СТАТЬИ</a:t>
            </a:r>
            <a:r>
              <a:rPr sz="3000" spc="-70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414653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239772"/>
          <a:ext cx="10804525" cy="3927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/>
                <a:gridCol w="1567815"/>
                <a:gridCol w="4999990"/>
                <a:gridCol w="3644900"/>
              </a:tblGrid>
              <a:tr h="932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2609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участникам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8760" marR="2292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1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1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 дополнительным</a:t>
                      </a:r>
                      <a:r>
                        <a:rPr sz="11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545465">
                <a:tc gridSpan="4"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III.</a:t>
                      </a:r>
                      <a:r>
                        <a:rPr sz="1100" b="1" spc="-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1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100" b="1" spc="-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1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дорожной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деятельности,</a:t>
                      </a:r>
                      <a:r>
                        <a:rPr sz="11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1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4295" marR="685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1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1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применяются</a:t>
                      </a:r>
                      <a:r>
                        <a:rPr sz="11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 если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1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1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1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1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1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1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1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РФ,</a:t>
                      </a:r>
                      <a:r>
                        <a:rPr sz="11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1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1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14245">
                <a:tc>
                  <a:txBody>
                    <a:bodyPr/>
                    <a:lstStyle/>
                    <a:p>
                      <a:pPr marL="14604">
                        <a:lnSpc>
                          <a:spcPts val="1280"/>
                        </a:lnSpc>
                      </a:pP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17.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280"/>
                        </a:lnSpc>
                        <a:tabLst>
                          <a:tab pos="1362075" algn="l"/>
                        </a:tabLst>
                      </a:pP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1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 marR="445134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строительству, реконструкции, капитальному ремонту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 marR="41465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автомобильной дороги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6034" algn="just">
                        <a:lnSpc>
                          <a:spcPts val="132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100" spc="4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1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10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договорам,</a:t>
                      </a:r>
                      <a:r>
                        <a:rPr sz="11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предусмотренным</a:t>
                      </a:r>
                      <a:r>
                        <a:rPr sz="1100" spc="4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п.</a:t>
                      </a:r>
                      <a:r>
                        <a:rPr sz="11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4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1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100" spc="2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1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1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100" spc="2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1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предусмотренных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п.3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100" spc="4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100" spc="4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 составлять: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20040" marR="25400" indent="-197485" algn="just">
                        <a:lnSpc>
                          <a:spcPts val="1320"/>
                        </a:lnSpc>
                        <a:buChar char="—"/>
                        <a:tabLst>
                          <a:tab pos="322580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1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50%</a:t>
                      </a:r>
                      <a:r>
                        <a:rPr sz="11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НМЦК,</a:t>
                      </a:r>
                      <a:r>
                        <a:rPr sz="11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1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1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 	поставщика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исполнителя), если</a:t>
                      </a:r>
                      <a:r>
                        <a:rPr sz="11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</a:t>
                      </a:r>
                      <a:r>
                        <a:rPr sz="11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100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рублей;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20675" marR="25400" indent="-198120" algn="just">
                        <a:lnSpc>
                          <a:spcPts val="1320"/>
                        </a:lnSpc>
                        <a:buChar char="—"/>
                        <a:tabLst>
                          <a:tab pos="322580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1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40%</a:t>
                      </a:r>
                      <a:r>
                        <a:rPr sz="11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НМЦК,</a:t>
                      </a:r>
                      <a:r>
                        <a:rPr sz="11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100" spc="2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1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100" spc="1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1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исполнителя),</a:t>
                      </a:r>
                      <a:r>
                        <a:rPr sz="11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1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</a:t>
                      </a:r>
                      <a:r>
                        <a:rPr sz="11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составляет</a:t>
                      </a:r>
                      <a:r>
                        <a:rPr sz="11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1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1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рублей,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но не</a:t>
                      </a:r>
                      <a:r>
                        <a:rPr sz="1100" spc="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</a:t>
                      </a:r>
                      <a:r>
                        <a:rPr sz="11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рублей;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20040" marR="25400" indent="-197485" algn="just">
                        <a:lnSpc>
                          <a:spcPts val="1320"/>
                        </a:lnSpc>
                        <a:buChar char="—"/>
                        <a:tabLst>
                          <a:tab pos="322580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1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30%</a:t>
                      </a:r>
                      <a:r>
                        <a:rPr sz="11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НМЦК,</a:t>
                      </a:r>
                      <a:r>
                        <a:rPr sz="11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1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1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100" spc="1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r>
                        <a:rPr sz="1100" spc="1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исполнителя),</a:t>
                      </a:r>
                      <a:r>
                        <a:rPr sz="11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1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НМЦК</a:t>
                      </a:r>
                      <a:r>
                        <a:rPr sz="11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составляет</a:t>
                      </a:r>
                      <a:r>
                        <a:rPr sz="11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превышает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1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26670" algn="just">
                        <a:lnSpc>
                          <a:spcPts val="132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10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п.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10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"Доп.</a:t>
                      </a:r>
                      <a:r>
                        <a:rPr sz="11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1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1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1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позиции: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76555" indent="-252729" algn="just">
                        <a:lnSpc>
                          <a:spcPts val="1275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655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1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 </a:t>
                      </a:r>
                      <a:r>
                        <a:rPr sz="110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(по</a:t>
                      </a:r>
                      <a:r>
                        <a:rPr sz="1100" spc="15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44-</a:t>
                      </a:r>
                      <a:r>
                        <a:rPr sz="1100" spc="-3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ФЗ/223-</a:t>
                      </a:r>
                      <a:r>
                        <a:rPr sz="1100" spc="-2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ФЗ)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;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75920" marR="27940" indent="-252729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10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10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1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1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 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100" spc="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работ.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90" dirty="0"/>
              <a:t> </a:t>
            </a:r>
            <a:r>
              <a:rPr sz="3000" dirty="0"/>
              <a:t>2</a:t>
            </a:r>
            <a:r>
              <a:rPr sz="3000" spc="-75" dirty="0"/>
              <a:t> </a:t>
            </a:r>
            <a:r>
              <a:rPr sz="3000" spc="-60" dirty="0"/>
              <a:t>СТАТЬИ</a:t>
            </a:r>
            <a:r>
              <a:rPr sz="3000" spc="-70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512569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459989"/>
          <a:ext cx="10784840" cy="3729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2408555"/>
                <a:gridCol w="3907790"/>
                <a:gridCol w="3877945"/>
              </a:tblGrid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2565" algn="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19939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отдельных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218440" marR="21018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 соответствие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 дополнительным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746125">
                <a:tc gridSpan="4">
                  <a:txBody>
                    <a:bodyPr/>
                    <a:lstStyle/>
                    <a:p>
                      <a:pPr marL="228600" marR="220979" algn="ctr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III.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дорожной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деятельности,</a:t>
                      </a:r>
                      <a:r>
                        <a:rPr sz="1200" b="1" spc="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применяются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 превышает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92935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17.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just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spc="47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00" b="1" spc="49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строительству,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27940" algn="just">
                        <a:lnSpc>
                          <a:spcPct val="100000"/>
                        </a:lnSpc>
                        <a:tabLst>
                          <a:tab pos="1166495" algn="l"/>
                        </a:tabLst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реконструкции,</a:t>
                      </a:r>
                      <a:r>
                        <a:rPr sz="1200" b="1" spc="26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капитальному ремонту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автомобильной дороги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25400" algn="just">
                        <a:lnSpc>
                          <a:spcPts val="144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4765" indent="-256540" algn="just">
                        <a:lnSpc>
                          <a:spcPts val="1440"/>
                        </a:lnSpc>
                        <a:spcBef>
                          <a:spcPts val="5"/>
                        </a:spcBef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раздел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"Смета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строительства"</a:t>
                      </a:r>
                      <a:r>
                        <a:rPr sz="120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проектной документации;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5400" indent="-256540" algn="just">
                        <a:lnSpc>
                          <a:spcPts val="144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2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2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2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</a:t>
                      </a:r>
                      <a:r>
                        <a:rPr sz="12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200" spc="5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algn="just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100" dirty="0"/>
              <a:t> </a:t>
            </a:r>
            <a:r>
              <a:rPr sz="3000" dirty="0"/>
              <a:t>2</a:t>
            </a:r>
            <a:r>
              <a:rPr sz="3000" spc="-80" dirty="0"/>
              <a:t> </a:t>
            </a:r>
            <a:r>
              <a:rPr sz="3000" spc="-55" dirty="0"/>
              <a:t>СТАТЬИ</a:t>
            </a:r>
            <a:r>
              <a:rPr sz="3000" spc="-85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279017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1898650"/>
          <a:ext cx="10794999" cy="4273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185"/>
                <a:gridCol w="1570355"/>
                <a:gridCol w="4937760"/>
                <a:gridCol w="194309"/>
                <a:gridCol w="3501390"/>
              </a:tblGrid>
              <a:tr h="1044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2565" algn="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227329" marR="2203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00" marR="11938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 соответствие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 дополнительным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345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49935">
                <a:tc gridSpan="5">
                  <a:txBody>
                    <a:bodyPr/>
                    <a:lstStyle/>
                    <a:p>
                      <a:pPr marL="233045" marR="225425" algn="ctr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III.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дорожной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деятельности,</a:t>
                      </a:r>
                      <a:r>
                        <a:rPr sz="1200" b="1" spc="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применяются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 превышает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РФ,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58695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18.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395"/>
                        </a:lnSpc>
                        <a:tabLst>
                          <a:tab pos="1346835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6195" marR="27305" algn="just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ремонту,</a:t>
                      </a:r>
                      <a:r>
                        <a:rPr sz="1200" b="1" spc="28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содержан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ию</a:t>
                      </a:r>
                      <a:r>
                        <a:rPr sz="1200" b="1" spc="2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автомобильной дороги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195" algn="just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2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r>
                        <a:rPr sz="12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одного</a:t>
                      </a:r>
                      <a:r>
                        <a:rPr sz="12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2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следующих</a:t>
                      </a:r>
                      <a:r>
                        <a:rPr sz="12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опытов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4765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2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ремонту,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содержанию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дороги;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4765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2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капитальному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ремонту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дороги;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7940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</a:t>
                      </a:r>
                      <a:r>
                        <a:rPr sz="1200" spc="4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строительного</a:t>
                      </a:r>
                      <a:r>
                        <a:rPr sz="1200" spc="4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подряда,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r>
                        <a:rPr sz="1200" spc="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автомобильной</a:t>
                      </a:r>
                      <a:r>
                        <a:rPr sz="1200" spc="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дороги;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79095" marR="24765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</a:t>
                      </a:r>
                      <a:r>
                        <a:rPr sz="1200" spc="4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00" spc="43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участником</a:t>
                      </a:r>
                      <a:r>
                        <a:rPr sz="1200" spc="4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закупки,</a:t>
                      </a:r>
                      <a:r>
                        <a:rPr sz="1200" spc="43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являющимся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застройщиком,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строительству,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реконструкции автомобильной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дороги.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algn="just">
                        <a:lnSpc>
                          <a:spcPts val="1395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1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6830" marR="26034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пунктами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2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200" spc="2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 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92430" indent="-22923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924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91795" marR="28575" indent="-22860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917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100" dirty="0"/>
              <a:t> </a:t>
            </a:r>
            <a:r>
              <a:rPr sz="3000" dirty="0"/>
              <a:t>2</a:t>
            </a:r>
            <a:r>
              <a:rPr sz="3000" spc="-80" dirty="0"/>
              <a:t> </a:t>
            </a:r>
            <a:r>
              <a:rPr sz="3000" spc="-55" dirty="0"/>
              <a:t>СТАТЬИ</a:t>
            </a:r>
            <a:r>
              <a:rPr sz="3000" spc="-85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468577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6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12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14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333244"/>
          <a:ext cx="10775949" cy="3651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"/>
                <a:gridCol w="1806575"/>
                <a:gridCol w="3839210"/>
                <a:gridCol w="4779009"/>
              </a:tblGrid>
              <a:tr h="932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482600" marR="337820" indent="-137160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7800" marR="50165" indent="-120650">
                        <a:lnSpc>
                          <a:spcPts val="144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услуг,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31314" marR="266065" indent="-135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 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35609" marR="130175" indent="-299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746125">
                <a:tc gridSpan="4">
                  <a:txBody>
                    <a:bodyPr/>
                    <a:lstStyle/>
                    <a:p>
                      <a:pPr marL="224154" marR="216535" algn="ctr">
                        <a:lnSpc>
                          <a:spcPts val="144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III.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дорожной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деятельности,</a:t>
                      </a:r>
                      <a:r>
                        <a:rPr sz="1200" b="1" spc="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 подтверждающие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применяются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рублей,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РФ,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20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200" b="1" spc="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2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37995">
                <a:tc>
                  <a:txBody>
                    <a:bodyPr/>
                    <a:lstStyle/>
                    <a:p>
                      <a:pPr marL="14604">
                        <a:lnSpc>
                          <a:spcPts val="1400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18.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400"/>
                        </a:lnSpc>
                        <a:tabLst>
                          <a:tab pos="1584325" algn="l"/>
                        </a:tabLst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298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ремонту,</a:t>
                      </a:r>
                      <a:r>
                        <a:rPr sz="1200" b="1" spc="40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содержанию автомобильной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дороги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6034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договорам,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предусмотренным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пунктами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1,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предусмотренных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 marR="26670" algn="just">
                        <a:lnSpc>
                          <a:spcPts val="1440"/>
                        </a:lnSpc>
                        <a:tabLst>
                          <a:tab pos="1502410" algn="l"/>
                          <a:tab pos="288607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</a:t>
                      </a:r>
                      <a:r>
                        <a:rPr sz="12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</a:t>
                      </a:r>
                      <a:r>
                        <a:rPr sz="12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</a:t>
                      </a:r>
                      <a:r>
                        <a:rPr sz="12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2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процентов</a:t>
                      </a:r>
                      <a:r>
                        <a:rPr sz="12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начальной</a:t>
                      </a:r>
                      <a:r>
                        <a:rPr sz="1200" spc="1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(максимальной)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цены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контракта,</a:t>
                      </a:r>
                      <a:r>
                        <a:rPr sz="12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6670" algn="just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u="sng" dirty="0">
                          <a:solidFill>
                            <a:srgbClr val="343846"/>
                          </a:solidFill>
                          <a:uFill>
                            <a:solidFill>
                              <a:srgbClr val="34384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u="sng" spc="320" dirty="0">
                          <a:solidFill>
                            <a:srgbClr val="343846"/>
                          </a:solidFill>
                          <a:uFill>
                            <a:solidFill>
                              <a:srgbClr val="34384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u="sng" dirty="0">
                          <a:solidFill>
                            <a:srgbClr val="343846"/>
                          </a:solidFill>
                          <a:uFill>
                            <a:solidFill>
                              <a:srgbClr val="34384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0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0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20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 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92430" indent="-22923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924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-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91795" marR="26670" indent="-22860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917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строительства,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1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также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3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3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3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2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если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 строительства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содержит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90" dirty="0"/>
              <a:t> </a:t>
            </a:r>
            <a:r>
              <a:rPr sz="3000" dirty="0"/>
              <a:t>2</a:t>
            </a:r>
            <a:r>
              <a:rPr sz="3000" spc="-75" dirty="0"/>
              <a:t> </a:t>
            </a:r>
            <a:r>
              <a:rPr sz="3000" spc="-60" dirty="0"/>
              <a:t>СТАТЬИ</a:t>
            </a:r>
            <a:r>
              <a:rPr sz="3000" spc="-70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326896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273554"/>
          <a:ext cx="10785475" cy="3907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1569085"/>
                <a:gridCol w="4043045"/>
                <a:gridCol w="4582795"/>
              </a:tblGrid>
              <a:tr h="850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51765" indent="10922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отдельных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ТРУ,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участникам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92759" marR="207645" indent="-276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80"/>
                        </a:lnSpc>
                      </a:pP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560070">
                <a:tc gridSpan="4"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III.</a:t>
                      </a:r>
                      <a:r>
                        <a:rPr sz="1100" b="1" spc="-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100" b="1" spc="-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100" b="1" spc="-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1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дорожной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деятельности,</a:t>
                      </a:r>
                      <a:r>
                        <a:rPr sz="110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1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1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закупок</a:t>
                      </a:r>
                      <a:r>
                        <a:rPr sz="11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1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1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1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применяются</a:t>
                      </a:r>
                      <a:r>
                        <a:rPr sz="11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 если</a:t>
                      </a:r>
                      <a:r>
                        <a:rPr sz="11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1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НМЦК</a:t>
                      </a:r>
                      <a:r>
                        <a:rPr sz="11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обеспечения</a:t>
                      </a:r>
                      <a:r>
                        <a:rPr sz="11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федеральных</a:t>
                      </a:r>
                      <a:r>
                        <a:rPr sz="11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1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10 млн.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рублей,</a:t>
                      </a:r>
                      <a:r>
                        <a:rPr sz="11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для обеспечения</a:t>
                      </a:r>
                      <a:r>
                        <a:rPr sz="110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r>
                        <a:rPr sz="1100" b="1" spc="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РФ,</a:t>
                      </a:r>
                      <a:r>
                        <a:rPr sz="11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1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нужд</a:t>
                      </a:r>
                      <a:r>
                        <a:rPr sz="1100" b="1" spc="-1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1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73935">
                <a:tc>
                  <a:txBody>
                    <a:bodyPr/>
                    <a:lstStyle/>
                    <a:p>
                      <a:pPr marL="14604">
                        <a:lnSpc>
                          <a:spcPts val="1280"/>
                        </a:lnSpc>
                      </a:pPr>
                      <a:r>
                        <a:rPr sz="11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18.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9209">
                        <a:lnSpc>
                          <a:spcPts val="132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100" b="1" spc="3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37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ремонту, содержанию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 marR="389255">
                        <a:lnSpc>
                          <a:spcPts val="1320"/>
                        </a:lnSpc>
                      </a:pPr>
                      <a:r>
                        <a:rPr sz="11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автомобильных </a:t>
                      </a:r>
                      <a:r>
                        <a:rPr sz="11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дорог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 marR="26034" indent="-226060" algn="just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F5624D"/>
                        </a:buClr>
                        <a:buAutoNum type="arabicParenR" startAt="3"/>
                        <a:tabLst>
                          <a:tab pos="39179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10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1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1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1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100" spc="2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1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</a:t>
                      </a:r>
                      <a:r>
                        <a:rPr sz="11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r>
                        <a:rPr sz="1100" spc="2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</a:t>
                      </a:r>
                      <a:r>
                        <a:rPr sz="11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10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100" spc="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</a:t>
                      </a:r>
                      <a:r>
                        <a:rPr sz="11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100" spc="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00" spc="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</a:t>
                      </a:r>
                      <a:r>
                        <a:rPr sz="1100" spc="4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деятельности)</a:t>
                      </a:r>
                      <a:r>
                        <a:rPr sz="1100" spc="45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100" spc="4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 	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готовности</a:t>
                      </a:r>
                      <a:r>
                        <a:rPr sz="1100" spc="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линейного</a:t>
                      </a:r>
                      <a:r>
                        <a:rPr sz="1100" spc="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100" spc="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инфраструктуры</a:t>
                      </a:r>
                      <a:r>
                        <a:rPr sz="1100" spc="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 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временной</a:t>
                      </a:r>
                      <a:r>
                        <a:rPr sz="1100" spc="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эксплуатации.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6195" marR="254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4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100" spc="4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100" spc="4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r>
                        <a:rPr sz="1100" spc="1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100" u="sng" dirty="0">
                          <a:solidFill>
                            <a:srgbClr val="343846"/>
                          </a:solidFill>
                          <a:uFill>
                            <a:solidFill>
                              <a:srgbClr val="34384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100" u="sng" spc="495" dirty="0">
                          <a:solidFill>
                            <a:srgbClr val="343846"/>
                          </a:solidFill>
                          <a:uFill>
                            <a:solidFill>
                              <a:srgbClr val="34384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u="sng" dirty="0">
                          <a:solidFill>
                            <a:srgbClr val="343846"/>
                          </a:solidFill>
                          <a:uFill>
                            <a:solidFill>
                              <a:srgbClr val="34384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4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1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100" spc="3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100" spc="4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100" spc="4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100" spc="4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 позиции: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89255" lvl="1" indent="-22606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925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раздел</a:t>
                      </a:r>
                      <a:r>
                        <a:rPr sz="1100" spc="3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11</a:t>
                      </a:r>
                      <a:r>
                        <a:rPr sz="11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"Смета</a:t>
                      </a:r>
                      <a:r>
                        <a:rPr sz="11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100" spc="30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1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91795" algn="just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строительства"</a:t>
                      </a:r>
                      <a:r>
                        <a:rPr sz="1100" spc="-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проектной</a:t>
                      </a:r>
                      <a:r>
                        <a:rPr sz="110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документации;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88620" marR="26670" lvl="1" indent="-22542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2"/>
                        <a:tabLst>
                          <a:tab pos="391795" algn="l"/>
                        </a:tabLst>
                      </a:pP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1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1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10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</a:t>
                      </a:r>
                      <a:r>
                        <a:rPr sz="11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100" spc="2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 	</a:t>
                      </a:r>
                      <a:r>
                        <a:rPr sz="11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ПОСТАНОВЛЕНИЕ</a:t>
            </a:r>
            <a:r>
              <a:rPr sz="3200" spc="-155" dirty="0"/>
              <a:t> </a:t>
            </a:r>
            <a:r>
              <a:rPr sz="3200" spc="-60" dirty="0"/>
              <a:t>ПРАВИТЕЛЬСТВА</a:t>
            </a:r>
            <a:r>
              <a:rPr sz="3200" spc="-120" dirty="0"/>
              <a:t> </a:t>
            </a:r>
            <a:r>
              <a:rPr sz="3200" spc="-100" dirty="0"/>
              <a:t>РФ</a:t>
            </a:r>
            <a:r>
              <a:rPr sz="3200" spc="-105" dirty="0"/>
              <a:t> </a:t>
            </a:r>
            <a:r>
              <a:rPr sz="3200" spc="-10" dirty="0"/>
              <a:t>№</a:t>
            </a:r>
            <a:r>
              <a:rPr sz="3200" spc="-10" dirty="0" smtClean="0"/>
              <a:t>2571</a:t>
            </a:r>
            <a:r>
              <a:rPr lang="ru-RU" sz="3200" spc="-10" dirty="0" smtClean="0"/>
              <a:t> (</a:t>
            </a:r>
            <a:r>
              <a:rPr lang="ru-RU" sz="3200" u="sng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УНИВЕРСАЛЬНАЯ ПРЕДКВАЛИФИКАЦИЯ</a:t>
            </a:r>
            <a:r>
              <a:rPr lang="ru-RU" sz="3200" spc="-10" dirty="0" smtClean="0"/>
              <a:t>)</a:t>
            </a:r>
            <a:endParaRPr sz="32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905000"/>
            <a:ext cx="10637520" cy="3576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Установить,</a:t>
            </a:r>
            <a:r>
              <a:rPr sz="1600" b="1" spc="44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что</a:t>
            </a:r>
            <a:r>
              <a:rPr sz="1600" b="1" spc="43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информацией</a:t>
            </a:r>
            <a:r>
              <a:rPr sz="1600" b="1" spc="45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и</a:t>
            </a:r>
            <a:r>
              <a:rPr sz="1600" b="1" spc="44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документами,</a:t>
            </a:r>
            <a:r>
              <a:rPr sz="1600" b="1" spc="45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подтверждающими</a:t>
            </a:r>
            <a:r>
              <a:rPr sz="1600" b="1" spc="455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соответствие</a:t>
            </a:r>
            <a:r>
              <a:rPr sz="1600" b="1" spc="47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участника</a:t>
            </a:r>
            <a:r>
              <a:rPr sz="1600" b="1" spc="459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14842"/>
                </a:solidFill>
                <a:latin typeface="Arial"/>
                <a:cs typeface="Arial"/>
              </a:rPr>
              <a:t>закупки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дополнительному</a:t>
            </a:r>
            <a:r>
              <a:rPr sz="1600" b="1" spc="30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требованию,</a:t>
            </a:r>
            <a:r>
              <a:rPr sz="1600" b="1" spc="45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установленному</a:t>
            </a:r>
            <a:r>
              <a:rPr sz="1600" b="1" spc="25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в</a:t>
            </a:r>
            <a:r>
              <a:rPr sz="1600" b="1" spc="40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соответствии</a:t>
            </a:r>
            <a:r>
              <a:rPr sz="1600" b="1" spc="35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с</a:t>
            </a:r>
            <a:r>
              <a:rPr sz="1600" b="1" spc="45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частью</a:t>
            </a:r>
            <a:r>
              <a:rPr sz="1600" b="1" spc="35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2.1</a:t>
            </a:r>
            <a:r>
              <a:rPr sz="1600" b="1" spc="35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статьи</a:t>
            </a:r>
            <a:r>
              <a:rPr sz="1600" b="1" spc="40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31</a:t>
            </a:r>
            <a:r>
              <a:rPr sz="1600" b="1" spc="35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Закона</a:t>
            </a:r>
            <a:r>
              <a:rPr sz="1600" b="1" spc="35" dirty="0">
                <a:solidFill>
                  <a:srgbClr val="F14842"/>
                </a:solidFill>
                <a:latin typeface="Arial"/>
                <a:cs typeface="Arial"/>
              </a:rPr>
              <a:t>  </a:t>
            </a:r>
            <a:r>
              <a:rPr sz="1600" b="1" spc="-50" dirty="0">
                <a:solidFill>
                  <a:srgbClr val="F14842"/>
                </a:solidFill>
                <a:latin typeface="Arial"/>
                <a:cs typeface="Arial"/>
              </a:rPr>
              <a:t>о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контрактной</a:t>
            </a:r>
            <a:r>
              <a:rPr sz="1600" b="1" spc="-6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14842"/>
                </a:solidFill>
                <a:latin typeface="Arial"/>
                <a:cs typeface="Arial"/>
              </a:rPr>
              <a:t>системе,</a:t>
            </a:r>
            <a:r>
              <a:rPr sz="1600" b="1" spc="-70" dirty="0">
                <a:solidFill>
                  <a:srgbClr val="F1484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14842"/>
                </a:solidFill>
                <a:latin typeface="Arial"/>
                <a:cs typeface="Arial"/>
              </a:rPr>
              <a:t>являются:</a:t>
            </a:r>
            <a:endParaRPr sz="1600" dirty="0">
              <a:latin typeface="Arial"/>
              <a:cs typeface="Arial"/>
            </a:endParaRPr>
          </a:p>
          <a:p>
            <a:pPr marL="241300" marR="5715" indent="-228600" algn="just">
              <a:lnSpc>
                <a:spcPct val="100000"/>
              </a:lnSpc>
              <a:spcBef>
                <a:spcPts val="994"/>
              </a:spcBef>
              <a:buClr>
                <a:srgbClr val="F5624D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а)</a:t>
            </a:r>
            <a:r>
              <a:rPr sz="1600" spc="4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номер</a:t>
            </a:r>
            <a:r>
              <a:rPr sz="1600" spc="4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реестровой</a:t>
            </a:r>
            <a:r>
              <a:rPr sz="1600" spc="4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записи</a:t>
            </a:r>
            <a:r>
              <a:rPr sz="1600" spc="4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4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предусмотренном</a:t>
            </a:r>
            <a:r>
              <a:rPr sz="1600" spc="4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Законом</a:t>
            </a:r>
            <a:r>
              <a:rPr sz="1600" spc="459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</a:t>
            </a:r>
            <a:r>
              <a:rPr sz="1600" spc="4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контрактной</a:t>
            </a:r>
            <a:r>
              <a:rPr sz="1600" spc="459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системе</a:t>
            </a:r>
            <a:r>
              <a:rPr sz="1600" spc="4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реестре</a:t>
            </a:r>
            <a:r>
              <a:rPr sz="1600" spc="4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контрактов, заключенных</a:t>
            </a:r>
            <a:r>
              <a:rPr sz="16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заказчиками</a:t>
            </a:r>
            <a:r>
              <a:rPr sz="16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(в случае</a:t>
            </a:r>
            <a:r>
              <a:rPr sz="16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исполнения</a:t>
            </a:r>
            <a:r>
              <a:rPr sz="16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участником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закупки</a:t>
            </a:r>
            <a:r>
              <a:rPr sz="16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контракта,</a:t>
            </a:r>
            <a:r>
              <a:rPr sz="16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6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 документы 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в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отношении</a:t>
            </a:r>
            <a:r>
              <a:rPr sz="1600" spc="2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которого</a:t>
            </a:r>
            <a:r>
              <a:rPr sz="1600" spc="2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включены</a:t>
            </a:r>
            <a:r>
              <a:rPr sz="1600" spc="2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2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установленном</a:t>
            </a:r>
            <a:r>
              <a:rPr sz="1600" spc="2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порядке</a:t>
            </a:r>
            <a:r>
              <a:rPr sz="1600" spc="2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2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такой</a:t>
            </a:r>
            <a:r>
              <a:rPr sz="1600" spc="2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реестр</a:t>
            </a:r>
            <a:r>
              <a:rPr sz="1600" spc="29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600" spc="25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размещены</a:t>
            </a:r>
            <a:r>
              <a:rPr sz="1600" spc="2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</a:t>
            </a:r>
            <a:r>
              <a:rPr sz="1600" spc="2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официальном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сайте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ЕИС);</a:t>
            </a:r>
            <a:endParaRPr sz="16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1000"/>
              </a:spcBef>
              <a:buClr>
                <a:srgbClr val="F5624D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б)</a:t>
            </a:r>
            <a:r>
              <a:rPr sz="1600" spc="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выписка</a:t>
            </a:r>
            <a:r>
              <a:rPr sz="16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из</a:t>
            </a:r>
            <a:r>
              <a:rPr sz="16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предусмотренного</a:t>
            </a:r>
            <a:r>
              <a:rPr sz="16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Законом</a:t>
            </a:r>
            <a:r>
              <a:rPr sz="1600" spc="10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</a:t>
            </a:r>
            <a:r>
              <a:rPr sz="1600" spc="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контрактной</a:t>
            </a:r>
            <a:r>
              <a:rPr sz="1600" spc="10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системе</a:t>
            </a:r>
            <a:r>
              <a:rPr sz="1600" spc="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реестра</a:t>
            </a:r>
            <a:r>
              <a:rPr sz="1600" spc="9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контрактов,</a:t>
            </a:r>
            <a:r>
              <a:rPr sz="16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содержащего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сведения,</a:t>
            </a:r>
            <a:r>
              <a:rPr sz="1600" spc="4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составляющие</a:t>
            </a:r>
            <a:r>
              <a:rPr sz="1600" spc="4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государственную</a:t>
            </a:r>
            <a:r>
              <a:rPr sz="1600" spc="4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тайну</a:t>
            </a:r>
            <a:r>
              <a:rPr sz="1600" spc="4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(в</a:t>
            </a:r>
            <a:r>
              <a:rPr sz="1600" spc="459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случае</a:t>
            </a:r>
            <a:r>
              <a:rPr sz="1600" spc="4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исполнения</a:t>
            </a:r>
            <a:r>
              <a:rPr sz="1600" spc="4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участником</a:t>
            </a:r>
            <a:r>
              <a:rPr sz="1600" spc="4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закупки</a:t>
            </a:r>
            <a:r>
              <a:rPr sz="1600" spc="4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контракта,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котором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включена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установленном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порядке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такой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реестр);</a:t>
            </a:r>
            <a:endParaRPr sz="1600" dirty="0">
              <a:latin typeface="Microsoft Sans Serif"/>
              <a:cs typeface="Microsoft Sans Serif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1010"/>
              </a:spcBef>
              <a:buClr>
                <a:srgbClr val="F5624D"/>
              </a:buClr>
              <a:buFont typeface="Wingdings"/>
              <a:buChar char=""/>
              <a:tabLst>
                <a:tab pos="241300" algn="l"/>
              </a:tabLst>
            </a:pP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в)</a:t>
            </a:r>
            <a:r>
              <a:rPr sz="1600" spc="30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исполненный</a:t>
            </a:r>
            <a:r>
              <a:rPr sz="1600" spc="3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контракт,</a:t>
            </a:r>
            <a:r>
              <a:rPr sz="1600" spc="3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заключенный</a:t>
            </a:r>
            <a:r>
              <a:rPr sz="1600" spc="2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30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600" spc="30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</a:t>
            </a:r>
            <a:r>
              <a:rPr sz="1600" spc="30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Законом</a:t>
            </a:r>
            <a:r>
              <a:rPr sz="1600" spc="30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о</a:t>
            </a:r>
            <a:r>
              <a:rPr sz="1600" spc="3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контрактной</a:t>
            </a:r>
            <a:r>
              <a:rPr sz="1600" spc="29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системе,</a:t>
            </a:r>
            <a:r>
              <a:rPr sz="1600" spc="3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или</a:t>
            </a:r>
            <a:r>
              <a:rPr sz="1600" spc="2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договор,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заключенный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Законом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№223-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ФЗ,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а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также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акт</a:t>
            </a:r>
            <a:r>
              <a:rPr sz="16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приемки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поставленных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товаров,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работ,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оказанных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услуг,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подтверждающий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цену</a:t>
            </a:r>
            <a:r>
              <a:rPr sz="1600" spc="-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поставленных</a:t>
            </a:r>
            <a:r>
              <a:rPr sz="16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товаров,</a:t>
            </a:r>
            <a:r>
              <a:rPr sz="1600" spc="-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выполненных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работ,</a:t>
            </a:r>
            <a:r>
              <a:rPr sz="1600" spc="-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оказанных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услуг.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210" y="219837"/>
            <a:ext cx="99180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ОСОБЕННОСТЬ</a:t>
            </a:r>
            <a:r>
              <a:rPr spc="-95" dirty="0"/>
              <a:t> </a:t>
            </a:r>
            <a:r>
              <a:rPr spc="-60" dirty="0"/>
              <a:t>ПРЕДОСТАВЛЕНИЯ</a:t>
            </a:r>
            <a:r>
              <a:rPr spc="-85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spc="-10" dirty="0"/>
              <a:t>ПРОВЕРКИ </a:t>
            </a:r>
            <a:r>
              <a:rPr spc="-65" dirty="0"/>
              <a:t>ДОКУМЕНТОВ</a:t>
            </a:r>
            <a:r>
              <a:rPr spc="-100" dirty="0"/>
              <a:t> </a:t>
            </a:r>
            <a:r>
              <a:rPr dirty="0"/>
              <a:t>ПО</a:t>
            </a:r>
            <a:r>
              <a:rPr spc="-75" dirty="0"/>
              <a:t> </a:t>
            </a:r>
            <a:r>
              <a:rPr spc="-20" dirty="0"/>
              <a:t>ЧАСТИ</a:t>
            </a:r>
            <a:r>
              <a:rPr spc="-75" dirty="0"/>
              <a:t> </a:t>
            </a:r>
            <a:r>
              <a:rPr spc="-10" dirty="0"/>
              <a:t>2-</a:t>
            </a:r>
            <a:r>
              <a:rPr dirty="0"/>
              <a:t>2.1</a:t>
            </a:r>
            <a:r>
              <a:rPr spc="-65" dirty="0"/>
              <a:t> </a:t>
            </a:r>
            <a:r>
              <a:rPr spc="-60" dirty="0"/>
              <a:t>СТАТЬИ</a:t>
            </a:r>
            <a:r>
              <a:rPr spc="-90" dirty="0"/>
              <a:t> </a:t>
            </a:r>
            <a:r>
              <a:rPr spc="-25" dirty="0"/>
              <a:t>31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650" y="1713992"/>
            <a:ext cx="10624185" cy="4690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целях</a:t>
            </a:r>
            <a:r>
              <a:rPr sz="1700" spc="3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обеспечения</a:t>
            </a:r>
            <a:r>
              <a:rPr sz="1700" spc="4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доступа</a:t>
            </a:r>
            <a:r>
              <a:rPr sz="1700" spc="5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к</a:t>
            </a:r>
            <a:r>
              <a:rPr sz="1700" spc="5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участию</a:t>
            </a:r>
            <a:r>
              <a:rPr sz="1700" spc="3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проводимых</a:t>
            </a:r>
            <a:r>
              <a:rPr sz="1700" spc="3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</a:t>
            </a:r>
            <a:r>
              <a:rPr sz="1700" spc="4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электронной</a:t>
            </a:r>
            <a:r>
              <a:rPr sz="17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площадке</a:t>
            </a:r>
            <a:r>
              <a:rPr sz="1700" spc="4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(ЭП)</a:t>
            </a:r>
            <a:r>
              <a:rPr sz="1700" spc="4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закупках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отдельных</a:t>
            </a:r>
            <a:r>
              <a:rPr sz="1700" spc="2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видов</a:t>
            </a:r>
            <a:r>
              <a:rPr sz="1700" spc="25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товаров,</a:t>
            </a:r>
            <a:r>
              <a:rPr sz="1700" spc="2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работ,</a:t>
            </a:r>
            <a:r>
              <a:rPr sz="1700" spc="2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услуг</a:t>
            </a:r>
            <a:r>
              <a:rPr sz="1700" spc="2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(ТРУ),</a:t>
            </a:r>
            <a:r>
              <a:rPr sz="1700" spc="254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2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отношении</a:t>
            </a:r>
            <a:r>
              <a:rPr sz="1700" spc="2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1700" spc="2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которых</a:t>
            </a:r>
            <a:r>
              <a:rPr sz="1700" spc="2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Правительством</a:t>
            </a:r>
            <a:r>
              <a:rPr sz="1700" spc="2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РФ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установлены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b="1" dirty="0">
                <a:solidFill>
                  <a:srgbClr val="F5624D"/>
                </a:solidFill>
                <a:latin typeface="Arial"/>
                <a:cs typeface="Arial"/>
              </a:rPr>
              <a:t>дополнительные</a:t>
            </a:r>
            <a:r>
              <a:rPr sz="1700" b="1" spc="-30" dirty="0">
                <a:solidFill>
                  <a:srgbClr val="F5624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624D"/>
                </a:solidFill>
                <a:latin typeface="Arial"/>
                <a:cs typeface="Arial"/>
              </a:rPr>
              <a:t>требования</a:t>
            </a:r>
            <a:r>
              <a:rPr sz="1700" b="1" spc="-40" dirty="0">
                <a:solidFill>
                  <a:srgbClr val="F5624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624D"/>
                </a:solidFill>
                <a:latin typeface="Arial"/>
                <a:cs typeface="Arial"/>
              </a:rPr>
              <a:t>в</a:t>
            </a:r>
            <a:r>
              <a:rPr sz="1700" b="1" spc="-45" dirty="0">
                <a:solidFill>
                  <a:srgbClr val="F5624D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5624D"/>
                </a:solidFill>
                <a:latin typeface="Arial"/>
                <a:cs typeface="Arial"/>
              </a:rPr>
              <a:t>соответствии</a:t>
            </a:r>
            <a:r>
              <a:rPr sz="1700" b="1" spc="-55" dirty="0">
                <a:solidFill>
                  <a:srgbClr val="F5624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624D"/>
                </a:solidFill>
                <a:latin typeface="Arial"/>
                <a:cs typeface="Arial"/>
              </a:rPr>
              <a:t>с</a:t>
            </a:r>
            <a:r>
              <a:rPr sz="1700" b="1" spc="-30" dirty="0">
                <a:solidFill>
                  <a:srgbClr val="F5624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624D"/>
                </a:solidFill>
                <a:latin typeface="Arial"/>
                <a:cs typeface="Arial"/>
              </a:rPr>
              <a:t>ч.ч.</a:t>
            </a:r>
            <a:r>
              <a:rPr sz="1700" b="1" spc="-35" dirty="0">
                <a:solidFill>
                  <a:srgbClr val="F5624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624D"/>
                </a:solidFill>
                <a:latin typeface="Arial"/>
                <a:cs typeface="Arial"/>
              </a:rPr>
              <a:t>2</a:t>
            </a:r>
            <a:r>
              <a:rPr sz="1700" b="1" spc="-35" dirty="0">
                <a:solidFill>
                  <a:srgbClr val="F5624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624D"/>
                </a:solidFill>
                <a:latin typeface="Arial"/>
                <a:cs typeface="Arial"/>
              </a:rPr>
              <a:t>и</a:t>
            </a:r>
            <a:r>
              <a:rPr sz="1700" b="1" spc="-20" dirty="0">
                <a:solidFill>
                  <a:srgbClr val="F5624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624D"/>
                </a:solidFill>
                <a:latin typeface="Arial"/>
                <a:cs typeface="Arial"/>
              </a:rPr>
              <a:t>2.1</a:t>
            </a:r>
            <a:r>
              <a:rPr sz="1700" b="1" spc="-35" dirty="0">
                <a:solidFill>
                  <a:srgbClr val="F5624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624D"/>
                </a:solidFill>
                <a:latin typeface="Arial"/>
                <a:cs typeface="Arial"/>
              </a:rPr>
              <a:t>статьи</a:t>
            </a:r>
            <a:r>
              <a:rPr sz="1700" b="1" spc="-40" dirty="0">
                <a:solidFill>
                  <a:srgbClr val="F5624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624D"/>
                </a:solidFill>
                <a:latin typeface="Arial"/>
                <a:cs typeface="Arial"/>
              </a:rPr>
              <a:t>31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,</a:t>
            </a:r>
            <a:r>
              <a:rPr sz="17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</a:t>
            </a:r>
            <a:r>
              <a:rPr sz="17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закупки, 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аккредитованный</a:t>
            </a:r>
            <a:r>
              <a:rPr sz="17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 ЭП,</a:t>
            </a:r>
            <a:r>
              <a:rPr sz="17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направляет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оператору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этой</a:t>
            </a:r>
            <a:r>
              <a:rPr sz="17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ЭП</a:t>
            </a:r>
            <a:r>
              <a:rPr sz="17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отношении</a:t>
            </a:r>
            <a:r>
              <a:rPr sz="17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каждого</a:t>
            </a:r>
            <a:r>
              <a:rPr sz="17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такого вида</a:t>
            </a:r>
            <a:r>
              <a:rPr sz="17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электронные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документы</a:t>
            </a:r>
            <a:r>
              <a:rPr sz="1700" spc="17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(или</a:t>
            </a:r>
            <a:r>
              <a:rPr sz="1700" spc="1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их</a:t>
            </a:r>
            <a:r>
              <a:rPr sz="1700" spc="17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копии),</a:t>
            </a:r>
            <a:r>
              <a:rPr sz="1700" spc="1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предусмотренные</a:t>
            </a:r>
            <a:r>
              <a:rPr sz="1700" spc="17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перечнем,</a:t>
            </a:r>
            <a:r>
              <a:rPr sz="1700" spc="18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установленным</a:t>
            </a:r>
            <a:r>
              <a:rPr sz="1700" spc="17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Правительством</a:t>
            </a:r>
            <a:r>
              <a:rPr sz="1700" spc="1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РФ</a:t>
            </a:r>
            <a:r>
              <a:rPr sz="1700" spc="17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7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в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7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ч.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3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статьи</a:t>
            </a:r>
            <a:r>
              <a:rPr sz="17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31.</a:t>
            </a:r>
            <a:endParaRPr sz="17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</a:pP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течение</a:t>
            </a:r>
            <a:r>
              <a:rPr sz="1700" spc="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пяти</a:t>
            </a:r>
            <a:r>
              <a:rPr sz="1700" spc="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рабочих</a:t>
            </a:r>
            <a:r>
              <a:rPr sz="17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дней</a:t>
            </a:r>
            <a:r>
              <a:rPr sz="1700" spc="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</a:t>
            </a:r>
            <a:r>
              <a:rPr sz="17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дня,</a:t>
            </a:r>
            <a:r>
              <a:rPr sz="1700" spc="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следующего</a:t>
            </a:r>
            <a:r>
              <a:rPr sz="1700" spc="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</a:t>
            </a:r>
            <a:r>
              <a:rPr sz="1700" spc="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днем</a:t>
            </a:r>
            <a:r>
              <a:rPr sz="1700" spc="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700" spc="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7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</a:t>
            </a:r>
            <a:r>
              <a:rPr sz="1700" spc="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ч.</a:t>
            </a:r>
            <a:r>
              <a:rPr sz="1700" spc="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12</a:t>
            </a:r>
            <a:r>
              <a:rPr sz="17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статьи</a:t>
            </a:r>
            <a:r>
              <a:rPr sz="17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24.2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электронных</a:t>
            </a:r>
            <a:r>
              <a:rPr sz="1700" spc="3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1700" spc="3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(или</a:t>
            </a:r>
            <a:r>
              <a:rPr sz="1700" spc="3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их</a:t>
            </a:r>
            <a:r>
              <a:rPr sz="1700" spc="3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копий),</a:t>
            </a:r>
            <a:r>
              <a:rPr sz="1700" spc="3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оператор</a:t>
            </a:r>
            <a:r>
              <a:rPr sz="1700" spc="3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ЭП</a:t>
            </a:r>
            <a:r>
              <a:rPr sz="1700" spc="3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700" spc="3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каждому</a:t>
            </a:r>
            <a:r>
              <a:rPr sz="1700" spc="3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виду</a:t>
            </a:r>
            <a:r>
              <a:rPr sz="1700" spc="3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ТРУ,</a:t>
            </a:r>
            <a:r>
              <a:rPr sz="1700" spc="3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3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отношении</a:t>
            </a:r>
            <a:r>
              <a:rPr sz="1700" spc="3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которых 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участником</a:t>
            </a:r>
            <a:r>
              <a:rPr sz="17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закупки</a:t>
            </a:r>
            <a:r>
              <a:rPr sz="17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предоставлены</a:t>
            </a:r>
            <a:r>
              <a:rPr sz="1700" spc="-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такие</a:t>
            </a:r>
            <a:r>
              <a:rPr sz="17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документы,</a:t>
            </a:r>
            <a:r>
              <a:rPr sz="17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принимает</a:t>
            </a:r>
            <a:r>
              <a:rPr sz="1700" spc="-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решение:</a:t>
            </a:r>
            <a:endParaRPr sz="1700">
              <a:latin typeface="Microsoft Sans Serif"/>
              <a:cs typeface="Microsoft Sans Serif"/>
            </a:endParaRPr>
          </a:p>
          <a:p>
            <a:pPr marL="353695" marR="8890" indent="-340995" algn="just">
              <a:lnSpc>
                <a:spcPct val="100000"/>
              </a:lnSpc>
              <a:buClr>
                <a:srgbClr val="F5624D"/>
              </a:buClr>
              <a:buAutoNum type="arabicParenR"/>
              <a:tabLst>
                <a:tab pos="355600" algn="l"/>
              </a:tabLst>
            </a:pP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о</a:t>
            </a:r>
            <a:r>
              <a:rPr sz="1700" spc="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размещении</a:t>
            </a:r>
            <a:r>
              <a:rPr sz="17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таких</a:t>
            </a:r>
            <a:r>
              <a:rPr sz="1700" spc="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1700" spc="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(или</a:t>
            </a:r>
            <a:r>
              <a:rPr sz="1700" spc="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их</a:t>
            </a:r>
            <a:r>
              <a:rPr sz="1700" spc="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копий)</a:t>
            </a:r>
            <a:r>
              <a:rPr sz="1700" spc="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реестре</a:t>
            </a:r>
            <a:r>
              <a:rPr sz="17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1700" spc="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закупок,</a:t>
            </a:r>
            <a:r>
              <a:rPr sz="17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аккредитованных</a:t>
            </a:r>
            <a:r>
              <a:rPr sz="1700" spc="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на 	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ЭП</a:t>
            </a:r>
            <a:r>
              <a:rPr sz="1700" spc="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(РУЗ);</a:t>
            </a:r>
            <a:endParaRPr sz="1700">
              <a:latin typeface="Microsoft Sans Serif"/>
              <a:cs typeface="Microsoft Sans Serif"/>
            </a:endParaRPr>
          </a:p>
          <a:p>
            <a:pPr marL="353695" indent="-340995" algn="just">
              <a:lnSpc>
                <a:spcPct val="100000"/>
              </a:lnSpc>
              <a:buClr>
                <a:srgbClr val="F5624D"/>
              </a:buClr>
              <a:buAutoNum type="arabicParenR"/>
              <a:tabLst>
                <a:tab pos="353695" algn="l"/>
              </a:tabLst>
            </a:pP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об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отказе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 в</a:t>
            </a:r>
            <a:r>
              <a:rPr sz="17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размещении</a:t>
            </a:r>
            <a:r>
              <a:rPr sz="17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таких</a:t>
            </a:r>
            <a:r>
              <a:rPr sz="17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17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(или</a:t>
            </a:r>
            <a:r>
              <a:rPr sz="17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их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копий)</a:t>
            </a:r>
            <a:r>
              <a:rPr sz="17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РУЗ,</a:t>
            </a:r>
            <a:r>
              <a:rPr sz="17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случае:</a:t>
            </a:r>
            <a:endParaRPr sz="1700">
              <a:latin typeface="Microsoft Sans Serif"/>
              <a:cs typeface="Microsoft Sans Serif"/>
            </a:endParaRPr>
          </a:p>
          <a:p>
            <a:pPr marL="375285" algn="just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а)</a:t>
            </a:r>
            <a:r>
              <a:rPr sz="1700" spc="-5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несоответствия</a:t>
            </a:r>
            <a:r>
              <a:rPr sz="17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перечня</a:t>
            </a:r>
            <a:r>
              <a:rPr sz="17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представленных</a:t>
            </a:r>
            <a:r>
              <a:rPr sz="17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17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(или</a:t>
            </a:r>
            <a:r>
              <a:rPr sz="17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их</a:t>
            </a:r>
            <a:r>
              <a:rPr sz="17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копий)</a:t>
            </a:r>
            <a:r>
              <a:rPr sz="17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перечню,</a:t>
            </a:r>
            <a:r>
              <a:rPr sz="17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который</a:t>
            </a:r>
            <a:r>
              <a:rPr sz="17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установлен</a:t>
            </a:r>
            <a:endParaRPr sz="1700">
              <a:latin typeface="Microsoft Sans Serif"/>
              <a:cs typeface="Microsoft Sans Serif"/>
            </a:endParaRPr>
          </a:p>
          <a:p>
            <a:pPr marL="375285" algn="just">
              <a:lnSpc>
                <a:spcPct val="100000"/>
              </a:lnSpc>
            </a:pP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Правительством</a:t>
            </a:r>
            <a:r>
              <a:rPr sz="17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РФ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7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</a:t>
            </a:r>
            <a:r>
              <a:rPr sz="17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ч.</a:t>
            </a:r>
            <a:r>
              <a:rPr sz="17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3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статьи</a:t>
            </a:r>
            <a:r>
              <a:rPr sz="17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31;</a:t>
            </a:r>
            <a:endParaRPr sz="1700">
              <a:latin typeface="Microsoft Sans Serif"/>
              <a:cs typeface="Microsoft Sans Serif"/>
            </a:endParaRPr>
          </a:p>
          <a:p>
            <a:pPr marL="375285" marR="5080" algn="just">
              <a:lnSpc>
                <a:spcPct val="100000"/>
              </a:lnSpc>
            </a:pP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б)</a:t>
            </a:r>
            <a:r>
              <a:rPr sz="1700" spc="6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нарушения</a:t>
            </a:r>
            <a:r>
              <a:rPr sz="1700" spc="9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порядка,</a:t>
            </a:r>
            <a:r>
              <a:rPr sz="1700" spc="9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установленного</a:t>
            </a:r>
            <a:r>
              <a:rPr sz="1700" spc="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Правительством</a:t>
            </a:r>
            <a:r>
              <a:rPr sz="1700" spc="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РФ</a:t>
            </a:r>
            <a:r>
              <a:rPr sz="1700" spc="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700" spc="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700" spc="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</a:t>
            </a:r>
            <a:r>
              <a:rPr sz="17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ч.</a:t>
            </a:r>
            <a:r>
              <a:rPr sz="17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15</a:t>
            </a:r>
            <a:r>
              <a:rPr sz="17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статьи</a:t>
            </a:r>
            <a:r>
              <a:rPr sz="1700" spc="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24.2,</a:t>
            </a:r>
            <a:r>
              <a:rPr sz="1700" spc="8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направлении</a:t>
            </a:r>
            <a:r>
              <a:rPr sz="1700" spc="1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таких</a:t>
            </a:r>
            <a:r>
              <a:rPr sz="1700" spc="1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1700" spc="1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(или</a:t>
            </a:r>
            <a:r>
              <a:rPr sz="1700" spc="1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их</a:t>
            </a:r>
            <a:r>
              <a:rPr sz="1700" spc="1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копий)</a:t>
            </a:r>
            <a:r>
              <a:rPr sz="1700" spc="1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(установлен</a:t>
            </a:r>
            <a:r>
              <a:rPr sz="1700" spc="14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Постановлением</a:t>
            </a:r>
            <a:r>
              <a:rPr sz="1700" spc="15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1700" spc="14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1700" spc="14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F5624D"/>
                </a:solidFill>
                <a:latin typeface="Microsoft Sans Serif"/>
                <a:cs typeface="Microsoft Sans Serif"/>
              </a:rPr>
              <a:t>от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14.09.2019</a:t>
            </a:r>
            <a:r>
              <a:rPr sz="1700" spc="130" dirty="0">
                <a:solidFill>
                  <a:srgbClr val="F5624D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№1202</a:t>
            </a:r>
            <a:r>
              <a:rPr sz="1700" spc="130" dirty="0">
                <a:solidFill>
                  <a:srgbClr val="F5624D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«О</a:t>
            </a:r>
            <a:r>
              <a:rPr sz="1700" spc="125" dirty="0">
                <a:solidFill>
                  <a:srgbClr val="F5624D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порядке</a:t>
            </a:r>
            <a:r>
              <a:rPr sz="1700" spc="130" dirty="0">
                <a:solidFill>
                  <a:srgbClr val="F5624D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взаимодействия</a:t>
            </a:r>
            <a:r>
              <a:rPr sz="1700" spc="135" dirty="0">
                <a:solidFill>
                  <a:srgbClr val="F5624D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участника</a:t>
            </a:r>
            <a:r>
              <a:rPr sz="1700" spc="130" dirty="0">
                <a:solidFill>
                  <a:srgbClr val="F5624D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закупки</a:t>
            </a:r>
            <a:r>
              <a:rPr sz="1700" spc="135" dirty="0">
                <a:solidFill>
                  <a:srgbClr val="F5624D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и</a:t>
            </a:r>
            <a:r>
              <a:rPr sz="1700" spc="125" dirty="0">
                <a:solidFill>
                  <a:srgbClr val="F5624D"/>
                </a:solidFill>
                <a:latin typeface="Microsoft Sans Serif"/>
                <a:cs typeface="Microsoft Sans Serif"/>
              </a:rPr>
              <a:t>  </a:t>
            </a:r>
            <a:r>
              <a:rPr sz="1700" dirty="0">
                <a:solidFill>
                  <a:srgbClr val="F5624D"/>
                </a:solidFill>
                <a:latin typeface="Microsoft Sans Serif"/>
                <a:cs typeface="Microsoft Sans Serif"/>
              </a:rPr>
              <a:t>оператора</a:t>
            </a:r>
            <a:r>
              <a:rPr sz="1700" spc="135" dirty="0">
                <a:solidFill>
                  <a:srgbClr val="F5624D"/>
                </a:solidFill>
                <a:latin typeface="Microsoft Sans Serif"/>
                <a:cs typeface="Microsoft Sans Serif"/>
              </a:rPr>
              <a:t>  </a:t>
            </a:r>
            <a:r>
              <a:rPr sz="17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электронной площадки»).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252" y="497585"/>
            <a:ext cx="6847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Порядок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 оценки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00"/>
                </a:solidFill>
                <a:latin typeface="Arial"/>
                <a:cs typeface="Arial"/>
              </a:rPr>
              <a:t>заявок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в </a:t>
            </a:r>
            <a:r>
              <a:rPr sz="2400" b="1" spc="-30" dirty="0">
                <a:solidFill>
                  <a:srgbClr val="000000"/>
                </a:solidFill>
                <a:latin typeface="Arial"/>
                <a:cs typeface="Arial"/>
              </a:rPr>
              <a:t>открытом</a:t>
            </a:r>
            <a:r>
              <a:rPr sz="24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00"/>
                </a:solidFill>
                <a:latin typeface="Arial"/>
                <a:cs typeface="Arial"/>
              </a:rPr>
              <a:t>конкурсе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dirty="0"/>
              <a:pPr marL="38100">
                <a:lnSpc>
                  <a:spcPts val="2315"/>
                </a:lnSpc>
              </a:pPr>
              <a:t>39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495" y="1799335"/>
            <a:ext cx="6624701" cy="3412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34273" y="1538732"/>
            <a:ext cx="3973829" cy="3692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34135" marR="212725" indent="-1322070" algn="l" rtl="0">
              <a:spcBef>
                <a:spcPts val="105"/>
              </a:spcBef>
            </a:pP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ПП</a:t>
            </a:r>
            <a:r>
              <a:rPr sz="20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РФ</a:t>
            </a:r>
            <a:r>
              <a:rPr sz="2000" kern="1200" spc="434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от</a:t>
            </a:r>
            <a:r>
              <a:rPr sz="20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28</a:t>
            </a:r>
            <a:r>
              <a:rPr sz="20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ноября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2013</a:t>
            </a:r>
            <a:r>
              <a:rPr sz="2000" kern="1200" spc="-3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г.</a:t>
            </a:r>
            <a:r>
              <a:rPr sz="20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1085 </a:t>
            </a:r>
            <a:r>
              <a:rPr sz="2000" kern="1200" spc="-434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Отменено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rtl="0"/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rtl="0">
              <a:spcBef>
                <a:spcPts val="40"/>
              </a:spcBef>
            </a:pPr>
            <a:endParaRPr sz="15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88415" marR="5080" indent="-1177290" algn="l" rtl="0"/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ПП</a:t>
            </a:r>
            <a:r>
              <a:rPr sz="2000" kern="1200" spc="-2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РФ</a:t>
            </a:r>
            <a:r>
              <a:rPr sz="2000" kern="1200" spc="44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от</a:t>
            </a:r>
            <a:r>
              <a:rPr sz="2000" kern="1200" spc="-2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31</a:t>
            </a:r>
            <a:r>
              <a:rPr sz="2000" kern="1200" spc="-1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декабря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2021</a:t>
            </a:r>
            <a:r>
              <a:rPr sz="2000" kern="1200" spc="-3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г.</a:t>
            </a:r>
            <a:r>
              <a:rPr sz="2000" kern="1200" spc="-3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N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2604 </a:t>
            </a:r>
            <a:r>
              <a:rPr sz="2000" kern="1200" spc="-44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Действующее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rtl="0"/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R="47625" algn="ctr" rtl="0">
              <a:spcBef>
                <a:spcPts val="1225"/>
              </a:spcBef>
            </a:pP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Значение</a:t>
            </a:r>
            <a:r>
              <a:rPr sz="2000" kern="1200" spc="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критериев</a:t>
            </a:r>
            <a:r>
              <a:rPr sz="20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при</a:t>
            </a:r>
            <a:r>
              <a:rPr sz="20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оценке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R="45720" algn="ctr" rtl="0"/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заявки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изменилось</a:t>
            </a:r>
            <a:r>
              <a:rPr sz="2000" kern="1200" spc="-3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по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виду</a:t>
            </a:r>
            <a:r>
              <a:rPr sz="2000" kern="1200" spc="-3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закупок</a:t>
            </a:r>
          </a:p>
          <a:p>
            <a:pPr marL="349250" marR="395605" algn="ctr" rtl="0">
              <a:spcBef>
                <a:spcPts val="10"/>
              </a:spcBef>
            </a:pP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Пример</a:t>
            </a:r>
            <a:r>
              <a:rPr kern="1200" spc="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по</a:t>
            </a:r>
            <a:r>
              <a:rPr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организации</a:t>
            </a:r>
            <a:r>
              <a:rPr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питания </a:t>
            </a:r>
            <a:r>
              <a:rPr kern="1200" spc="-39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Цена </a:t>
            </a:r>
            <a:r>
              <a:rPr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минимум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40%</a:t>
            </a:r>
          </a:p>
          <a:p>
            <a:pPr marR="47625" algn="ctr" rtl="0"/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Квалификация</a:t>
            </a:r>
            <a:r>
              <a:rPr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максимум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60%</a:t>
            </a:r>
          </a:p>
        </p:txBody>
      </p:sp>
    </p:spTree>
    <p:extLst>
      <p:ext uri="{BB962C8B-B14F-4D97-AF65-F5344CB8AC3E}">
        <p14:creationId xmlns:p14="http://schemas.microsoft.com/office/powerpoint/2010/main" val="138677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ПОСТАНОВЛЕНИЕ</a:t>
            </a:r>
            <a:r>
              <a:rPr spc="-160" dirty="0"/>
              <a:t> </a:t>
            </a:r>
            <a:r>
              <a:rPr spc="-60" dirty="0"/>
              <a:t>ПРАВИТЕЛЬСТВА</a:t>
            </a:r>
            <a:r>
              <a:rPr spc="-110" dirty="0"/>
              <a:t> </a:t>
            </a:r>
            <a:r>
              <a:rPr spc="-120" dirty="0"/>
              <a:t>РФ</a:t>
            </a:r>
            <a:r>
              <a:rPr spc="-90" dirty="0"/>
              <a:t> </a:t>
            </a:r>
            <a:r>
              <a:rPr spc="-25" dirty="0"/>
              <a:t>ОТ </a:t>
            </a:r>
            <a:r>
              <a:rPr dirty="0"/>
              <a:t>29.12.2021</a:t>
            </a:r>
            <a:r>
              <a:rPr spc="-25" dirty="0"/>
              <a:t> </a:t>
            </a:r>
            <a:r>
              <a:rPr spc="220" dirty="0"/>
              <a:t>№</a:t>
            </a:r>
            <a:r>
              <a:rPr dirty="0"/>
              <a:t> </a:t>
            </a:r>
            <a:r>
              <a:rPr spc="-20" dirty="0"/>
              <a:t>2571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752600"/>
            <a:ext cx="10628630" cy="372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92075" indent="800100">
              <a:lnSpc>
                <a:spcPct val="150100"/>
              </a:lnSpc>
              <a:spcBef>
                <a:spcPts val="100"/>
              </a:spcBef>
            </a:pP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«О</a:t>
            </a:r>
            <a:r>
              <a:rPr sz="1800" b="1" spc="-8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43846"/>
                </a:solidFill>
                <a:latin typeface="Arial"/>
                <a:cs typeface="Arial"/>
              </a:rPr>
              <a:t>требованиях</a:t>
            </a:r>
            <a:r>
              <a:rPr sz="1800" b="1" spc="-5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к</a:t>
            </a:r>
            <a:r>
              <a:rPr sz="1800" b="1" spc="-8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участникам</a:t>
            </a:r>
            <a:r>
              <a:rPr sz="1800" b="1" spc="-3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закупки</a:t>
            </a:r>
            <a:r>
              <a:rPr sz="1800" b="1" spc="-6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товаров,</a:t>
            </a:r>
            <a:r>
              <a:rPr sz="1800" b="1" spc="-4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343846"/>
                </a:solidFill>
                <a:latin typeface="Arial"/>
                <a:cs typeface="Arial"/>
              </a:rPr>
              <a:t>работ,</a:t>
            </a:r>
            <a:r>
              <a:rPr sz="1800" b="1" spc="-6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услуг</a:t>
            </a:r>
            <a:r>
              <a:rPr sz="1800" b="1" spc="-5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для</a:t>
            </a:r>
            <a:r>
              <a:rPr sz="1800" b="1" spc="-9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43846"/>
                </a:solidFill>
                <a:latin typeface="Arial"/>
                <a:cs typeface="Arial"/>
              </a:rPr>
              <a:t>обеспечения государственных</a:t>
            </a:r>
            <a:r>
              <a:rPr sz="1800" b="1" spc="-1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и</a:t>
            </a:r>
            <a:r>
              <a:rPr sz="1800" b="1" spc="-6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43846"/>
                </a:solidFill>
                <a:latin typeface="Arial"/>
                <a:cs typeface="Arial"/>
              </a:rPr>
              <a:t>муниципальных</a:t>
            </a:r>
            <a:r>
              <a:rPr sz="1800" b="1" spc="-2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нужд</a:t>
            </a:r>
            <a:r>
              <a:rPr sz="1800" b="1" spc="-7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и</a:t>
            </a:r>
            <a:r>
              <a:rPr sz="1800" b="1" spc="-5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признании</a:t>
            </a:r>
            <a:r>
              <a:rPr sz="1800" b="1" spc="-6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утратившими</a:t>
            </a:r>
            <a:r>
              <a:rPr sz="1800" b="1" spc="-2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силу</a:t>
            </a:r>
            <a:r>
              <a:rPr sz="1800" b="1" spc="-6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43846"/>
                </a:solidFill>
                <a:latin typeface="Arial"/>
                <a:cs typeface="Arial"/>
              </a:rPr>
              <a:t>некоторых</a:t>
            </a:r>
            <a:r>
              <a:rPr sz="1800" b="1" spc="-3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43846"/>
                </a:solidFill>
                <a:latin typeface="Arial"/>
                <a:cs typeface="Arial"/>
              </a:rPr>
              <a:t>актов</a:t>
            </a:r>
            <a:endParaRPr sz="1800" dirty="0">
              <a:latin typeface="Arial"/>
              <a:cs typeface="Arial"/>
            </a:endParaRPr>
          </a:p>
          <a:p>
            <a:pPr marL="123063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и</a:t>
            </a:r>
            <a:r>
              <a:rPr sz="1800" b="1" spc="-8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отдельных</a:t>
            </a:r>
            <a:r>
              <a:rPr sz="1800" b="1" spc="-40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43846"/>
                </a:solidFill>
                <a:latin typeface="Arial"/>
                <a:cs typeface="Arial"/>
              </a:rPr>
              <a:t>положений</a:t>
            </a:r>
            <a:r>
              <a:rPr sz="1800" b="1" spc="-8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43846"/>
                </a:solidFill>
                <a:latin typeface="Arial"/>
                <a:cs typeface="Arial"/>
              </a:rPr>
              <a:t>актов</a:t>
            </a:r>
            <a:r>
              <a:rPr sz="1800" b="1" spc="-4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43846"/>
                </a:solidFill>
                <a:latin typeface="Arial"/>
                <a:cs typeface="Arial"/>
              </a:rPr>
              <a:t>Правительства</a:t>
            </a:r>
            <a:r>
              <a:rPr sz="1800" b="1" spc="-3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43846"/>
                </a:solidFill>
                <a:latin typeface="Arial"/>
                <a:cs typeface="Arial"/>
              </a:rPr>
              <a:t>Российской</a:t>
            </a:r>
            <a:r>
              <a:rPr sz="1800" b="1" spc="-45" dirty="0">
                <a:solidFill>
                  <a:srgbClr val="34384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43846"/>
                </a:solidFill>
                <a:latin typeface="Arial"/>
                <a:cs typeface="Arial"/>
              </a:rPr>
              <a:t>Федерации»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 dirty="0">
              <a:latin typeface="Arial"/>
              <a:cs typeface="Arial"/>
            </a:endParaRPr>
          </a:p>
          <a:p>
            <a:pPr marL="297815" marR="5080" indent="-285750" algn="just">
              <a:lnSpc>
                <a:spcPct val="150000"/>
              </a:lnSpc>
              <a:buClr>
                <a:srgbClr val="F14842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к</a:t>
            </a:r>
            <a:r>
              <a:rPr sz="1800" spc="3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участникам</a:t>
            </a:r>
            <a:r>
              <a:rPr sz="1800" spc="3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закупки</a:t>
            </a:r>
            <a:r>
              <a:rPr sz="1800" spc="3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отдельных</a:t>
            </a:r>
            <a:r>
              <a:rPr sz="1800" spc="3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видов</a:t>
            </a:r>
            <a:r>
              <a:rPr sz="1800" spc="3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товаров,</a:t>
            </a:r>
            <a:r>
              <a:rPr sz="1800" spc="3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работ,</a:t>
            </a:r>
            <a:r>
              <a:rPr sz="1800" spc="3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услуг,</a:t>
            </a:r>
            <a:r>
              <a:rPr sz="1800" spc="3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участникам</a:t>
            </a:r>
            <a:r>
              <a:rPr sz="1800" spc="3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отдельных</a:t>
            </a:r>
            <a:r>
              <a:rPr sz="1800" spc="3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видов 	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закупок</a:t>
            </a:r>
            <a:r>
              <a:rPr sz="1800" spc="27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товаров,</a:t>
            </a:r>
            <a:r>
              <a:rPr sz="1800" spc="2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</a:t>
            </a:r>
            <a:r>
              <a:rPr sz="1800" spc="2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800" spc="2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услуг</a:t>
            </a:r>
            <a:r>
              <a:rPr sz="1800" spc="28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предъявляются</a:t>
            </a:r>
            <a:r>
              <a:rPr sz="1800" spc="275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дополнительные</a:t>
            </a:r>
            <a:r>
              <a:rPr sz="1800" spc="2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1800" spc="280" dirty="0">
                <a:solidFill>
                  <a:srgbClr val="343846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согласно 	приложению</a:t>
            </a:r>
            <a:r>
              <a:rPr sz="18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к</a:t>
            </a:r>
            <a:r>
              <a:rPr sz="18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постановлению</a:t>
            </a:r>
            <a:r>
              <a:rPr sz="18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125" dirty="0">
                <a:solidFill>
                  <a:srgbClr val="343846"/>
                </a:solidFill>
                <a:latin typeface="Microsoft Sans Serif"/>
                <a:cs typeface="Microsoft Sans Serif"/>
              </a:rPr>
              <a:t>№</a:t>
            </a:r>
            <a:r>
              <a:rPr sz="18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2571;</a:t>
            </a:r>
            <a:endParaRPr sz="1800" dirty="0">
              <a:latin typeface="Microsoft Sans Serif"/>
              <a:cs typeface="Microsoft Sans Serif"/>
            </a:endParaRPr>
          </a:p>
          <a:p>
            <a:pPr marL="297815" marR="8255" indent="-285750" algn="just">
              <a:lnSpc>
                <a:spcPts val="3240"/>
              </a:lnSpc>
              <a:spcBef>
                <a:spcPts val="100"/>
              </a:spcBef>
              <a:buClr>
                <a:srgbClr val="F14842"/>
              </a:buClr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соответствие</a:t>
            </a:r>
            <a:r>
              <a:rPr sz="1800" spc="3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1800" spc="3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закупки</a:t>
            </a:r>
            <a:r>
              <a:rPr sz="1800" spc="3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указанным</a:t>
            </a:r>
            <a:r>
              <a:rPr sz="1800" spc="3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дополнительным</a:t>
            </a:r>
            <a:r>
              <a:rPr sz="1800" spc="3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требованиям</a:t>
            </a:r>
            <a:r>
              <a:rPr sz="1800" spc="3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подтверждается 	информацией</a:t>
            </a:r>
            <a:r>
              <a:rPr sz="1800" spc="-4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и</a:t>
            </a:r>
            <a:r>
              <a:rPr sz="18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документами,</a:t>
            </a:r>
            <a:r>
              <a:rPr sz="18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предусмотренными</a:t>
            </a:r>
            <a:r>
              <a:rPr sz="18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приложением</a:t>
            </a:r>
            <a:r>
              <a:rPr sz="18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43846"/>
                </a:solidFill>
                <a:latin typeface="Microsoft Sans Serif"/>
                <a:cs typeface="Microsoft Sans Serif"/>
              </a:rPr>
              <a:t>к</a:t>
            </a:r>
            <a:r>
              <a:rPr sz="18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постановлению </a:t>
            </a:r>
            <a:r>
              <a:rPr sz="1800" spc="125" dirty="0">
                <a:solidFill>
                  <a:srgbClr val="343846"/>
                </a:solidFill>
                <a:latin typeface="Microsoft Sans Serif"/>
                <a:cs typeface="Microsoft Sans Serif"/>
              </a:rPr>
              <a:t>№</a:t>
            </a:r>
            <a:r>
              <a:rPr sz="18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2571.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252" y="360426"/>
            <a:ext cx="68472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Порядок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 оценки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00"/>
                </a:solidFill>
                <a:latin typeface="Arial"/>
                <a:cs typeface="Arial"/>
              </a:rPr>
              <a:t>заявок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в </a:t>
            </a:r>
            <a:r>
              <a:rPr sz="2400" b="1" spc="-30" dirty="0">
                <a:solidFill>
                  <a:srgbClr val="000000"/>
                </a:solidFill>
                <a:latin typeface="Arial"/>
                <a:cs typeface="Arial"/>
              </a:rPr>
              <a:t>открытом</a:t>
            </a:r>
            <a:r>
              <a:rPr sz="24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00"/>
                </a:solidFill>
                <a:latin typeface="Arial"/>
                <a:cs typeface="Arial"/>
              </a:rPr>
              <a:t>конкурсе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Правоприменительная</a:t>
            </a:r>
            <a:r>
              <a:rPr sz="20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практика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dirty="0"/>
              <a:pPr marL="38100">
                <a:lnSpc>
                  <a:spcPts val="2315"/>
                </a:lnSpc>
              </a:pPr>
              <a:t>40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01444" y="2496438"/>
            <a:ext cx="333756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 rtl="0">
              <a:spcBef>
                <a:spcPts val="105"/>
              </a:spcBef>
            </a:pP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При 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оценке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следует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учитывать </a:t>
            </a:r>
            <a:r>
              <a:rPr sz="2000" kern="1200" spc="-4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трудовые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книжки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 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трудовые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договоры</a:t>
            </a:r>
            <a:endParaRPr sz="20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1532" y="2657601"/>
            <a:ext cx="3803650" cy="635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algn="ctr" rtl="0">
              <a:spcBef>
                <a:spcPts val="105"/>
              </a:spcBef>
            </a:pP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Решение</a:t>
            </a:r>
            <a:r>
              <a:rPr sz="2000" kern="1200" spc="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ФАС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России</a:t>
            </a:r>
            <a:r>
              <a:rPr sz="2000" kern="1200" spc="-2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от</a:t>
            </a:r>
            <a:r>
              <a:rPr sz="2000" kern="1200" spc="-2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31.03.2022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70" algn="ctr" rtl="0"/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№</a:t>
            </a:r>
            <a:r>
              <a:rPr sz="2000" kern="1200" spc="-4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28/06/105-923/2022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7410" y="1664080"/>
            <a:ext cx="10945495" cy="628650"/>
          </a:xfrm>
          <a:custGeom>
            <a:avLst/>
            <a:gdLst/>
            <a:ahLst/>
            <a:cxnLst/>
            <a:rect l="l" t="t" r="r" b="b"/>
            <a:pathLst>
              <a:path w="10945495" h="628650">
                <a:moveTo>
                  <a:pt x="10840516" y="0"/>
                </a:moveTo>
                <a:lnTo>
                  <a:pt x="104736" y="0"/>
                </a:lnTo>
                <a:lnTo>
                  <a:pt x="63966" y="8227"/>
                </a:lnTo>
                <a:lnTo>
                  <a:pt x="30675" y="30670"/>
                </a:lnTo>
                <a:lnTo>
                  <a:pt x="8230" y="63972"/>
                </a:lnTo>
                <a:lnTo>
                  <a:pt x="0" y="104775"/>
                </a:lnTo>
                <a:lnTo>
                  <a:pt x="0" y="523748"/>
                </a:lnTo>
                <a:lnTo>
                  <a:pt x="8230" y="564497"/>
                </a:lnTo>
                <a:lnTo>
                  <a:pt x="30675" y="597804"/>
                </a:lnTo>
                <a:lnTo>
                  <a:pt x="63966" y="620277"/>
                </a:lnTo>
                <a:lnTo>
                  <a:pt x="104736" y="628523"/>
                </a:lnTo>
                <a:lnTo>
                  <a:pt x="10840516" y="628523"/>
                </a:lnTo>
                <a:lnTo>
                  <a:pt x="10881246" y="620277"/>
                </a:lnTo>
                <a:lnTo>
                  <a:pt x="10914510" y="597804"/>
                </a:lnTo>
                <a:lnTo>
                  <a:pt x="10936939" y="564497"/>
                </a:lnTo>
                <a:lnTo>
                  <a:pt x="10945164" y="523748"/>
                </a:lnTo>
                <a:lnTo>
                  <a:pt x="10945164" y="104775"/>
                </a:lnTo>
                <a:lnTo>
                  <a:pt x="10936939" y="63972"/>
                </a:lnTo>
                <a:lnTo>
                  <a:pt x="10914510" y="30670"/>
                </a:lnTo>
                <a:lnTo>
                  <a:pt x="10881246" y="8227"/>
                </a:lnTo>
                <a:lnTo>
                  <a:pt x="1084051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1575" y="1763395"/>
            <a:ext cx="759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400" kern="1200" spc="-2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Требования</a:t>
            </a:r>
            <a:r>
              <a:rPr sz="24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к наличию </a:t>
            </a:r>
            <a:r>
              <a:rPr sz="24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специалистов</a:t>
            </a:r>
            <a:r>
              <a:rPr sz="2400" kern="1200" spc="-2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и </a:t>
            </a:r>
            <a:r>
              <a:rPr sz="24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других</a:t>
            </a:r>
            <a:r>
              <a:rPr sz="24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работников</a:t>
            </a:r>
            <a:endParaRPr sz="24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6719" y="3652901"/>
            <a:ext cx="10945495" cy="628650"/>
          </a:xfrm>
          <a:custGeom>
            <a:avLst/>
            <a:gdLst/>
            <a:ahLst/>
            <a:cxnLst/>
            <a:rect l="l" t="t" r="r" b="b"/>
            <a:pathLst>
              <a:path w="10945495" h="628650">
                <a:moveTo>
                  <a:pt x="10840478" y="0"/>
                </a:moveTo>
                <a:lnTo>
                  <a:pt x="104736" y="0"/>
                </a:lnTo>
                <a:lnTo>
                  <a:pt x="63966" y="8227"/>
                </a:lnTo>
                <a:lnTo>
                  <a:pt x="30675" y="30670"/>
                </a:lnTo>
                <a:lnTo>
                  <a:pt x="8230" y="63972"/>
                </a:lnTo>
                <a:lnTo>
                  <a:pt x="0" y="104775"/>
                </a:lnTo>
                <a:lnTo>
                  <a:pt x="0" y="523748"/>
                </a:lnTo>
                <a:lnTo>
                  <a:pt x="8230" y="564477"/>
                </a:lnTo>
                <a:lnTo>
                  <a:pt x="30675" y="597741"/>
                </a:lnTo>
                <a:lnTo>
                  <a:pt x="63966" y="620170"/>
                </a:lnTo>
                <a:lnTo>
                  <a:pt x="104736" y="628396"/>
                </a:lnTo>
                <a:lnTo>
                  <a:pt x="10840478" y="628396"/>
                </a:lnTo>
                <a:lnTo>
                  <a:pt x="10881227" y="620170"/>
                </a:lnTo>
                <a:lnTo>
                  <a:pt x="10914535" y="597741"/>
                </a:lnTo>
                <a:lnTo>
                  <a:pt x="10937008" y="564477"/>
                </a:lnTo>
                <a:lnTo>
                  <a:pt x="10945253" y="523748"/>
                </a:lnTo>
                <a:lnTo>
                  <a:pt x="10945253" y="104775"/>
                </a:lnTo>
                <a:lnTo>
                  <a:pt x="10937008" y="63972"/>
                </a:lnTo>
                <a:lnTo>
                  <a:pt x="10914535" y="30670"/>
                </a:lnTo>
                <a:lnTo>
                  <a:pt x="10881227" y="8227"/>
                </a:lnTo>
                <a:lnTo>
                  <a:pt x="10840478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3752850"/>
            <a:ext cx="5785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400" kern="1200" spc="-2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Требования</a:t>
            </a:r>
            <a:r>
              <a:rPr sz="24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к наличию </a:t>
            </a:r>
            <a:r>
              <a:rPr sz="2400" kern="1200" spc="-2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необходимого</a:t>
            </a:r>
            <a:r>
              <a:rPr sz="2400" kern="1200" spc="-2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опыта</a:t>
            </a:r>
            <a:endParaRPr sz="24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1655" y="4686122"/>
            <a:ext cx="451739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 rtl="0">
              <a:spcBef>
                <a:spcPts val="105"/>
              </a:spcBef>
            </a:pP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При</a:t>
            </a:r>
            <a:r>
              <a:rPr sz="2000" kern="1200" spc="-3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оценке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следует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учитывать</a:t>
            </a:r>
            <a:r>
              <a:rPr sz="2000" kern="1200" spc="-3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контракты</a:t>
            </a:r>
            <a:endParaRPr sz="20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245745" marR="238125" algn="ctr" rtl="0"/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(договоры)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по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44-ФЗ 223-ФЗ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другие </a:t>
            </a:r>
            <a:r>
              <a:rPr sz="2000" kern="1200" spc="-4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гражданско-правовые</a:t>
            </a:r>
            <a:r>
              <a:rPr sz="2000" kern="1200" spc="-3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договоры</a:t>
            </a:r>
            <a:endParaRPr sz="20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7686" y="4758309"/>
            <a:ext cx="3803650" cy="635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 rtl="0">
              <a:spcBef>
                <a:spcPts val="100"/>
              </a:spcBef>
            </a:pP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Решение</a:t>
            </a:r>
            <a:r>
              <a:rPr sz="2000" kern="1200" spc="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ФАС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России</a:t>
            </a:r>
            <a:r>
              <a:rPr sz="2000" kern="1200" spc="-2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от</a:t>
            </a:r>
            <a:r>
              <a:rPr sz="2000" kern="1200" spc="-2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11.04.2022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ctr" rtl="0"/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№</a:t>
            </a:r>
            <a:r>
              <a:rPr sz="2000" kern="1200" spc="-4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22/44/93/44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191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252" y="360426"/>
            <a:ext cx="68472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Порядок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 оценки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00"/>
                </a:solidFill>
                <a:latin typeface="Arial"/>
                <a:cs typeface="Arial"/>
              </a:rPr>
              <a:t>заявок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в </a:t>
            </a:r>
            <a:r>
              <a:rPr sz="2400" b="1" spc="-30" dirty="0">
                <a:solidFill>
                  <a:srgbClr val="000000"/>
                </a:solidFill>
                <a:latin typeface="Arial"/>
                <a:cs typeface="Arial"/>
              </a:rPr>
              <a:t>открытом</a:t>
            </a:r>
            <a:r>
              <a:rPr sz="24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00"/>
                </a:solidFill>
                <a:latin typeface="Arial"/>
                <a:cs typeface="Arial"/>
              </a:rPr>
              <a:t>конкурсе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Правоприменительная</a:t>
            </a:r>
            <a:r>
              <a:rPr sz="20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практика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dirty="0"/>
              <a:pPr marL="38100">
                <a:lnSpc>
                  <a:spcPts val="2315"/>
                </a:lnSpc>
              </a:pPr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83257" y="2284222"/>
            <a:ext cx="37560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 rtl="0">
              <a:spcBef>
                <a:spcPts val="105"/>
              </a:spcBef>
            </a:pP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Нельзя</a:t>
            </a:r>
            <a:r>
              <a:rPr sz="20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требовать</a:t>
            </a:r>
            <a:r>
              <a:rPr sz="2000" kern="1200" spc="-6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предоставление </a:t>
            </a:r>
            <a:r>
              <a:rPr sz="2000" kern="1200" spc="-434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контрактов</a:t>
            </a:r>
            <a:r>
              <a:rPr sz="2000" kern="1200" spc="-3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(договоров)</a:t>
            </a:r>
            <a:r>
              <a:rPr sz="2000" kern="1200" spc="-3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без</a:t>
            </a:r>
            <a:endParaRPr sz="20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ctr" rtl="0"/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неустоек</a:t>
            </a:r>
            <a:endParaRPr sz="20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2134" y="2445512"/>
            <a:ext cx="3803650" cy="635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algn="ctr" rtl="0">
              <a:spcBef>
                <a:spcPts val="105"/>
              </a:spcBef>
            </a:pP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Решение</a:t>
            </a:r>
            <a:r>
              <a:rPr sz="2000" kern="1200" spc="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ФАС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России</a:t>
            </a:r>
            <a:r>
              <a:rPr sz="2000" kern="1200" spc="-2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от</a:t>
            </a:r>
            <a:r>
              <a:rPr sz="2000" kern="1200" spc="-2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15.03.2022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70" algn="ctr" rtl="0"/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№</a:t>
            </a:r>
            <a:r>
              <a:rPr sz="2000" kern="1200" spc="-5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28/06/105-599/2022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8101" y="1451991"/>
            <a:ext cx="10945495" cy="628650"/>
          </a:xfrm>
          <a:custGeom>
            <a:avLst/>
            <a:gdLst/>
            <a:ahLst/>
            <a:cxnLst/>
            <a:rect l="l" t="t" r="r" b="b"/>
            <a:pathLst>
              <a:path w="10945495" h="628650">
                <a:moveTo>
                  <a:pt x="10840427" y="0"/>
                </a:moveTo>
                <a:lnTo>
                  <a:pt x="104736" y="0"/>
                </a:lnTo>
                <a:lnTo>
                  <a:pt x="63972" y="8227"/>
                </a:lnTo>
                <a:lnTo>
                  <a:pt x="30680" y="30670"/>
                </a:lnTo>
                <a:lnTo>
                  <a:pt x="8231" y="63972"/>
                </a:lnTo>
                <a:lnTo>
                  <a:pt x="0" y="104775"/>
                </a:lnTo>
                <a:lnTo>
                  <a:pt x="0" y="523748"/>
                </a:lnTo>
                <a:lnTo>
                  <a:pt x="8231" y="564497"/>
                </a:lnTo>
                <a:lnTo>
                  <a:pt x="30680" y="597804"/>
                </a:lnTo>
                <a:lnTo>
                  <a:pt x="63972" y="620277"/>
                </a:lnTo>
                <a:lnTo>
                  <a:pt x="104736" y="628523"/>
                </a:lnTo>
                <a:lnTo>
                  <a:pt x="10840427" y="628523"/>
                </a:lnTo>
                <a:lnTo>
                  <a:pt x="10881230" y="620277"/>
                </a:lnTo>
                <a:lnTo>
                  <a:pt x="10914532" y="597804"/>
                </a:lnTo>
                <a:lnTo>
                  <a:pt x="10936975" y="564497"/>
                </a:lnTo>
                <a:lnTo>
                  <a:pt x="10945202" y="523748"/>
                </a:lnTo>
                <a:lnTo>
                  <a:pt x="10945202" y="104775"/>
                </a:lnTo>
                <a:lnTo>
                  <a:pt x="10936975" y="63972"/>
                </a:lnTo>
                <a:lnTo>
                  <a:pt x="10914532" y="30670"/>
                </a:lnTo>
                <a:lnTo>
                  <a:pt x="10881230" y="8227"/>
                </a:lnTo>
                <a:lnTo>
                  <a:pt x="1084042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l" rtl="0"/>
            <a:endParaRPr kern="1200">
              <a:solidFill>
                <a:srgbClr val="FFC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7305" y="1551178"/>
            <a:ext cx="5785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400" kern="1200" spc="-2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Требования</a:t>
            </a:r>
            <a:r>
              <a:rPr sz="24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к наличию </a:t>
            </a:r>
            <a:r>
              <a:rPr sz="2400" kern="1200" spc="-2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необходимого</a:t>
            </a:r>
            <a:r>
              <a:rPr sz="2400" kern="1200" spc="-2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опыта</a:t>
            </a:r>
            <a:endParaRPr sz="24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7410" y="3440810"/>
            <a:ext cx="10945495" cy="628650"/>
          </a:xfrm>
          <a:custGeom>
            <a:avLst/>
            <a:gdLst/>
            <a:ahLst/>
            <a:cxnLst/>
            <a:rect l="l" t="t" r="r" b="b"/>
            <a:pathLst>
              <a:path w="10945495" h="628650">
                <a:moveTo>
                  <a:pt x="10840516" y="0"/>
                </a:moveTo>
                <a:lnTo>
                  <a:pt x="104736" y="0"/>
                </a:lnTo>
                <a:lnTo>
                  <a:pt x="63966" y="8227"/>
                </a:lnTo>
                <a:lnTo>
                  <a:pt x="30675" y="30670"/>
                </a:lnTo>
                <a:lnTo>
                  <a:pt x="8230" y="63972"/>
                </a:lnTo>
                <a:lnTo>
                  <a:pt x="0" y="104775"/>
                </a:lnTo>
                <a:lnTo>
                  <a:pt x="0" y="523747"/>
                </a:lnTo>
                <a:lnTo>
                  <a:pt x="8230" y="564477"/>
                </a:lnTo>
                <a:lnTo>
                  <a:pt x="30675" y="597741"/>
                </a:lnTo>
                <a:lnTo>
                  <a:pt x="63966" y="620170"/>
                </a:lnTo>
                <a:lnTo>
                  <a:pt x="104736" y="628395"/>
                </a:lnTo>
                <a:lnTo>
                  <a:pt x="10840516" y="628395"/>
                </a:lnTo>
                <a:lnTo>
                  <a:pt x="10881246" y="620170"/>
                </a:lnTo>
                <a:lnTo>
                  <a:pt x="10914510" y="597741"/>
                </a:lnTo>
                <a:lnTo>
                  <a:pt x="10936939" y="564477"/>
                </a:lnTo>
                <a:lnTo>
                  <a:pt x="10945164" y="523747"/>
                </a:lnTo>
                <a:lnTo>
                  <a:pt x="10945164" y="104775"/>
                </a:lnTo>
                <a:lnTo>
                  <a:pt x="10936939" y="63972"/>
                </a:lnTo>
                <a:lnTo>
                  <a:pt x="10914510" y="30670"/>
                </a:lnTo>
                <a:lnTo>
                  <a:pt x="10881246" y="8227"/>
                </a:lnTo>
                <a:lnTo>
                  <a:pt x="10840516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6310" y="3540632"/>
            <a:ext cx="648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400" kern="1200" spc="-2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Требования</a:t>
            </a:r>
            <a:r>
              <a:rPr sz="24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к наличию</a:t>
            </a:r>
            <a:r>
              <a:rPr sz="24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дополнительных</a:t>
            </a:r>
            <a:r>
              <a:rPr sz="2400" kern="1200" spc="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ресурсов</a:t>
            </a:r>
            <a:endParaRPr sz="24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8750" y="4473905"/>
            <a:ext cx="4263390" cy="149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 rtl="0">
              <a:spcBef>
                <a:spcPts val="105"/>
              </a:spcBef>
            </a:pP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Нельзя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просить</a:t>
            </a:r>
            <a:r>
              <a:rPr sz="2000" kern="1200" spc="-5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объем</a:t>
            </a:r>
            <a:r>
              <a:rPr sz="2000" kern="1200" spc="-3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ресурсов</a:t>
            </a:r>
            <a:endParaRPr sz="20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ctr" rtl="0"/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несопоставимый</a:t>
            </a:r>
            <a:r>
              <a:rPr sz="2000"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с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закупкой</a:t>
            </a:r>
            <a:endParaRPr sz="20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065" marR="5080" algn="ctr" rtl="0">
              <a:spcBef>
                <a:spcPts val="35"/>
              </a:spcBef>
            </a:pP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Заказчику</a:t>
            </a:r>
            <a:r>
              <a:rPr sz="1400" kern="1200" spc="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необходимо</a:t>
            </a:r>
            <a:r>
              <a:rPr sz="140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обучение</a:t>
            </a:r>
            <a:r>
              <a:rPr sz="1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сотрудников</a:t>
            </a:r>
            <a:r>
              <a:rPr sz="1400" kern="1200" spc="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в Москве </a:t>
            </a:r>
            <a:r>
              <a:rPr sz="1400" kern="1200" spc="-30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(очно)</a:t>
            </a:r>
            <a:r>
              <a:rPr sz="14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 в </a:t>
            </a: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регионах</a:t>
            </a:r>
            <a:r>
              <a:rPr sz="140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РФ (дистанционно)</a:t>
            </a:r>
            <a:endParaRPr sz="14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ctr" rtl="0"/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Заказчик</a:t>
            </a:r>
            <a:r>
              <a:rPr sz="140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просил</a:t>
            </a:r>
            <a:r>
              <a:rPr sz="14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наличие</a:t>
            </a: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филиальной</a:t>
            </a:r>
            <a:r>
              <a:rPr sz="14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сети</a:t>
            </a:r>
            <a:r>
              <a:rPr sz="14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во</a:t>
            </a: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всех</a:t>
            </a:r>
            <a:endParaRPr sz="14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ctr" rtl="0">
              <a:spcBef>
                <a:spcPts val="5"/>
              </a:spcBef>
            </a:pP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федеральных</a:t>
            </a:r>
            <a:r>
              <a:rPr sz="1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округах</a:t>
            </a:r>
            <a:r>
              <a:rPr sz="14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РФ</a:t>
            </a:r>
            <a:endParaRPr sz="14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5494" y="4834254"/>
            <a:ext cx="3803650" cy="635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 rtl="0">
              <a:spcBef>
                <a:spcPts val="100"/>
              </a:spcBef>
            </a:pP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Решение</a:t>
            </a:r>
            <a:r>
              <a:rPr sz="2000" kern="1200" spc="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ФАС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России</a:t>
            </a:r>
            <a:r>
              <a:rPr sz="2000" kern="1200" spc="-2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от</a:t>
            </a:r>
            <a:r>
              <a:rPr sz="2000" kern="1200" spc="-2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11.04.2022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ctr" rtl="0"/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№</a:t>
            </a:r>
            <a:r>
              <a:rPr sz="2000" kern="1200" spc="-4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22/44/93/44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609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252" y="360426"/>
            <a:ext cx="68472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Порядок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 оценки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00"/>
                </a:solidFill>
                <a:latin typeface="Arial"/>
                <a:cs typeface="Arial"/>
              </a:rPr>
              <a:t>заявок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в </a:t>
            </a:r>
            <a:r>
              <a:rPr sz="2400" b="1" spc="-30" dirty="0">
                <a:solidFill>
                  <a:srgbClr val="000000"/>
                </a:solidFill>
                <a:latin typeface="Arial"/>
                <a:cs typeface="Arial"/>
              </a:rPr>
              <a:t>открытом</a:t>
            </a:r>
            <a:r>
              <a:rPr sz="24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00"/>
                </a:solidFill>
                <a:latin typeface="Arial"/>
                <a:cs typeface="Arial"/>
              </a:rPr>
              <a:t>конкурсе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Правоприменительная</a:t>
            </a:r>
            <a:r>
              <a:rPr sz="20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практика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dirty="0"/>
              <a:pPr marL="38100">
                <a:lnSpc>
                  <a:spcPts val="2315"/>
                </a:lnSpc>
              </a:pPr>
              <a:t>42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39419" y="1514983"/>
            <a:ext cx="10729595" cy="648335"/>
          </a:xfrm>
          <a:custGeom>
            <a:avLst/>
            <a:gdLst/>
            <a:ahLst/>
            <a:cxnLst/>
            <a:rect l="l" t="t" r="r" b="b"/>
            <a:pathLst>
              <a:path w="10729595" h="648335">
                <a:moveTo>
                  <a:pt x="10621187" y="0"/>
                </a:moveTo>
                <a:lnTo>
                  <a:pt x="108013" y="0"/>
                </a:lnTo>
                <a:lnTo>
                  <a:pt x="65970" y="8473"/>
                </a:lnTo>
                <a:lnTo>
                  <a:pt x="31637" y="31591"/>
                </a:lnTo>
                <a:lnTo>
                  <a:pt x="8488" y="65901"/>
                </a:lnTo>
                <a:lnTo>
                  <a:pt x="0" y="107950"/>
                </a:lnTo>
                <a:lnTo>
                  <a:pt x="0" y="540003"/>
                </a:lnTo>
                <a:lnTo>
                  <a:pt x="8488" y="582072"/>
                </a:lnTo>
                <a:lnTo>
                  <a:pt x="31637" y="616426"/>
                </a:lnTo>
                <a:lnTo>
                  <a:pt x="65970" y="639587"/>
                </a:lnTo>
                <a:lnTo>
                  <a:pt x="108013" y="648080"/>
                </a:lnTo>
                <a:lnTo>
                  <a:pt x="10621187" y="648080"/>
                </a:lnTo>
                <a:lnTo>
                  <a:pt x="10663236" y="639587"/>
                </a:lnTo>
                <a:lnTo>
                  <a:pt x="10697546" y="616426"/>
                </a:lnTo>
                <a:lnTo>
                  <a:pt x="10720664" y="582072"/>
                </a:lnTo>
                <a:lnTo>
                  <a:pt x="10729137" y="540003"/>
                </a:lnTo>
                <a:lnTo>
                  <a:pt x="10729137" y="107950"/>
                </a:lnTo>
                <a:lnTo>
                  <a:pt x="10720664" y="65901"/>
                </a:lnTo>
                <a:lnTo>
                  <a:pt x="10697546" y="31591"/>
                </a:lnTo>
                <a:lnTo>
                  <a:pt x="10663236" y="8473"/>
                </a:lnTo>
                <a:lnTo>
                  <a:pt x="1062118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4430" y="1486915"/>
            <a:ext cx="10610850" cy="474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5410" algn="ctr" rtl="0">
              <a:spcBef>
                <a:spcPts val="100"/>
              </a:spcBef>
            </a:pPr>
            <a:r>
              <a:rPr sz="2400" kern="1200" spc="-2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Требование</a:t>
            </a:r>
            <a:r>
              <a:rPr sz="2400" kern="1200" spc="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к </a:t>
            </a:r>
            <a:r>
              <a:rPr sz="2400"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предельному</a:t>
            </a:r>
            <a:r>
              <a:rPr sz="24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значению</a:t>
            </a:r>
            <a:r>
              <a:rPr sz="2400"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цены</a:t>
            </a:r>
            <a:r>
              <a:rPr sz="2400" kern="1200" spc="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sz="2400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-</a:t>
            </a:r>
            <a:r>
              <a:rPr sz="2400"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нельзя</a:t>
            </a:r>
            <a:endParaRPr sz="24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R="102235" algn="ctr" rtl="0">
              <a:spcBef>
                <a:spcPts val="35"/>
              </a:spcBef>
            </a:pPr>
            <a:r>
              <a:rPr kern="1200" spc="-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Решение</a:t>
            </a:r>
            <a:r>
              <a:rPr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4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ФАС</a:t>
            </a:r>
            <a:r>
              <a:rPr kern="1200" spc="-2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15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России</a:t>
            </a:r>
            <a:r>
              <a:rPr kern="1200" spc="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от</a:t>
            </a:r>
            <a:r>
              <a:rPr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16.02.2022</a:t>
            </a:r>
            <a:r>
              <a:rPr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№</a:t>
            </a:r>
            <a:r>
              <a:rPr kern="1200" spc="-1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28/06/105-299/2022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700" marR="1028700" algn="l" rtl="0">
              <a:lnSpc>
                <a:spcPct val="205200"/>
              </a:lnSpc>
              <a:spcBef>
                <a:spcPts val="325"/>
              </a:spcBef>
            </a:pP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Предмет: разработка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ПСД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объектов всесезонного туристско-рекреационного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комплекса </a:t>
            </a:r>
            <a:r>
              <a:rPr sz="2000" kern="1200" spc="-4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НМЦК:</a:t>
            </a:r>
            <a:r>
              <a:rPr sz="2000" kern="1200" spc="-2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2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503</a:t>
            </a:r>
            <a:r>
              <a:rPr sz="2000" kern="1200" spc="-2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702</a:t>
            </a:r>
            <a:r>
              <a:rPr sz="2000" kern="1200" spc="-3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720</a:t>
            </a:r>
            <a:r>
              <a:rPr sz="2000" kern="1200" spc="-1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рублей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rtl="0">
              <a:spcBef>
                <a:spcPts val="50"/>
              </a:spcBef>
            </a:pPr>
            <a:endParaRPr sz="165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700" marR="6350" algn="l" rtl="0">
              <a:spcBef>
                <a:spcPts val="5"/>
              </a:spcBef>
            </a:pPr>
            <a:r>
              <a:rPr sz="20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Довод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жалобы:</a:t>
            </a:r>
            <a:r>
              <a:rPr sz="2000" kern="1200" spc="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неправомерно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установлено</a:t>
            </a:r>
            <a:r>
              <a:rPr sz="2000" kern="1200" spc="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предельное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максимальное</a:t>
            </a:r>
            <a:r>
              <a:rPr sz="200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значение</a:t>
            </a:r>
            <a:r>
              <a:rPr sz="200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характеристики </a:t>
            </a:r>
            <a:r>
              <a:rPr sz="2000" kern="1200" spc="-434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объекта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закупки</a:t>
            </a:r>
            <a:r>
              <a:rPr sz="2000" kern="1200" spc="-3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в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размере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1</a:t>
            </a:r>
            <a:r>
              <a:rPr sz="20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251</a:t>
            </a:r>
            <a:r>
              <a:rPr sz="20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851</a:t>
            </a:r>
            <a:r>
              <a:rPr sz="20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360</a:t>
            </a:r>
            <a:r>
              <a:rPr sz="2000" kern="1200" spc="-3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рублей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rtl="0">
              <a:spcBef>
                <a:spcPts val="50"/>
              </a:spcBef>
            </a:pPr>
            <a:endParaRPr sz="28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700" marR="5080" algn="l" rtl="0"/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Суть:</a:t>
            </a:r>
            <a:r>
              <a:rPr sz="2000" kern="1200" spc="4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заказчик</a:t>
            </a:r>
            <a:r>
              <a:rPr sz="2000" kern="1200" spc="3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установил</a:t>
            </a:r>
            <a:r>
              <a:rPr sz="2000" kern="1200" spc="5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предельное</a:t>
            </a:r>
            <a:r>
              <a:rPr sz="2000" kern="1200" spc="4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максимальное</a:t>
            </a:r>
            <a:r>
              <a:rPr sz="2000" kern="1200" spc="5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значение</a:t>
            </a:r>
            <a:r>
              <a:rPr sz="2000" kern="1200" spc="6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характеристики</a:t>
            </a:r>
            <a:r>
              <a:rPr sz="2000" kern="1200" spc="3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объекта</a:t>
            </a:r>
            <a:r>
              <a:rPr sz="2000" kern="1200" spc="6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закупки</a:t>
            </a:r>
            <a:r>
              <a:rPr sz="2000" kern="1200" spc="4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в </a:t>
            </a:r>
            <a:r>
              <a:rPr sz="2000" kern="1200" spc="-44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размере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50%</a:t>
            </a:r>
            <a:r>
              <a:rPr sz="2000" kern="1200" spc="-2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от</a:t>
            </a:r>
            <a:r>
              <a:rPr sz="2000" kern="1200" spc="-2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НМЦК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по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критерию</a:t>
            </a:r>
            <a:r>
              <a:rPr sz="2000" kern="1200" spc="-4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«квалификация</a:t>
            </a:r>
            <a:r>
              <a:rPr sz="2000" kern="1200" spc="-1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участника</a:t>
            </a:r>
            <a:r>
              <a:rPr sz="2000" kern="1200" spc="-15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srgbClr val="AC9478"/>
                </a:solidFill>
                <a:latin typeface="Calibri"/>
                <a:ea typeface="+mn-ea"/>
                <a:cs typeface="Calibri"/>
              </a:rPr>
              <a:t>закупки»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rtl="0"/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rtl="0">
              <a:spcBef>
                <a:spcPts val="50"/>
              </a:spcBef>
            </a:pPr>
            <a:endParaRPr sz="155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700" algn="l" rtl="0"/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Решение:</a:t>
            </a:r>
            <a:r>
              <a:rPr sz="2000" kern="1200" spc="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заказчик</a:t>
            </a:r>
            <a:r>
              <a:rPr sz="20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неправомерно</a:t>
            </a:r>
            <a:r>
              <a:rPr sz="2000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установил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такой</a:t>
            </a:r>
            <a:r>
              <a:rPr sz="2000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показатель</a:t>
            </a:r>
            <a:r>
              <a:rPr sz="20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</a:t>
            </a:r>
            <a:r>
              <a:rPr sz="2000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не</a:t>
            </a:r>
            <a:r>
              <a:rPr sz="2000" kern="1200" spc="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смог</a:t>
            </a:r>
            <a:r>
              <a:rPr sz="2000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00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обосновать</a:t>
            </a:r>
            <a:endParaRPr sz="20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507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252" y="360426"/>
            <a:ext cx="68472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Порядок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 оценки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00"/>
                </a:solidFill>
                <a:latin typeface="Arial"/>
                <a:cs typeface="Arial"/>
              </a:rPr>
              <a:t>заявок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 в </a:t>
            </a:r>
            <a:r>
              <a:rPr sz="2400" b="1" spc="-30" dirty="0">
                <a:solidFill>
                  <a:srgbClr val="000000"/>
                </a:solidFill>
                <a:latin typeface="Arial"/>
                <a:cs typeface="Arial"/>
              </a:rPr>
              <a:t>открытом</a:t>
            </a:r>
            <a:r>
              <a:rPr sz="24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00"/>
                </a:solidFill>
                <a:latin typeface="Arial"/>
                <a:cs typeface="Arial"/>
              </a:rPr>
              <a:t>конкурсе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Правоприменительная</a:t>
            </a:r>
            <a:r>
              <a:rPr sz="20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практика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 -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8596668" cy="3876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1583055">
              <a:lnSpc>
                <a:spcPct val="205200"/>
              </a:lnSpc>
              <a:spcBef>
                <a:spcPts val="325"/>
              </a:spcBef>
            </a:pPr>
            <a:r>
              <a:rPr sz="1600" spc="-5" dirty="0" err="1" smtClean="0">
                <a:solidFill>
                  <a:srgbClr val="000000"/>
                </a:solidFill>
              </a:rPr>
              <a:t>Предмет</a:t>
            </a:r>
            <a:r>
              <a:rPr sz="1600" spc="-5" dirty="0">
                <a:solidFill>
                  <a:srgbClr val="000000"/>
                </a:solidFill>
              </a:rPr>
              <a:t>: выполнение работ </a:t>
            </a:r>
            <a:r>
              <a:rPr sz="1600" dirty="0">
                <a:solidFill>
                  <a:srgbClr val="000000"/>
                </a:solidFill>
              </a:rPr>
              <a:t>по </a:t>
            </a:r>
            <a:r>
              <a:rPr sz="1600" spc="-5" dirty="0">
                <a:solidFill>
                  <a:srgbClr val="000000"/>
                </a:solidFill>
              </a:rPr>
              <a:t>строительству канализационной </a:t>
            </a:r>
            <a:r>
              <a:rPr sz="1600" dirty="0">
                <a:solidFill>
                  <a:srgbClr val="000000"/>
                </a:solidFill>
              </a:rPr>
              <a:t>насосной станции </a:t>
            </a:r>
            <a:r>
              <a:rPr sz="1600" spc="-44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AC9478"/>
                </a:solidFill>
              </a:rPr>
              <a:t>НМЦК:</a:t>
            </a:r>
            <a:r>
              <a:rPr sz="1600" spc="-25" dirty="0">
                <a:solidFill>
                  <a:srgbClr val="AC9478"/>
                </a:solidFill>
              </a:rPr>
              <a:t> </a:t>
            </a:r>
            <a:r>
              <a:rPr sz="1600" dirty="0">
                <a:solidFill>
                  <a:srgbClr val="AC9478"/>
                </a:solidFill>
              </a:rPr>
              <a:t>57</a:t>
            </a:r>
            <a:r>
              <a:rPr sz="1600" spc="-20" dirty="0">
                <a:solidFill>
                  <a:srgbClr val="AC9478"/>
                </a:solidFill>
              </a:rPr>
              <a:t> </a:t>
            </a:r>
            <a:r>
              <a:rPr sz="1600" dirty="0">
                <a:solidFill>
                  <a:srgbClr val="AC9478"/>
                </a:solidFill>
              </a:rPr>
              <a:t>143</a:t>
            </a:r>
            <a:r>
              <a:rPr sz="1600" spc="-20" dirty="0">
                <a:solidFill>
                  <a:srgbClr val="AC9478"/>
                </a:solidFill>
              </a:rPr>
              <a:t> </a:t>
            </a:r>
            <a:r>
              <a:rPr sz="1600" dirty="0">
                <a:solidFill>
                  <a:srgbClr val="AC9478"/>
                </a:solidFill>
              </a:rPr>
              <a:t>131,01</a:t>
            </a:r>
            <a:r>
              <a:rPr sz="1600" spc="-40" dirty="0">
                <a:solidFill>
                  <a:srgbClr val="AC9478"/>
                </a:solidFill>
              </a:rPr>
              <a:t> </a:t>
            </a:r>
            <a:r>
              <a:rPr sz="1600" spc="-10" dirty="0">
                <a:solidFill>
                  <a:srgbClr val="AC9478"/>
                </a:solidFill>
              </a:rPr>
              <a:t>рубль</a:t>
            </a:r>
            <a:endParaRPr sz="1600" dirty="0"/>
          </a:p>
          <a:p>
            <a:pPr marL="325755">
              <a:lnSpc>
                <a:spcPct val="100000"/>
              </a:lnSpc>
              <a:spcBef>
                <a:spcPts val="50"/>
              </a:spcBef>
            </a:pPr>
            <a:endParaRPr sz="1400" dirty="0"/>
          </a:p>
          <a:p>
            <a:pPr marL="338455" marR="5080">
              <a:lnSpc>
                <a:spcPct val="100000"/>
              </a:lnSpc>
              <a:spcBef>
                <a:spcPts val="5"/>
              </a:spcBef>
              <a:tabLst>
                <a:tab pos="1242060" algn="l"/>
                <a:tab pos="2390775" algn="l"/>
                <a:tab pos="4218305" algn="l"/>
                <a:tab pos="5662295" algn="l"/>
                <a:tab pos="7448550" algn="l"/>
                <a:tab pos="8202930" algn="l"/>
                <a:tab pos="9714865" algn="l"/>
              </a:tabLst>
            </a:pPr>
            <a:r>
              <a:rPr sz="1600" spc="-20" dirty="0">
                <a:solidFill>
                  <a:srgbClr val="000000"/>
                </a:solidFill>
              </a:rPr>
              <a:t>Д</a:t>
            </a:r>
            <a:r>
              <a:rPr sz="1600" spc="-5" dirty="0">
                <a:solidFill>
                  <a:srgbClr val="000000"/>
                </a:solidFill>
              </a:rPr>
              <a:t>ов</a:t>
            </a:r>
            <a:r>
              <a:rPr sz="1600" spc="-65" dirty="0">
                <a:solidFill>
                  <a:srgbClr val="000000"/>
                </a:solidFill>
              </a:rPr>
              <a:t>о</a:t>
            </a:r>
            <a:r>
              <a:rPr sz="1600" dirty="0">
                <a:solidFill>
                  <a:srgbClr val="000000"/>
                </a:solidFill>
              </a:rPr>
              <a:t>д	</a:t>
            </a:r>
            <a:r>
              <a:rPr sz="1600" spc="-25" dirty="0">
                <a:solidFill>
                  <a:srgbClr val="000000"/>
                </a:solidFill>
              </a:rPr>
              <a:t>ж</a:t>
            </a:r>
            <a:r>
              <a:rPr sz="1600" dirty="0">
                <a:solidFill>
                  <a:srgbClr val="000000"/>
                </a:solidFill>
              </a:rPr>
              <a:t>ал</a:t>
            </a:r>
            <a:r>
              <a:rPr sz="1600" spc="-15" dirty="0">
                <a:solidFill>
                  <a:srgbClr val="000000"/>
                </a:solidFill>
              </a:rPr>
              <a:t>о</a:t>
            </a:r>
            <a:r>
              <a:rPr sz="1600" dirty="0">
                <a:solidFill>
                  <a:srgbClr val="000000"/>
                </a:solidFill>
              </a:rPr>
              <a:t>б</a:t>
            </a:r>
            <a:r>
              <a:rPr sz="1600" spc="-5" dirty="0">
                <a:solidFill>
                  <a:srgbClr val="000000"/>
                </a:solidFill>
              </a:rPr>
              <a:t>ы</a:t>
            </a:r>
            <a:r>
              <a:rPr sz="1600" dirty="0">
                <a:solidFill>
                  <a:srgbClr val="000000"/>
                </a:solidFill>
              </a:rPr>
              <a:t>:	н</a:t>
            </a:r>
            <a:r>
              <a:rPr sz="1600" spc="-10" dirty="0">
                <a:solidFill>
                  <a:srgbClr val="000000"/>
                </a:solidFill>
              </a:rPr>
              <a:t>е</a:t>
            </a:r>
            <a:r>
              <a:rPr sz="1600" dirty="0">
                <a:solidFill>
                  <a:srgbClr val="000000"/>
                </a:solidFill>
              </a:rPr>
              <a:t>прав</a:t>
            </a:r>
            <a:r>
              <a:rPr sz="1600" spc="-10" dirty="0">
                <a:solidFill>
                  <a:srgbClr val="000000"/>
                </a:solidFill>
              </a:rPr>
              <a:t>о</a:t>
            </a:r>
            <a:r>
              <a:rPr sz="1600" spc="-5" dirty="0">
                <a:solidFill>
                  <a:srgbClr val="000000"/>
                </a:solidFill>
              </a:rPr>
              <a:t>мерн</a:t>
            </a:r>
            <a:r>
              <a:rPr sz="1600" dirty="0">
                <a:solidFill>
                  <a:srgbClr val="000000"/>
                </a:solidFill>
              </a:rPr>
              <a:t>о	</a:t>
            </a:r>
            <a:r>
              <a:rPr sz="1600" spc="-20" dirty="0">
                <a:solidFill>
                  <a:srgbClr val="000000"/>
                </a:solidFill>
              </a:rPr>
              <a:t>у</a:t>
            </a:r>
            <a:r>
              <a:rPr sz="1600" dirty="0">
                <a:solidFill>
                  <a:srgbClr val="000000"/>
                </a:solidFill>
              </a:rPr>
              <a:t>с</a:t>
            </a:r>
            <a:r>
              <a:rPr sz="1600" spc="5" dirty="0">
                <a:solidFill>
                  <a:srgbClr val="000000"/>
                </a:solidFill>
              </a:rPr>
              <a:t>т</a:t>
            </a:r>
            <a:r>
              <a:rPr sz="1600" dirty="0">
                <a:solidFill>
                  <a:srgbClr val="000000"/>
                </a:solidFill>
              </a:rPr>
              <a:t>ано</a:t>
            </a:r>
            <a:r>
              <a:rPr sz="1600" spc="-20" dirty="0">
                <a:solidFill>
                  <a:srgbClr val="000000"/>
                </a:solidFill>
              </a:rPr>
              <a:t>в</a:t>
            </a:r>
            <a:r>
              <a:rPr sz="1600" spc="-5" dirty="0">
                <a:solidFill>
                  <a:srgbClr val="000000"/>
                </a:solidFill>
              </a:rPr>
              <a:t>ле</a:t>
            </a:r>
            <a:r>
              <a:rPr sz="1600" dirty="0">
                <a:solidFill>
                  <a:srgbClr val="000000"/>
                </a:solidFill>
              </a:rPr>
              <a:t>н	</a:t>
            </a:r>
            <a:r>
              <a:rPr sz="1600" spc="-5" dirty="0">
                <a:solidFill>
                  <a:srgbClr val="000000"/>
                </a:solidFill>
              </a:rPr>
              <a:t>ми</a:t>
            </a:r>
            <a:r>
              <a:rPr sz="1600" spc="-10" dirty="0">
                <a:solidFill>
                  <a:srgbClr val="000000"/>
                </a:solidFill>
              </a:rPr>
              <a:t>н</a:t>
            </a:r>
            <a:r>
              <a:rPr sz="1600" dirty="0">
                <a:solidFill>
                  <a:srgbClr val="000000"/>
                </a:solidFill>
              </a:rPr>
              <a:t>имал</a:t>
            </a:r>
            <a:r>
              <a:rPr sz="1600" spc="-10" dirty="0">
                <a:solidFill>
                  <a:srgbClr val="000000"/>
                </a:solidFill>
              </a:rPr>
              <a:t>ь</a:t>
            </a:r>
            <a:r>
              <a:rPr sz="1600" dirty="0">
                <a:solidFill>
                  <a:srgbClr val="000000"/>
                </a:solidFill>
              </a:rPr>
              <a:t>н</a:t>
            </a:r>
            <a:r>
              <a:rPr sz="1600" spc="-10" dirty="0">
                <a:solidFill>
                  <a:srgbClr val="000000"/>
                </a:solidFill>
              </a:rPr>
              <a:t>ы</a:t>
            </a:r>
            <a:r>
              <a:rPr sz="1600" dirty="0">
                <a:solidFill>
                  <a:srgbClr val="000000"/>
                </a:solidFill>
              </a:rPr>
              <a:t>й	</a:t>
            </a:r>
            <a:r>
              <a:rPr sz="1600" spc="-5" dirty="0">
                <a:solidFill>
                  <a:srgbClr val="000000"/>
                </a:solidFill>
              </a:rPr>
              <a:t>опы</a:t>
            </a:r>
            <a:r>
              <a:rPr sz="1600" dirty="0">
                <a:solidFill>
                  <a:srgbClr val="000000"/>
                </a:solidFill>
              </a:rPr>
              <a:t>т	ис</a:t>
            </a:r>
            <a:r>
              <a:rPr sz="1600" spc="-15" dirty="0">
                <a:solidFill>
                  <a:srgbClr val="000000"/>
                </a:solidFill>
              </a:rPr>
              <a:t>п</a:t>
            </a:r>
            <a:r>
              <a:rPr sz="1600" spc="-40" dirty="0">
                <a:solidFill>
                  <a:srgbClr val="000000"/>
                </a:solidFill>
              </a:rPr>
              <a:t>о</a:t>
            </a:r>
            <a:r>
              <a:rPr sz="1600" spc="-5" dirty="0">
                <a:solidFill>
                  <a:srgbClr val="000000"/>
                </a:solidFill>
              </a:rPr>
              <a:t>л</a:t>
            </a:r>
            <a:r>
              <a:rPr sz="1600" spc="-10" dirty="0">
                <a:solidFill>
                  <a:srgbClr val="000000"/>
                </a:solidFill>
              </a:rPr>
              <a:t>н</a:t>
            </a:r>
            <a:r>
              <a:rPr sz="1600" dirty="0">
                <a:solidFill>
                  <a:srgbClr val="000000"/>
                </a:solidFill>
              </a:rPr>
              <a:t>ения	</a:t>
            </a:r>
            <a:r>
              <a:rPr sz="1600" spc="-30" dirty="0">
                <a:solidFill>
                  <a:srgbClr val="000000"/>
                </a:solidFill>
              </a:rPr>
              <a:t>к</a:t>
            </a:r>
            <a:r>
              <a:rPr sz="1600" spc="-5" dirty="0">
                <a:solidFill>
                  <a:srgbClr val="000000"/>
                </a:solidFill>
              </a:rPr>
              <a:t>онтрак</a:t>
            </a:r>
            <a:r>
              <a:rPr sz="1600" spc="-35" dirty="0">
                <a:solidFill>
                  <a:srgbClr val="000000"/>
                </a:solidFill>
              </a:rPr>
              <a:t>т</a:t>
            </a:r>
            <a:r>
              <a:rPr sz="1600" spc="-5" dirty="0">
                <a:solidFill>
                  <a:srgbClr val="000000"/>
                </a:solidFill>
              </a:rPr>
              <a:t>ов  </a:t>
            </a:r>
            <a:r>
              <a:rPr sz="1600" spc="-10" dirty="0">
                <a:solidFill>
                  <a:srgbClr val="000000"/>
                </a:solidFill>
              </a:rPr>
              <a:t>(договоров)</a:t>
            </a:r>
            <a:r>
              <a:rPr sz="1600" spc="-2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с</a:t>
            </a:r>
            <a:r>
              <a:rPr sz="1600" spc="-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ценой</a:t>
            </a:r>
            <a:r>
              <a:rPr sz="1600" spc="15" dirty="0">
                <a:solidFill>
                  <a:srgbClr val="000000"/>
                </a:solidFill>
              </a:rPr>
              <a:t> </a:t>
            </a:r>
            <a:r>
              <a:rPr sz="1600" spc="-15" dirty="0">
                <a:solidFill>
                  <a:srgbClr val="000000"/>
                </a:solidFill>
              </a:rPr>
              <a:t>каждого</a:t>
            </a:r>
            <a:r>
              <a:rPr sz="1600" spc="-3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не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менее</a:t>
            </a:r>
            <a:r>
              <a:rPr sz="1600" spc="1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50%</a:t>
            </a:r>
            <a:r>
              <a:rPr sz="1600" spc="-2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от</a:t>
            </a:r>
            <a:r>
              <a:rPr sz="1600" spc="-20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НМЦК</a:t>
            </a:r>
            <a:endParaRPr sz="1600" dirty="0"/>
          </a:p>
          <a:p>
            <a:pPr marL="325755">
              <a:lnSpc>
                <a:spcPct val="100000"/>
              </a:lnSpc>
              <a:spcBef>
                <a:spcPts val="50"/>
              </a:spcBef>
            </a:pPr>
            <a:endParaRPr sz="2000" dirty="0"/>
          </a:p>
          <a:p>
            <a:pPr marL="338455" marR="5715">
              <a:lnSpc>
                <a:spcPct val="100000"/>
              </a:lnSpc>
            </a:pPr>
            <a:r>
              <a:rPr sz="1600" spc="-5" dirty="0">
                <a:solidFill>
                  <a:srgbClr val="AC9478"/>
                </a:solidFill>
              </a:rPr>
              <a:t>Суть:</a:t>
            </a:r>
            <a:r>
              <a:rPr sz="1600" spc="135" dirty="0">
                <a:solidFill>
                  <a:srgbClr val="AC9478"/>
                </a:solidFill>
              </a:rPr>
              <a:t> </a:t>
            </a:r>
            <a:r>
              <a:rPr sz="1600" spc="-10" dirty="0">
                <a:solidFill>
                  <a:srgbClr val="AC9478"/>
                </a:solidFill>
              </a:rPr>
              <a:t>закупка</a:t>
            </a:r>
            <a:r>
              <a:rPr sz="1600" spc="120" dirty="0">
                <a:solidFill>
                  <a:srgbClr val="AC9478"/>
                </a:solidFill>
              </a:rPr>
              <a:t> </a:t>
            </a:r>
            <a:r>
              <a:rPr sz="1600" spc="-10" dirty="0">
                <a:solidFill>
                  <a:srgbClr val="AC9478"/>
                </a:solidFill>
              </a:rPr>
              <a:t>подпадает</a:t>
            </a:r>
            <a:r>
              <a:rPr sz="1600" spc="135" dirty="0">
                <a:solidFill>
                  <a:srgbClr val="AC9478"/>
                </a:solidFill>
              </a:rPr>
              <a:t> </a:t>
            </a:r>
            <a:r>
              <a:rPr sz="1600" spc="-25" dirty="0">
                <a:solidFill>
                  <a:srgbClr val="AC9478"/>
                </a:solidFill>
              </a:rPr>
              <a:t>под</a:t>
            </a:r>
            <a:r>
              <a:rPr sz="1600" spc="125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пункт</a:t>
            </a:r>
            <a:r>
              <a:rPr sz="1600" spc="114" dirty="0">
                <a:solidFill>
                  <a:srgbClr val="AC9478"/>
                </a:solidFill>
              </a:rPr>
              <a:t> </a:t>
            </a:r>
            <a:r>
              <a:rPr sz="1600" dirty="0">
                <a:solidFill>
                  <a:srgbClr val="AC9478"/>
                </a:solidFill>
              </a:rPr>
              <a:t>8</a:t>
            </a:r>
            <a:r>
              <a:rPr sz="1600" spc="135" dirty="0">
                <a:solidFill>
                  <a:srgbClr val="AC9478"/>
                </a:solidFill>
              </a:rPr>
              <a:t> </a:t>
            </a:r>
            <a:r>
              <a:rPr sz="1600" spc="-15" dirty="0">
                <a:solidFill>
                  <a:srgbClr val="AC9478"/>
                </a:solidFill>
              </a:rPr>
              <a:t>раздела</a:t>
            </a:r>
            <a:r>
              <a:rPr sz="1600" spc="130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II</a:t>
            </a:r>
            <a:r>
              <a:rPr sz="1600" spc="130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ПП</a:t>
            </a:r>
            <a:r>
              <a:rPr sz="1600" spc="135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РФ</a:t>
            </a:r>
            <a:r>
              <a:rPr sz="1600" spc="125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2571</a:t>
            </a:r>
            <a:r>
              <a:rPr sz="1600" spc="135" dirty="0">
                <a:solidFill>
                  <a:srgbClr val="AC9478"/>
                </a:solidFill>
              </a:rPr>
              <a:t> </a:t>
            </a:r>
            <a:r>
              <a:rPr sz="1600" spc="-10" dirty="0">
                <a:solidFill>
                  <a:srgbClr val="AC9478"/>
                </a:solidFill>
              </a:rPr>
              <a:t>(доптребования</a:t>
            </a:r>
            <a:r>
              <a:rPr sz="1600" spc="140" dirty="0">
                <a:solidFill>
                  <a:srgbClr val="AC9478"/>
                </a:solidFill>
              </a:rPr>
              <a:t> </a:t>
            </a:r>
            <a:r>
              <a:rPr sz="1600" dirty="0">
                <a:solidFill>
                  <a:srgbClr val="AC9478"/>
                </a:solidFill>
              </a:rPr>
              <a:t>о</a:t>
            </a:r>
            <a:r>
              <a:rPr sz="1600" spc="130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наличии</a:t>
            </a:r>
            <a:r>
              <a:rPr sz="1600" spc="125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опыта</a:t>
            </a:r>
            <a:r>
              <a:rPr sz="1600" spc="120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не </a:t>
            </a:r>
            <a:r>
              <a:rPr sz="1600" spc="-440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менее</a:t>
            </a:r>
            <a:r>
              <a:rPr sz="1600" spc="15" dirty="0">
                <a:solidFill>
                  <a:srgbClr val="AC9478"/>
                </a:solidFill>
              </a:rPr>
              <a:t> </a:t>
            </a:r>
            <a:r>
              <a:rPr sz="1600" dirty="0">
                <a:solidFill>
                  <a:srgbClr val="AC9478"/>
                </a:solidFill>
              </a:rPr>
              <a:t>50%</a:t>
            </a:r>
            <a:r>
              <a:rPr sz="1600" spc="-25" dirty="0">
                <a:solidFill>
                  <a:srgbClr val="AC9478"/>
                </a:solidFill>
              </a:rPr>
              <a:t> </a:t>
            </a:r>
            <a:r>
              <a:rPr sz="1600" spc="-10" dirty="0">
                <a:solidFill>
                  <a:srgbClr val="AC9478"/>
                </a:solidFill>
              </a:rPr>
              <a:t>от</a:t>
            </a:r>
            <a:r>
              <a:rPr sz="1600" spc="-20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НМЦК), </a:t>
            </a:r>
            <a:r>
              <a:rPr sz="1600" dirty="0">
                <a:solidFill>
                  <a:srgbClr val="AC9478"/>
                </a:solidFill>
              </a:rPr>
              <a:t>в </a:t>
            </a:r>
            <a:r>
              <a:rPr sz="1600" spc="-5" dirty="0">
                <a:solidFill>
                  <a:srgbClr val="AC9478"/>
                </a:solidFill>
              </a:rPr>
              <a:t>связи</a:t>
            </a:r>
            <a:r>
              <a:rPr sz="1600" spc="-25" dirty="0">
                <a:solidFill>
                  <a:srgbClr val="AC9478"/>
                </a:solidFill>
              </a:rPr>
              <a:t> </a:t>
            </a:r>
            <a:r>
              <a:rPr sz="1600" dirty="0">
                <a:solidFill>
                  <a:srgbClr val="AC9478"/>
                </a:solidFill>
              </a:rPr>
              <a:t>с</a:t>
            </a:r>
            <a:r>
              <a:rPr sz="1600" spc="10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чем</a:t>
            </a:r>
            <a:r>
              <a:rPr sz="1600" spc="-10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заказчик</a:t>
            </a:r>
            <a:r>
              <a:rPr sz="1600" spc="-15" dirty="0">
                <a:solidFill>
                  <a:srgbClr val="AC9478"/>
                </a:solidFill>
              </a:rPr>
              <a:t> </a:t>
            </a:r>
            <a:r>
              <a:rPr sz="1600" dirty="0">
                <a:solidFill>
                  <a:srgbClr val="AC9478"/>
                </a:solidFill>
              </a:rPr>
              <a:t>установил</a:t>
            </a:r>
            <a:r>
              <a:rPr sz="1600" spc="-10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аналогичный</a:t>
            </a:r>
            <a:r>
              <a:rPr sz="1600" spc="10" dirty="0">
                <a:solidFill>
                  <a:srgbClr val="AC9478"/>
                </a:solidFill>
              </a:rPr>
              <a:t> </a:t>
            </a:r>
            <a:r>
              <a:rPr sz="1600" spc="-5" dirty="0">
                <a:solidFill>
                  <a:srgbClr val="AC9478"/>
                </a:solidFill>
              </a:rPr>
              <a:t>критерий</a:t>
            </a:r>
            <a:endParaRPr sz="1600" dirty="0"/>
          </a:p>
          <a:p>
            <a:pPr marL="325755">
              <a:lnSpc>
                <a:spcPct val="100000"/>
              </a:lnSpc>
            </a:pPr>
            <a:endParaRPr sz="1600" dirty="0"/>
          </a:p>
          <a:p>
            <a:pPr marL="325755">
              <a:lnSpc>
                <a:spcPct val="100000"/>
              </a:lnSpc>
              <a:spcBef>
                <a:spcPts val="50"/>
              </a:spcBef>
            </a:pPr>
            <a:endParaRPr sz="1200" dirty="0"/>
          </a:p>
          <a:p>
            <a:pPr marL="338455">
              <a:lnSpc>
                <a:spcPct val="100000"/>
              </a:lnSpc>
            </a:pPr>
            <a:r>
              <a:rPr sz="1600" spc="-5" dirty="0">
                <a:solidFill>
                  <a:srgbClr val="000000"/>
                </a:solidFill>
              </a:rPr>
              <a:t>Решение:</a:t>
            </a:r>
            <a:r>
              <a:rPr sz="1600" spc="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заказчик</a:t>
            </a:r>
            <a:r>
              <a:rPr sz="1600" spc="-1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правомерно</a:t>
            </a:r>
            <a:r>
              <a:rPr sz="1600" spc="-2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установил</a:t>
            </a:r>
            <a:r>
              <a:rPr sz="1600" spc="-10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указанный</a:t>
            </a:r>
            <a:r>
              <a:rPr sz="1600" spc="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критерий</a:t>
            </a:r>
            <a:endParaRPr sz="1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dirty="0"/>
              <a:pPr marL="38100">
                <a:lnSpc>
                  <a:spcPts val="2315"/>
                </a:lnSpc>
              </a:pPr>
              <a:t>43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72543" y="1350279"/>
            <a:ext cx="10729595" cy="648335"/>
          </a:xfrm>
          <a:custGeom>
            <a:avLst/>
            <a:gdLst/>
            <a:ahLst/>
            <a:cxnLst/>
            <a:rect l="l" t="t" r="r" b="b"/>
            <a:pathLst>
              <a:path w="10729595" h="648335">
                <a:moveTo>
                  <a:pt x="10621187" y="0"/>
                </a:moveTo>
                <a:lnTo>
                  <a:pt x="108013" y="0"/>
                </a:lnTo>
                <a:lnTo>
                  <a:pt x="65970" y="8473"/>
                </a:lnTo>
                <a:lnTo>
                  <a:pt x="31637" y="31591"/>
                </a:lnTo>
                <a:lnTo>
                  <a:pt x="8488" y="65901"/>
                </a:lnTo>
                <a:lnTo>
                  <a:pt x="0" y="107950"/>
                </a:lnTo>
                <a:lnTo>
                  <a:pt x="0" y="540003"/>
                </a:lnTo>
                <a:lnTo>
                  <a:pt x="8488" y="582072"/>
                </a:lnTo>
                <a:lnTo>
                  <a:pt x="31637" y="616426"/>
                </a:lnTo>
                <a:lnTo>
                  <a:pt x="65970" y="639587"/>
                </a:lnTo>
                <a:lnTo>
                  <a:pt x="108013" y="648080"/>
                </a:lnTo>
                <a:lnTo>
                  <a:pt x="10621187" y="648080"/>
                </a:lnTo>
                <a:lnTo>
                  <a:pt x="10663236" y="639587"/>
                </a:lnTo>
                <a:lnTo>
                  <a:pt x="10697546" y="616426"/>
                </a:lnTo>
                <a:lnTo>
                  <a:pt x="10720664" y="582072"/>
                </a:lnTo>
                <a:lnTo>
                  <a:pt x="10729137" y="540003"/>
                </a:lnTo>
                <a:lnTo>
                  <a:pt x="10729137" y="107950"/>
                </a:lnTo>
                <a:lnTo>
                  <a:pt x="10720664" y="65901"/>
                </a:lnTo>
                <a:lnTo>
                  <a:pt x="10697546" y="31591"/>
                </a:lnTo>
                <a:lnTo>
                  <a:pt x="10663236" y="8473"/>
                </a:lnTo>
                <a:lnTo>
                  <a:pt x="1062118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13782"/>
            <a:ext cx="679762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1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210" y="171069"/>
            <a:ext cx="4178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РЕЕСТР</a:t>
            </a:r>
            <a:r>
              <a:rPr spc="-145" dirty="0"/>
              <a:t> </a:t>
            </a:r>
            <a:r>
              <a:rPr spc="-114" dirty="0"/>
              <a:t>ФАС</a:t>
            </a:r>
            <a:r>
              <a:rPr spc="-95" dirty="0"/>
              <a:t> </a:t>
            </a:r>
            <a:r>
              <a:rPr spc="-10" dirty="0"/>
              <a:t>РОСИИ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27" y="1103369"/>
            <a:ext cx="9953244" cy="5297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685" y="618309"/>
            <a:ext cx="882767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АЛГОРИТМ</a:t>
            </a:r>
            <a:r>
              <a:rPr sz="2800" spc="-70" dirty="0"/>
              <a:t> </a:t>
            </a:r>
            <a:r>
              <a:rPr sz="2800" dirty="0"/>
              <a:t>ПРИМЕНЕНИЯ</a:t>
            </a:r>
            <a:r>
              <a:rPr sz="2800" spc="-110" dirty="0"/>
              <a:t> </a:t>
            </a:r>
            <a:r>
              <a:rPr sz="2800" spc="-10" dirty="0"/>
              <a:t>ЧАСТИ</a:t>
            </a:r>
            <a:r>
              <a:rPr sz="2800" spc="-75" dirty="0"/>
              <a:t> </a:t>
            </a:r>
            <a:r>
              <a:rPr sz="2800" dirty="0"/>
              <a:t>2</a:t>
            </a:r>
            <a:r>
              <a:rPr sz="2800" spc="-85" dirty="0"/>
              <a:t> </a:t>
            </a:r>
            <a:r>
              <a:rPr sz="2800" dirty="0"/>
              <a:t>И</a:t>
            </a:r>
            <a:r>
              <a:rPr sz="2800" spc="-85" dirty="0"/>
              <a:t> </a:t>
            </a:r>
            <a:r>
              <a:rPr sz="2800" spc="-20" dirty="0"/>
              <a:t>ЧАСТИ</a:t>
            </a:r>
            <a:r>
              <a:rPr sz="2800" spc="-95" dirty="0"/>
              <a:t> </a:t>
            </a:r>
            <a:r>
              <a:rPr sz="2800" spc="-25" dirty="0"/>
              <a:t>2.1 </a:t>
            </a:r>
            <a:r>
              <a:rPr sz="2800" spc="-60" dirty="0"/>
              <a:t>СТАТЬИ</a:t>
            </a:r>
            <a:r>
              <a:rPr sz="2800" spc="-100" dirty="0"/>
              <a:t> </a:t>
            </a:r>
            <a:r>
              <a:rPr sz="2800" spc="-25" dirty="0"/>
              <a:t>31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1613916" y="1431036"/>
            <a:ext cx="8374380" cy="934719"/>
          </a:xfrm>
          <a:custGeom>
            <a:avLst/>
            <a:gdLst/>
            <a:ahLst/>
            <a:cxnLst/>
            <a:rect l="l" t="t" r="r" b="b"/>
            <a:pathLst>
              <a:path w="8374380" h="934719">
                <a:moveTo>
                  <a:pt x="8218678" y="0"/>
                </a:moveTo>
                <a:lnTo>
                  <a:pt x="155702" y="0"/>
                </a:lnTo>
                <a:lnTo>
                  <a:pt x="106493" y="7939"/>
                </a:lnTo>
                <a:lnTo>
                  <a:pt x="63751" y="30045"/>
                </a:lnTo>
                <a:lnTo>
                  <a:pt x="30045" y="63751"/>
                </a:lnTo>
                <a:lnTo>
                  <a:pt x="7939" y="106493"/>
                </a:lnTo>
                <a:lnTo>
                  <a:pt x="0" y="155701"/>
                </a:lnTo>
                <a:lnTo>
                  <a:pt x="0" y="778510"/>
                </a:lnTo>
                <a:lnTo>
                  <a:pt x="7939" y="827718"/>
                </a:lnTo>
                <a:lnTo>
                  <a:pt x="30045" y="870460"/>
                </a:lnTo>
                <a:lnTo>
                  <a:pt x="63751" y="904166"/>
                </a:lnTo>
                <a:lnTo>
                  <a:pt x="106493" y="926272"/>
                </a:lnTo>
                <a:lnTo>
                  <a:pt x="155702" y="934212"/>
                </a:lnTo>
                <a:lnTo>
                  <a:pt x="8218678" y="934212"/>
                </a:lnTo>
                <a:lnTo>
                  <a:pt x="8267886" y="926272"/>
                </a:lnTo>
                <a:lnTo>
                  <a:pt x="8310628" y="904166"/>
                </a:lnTo>
                <a:lnTo>
                  <a:pt x="8344334" y="870460"/>
                </a:lnTo>
                <a:lnTo>
                  <a:pt x="8366440" y="827718"/>
                </a:lnTo>
                <a:lnTo>
                  <a:pt x="8374380" y="778510"/>
                </a:lnTo>
                <a:lnTo>
                  <a:pt x="8374380" y="155701"/>
                </a:lnTo>
                <a:lnTo>
                  <a:pt x="8366440" y="106493"/>
                </a:lnTo>
                <a:lnTo>
                  <a:pt x="8344334" y="63751"/>
                </a:lnTo>
                <a:lnTo>
                  <a:pt x="8310628" y="30045"/>
                </a:lnTo>
                <a:lnTo>
                  <a:pt x="8267886" y="7939"/>
                </a:lnTo>
                <a:lnTo>
                  <a:pt x="8218678" y="0"/>
                </a:lnTo>
                <a:close/>
              </a:path>
            </a:pathLst>
          </a:custGeom>
          <a:solidFill>
            <a:srgbClr val="FC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09520" y="1637156"/>
            <a:ext cx="7040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7435" marR="5080" indent="-105537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Товар,</a:t>
            </a:r>
            <a:r>
              <a:rPr sz="1600" spc="-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работа</a:t>
            </a:r>
            <a:r>
              <a:rPr sz="1600" spc="-7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услуга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запланированные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</a:t>
            </a:r>
            <a:r>
              <a:rPr sz="1600" spc="-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закупке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конкурентным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способом включены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в</a:t>
            </a:r>
            <a:r>
              <a:rPr sz="1600" spc="-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Приложение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к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Постановлению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№2571?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92323" y="2723388"/>
            <a:ext cx="986155" cy="411480"/>
          </a:xfrm>
          <a:custGeom>
            <a:avLst/>
            <a:gdLst/>
            <a:ahLst/>
            <a:cxnLst/>
            <a:rect l="l" t="t" r="r" b="b"/>
            <a:pathLst>
              <a:path w="986154" h="411480">
                <a:moveTo>
                  <a:pt x="0" y="68579"/>
                </a:moveTo>
                <a:lnTo>
                  <a:pt x="5393" y="41898"/>
                </a:lnTo>
                <a:lnTo>
                  <a:pt x="20097" y="20097"/>
                </a:lnTo>
                <a:lnTo>
                  <a:pt x="41898" y="5393"/>
                </a:lnTo>
                <a:lnTo>
                  <a:pt x="68580" y="0"/>
                </a:lnTo>
                <a:lnTo>
                  <a:pt x="917448" y="0"/>
                </a:lnTo>
                <a:lnTo>
                  <a:pt x="944129" y="5393"/>
                </a:lnTo>
                <a:lnTo>
                  <a:pt x="965930" y="20097"/>
                </a:lnTo>
                <a:lnTo>
                  <a:pt x="980634" y="41898"/>
                </a:lnTo>
                <a:lnTo>
                  <a:pt x="986027" y="68579"/>
                </a:lnTo>
                <a:lnTo>
                  <a:pt x="986027" y="342900"/>
                </a:lnTo>
                <a:lnTo>
                  <a:pt x="980634" y="369581"/>
                </a:lnTo>
                <a:lnTo>
                  <a:pt x="965930" y="391382"/>
                </a:lnTo>
                <a:lnTo>
                  <a:pt x="944129" y="406086"/>
                </a:lnTo>
                <a:lnTo>
                  <a:pt x="917448" y="411479"/>
                </a:lnTo>
                <a:lnTo>
                  <a:pt x="68580" y="411479"/>
                </a:lnTo>
                <a:lnTo>
                  <a:pt x="41898" y="406086"/>
                </a:lnTo>
                <a:lnTo>
                  <a:pt x="20097" y="391382"/>
                </a:lnTo>
                <a:lnTo>
                  <a:pt x="5393" y="369581"/>
                </a:lnTo>
                <a:lnTo>
                  <a:pt x="0" y="342900"/>
                </a:lnTo>
                <a:lnTo>
                  <a:pt x="0" y="68579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35604" y="2789885"/>
            <a:ext cx="297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343846"/>
                </a:solidFill>
                <a:latin typeface="Microsoft Sans Serif"/>
                <a:cs typeface="Microsoft Sans Serif"/>
              </a:rPr>
              <a:t>ДА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28431" y="2723388"/>
            <a:ext cx="995680" cy="411480"/>
          </a:xfrm>
          <a:custGeom>
            <a:avLst/>
            <a:gdLst/>
            <a:ahLst/>
            <a:cxnLst/>
            <a:rect l="l" t="t" r="r" b="b"/>
            <a:pathLst>
              <a:path w="995679" h="411480">
                <a:moveTo>
                  <a:pt x="0" y="68579"/>
                </a:moveTo>
                <a:lnTo>
                  <a:pt x="5393" y="41898"/>
                </a:lnTo>
                <a:lnTo>
                  <a:pt x="20097" y="20097"/>
                </a:lnTo>
                <a:lnTo>
                  <a:pt x="41898" y="5393"/>
                </a:lnTo>
                <a:lnTo>
                  <a:pt x="68579" y="0"/>
                </a:lnTo>
                <a:lnTo>
                  <a:pt x="926592" y="0"/>
                </a:lnTo>
                <a:lnTo>
                  <a:pt x="953273" y="5393"/>
                </a:lnTo>
                <a:lnTo>
                  <a:pt x="975074" y="20097"/>
                </a:lnTo>
                <a:lnTo>
                  <a:pt x="989778" y="41898"/>
                </a:lnTo>
                <a:lnTo>
                  <a:pt x="995172" y="68579"/>
                </a:lnTo>
                <a:lnTo>
                  <a:pt x="995172" y="342900"/>
                </a:lnTo>
                <a:lnTo>
                  <a:pt x="989778" y="369581"/>
                </a:lnTo>
                <a:lnTo>
                  <a:pt x="975074" y="391382"/>
                </a:lnTo>
                <a:lnTo>
                  <a:pt x="953273" y="406086"/>
                </a:lnTo>
                <a:lnTo>
                  <a:pt x="926592" y="411479"/>
                </a:lnTo>
                <a:lnTo>
                  <a:pt x="68579" y="411479"/>
                </a:lnTo>
                <a:lnTo>
                  <a:pt x="41898" y="406086"/>
                </a:lnTo>
                <a:lnTo>
                  <a:pt x="20097" y="391382"/>
                </a:lnTo>
                <a:lnTo>
                  <a:pt x="5393" y="369581"/>
                </a:lnTo>
                <a:lnTo>
                  <a:pt x="0" y="342900"/>
                </a:lnTo>
                <a:lnTo>
                  <a:pt x="0" y="68579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11388" y="2789885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НЕТ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03520" y="3657600"/>
            <a:ext cx="995680" cy="411480"/>
          </a:xfrm>
          <a:custGeom>
            <a:avLst/>
            <a:gdLst/>
            <a:ahLst/>
            <a:cxnLst/>
            <a:rect l="l" t="t" r="r" b="b"/>
            <a:pathLst>
              <a:path w="995679" h="411479">
                <a:moveTo>
                  <a:pt x="0" y="68580"/>
                </a:moveTo>
                <a:lnTo>
                  <a:pt x="5393" y="41898"/>
                </a:lnTo>
                <a:lnTo>
                  <a:pt x="20097" y="20097"/>
                </a:lnTo>
                <a:lnTo>
                  <a:pt x="41898" y="5393"/>
                </a:lnTo>
                <a:lnTo>
                  <a:pt x="68579" y="0"/>
                </a:lnTo>
                <a:lnTo>
                  <a:pt x="926591" y="0"/>
                </a:lnTo>
                <a:lnTo>
                  <a:pt x="953273" y="5393"/>
                </a:lnTo>
                <a:lnTo>
                  <a:pt x="975074" y="20097"/>
                </a:lnTo>
                <a:lnTo>
                  <a:pt x="989778" y="41898"/>
                </a:lnTo>
                <a:lnTo>
                  <a:pt x="995171" y="68580"/>
                </a:lnTo>
                <a:lnTo>
                  <a:pt x="995171" y="342900"/>
                </a:lnTo>
                <a:lnTo>
                  <a:pt x="989778" y="369581"/>
                </a:lnTo>
                <a:lnTo>
                  <a:pt x="975074" y="391382"/>
                </a:lnTo>
                <a:lnTo>
                  <a:pt x="953273" y="406086"/>
                </a:lnTo>
                <a:lnTo>
                  <a:pt x="926591" y="411480"/>
                </a:lnTo>
                <a:lnTo>
                  <a:pt x="68579" y="411480"/>
                </a:lnTo>
                <a:lnTo>
                  <a:pt x="41898" y="406086"/>
                </a:lnTo>
                <a:lnTo>
                  <a:pt x="20097" y="391382"/>
                </a:lnTo>
                <a:lnTo>
                  <a:pt x="5393" y="369581"/>
                </a:lnTo>
                <a:lnTo>
                  <a:pt x="0" y="342900"/>
                </a:lnTo>
                <a:lnTo>
                  <a:pt x="0" y="68580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86476" y="3724783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НЕТ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91283" y="3493008"/>
            <a:ext cx="2376170" cy="741045"/>
          </a:xfrm>
          <a:custGeom>
            <a:avLst/>
            <a:gdLst/>
            <a:ahLst/>
            <a:cxnLst/>
            <a:rect l="l" t="t" r="r" b="b"/>
            <a:pathLst>
              <a:path w="2376170" h="741045">
                <a:moveTo>
                  <a:pt x="0" y="123443"/>
                </a:moveTo>
                <a:lnTo>
                  <a:pt x="9697" y="75384"/>
                </a:lnTo>
                <a:lnTo>
                  <a:pt x="36147" y="36147"/>
                </a:lnTo>
                <a:lnTo>
                  <a:pt x="75384" y="9697"/>
                </a:lnTo>
                <a:lnTo>
                  <a:pt x="123443" y="0"/>
                </a:lnTo>
                <a:lnTo>
                  <a:pt x="2252472" y="0"/>
                </a:lnTo>
                <a:lnTo>
                  <a:pt x="2300531" y="9697"/>
                </a:lnTo>
                <a:lnTo>
                  <a:pt x="2339768" y="36147"/>
                </a:lnTo>
                <a:lnTo>
                  <a:pt x="2366218" y="75384"/>
                </a:lnTo>
                <a:lnTo>
                  <a:pt x="2375916" y="123443"/>
                </a:lnTo>
                <a:lnTo>
                  <a:pt x="2375916" y="617219"/>
                </a:lnTo>
                <a:lnTo>
                  <a:pt x="2366218" y="665279"/>
                </a:lnTo>
                <a:lnTo>
                  <a:pt x="2339768" y="704516"/>
                </a:lnTo>
                <a:lnTo>
                  <a:pt x="2300531" y="730966"/>
                </a:lnTo>
                <a:lnTo>
                  <a:pt x="2252472" y="740663"/>
                </a:lnTo>
                <a:lnTo>
                  <a:pt x="123443" y="740663"/>
                </a:lnTo>
                <a:lnTo>
                  <a:pt x="75384" y="730966"/>
                </a:lnTo>
                <a:lnTo>
                  <a:pt x="36147" y="704516"/>
                </a:lnTo>
                <a:lnTo>
                  <a:pt x="9697" y="665279"/>
                </a:lnTo>
                <a:lnTo>
                  <a:pt x="0" y="617219"/>
                </a:lnTo>
                <a:lnTo>
                  <a:pt x="0" y="123443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37969" y="3480942"/>
            <a:ext cx="20840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НМЦК</a:t>
            </a:r>
            <a:r>
              <a:rPr sz="1600" spc="-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соответствует позиции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(искл.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п.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33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и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п.</a:t>
            </a:r>
            <a:r>
              <a:rPr sz="16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19-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21)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38059" y="3493008"/>
            <a:ext cx="2376170" cy="741045"/>
          </a:xfrm>
          <a:custGeom>
            <a:avLst/>
            <a:gdLst/>
            <a:ahLst/>
            <a:cxnLst/>
            <a:rect l="l" t="t" r="r" b="b"/>
            <a:pathLst>
              <a:path w="2376170" h="741045">
                <a:moveTo>
                  <a:pt x="0" y="123443"/>
                </a:moveTo>
                <a:lnTo>
                  <a:pt x="9697" y="75384"/>
                </a:lnTo>
                <a:lnTo>
                  <a:pt x="36147" y="36147"/>
                </a:lnTo>
                <a:lnTo>
                  <a:pt x="75384" y="9697"/>
                </a:lnTo>
                <a:lnTo>
                  <a:pt x="123444" y="0"/>
                </a:lnTo>
                <a:lnTo>
                  <a:pt x="2252472" y="0"/>
                </a:lnTo>
                <a:lnTo>
                  <a:pt x="2300531" y="9697"/>
                </a:lnTo>
                <a:lnTo>
                  <a:pt x="2339768" y="36147"/>
                </a:lnTo>
                <a:lnTo>
                  <a:pt x="2366218" y="75384"/>
                </a:lnTo>
                <a:lnTo>
                  <a:pt x="2375916" y="123443"/>
                </a:lnTo>
                <a:lnTo>
                  <a:pt x="2375916" y="617219"/>
                </a:lnTo>
                <a:lnTo>
                  <a:pt x="2366218" y="665279"/>
                </a:lnTo>
                <a:lnTo>
                  <a:pt x="2339768" y="704516"/>
                </a:lnTo>
                <a:lnTo>
                  <a:pt x="2300531" y="730966"/>
                </a:lnTo>
                <a:lnTo>
                  <a:pt x="2252472" y="740663"/>
                </a:lnTo>
                <a:lnTo>
                  <a:pt x="123444" y="740663"/>
                </a:lnTo>
                <a:lnTo>
                  <a:pt x="75384" y="730966"/>
                </a:lnTo>
                <a:lnTo>
                  <a:pt x="36147" y="704516"/>
                </a:lnTo>
                <a:lnTo>
                  <a:pt x="9697" y="665279"/>
                </a:lnTo>
                <a:lnTo>
                  <a:pt x="0" y="617219"/>
                </a:lnTo>
                <a:lnTo>
                  <a:pt x="0" y="123443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29830" y="3602863"/>
            <a:ext cx="19945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7225" marR="5080" indent="-64516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НМЦК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20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млн.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руб.</a:t>
            </a:r>
            <a:r>
              <a:rPr sz="16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и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более?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8469" y="2366010"/>
            <a:ext cx="8111490" cy="1709420"/>
            <a:chOff x="458469" y="2366010"/>
            <a:chExt cx="8111490" cy="1709420"/>
          </a:xfrm>
        </p:grpSpPr>
        <p:sp>
          <p:nvSpPr>
            <p:cNvPr id="16" name="object 16"/>
            <p:cNvSpPr/>
            <p:nvPr/>
          </p:nvSpPr>
          <p:spPr>
            <a:xfrm>
              <a:off x="3038729" y="2366009"/>
              <a:ext cx="5531485" cy="1127760"/>
            </a:xfrm>
            <a:custGeom>
              <a:avLst/>
              <a:gdLst/>
              <a:ahLst/>
              <a:cxnLst/>
              <a:rect l="l" t="t" r="r" b="b"/>
              <a:pathLst>
                <a:path w="5531484" h="1127760">
                  <a:moveTo>
                    <a:pt x="86868" y="1041273"/>
                  </a:moveTo>
                  <a:lnTo>
                    <a:pt x="57873" y="1040815"/>
                  </a:lnTo>
                  <a:lnTo>
                    <a:pt x="62103" y="769874"/>
                  </a:lnTo>
                  <a:lnTo>
                    <a:pt x="33147" y="769366"/>
                  </a:lnTo>
                  <a:lnTo>
                    <a:pt x="28917" y="1040345"/>
                  </a:lnTo>
                  <a:lnTo>
                    <a:pt x="0" y="1039876"/>
                  </a:lnTo>
                  <a:lnTo>
                    <a:pt x="42037" y="1127379"/>
                  </a:lnTo>
                  <a:lnTo>
                    <a:pt x="79590" y="1055243"/>
                  </a:lnTo>
                  <a:lnTo>
                    <a:pt x="86868" y="1041273"/>
                  </a:lnTo>
                  <a:close/>
                </a:path>
                <a:path w="5531484" h="1127760">
                  <a:moveTo>
                    <a:pt x="90043" y="270891"/>
                  </a:moveTo>
                  <a:lnTo>
                    <a:pt x="61087" y="270891"/>
                  </a:lnTo>
                  <a:lnTo>
                    <a:pt x="61087" y="0"/>
                  </a:lnTo>
                  <a:lnTo>
                    <a:pt x="32131" y="0"/>
                  </a:lnTo>
                  <a:lnTo>
                    <a:pt x="32131" y="270891"/>
                  </a:lnTo>
                  <a:lnTo>
                    <a:pt x="3175" y="270891"/>
                  </a:lnTo>
                  <a:lnTo>
                    <a:pt x="46609" y="357759"/>
                  </a:lnTo>
                  <a:lnTo>
                    <a:pt x="82804" y="285369"/>
                  </a:lnTo>
                  <a:lnTo>
                    <a:pt x="90043" y="270891"/>
                  </a:lnTo>
                  <a:close/>
                </a:path>
                <a:path w="5531484" h="1127760">
                  <a:moveTo>
                    <a:pt x="5530723" y="270891"/>
                  </a:moveTo>
                  <a:lnTo>
                    <a:pt x="5501767" y="270891"/>
                  </a:lnTo>
                  <a:lnTo>
                    <a:pt x="5501767" y="0"/>
                  </a:lnTo>
                  <a:lnTo>
                    <a:pt x="5472811" y="0"/>
                  </a:lnTo>
                  <a:lnTo>
                    <a:pt x="5472811" y="270891"/>
                  </a:lnTo>
                  <a:lnTo>
                    <a:pt x="5443855" y="270891"/>
                  </a:lnTo>
                  <a:lnTo>
                    <a:pt x="5487289" y="357759"/>
                  </a:lnTo>
                  <a:lnTo>
                    <a:pt x="5523484" y="285369"/>
                  </a:lnTo>
                  <a:lnTo>
                    <a:pt x="5530723" y="270891"/>
                  </a:lnTo>
                  <a:close/>
                </a:path>
                <a:path w="5531484" h="1127760">
                  <a:moveTo>
                    <a:pt x="5531231" y="1040511"/>
                  </a:moveTo>
                  <a:lnTo>
                    <a:pt x="5502237" y="1040561"/>
                  </a:lnTo>
                  <a:lnTo>
                    <a:pt x="5501767" y="769620"/>
                  </a:lnTo>
                  <a:lnTo>
                    <a:pt x="5472811" y="769620"/>
                  </a:lnTo>
                  <a:lnTo>
                    <a:pt x="5473281" y="1040599"/>
                  </a:lnTo>
                  <a:lnTo>
                    <a:pt x="5444363" y="1040638"/>
                  </a:lnTo>
                  <a:lnTo>
                    <a:pt x="5487924" y="1127379"/>
                  </a:lnTo>
                  <a:lnTo>
                    <a:pt x="5523941" y="1055116"/>
                  </a:lnTo>
                  <a:lnTo>
                    <a:pt x="5531231" y="1040511"/>
                  </a:lnTo>
                  <a:close/>
                </a:path>
              </a:pathLst>
            </a:custGeom>
            <a:solidFill>
              <a:srgbClr val="F14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4819" y="3657600"/>
              <a:ext cx="885825" cy="411480"/>
            </a:xfrm>
            <a:custGeom>
              <a:avLst/>
              <a:gdLst/>
              <a:ahLst/>
              <a:cxnLst/>
              <a:rect l="l" t="t" r="r" b="b"/>
              <a:pathLst>
                <a:path w="885825" h="411479">
                  <a:moveTo>
                    <a:pt x="0" y="68580"/>
                  </a:moveTo>
                  <a:lnTo>
                    <a:pt x="5389" y="41898"/>
                  </a:lnTo>
                  <a:lnTo>
                    <a:pt x="20088" y="20097"/>
                  </a:lnTo>
                  <a:lnTo>
                    <a:pt x="41887" y="5393"/>
                  </a:lnTo>
                  <a:lnTo>
                    <a:pt x="68579" y="0"/>
                  </a:lnTo>
                  <a:lnTo>
                    <a:pt x="816863" y="0"/>
                  </a:lnTo>
                  <a:lnTo>
                    <a:pt x="843545" y="5393"/>
                  </a:lnTo>
                  <a:lnTo>
                    <a:pt x="865346" y="20097"/>
                  </a:lnTo>
                  <a:lnTo>
                    <a:pt x="880050" y="41898"/>
                  </a:lnTo>
                  <a:lnTo>
                    <a:pt x="885444" y="68580"/>
                  </a:lnTo>
                  <a:lnTo>
                    <a:pt x="885444" y="342900"/>
                  </a:lnTo>
                  <a:lnTo>
                    <a:pt x="880050" y="369581"/>
                  </a:lnTo>
                  <a:lnTo>
                    <a:pt x="865346" y="391382"/>
                  </a:lnTo>
                  <a:lnTo>
                    <a:pt x="843545" y="406086"/>
                  </a:lnTo>
                  <a:lnTo>
                    <a:pt x="816863" y="411480"/>
                  </a:lnTo>
                  <a:lnTo>
                    <a:pt x="68579" y="411480"/>
                  </a:lnTo>
                  <a:lnTo>
                    <a:pt x="41887" y="406086"/>
                  </a:lnTo>
                  <a:lnTo>
                    <a:pt x="20088" y="391382"/>
                  </a:lnTo>
                  <a:lnTo>
                    <a:pt x="5389" y="369581"/>
                  </a:lnTo>
                  <a:lnTo>
                    <a:pt x="0" y="342900"/>
                  </a:lnTo>
                  <a:lnTo>
                    <a:pt x="0" y="68580"/>
                  </a:lnTo>
                  <a:close/>
                </a:path>
              </a:pathLst>
            </a:custGeom>
            <a:ln w="12192">
              <a:solidFill>
                <a:srgbClr val="F562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8139" y="3724783"/>
            <a:ext cx="297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343846"/>
                </a:solidFill>
                <a:latin typeface="Microsoft Sans Serif"/>
                <a:cs typeface="Microsoft Sans Serif"/>
              </a:rPr>
              <a:t>ДА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165080" y="3657600"/>
            <a:ext cx="885825" cy="411480"/>
          </a:xfrm>
          <a:custGeom>
            <a:avLst/>
            <a:gdLst/>
            <a:ahLst/>
            <a:cxnLst/>
            <a:rect l="l" t="t" r="r" b="b"/>
            <a:pathLst>
              <a:path w="885825" h="411479">
                <a:moveTo>
                  <a:pt x="0" y="68580"/>
                </a:moveTo>
                <a:lnTo>
                  <a:pt x="5393" y="41898"/>
                </a:lnTo>
                <a:lnTo>
                  <a:pt x="20097" y="20097"/>
                </a:lnTo>
                <a:lnTo>
                  <a:pt x="41898" y="5393"/>
                </a:lnTo>
                <a:lnTo>
                  <a:pt x="68579" y="0"/>
                </a:lnTo>
                <a:lnTo>
                  <a:pt x="816864" y="0"/>
                </a:lnTo>
                <a:lnTo>
                  <a:pt x="843545" y="5393"/>
                </a:lnTo>
                <a:lnTo>
                  <a:pt x="865346" y="20097"/>
                </a:lnTo>
                <a:lnTo>
                  <a:pt x="880050" y="41898"/>
                </a:lnTo>
                <a:lnTo>
                  <a:pt x="885444" y="68580"/>
                </a:lnTo>
                <a:lnTo>
                  <a:pt x="885444" y="342900"/>
                </a:lnTo>
                <a:lnTo>
                  <a:pt x="880050" y="369581"/>
                </a:lnTo>
                <a:lnTo>
                  <a:pt x="865346" y="391382"/>
                </a:lnTo>
                <a:lnTo>
                  <a:pt x="843545" y="406086"/>
                </a:lnTo>
                <a:lnTo>
                  <a:pt x="816864" y="411480"/>
                </a:lnTo>
                <a:lnTo>
                  <a:pt x="68579" y="411480"/>
                </a:lnTo>
                <a:lnTo>
                  <a:pt x="41898" y="406086"/>
                </a:lnTo>
                <a:lnTo>
                  <a:pt x="20097" y="391382"/>
                </a:lnTo>
                <a:lnTo>
                  <a:pt x="5393" y="369581"/>
                </a:lnTo>
                <a:lnTo>
                  <a:pt x="0" y="342900"/>
                </a:lnTo>
                <a:lnTo>
                  <a:pt x="0" y="68580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459973" y="3724783"/>
            <a:ext cx="297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343846"/>
                </a:solidFill>
                <a:latin typeface="Microsoft Sans Serif"/>
                <a:cs typeface="Microsoft Sans Serif"/>
              </a:rPr>
              <a:t>ДА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5067" y="4588764"/>
            <a:ext cx="4320540" cy="1016635"/>
          </a:xfrm>
          <a:custGeom>
            <a:avLst/>
            <a:gdLst/>
            <a:ahLst/>
            <a:cxnLst/>
            <a:rect l="l" t="t" r="r" b="b"/>
            <a:pathLst>
              <a:path w="4320540" h="1016635">
                <a:moveTo>
                  <a:pt x="0" y="169418"/>
                </a:moveTo>
                <a:lnTo>
                  <a:pt x="6052" y="124368"/>
                </a:lnTo>
                <a:lnTo>
                  <a:pt x="23131" y="83895"/>
                </a:lnTo>
                <a:lnTo>
                  <a:pt x="49623" y="49609"/>
                </a:lnTo>
                <a:lnTo>
                  <a:pt x="83912" y="23123"/>
                </a:lnTo>
                <a:lnTo>
                  <a:pt x="124382" y="6049"/>
                </a:lnTo>
                <a:lnTo>
                  <a:pt x="169418" y="0"/>
                </a:lnTo>
                <a:lnTo>
                  <a:pt x="4151122" y="0"/>
                </a:lnTo>
                <a:lnTo>
                  <a:pt x="4196171" y="6049"/>
                </a:lnTo>
                <a:lnTo>
                  <a:pt x="4236644" y="23123"/>
                </a:lnTo>
                <a:lnTo>
                  <a:pt x="4270930" y="49609"/>
                </a:lnTo>
                <a:lnTo>
                  <a:pt x="4297416" y="83895"/>
                </a:lnTo>
                <a:lnTo>
                  <a:pt x="4314490" y="124368"/>
                </a:lnTo>
                <a:lnTo>
                  <a:pt x="4320540" y="169418"/>
                </a:lnTo>
                <a:lnTo>
                  <a:pt x="4320540" y="847090"/>
                </a:lnTo>
                <a:lnTo>
                  <a:pt x="4314490" y="892139"/>
                </a:lnTo>
                <a:lnTo>
                  <a:pt x="4297416" y="932612"/>
                </a:lnTo>
                <a:lnTo>
                  <a:pt x="4270930" y="966898"/>
                </a:lnTo>
                <a:lnTo>
                  <a:pt x="4236644" y="993384"/>
                </a:lnTo>
                <a:lnTo>
                  <a:pt x="4196171" y="1010458"/>
                </a:lnTo>
                <a:lnTo>
                  <a:pt x="4151122" y="1016508"/>
                </a:lnTo>
                <a:lnTo>
                  <a:pt x="169418" y="1016508"/>
                </a:lnTo>
                <a:lnTo>
                  <a:pt x="124382" y="1010458"/>
                </a:lnTo>
                <a:lnTo>
                  <a:pt x="83912" y="993384"/>
                </a:lnTo>
                <a:lnTo>
                  <a:pt x="49623" y="966898"/>
                </a:lnTo>
                <a:lnTo>
                  <a:pt x="23131" y="932612"/>
                </a:lnTo>
                <a:lnTo>
                  <a:pt x="6052" y="892139"/>
                </a:lnTo>
                <a:lnTo>
                  <a:pt x="0" y="847090"/>
                </a:lnTo>
                <a:lnTo>
                  <a:pt x="0" y="169418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69339" y="4592828"/>
            <a:ext cx="40303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Устанавливаем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доп.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по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специальной</a:t>
            </a:r>
            <a:r>
              <a:rPr sz="1600" spc="-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квалификации</a:t>
            </a:r>
            <a:r>
              <a:rPr sz="16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ч.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2</a:t>
            </a:r>
            <a:r>
              <a:rPr sz="1600" spc="-4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статьи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 31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spc="-6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соответствующей</a:t>
            </a:r>
            <a:r>
              <a:rPr sz="1600" spc="-3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позиции Постановления</a:t>
            </a:r>
            <a:r>
              <a:rPr sz="1600" spc="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№2571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65747" y="4591811"/>
            <a:ext cx="4320540" cy="1013460"/>
          </a:xfrm>
          <a:custGeom>
            <a:avLst/>
            <a:gdLst/>
            <a:ahLst/>
            <a:cxnLst/>
            <a:rect l="l" t="t" r="r" b="b"/>
            <a:pathLst>
              <a:path w="4320540" h="1013460">
                <a:moveTo>
                  <a:pt x="0" y="168910"/>
                </a:moveTo>
                <a:lnTo>
                  <a:pt x="6029" y="123986"/>
                </a:lnTo>
                <a:lnTo>
                  <a:pt x="23048" y="83631"/>
                </a:lnTo>
                <a:lnTo>
                  <a:pt x="49450" y="49450"/>
                </a:lnTo>
                <a:lnTo>
                  <a:pt x="83631" y="23048"/>
                </a:lnTo>
                <a:lnTo>
                  <a:pt x="123986" y="6029"/>
                </a:lnTo>
                <a:lnTo>
                  <a:pt x="168909" y="0"/>
                </a:lnTo>
                <a:lnTo>
                  <a:pt x="4151629" y="0"/>
                </a:lnTo>
                <a:lnTo>
                  <a:pt x="4196553" y="6029"/>
                </a:lnTo>
                <a:lnTo>
                  <a:pt x="4236908" y="23048"/>
                </a:lnTo>
                <a:lnTo>
                  <a:pt x="4271089" y="49450"/>
                </a:lnTo>
                <a:lnTo>
                  <a:pt x="4297491" y="83631"/>
                </a:lnTo>
                <a:lnTo>
                  <a:pt x="4314510" y="123986"/>
                </a:lnTo>
                <a:lnTo>
                  <a:pt x="4320540" y="168910"/>
                </a:lnTo>
                <a:lnTo>
                  <a:pt x="4320540" y="844550"/>
                </a:lnTo>
                <a:lnTo>
                  <a:pt x="4314510" y="889473"/>
                </a:lnTo>
                <a:lnTo>
                  <a:pt x="4297491" y="929828"/>
                </a:lnTo>
                <a:lnTo>
                  <a:pt x="4271089" y="964009"/>
                </a:lnTo>
                <a:lnTo>
                  <a:pt x="4236908" y="990411"/>
                </a:lnTo>
                <a:lnTo>
                  <a:pt x="4196553" y="1007430"/>
                </a:lnTo>
                <a:lnTo>
                  <a:pt x="4151629" y="1013460"/>
                </a:lnTo>
                <a:lnTo>
                  <a:pt x="168909" y="1013460"/>
                </a:lnTo>
                <a:lnTo>
                  <a:pt x="123986" y="1007430"/>
                </a:lnTo>
                <a:lnTo>
                  <a:pt x="83631" y="990411"/>
                </a:lnTo>
                <a:lnTo>
                  <a:pt x="49450" y="964009"/>
                </a:lnTo>
                <a:lnTo>
                  <a:pt x="23048" y="929828"/>
                </a:lnTo>
                <a:lnTo>
                  <a:pt x="6029" y="889473"/>
                </a:lnTo>
                <a:lnTo>
                  <a:pt x="0" y="844550"/>
                </a:lnTo>
                <a:lnTo>
                  <a:pt x="0" y="168910"/>
                </a:lnTo>
                <a:close/>
              </a:path>
            </a:pathLst>
          </a:custGeom>
          <a:ln w="12192">
            <a:solidFill>
              <a:srgbClr val="F56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38568" y="4716272"/>
            <a:ext cx="33743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Устанавливаем</a:t>
            </a:r>
            <a:r>
              <a:rPr sz="1600" spc="-5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доп.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требование</a:t>
            </a:r>
            <a:r>
              <a:rPr sz="1600" spc="-5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по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универсальной</a:t>
            </a:r>
            <a:r>
              <a:rPr sz="1600" spc="-6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стоимостной </a:t>
            </a:r>
            <a:r>
              <a:rPr sz="16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квалификации</a:t>
            </a:r>
            <a:r>
              <a:rPr sz="1600" spc="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по</a:t>
            </a:r>
            <a:r>
              <a:rPr sz="16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ч.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2.1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343846"/>
                </a:solidFill>
                <a:latin typeface="Microsoft Sans Serif"/>
                <a:cs typeface="Microsoft Sans Serif"/>
              </a:rPr>
              <a:t>статьи</a:t>
            </a:r>
            <a:r>
              <a:rPr sz="1600" spc="-1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43846"/>
                </a:solidFill>
                <a:latin typeface="Microsoft Sans Serif"/>
                <a:cs typeface="Microsoft Sans Serif"/>
              </a:rPr>
              <a:t>31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54196" y="5809488"/>
            <a:ext cx="3893820" cy="506095"/>
          </a:xfrm>
          <a:custGeom>
            <a:avLst/>
            <a:gdLst/>
            <a:ahLst/>
            <a:cxnLst/>
            <a:rect l="l" t="t" r="r" b="b"/>
            <a:pathLst>
              <a:path w="3893820" h="506095">
                <a:moveTo>
                  <a:pt x="3809492" y="0"/>
                </a:moveTo>
                <a:lnTo>
                  <a:pt x="84327" y="0"/>
                </a:lnTo>
                <a:lnTo>
                  <a:pt x="51488" y="6627"/>
                </a:lnTo>
                <a:lnTo>
                  <a:pt x="24685" y="24699"/>
                </a:lnTo>
                <a:lnTo>
                  <a:pt x="6621" y="51504"/>
                </a:lnTo>
                <a:lnTo>
                  <a:pt x="0" y="84328"/>
                </a:lnTo>
                <a:lnTo>
                  <a:pt x="0" y="421640"/>
                </a:lnTo>
                <a:lnTo>
                  <a:pt x="6621" y="454463"/>
                </a:lnTo>
                <a:lnTo>
                  <a:pt x="24685" y="481268"/>
                </a:lnTo>
                <a:lnTo>
                  <a:pt x="51488" y="499340"/>
                </a:lnTo>
                <a:lnTo>
                  <a:pt x="84327" y="505968"/>
                </a:lnTo>
                <a:lnTo>
                  <a:pt x="3809492" y="505968"/>
                </a:lnTo>
                <a:lnTo>
                  <a:pt x="3842331" y="499340"/>
                </a:lnTo>
                <a:lnTo>
                  <a:pt x="3869134" y="481268"/>
                </a:lnTo>
                <a:lnTo>
                  <a:pt x="3887198" y="454463"/>
                </a:lnTo>
                <a:lnTo>
                  <a:pt x="3893820" y="421640"/>
                </a:lnTo>
                <a:lnTo>
                  <a:pt x="3893820" y="84328"/>
                </a:lnTo>
                <a:lnTo>
                  <a:pt x="3887198" y="51504"/>
                </a:lnTo>
                <a:lnTo>
                  <a:pt x="3869134" y="24699"/>
                </a:lnTo>
                <a:lnTo>
                  <a:pt x="3842331" y="6627"/>
                </a:lnTo>
                <a:lnTo>
                  <a:pt x="3809492" y="0"/>
                </a:lnTo>
                <a:close/>
              </a:path>
            </a:pathLst>
          </a:custGeom>
          <a:solidFill>
            <a:srgbClr val="FC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58766" y="5769965"/>
            <a:ext cx="2886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Проводим</a:t>
            </a:r>
            <a:r>
              <a:rPr sz="1800" spc="-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343846"/>
                </a:solidFill>
                <a:latin typeface="Microsoft Sans Serif"/>
                <a:cs typeface="Microsoft Sans Serif"/>
              </a:rPr>
              <a:t>закупку</a:t>
            </a:r>
            <a:r>
              <a:rPr sz="1800" spc="-70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без</a:t>
            </a:r>
            <a:r>
              <a:rPr sz="1800" spc="-85" dirty="0">
                <a:solidFill>
                  <a:srgbClr val="34384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343846"/>
                </a:solidFill>
                <a:latin typeface="Microsoft Sans Serif"/>
                <a:cs typeface="Microsoft Sans Serif"/>
              </a:rPr>
              <a:t>доп.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343846"/>
                </a:solidFill>
                <a:latin typeface="Microsoft Sans Serif"/>
                <a:cs typeface="Microsoft Sans Serif"/>
              </a:rPr>
              <a:t>требований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04189" y="4055745"/>
            <a:ext cx="2181225" cy="555625"/>
          </a:xfrm>
          <a:custGeom>
            <a:avLst/>
            <a:gdLst/>
            <a:ahLst/>
            <a:cxnLst/>
            <a:rect l="l" t="t" r="r" b="b"/>
            <a:pathLst>
              <a:path w="2181225" h="555625">
                <a:moveTo>
                  <a:pt x="2093258" y="527243"/>
                </a:moveTo>
                <a:lnTo>
                  <a:pt x="2086533" y="555370"/>
                </a:lnTo>
                <a:lnTo>
                  <a:pt x="2181148" y="533272"/>
                </a:lnTo>
                <a:lnTo>
                  <a:pt x="2177965" y="530605"/>
                </a:lnTo>
                <a:lnTo>
                  <a:pt x="2107361" y="530605"/>
                </a:lnTo>
                <a:lnTo>
                  <a:pt x="2093258" y="527243"/>
                </a:lnTo>
                <a:close/>
              </a:path>
              <a:path w="2181225" h="555625">
                <a:moveTo>
                  <a:pt x="2099999" y="499052"/>
                </a:moveTo>
                <a:lnTo>
                  <a:pt x="2093258" y="527243"/>
                </a:lnTo>
                <a:lnTo>
                  <a:pt x="2107361" y="530605"/>
                </a:lnTo>
                <a:lnTo>
                  <a:pt x="2114092" y="502411"/>
                </a:lnTo>
                <a:lnTo>
                  <a:pt x="2099999" y="499052"/>
                </a:lnTo>
                <a:close/>
              </a:path>
              <a:path w="2181225" h="555625">
                <a:moveTo>
                  <a:pt x="2106726" y="470915"/>
                </a:moveTo>
                <a:lnTo>
                  <a:pt x="2099999" y="499052"/>
                </a:lnTo>
                <a:lnTo>
                  <a:pt x="2114092" y="502411"/>
                </a:lnTo>
                <a:lnTo>
                  <a:pt x="2107361" y="530605"/>
                </a:lnTo>
                <a:lnTo>
                  <a:pt x="2177965" y="530605"/>
                </a:lnTo>
                <a:lnTo>
                  <a:pt x="2106726" y="470915"/>
                </a:lnTo>
                <a:close/>
              </a:path>
              <a:path w="2181225" h="555625">
                <a:moveTo>
                  <a:pt x="6705" y="0"/>
                </a:moveTo>
                <a:lnTo>
                  <a:pt x="0" y="28193"/>
                </a:lnTo>
                <a:lnTo>
                  <a:pt x="2093258" y="527243"/>
                </a:lnTo>
                <a:lnTo>
                  <a:pt x="2099999" y="499052"/>
                </a:lnTo>
                <a:lnTo>
                  <a:pt x="6705" y="0"/>
                </a:lnTo>
                <a:close/>
              </a:path>
            </a:pathLst>
          </a:custGeom>
          <a:solidFill>
            <a:srgbClr val="F14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1026" y="3688079"/>
            <a:ext cx="9260840" cy="2044064"/>
          </a:xfrm>
          <a:custGeom>
            <a:avLst/>
            <a:gdLst/>
            <a:ahLst/>
            <a:cxnLst/>
            <a:rect l="l" t="t" r="r" b="b"/>
            <a:pathLst>
              <a:path w="9260840" h="2044064">
                <a:moveTo>
                  <a:pt x="542036" y="161544"/>
                </a:moveTo>
                <a:lnTo>
                  <a:pt x="86868" y="161544"/>
                </a:lnTo>
                <a:lnTo>
                  <a:pt x="86868" y="132588"/>
                </a:lnTo>
                <a:lnTo>
                  <a:pt x="0" y="176022"/>
                </a:lnTo>
                <a:lnTo>
                  <a:pt x="86868" y="219456"/>
                </a:lnTo>
                <a:lnTo>
                  <a:pt x="86868" y="190500"/>
                </a:lnTo>
                <a:lnTo>
                  <a:pt x="542036" y="190500"/>
                </a:lnTo>
                <a:lnTo>
                  <a:pt x="542036" y="161544"/>
                </a:lnTo>
                <a:close/>
              </a:path>
              <a:path w="9260840" h="2044064">
                <a:moveTo>
                  <a:pt x="3952875" y="176022"/>
                </a:moveTo>
                <a:lnTo>
                  <a:pt x="3923919" y="161544"/>
                </a:lnTo>
                <a:lnTo>
                  <a:pt x="3866007" y="132588"/>
                </a:lnTo>
                <a:lnTo>
                  <a:pt x="3866007" y="161544"/>
                </a:lnTo>
                <a:lnTo>
                  <a:pt x="2916936" y="161544"/>
                </a:lnTo>
                <a:lnTo>
                  <a:pt x="2916936" y="190500"/>
                </a:lnTo>
                <a:lnTo>
                  <a:pt x="3866007" y="190500"/>
                </a:lnTo>
                <a:lnTo>
                  <a:pt x="3866007" y="219456"/>
                </a:lnTo>
                <a:lnTo>
                  <a:pt x="3923906" y="190500"/>
                </a:lnTo>
                <a:lnTo>
                  <a:pt x="3952875" y="176022"/>
                </a:lnTo>
                <a:close/>
              </a:path>
              <a:path w="9260840" h="2044064">
                <a:moveTo>
                  <a:pt x="4495038" y="1956968"/>
                </a:moveTo>
                <a:lnTo>
                  <a:pt x="4466082" y="1956968"/>
                </a:lnTo>
                <a:lnTo>
                  <a:pt x="4466082" y="381762"/>
                </a:lnTo>
                <a:lnTo>
                  <a:pt x="4437126" y="381762"/>
                </a:lnTo>
                <a:lnTo>
                  <a:pt x="4437126" y="1956968"/>
                </a:lnTo>
                <a:lnTo>
                  <a:pt x="4408170" y="1956968"/>
                </a:lnTo>
                <a:lnTo>
                  <a:pt x="4451604" y="2043836"/>
                </a:lnTo>
                <a:lnTo>
                  <a:pt x="4487799" y="1971446"/>
                </a:lnTo>
                <a:lnTo>
                  <a:pt x="4495038" y="1956968"/>
                </a:lnTo>
                <a:close/>
              </a:path>
              <a:path w="9260840" h="2044064">
                <a:moveTo>
                  <a:pt x="5987923" y="301752"/>
                </a:moveTo>
                <a:lnTo>
                  <a:pt x="5035296" y="301752"/>
                </a:lnTo>
                <a:lnTo>
                  <a:pt x="5035296" y="272796"/>
                </a:lnTo>
                <a:lnTo>
                  <a:pt x="4948428" y="316230"/>
                </a:lnTo>
                <a:lnTo>
                  <a:pt x="5035296" y="359664"/>
                </a:lnTo>
                <a:lnTo>
                  <a:pt x="5035296" y="330708"/>
                </a:lnTo>
                <a:lnTo>
                  <a:pt x="5987923" y="330708"/>
                </a:lnTo>
                <a:lnTo>
                  <a:pt x="5987923" y="301752"/>
                </a:lnTo>
                <a:close/>
              </a:path>
              <a:path w="9260840" h="2044064">
                <a:moveTo>
                  <a:pt x="5987923" y="43434"/>
                </a:moveTo>
                <a:lnTo>
                  <a:pt x="5958967" y="28956"/>
                </a:lnTo>
                <a:lnTo>
                  <a:pt x="5901055" y="0"/>
                </a:lnTo>
                <a:lnTo>
                  <a:pt x="5901055" y="28956"/>
                </a:lnTo>
                <a:lnTo>
                  <a:pt x="4948428" y="28956"/>
                </a:lnTo>
                <a:lnTo>
                  <a:pt x="4948428" y="57912"/>
                </a:lnTo>
                <a:lnTo>
                  <a:pt x="5901055" y="57912"/>
                </a:lnTo>
                <a:lnTo>
                  <a:pt x="5901055" y="86868"/>
                </a:lnTo>
                <a:lnTo>
                  <a:pt x="5958954" y="57912"/>
                </a:lnTo>
                <a:lnTo>
                  <a:pt x="5987923" y="43434"/>
                </a:lnTo>
                <a:close/>
              </a:path>
              <a:path w="9260840" h="2044064">
                <a:moveTo>
                  <a:pt x="8814689" y="176022"/>
                </a:moveTo>
                <a:lnTo>
                  <a:pt x="8785733" y="161544"/>
                </a:lnTo>
                <a:lnTo>
                  <a:pt x="8727821" y="132588"/>
                </a:lnTo>
                <a:lnTo>
                  <a:pt x="8727821" y="161544"/>
                </a:lnTo>
                <a:lnTo>
                  <a:pt x="8363712" y="161544"/>
                </a:lnTo>
                <a:lnTo>
                  <a:pt x="8363712" y="190500"/>
                </a:lnTo>
                <a:lnTo>
                  <a:pt x="8727821" y="190500"/>
                </a:lnTo>
                <a:lnTo>
                  <a:pt x="8727821" y="219456"/>
                </a:lnTo>
                <a:lnTo>
                  <a:pt x="8785733" y="190500"/>
                </a:lnTo>
                <a:lnTo>
                  <a:pt x="8814689" y="176022"/>
                </a:lnTo>
                <a:close/>
              </a:path>
              <a:path w="9260840" h="2044064">
                <a:moveTo>
                  <a:pt x="9260586" y="395859"/>
                </a:moveTo>
                <a:lnTo>
                  <a:pt x="9253728" y="367665"/>
                </a:lnTo>
                <a:lnTo>
                  <a:pt x="7172236" y="866597"/>
                </a:lnTo>
                <a:lnTo>
                  <a:pt x="7165467" y="838454"/>
                </a:lnTo>
                <a:lnTo>
                  <a:pt x="7091172" y="900938"/>
                </a:lnTo>
                <a:lnTo>
                  <a:pt x="7185787" y="922909"/>
                </a:lnTo>
                <a:lnTo>
                  <a:pt x="7179818" y="898144"/>
                </a:lnTo>
                <a:lnTo>
                  <a:pt x="7179005" y="894778"/>
                </a:lnTo>
                <a:lnTo>
                  <a:pt x="9260586" y="395859"/>
                </a:lnTo>
                <a:close/>
              </a:path>
            </a:pathLst>
          </a:custGeom>
          <a:solidFill>
            <a:srgbClr val="F148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611" y="3191967"/>
            <a:ext cx="367423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rtl="0">
              <a:spcBef>
                <a:spcPts val="105"/>
              </a:spcBef>
            </a:pPr>
            <a:r>
              <a:rPr kumimoji="0" lang="ru-RU" sz="2000" b="0" i="0" u="none" strike="noStrike" kern="1200" cap="none" spc="-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СТРУКТУРА</a:t>
            </a:r>
            <a:r>
              <a:rPr kumimoji="0" lang="ru-RU" sz="2000" b="0" i="0" u="none" strike="noStrike" kern="1200" cap="none" spc="-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-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ПОСТАНОВЛЕНИЯ</a:t>
            </a:r>
            <a:r>
              <a:rPr kumimoji="0" lang="ru-RU" sz="2000" b="0" i="0" u="none" strike="noStrike" kern="1200" cap="none" spc="-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-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ПРАВИТЕЛЬСТВА </a:t>
            </a:r>
            <a:r>
              <a:rPr kumimoji="0" lang="ru-RU" sz="20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РФ</a:t>
            </a:r>
            <a:r>
              <a:rPr kumimoji="0" lang="ru-RU" sz="200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ОТ</a:t>
            </a:r>
            <a:r>
              <a:rPr kumimoji="0" lang="ru-RU" sz="2000" b="0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29.12.2021</a:t>
            </a:r>
            <a:r>
              <a:rPr kumimoji="0" lang="ru-RU" sz="20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2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№</a:t>
            </a:r>
            <a:r>
              <a:rPr kumimoji="0" lang="ru-RU" sz="20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2571</a:t>
            </a:r>
            <a:endParaRPr sz="2800" kern="1200" dirty="0">
              <a:solidFill>
                <a:schemeClr val="tx1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34536" y="1011936"/>
            <a:ext cx="8329930" cy="5278120"/>
            <a:chOff x="3534536" y="1011936"/>
            <a:chExt cx="8329930" cy="5278120"/>
          </a:xfrm>
        </p:grpSpPr>
        <p:sp>
          <p:nvSpPr>
            <p:cNvPr id="4" name="object 4"/>
            <p:cNvSpPr/>
            <p:nvPr/>
          </p:nvSpPr>
          <p:spPr>
            <a:xfrm>
              <a:off x="3556507" y="1018286"/>
              <a:ext cx="1106170" cy="5265420"/>
            </a:xfrm>
            <a:custGeom>
              <a:avLst/>
              <a:gdLst/>
              <a:ahLst/>
              <a:cxnLst/>
              <a:rect l="l" t="t" r="r" b="b"/>
              <a:pathLst>
                <a:path w="1106170" h="5265420">
                  <a:moveTo>
                    <a:pt x="15239" y="0"/>
                  </a:moveTo>
                  <a:lnTo>
                    <a:pt x="49313" y="34508"/>
                  </a:lnTo>
                  <a:lnTo>
                    <a:pt x="82846" y="69347"/>
                  </a:lnTo>
                  <a:lnTo>
                    <a:pt x="115838" y="104511"/>
                  </a:lnTo>
                  <a:lnTo>
                    <a:pt x="148289" y="139996"/>
                  </a:lnTo>
                  <a:lnTo>
                    <a:pt x="180199" y="175795"/>
                  </a:lnTo>
                  <a:lnTo>
                    <a:pt x="211568" y="211905"/>
                  </a:lnTo>
                  <a:lnTo>
                    <a:pt x="242397" y="248318"/>
                  </a:lnTo>
                  <a:lnTo>
                    <a:pt x="272684" y="285031"/>
                  </a:lnTo>
                  <a:lnTo>
                    <a:pt x="302431" y="322037"/>
                  </a:lnTo>
                  <a:lnTo>
                    <a:pt x="331637" y="359332"/>
                  </a:lnTo>
                  <a:lnTo>
                    <a:pt x="360302" y="396910"/>
                  </a:lnTo>
                  <a:lnTo>
                    <a:pt x="388426" y="434766"/>
                  </a:lnTo>
                  <a:lnTo>
                    <a:pt x="416010" y="472894"/>
                  </a:lnTo>
                  <a:lnTo>
                    <a:pt x="443052" y="511290"/>
                  </a:lnTo>
                  <a:lnTo>
                    <a:pt x="469554" y="549948"/>
                  </a:lnTo>
                  <a:lnTo>
                    <a:pt x="495515" y="588862"/>
                  </a:lnTo>
                  <a:lnTo>
                    <a:pt x="520935" y="628028"/>
                  </a:lnTo>
                  <a:lnTo>
                    <a:pt x="545814" y="667440"/>
                  </a:lnTo>
                  <a:lnTo>
                    <a:pt x="570152" y="707093"/>
                  </a:lnTo>
                  <a:lnTo>
                    <a:pt x="593949" y="746981"/>
                  </a:lnTo>
                  <a:lnTo>
                    <a:pt x="617206" y="787100"/>
                  </a:lnTo>
                  <a:lnTo>
                    <a:pt x="639922" y="827443"/>
                  </a:lnTo>
                  <a:lnTo>
                    <a:pt x="662097" y="868007"/>
                  </a:lnTo>
                  <a:lnTo>
                    <a:pt x="683731" y="908784"/>
                  </a:lnTo>
                  <a:lnTo>
                    <a:pt x="704824" y="949771"/>
                  </a:lnTo>
                  <a:lnTo>
                    <a:pt x="725376" y="990961"/>
                  </a:lnTo>
                  <a:lnTo>
                    <a:pt x="745388" y="1032350"/>
                  </a:lnTo>
                  <a:lnTo>
                    <a:pt x="764858" y="1073932"/>
                  </a:lnTo>
                  <a:lnTo>
                    <a:pt x="783788" y="1115702"/>
                  </a:lnTo>
                  <a:lnTo>
                    <a:pt x="802177" y="1157655"/>
                  </a:lnTo>
                  <a:lnTo>
                    <a:pt x="820025" y="1199785"/>
                  </a:lnTo>
                  <a:lnTo>
                    <a:pt x="837332" y="1242086"/>
                  </a:lnTo>
                  <a:lnTo>
                    <a:pt x="854098" y="1284555"/>
                  </a:lnTo>
                  <a:lnTo>
                    <a:pt x="870324" y="1327185"/>
                  </a:lnTo>
                  <a:lnTo>
                    <a:pt x="886009" y="1369971"/>
                  </a:lnTo>
                  <a:lnTo>
                    <a:pt x="901152" y="1412908"/>
                  </a:lnTo>
                  <a:lnTo>
                    <a:pt x="915755" y="1455991"/>
                  </a:lnTo>
                  <a:lnTo>
                    <a:pt x="929818" y="1499214"/>
                  </a:lnTo>
                  <a:lnTo>
                    <a:pt x="943339" y="1542572"/>
                  </a:lnTo>
                  <a:lnTo>
                    <a:pt x="956319" y="1586059"/>
                  </a:lnTo>
                  <a:lnTo>
                    <a:pt x="968759" y="1629671"/>
                  </a:lnTo>
                  <a:lnTo>
                    <a:pt x="980657" y="1673402"/>
                  </a:lnTo>
                  <a:lnTo>
                    <a:pt x="992015" y="1717247"/>
                  </a:lnTo>
                  <a:lnTo>
                    <a:pt x="1002832" y="1761200"/>
                  </a:lnTo>
                  <a:lnTo>
                    <a:pt x="1013108" y="1805256"/>
                  </a:lnTo>
                  <a:lnTo>
                    <a:pt x="1022844" y="1849411"/>
                  </a:lnTo>
                  <a:lnTo>
                    <a:pt x="1032038" y="1893658"/>
                  </a:lnTo>
                  <a:lnTo>
                    <a:pt x="1040692" y="1937992"/>
                  </a:lnTo>
                  <a:lnTo>
                    <a:pt x="1048805" y="1982409"/>
                  </a:lnTo>
                  <a:lnTo>
                    <a:pt x="1056377" y="2026902"/>
                  </a:lnTo>
                  <a:lnTo>
                    <a:pt x="1063408" y="2071467"/>
                  </a:lnTo>
                  <a:lnTo>
                    <a:pt x="1069898" y="2116097"/>
                  </a:lnTo>
                  <a:lnTo>
                    <a:pt x="1075847" y="2160789"/>
                  </a:lnTo>
                  <a:lnTo>
                    <a:pt x="1081256" y="2205536"/>
                  </a:lnTo>
                  <a:lnTo>
                    <a:pt x="1086123" y="2250334"/>
                  </a:lnTo>
                  <a:lnTo>
                    <a:pt x="1090450" y="2295176"/>
                  </a:lnTo>
                  <a:lnTo>
                    <a:pt x="1094236" y="2340059"/>
                  </a:lnTo>
                  <a:lnTo>
                    <a:pt x="1097481" y="2384975"/>
                  </a:lnTo>
                  <a:lnTo>
                    <a:pt x="1100185" y="2429921"/>
                  </a:lnTo>
                  <a:lnTo>
                    <a:pt x="1102349" y="2474891"/>
                  </a:lnTo>
                  <a:lnTo>
                    <a:pt x="1103971" y="2519879"/>
                  </a:lnTo>
                  <a:lnTo>
                    <a:pt x="1105053" y="2564880"/>
                  </a:lnTo>
                  <a:lnTo>
                    <a:pt x="1105594" y="2609889"/>
                  </a:lnTo>
                  <a:lnTo>
                    <a:pt x="1105594" y="2654901"/>
                  </a:lnTo>
                  <a:lnTo>
                    <a:pt x="1105053" y="2699910"/>
                  </a:lnTo>
                  <a:lnTo>
                    <a:pt x="1103971" y="2744912"/>
                  </a:lnTo>
                  <a:lnTo>
                    <a:pt x="1102349" y="2789900"/>
                  </a:lnTo>
                  <a:lnTo>
                    <a:pt x="1100185" y="2834870"/>
                  </a:lnTo>
                  <a:lnTo>
                    <a:pt x="1097481" y="2879815"/>
                  </a:lnTo>
                  <a:lnTo>
                    <a:pt x="1094236" y="2924732"/>
                  </a:lnTo>
                  <a:lnTo>
                    <a:pt x="1090450" y="2969614"/>
                  </a:lnTo>
                  <a:lnTo>
                    <a:pt x="1086123" y="3014457"/>
                  </a:lnTo>
                  <a:lnTo>
                    <a:pt x="1081256" y="3059255"/>
                  </a:lnTo>
                  <a:lnTo>
                    <a:pt x="1075847" y="3104002"/>
                  </a:lnTo>
                  <a:lnTo>
                    <a:pt x="1069898" y="3148694"/>
                  </a:lnTo>
                  <a:lnTo>
                    <a:pt x="1063408" y="3193325"/>
                  </a:lnTo>
                  <a:lnTo>
                    <a:pt x="1056377" y="3237889"/>
                  </a:lnTo>
                  <a:lnTo>
                    <a:pt x="1048805" y="3282383"/>
                  </a:lnTo>
                  <a:lnTo>
                    <a:pt x="1040692" y="3326799"/>
                  </a:lnTo>
                  <a:lnTo>
                    <a:pt x="1032038" y="3371134"/>
                  </a:lnTo>
                  <a:lnTo>
                    <a:pt x="1022844" y="3415381"/>
                  </a:lnTo>
                  <a:lnTo>
                    <a:pt x="1013108" y="3459535"/>
                  </a:lnTo>
                  <a:lnTo>
                    <a:pt x="1002832" y="3503592"/>
                  </a:lnTo>
                  <a:lnTo>
                    <a:pt x="992015" y="3547546"/>
                  </a:lnTo>
                  <a:lnTo>
                    <a:pt x="980657" y="3591391"/>
                  </a:lnTo>
                  <a:lnTo>
                    <a:pt x="968759" y="3635122"/>
                  </a:lnTo>
                  <a:lnTo>
                    <a:pt x="956319" y="3678734"/>
                  </a:lnTo>
                  <a:lnTo>
                    <a:pt x="943339" y="3722222"/>
                  </a:lnTo>
                  <a:lnTo>
                    <a:pt x="929818" y="3765580"/>
                  </a:lnTo>
                  <a:lnTo>
                    <a:pt x="915755" y="3808803"/>
                  </a:lnTo>
                  <a:lnTo>
                    <a:pt x="901152" y="3851886"/>
                  </a:lnTo>
                  <a:lnTo>
                    <a:pt x="886009" y="3894823"/>
                  </a:lnTo>
                  <a:lnTo>
                    <a:pt x="870324" y="3937609"/>
                  </a:lnTo>
                  <a:lnTo>
                    <a:pt x="854098" y="3980240"/>
                  </a:lnTo>
                  <a:lnTo>
                    <a:pt x="837332" y="4022709"/>
                  </a:lnTo>
                  <a:lnTo>
                    <a:pt x="820025" y="4065011"/>
                  </a:lnTo>
                  <a:lnTo>
                    <a:pt x="802177" y="4107141"/>
                  </a:lnTo>
                  <a:lnTo>
                    <a:pt x="783788" y="4149094"/>
                  </a:lnTo>
                  <a:lnTo>
                    <a:pt x="764858" y="4190864"/>
                  </a:lnTo>
                  <a:lnTo>
                    <a:pt x="745388" y="4232447"/>
                  </a:lnTo>
                  <a:lnTo>
                    <a:pt x="725376" y="4273836"/>
                  </a:lnTo>
                  <a:lnTo>
                    <a:pt x="704824" y="4315027"/>
                  </a:lnTo>
                  <a:lnTo>
                    <a:pt x="683731" y="4356014"/>
                  </a:lnTo>
                  <a:lnTo>
                    <a:pt x="662097" y="4396791"/>
                  </a:lnTo>
                  <a:lnTo>
                    <a:pt x="639922" y="4437355"/>
                  </a:lnTo>
                  <a:lnTo>
                    <a:pt x="617206" y="4477699"/>
                  </a:lnTo>
                  <a:lnTo>
                    <a:pt x="593949" y="4517818"/>
                  </a:lnTo>
                  <a:lnTo>
                    <a:pt x="570152" y="4557707"/>
                  </a:lnTo>
                  <a:lnTo>
                    <a:pt x="545814" y="4597360"/>
                  </a:lnTo>
                  <a:lnTo>
                    <a:pt x="520935" y="4636772"/>
                  </a:lnTo>
                  <a:lnTo>
                    <a:pt x="495515" y="4675939"/>
                  </a:lnTo>
                  <a:lnTo>
                    <a:pt x="469554" y="4714854"/>
                  </a:lnTo>
                  <a:lnTo>
                    <a:pt x="443052" y="4753512"/>
                  </a:lnTo>
                  <a:lnTo>
                    <a:pt x="416010" y="4791908"/>
                  </a:lnTo>
                  <a:lnTo>
                    <a:pt x="388426" y="4830037"/>
                  </a:lnTo>
                  <a:lnTo>
                    <a:pt x="360302" y="4867893"/>
                  </a:lnTo>
                  <a:lnTo>
                    <a:pt x="331637" y="4905472"/>
                  </a:lnTo>
                  <a:lnTo>
                    <a:pt x="302431" y="4942767"/>
                  </a:lnTo>
                  <a:lnTo>
                    <a:pt x="272684" y="4979774"/>
                  </a:lnTo>
                  <a:lnTo>
                    <a:pt x="242397" y="5016487"/>
                  </a:lnTo>
                  <a:lnTo>
                    <a:pt x="211568" y="5052901"/>
                  </a:lnTo>
                  <a:lnTo>
                    <a:pt x="180199" y="5089011"/>
                  </a:lnTo>
                  <a:lnTo>
                    <a:pt x="148289" y="5124811"/>
                  </a:lnTo>
                  <a:lnTo>
                    <a:pt x="115838" y="5160297"/>
                  </a:lnTo>
                  <a:lnTo>
                    <a:pt x="82846" y="5195462"/>
                  </a:lnTo>
                  <a:lnTo>
                    <a:pt x="49313" y="5230301"/>
                  </a:lnTo>
                  <a:lnTo>
                    <a:pt x="15239" y="5264810"/>
                  </a:lnTo>
                  <a:lnTo>
                    <a:pt x="0" y="5249545"/>
                  </a:lnTo>
                  <a:lnTo>
                    <a:pt x="33874" y="5215235"/>
                  </a:lnTo>
                  <a:lnTo>
                    <a:pt x="67210" y="5180597"/>
                  </a:lnTo>
                  <a:lnTo>
                    <a:pt x="100009" y="5145636"/>
                  </a:lnTo>
                  <a:lnTo>
                    <a:pt x="132270" y="5110356"/>
                  </a:lnTo>
                  <a:lnTo>
                    <a:pt x="163993" y="5074763"/>
                  </a:lnTo>
                  <a:lnTo>
                    <a:pt x="195179" y="5038862"/>
                  </a:lnTo>
                  <a:lnTo>
                    <a:pt x="225827" y="5002659"/>
                  </a:lnTo>
                  <a:lnTo>
                    <a:pt x="255938" y="4966158"/>
                  </a:lnTo>
                  <a:lnTo>
                    <a:pt x="285510" y="4929365"/>
                  </a:lnTo>
                  <a:lnTo>
                    <a:pt x="314545" y="4892286"/>
                  </a:lnTo>
                  <a:lnTo>
                    <a:pt x="343043" y="4854925"/>
                  </a:lnTo>
                  <a:lnTo>
                    <a:pt x="371002" y="4817288"/>
                  </a:lnTo>
                  <a:lnTo>
                    <a:pt x="398424" y="4779380"/>
                  </a:lnTo>
                  <a:lnTo>
                    <a:pt x="425308" y="4741206"/>
                  </a:lnTo>
                  <a:lnTo>
                    <a:pt x="451655" y="4702772"/>
                  </a:lnTo>
                  <a:lnTo>
                    <a:pt x="477464" y="4664082"/>
                  </a:lnTo>
                  <a:lnTo>
                    <a:pt x="502735" y="4625143"/>
                  </a:lnTo>
                  <a:lnTo>
                    <a:pt x="527469" y="4585959"/>
                  </a:lnTo>
                  <a:lnTo>
                    <a:pt x="551664" y="4546535"/>
                  </a:lnTo>
                  <a:lnTo>
                    <a:pt x="575322" y="4506878"/>
                  </a:lnTo>
                  <a:lnTo>
                    <a:pt x="598443" y="4466991"/>
                  </a:lnTo>
                  <a:lnTo>
                    <a:pt x="621026" y="4426881"/>
                  </a:lnTo>
                  <a:lnTo>
                    <a:pt x="643071" y="4386553"/>
                  </a:lnTo>
                  <a:lnTo>
                    <a:pt x="664578" y="4346011"/>
                  </a:lnTo>
                  <a:lnTo>
                    <a:pt x="685548" y="4305262"/>
                  </a:lnTo>
                  <a:lnTo>
                    <a:pt x="705980" y="4264310"/>
                  </a:lnTo>
                  <a:lnTo>
                    <a:pt x="725874" y="4223161"/>
                  </a:lnTo>
                  <a:lnTo>
                    <a:pt x="745231" y="4181820"/>
                  </a:lnTo>
                  <a:lnTo>
                    <a:pt x="764050" y="4140292"/>
                  </a:lnTo>
                  <a:lnTo>
                    <a:pt x="782331" y="4098582"/>
                  </a:lnTo>
                  <a:lnTo>
                    <a:pt x="800075" y="4056696"/>
                  </a:lnTo>
                  <a:lnTo>
                    <a:pt x="817281" y="4014639"/>
                  </a:lnTo>
                  <a:lnTo>
                    <a:pt x="833949" y="3972417"/>
                  </a:lnTo>
                  <a:lnTo>
                    <a:pt x="850080" y="3930034"/>
                  </a:lnTo>
                  <a:lnTo>
                    <a:pt x="865672" y="3887495"/>
                  </a:lnTo>
                  <a:lnTo>
                    <a:pt x="880728" y="3844807"/>
                  </a:lnTo>
                  <a:lnTo>
                    <a:pt x="895245" y="3801974"/>
                  </a:lnTo>
                  <a:lnTo>
                    <a:pt x="909225" y="3759002"/>
                  </a:lnTo>
                  <a:lnTo>
                    <a:pt x="922667" y="3715895"/>
                  </a:lnTo>
                  <a:lnTo>
                    <a:pt x="935571" y="3672660"/>
                  </a:lnTo>
                  <a:lnTo>
                    <a:pt x="947938" y="3629301"/>
                  </a:lnTo>
                  <a:lnTo>
                    <a:pt x="959767" y="3585823"/>
                  </a:lnTo>
                  <a:lnTo>
                    <a:pt x="971059" y="3542233"/>
                  </a:lnTo>
                  <a:lnTo>
                    <a:pt x="981812" y="3498534"/>
                  </a:lnTo>
                  <a:lnTo>
                    <a:pt x="992028" y="3454733"/>
                  </a:lnTo>
                  <a:lnTo>
                    <a:pt x="1001707" y="3410835"/>
                  </a:lnTo>
                  <a:lnTo>
                    <a:pt x="1010847" y="3366844"/>
                  </a:lnTo>
                  <a:lnTo>
                    <a:pt x="1019450" y="3322767"/>
                  </a:lnTo>
                  <a:lnTo>
                    <a:pt x="1027516" y="3278608"/>
                  </a:lnTo>
                  <a:lnTo>
                    <a:pt x="1035043" y="3234373"/>
                  </a:lnTo>
                  <a:lnTo>
                    <a:pt x="1042033" y="3190067"/>
                  </a:lnTo>
                  <a:lnTo>
                    <a:pt x="1048485" y="3145695"/>
                  </a:lnTo>
                  <a:lnTo>
                    <a:pt x="1054400" y="3101262"/>
                  </a:lnTo>
                  <a:lnTo>
                    <a:pt x="1059777" y="3056775"/>
                  </a:lnTo>
                  <a:lnTo>
                    <a:pt x="1064616" y="3012237"/>
                  </a:lnTo>
                  <a:lnTo>
                    <a:pt x="1068917" y="2967655"/>
                  </a:lnTo>
                  <a:lnTo>
                    <a:pt x="1072681" y="2923033"/>
                  </a:lnTo>
                  <a:lnTo>
                    <a:pt x="1075907" y="2878377"/>
                  </a:lnTo>
                  <a:lnTo>
                    <a:pt x="1078596" y="2833692"/>
                  </a:lnTo>
                  <a:lnTo>
                    <a:pt x="1080746" y="2788983"/>
                  </a:lnTo>
                  <a:lnTo>
                    <a:pt x="1082359" y="2744256"/>
                  </a:lnTo>
                  <a:lnTo>
                    <a:pt x="1083435" y="2699516"/>
                  </a:lnTo>
                  <a:lnTo>
                    <a:pt x="1083973" y="2654767"/>
                  </a:lnTo>
                  <a:lnTo>
                    <a:pt x="1083973" y="2610017"/>
                  </a:lnTo>
                  <a:lnTo>
                    <a:pt x="1083435" y="2565268"/>
                  </a:lnTo>
                  <a:lnTo>
                    <a:pt x="1082359" y="2520528"/>
                  </a:lnTo>
                  <a:lnTo>
                    <a:pt x="1080746" y="2475801"/>
                  </a:lnTo>
                  <a:lnTo>
                    <a:pt x="1078596" y="2431092"/>
                  </a:lnTo>
                  <a:lnTo>
                    <a:pt x="1075907" y="2386407"/>
                  </a:lnTo>
                  <a:lnTo>
                    <a:pt x="1072681" y="2341751"/>
                  </a:lnTo>
                  <a:lnTo>
                    <a:pt x="1068917" y="2297129"/>
                  </a:lnTo>
                  <a:lnTo>
                    <a:pt x="1064616" y="2252547"/>
                  </a:lnTo>
                  <a:lnTo>
                    <a:pt x="1059777" y="2208009"/>
                  </a:lnTo>
                  <a:lnTo>
                    <a:pt x="1054400" y="2163522"/>
                  </a:lnTo>
                  <a:lnTo>
                    <a:pt x="1048485" y="2119089"/>
                  </a:lnTo>
                  <a:lnTo>
                    <a:pt x="1042033" y="2074717"/>
                  </a:lnTo>
                  <a:lnTo>
                    <a:pt x="1035043" y="2030411"/>
                  </a:lnTo>
                  <a:lnTo>
                    <a:pt x="1027516" y="1986176"/>
                  </a:lnTo>
                  <a:lnTo>
                    <a:pt x="1019450" y="1942017"/>
                  </a:lnTo>
                  <a:lnTo>
                    <a:pt x="1010847" y="1897940"/>
                  </a:lnTo>
                  <a:lnTo>
                    <a:pt x="1001707" y="1853949"/>
                  </a:lnTo>
                  <a:lnTo>
                    <a:pt x="992028" y="1810051"/>
                  </a:lnTo>
                  <a:lnTo>
                    <a:pt x="981812" y="1766250"/>
                  </a:lnTo>
                  <a:lnTo>
                    <a:pt x="971059" y="1722551"/>
                  </a:lnTo>
                  <a:lnTo>
                    <a:pt x="959767" y="1678961"/>
                  </a:lnTo>
                  <a:lnTo>
                    <a:pt x="947938" y="1635483"/>
                  </a:lnTo>
                  <a:lnTo>
                    <a:pt x="935571" y="1592124"/>
                  </a:lnTo>
                  <a:lnTo>
                    <a:pt x="922667" y="1548889"/>
                  </a:lnTo>
                  <a:lnTo>
                    <a:pt x="909225" y="1505782"/>
                  </a:lnTo>
                  <a:lnTo>
                    <a:pt x="895245" y="1462810"/>
                  </a:lnTo>
                  <a:lnTo>
                    <a:pt x="880728" y="1419977"/>
                  </a:lnTo>
                  <a:lnTo>
                    <a:pt x="865672" y="1377289"/>
                  </a:lnTo>
                  <a:lnTo>
                    <a:pt x="850080" y="1334750"/>
                  </a:lnTo>
                  <a:lnTo>
                    <a:pt x="833949" y="1292367"/>
                  </a:lnTo>
                  <a:lnTo>
                    <a:pt x="817281" y="1250145"/>
                  </a:lnTo>
                  <a:lnTo>
                    <a:pt x="800075" y="1208088"/>
                  </a:lnTo>
                  <a:lnTo>
                    <a:pt x="782331" y="1166202"/>
                  </a:lnTo>
                  <a:lnTo>
                    <a:pt x="764050" y="1124492"/>
                  </a:lnTo>
                  <a:lnTo>
                    <a:pt x="745231" y="1082964"/>
                  </a:lnTo>
                  <a:lnTo>
                    <a:pt x="725874" y="1041623"/>
                  </a:lnTo>
                  <a:lnTo>
                    <a:pt x="705980" y="1000474"/>
                  </a:lnTo>
                  <a:lnTo>
                    <a:pt x="685548" y="959522"/>
                  </a:lnTo>
                  <a:lnTo>
                    <a:pt x="664578" y="918773"/>
                  </a:lnTo>
                  <a:lnTo>
                    <a:pt x="643071" y="878231"/>
                  </a:lnTo>
                  <a:lnTo>
                    <a:pt x="621026" y="837903"/>
                  </a:lnTo>
                  <a:lnTo>
                    <a:pt x="598443" y="797793"/>
                  </a:lnTo>
                  <a:lnTo>
                    <a:pt x="575322" y="757906"/>
                  </a:lnTo>
                  <a:lnTo>
                    <a:pt x="551664" y="718249"/>
                  </a:lnTo>
                  <a:lnTo>
                    <a:pt x="527469" y="678825"/>
                  </a:lnTo>
                  <a:lnTo>
                    <a:pt x="502735" y="639641"/>
                  </a:lnTo>
                  <a:lnTo>
                    <a:pt x="477464" y="600702"/>
                  </a:lnTo>
                  <a:lnTo>
                    <a:pt x="451655" y="562012"/>
                  </a:lnTo>
                  <a:lnTo>
                    <a:pt x="425308" y="523578"/>
                  </a:lnTo>
                  <a:lnTo>
                    <a:pt x="398424" y="485404"/>
                  </a:lnTo>
                  <a:lnTo>
                    <a:pt x="371002" y="447496"/>
                  </a:lnTo>
                  <a:lnTo>
                    <a:pt x="343043" y="409859"/>
                  </a:lnTo>
                  <a:lnTo>
                    <a:pt x="314545" y="372498"/>
                  </a:lnTo>
                  <a:lnTo>
                    <a:pt x="285510" y="335419"/>
                  </a:lnTo>
                  <a:lnTo>
                    <a:pt x="255938" y="298626"/>
                  </a:lnTo>
                  <a:lnTo>
                    <a:pt x="225827" y="262125"/>
                  </a:lnTo>
                  <a:lnTo>
                    <a:pt x="195179" y="225922"/>
                  </a:lnTo>
                  <a:lnTo>
                    <a:pt x="163993" y="190021"/>
                  </a:lnTo>
                  <a:lnTo>
                    <a:pt x="132270" y="154428"/>
                  </a:lnTo>
                  <a:lnTo>
                    <a:pt x="100009" y="119148"/>
                  </a:lnTo>
                  <a:lnTo>
                    <a:pt x="67210" y="84187"/>
                  </a:lnTo>
                  <a:lnTo>
                    <a:pt x="33874" y="49549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12700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855211" y="1114983"/>
              <a:ext cx="8002905" cy="502920"/>
            </a:xfrm>
            <a:custGeom>
              <a:avLst/>
              <a:gdLst/>
              <a:ahLst/>
              <a:cxnLst/>
              <a:rect l="l" t="t" r="r" b="b"/>
              <a:pathLst>
                <a:path w="8002905" h="502919">
                  <a:moveTo>
                    <a:pt x="0" y="502742"/>
                  </a:moveTo>
                  <a:lnTo>
                    <a:pt x="8002651" y="502742"/>
                  </a:lnTo>
                  <a:lnTo>
                    <a:pt x="8002651" y="0"/>
                  </a:lnTo>
                  <a:lnTo>
                    <a:pt x="0" y="0"/>
                  </a:lnTo>
                  <a:lnTo>
                    <a:pt x="0" y="5027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540886" y="1073404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325" y="0"/>
                  </a:moveTo>
                  <a:lnTo>
                    <a:pt x="267873" y="3404"/>
                  </a:lnTo>
                  <a:lnTo>
                    <a:pt x="223539" y="13296"/>
                  </a:lnTo>
                  <a:lnTo>
                    <a:pt x="181808" y="29189"/>
                  </a:lnTo>
                  <a:lnTo>
                    <a:pt x="143166" y="50598"/>
                  </a:lnTo>
                  <a:lnTo>
                    <a:pt x="108099" y="77039"/>
                  </a:lnTo>
                  <a:lnTo>
                    <a:pt x="77094" y="108027"/>
                  </a:lnTo>
                  <a:lnTo>
                    <a:pt x="50636" y="143077"/>
                  </a:lnTo>
                  <a:lnTo>
                    <a:pt x="29212" y="181704"/>
                  </a:lnTo>
                  <a:lnTo>
                    <a:pt x="13307" y="223423"/>
                  </a:lnTo>
                  <a:lnTo>
                    <a:pt x="3407" y="267749"/>
                  </a:lnTo>
                  <a:lnTo>
                    <a:pt x="0" y="314198"/>
                  </a:lnTo>
                  <a:lnTo>
                    <a:pt x="3407" y="360617"/>
                  </a:lnTo>
                  <a:lnTo>
                    <a:pt x="13307" y="404926"/>
                  </a:lnTo>
                  <a:lnTo>
                    <a:pt x="29212" y="446636"/>
                  </a:lnTo>
                  <a:lnTo>
                    <a:pt x="50636" y="485262"/>
                  </a:lnTo>
                  <a:lnTo>
                    <a:pt x="77094" y="520316"/>
                  </a:lnTo>
                  <a:lnTo>
                    <a:pt x="108099" y="551313"/>
                  </a:lnTo>
                  <a:lnTo>
                    <a:pt x="143166" y="577765"/>
                  </a:lnTo>
                  <a:lnTo>
                    <a:pt x="181808" y="599186"/>
                  </a:lnTo>
                  <a:lnTo>
                    <a:pt x="223539" y="615089"/>
                  </a:lnTo>
                  <a:lnTo>
                    <a:pt x="267873" y="624988"/>
                  </a:lnTo>
                  <a:lnTo>
                    <a:pt x="314325" y="628396"/>
                  </a:lnTo>
                  <a:lnTo>
                    <a:pt x="360744" y="624988"/>
                  </a:lnTo>
                  <a:lnTo>
                    <a:pt x="405053" y="615089"/>
                  </a:lnTo>
                  <a:lnTo>
                    <a:pt x="446763" y="599186"/>
                  </a:lnTo>
                  <a:lnTo>
                    <a:pt x="485389" y="577765"/>
                  </a:lnTo>
                  <a:lnTo>
                    <a:pt x="520443" y="551313"/>
                  </a:lnTo>
                  <a:lnTo>
                    <a:pt x="551440" y="520316"/>
                  </a:lnTo>
                  <a:lnTo>
                    <a:pt x="577892" y="485262"/>
                  </a:lnTo>
                  <a:lnTo>
                    <a:pt x="599313" y="446636"/>
                  </a:lnTo>
                  <a:lnTo>
                    <a:pt x="615216" y="404926"/>
                  </a:lnTo>
                  <a:lnTo>
                    <a:pt x="625115" y="360617"/>
                  </a:lnTo>
                  <a:lnTo>
                    <a:pt x="628523" y="314198"/>
                  </a:lnTo>
                  <a:lnTo>
                    <a:pt x="625115" y="267749"/>
                  </a:lnTo>
                  <a:lnTo>
                    <a:pt x="615216" y="223423"/>
                  </a:lnTo>
                  <a:lnTo>
                    <a:pt x="599313" y="181704"/>
                  </a:lnTo>
                  <a:lnTo>
                    <a:pt x="577892" y="143077"/>
                  </a:lnTo>
                  <a:lnTo>
                    <a:pt x="551440" y="108027"/>
                  </a:lnTo>
                  <a:lnTo>
                    <a:pt x="520443" y="77039"/>
                  </a:lnTo>
                  <a:lnTo>
                    <a:pt x="485389" y="50598"/>
                  </a:lnTo>
                  <a:lnTo>
                    <a:pt x="446763" y="29189"/>
                  </a:lnTo>
                  <a:lnTo>
                    <a:pt x="405053" y="13296"/>
                  </a:lnTo>
                  <a:lnTo>
                    <a:pt x="360744" y="3404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1267A8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40886" y="1073404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0" y="314198"/>
                  </a:moveTo>
                  <a:lnTo>
                    <a:pt x="3407" y="267749"/>
                  </a:lnTo>
                  <a:lnTo>
                    <a:pt x="13307" y="223423"/>
                  </a:lnTo>
                  <a:lnTo>
                    <a:pt x="29212" y="181704"/>
                  </a:lnTo>
                  <a:lnTo>
                    <a:pt x="50636" y="143077"/>
                  </a:lnTo>
                  <a:lnTo>
                    <a:pt x="77094" y="108027"/>
                  </a:lnTo>
                  <a:lnTo>
                    <a:pt x="108099" y="77039"/>
                  </a:lnTo>
                  <a:lnTo>
                    <a:pt x="143166" y="50598"/>
                  </a:lnTo>
                  <a:lnTo>
                    <a:pt x="181808" y="29189"/>
                  </a:lnTo>
                  <a:lnTo>
                    <a:pt x="223539" y="13296"/>
                  </a:lnTo>
                  <a:lnTo>
                    <a:pt x="267873" y="3404"/>
                  </a:lnTo>
                  <a:lnTo>
                    <a:pt x="314325" y="0"/>
                  </a:lnTo>
                  <a:lnTo>
                    <a:pt x="360744" y="3404"/>
                  </a:lnTo>
                  <a:lnTo>
                    <a:pt x="405053" y="13296"/>
                  </a:lnTo>
                  <a:lnTo>
                    <a:pt x="446763" y="29189"/>
                  </a:lnTo>
                  <a:lnTo>
                    <a:pt x="485389" y="50598"/>
                  </a:lnTo>
                  <a:lnTo>
                    <a:pt x="520443" y="77039"/>
                  </a:lnTo>
                  <a:lnTo>
                    <a:pt x="551440" y="108027"/>
                  </a:lnTo>
                  <a:lnTo>
                    <a:pt x="577892" y="143077"/>
                  </a:lnTo>
                  <a:lnTo>
                    <a:pt x="599313" y="181704"/>
                  </a:lnTo>
                  <a:lnTo>
                    <a:pt x="615216" y="223423"/>
                  </a:lnTo>
                  <a:lnTo>
                    <a:pt x="625115" y="267749"/>
                  </a:lnTo>
                  <a:lnTo>
                    <a:pt x="628523" y="314198"/>
                  </a:lnTo>
                  <a:lnTo>
                    <a:pt x="625115" y="360617"/>
                  </a:lnTo>
                  <a:lnTo>
                    <a:pt x="615216" y="404926"/>
                  </a:lnTo>
                  <a:lnTo>
                    <a:pt x="599313" y="446636"/>
                  </a:lnTo>
                  <a:lnTo>
                    <a:pt x="577892" y="485262"/>
                  </a:lnTo>
                  <a:lnTo>
                    <a:pt x="551440" y="520316"/>
                  </a:lnTo>
                  <a:lnTo>
                    <a:pt x="520443" y="551313"/>
                  </a:lnTo>
                  <a:lnTo>
                    <a:pt x="485389" y="577765"/>
                  </a:lnTo>
                  <a:lnTo>
                    <a:pt x="446763" y="599186"/>
                  </a:lnTo>
                  <a:lnTo>
                    <a:pt x="405053" y="615089"/>
                  </a:lnTo>
                  <a:lnTo>
                    <a:pt x="360744" y="624988"/>
                  </a:lnTo>
                  <a:lnTo>
                    <a:pt x="314325" y="628396"/>
                  </a:lnTo>
                  <a:lnTo>
                    <a:pt x="267873" y="624988"/>
                  </a:lnTo>
                  <a:lnTo>
                    <a:pt x="223539" y="615089"/>
                  </a:lnTo>
                  <a:lnTo>
                    <a:pt x="181808" y="599186"/>
                  </a:lnTo>
                  <a:lnTo>
                    <a:pt x="143166" y="577765"/>
                  </a:lnTo>
                  <a:lnTo>
                    <a:pt x="108099" y="551313"/>
                  </a:lnTo>
                  <a:lnTo>
                    <a:pt x="77094" y="520316"/>
                  </a:lnTo>
                  <a:lnTo>
                    <a:pt x="50636" y="485262"/>
                  </a:lnTo>
                  <a:lnTo>
                    <a:pt x="29212" y="446636"/>
                  </a:lnTo>
                  <a:lnTo>
                    <a:pt x="13307" y="404926"/>
                  </a:lnTo>
                  <a:lnTo>
                    <a:pt x="3407" y="360617"/>
                  </a:lnTo>
                  <a:lnTo>
                    <a:pt x="0" y="314198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310379" y="1890699"/>
              <a:ext cx="7547609" cy="502920"/>
            </a:xfrm>
            <a:custGeom>
              <a:avLst/>
              <a:gdLst/>
              <a:ahLst/>
              <a:cxnLst/>
              <a:rect l="l" t="t" r="r" b="b"/>
              <a:pathLst>
                <a:path w="7547609" h="502919">
                  <a:moveTo>
                    <a:pt x="0" y="502742"/>
                  </a:moveTo>
                  <a:lnTo>
                    <a:pt x="7547356" y="502742"/>
                  </a:lnTo>
                  <a:lnTo>
                    <a:pt x="7547356" y="0"/>
                  </a:lnTo>
                  <a:lnTo>
                    <a:pt x="0" y="0"/>
                  </a:lnTo>
                  <a:lnTo>
                    <a:pt x="0" y="50274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996181" y="1827911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197" y="0"/>
                  </a:moveTo>
                  <a:lnTo>
                    <a:pt x="267778" y="3407"/>
                  </a:lnTo>
                  <a:lnTo>
                    <a:pt x="223469" y="13306"/>
                  </a:lnTo>
                  <a:lnTo>
                    <a:pt x="181759" y="29209"/>
                  </a:lnTo>
                  <a:lnTo>
                    <a:pt x="143133" y="50630"/>
                  </a:lnTo>
                  <a:lnTo>
                    <a:pt x="108079" y="77082"/>
                  </a:lnTo>
                  <a:lnTo>
                    <a:pt x="77082" y="108079"/>
                  </a:lnTo>
                  <a:lnTo>
                    <a:pt x="50630" y="143133"/>
                  </a:lnTo>
                  <a:lnTo>
                    <a:pt x="29209" y="181759"/>
                  </a:lnTo>
                  <a:lnTo>
                    <a:pt x="13306" y="223469"/>
                  </a:lnTo>
                  <a:lnTo>
                    <a:pt x="3407" y="267778"/>
                  </a:lnTo>
                  <a:lnTo>
                    <a:pt x="0" y="314198"/>
                  </a:lnTo>
                  <a:lnTo>
                    <a:pt x="3407" y="360646"/>
                  </a:lnTo>
                  <a:lnTo>
                    <a:pt x="13306" y="404972"/>
                  </a:lnTo>
                  <a:lnTo>
                    <a:pt x="29209" y="446691"/>
                  </a:lnTo>
                  <a:lnTo>
                    <a:pt x="50630" y="485318"/>
                  </a:lnTo>
                  <a:lnTo>
                    <a:pt x="77082" y="520368"/>
                  </a:lnTo>
                  <a:lnTo>
                    <a:pt x="108079" y="551356"/>
                  </a:lnTo>
                  <a:lnTo>
                    <a:pt x="143133" y="577797"/>
                  </a:lnTo>
                  <a:lnTo>
                    <a:pt x="181759" y="599206"/>
                  </a:lnTo>
                  <a:lnTo>
                    <a:pt x="223469" y="615099"/>
                  </a:lnTo>
                  <a:lnTo>
                    <a:pt x="267778" y="624991"/>
                  </a:lnTo>
                  <a:lnTo>
                    <a:pt x="314197" y="628396"/>
                  </a:lnTo>
                  <a:lnTo>
                    <a:pt x="360649" y="624991"/>
                  </a:lnTo>
                  <a:lnTo>
                    <a:pt x="404983" y="615099"/>
                  </a:lnTo>
                  <a:lnTo>
                    <a:pt x="446714" y="599206"/>
                  </a:lnTo>
                  <a:lnTo>
                    <a:pt x="485356" y="577797"/>
                  </a:lnTo>
                  <a:lnTo>
                    <a:pt x="520423" y="551356"/>
                  </a:lnTo>
                  <a:lnTo>
                    <a:pt x="551428" y="520368"/>
                  </a:lnTo>
                  <a:lnTo>
                    <a:pt x="577886" y="485318"/>
                  </a:lnTo>
                  <a:lnTo>
                    <a:pt x="599310" y="446691"/>
                  </a:lnTo>
                  <a:lnTo>
                    <a:pt x="615215" y="404972"/>
                  </a:lnTo>
                  <a:lnTo>
                    <a:pt x="625115" y="360646"/>
                  </a:lnTo>
                  <a:lnTo>
                    <a:pt x="628522" y="314198"/>
                  </a:lnTo>
                  <a:lnTo>
                    <a:pt x="625115" y="267778"/>
                  </a:lnTo>
                  <a:lnTo>
                    <a:pt x="615215" y="223469"/>
                  </a:lnTo>
                  <a:lnTo>
                    <a:pt x="599310" y="181759"/>
                  </a:lnTo>
                  <a:lnTo>
                    <a:pt x="577886" y="143133"/>
                  </a:lnTo>
                  <a:lnTo>
                    <a:pt x="551428" y="108079"/>
                  </a:lnTo>
                  <a:lnTo>
                    <a:pt x="520423" y="77082"/>
                  </a:lnTo>
                  <a:lnTo>
                    <a:pt x="485356" y="50630"/>
                  </a:lnTo>
                  <a:lnTo>
                    <a:pt x="446714" y="29209"/>
                  </a:lnTo>
                  <a:lnTo>
                    <a:pt x="404983" y="13306"/>
                  </a:lnTo>
                  <a:lnTo>
                    <a:pt x="360649" y="3407"/>
                  </a:lnTo>
                  <a:lnTo>
                    <a:pt x="314197" y="0"/>
                  </a:lnTo>
                  <a:close/>
                </a:path>
              </a:pathLst>
            </a:custGeom>
            <a:solidFill>
              <a:srgbClr val="1267A8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996181" y="1827911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0" y="314198"/>
                  </a:moveTo>
                  <a:lnTo>
                    <a:pt x="3407" y="267778"/>
                  </a:lnTo>
                  <a:lnTo>
                    <a:pt x="13306" y="223469"/>
                  </a:lnTo>
                  <a:lnTo>
                    <a:pt x="29209" y="181759"/>
                  </a:lnTo>
                  <a:lnTo>
                    <a:pt x="50630" y="143133"/>
                  </a:lnTo>
                  <a:lnTo>
                    <a:pt x="77082" y="108079"/>
                  </a:lnTo>
                  <a:lnTo>
                    <a:pt x="108079" y="77082"/>
                  </a:lnTo>
                  <a:lnTo>
                    <a:pt x="143133" y="50630"/>
                  </a:lnTo>
                  <a:lnTo>
                    <a:pt x="181759" y="29209"/>
                  </a:lnTo>
                  <a:lnTo>
                    <a:pt x="223469" y="13306"/>
                  </a:lnTo>
                  <a:lnTo>
                    <a:pt x="267778" y="3407"/>
                  </a:lnTo>
                  <a:lnTo>
                    <a:pt x="314197" y="0"/>
                  </a:lnTo>
                  <a:lnTo>
                    <a:pt x="360649" y="3407"/>
                  </a:lnTo>
                  <a:lnTo>
                    <a:pt x="404983" y="13306"/>
                  </a:lnTo>
                  <a:lnTo>
                    <a:pt x="446714" y="29209"/>
                  </a:lnTo>
                  <a:lnTo>
                    <a:pt x="485356" y="50630"/>
                  </a:lnTo>
                  <a:lnTo>
                    <a:pt x="520423" y="77082"/>
                  </a:lnTo>
                  <a:lnTo>
                    <a:pt x="551428" y="108079"/>
                  </a:lnTo>
                  <a:lnTo>
                    <a:pt x="577886" y="143133"/>
                  </a:lnTo>
                  <a:lnTo>
                    <a:pt x="599310" y="181759"/>
                  </a:lnTo>
                  <a:lnTo>
                    <a:pt x="615215" y="223469"/>
                  </a:lnTo>
                  <a:lnTo>
                    <a:pt x="625115" y="267778"/>
                  </a:lnTo>
                  <a:lnTo>
                    <a:pt x="628522" y="314198"/>
                  </a:lnTo>
                  <a:lnTo>
                    <a:pt x="625115" y="360646"/>
                  </a:lnTo>
                  <a:lnTo>
                    <a:pt x="615215" y="404972"/>
                  </a:lnTo>
                  <a:lnTo>
                    <a:pt x="599310" y="446691"/>
                  </a:lnTo>
                  <a:lnTo>
                    <a:pt x="577886" y="485318"/>
                  </a:lnTo>
                  <a:lnTo>
                    <a:pt x="551428" y="520368"/>
                  </a:lnTo>
                  <a:lnTo>
                    <a:pt x="520423" y="551356"/>
                  </a:lnTo>
                  <a:lnTo>
                    <a:pt x="485356" y="577797"/>
                  </a:lnTo>
                  <a:lnTo>
                    <a:pt x="446714" y="599206"/>
                  </a:lnTo>
                  <a:lnTo>
                    <a:pt x="404983" y="615099"/>
                  </a:lnTo>
                  <a:lnTo>
                    <a:pt x="360649" y="624991"/>
                  </a:lnTo>
                  <a:lnTo>
                    <a:pt x="314197" y="628396"/>
                  </a:lnTo>
                  <a:lnTo>
                    <a:pt x="267778" y="624991"/>
                  </a:lnTo>
                  <a:lnTo>
                    <a:pt x="223469" y="615099"/>
                  </a:lnTo>
                  <a:lnTo>
                    <a:pt x="181759" y="599206"/>
                  </a:lnTo>
                  <a:lnTo>
                    <a:pt x="143133" y="577797"/>
                  </a:lnTo>
                  <a:lnTo>
                    <a:pt x="108079" y="551356"/>
                  </a:lnTo>
                  <a:lnTo>
                    <a:pt x="77082" y="520368"/>
                  </a:lnTo>
                  <a:lnTo>
                    <a:pt x="50630" y="485318"/>
                  </a:lnTo>
                  <a:lnTo>
                    <a:pt x="29209" y="446691"/>
                  </a:lnTo>
                  <a:lnTo>
                    <a:pt x="13306" y="404972"/>
                  </a:lnTo>
                  <a:lnTo>
                    <a:pt x="3407" y="360646"/>
                  </a:lnTo>
                  <a:lnTo>
                    <a:pt x="0" y="314198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559934" y="2644698"/>
              <a:ext cx="7298055" cy="502920"/>
            </a:xfrm>
            <a:custGeom>
              <a:avLst/>
              <a:gdLst/>
              <a:ahLst/>
              <a:cxnLst/>
              <a:rect l="l" t="t" r="r" b="b"/>
              <a:pathLst>
                <a:path w="7298055" h="502919">
                  <a:moveTo>
                    <a:pt x="0" y="502742"/>
                  </a:moveTo>
                  <a:lnTo>
                    <a:pt x="7297928" y="502742"/>
                  </a:lnTo>
                  <a:lnTo>
                    <a:pt x="7297928" y="0"/>
                  </a:lnTo>
                  <a:lnTo>
                    <a:pt x="0" y="0"/>
                  </a:lnTo>
                  <a:lnTo>
                    <a:pt x="0" y="5027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42053" y="1157986"/>
            <a:ext cx="5668010" cy="1890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200" kern="1200" spc="35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В</a:t>
            </a:r>
            <a:r>
              <a:rPr sz="2200" kern="1200" spc="-13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7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сфере</a:t>
            </a:r>
            <a:r>
              <a:rPr sz="2200" kern="1200" spc="-13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4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культурного</a:t>
            </a:r>
            <a:r>
              <a:rPr sz="2200" kern="1200" spc="-114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8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наследия</a:t>
            </a:r>
            <a:endParaRPr sz="2200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717550" marR="5080" indent="-250190" algn="l" rtl="0">
              <a:lnSpc>
                <a:spcPct val="224900"/>
              </a:lnSpc>
              <a:spcBef>
                <a:spcPts val="175"/>
              </a:spcBef>
            </a:pPr>
            <a:r>
              <a:rPr sz="2200" kern="1200" spc="35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В</a:t>
            </a:r>
            <a:r>
              <a:rPr sz="2200" kern="1200" spc="-12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6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градостроительной</a:t>
            </a:r>
            <a:r>
              <a:rPr sz="2200" kern="1200" spc="-8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4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деятельности </a:t>
            </a:r>
            <a:r>
              <a:rPr sz="2200" kern="1200" spc="-67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35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В</a:t>
            </a:r>
            <a:r>
              <a:rPr sz="2200" kern="1200" spc="-12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21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дорожной</a:t>
            </a:r>
            <a:r>
              <a:rPr sz="2200" kern="1200" spc="-13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4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деятельности</a:t>
            </a:r>
            <a:endParaRPr sz="2200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39386" y="2575560"/>
            <a:ext cx="7625080" cy="1332865"/>
            <a:chOff x="4239386" y="2575560"/>
            <a:chExt cx="7625080" cy="1332865"/>
          </a:xfrm>
        </p:grpSpPr>
        <p:sp>
          <p:nvSpPr>
            <p:cNvPr id="14" name="object 14"/>
            <p:cNvSpPr/>
            <p:nvPr/>
          </p:nvSpPr>
          <p:spPr>
            <a:xfrm>
              <a:off x="4245736" y="2581910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198" y="0"/>
                  </a:moveTo>
                  <a:lnTo>
                    <a:pt x="267749" y="3407"/>
                  </a:lnTo>
                  <a:lnTo>
                    <a:pt x="223423" y="13306"/>
                  </a:lnTo>
                  <a:lnTo>
                    <a:pt x="181704" y="29209"/>
                  </a:lnTo>
                  <a:lnTo>
                    <a:pt x="143077" y="50630"/>
                  </a:lnTo>
                  <a:lnTo>
                    <a:pt x="108027" y="77082"/>
                  </a:lnTo>
                  <a:lnTo>
                    <a:pt x="77039" y="108079"/>
                  </a:lnTo>
                  <a:lnTo>
                    <a:pt x="50598" y="143133"/>
                  </a:lnTo>
                  <a:lnTo>
                    <a:pt x="29189" y="181759"/>
                  </a:lnTo>
                  <a:lnTo>
                    <a:pt x="13296" y="223469"/>
                  </a:lnTo>
                  <a:lnTo>
                    <a:pt x="3404" y="267778"/>
                  </a:lnTo>
                  <a:lnTo>
                    <a:pt x="0" y="314198"/>
                  </a:lnTo>
                  <a:lnTo>
                    <a:pt x="3404" y="360617"/>
                  </a:lnTo>
                  <a:lnTo>
                    <a:pt x="13296" y="404926"/>
                  </a:lnTo>
                  <a:lnTo>
                    <a:pt x="29189" y="446636"/>
                  </a:lnTo>
                  <a:lnTo>
                    <a:pt x="50598" y="485262"/>
                  </a:lnTo>
                  <a:lnTo>
                    <a:pt x="77039" y="520316"/>
                  </a:lnTo>
                  <a:lnTo>
                    <a:pt x="108027" y="551313"/>
                  </a:lnTo>
                  <a:lnTo>
                    <a:pt x="143077" y="577765"/>
                  </a:lnTo>
                  <a:lnTo>
                    <a:pt x="181704" y="599186"/>
                  </a:lnTo>
                  <a:lnTo>
                    <a:pt x="223423" y="615089"/>
                  </a:lnTo>
                  <a:lnTo>
                    <a:pt x="267749" y="624988"/>
                  </a:lnTo>
                  <a:lnTo>
                    <a:pt x="314198" y="628395"/>
                  </a:lnTo>
                  <a:lnTo>
                    <a:pt x="360617" y="624988"/>
                  </a:lnTo>
                  <a:lnTo>
                    <a:pt x="404926" y="615089"/>
                  </a:lnTo>
                  <a:lnTo>
                    <a:pt x="446636" y="599186"/>
                  </a:lnTo>
                  <a:lnTo>
                    <a:pt x="485262" y="577765"/>
                  </a:lnTo>
                  <a:lnTo>
                    <a:pt x="520316" y="551313"/>
                  </a:lnTo>
                  <a:lnTo>
                    <a:pt x="551313" y="520316"/>
                  </a:lnTo>
                  <a:lnTo>
                    <a:pt x="577765" y="485262"/>
                  </a:lnTo>
                  <a:lnTo>
                    <a:pt x="599186" y="446636"/>
                  </a:lnTo>
                  <a:lnTo>
                    <a:pt x="615089" y="404926"/>
                  </a:lnTo>
                  <a:lnTo>
                    <a:pt x="624988" y="360617"/>
                  </a:lnTo>
                  <a:lnTo>
                    <a:pt x="628396" y="314198"/>
                  </a:lnTo>
                  <a:lnTo>
                    <a:pt x="624988" y="267778"/>
                  </a:lnTo>
                  <a:lnTo>
                    <a:pt x="615089" y="223469"/>
                  </a:lnTo>
                  <a:lnTo>
                    <a:pt x="599186" y="181759"/>
                  </a:lnTo>
                  <a:lnTo>
                    <a:pt x="577765" y="143133"/>
                  </a:lnTo>
                  <a:lnTo>
                    <a:pt x="551313" y="108079"/>
                  </a:lnTo>
                  <a:lnTo>
                    <a:pt x="520316" y="77082"/>
                  </a:lnTo>
                  <a:lnTo>
                    <a:pt x="485262" y="50630"/>
                  </a:lnTo>
                  <a:lnTo>
                    <a:pt x="446636" y="29209"/>
                  </a:lnTo>
                  <a:lnTo>
                    <a:pt x="404926" y="13306"/>
                  </a:lnTo>
                  <a:lnTo>
                    <a:pt x="360617" y="3407"/>
                  </a:lnTo>
                  <a:lnTo>
                    <a:pt x="314198" y="0"/>
                  </a:lnTo>
                  <a:close/>
                </a:path>
              </a:pathLst>
            </a:custGeom>
            <a:solidFill>
              <a:srgbClr val="1267A8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245736" y="2581910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0" y="314198"/>
                  </a:moveTo>
                  <a:lnTo>
                    <a:pt x="3404" y="267778"/>
                  </a:lnTo>
                  <a:lnTo>
                    <a:pt x="13296" y="223469"/>
                  </a:lnTo>
                  <a:lnTo>
                    <a:pt x="29189" y="181759"/>
                  </a:lnTo>
                  <a:lnTo>
                    <a:pt x="50598" y="143133"/>
                  </a:lnTo>
                  <a:lnTo>
                    <a:pt x="77039" y="108079"/>
                  </a:lnTo>
                  <a:lnTo>
                    <a:pt x="108027" y="77082"/>
                  </a:lnTo>
                  <a:lnTo>
                    <a:pt x="143077" y="50630"/>
                  </a:lnTo>
                  <a:lnTo>
                    <a:pt x="181704" y="29209"/>
                  </a:lnTo>
                  <a:lnTo>
                    <a:pt x="223423" y="13306"/>
                  </a:lnTo>
                  <a:lnTo>
                    <a:pt x="267749" y="3407"/>
                  </a:lnTo>
                  <a:lnTo>
                    <a:pt x="314198" y="0"/>
                  </a:lnTo>
                  <a:lnTo>
                    <a:pt x="360617" y="3407"/>
                  </a:lnTo>
                  <a:lnTo>
                    <a:pt x="404926" y="13306"/>
                  </a:lnTo>
                  <a:lnTo>
                    <a:pt x="446636" y="29209"/>
                  </a:lnTo>
                  <a:lnTo>
                    <a:pt x="485262" y="50630"/>
                  </a:lnTo>
                  <a:lnTo>
                    <a:pt x="520316" y="77082"/>
                  </a:lnTo>
                  <a:lnTo>
                    <a:pt x="551313" y="108079"/>
                  </a:lnTo>
                  <a:lnTo>
                    <a:pt x="577765" y="143133"/>
                  </a:lnTo>
                  <a:lnTo>
                    <a:pt x="599186" y="181759"/>
                  </a:lnTo>
                  <a:lnTo>
                    <a:pt x="615089" y="223469"/>
                  </a:lnTo>
                  <a:lnTo>
                    <a:pt x="624988" y="267778"/>
                  </a:lnTo>
                  <a:lnTo>
                    <a:pt x="628396" y="314198"/>
                  </a:lnTo>
                  <a:lnTo>
                    <a:pt x="624988" y="360617"/>
                  </a:lnTo>
                  <a:lnTo>
                    <a:pt x="615089" y="404926"/>
                  </a:lnTo>
                  <a:lnTo>
                    <a:pt x="599186" y="446636"/>
                  </a:lnTo>
                  <a:lnTo>
                    <a:pt x="577765" y="485262"/>
                  </a:lnTo>
                  <a:lnTo>
                    <a:pt x="551313" y="520316"/>
                  </a:lnTo>
                  <a:lnTo>
                    <a:pt x="520316" y="551313"/>
                  </a:lnTo>
                  <a:lnTo>
                    <a:pt x="485262" y="577765"/>
                  </a:lnTo>
                  <a:lnTo>
                    <a:pt x="446636" y="599186"/>
                  </a:lnTo>
                  <a:lnTo>
                    <a:pt x="404926" y="615089"/>
                  </a:lnTo>
                  <a:lnTo>
                    <a:pt x="360617" y="624988"/>
                  </a:lnTo>
                  <a:lnTo>
                    <a:pt x="314198" y="628395"/>
                  </a:lnTo>
                  <a:lnTo>
                    <a:pt x="267749" y="624988"/>
                  </a:lnTo>
                  <a:lnTo>
                    <a:pt x="223423" y="615089"/>
                  </a:lnTo>
                  <a:lnTo>
                    <a:pt x="181704" y="599186"/>
                  </a:lnTo>
                  <a:lnTo>
                    <a:pt x="143077" y="577765"/>
                  </a:lnTo>
                  <a:lnTo>
                    <a:pt x="108027" y="551313"/>
                  </a:lnTo>
                  <a:lnTo>
                    <a:pt x="77039" y="520316"/>
                  </a:lnTo>
                  <a:lnTo>
                    <a:pt x="50598" y="485262"/>
                  </a:lnTo>
                  <a:lnTo>
                    <a:pt x="29189" y="446636"/>
                  </a:lnTo>
                  <a:lnTo>
                    <a:pt x="13296" y="404926"/>
                  </a:lnTo>
                  <a:lnTo>
                    <a:pt x="3404" y="360617"/>
                  </a:lnTo>
                  <a:lnTo>
                    <a:pt x="0" y="314198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639563" y="3399332"/>
              <a:ext cx="7218680" cy="502920"/>
            </a:xfrm>
            <a:custGeom>
              <a:avLst/>
              <a:gdLst/>
              <a:ahLst/>
              <a:cxnLst/>
              <a:rect l="l" t="t" r="r" b="b"/>
              <a:pathLst>
                <a:path w="7218680" h="502920">
                  <a:moveTo>
                    <a:pt x="0" y="502742"/>
                  </a:moveTo>
                  <a:lnTo>
                    <a:pt x="7218172" y="502742"/>
                  </a:lnTo>
                  <a:lnTo>
                    <a:pt x="7218172" y="0"/>
                  </a:lnTo>
                  <a:lnTo>
                    <a:pt x="0" y="0"/>
                  </a:lnTo>
                  <a:lnTo>
                    <a:pt x="0" y="50274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26533" y="3442842"/>
            <a:ext cx="6764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</a:pPr>
            <a:r>
              <a:rPr sz="2200" kern="1200" spc="35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В</a:t>
            </a:r>
            <a:r>
              <a:rPr sz="2200" kern="1200" spc="-12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7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сфере</a:t>
            </a:r>
            <a:r>
              <a:rPr sz="2200" kern="1200" spc="-12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21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обороны</a:t>
            </a:r>
            <a:r>
              <a:rPr sz="2200" kern="1200" spc="-12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254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и</a:t>
            </a:r>
            <a:r>
              <a:rPr sz="2200" kern="1200" spc="-12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8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безопасности</a:t>
            </a:r>
            <a:r>
              <a:rPr sz="2200" kern="1200" spc="-10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4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государства</a:t>
            </a:r>
            <a:endParaRPr sz="2200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48861" y="3330066"/>
            <a:ext cx="8015605" cy="2841625"/>
            <a:chOff x="3848861" y="3330066"/>
            <a:chExt cx="8015605" cy="2841625"/>
          </a:xfrm>
        </p:grpSpPr>
        <p:sp>
          <p:nvSpPr>
            <p:cNvPr id="19" name="object 19"/>
            <p:cNvSpPr/>
            <p:nvPr/>
          </p:nvSpPr>
          <p:spPr>
            <a:xfrm>
              <a:off x="4325365" y="3336416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198" y="0"/>
                  </a:moveTo>
                  <a:lnTo>
                    <a:pt x="267778" y="3407"/>
                  </a:lnTo>
                  <a:lnTo>
                    <a:pt x="223469" y="13306"/>
                  </a:lnTo>
                  <a:lnTo>
                    <a:pt x="181759" y="29209"/>
                  </a:lnTo>
                  <a:lnTo>
                    <a:pt x="143133" y="50630"/>
                  </a:lnTo>
                  <a:lnTo>
                    <a:pt x="108079" y="77082"/>
                  </a:lnTo>
                  <a:lnTo>
                    <a:pt x="77082" y="108079"/>
                  </a:lnTo>
                  <a:lnTo>
                    <a:pt x="50630" y="143133"/>
                  </a:lnTo>
                  <a:lnTo>
                    <a:pt x="29209" y="181759"/>
                  </a:lnTo>
                  <a:lnTo>
                    <a:pt x="13306" y="223469"/>
                  </a:lnTo>
                  <a:lnTo>
                    <a:pt x="3407" y="267778"/>
                  </a:lnTo>
                  <a:lnTo>
                    <a:pt x="0" y="314198"/>
                  </a:lnTo>
                  <a:lnTo>
                    <a:pt x="3407" y="360646"/>
                  </a:lnTo>
                  <a:lnTo>
                    <a:pt x="13306" y="404972"/>
                  </a:lnTo>
                  <a:lnTo>
                    <a:pt x="29209" y="446691"/>
                  </a:lnTo>
                  <a:lnTo>
                    <a:pt x="50630" y="485318"/>
                  </a:lnTo>
                  <a:lnTo>
                    <a:pt x="77082" y="520368"/>
                  </a:lnTo>
                  <a:lnTo>
                    <a:pt x="108079" y="551356"/>
                  </a:lnTo>
                  <a:lnTo>
                    <a:pt x="143133" y="577797"/>
                  </a:lnTo>
                  <a:lnTo>
                    <a:pt x="181759" y="599206"/>
                  </a:lnTo>
                  <a:lnTo>
                    <a:pt x="223469" y="615099"/>
                  </a:lnTo>
                  <a:lnTo>
                    <a:pt x="267778" y="624991"/>
                  </a:lnTo>
                  <a:lnTo>
                    <a:pt x="314198" y="628396"/>
                  </a:lnTo>
                  <a:lnTo>
                    <a:pt x="360646" y="624991"/>
                  </a:lnTo>
                  <a:lnTo>
                    <a:pt x="404972" y="615099"/>
                  </a:lnTo>
                  <a:lnTo>
                    <a:pt x="446691" y="599206"/>
                  </a:lnTo>
                  <a:lnTo>
                    <a:pt x="485318" y="577797"/>
                  </a:lnTo>
                  <a:lnTo>
                    <a:pt x="520368" y="551356"/>
                  </a:lnTo>
                  <a:lnTo>
                    <a:pt x="551356" y="520368"/>
                  </a:lnTo>
                  <a:lnTo>
                    <a:pt x="577797" y="485318"/>
                  </a:lnTo>
                  <a:lnTo>
                    <a:pt x="599206" y="446691"/>
                  </a:lnTo>
                  <a:lnTo>
                    <a:pt x="615099" y="404972"/>
                  </a:lnTo>
                  <a:lnTo>
                    <a:pt x="624991" y="360646"/>
                  </a:lnTo>
                  <a:lnTo>
                    <a:pt x="628396" y="314198"/>
                  </a:lnTo>
                  <a:lnTo>
                    <a:pt x="624991" y="267778"/>
                  </a:lnTo>
                  <a:lnTo>
                    <a:pt x="615099" y="223469"/>
                  </a:lnTo>
                  <a:lnTo>
                    <a:pt x="599206" y="181759"/>
                  </a:lnTo>
                  <a:lnTo>
                    <a:pt x="577797" y="143133"/>
                  </a:lnTo>
                  <a:lnTo>
                    <a:pt x="551356" y="108079"/>
                  </a:lnTo>
                  <a:lnTo>
                    <a:pt x="520368" y="77082"/>
                  </a:lnTo>
                  <a:lnTo>
                    <a:pt x="485318" y="50630"/>
                  </a:lnTo>
                  <a:lnTo>
                    <a:pt x="446691" y="29209"/>
                  </a:lnTo>
                  <a:lnTo>
                    <a:pt x="404972" y="13306"/>
                  </a:lnTo>
                  <a:lnTo>
                    <a:pt x="360646" y="3407"/>
                  </a:lnTo>
                  <a:lnTo>
                    <a:pt x="314198" y="0"/>
                  </a:lnTo>
                  <a:close/>
                </a:path>
              </a:pathLst>
            </a:custGeom>
            <a:solidFill>
              <a:srgbClr val="1267A8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325365" y="3336416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0" y="314198"/>
                  </a:moveTo>
                  <a:lnTo>
                    <a:pt x="3407" y="267778"/>
                  </a:lnTo>
                  <a:lnTo>
                    <a:pt x="13306" y="223469"/>
                  </a:lnTo>
                  <a:lnTo>
                    <a:pt x="29209" y="181759"/>
                  </a:lnTo>
                  <a:lnTo>
                    <a:pt x="50630" y="143133"/>
                  </a:lnTo>
                  <a:lnTo>
                    <a:pt x="77082" y="108079"/>
                  </a:lnTo>
                  <a:lnTo>
                    <a:pt x="108079" y="77082"/>
                  </a:lnTo>
                  <a:lnTo>
                    <a:pt x="143133" y="50630"/>
                  </a:lnTo>
                  <a:lnTo>
                    <a:pt x="181759" y="29209"/>
                  </a:lnTo>
                  <a:lnTo>
                    <a:pt x="223469" y="13306"/>
                  </a:lnTo>
                  <a:lnTo>
                    <a:pt x="267778" y="3407"/>
                  </a:lnTo>
                  <a:lnTo>
                    <a:pt x="314198" y="0"/>
                  </a:lnTo>
                  <a:lnTo>
                    <a:pt x="360646" y="3407"/>
                  </a:lnTo>
                  <a:lnTo>
                    <a:pt x="404972" y="13306"/>
                  </a:lnTo>
                  <a:lnTo>
                    <a:pt x="446691" y="29209"/>
                  </a:lnTo>
                  <a:lnTo>
                    <a:pt x="485318" y="50630"/>
                  </a:lnTo>
                  <a:lnTo>
                    <a:pt x="520368" y="77082"/>
                  </a:lnTo>
                  <a:lnTo>
                    <a:pt x="551356" y="108079"/>
                  </a:lnTo>
                  <a:lnTo>
                    <a:pt x="577797" y="143133"/>
                  </a:lnTo>
                  <a:lnTo>
                    <a:pt x="599206" y="181759"/>
                  </a:lnTo>
                  <a:lnTo>
                    <a:pt x="615099" y="223469"/>
                  </a:lnTo>
                  <a:lnTo>
                    <a:pt x="624991" y="267778"/>
                  </a:lnTo>
                  <a:lnTo>
                    <a:pt x="628396" y="314198"/>
                  </a:lnTo>
                  <a:lnTo>
                    <a:pt x="624991" y="360646"/>
                  </a:lnTo>
                  <a:lnTo>
                    <a:pt x="615099" y="404972"/>
                  </a:lnTo>
                  <a:lnTo>
                    <a:pt x="599206" y="446691"/>
                  </a:lnTo>
                  <a:lnTo>
                    <a:pt x="577797" y="485318"/>
                  </a:lnTo>
                  <a:lnTo>
                    <a:pt x="551356" y="520368"/>
                  </a:lnTo>
                  <a:lnTo>
                    <a:pt x="520368" y="551356"/>
                  </a:lnTo>
                  <a:lnTo>
                    <a:pt x="485318" y="577797"/>
                  </a:lnTo>
                  <a:lnTo>
                    <a:pt x="446691" y="599206"/>
                  </a:lnTo>
                  <a:lnTo>
                    <a:pt x="404972" y="615099"/>
                  </a:lnTo>
                  <a:lnTo>
                    <a:pt x="360646" y="624991"/>
                  </a:lnTo>
                  <a:lnTo>
                    <a:pt x="314198" y="628396"/>
                  </a:lnTo>
                  <a:lnTo>
                    <a:pt x="267778" y="624991"/>
                  </a:lnTo>
                  <a:lnTo>
                    <a:pt x="223469" y="615099"/>
                  </a:lnTo>
                  <a:lnTo>
                    <a:pt x="181759" y="599206"/>
                  </a:lnTo>
                  <a:lnTo>
                    <a:pt x="143133" y="577797"/>
                  </a:lnTo>
                  <a:lnTo>
                    <a:pt x="108079" y="551356"/>
                  </a:lnTo>
                  <a:lnTo>
                    <a:pt x="77082" y="520368"/>
                  </a:lnTo>
                  <a:lnTo>
                    <a:pt x="50630" y="485318"/>
                  </a:lnTo>
                  <a:lnTo>
                    <a:pt x="29209" y="446691"/>
                  </a:lnTo>
                  <a:lnTo>
                    <a:pt x="13306" y="404972"/>
                  </a:lnTo>
                  <a:lnTo>
                    <a:pt x="3407" y="360646"/>
                  </a:lnTo>
                  <a:lnTo>
                    <a:pt x="0" y="314198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559934" y="4153839"/>
              <a:ext cx="7298055" cy="502920"/>
            </a:xfrm>
            <a:custGeom>
              <a:avLst/>
              <a:gdLst/>
              <a:ahLst/>
              <a:cxnLst/>
              <a:rect l="l" t="t" r="r" b="b"/>
              <a:pathLst>
                <a:path w="7298055" h="502920">
                  <a:moveTo>
                    <a:pt x="0" y="502742"/>
                  </a:moveTo>
                  <a:lnTo>
                    <a:pt x="7297928" y="502742"/>
                  </a:lnTo>
                  <a:lnTo>
                    <a:pt x="7297928" y="0"/>
                  </a:lnTo>
                  <a:lnTo>
                    <a:pt x="0" y="0"/>
                  </a:lnTo>
                  <a:lnTo>
                    <a:pt x="0" y="5027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245736" y="4091050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198" y="0"/>
                  </a:moveTo>
                  <a:lnTo>
                    <a:pt x="267749" y="3404"/>
                  </a:lnTo>
                  <a:lnTo>
                    <a:pt x="223423" y="13296"/>
                  </a:lnTo>
                  <a:lnTo>
                    <a:pt x="181704" y="29189"/>
                  </a:lnTo>
                  <a:lnTo>
                    <a:pt x="143077" y="50598"/>
                  </a:lnTo>
                  <a:lnTo>
                    <a:pt x="108027" y="77039"/>
                  </a:lnTo>
                  <a:lnTo>
                    <a:pt x="77039" y="108027"/>
                  </a:lnTo>
                  <a:lnTo>
                    <a:pt x="50598" y="143077"/>
                  </a:lnTo>
                  <a:lnTo>
                    <a:pt x="29189" y="181704"/>
                  </a:lnTo>
                  <a:lnTo>
                    <a:pt x="13296" y="223423"/>
                  </a:lnTo>
                  <a:lnTo>
                    <a:pt x="3404" y="267749"/>
                  </a:lnTo>
                  <a:lnTo>
                    <a:pt x="0" y="314198"/>
                  </a:lnTo>
                  <a:lnTo>
                    <a:pt x="3404" y="360617"/>
                  </a:lnTo>
                  <a:lnTo>
                    <a:pt x="13296" y="404926"/>
                  </a:lnTo>
                  <a:lnTo>
                    <a:pt x="29189" y="446636"/>
                  </a:lnTo>
                  <a:lnTo>
                    <a:pt x="50598" y="485262"/>
                  </a:lnTo>
                  <a:lnTo>
                    <a:pt x="77039" y="520316"/>
                  </a:lnTo>
                  <a:lnTo>
                    <a:pt x="108027" y="551313"/>
                  </a:lnTo>
                  <a:lnTo>
                    <a:pt x="143077" y="577765"/>
                  </a:lnTo>
                  <a:lnTo>
                    <a:pt x="181704" y="599186"/>
                  </a:lnTo>
                  <a:lnTo>
                    <a:pt x="223423" y="615089"/>
                  </a:lnTo>
                  <a:lnTo>
                    <a:pt x="267749" y="624988"/>
                  </a:lnTo>
                  <a:lnTo>
                    <a:pt x="314198" y="628396"/>
                  </a:lnTo>
                  <a:lnTo>
                    <a:pt x="360617" y="624988"/>
                  </a:lnTo>
                  <a:lnTo>
                    <a:pt x="404926" y="615089"/>
                  </a:lnTo>
                  <a:lnTo>
                    <a:pt x="446636" y="599186"/>
                  </a:lnTo>
                  <a:lnTo>
                    <a:pt x="485262" y="577765"/>
                  </a:lnTo>
                  <a:lnTo>
                    <a:pt x="520316" y="551313"/>
                  </a:lnTo>
                  <a:lnTo>
                    <a:pt x="551313" y="520316"/>
                  </a:lnTo>
                  <a:lnTo>
                    <a:pt x="577765" y="485262"/>
                  </a:lnTo>
                  <a:lnTo>
                    <a:pt x="599186" y="446636"/>
                  </a:lnTo>
                  <a:lnTo>
                    <a:pt x="615089" y="404926"/>
                  </a:lnTo>
                  <a:lnTo>
                    <a:pt x="624988" y="360617"/>
                  </a:lnTo>
                  <a:lnTo>
                    <a:pt x="628396" y="314198"/>
                  </a:lnTo>
                  <a:lnTo>
                    <a:pt x="624988" y="267749"/>
                  </a:lnTo>
                  <a:lnTo>
                    <a:pt x="615089" y="223423"/>
                  </a:lnTo>
                  <a:lnTo>
                    <a:pt x="599186" y="181704"/>
                  </a:lnTo>
                  <a:lnTo>
                    <a:pt x="577765" y="143077"/>
                  </a:lnTo>
                  <a:lnTo>
                    <a:pt x="551313" y="108027"/>
                  </a:lnTo>
                  <a:lnTo>
                    <a:pt x="520316" y="77039"/>
                  </a:lnTo>
                  <a:lnTo>
                    <a:pt x="485262" y="50598"/>
                  </a:lnTo>
                  <a:lnTo>
                    <a:pt x="446636" y="29189"/>
                  </a:lnTo>
                  <a:lnTo>
                    <a:pt x="404926" y="13296"/>
                  </a:lnTo>
                  <a:lnTo>
                    <a:pt x="360617" y="3404"/>
                  </a:lnTo>
                  <a:lnTo>
                    <a:pt x="314198" y="0"/>
                  </a:lnTo>
                  <a:close/>
                </a:path>
              </a:pathLst>
            </a:custGeom>
            <a:solidFill>
              <a:srgbClr val="1267A8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245736" y="4091050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0" y="314198"/>
                  </a:moveTo>
                  <a:lnTo>
                    <a:pt x="3404" y="267749"/>
                  </a:lnTo>
                  <a:lnTo>
                    <a:pt x="13296" y="223423"/>
                  </a:lnTo>
                  <a:lnTo>
                    <a:pt x="29189" y="181704"/>
                  </a:lnTo>
                  <a:lnTo>
                    <a:pt x="50598" y="143077"/>
                  </a:lnTo>
                  <a:lnTo>
                    <a:pt x="77039" y="108027"/>
                  </a:lnTo>
                  <a:lnTo>
                    <a:pt x="108027" y="77039"/>
                  </a:lnTo>
                  <a:lnTo>
                    <a:pt x="143077" y="50598"/>
                  </a:lnTo>
                  <a:lnTo>
                    <a:pt x="181704" y="29189"/>
                  </a:lnTo>
                  <a:lnTo>
                    <a:pt x="223423" y="13296"/>
                  </a:lnTo>
                  <a:lnTo>
                    <a:pt x="267749" y="3404"/>
                  </a:lnTo>
                  <a:lnTo>
                    <a:pt x="314198" y="0"/>
                  </a:lnTo>
                  <a:lnTo>
                    <a:pt x="360617" y="3404"/>
                  </a:lnTo>
                  <a:lnTo>
                    <a:pt x="404926" y="13296"/>
                  </a:lnTo>
                  <a:lnTo>
                    <a:pt x="446636" y="29189"/>
                  </a:lnTo>
                  <a:lnTo>
                    <a:pt x="485262" y="50598"/>
                  </a:lnTo>
                  <a:lnTo>
                    <a:pt x="520316" y="77039"/>
                  </a:lnTo>
                  <a:lnTo>
                    <a:pt x="551313" y="108027"/>
                  </a:lnTo>
                  <a:lnTo>
                    <a:pt x="577765" y="143077"/>
                  </a:lnTo>
                  <a:lnTo>
                    <a:pt x="599186" y="181704"/>
                  </a:lnTo>
                  <a:lnTo>
                    <a:pt x="615089" y="223423"/>
                  </a:lnTo>
                  <a:lnTo>
                    <a:pt x="624988" y="267749"/>
                  </a:lnTo>
                  <a:lnTo>
                    <a:pt x="628396" y="314198"/>
                  </a:lnTo>
                  <a:lnTo>
                    <a:pt x="624988" y="360617"/>
                  </a:lnTo>
                  <a:lnTo>
                    <a:pt x="615089" y="404926"/>
                  </a:lnTo>
                  <a:lnTo>
                    <a:pt x="599186" y="446636"/>
                  </a:lnTo>
                  <a:lnTo>
                    <a:pt x="577765" y="485262"/>
                  </a:lnTo>
                  <a:lnTo>
                    <a:pt x="551313" y="520316"/>
                  </a:lnTo>
                  <a:lnTo>
                    <a:pt x="520316" y="551313"/>
                  </a:lnTo>
                  <a:lnTo>
                    <a:pt x="485262" y="577765"/>
                  </a:lnTo>
                  <a:lnTo>
                    <a:pt x="446636" y="599186"/>
                  </a:lnTo>
                  <a:lnTo>
                    <a:pt x="404926" y="615089"/>
                  </a:lnTo>
                  <a:lnTo>
                    <a:pt x="360617" y="624988"/>
                  </a:lnTo>
                  <a:lnTo>
                    <a:pt x="314198" y="628396"/>
                  </a:lnTo>
                  <a:lnTo>
                    <a:pt x="267749" y="624988"/>
                  </a:lnTo>
                  <a:lnTo>
                    <a:pt x="223423" y="615089"/>
                  </a:lnTo>
                  <a:lnTo>
                    <a:pt x="181704" y="599186"/>
                  </a:lnTo>
                  <a:lnTo>
                    <a:pt x="143077" y="577765"/>
                  </a:lnTo>
                  <a:lnTo>
                    <a:pt x="108027" y="551313"/>
                  </a:lnTo>
                  <a:lnTo>
                    <a:pt x="77039" y="520316"/>
                  </a:lnTo>
                  <a:lnTo>
                    <a:pt x="50598" y="485262"/>
                  </a:lnTo>
                  <a:lnTo>
                    <a:pt x="29189" y="446636"/>
                  </a:lnTo>
                  <a:lnTo>
                    <a:pt x="13296" y="404926"/>
                  </a:lnTo>
                  <a:lnTo>
                    <a:pt x="3404" y="360617"/>
                  </a:lnTo>
                  <a:lnTo>
                    <a:pt x="0" y="314198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310379" y="4907838"/>
              <a:ext cx="7547609" cy="502920"/>
            </a:xfrm>
            <a:custGeom>
              <a:avLst/>
              <a:gdLst/>
              <a:ahLst/>
              <a:cxnLst/>
              <a:rect l="l" t="t" r="r" b="b"/>
              <a:pathLst>
                <a:path w="7547609" h="502920">
                  <a:moveTo>
                    <a:pt x="0" y="502742"/>
                  </a:moveTo>
                  <a:lnTo>
                    <a:pt x="7547356" y="502742"/>
                  </a:lnTo>
                  <a:lnTo>
                    <a:pt x="7547356" y="0"/>
                  </a:lnTo>
                  <a:lnTo>
                    <a:pt x="0" y="0"/>
                  </a:lnTo>
                  <a:lnTo>
                    <a:pt x="0" y="50274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996181" y="4845049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197" y="0"/>
                  </a:moveTo>
                  <a:lnTo>
                    <a:pt x="267778" y="3404"/>
                  </a:lnTo>
                  <a:lnTo>
                    <a:pt x="223469" y="13296"/>
                  </a:lnTo>
                  <a:lnTo>
                    <a:pt x="181759" y="29189"/>
                  </a:lnTo>
                  <a:lnTo>
                    <a:pt x="143133" y="50598"/>
                  </a:lnTo>
                  <a:lnTo>
                    <a:pt x="108079" y="77039"/>
                  </a:lnTo>
                  <a:lnTo>
                    <a:pt x="77082" y="108027"/>
                  </a:lnTo>
                  <a:lnTo>
                    <a:pt x="50630" y="143077"/>
                  </a:lnTo>
                  <a:lnTo>
                    <a:pt x="29209" y="181704"/>
                  </a:lnTo>
                  <a:lnTo>
                    <a:pt x="13306" y="223423"/>
                  </a:lnTo>
                  <a:lnTo>
                    <a:pt x="3407" y="267749"/>
                  </a:lnTo>
                  <a:lnTo>
                    <a:pt x="0" y="314198"/>
                  </a:lnTo>
                  <a:lnTo>
                    <a:pt x="3407" y="360617"/>
                  </a:lnTo>
                  <a:lnTo>
                    <a:pt x="13306" y="404926"/>
                  </a:lnTo>
                  <a:lnTo>
                    <a:pt x="29209" y="446636"/>
                  </a:lnTo>
                  <a:lnTo>
                    <a:pt x="50630" y="485262"/>
                  </a:lnTo>
                  <a:lnTo>
                    <a:pt x="77082" y="520316"/>
                  </a:lnTo>
                  <a:lnTo>
                    <a:pt x="108079" y="551313"/>
                  </a:lnTo>
                  <a:lnTo>
                    <a:pt x="143133" y="577765"/>
                  </a:lnTo>
                  <a:lnTo>
                    <a:pt x="181759" y="599186"/>
                  </a:lnTo>
                  <a:lnTo>
                    <a:pt x="223469" y="615089"/>
                  </a:lnTo>
                  <a:lnTo>
                    <a:pt x="267778" y="624988"/>
                  </a:lnTo>
                  <a:lnTo>
                    <a:pt x="314197" y="628396"/>
                  </a:lnTo>
                  <a:lnTo>
                    <a:pt x="360649" y="624988"/>
                  </a:lnTo>
                  <a:lnTo>
                    <a:pt x="404983" y="615089"/>
                  </a:lnTo>
                  <a:lnTo>
                    <a:pt x="446714" y="599186"/>
                  </a:lnTo>
                  <a:lnTo>
                    <a:pt x="485356" y="577765"/>
                  </a:lnTo>
                  <a:lnTo>
                    <a:pt x="520423" y="551313"/>
                  </a:lnTo>
                  <a:lnTo>
                    <a:pt x="551428" y="520316"/>
                  </a:lnTo>
                  <a:lnTo>
                    <a:pt x="577886" y="485262"/>
                  </a:lnTo>
                  <a:lnTo>
                    <a:pt x="599310" y="446636"/>
                  </a:lnTo>
                  <a:lnTo>
                    <a:pt x="615215" y="404926"/>
                  </a:lnTo>
                  <a:lnTo>
                    <a:pt x="625115" y="360617"/>
                  </a:lnTo>
                  <a:lnTo>
                    <a:pt x="628522" y="314198"/>
                  </a:lnTo>
                  <a:lnTo>
                    <a:pt x="625115" y="267749"/>
                  </a:lnTo>
                  <a:lnTo>
                    <a:pt x="615215" y="223423"/>
                  </a:lnTo>
                  <a:lnTo>
                    <a:pt x="599310" y="181704"/>
                  </a:lnTo>
                  <a:lnTo>
                    <a:pt x="577886" y="143077"/>
                  </a:lnTo>
                  <a:lnTo>
                    <a:pt x="551428" y="108027"/>
                  </a:lnTo>
                  <a:lnTo>
                    <a:pt x="520423" y="77039"/>
                  </a:lnTo>
                  <a:lnTo>
                    <a:pt x="485356" y="50598"/>
                  </a:lnTo>
                  <a:lnTo>
                    <a:pt x="446714" y="29189"/>
                  </a:lnTo>
                  <a:lnTo>
                    <a:pt x="404983" y="13296"/>
                  </a:lnTo>
                  <a:lnTo>
                    <a:pt x="360649" y="3404"/>
                  </a:lnTo>
                  <a:lnTo>
                    <a:pt x="314197" y="0"/>
                  </a:lnTo>
                  <a:close/>
                </a:path>
              </a:pathLst>
            </a:custGeom>
            <a:solidFill>
              <a:srgbClr val="1267A8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996181" y="4845049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0" y="314198"/>
                  </a:moveTo>
                  <a:lnTo>
                    <a:pt x="3407" y="267749"/>
                  </a:lnTo>
                  <a:lnTo>
                    <a:pt x="13306" y="223423"/>
                  </a:lnTo>
                  <a:lnTo>
                    <a:pt x="29209" y="181704"/>
                  </a:lnTo>
                  <a:lnTo>
                    <a:pt x="50630" y="143077"/>
                  </a:lnTo>
                  <a:lnTo>
                    <a:pt x="77082" y="108027"/>
                  </a:lnTo>
                  <a:lnTo>
                    <a:pt x="108079" y="77039"/>
                  </a:lnTo>
                  <a:lnTo>
                    <a:pt x="143133" y="50598"/>
                  </a:lnTo>
                  <a:lnTo>
                    <a:pt x="181759" y="29189"/>
                  </a:lnTo>
                  <a:lnTo>
                    <a:pt x="223469" y="13296"/>
                  </a:lnTo>
                  <a:lnTo>
                    <a:pt x="267778" y="3404"/>
                  </a:lnTo>
                  <a:lnTo>
                    <a:pt x="314197" y="0"/>
                  </a:lnTo>
                  <a:lnTo>
                    <a:pt x="360649" y="3404"/>
                  </a:lnTo>
                  <a:lnTo>
                    <a:pt x="404983" y="13296"/>
                  </a:lnTo>
                  <a:lnTo>
                    <a:pt x="446714" y="29189"/>
                  </a:lnTo>
                  <a:lnTo>
                    <a:pt x="485356" y="50598"/>
                  </a:lnTo>
                  <a:lnTo>
                    <a:pt x="520423" y="77039"/>
                  </a:lnTo>
                  <a:lnTo>
                    <a:pt x="551428" y="108027"/>
                  </a:lnTo>
                  <a:lnTo>
                    <a:pt x="577886" y="143077"/>
                  </a:lnTo>
                  <a:lnTo>
                    <a:pt x="599310" y="181704"/>
                  </a:lnTo>
                  <a:lnTo>
                    <a:pt x="615215" y="223423"/>
                  </a:lnTo>
                  <a:lnTo>
                    <a:pt x="625115" y="267749"/>
                  </a:lnTo>
                  <a:lnTo>
                    <a:pt x="628522" y="314198"/>
                  </a:lnTo>
                  <a:lnTo>
                    <a:pt x="625115" y="360617"/>
                  </a:lnTo>
                  <a:lnTo>
                    <a:pt x="615215" y="404926"/>
                  </a:lnTo>
                  <a:lnTo>
                    <a:pt x="599310" y="446636"/>
                  </a:lnTo>
                  <a:lnTo>
                    <a:pt x="577886" y="485262"/>
                  </a:lnTo>
                  <a:lnTo>
                    <a:pt x="551428" y="520316"/>
                  </a:lnTo>
                  <a:lnTo>
                    <a:pt x="520423" y="551313"/>
                  </a:lnTo>
                  <a:lnTo>
                    <a:pt x="485356" y="577765"/>
                  </a:lnTo>
                  <a:lnTo>
                    <a:pt x="446714" y="599186"/>
                  </a:lnTo>
                  <a:lnTo>
                    <a:pt x="404983" y="615089"/>
                  </a:lnTo>
                  <a:lnTo>
                    <a:pt x="360649" y="624988"/>
                  </a:lnTo>
                  <a:lnTo>
                    <a:pt x="314197" y="628396"/>
                  </a:lnTo>
                  <a:lnTo>
                    <a:pt x="267778" y="624988"/>
                  </a:lnTo>
                  <a:lnTo>
                    <a:pt x="223469" y="615089"/>
                  </a:lnTo>
                  <a:lnTo>
                    <a:pt x="181759" y="599186"/>
                  </a:lnTo>
                  <a:lnTo>
                    <a:pt x="143133" y="577765"/>
                  </a:lnTo>
                  <a:lnTo>
                    <a:pt x="108079" y="551313"/>
                  </a:lnTo>
                  <a:lnTo>
                    <a:pt x="77082" y="520316"/>
                  </a:lnTo>
                  <a:lnTo>
                    <a:pt x="50630" y="485262"/>
                  </a:lnTo>
                  <a:lnTo>
                    <a:pt x="29209" y="446636"/>
                  </a:lnTo>
                  <a:lnTo>
                    <a:pt x="13306" y="404926"/>
                  </a:lnTo>
                  <a:lnTo>
                    <a:pt x="3407" y="360617"/>
                  </a:lnTo>
                  <a:lnTo>
                    <a:pt x="0" y="314198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855211" y="5662383"/>
              <a:ext cx="8002905" cy="502920"/>
            </a:xfrm>
            <a:custGeom>
              <a:avLst/>
              <a:gdLst/>
              <a:ahLst/>
              <a:cxnLst/>
              <a:rect l="l" t="t" r="r" b="b"/>
              <a:pathLst>
                <a:path w="8002905" h="502920">
                  <a:moveTo>
                    <a:pt x="0" y="502742"/>
                  </a:moveTo>
                  <a:lnTo>
                    <a:pt x="8002651" y="502742"/>
                  </a:lnTo>
                  <a:lnTo>
                    <a:pt x="8002651" y="0"/>
                  </a:lnTo>
                  <a:lnTo>
                    <a:pt x="0" y="0"/>
                  </a:lnTo>
                  <a:lnTo>
                    <a:pt x="0" y="5027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242053" y="4197553"/>
            <a:ext cx="7347584" cy="1869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0" algn="l" rtl="0">
              <a:spcBef>
                <a:spcPts val="95"/>
              </a:spcBef>
            </a:pPr>
            <a:r>
              <a:rPr sz="2200" kern="1200" spc="35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В</a:t>
            </a:r>
            <a:r>
              <a:rPr sz="2200" kern="1200" spc="-13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7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сфере</a:t>
            </a:r>
            <a:r>
              <a:rPr sz="2200" kern="1200" spc="-12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8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использования</a:t>
            </a:r>
            <a:r>
              <a:rPr sz="2200" kern="1200" spc="-10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8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атомной</a:t>
            </a:r>
            <a:r>
              <a:rPr sz="2200" kern="1200" spc="-11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21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энергии</a:t>
            </a:r>
            <a:endParaRPr sz="2200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12700" marR="5080" indent="455295" algn="l" rtl="0">
              <a:lnSpc>
                <a:spcPts val="5940"/>
              </a:lnSpc>
              <a:spcBef>
                <a:spcPts val="545"/>
              </a:spcBef>
            </a:pPr>
            <a:r>
              <a:rPr sz="2200" kern="1200" spc="35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В</a:t>
            </a:r>
            <a:r>
              <a:rPr sz="2200" kern="1200" spc="-12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7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сфере</a:t>
            </a:r>
            <a:r>
              <a:rPr sz="2200" kern="1200" spc="-12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5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здравоохранения,</a:t>
            </a:r>
            <a:r>
              <a:rPr sz="2200" kern="1200" spc="-9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5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образования,</a:t>
            </a:r>
            <a:r>
              <a:rPr sz="2200" kern="1200" spc="-10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7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науки </a:t>
            </a:r>
            <a:r>
              <a:rPr sz="2200" kern="1200" spc="-67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3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Отдых</a:t>
            </a:r>
            <a:r>
              <a:rPr sz="2200" kern="1200" spc="-11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8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детей,</a:t>
            </a:r>
            <a:r>
              <a:rPr sz="2200" kern="1200" spc="-10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0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охрана,</a:t>
            </a:r>
            <a:r>
              <a:rPr sz="2200" kern="1200" spc="-130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2200" kern="1200" spc="195" dirty="0">
                <a:solidFill>
                  <a:prstClr val="black"/>
                </a:solidFill>
                <a:latin typeface="Tahoma"/>
                <a:ea typeface="+mn-ea"/>
                <a:cs typeface="Tahoma"/>
              </a:rPr>
              <a:t>клининг</a:t>
            </a:r>
            <a:endParaRPr sz="2200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534536" y="5593194"/>
            <a:ext cx="641350" cy="641350"/>
            <a:chOff x="3534536" y="5593194"/>
            <a:chExt cx="641350" cy="641350"/>
          </a:xfrm>
        </p:grpSpPr>
        <p:sp>
          <p:nvSpPr>
            <p:cNvPr id="30" name="object 30"/>
            <p:cNvSpPr/>
            <p:nvPr/>
          </p:nvSpPr>
          <p:spPr>
            <a:xfrm>
              <a:off x="3540886" y="5599544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325" y="0"/>
                  </a:moveTo>
                  <a:lnTo>
                    <a:pt x="267873" y="3406"/>
                  </a:lnTo>
                  <a:lnTo>
                    <a:pt x="223539" y="13303"/>
                  </a:lnTo>
                  <a:lnTo>
                    <a:pt x="181808" y="29203"/>
                  </a:lnTo>
                  <a:lnTo>
                    <a:pt x="143166" y="50621"/>
                  </a:lnTo>
                  <a:lnTo>
                    <a:pt x="108099" y="77070"/>
                  </a:lnTo>
                  <a:lnTo>
                    <a:pt x="77094" y="108065"/>
                  </a:lnTo>
                  <a:lnTo>
                    <a:pt x="50636" y="143120"/>
                  </a:lnTo>
                  <a:lnTo>
                    <a:pt x="29212" y="181747"/>
                  </a:lnTo>
                  <a:lnTo>
                    <a:pt x="13307" y="223462"/>
                  </a:lnTo>
                  <a:lnTo>
                    <a:pt x="3407" y="267779"/>
                  </a:lnTo>
                  <a:lnTo>
                    <a:pt x="0" y="314210"/>
                  </a:lnTo>
                  <a:lnTo>
                    <a:pt x="3407" y="360642"/>
                  </a:lnTo>
                  <a:lnTo>
                    <a:pt x="13307" y="404958"/>
                  </a:lnTo>
                  <a:lnTo>
                    <a:pt x="29212" y="446673"/>
                  </a:lnTo>
                  <a:lnTo>
                    <a:pt x="50636" y="485301"/>
                  </a:lnTo>
                  <a:lnTo>
                    <a:pt x="77094" y="520355"/>
                  </a:lnTo>
                  <a:lnTo>
                    <a:pt x="108099" y="551350"/>
                  </a:lnTo>
                  <a:lnTo>
                    <a:pt x="143166" y="577799"/>
                  </a:lnTo>
                  <a:lnTo>
                    <a:pt x="181808" y="599217"/>
                  </a:lnTo>
                  <a:lnTo>
                    <a:pt x="223539" y="615117"/>
                  </a:lnTo>
                  <a:lnTo>
                    <a:pt x="267873" y="625014"/>
                  </a:lnTo>
                  <a:lnTo>
                    <a:pt x="314325" y="628421"/>
                  </a:lnTo>
                  <a:lnTo>
                    <a:pt x="360744" y="625014"/>
                  </a:lnTo>
                  <a:lnTo>
                    <a:pt x="405053" y="615117"/>
                  </a:lnTo>
                  <a:lnTo>
                    <a:pt x="446763" y="599217"/>
                  </a:lnTo>
                  <a:lnTo>
                    <a:pt x="485389" y="577799"/>
                  </a:lnTo>
                  <a:lnTo>
                    <a:pt x="520443" y="551350"/>
                  </a:lnTo>
                  <a:lnTo>
                    <a:pt x="551440" y="520355"/>
                  </a:lnTo>
                  <a:lnTo>
                    <a:pt x="577892" y="485301"/>
                  </a:lnTo>
                  <a:lnTo>
                    <a:pt x="599313" y="446673"/>
                  </a:lnTo>
                  <a:lnTo>
                    <a:pt x="615216" y="404958"/>
                  </a:lnTo>
                  <a:lnTo>
                    <a:pt x="625115" y="360642"/>
                  </a:lnTo>
                  <a:lnTo>
                    <a:pt x="628523" y="314210"/>
                  </a:lnTo>
                  <a:lnTo>
                    <a:pt x="625115" y="267779"/>
                  </a:lnTo>
                  <a:lnTo>
                    <a:pt x="615216" y="223462"/>
                  </a:lnTo>
                  <a:lnTo>
                    <a:pt x="599313" y="181747"/>
                  </a:lnTo>
                  <a:lnTo>
                    <a:pt x="577892" y="143120"/>
                  </a:lnTo>
                  <a:lnTo>
                    <a:pt x="551440" y="108065"/>
                  </a:lnTo>
                  <a:lnTo>
                    <a:pt x="520443" y="77070"/>
                  </a:lnTo>
                  <a:lnTo>
                    <a:pt x="485389" y="50621"/>
                  </a:lnTo>
                  <a:lnTo>
                    <a:pt x="446763" y="29203"/>
                  </a:lnTo>
                  <a:lnTo>
                    <a:pt x="405053" y="13303"/>
                  </a:lnTo>
                  <a:lnTo>
                    <a:pt x="360744" y="3406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1267A8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540886" y="5599544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0" y="314210"/>
                  </a:moveTo>
                  <a:lnTo>
                    <a:pt x="3407" y="267779"/>
                  </a:lnTo>
                  <a:lnTo>
                    <a:pt x="13307" y="223462"/>
                  </a:lnTo>
                  <a:lnTo>
                    <a:pt x="29212" y="181747"/>
                  </a:lnTo>
                  <a:lnTo>
                    <a:pt x="50636" y="143120"/>
                  </a:lnTo>
                  <a:lnTo>
                    <a:pt x="77094" y="108065"/>
                  </a:lnTo>
                  <a:lnTo>
                    <a:pt x="108099" y="77070"/>
                  </a:lnTo>
                  <a:lnTo>
                    <a:pt x="143166" y="50621"/>
                  </a:lnTo>
                  <a:lnTo>
                    <a:pt x="181808" y="29203"/>
                  </a:lnTo>
                  <a:lnTo>
                    <a:pt x="223539" y="13303"/>
                  </a:lnTo>
                  <a:lnTo>
                    <a:pt x="267873" y="3406"/>
                  </a:lnTo>
                  <a:lnTo>
                    <a:pt x="314325" y="0"/>
                  </a:lnTo>
                  <a:lnTo>
                    <a:pt x="360744" y="3406"/>
                  </a:lnTo>
                  <a:lnTo>
                    <a:pt x="405053" y="13303"/>
                  </a:lnTo>
                  <a:lnTo>
                    <a:pt x="446763" y="29203"/>
                  </a:lnTo>
                  <a:lnTo>
                    <a:pt x="485389" y="50621"/>
                  </a:lnTo>
                  <a:lnTo>
                    <a:pt x="520443" y="77070"/>
                  </a:lnTo>
                  <a:lnTo>
                    <a:pt x="551440" y="108065"/>
                  </a:lnTo>
                  <a:lnTo>
                    <a:pt x="577892" y="143120"/>
                  </a:lnTo>
                  <a:lnTo>
                    <a:pt x="599313" y="181747"/>
                  </a:lnTo>
                  <a:lnTo>
                    <a:pt x="615216" y="223462"/>
                  </a:lnTo>
                  <a:lnTo>
                    <a:pt x="625115" y="267779"/>
                  </a:lnTo>
                  <a:lnTo>
                    <a:pt x="628523" y="314210"/>
                  </a:lnTo>
                  <a:lnTo>
                    <a:pt x="625115" y="360642"/>
                  </a:lnTo>
                  <a:lnTo>
                    <a:pt x="615216" y="404958"/>
                  </a:lnTo>
                  <a:lnTo>
                    <a:pt x="599313" y="446673"/>
                  </a:lnTo>
                  <a:lnTo>
                    <a:pt x="577892" y="485301"/>
                  </a:lnTo>
                  <a:lnTo>
                    <a:pt x="551440" y="520355"/>
                  </a:lnTo>
                  <a:lnTo>
                    <a:pt x="520443" y="551350"/>
                  </a:lnTo>
                  <a:lnTo>
                    <a:pt x="485389" y="577799"/>
                  </a:lnTo>
                  <a:lnTo>
                    <a:pt x="446763" y="599217"/>
                  </a:lnTo>
                  <a:lnTo>
                    <a:pt x="405053" y="615117"/>
                  </a:lnTo>
                  <a:lnTo>
                    <a:pt x="360744" y="625014"/>
                  </a:lnTo>
                  <a:lnTo>
                    <a:pt x="314325" y="628421"/>
                  </a:lnTo>
                  <a:lnTo>
                    <a:pt x="267873" y="625014"/>
                  </a:lnTo>
                  <a:lnTo>
                    <a:pt x="223539" y="615117"/>
                  </a:lnTo>
                  <a:lnTo>
                    <a:pt x="181808" y="599217"/>
                  </a:lnTo>
                  <a:lnTo>
                    <a:pt x="143166" y="577799"/>
                  </a:lnTo>
                  <a:lnTo>
                    <a:pt x="108099" y="551350"/>
                  </a:lnTo>
                  <a:lnTo>
                    <a:pt x="77094" y="520355"/>
                  </a:lnTo>
                  <a:lnTo>
                    <a:pt x="50636" y="485301"/>
                  </a:lnTo>
                  <a:lnTo>
                    <a:pt x="29212" y="446673"/>
                  </a:lnTo>
                  <a:lnTo>
                    <a:pt x="13307" y="404958"/>
                  </a:lnTo>
                  <a:lnTo>
                    <a:pt x="3407" y="360642"/>
                  </a:lnTo>
                  <a:lnTo>
                    <a:pt x="0" y="31421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62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УСТАНОВЛЕНИЕ</a:t>
            </a:r>
            <a:r>
              <a:rPr sz="2400" spc="-125" dirty="0"/>
              <a:t> </a:t>
            </a:r>
            <a:r>
              <a:rPr sz="2400" spc="-50" dirty="0"/>
              <a:t>ДОПОЛНИТЕЛЬНЫХ</a:t>
            </a:r>
            <a:r>
              <a:rPr sz="2400" spc="-80" dirty="0"/>
              <a:t> </a:t>
            </a:r>
            <a:r>
              <a:rPr sz="2400" spc="-10" dirty="0"/>
              <a:t>ТРЕБОВАНИЙ, ЧАСТЬ</a:t>
            </a:r>
            <a:r>
              <a:rPr sz="2400" spc="-100" dirty="0"/>
              <a:t> </a:t>
            </a:r>
            <a:r>
              <a:rPr sz="2400" dirty="0"/>
              <a:t>2</a:t>
            </a:r>
            <a:r>
              <a:rPr sz="2400" spc="-80" dirty="0"/>
              <a:t> </a:t>
            </a:r>
            <a:r>
              <a:rPr sz="2400" spc="-55" dirty="0"/>
              <a:t>СТАТЬИ</a:t>
            </a:r>
            <a:r>
              <a:rPr sz="2400" spc="-85" dirty="0"/>
              <a:t> </a:t>
            </a:r>
            <a:r>
              <a:rPr sz="2400" spc="-25" dirty="0"/>
              <a:t>31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28650" y="1352804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33846"/>
              </p:ext>
            </p:extLst>
          </p:nvPr>
        </p:nvGraphicFramePr>
        <p:xfrm>
          <a:off x="343585" y="2085213"/>
          <a:ext cx="10808334" cy="4104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/>
                <a:gridCol w="2343785"/>
                <a:gridCol w="4072254"/>
                <a:gridCol w="3800475"/>
              </a:tblGrid>
              <a:tr h="84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R="200025" algn="r">
                        <a:lnSpc>
                          <a:spcPct val="100000"/>
                        </a:lnSpc>
                      </a:pPr>
                      <a:r>
                        <a:rPr sz="12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40005" indent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5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25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</a:t>
                      </a: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услуг,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870585" marR="255270" indent="-610235">
                        <a:lnSpc>
                          <a:spcPct val="100000"/>
                        </a:lnSpc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</a:t>
                      </a: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 закупки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1734820" marR="316230" indent="-1410335">
                        <a:lnSpc>
                          <a:spcPct val="100000"/>
                        </a:lnSpc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 закупки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2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573405" marR="5588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 дополнительным</a:t>
                      </a:r>
                      <a:r>
                        <a:rPr sz="12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marR="244475" algn="r">
                        <a:lnSpc>
                          <a:spcPts val="1440"/>
                        </a:lnSpc>
                      </a:pPr>
                      <a:r>
                        <a:rPr sz="125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40"/>
                        </a:lnSpc>
                      </a:pPr>
                      <a:r>
                        <a:rPr sz="125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40"/>
                        </a:lnSpc>
                      </a:pPr>
                      <a:r>
                        <a:rPr sz="125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40"/>
                        </a:lnSpc>
                      </a:pPr>
                      <a:r>
                        <a:rPr sz="125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638175">
                <a:tc gridSpan="4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5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I.</a:t>
                      </a:r>
                      <a:r>
                        <a:rPr sz="125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Доп.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5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5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УЗ</a:t>
                      </a:r>
                      <a:r>
                        <a:rPr sz="125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 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культуры</a:t>
                      </a:r>
                      <a:r>
                        <a:rPr sz="1250" b="1" spc="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5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культурного</a:t>
                      </a:r>
                      <a:r>
                        <a:rPr sz="1250" b="1" spc="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наследия,</a:t>
                      </a:r>
                      <a:r>
                        <a:rPr sz="1250" b="1" spc="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5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5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25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25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546735" marR="541020" algn="ctr">
                        <a:lnSpc>
                          <a:spcPct val="100000"/>
                        </a:lnSpc>
                      </a:pP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УЗ</a:t>
                      </a:r>
                      <a:r>
                        <a:rPr sz="125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5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5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5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Позиции</a:t>
                      </a:r>
                      <a:r>
                        <a:rPr sz="125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1-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5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применяются</a:t>
                      </a:r>
                      <a:r>
                        <a:rPr sz="125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5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5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5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25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50" b="1" spc="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 </a:t>
                      </a:r>
                      <a:r>
                        <a:rPr sz="125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начальная (максимальная)</a:t>
                      </a:r>
                      <a:r>
                        <a:rPr sz="125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цена</a:t>
                      </a:r>
                      <a:r>
                        <a:rPr sz="125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контракта</a:t>
                      </a:r>
                      <a:r>
                        <a:rPr sz="125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5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25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r>
                        <a:rPr sz="125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93315">
                <a:tc>
                  <a:txBody>
                    <a:bodyPr/>
                    <a:lstStyle/>
                    <a:p>
                      <a:pPr marL="14604">
                        <a:lnSpc>
                          <a:spcPts val="1445"/>
                        </a:lnSpc>
                      </a:pPr>
                      <a:r>
                        <a:rPr sz="125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endParaRPr sz="12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just">
                        <a:lnSpc>
                          <a:spcPts val="1445"/>
                        </a:lnSpc>
                      </a:pP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50" b="1" spc="3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50" b="1" spc="3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сохранению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5560" algn="just">
                        <a:lnSpc>
                          <a:spcPct val="100000"/>
                        </a:lnSpc>
                        <a:tabLst>
                          <a:tab pos="1337310" algn="l"/>
                        </a:tabLst>
                      </a:pP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объектов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культурного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5560" marR="26670" algn="just">
                        <a:lnSpc>
                          <a:spcPct val="100000"/>
                        </a:lnSpc>
                        <a:tabLst>
                          <a:tab pos="1320800" algn="l"/>
                          <a:tab pos="1380490" algn="l"/>
                        </a:tabLst>
                      </a:pP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наследия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(памятников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истории</a:t>
                      </a:r>
                      <a:r>
                        <a:rPr sz="1250" b="1" spc="35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50" b="1" spc="36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культуры)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народов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Российской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Федерации</a:t>
                      </a:r>
                      <a:r>
                        <a:rPr sz="1250" b="1" spc="29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(далее</a:t>
                      </a:r>
                      <a:r>
                        <a:rPr sz="1250" b="1" spc="30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50" b="1" spc="29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культурного</a:t>
                      </a:r>
                      <a:r>
                        <a:rPr sz="1250" b="1" spc="17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наследия),</a:t>
                      </a:r>
                      <a:r>
                        <a:rPr sz="1250" b="1" spc="17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при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которых</a:t>
                      </a:r>
                      <a:r>
                        <a:rPr sz="1250" b="1" spc="3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 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затрагиваются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конструктивные</a:t>
                      </a:r>
                      <a:r>
                        <a:rPr sz="1250" b="1" spc="3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50" b="1" spc="30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другие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характеристики</a:t>
                      </a:r>
                      <a:r>
                        <a:rPr sz="1250" b="1" spc="28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надежности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50" b="1" spc="49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безопасности</a:t>
                      </a:r>
                      <a:r>
                        <a:rPr sz="1250" b="1" spc="29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  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таких объектов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445"/>
                        </a:lnSpc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25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</a:t>
                      </a:r>
                      <a:r>
                        <a:rPr sz="1250" spc="2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5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участником</a:t>
                      </a:r>
                      <a:r>
                        <a:rPr sz="1250" spc="2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6195" marR="29209" algn="just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250" spc="4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50" spc="4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</a:t>
                      </a:r>
                      <a:r>
                        <a:rPr sz="1250" spc="40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5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сохранению</a:t>
                      </a:r>
                      <a:r>
                        <a:rPr sz="125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250" spc="1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культурного</a:t>
                      </a:r>
                      <a:r>
                        <a:rPr sz="125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наследия,</a:t>
                      </a:r>
                      <a:r>
                        <a:rPr sz="125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5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затрагиваются</a:t>
                      </a:r>
                      <a:r>
                        <a:rPr sz="125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конструктивные</a:t>
                      </a:r>
                      <a:r>
                        <a:rPr sz="125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5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другие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характеристики</a:t>
                      </a:r>
                      <a:r>
                        <a:rPr sz="125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надежности</a:t>
                      </a:r>
                      <a:r>
                        <a:rPr sz="125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5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безопасности</a:t>
                      </a:r>
                      <a:r>
                        <a:rPr sz="125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таких объектов.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6195" marR="29209" algn="just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5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5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5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5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договору</a:t>
                      </a:r>
                      <a:r>
                        <a:rPr sz="1250" spc="2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</a:t>
                      </a:r>
                      <a:r>
                        <a:rPr sz="1250" spc="2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50" spc="2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5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250" spc="2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процентов</a:t>
                      </a:r>
                      <a:r>
                        <a:rPr sz="1250" spc="2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начальной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(максимальной)</a:t>
                      </a:r>
                      <a:r>
                        <a:rPr sz="125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цены</a:t>
                      </a:r>
                      <a:r>
                        <a:rPr sz="125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контракта,</a:t>
                      </a:r>
                      <a:r>
                        <a:rPr sz="1250" spc="3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50" spc="3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5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</a:t>
                      </a:r>
                      <a:r>
                        <a:rPr sz="125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5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 исполнителя)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257810" algn="just">
                        <a:lnSpc>
                          <a:spcPts val="1445"/>
                        </a:lnSpc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8575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79730" algn="l"/>
                          <a:tab pos="381000" algn="l"/>
                        </a:tabLst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акт</a:t>
                      </a:r>
                      <a:r>
                        <a:rPr sz="125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5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5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5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50" spc="-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работ;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8575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79730" algn="l"/>
                          <a:tab pos="381000" algn="l"/>
                        </a:tabLst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50" u="sng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50" u="sng" spc="235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u="sng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50" u="sng" spc="240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u="sng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50" u="sng" spc="240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u="sng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50" u="sng" spc="240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u="sng" spc="-25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250" u="sng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сохранению</a:t>
                      </a:r>
                      <a:r>
                        <a:rPr sz="1250" u="sng" spc="-5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u="sng" spc="-10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50" u="sng" spc="-45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u="sng" spc="-25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культурного</a:t>
                      </a:r>
                      <a:r>
                        <a:rPr sz="1250" u="sng" spc="-20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u="sng" spc="-10" dirty="0">
                          <a:solidFill>
                            <a:srgbClr val="3438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Sans Serif"/>
                          <a:cs typeface="Microsoft Sans Serif"/>
                        </a:rPr>
                        <a:t>наследия;</a:t>
                      </a:r>
                      <a:endParaRPr sz="125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Sans Serif"/>
                        <a:cs typeface="Microsoft Sans Serif"/>
                      </a:endParaRPr>
                    </a:p>
                    <a:p>
                      <a:pPr marL="379730" marR="26034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79730" algn="l"/>
                          <a:tab pos="381000" algn="l"/>
                        </a:tabLst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разрешение</a:t>
                      </a:r>
                      <a:r>
                        <a:rPr sz="125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5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5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5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5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5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25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5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r>
                        <a:rPr sz="125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</a:t>
                      </a:r>
                      <a:r>
                        <a:rPr sz="1250" spc="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250" spc="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50" spc="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5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5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</a:t>
                      </a:r>
                      <a:r>
                        <a:rPr sz="125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5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25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</a:t>
                      </a:r>
                      <a:r>
                        <a:rPr sz="125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50" spc="4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 деятельности)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90" dirty="0"/>
              <a:t> </a:t>
            </a:r>
            <a:r>
              <a:rPr sz="3000" dirty="0"/>
              <a:t>2</a:t>
            </a:r>
            <a:r>
              <a:rPr sz="3000" spc="-75" dirty="0"/>
              <a:t> </a:t>
            </a:r>
            <a:r>
              <a:rPr sz="3000" spc="-60" dirty="0"/>
              <a:t>СТАТЬИ</a:t>
            </a:r>
            <a:r>
              <a:rPr sz="3000" spc="-70" dirty="0"/>
              <a:t> </a:t>
            </a:r>
            <a:r>
              <a:rPr sz="3000" spc="-25" dirty="0"/>
              <a:t>31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615186"/>
            <a:ext cx="706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6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90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9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204211"/>
          <a:ext cx="10809604" cy="4106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55"/>
                <a:gridCol w="2002155"/>
                <a:gridCol w="5070474"/>
                <a:gridCol w="3398520"/>
              </a:tblGrid>
              <a:tr h="96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R="723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отдельных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24460" marR="117475" algn="ctr">
                        <a:lnSpc>
                          <a:spcPct val="100000"/>
                        </a:lnSpc>
                      </a:pP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2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 услуг,</a:t>
                      </a: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объектом</a:t>
                      </a: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06375" marR="198120" indent="-1905" algn="ctr">
                        <a:lnSpc>
                          <a:spcPct val="100000"/>
                        </a:lnSpc>
                      </a:pP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 соответствие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5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 требованиям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R="117475" algn="r">
                        <a:lnSpc>
                          <a:spcPts val="1440"/>
                        </a:lnSpc>
                      </a:pPr>
                      <a:r>
                        <a:rPr sz="125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5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5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40"/>
                        </a:lnSpc>
                      </a:pPr>
                      <a:r>
                        <a:rPr sz="125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622300">
                <a:tc gridSpan="4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5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I.</a:t>
                      </a:r>
                      <a:r>
                        <a:rPr sz="125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Доп.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5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5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УЗ</a:t>
                      </a:r>
                      <a:r>
                        <a:rPr sz="125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 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культуры</a:t>
                      </a:r>
                      <a:r>
                        <a:rPr sz="1250" b="1" spc="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5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культурного</a:t>
                      </a:r>
                      <a:r>
                        <a:rPr sz="1250" b="1" spc="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наследия,</a:t>
                      </a:r>
                      <a:r>
                        <a:rPr sz="1250" b="1" spc="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5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5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25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25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УЗ</a:t>
                      </a:r>
                      <a:r>
                        <a:rPr sz="125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5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50" b="1" spc="-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5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Позиции</a:t>
                      </a:r>
                      <a:r>
                        <a:rPr sz="1250" b="1" spc="-6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1-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5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применяются</a:t>
                      </a:r>
                      <a:r>
                        <a:rPr sz="125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5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50" b="1" spc="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5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25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50" b="1" spc="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 </a:t>
                      </a:r>
                      <a:r>
                        <a:rPr sz="125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начальная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(максимальная)</a:t>
                      </a:r>
                      <a:r>
                        <a:rPr sz="1250" b="1" spc="-7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цена</a:t>
                      </a:r>
                      <a:r>
                        <a:rPr sz="1250" b="1" spc="-5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контракта</a:t>
                      </a:r>
                      <a:r>
                        <a:rPr sz="125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5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25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r>
                        <a:rPr sz="125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00605">
                <a:tc>
                  <a:txBody>
                    <a:bodyPr/>
                    <a:lstStyle/>
                    <a:p>
                      <a:pPr marL="14604">
                        <a:lnSpc>
                          <a:spcPts val="1445"/>
                        </a:lnSpc>
                      </a:pP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2.</a:t>
                      </a:r>
                      <a:endParaRPr sz="12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445"/>
                        </a:lnSpc>
                      </a:pP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50" b="1" spc="27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50" b="1" spc="29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сохранению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5560" marR="27305">
                        <a:lnSpc>
                          <a:spcPct val="100000"/>
                        </a:lnSpc>
                        <a:tabLst>
                          <a:tab pos="994410" algn="l"/>
                          <a:tab pos="1675764" algn="l"/>
                        </a:tabLst>
                      </a:pP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объектов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культурного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наследия,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sz="125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при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tabLst>
                          <a:tab pos="1779270" algn="l"/>
                        </a:tabLst>
                      </a:pP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которых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не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5560" marR="28575">
                        <a:lnSpc>
                          <a:spcPct val="100000"/>
                        </a:lnSpc>
                        <a:tabLst>
                          <a:tab pos="720090" algn="l"/>
                          <a:tab pos="1532890" algn="l"/>
                          <a:tab pos="1868170" algn="l"/>
                        </a:tabLst>
                      </a:pP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затрагиваются конструктивные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sz="125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другие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характеристики надежности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sz="125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безопасности</a:t>
                      </a:r>
                      <a:r>
                        <a:rPr sz="125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таких </a:t>
                      </a:r>
                      <a:r>
                        <a:rPr sz="125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объектов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ts val="1445"/>
                        </a:lnSpc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Наличие</a:t>
                      </a:r>
                      <a:r>
                        <a:rPr sz="125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25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</a:t>
                      </a:r>
                      <a:r>
                        <a:rPr sz="125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</a:t>
                      </a:r>
                      <a:r>
                        <a:rPr sz="125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одного</a:t>
                      </a:r>
                      <a:r>
                        <a:rPr sz="125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25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следующих</a:t>
                      </a:r>
                      <a:r>
                        <a:rPr sz="125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опытов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6195" algn="just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r>
                        <a:rPr sz="1250" spc="-8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работ: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79095" marR="28575" indent="-342900" algn="just">
                        <a:lnSpc>
                          <a:spcPct val="100000"/>
                        </a:lnSpc>
                        <a:buAutoNum type="arabicParenR"/>
                        <a:tabLst>
                          <a:tab pos="379095" algn="l"/>
                          <a:tab pos="381635" algn="l"/>
                        </a:tabLst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опыт</a:t>
                      </a:r>
                      <a:r>
                        <a:rPr sz="125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5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25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5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5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5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сохранению</a:t>
                      </a:r>
                      <a:r>
                        <a:rPr sz="125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25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культурного</a:t>
                      </a:r>
                      <a:r>
                        <a:rPr sz="125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наследия,</a:t>
                      </a:r>
                      <a:r>
                        <a:rPr sz="125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5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50" spc="4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затрагиваются</a:t>
                      </a:r>
                      <a:r>
                        <a:rPr sz="1250" spc="4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конструктивные</a:t>
                      </a:r>
                      <a:r>
                        <a:rPr sz="1250" spc="43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50" spc="4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другие характеристики</a:t>
                      </a:r>
                      <a:r>
                        <a:rPr sz="125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надежности</a:t>
                      </a:r>
                      <a:r>
                        <a:rPr sz="125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5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безопасности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таких</a:t>
                      </a: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объектов;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79095" marR="28575" indent="-342900" algn="just">
                        <a:lnSpc>
                          <a:spcPct val="100000"/>
                        </a:lnSpc>
                        <a:buAutoNum type="arabicParenR"/>
                        <a:tabLst>
                          <a:tab pos="379095" algn="l"/>
                          <a:tab pos="381635" algn="l"/>
                        </a:tabLst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опыт</a:t>
                      </a:r>
                      <a:r>
                        <a:rPr sz="125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исполнения</a:t>
                      </a:r>
                      <a:r>
                        <a:rPr sz="125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договора,</a:t>
                      </a:r>
                      <a:r>
                        <a:rPr sz="125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предусматривающего</a:t>
                      </a:r>
                      <a:r>
                        <a:rPr sz="125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выполнение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50" spc="3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50" spc="3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сохранению</a:t>
                      </a:r>
                      <a:r>
                        <a:rPr sz="125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25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культурного</a:t>
                      </a:r>
                      <a:r>
                        <a:rPr sz="125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наследия,</a:t>
                      </a:r>
                      <a:r>
                        <a:rPr sz="1250" spc="3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50" spc="4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затрагиваются</a:t>
                      </a:r>
                      <a:r>
                        <a:rPr sz="125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конструктивные</a:t>
                      </a:r>
                      <a:r>
                        <a:rPr sz="125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50" spc="4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другие характеристики</a:t>
                      </a:r>
                      <a:r>
                        <a:rPr sz="125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надежности</a:t>
                      </a:r>
                      <a:r>
                        <a:rPr sz="125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5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безопасности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таких</a:t>
                      </a: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объектов.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just">
                        <a:lnSpc>
                          <a:spcPts val="1445"/>
                        </a:lnSpc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50" spc="1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5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50" spc="1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50" spc="1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6830" marR="27940" algn="just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50" spc="3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50" spc="3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50" spc="3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5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25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5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50" spc="-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9845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50" spc="1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</a:t>
                      </a:r>
                      <a:r>
                        <a:rPr sz="1250" spc="11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(по</a:t>
                      </a:r>
                      <a:r>
                        <a:rPr sz="1250" spc="12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44-</a:t>
                      </a:r>
                      <a:r>
                        <a:rPr sz="1250" spc="-20" dirty="0">
                          <a:solidFill>
                            <a:srgbClr val="F14842"/>
                          </a:solidFill>
                          <a:latin typeface="Microsoft Sans Serif"/>
                          <a:cs typeface="Microsoft Sans Serif"/>
                        </a:rPr>
                        <a:t>ФЗ/223- ФЗ);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6670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79730" algn="l"/>
                          <a:tab pos="1257300" algn="l"/>
                          <a:tab pos="2908300" algn="l"/>
                        </a:tabLst>
                      </a:pP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25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r>
                        <a:rPr sz="1250" spc="25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50" spc="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 работ;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9845" indent="-256540" algn="just">
                        <a:lnSpc>
                          <a:spcPct val="100000"/>
                        </a:lnSpc>
                        <a:buAutoNum type="arabicParenR"/>
                        <a:tabLst>
                          <a:tab pos="379730" algn="l"/>
                        </a:tabLst>
                      </a:pP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5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50" spc="1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5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50" spc="1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5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сохранению</a:t>
                      </a:r>
                      <a:r>
                        <a:rPr sz="125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50" spc="45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5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культурного </a:t>
                      </a:r>
                      <a:r>
                        <a:rPr sz="125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наследия.</a:t>
                      </a:r>
                      <a:endParaRPr sz="12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УСТАНОВЛЕНИЕ</a:t>
            </a:r>
            <a:r>
              <a:rPr sz="3000" spc="-125" dirty="0"/>
              <a:t> </a:t>
            </a:r>
            <a:r>
              <a:rPr sz="3000" spc="-50" dirty="0"/>
              <a:t>ДОПОЛНИТЕЛЬНЫХ</a:t>
            </a:r>
            <a:r>
              <a:rPr sz="3000" spc="-80" dirty="0"/>
              <a:t> </a:t>
            </a:r>
            <a:r>
              <a:rPr sz="3000" spc="-10" dirty="0"/>
              <a:t>ТРЕБОВАНИЙ, ЧАСТЬ</a:t>
            </a:r>
            <a:r>
              <a:rPr sz="3000" spc="-100" dirty="0"/>
              <a:t> </a:t>
            </a:r>
            <a:r>
              <a:rPr sz="3000" dirty="0"/>
              <a:t>2</a:t>
            </a:r>
            <a:r>
              <a:rPr sz="3000" spc="-80" dirty="0"/>
              <a:t> </a:t>
            </a:r>
            <a:r>
              <a:rPr sz="3000" spc="-55" dirty="0"/>
              <a:t>СТАТЬИ</a:t>
            </a:r>
            <a:r>
              <a:rPr sz="3000" spc="-85" dirty="0"/>
              <a:t> </a:t>
            </a:r>
            <a:r>
              <a:rPr sz="3000" spc="-25" dirty="0"/>
              <a:t>31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8650" y="1383029"/>
            <a:ext cx="7067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2800" spc="-75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5624D"/>
                </a:solidFill>
                <a:latin typeface="Microsoft Sans Serif"/>
                <a:cs typeface="Microsoft Sans Serif"/>
              </a:rPr>
              <a:t>РФ</a:t>
            </a:r>
            <a:r>
              <a:rPr sz="2800" spc="-100" dirty="0">
                <a:solidFill>
                  <a:srgbClr val="F5624D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5624D"/>
                </a:solidFill>
                <a:latin typeface="Microsoft Sans Serif"/>
                <a:cs typeface="Microsoft Sans Serif"/>
              </a:rPr>
              <a:t>№2571</a:t>
            </a:r>
            <a:endParaRPr sz="28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585" y="2027427"/>
          <a:ext cx="10772775" cy="4490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915"/>
                <a:gridCol w="2007235"/>
                <a:gridCol w="4434205"/>
                <a:gridCol w="3741420"/>
              </a:tblGrid>
              <a:tr h="1050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2565" algn="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 marL="583565" marR="438784" indent="-13906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отдельных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9400" marR="151130" indent="-1225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товаров,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работ, услуг,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являющихся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объектом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Дополнительные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9860" marR="14287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документы,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подтверждающие соответствие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закупки дополнительным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  <a:solidFill>
                      <a:srgbClr val="F5624D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R="245110" algn="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  <a:tr h="635635">
                <a:tc gridSpan="4">
                  <a:txBody>
                    <a:bodyPr/>
                    <a:lstStyle/>
                    <a:p>
                      <a:pPr marL="20955" marR="16510" indent="149225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Раздел</a:t>
                      </a:r>
                      <a:r>
                        <a:rPr sz="1200" b="1" spc="-4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I.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Доп.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УЗ</a:t>
                      </a:r>
                      <a:r>
                        <a:rPr sz="1200" b="1" spc="-3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культуры</a:t>
                      </a:r>
                      <a:r>
                        <a:rPr sz="1200" b="1" spc="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культурного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наследия,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r>
                        <a:rPr sz="1200" b="1" spc="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документы,</a:t>
                      </a:r>
                      <a:r>
                        <a:rPr sz="1200" b="1" spc="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подтверждающие</a:t>
                      </a:r>
                      <a:r>
                        <a:rPr sz="1200" b="1" spc="-1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соответствие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УЗ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таким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r>
                        <a:rPr sz="1200" b="1" spc="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требованиям.</a:t>
                      </a:r>
                      <a:r>
                        <a:rPr sz="1200" b="1" spc="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Позиции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1-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4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применяются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в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случае,</a:t>
                      </a:r>
                      <a:r>
                        <a:rPr sz="1200" b="1" spc="-2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если</a:t>
                      </a:r>
                      <a:r>
                        <a:rPr sz="1200" b="1" spc="-5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осуществлении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закупки</a:t>
                      </a:r>
                      <a:r>
                        <a:rPr sz="1200" b="1" spc="-1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начальная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(максимальная)</a:t>
                      </a:r>
                      <a:r>
                        <a:rPr sz="1200" b="1" spc="-4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цена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913504">
                        <a:lnSpc>
                          <a:spcPts val="1390"/>
                        </a:lnSpc>
                      </a:pP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контракта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превышает</a:t>
                      </a:r>
                      <a:r>
                        <a:rPr sz="1200" b="1" spc="-3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200" b="1" spc="-65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r>
                        <a:rPr sz="1200" b="1" spc="-3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5624D"/>
                          </a:solidFill>
                          <a:latin typeface="Arial"/>
                          <a:cs typeface="Arial"/>
                        </a:rPr>
                        <a:t>рублей.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83180">
                <a:tc>
                  <a:txBody>
                    <a:bodyPr/>
                    <a:lstStyle/>
                    <a:p>
                      <a:pPr marL="14604">
                        <a:lnSpc>
                          <a:spcPts val="1395"/>
                        </a:lnSpc>
                      </a:pP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191135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сохранению объектов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культурного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наследия,</a:t>
                      </a:r>
                      <a:r>
                        <a:rPr sz="1200" b="1" spc="-8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при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ts val="139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которых</a:t>
                      </a:r>
                      <a:r>
                        <a:rPr sz="1200" b="1" spc="-2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не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затрагиваются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 marR="342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конструктивные</a:t>
                      </a:r>
                      <a:r>
                        <a:rPr sz="1200" b="1" spc="4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другие характеристики надежности</a:t>
                      </a:r>
                      <a:r>
                        <a:rPr sz="1200" b="1" spc="5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безопасности </a:t>
                      </a:r>
                      <a:r>
                        <a:rPr sz="1200" b="1" spc="-2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таких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343846"/>
                          </a:solidFill>
                          <a:latin typeface="Arial"/>
                          <a:cs typeface="Arial"/>
                        </a:rPr>
                        <a:t>объектов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6034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Цена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3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3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договору,</a:t>
                      </a:r>
                      <a:r>
                        <a:rPr sz="1200" spc="3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предусмотренному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459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2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4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4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4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позиции,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должна</a:t>
                      </a:r>
                      <a:r>
                        <a:rPr sz="1200" spc="1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составлять</a:t>
                      </a:r>
                      <a:r>
                        <a:rPr sz="1200" spc="1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1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2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200" spc="1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процентов</a:t>
                      </a:r>
                      <a:r>
                        <a:rPr sz="1200" spc="1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начальной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(максимальной)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цены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контракта,</a:t>
                      </a:r>
                      <a:r>
                        <a:rPr sz="1200" spc="26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заключаемого</a:t>
                      </a:r>
                      <a:r>
                        <a:rPr sz="1200" spc="26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200" spc="3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определения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(подрядчика,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6195">
                        <a:lnSpc>
                          <a:spcPts val="1395"/>
                        </a:lnSpc>
                      </a:pP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исполнителя)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27305" algn="just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наличия</a:t>
                      </a:r>
                      <a:r>
                        <a:rPr sz="1200" spc="3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опыта,</a:t>
                      </a:r>
                      <a:r>
                        <a:rPr sz="1200" spc="3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предусмотренного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пунктом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2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графы</a:t>
                      </a:r>
                      <a:r>
                        <a:rPr sz="120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"Дополнительные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требования</a:t>
                      </a:r>
                      <a:r>
                        <a:rPr sz="1200" spc="204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закупки"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настоящей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позиции: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indent="-257175" algn="just">
                        <a:lnSpc>
                          <a:spcPts val="139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исполненный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договор;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81000" indent="-257175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/>
                        <a:tabLst>
                          <a:tab pos="38100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21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работ,</a:t>
                      </a:r>
                      <a:r>
                        <a:rPr sz="1200" spc="2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подтверждающий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цену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9209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3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приемки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1200" spc="2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сохранению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культурного</a:t>
                      </a:r>
                      <a:r>
                        <a:rPr sz="1200" spc="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наследия;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79730" marR="27305" indent="-256540" algn="just">
                        <a:lnSpc>
                          <a:spcPct val="100000"/>
                        </a:lnSpc>
                        <a:buClr>
                          <a:srgbClr val="F5624D"/>
                        </a:buClr>
                        <a:buAutoNum type="arabicParenR" startAt="3"/>
                        <a:tabLst>
                          <a:tab pos="379730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4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4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200" spc="4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объекта</a:t>
                      </a:r>
                      <a:r>
                        <a:rPr sz="1200" spc="49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капитального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33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200" spc="33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(за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исключением</a:t>
                      </a:r>
                      <a:r>
                        <a:rPr sz="12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случаев,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200" spc="17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которых</a:t>
                      </a:r>
                      <a:r>
                        <a:rPr sz="1200" spc="17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такое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разрешение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200" spc="455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выдается</a:t>
                      </a:r>
                      <a:r>
                        <a:rPr sz="1200" spc="44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200" spc="4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законодательством</a:t>
                      </a:r>
                      <a:r>
                        <a:rPr sz="1200" spc="28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29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Microsoft Sans Serif"/>
                          <a:cs typeface="Microsoft Sans Serif"/>
                        </a:rPr>
                        <a:t>градостроительной деятельности)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343846"/>
                      </a:solidFill>
                      <a:prstDash val="solid"/>
                    </a:lnL>
                    <a:lnR w="12700">
                      <a:solidFill>
                        <a:srgbClr val="343846"/>
                      </a:solidFill>
                      <a:prstDash val="solid"/>
                    </a:lnR>
                    <a:lnT w="12700">
                      <a:solidFill>
                        <a:srgbClr val="343846"/>
                      </a:solidFill>
                      <a:prstDash val="solid"/>
                    </a:lnT>
                    <a:lnB w="12700">
                      <a:solidFill>
                        <a:srgbClr val="3438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6018</Words>
  <Application>Microsoft Office PowerPoint</Application>
  <PresentationFormat>Произвольный</PresentationFormat>
  <Paragraphs>868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Грань</vt:lpstr>
      <vt:lpstr>1_Грань</vt:lpstr>
      <vt:lpstr>2_Грань</vt:lpstr>
      <vt:lpstr>Проблемные аспекты подрядных закупок</vt:lpstr>
      <vt:lpstr>Вопросы установления дополнительных требований</vt:lpstr>
      <vt:lpstr>ДОПОЛНИТЕЛЬНЫЕ ТРЕБОВАНИЯ К УЧАСТНИКАМ ЗАКУПОК (ЧАСТЬ 2 СТАТЬИ 31)</vt:lpstr>
      <vt:lpstr>ПОСТАНОВЛЕНИЕ ПРАВИТЕЛЬСТВА РФ ОТ 29.12.2021 № 2571</vt:lpstr>
      <vt:lpstr>АЛГОРИТМ ПРИМЕНЕНИЯ ЧАСТИ 2 И ЧАСТИ 2.1 СТАТЬИ 31</vt:lpstr>
      <vt:lpstr>Презентация PowerPoint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ПОСТАНОВЛЕНИЕ ПРАВИТЕЛЬСТВА РФ №2571</vt:lpstr>
      <vt:lpstr>АДМИНИСТРАТИВНАЯ ПРАКТИКА</vt:lpstr>
      <vt:lpstr>ПОСТАНОВЛЕНИЕ ПРАВИТЕЛЬСТВА РФ №2571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АДМИНИСТРАТИВНАЯ ПРАКТИКА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Постановление Правительства РФ от 12.11.2020 N 1816 «Об утверждении перечня случаев, при которых для строительства, реконструкции объекта капитального строительства не требуется получение разрешения на строительство»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УСТАНОВЛЕНИЕ ДОПОЛНИТЕЛЬНЫХ ТРЕБОВАНИЙ, ЧАСТЬ 2 СТАТЬИ 31</vt:lpstr>
      <vt:lpstr>ПОСТАНОВЛЕНИЕ ПРАВИТЕЛЬСТВА РФ №2571 (УНИВЕРСАЛЬНАЯ ПРЕДКВАЛИФИКАЦИЯ)</vt:lpstr>
      <vt:lpstr>ОСОБЕННОСТЬ ПРЕДОСТАВЛЕНИЯ И ПРОВЕРКИ ДОКУМЕНТОВ ПО ЧАСТИ 2-2.1 СТАТЬИ 31</vt:lpstr>
      <vt:lpstr>Порядок оценки заявок в открытом конкурсе</vt:lpstr>
      <vt:lpstr>Порядок оценки заявок в открытом конкурсе Правоприменительная практика - 1</vt:lpstr>
      <vt:lpstr>Порядок оценки заявок в открытом конкурсе Правоприменительная практика - 2</vt:lpstr>
      <vt:lpstr>Порядок оценки заявок в открытом конкурсе Правоприменительная практика - 3</vt:lpstr>
      <vt:lpstr>Порядок оценки заявок в открытом конкурсе Правоприменительная практика - 4</vt:lpstr>
      <vt:lpstr>РЕЕСТР ФАС РОСИИ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2024-06-18T07:31:51Z</dcterms:created>
  <dcterms:modified xsi:type="dcterms:W3CDTF">2024-09-02T13:53:43Z</dcterms:modified>
</cp:coreProperties>
</file>