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296" r:id="rId3"/>
    <p:sldId id="278" r:id="rId4"/>
    <p:sldId id="293" r:id="rId5"/>
    <p:sldId id="297" r:id="rId6"/>
    <p:sldId id="275" r:id="rId7"/>
    <p:sldId id="280" r:id="rId8"/>
    <p:sldId id="291" r:id="rId9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44546A"/>
    <a:srgbClr val="D2DEEF"/>
    <a:srgbClr val="00B050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04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30.08.2024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30.08.2024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30.08.2024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30.08.2024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30.08.2024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30.08.2024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30.08.2024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30.08.2024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s://webtorgi.samregion.ru/site/Show/Category/1173?ItemId=57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528734" y="6280948"/>
            <a:ext cx="1952401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202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105255"/>
            <a:ext cx="9361021" cy="3077416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167467"/>
            <a:ext cx="3702033" cy="3015204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76699" y="270029"/>
            <a:ext cx="4728851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550" y="25066"/>
            <a:ext cx="1183573" cy="119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674" y="675742"/>
            <a:ext cx="6225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Особенности осуществления закупок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рамках реализации национальных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18339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6820865" y="1303297"/>
            <a:ext cx="4912872" cy="2063059"/>
          </a:xfrm>
          <a:prstGeom prst="roundRect">
            <a:avLst>
              <a:gd name="adj" fmla="val 9112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8929" y="4411370"/>
            <a:ext cx="6212413" cy="1438712"/>
          </a:xfrm>
          <a:prstGeom prst="roundRect">
            <a:avLst>
              <a:gd name="adj" fmla="val 13056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8929" y="1303298"/>
            <a:ext cx="6212412" cy="2953267"/>
          </a:xfrm>
          <a:prstGeom prst="roundRect">
            <a:avLst>
              <a:gd name="adj" fmla="val 5760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42801" y="3560890"/>
            <a:ext cx="4890936" cy="2289192"/>
          </a:xfrm>
          <a:prstGeom prst="roundRect">
            <a:avLst>
              <a:gd name="adj" fmla="val 7589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26319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910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-1590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4347" y="255710"/>
            <a:ext cx="10330105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 мерах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реализации закона Самарской области об областном бюджете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 текущий финансовый год и на плановый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период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50336" y="1688363"/>
            <a:ext cx="6869930" cy="267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 1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апреля </a:t>
            </a:r>
            <a:r>
              <a:rPr lang="ru-RU" sz="43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43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по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средствам,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первоначально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внесенным в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закон</a:t>
            </a:r>
          </a:p>
          <a:p>
            <a:pPr algn="l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45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рабочих дней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4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– с даты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внесения изменений в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лимиты,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для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автономных и бюджетных учреждений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–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с даты заключения соглашений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  <a:endParaRPr lang="ru-RU" sz="18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42335" y="6426198"/>
            <a:ext cx="51373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*Распоряжение Правительства Самарской области от 21.02.2019 № 139-р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3600" y="1429633"/>
            <a:ext cx="43147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chemeClr val="accent1">
                    <a:lumMod val="50000"/>
                  </a:schemeClr>
                </a:solidFill>
              </a:rPr>
              <a:t>1 марта </a:t>
            </a:r>
            <a:endParaRPr lang="ru-RU" sz="6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крайний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срок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направления заявки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проведение конкурентной процедуры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12830" y="3920656"/>
            <a:ext cx="48209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Персональная </a:t>
            </a:r>
            <a:r>
              <a:rPr lang="ru-RU" sz="2400" dirty="0">
                <a:solidFill>
                  <a:srgbClr val="C00000"/>
                </a:solidFill>
              </a:rPr>
              <a:t>ответственность 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для руководителей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за </a:t>
            </a:r>
            <a:r>
              <a:rPr lang="ru-RU" sz="2400" dirty="0">
                <a:solidFill>
                  <a:schemeClr val="tx2"/>
                </a:solidFill>
              </a:rPr>
              <a:t>срыв контрактации, по причине </a:t>
            </a:r>
            <a:r>
              <a:rPr lang="ru-RU" sz="2400">
                <a:solidFill>
                  <a:schemeClr val="tx2"/>
                </a:solidFill>
              </a:rPr>
              <a:t>несоблюдения </a:t>
            </a:r>
            <a:r>
              <a:rPr lang="ru-RU" sz="2400" smtClean="0">
                <a:solidFill>
                  <a:schemeClr val="tx2"/>
                </a:solidFill>
              </a:rPr>
              <a:t>условий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3189" y="4726817"/>
            <a:ext cx="837315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45 рабочих дней </a:t>
            </a:r>
            <a:r>
              <a:rPr lang="ru-RU" sz="5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5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cs typeface="Arial" panose="020B0604020202020204" pitchFamily="34" charset="0"/>
              </a:rPr>
              <a:t>со дня образования (согласования федеральным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ГРБС)</a:t>
            </a:r>
            <a:endParaRPr lang="ru-RU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508" y="1369655"/>
            <a:ext cx="4301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Контрактация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должна быть осуществлена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1899" y="4485511"/>
            <a:ext cx="4929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Экономия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/>
                </a:solidFill>
                <a:cs typeface="Arial" panose="020B0604020202020204" pitchFamily="34" charset="0"/>
              </a:rPr>
              <a:t>должна быть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использована в течение</a:t>
            </a:r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 flipV="1">
            <a:off x="3505200" y="1566511"/>
            <a:ext cx="3708400" cy="595783"/>
          </a:xfrm>
          <a:custGeom>
            <a:avLst/>
            <a:gdLst>
              <a:gd name="connsiteX0" fmla="*/ 0 w 4343400"/>
              <a:gd name="connsiteY0" fmla="*/ 216761 h 1111727"/>
              <a:gd name="connsiteX1" fmla="*/ 1485900 w 4343400"/>
              <a:gd name="connsiteY1" fmla="*/ 60897 h 1111727"/>
              <a:gd name="connsiteX2" fmla="*/ 2306782 w 4343400"/>
              <a:gd name="connsiteY2" fmla="*/ 1110379 h 1111727"/>
              <a:gd name="connsiteX3" fmla="*/ 3522518 w 4343400"/>
              <a:gd name="connsiteY3" fmla="*/ 279106 h 1111727"/>
              <a:gd name="connsiteX4" fmla="*/ 4343400 w 4343400"/>
              <a:gd name="connsiteY4" fmla="*/ 164806 h 1111727"/>
              <a:gd name="connsiteX5" fmla="*/ 4343400 w 4343400"/>
              <a:gd name="connsiteY5" fmla="*/ 164806 h 1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400" h="1111727">
                <a:moveTo>
                  <a:pt x="0" y="216761"/>
                </a:moveTo>
                <a:cubicBezTo>
                  <a:pt x="550718" y="64361"/>
                  <a:pt x="1101436" y="-88039"/>
                  <a:pt x="1485900" y="60897"/>
                </a:cubicBezTo>
                <a:cubicBezTo>
                  <a:pt x="1870364" y="209833"/>
                  <a:pt x="1967346" y="1074011"/>
                  <a:pt x="2306782" y="1110379"/>
                </a:cubicBezTo>
                <a:cubicBezTo>
                  <a:pt x="2646218" y="1146747"/>
                  <a:pt x="3183082" y="436701"/>
                  <a:pt x="3522518" y="279106"/>
                </a:cubicBezTo>
                <a:cubicBezTo>
                  <a:pt x="3861954" y="121511"/>
                  <a:pt x="4343400" y="164806"/>
                  <a:pt x="4343400" y="164806"/>
                </a:cubicBezTo>
                <a:lnTo>
                  <a:pt x="4343400" y="164806"/>
                </a:lnTo>
              </a:path>
            </a:pathLst>
          </a:custGeom>
          <a:noFill/>
          <a:ln w="34925" cap="rnd">
            <a:solidFill>
              <a:srgbClr val="002060"/>
            </a:solidFill>
            <a:prstDash val="sysDot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1" y="6356349"/>
            <a:ext cx="3708811" cy="49145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48709" y="6356348"/>
            <a:ext cx="1308544" cy="50165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1" y="-20145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930076" y="4997673"/>
            <a:ext cx="654079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930076" y="5700616"/>
            <a:ext cx="1053194" cy="209549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496914" y="2015858"/>
            <a:ext cx="3625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1331" y="861215"/>
            <a:ext cx="10660646" cy="581302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случае осуществления закупок </a:t>
            </a:r>
            <a:r>
              <a:rPr lang="ru-RU" dirty="0">
                <a:solidFill>
                  <a:srgbClr val="C00000"/>
                </a:solidFill>
              </a:rPr>
              <a:t>в рамках национальных проектов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объем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финансового обеспечения детализируется по каждому коду бюджетной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классификации (</a:t>
            </a:r>
            <a:r>
              <a:rPr lang="ru-RU" dirty="0" smtClean="0">
                <a:solidFill>
                  <a:srgbClr val="C00000"/>
                </a:solidFill>
              </a:rPr>
              <a:t>указывается код целевой статьи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3153"/>
          <a:stretch/>
        </p:blipFill>
        <p:spPr>
          <a:xfrm>
            <a:off x="97958" y="1750378"/>
            <a:ext cx="8161867" cy="445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5933" y="3293539"/>
            <a:ext cx="5851697" cy="3168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0861" y="190565"/>
            <a:ext cx="10404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Детализация БК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закупкам в рамках национальных проектов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араллелограмм 4"/>
          <p:cNvSpPr/>
          <p:nvPr/>
        </p:nvSpPr>
        <p:spPr>
          <a:xfrm rot="10800000">
            <a:off x="3708811" y="6350627"/>
            <a:ext cx="1308544" cy="507372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380053"/>
              </p:ext>
            </p:extLst>
          </p:nvPr>
        </p:nvGraphicFramePr>
        <p:xfrm>
          <a:off x="196923" y="1173175"/>
          <a:ext cx="11809149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7204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5919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2478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67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50757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619419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85120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675073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элемент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8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9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13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14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15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17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6" y="2848260"/>
            <a:ext cx="7640115" cy="3503884"/>
          </a:xfrm>
          <a:prstGeom prst="rect">
            <a:avLst/>
          </a:prstGeom>
        </p:spPr>
      </p:pic>
      <p:sp>
        <p:nvSpPr>
          <p:cNvPr id="14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" y="6350628"/>
            <a:ext cx="3708811" cy="50737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2335" y="6426198"/>
            <a:ext cx="36231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*ПРИКАЗ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Минфина России от 24 мая 2022 г. № 85н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592" y="188167"/>
            <a:ext cx="10712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Порядок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формирования и применения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кодов бюджетной классификации*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819675" y="2828329"/>
            <a:ext cx="4043172" cy="3710583"/>
          </a:xfrm>
          <a:prstGeom prst="roundRect">
            <a:avLst>
              <a:gd name="adj" fmla="val 8335"/>
            </a:avLst>
          </a:prstGeom>
          <a:solidFill>
            <a:schemeClr val="accent6">
              <a:lumMod val="40000"/>
              <a:lumOff val="60000"/>
              <a:alpha val="21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Код </a:t>
            </a:r>
            <a:r>
              <a:rPr lang="ru-RU" sz="1600" b="1" dirty="0">
                <a:solidFill>
                  <a:srgbClr val="FF0000"/>
                </a:solidFill>
              </a:rPr>
              <a:t>основного </a:t>
            </a:r>
            <a:r>
              <a:rPr lang="ru-RU" sz="1600" b="1" dirty="0" smtClean="0">
                <a:solidFill>
                  <a:srgbClr val="FF0000"/>
                </a:solidFill>
              </a:rPr>
              <a:t>мероприятия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Кодирует бюджетные ассигнования </a:t>
            </a:r>
            <a:r>
              <a:rPr lang="ru-RU" sz="1600" dirty="0"/>
              <a:t>по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основным </a:t>
            </a:r>
            <a:r>
              <a:rPr lang="ru-RU" sz="1600" dirty="0"/>
              <a:t>мероприятиям,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национальным </a:t>
            </a:r>
            <a:r>
              <a:rPr lang="ru-RU" sz="1600" dirty="0"/>
              <a:t>проектам (программам),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комплексному </a:t>
            </a:r>
            <a:r>
              <a:rPr lang="ru-RU" sz="1600" dirty="0"/>
              <a:t>плану модернизации и расширения магистральной </a:t>
            </a:r>
            <a:r>
              <a:rPr lang="ru-RU" sz="1600" dirty="0" smtClean="0"/>
              <a:t>инфраструктуры, </a:t>
            </a:r>
            <a:br>
              <a:rPr lang="ru-RU" sz="1600" dirty="0" smtClean="0"/>
            </a:br>
            <a:r>
              <a:rPr lang="ru-RU" sz="1600" dirty="0" smtClean="0"/>
              <a:t>федеральным </a:t>
            </a:r>
            <a:r>
              <a:rPr lang="ru-RU" sz="1600" dirty="0"/>
              <a:t>проектам,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ведомственным </a:t>
            </a:r>
            <a:r>
              <a:rPr lang="ru-RU" sz="1600" dirty="0"/>
              <a:t>проектам (программам),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ведомственным </a:t>
            </a:r>
            <a:r>
              <a:rPr lang="ru-RU" sz="1600" dirty="0"/>
              <a:t>целевым программам в рамках подпрограмм государственных </a:t>
            </a:r>
            <a:r>
              <a:rPr lang="ru-RU" sz="1600" dirty="0" smtClean="0"/>
              <a:t>программ РФ,</a:t>
            </a:r>
            <a:br>
              <a:rPr lang="ru-RU" sz="1600" dirty="0" smtClean="0"/>
            </a:br>
            <a:r>
              <a:rPr lang="ru-RU" sz="1600" dirty="0" smtClean="0"/>
              <a:t>федеральным </a:t>
            </a:r>
            <a:r>
              <a:rPr lang="ru-RU" sz="1600" dirty="0"/>
              <a:t>проектам в рамках </a:t>
            </a:r>
            <a:r>
              <a:rPr lang="ru-RU" sz="1600" dirty="0" smtClean="0"/>
              <a:t>ФЦП, </a:t>
            </a:r>
            <a:br>
              <a:rPr lang="ru-RU" sz="1600" dirty="0" smtClean="0"/>
            </a:br>
            <a:r>
              <a:rPr lang="ru-RU" sz="1600" dirty="0" smtClean="0"/>
              <a:t>подпрограммам ФЦП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930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9705"/>
            <a:ext cx="11036301" cy="61682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178005" y="1116400"/>
            <a:ext cx="4098662" cy="55676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 региональной составляющей национального проекта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содержит:</a:t>
            </a:r>
          </a:p>
          <a:p>
            <a:pPr>
              <a:lnSpc>
                <a:spcPct val="70000"/>
              </a:lnSpc>
            </a:pPr>
            <a:endParaRPr lang="ru-RU" sz="1400" dirty="0">
              <a:solidFill>
                <a:srgbClr val="2E7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показатели рег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составляющей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расчета показателей;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результаты;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и мероприятия;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общие сведения о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составляющих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проектов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обеспечивающих достижение целей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показателей;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и объемы финансового обеспечения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кураторе, руководителе, администраторе и участниках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 dirty="0"/>
          </a:p>
        </p:txBody>
      </p:sp>
      <p:sp>
        <p:nvSpPr>
          <p:cNvPr id="14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465" y="213392"/>
            <a:ext cx="6680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Перечень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мероприятий региональных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31563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араллелограмм 4"/>
          <p:cNvSpPr/>
          <p:nvPr/>
        </p:nvSpPr>
        <p:spPr>
          <a:xfrm rot="10800000">
            <a:off x="-1" y="6356349"/>
            <a:ext cx="3708811" cy="49145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3" name="Параллелограмм 4"/>
          <p:cNvSpPr/>
          <p:nvPr/>
        </p:nvSpPr>
        <p:spPr>
          <a:xfrm rot="10800000">
            <a:off x="3748709" y="6356348"/>
            <a:ext cx="1308544" cy="50165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908" y="1100206"/>
            <a:ext cx="11783292" cy="1659339"/>
          </a:xfrm>
          <a:prstGeom prst="roundRect">
            <a:avLst>
              <a:gd name="adj" fmla="val 12840"/>
            </a:avLst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56060" y="1217404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Добавление сведений или внесение изменений в НП_Мониторинг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4944" y="3032240"/>
            <a:ext cx="2741055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  <a:r>
              <a:rPr lang="ru-RU" dirty="0" smtClean="0"/>
              <a:t>обавление объектов национальных проектов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справочник </a:t>
            </a:r>
            <a:endParaRPr lang="ru-RU" dirty="0" smtClean="0"/>
          </a:p>
          <a:p>
            <a:pPr algn="ctr"/>
            <a:r>
              <a:rPr lang="ru-RU" dirty="0" smtClean="0"/>
              <a:t>ГИС «Госзаказ»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17353" y="4811591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Выбор классификации при заполнении документации в ГИС «Госзаказ»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3" idx="3"/>
            <a:endCxn id="35" idx="1"/>
          </p:cNvCxnSpPr>
          <p:nvPr/>
        </p:nvCxnSpPr>
        <p:spPr>
          <a:xfrm flipV="1">
            <a:off x="3793124" y="1921420"/>
            <a:ext cx="4336463" cy="22606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1" idx="3"/>
            <a:endCxn id="37" idx="1"/>
          </p:cNvCxnSpPr>
          <p:nvPr/>
        </p:nvCxnSpPr>
        <p:spPr>
          <a:xfrm>
            <a:off x="6095999" y="3758862"/>
            <a:ext cx="2514601" cy="14990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8" idx="1"/>
          </p:cNvCxnSpPr>
          <p:nvPr/>
        </p:nvCxnSpPr>
        <p:spPr>
          <a:xfrm>
            <a:off x="7009039" y="5502729"/>
            <a:ext cx="2241097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129587" y="119479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Руководство пользователя и контакты технической поддержки </a:t>
            </a:r>
            <a:r>
              <a:rPr lang="ru-RU" sz="1600" dirty="0" err="1" smtClean="0">
                <a:solidFill>
                  <a:srgbClr val="FF0000"/>
                </a:solidFill>
              </a:rPr>
              <a:t>НП_Мониторинг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44546A"/>
                </a:solidFill>
              </a:rPr>
              <a:t>доступны в личном кабинете ЕИСУБП</a:t>
            </a:r>
            <a:endParaRPr lang="ru-RU" sz="1600" dirty="0">
              <a:solidFill>
                <a:srgbClr val="44546A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610600" y="3047230"/>
            <a:ext cx="2807203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Направить обращение </a:t>
            </a:r>
            <a:br>
              <a:rPr lang="ru-RU" sz="1600" dirty="0" smtClean="0">
                <a:solidFill>
                  <a:srgbClr val="44546A"/>
                </a:solidFill>
              </a:rPr>
            </a:br>
            <a:r>
              <a:rPr lang="ru-RU" sz="1600" dirty="0" smtClean="0">
                <a:solidFill>
                  <a:srgbClr val="44546A"/>
                </a:solidFill>
              </a:rPr>
              <a:t>в </a:t>
            </a:r>
            <a:r>
              <a:rPr lang="ru-RU" sz="1600" dirty="0">
                <a:solidFill>
                  <a:srgbClr val="FF0000"/>
                </a:solidFill>
              </a:rPr>
              <a:t>Багтрекинг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44546A"/>
                </a:solidFill>
              </a:rPr>
              <a:t>для загрузки </a:t>
            </a:r>
            <a:r>
              <a:rPr lang="ru-RU" sz="1600" dirty="0">
                <a:solidFill>
                  <a:srgbClr val="44546A"/>
                </a:solidFill>
              </a:rPr>
              <a:t>новых данных в справочник </a:t>
            </a:r>
            <a:r>
              <a:rPr lang="ru-RU" sz="1600" dirty="0" smtClean="0">
                <a:solidFill>
                  <a:srgbClr val="44546A"/>
                </a:solidFill>
              </a:rPr>
              <a:t>мероприятий </a:t>
            </a:r>
            <a:r>
              <a:rPr lang="ru-RU" sz="1600" dirty="0">
                <a:solidFill>
                  <a:srgbClr val="44546A"/>
                </a:solidFill>
              </a:rPr>
              <a:t>НП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50136" y="477610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44546A"/>
                </a:solidFill>
              </a:rPr>
              <a:t>С</a:t>
            </a:r>
            <a:r>
              <a:rPr lang="ru-RU" sz="1400" dirty="0" smtClean="0">
                <a:solidFill>
                  <a:srgbClr val="44546A"/>
                </a:solidFill>
              </a:rPr>
              <a:t> 2021 года работает </a:t>
            </a:r>
            <a:r>
              <a:rPr lang="ru-RU" sz="1400" dirty="0" smtClean="0">
                <a:solidFill>
                  <a:srgbClr val="FF0000"/>
                </a:solidFill>
              </a:rPr>
              <a:t>блокирующий контроль </a:t>
            </a:r>
            <a:r>
              <a:rPr lang="ru-RU" sz="1400" dirty="0" smtClean="0">
                <a:solidFill>
                  <a:srgbClr val="44546A"/>
                </a:solidFill>
              </a:rPr>
              <a:t>на соответствие основному коду мероприятия и направления расходов целевой статьи, </a:t>
            </a:r>
            <a:br>
              <a:rPr lang="ru-RU" sz="1400" dirty="0" smtClean="0">
                <a:solidFill>
                  <a:srgbClr val="44546A"/>
                </a:solidFill>
              </a:rPr>
            </a:br>
            <a:r>
              <a:rPr lang="ru-RU" sz="1400" dirty="0" smtClean="0">
                <a:solidFill>
                  <a:srgbClr val="44546A"/>
                </a:solidFill>
              </a:rPr>
              <a:t>и кода мероприятия</a:t>
            </a:r>
            <a:endParaRPr lang="ru-RU" sz="1400" dirty="0">
              <a:solidFill>
                <a:srgbClr val="44546A"/>
              </a:solidFill>
            </a:endParaRPr>
          </a:p>
        </p:txBody>
      </p:sp>
      <p:cxnSp>
        <p:nvCxnSpPr>
          <p:cNvPr id="9" name="Соединительная линия уступом 8"/>
          <p:cNvCxnSpPr>
            <a:stCxn id="3" idx="2"/>
            <a:endCxn id="21" idx="0"/>
          </p:cNvCxnSpPr>
          <p:nvPr/>
        </p:nvCxnSpPr>
        <p:spPr>
          <a:xfrm rot="16200000" flipH="1">
            <a:off x="3419236" y="1726003"/>
            <a:ext cx="361593" cy="2250880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21" idx="2"/>
            <a:endCxn id="25" idx="0"/>
          </p:cNvCxnSpPr>
          <p:nvPr/>
        </p:nvCxnSpPr>
        <p:spPr>
          <a:xfrm rot="16200000" flipH="1">
            <a:off x="5517624" y="3693330"/>
            <a:ext cx="326108" cy="1910413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5587" y="4847076"/>
            <a:ext cx="4255407" cy="138227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44546A"/>
                </a:solidFill>
              </a:rPr>
              <a:t>Добавление сведений в </a:t>
            </a:r>
            <a:r>
              <a:rPr lang="ru-RU" sz="1400" dirty="0" smtClean="0">
                <a:solidFill>
                  <a:srgbClr val="FF0000"/>
                </a:solidFill>
              </a:rPr>
              <a:t>НП_Мониторинг</a:t>
            </a:r>
            <a:r>
              <a:rPr lang="ru-RU" sz="1400" dirty="0" smtClean="0">
                <a:solidFill>
                  <a:schemeClr val="tx1"/>
                </a:solidFill>
              </a:rPr>
              <a:t>,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rgbClr val="44546A"/>
                </a:solidFill>
              </a:rPr>
              <a:t>проверка актуальности сведений о мероприятии, изменение существующих сведений осуществляется при взаимодействии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МЭР СО </a:t>
            </a:r>
            <a:r>
              <a:rPr lang="ru-RU" sz="1400" dirty="0" smtClean="0">
                <a:solidFill>
                  <a:srgbClr val="44546A"/>
                </a:solidFill>
              </a:rPr>
              <a:t>посредством заполнения </a:t>
            </a:r>
            <a:r>
              <a:rPr lang="ru-RU" sz="1400" dirty="0" smtClean="0">
                <a:solidFill>
                  <a:srgbClr val="FF0000"/>
                </a:solidFill>
              </a:rPr>
              <a:t>паспорта региональной составляющей национального проекта</a:t>
            </a:r>
            <a:endParaRPr lang="ru-RU" sz="1400" dirty="0">
              <a:solidFill>
                <a:srgbClr val="FF0000"/>
              </a:solidFill>
            </a:endParaRPr>
          </a:p>
        </p:txBody>
      </p:sp>
      <p:cxnSp>
        <p:nvCxnSpPr>
          <p:cNvPr id="42" name="Соединительная линия уступом 41"/>
          <p:cNvCxnSpPr>
            <a:stCxn id="3" idx="1"/>
            <a:endCxn id="40" idx="0"/>
          </p:cNvCxnSpPr>
          <p:nvPr/>
        </p:nvCxnSpPr>
        <p:spPr>
          <a:xfrm rot="10800000" flipH="1" flipV="1">
            <a:off x="1156059" y="1944026"/>
            <a:ext cx="1247231" cy="2903050"/>
          </a:xfrm>
          <a:prstGeom prst="bentConnector4">
            <a:avLst>
              <a:gd name="adj1" fmla="val -36026"/>
              <a:gd name="adj2" fmla="val 82608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27550" y="1113395"/>
            <a:ext cx="30322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Постановление Правительства</a:t>
            </a:r>
          </a:p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Самарской области от 18 августа</a:t>
            </a:r>
          </a:p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2017 г. №542*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62715" y="2965254"/>
            <a:ext cx="2918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44546A"/>
                </a:solidFill>
              </a:rPr>
              <a:t>Правила формирования</a:t>
            </a:r>
          </a:p>
          <a:p>
            <a:pPr algn="ctr"/>
            <a:r>
              <a:rPr lang="ru-RU" sz="1400" dirty="0">
                <a:solidFill>
                  <a:srgbClr val="44546A"/>
                </a:solidFill>
              </a:rPr>
              <a:t>о</a:t>
            </a:r>
            <a:r>
              <a:rPr lang="ru-RU" sz="1400" dirty="0" smtClean="0">
                <a:solidFill>
                  <a:srgbClr val="44546A"/>
                </a:solidFill>
              </a:rPr>
              <a:t>бращений размещены</a:t>
            </a:r>
          </a:p>
          <a:p>
            <a:pPr algn="ctr"/>
            <a:r>
              <a:rPr lang="ru-RU" sz="1400" dirty="0">
                <a:solidFill>
                  <a:srgbClr val="44546A"/>
                </a:solidFill>
              </a:rPr>
              <a:t>н</a:t>
            </a:r>
            <a:r>
              <a:rPr lang="ru-RU" sz="1400" dirty="0" smtClean="0">
                <a:solidFill>
                  <a:srgbClr val="44546A"/>
                </a:solidFill>
              </a:rPr>
              <a:t>а сайте ГУОТ СО </a:t>
            </a: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996042" y="3132576"/>
            <a:ext cx="1863498" cy="963386"/>
          </a:xfrm>
          <a:prstGeom prst="wedgeRectCallout">
            <a:avLst>
              <a:gd name="adj1" fmla="val 75078"/>
              <a:gd name="adj2" fmla="val 860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rgbClr val="FF0000"/>
                </a:solidFill>
              </a:rPr>
              <a:t>Проверить</a:t>
            </a:r>
            <a:r>
              <a:rPr lang="ru-RU" sz="1050" b="1" dirty="0" smtClean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rgbClr val="44546A"/>
                </a:solidFill>
              </a:rPr>
              <a:t>наличие данного мероприятия в перечне </a:t>
            </a:r>
            <a:r>
              <a:rPr lang="ru-RU" sz="1050" b="1" dirty="0" smtClean="0">
                <a:solidFill>
                  <a:srgbClr val="FF0000"/>
                </a:solidFill>
              </a:rPr>
              <a:t>НП_Мониторинг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0486" y="1972005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ГРБС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60125" y="4049487"/>
            <a:ext cx="1188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Заказчик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908" y="229450"/>
            <a:ext cx="9931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Порядок действий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при отсутствии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кода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мероприятия в ГИС «Госзаказ»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-23161" y="6452442"/>
            <a:ext cx="70832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*Постановление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542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"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Об организации проектной деятельности в Правительстве Самарской области"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7777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5" y="6356349"/>
            <a:ext cx="3708813" cy="49144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364815"/>
            <a:ext cx="1308544" cy="4914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8613" y="-11794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Выводы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89" y="749396"/>
            <a:ext cx="53627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AutoNum type="arabicPeriod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 данные для формирования аналитических данных по закупкам в рамках национальных проектов собираются в ГИС «Госзаказ»;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специалисты от ГРБС обладают информацией о результатах и мероприятиях региональных составляющих национальных проектов в целях консультирования заказчиков по выбору необходимого кода;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Добавление мероприятий в справочник  происходит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НП_Мониторинг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Справочная информация размещена на сайте ГУОТ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доступна в разделе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Региональные составляющие национальных проектов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/>
            <a:endParaRPr lang="ru-RU" sz="1400" dirty="0">
              <a:latin typeface="Roboto"/>
            </a:endParaRP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7" r="9289"/>
          <a:stretch/>
        </p:blipFill>
        <p:spPr>
          <a:xfrm>
            <a:off x="5728078" y="887747"/>
            <a:ext cx="6477000" cy="54686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6865" y="1166972"/>
            <a:ext cx="5924541" cy="3410817"/>
          </a:xfrm>
          <a:prstGeom prst="rect">
            <a:avLst/>
          </a:prstGeom>
          <a:ln>
            <a:noFill/>
          </a:ln>
        </p:spPr>
      </p:pic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578" y="4730454"/>
            <a:ext cx="485775" cy="4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t="51530"/>
          <a:stretch/>
        </p:blipFill>
        <p:spPr>
          <a:xfrm>
            <a:off x="128016" y="4666013"/>
            <a:ext cx="7534619" cy="16415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75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1133630" y="940332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33" y="6488040"/>
            <a:ext cx="1764196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67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86914" y="376784"/>
            <a:ext cx="2688297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solidFill>
                  <a:srgbClr val="2E75B6"/>
                </a:solidFill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2509" y="1312319"/>
            <a:ext cx="5912962" cy="214449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Главное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управление организации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торгов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867" dirty="0">
              <a:solidFill>
                <a:srgbClr val="2E75B6"/>
              </a:solidFill>
              <a:cs typeface="Arial" panose="020B0604020202020204" pitchFamily="34" charset="0"/>
            </a:endParaRPr>
          </a:p>
          <a:p>
            <a:r>
              <a:rPr lang="ru-RU" sz="1867" dirty="0">
                <a:solidFill>
                  <a:srgbClr val="2E75B6"/>
                </a:solidFill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тел.: </a:t>
            </a:r>
            <a:r>
              <a:rPr lang="ru-RU" sz="1867" dirty="0">
                <a:solidFill>
                  <a:srgbClr val="2E75B6"/>
                </a:solidFill>
                <a:cs typeface="Arial" panose="020B0604020202020204" pitchFamily="34" charset="0"/>
              </a:rPr>
              <a:t>(846)335-16-61</a:t>
            </a:r>
          </a:p>
          <a:p>
            <a:r>
              <a:rPr lang="en-US" sz="1867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E-mail</a:t>
            </a:r>
            <a:r>
              <a:rPr lang="en-US" sz="1867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</a:t>
            </a:r>
            <a:r>
              <a:rPr lang="ru-RU" sz="1867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867" dirty="0" smtClean="0">
                <a:solidFill>
                  <a:srgbClr val="2E75B6"/>
                </a:solidFill>
                <a:cs typeface="Arial" panose="020B0604020202020204" pitchFamily="34" charset="0"/>
              </a:rPr>
              <a:t>torgi@samregion.ru</a:t>
            </a:r>
            <a:endParaRPr lang="en-US" sz="1867" dirty="0">
              <a:solidFill>
                <a:srgbClr val="2E75B6"/>
              </a:solidFill>
              <a:cs typeface="Arial" panose="020B0604020202020204" pitchFamily="34" charset="0"/>
            </a:endParaRPr>
          </a:p>
          <a:p>
            <a:r>
              <a:rPr lang="en-US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VK</a:t>
            </a:r>
            <a:r>
              <a:rPr lang="en-US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sz="1867" dirty="0">
                <a:solidFill>
                  <a:srgbClr val="2E75B6"/>
                </a:solidFill>
                <a:cs typeface="Arial" panose="020B0604020202020204" pitchFamily="34" charset="0"/>
              </a:rPr>
              <a:t>https://vk.com/guot_so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015" y="5544608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65790" y="5602663"/>
            <a:ext cx="4793497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3200" b="1" dirty="0">
                <a:solidFill>
                  <a:srgbClr val="2E75B6"/>
                </a:solidFill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" y="6349999"/>
            <a:ext cx="3708811" cy="50800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араллелограмм 4"/>
          <p:cNvSpPr/>
          <p:nvPr/>
        </p:nvSpPr>
        <p:spPr>
          <a:xfrm rot="10800000">
            <a:off x="3503712" y="6349998"/>
            <a:ext cx="1308544" cy="50800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2820" y="68627"/>
            <a:ext cx="1235563" cy="1243692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35649"/>
              </p:ext>
            </p:extLst>
          </p:nvPr>
        </p:nvGraphicFramePr>
        <p:xfrm>
          <a:off x="342509" y="3981544"/>
          <a:ext cx="7679267" cy="126592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172857"/>
                <a:gridCol w="2029774"/>
                <a:gridCol w="2476636"/>
              </a:tblGrid>
              <a:tr h="1320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E-mail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  <a:tr h="501916">
                <a:tc>
                  <a:txBody>
                    <a:bodyPr/>
                    <a:lstStyle/>
                    <a:p>
                      <a:pPr marL="93663" marR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Никулина 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Светлана Сергеевна </a:t>
                      </a:r>
                      <a:endParaRPr lang="ru-RU" sz="1600" b="1" i="0" u="none" strike="noStrike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8-846-334-03-69</a:t>
                      </a:r>
                      <a:endParaRPr lang="en-US" sz="16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54-55)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NikulinaSS@samregion.ru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  <a:tr h="515398">
                <a:tc>
                  <a:txBody>
                    <a:bodyPr/>
                    <a:lstStyle/>
                    <a:p>
                      <a:pPr marL="93663" lvl="1" indent="0" algn="ctr" fontAlgn="ctr"/>
                      <a:r>
                        <a:rPr lang="ru-RU" sz="16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Половинкин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Александр Андреевич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8-846-335-12-56</a:t>
                      </a:r>
                      <a:endParaRPr lang="en-US" sz="16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54-45)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PolovinkinAA@samregion.ru</a:t>
                      </a:r>
                      <a:endParaRPr lang="ru-RU" sz="16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</a:tbl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30" y="732628"/>
            <a:ext cx="5077741" cy="507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8293</TotalTime>
  <Words>449</Words>
  <Application>Microsoft Office PowerPoint</Application>
  <PresentationFormat>Широкоэкранный</PresentationFormat>
  <Paragraphs>120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Никулина Светлана Сергеевна</cp:lastModifiedBy>
  <cp:revision>234</cp:revision>
  <cp:lastPrinted>2024-08-27T05:40:36Z</cp:lastPrinted>
  <dcterms:created xsi:type="dcterms:W3CDTF">2020-10-10T08:15:03Z</dcterms:created>
  <dcterms:modified xsi:type="dcterms:W3CDTF">2024-08-30T09:55:40Z</dcterms:modified>
</cp:coreProperties>
</file>