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8" r:id="rId4"/>
    <p:sldId id="258" r:id="rId5"/>
    <p:sldId id="262" r:id="rId6"/>
    <p:sldId id="264" r:id="rId7"/>
    <p:sldId id="283" r:id="rId8"/>
    <p:sldId id="284" r:id="rId9"/>
    <p:sldId id="285" r:id="rId10"/>
    <p:sldId id="286" r:id="rId11"/>
    <p:sldId id="274" r:id="rId12"/>
    <p:sldId id="276" r:id="rId13"/>
    <p:sldId id="287" r:id="rId14"/>
    <p:sldId id="270" r:id="rId15"/>
    <p:sldId id="271" r:id="rId16"/>
    <p:sldId id="291" r:id="rId17"/>
    <p:sldId id="281" r:id="rId18"/>
    <p:sldId id="278" r:id="rId19"/>
    <p:sldId id="289" r:id="rId20"/>
    <p:sldId id="290" r:id="rId21"/>
    <p:sldId id="277" r:id="rId22"/>
    <p:sldId id="265" r:id="rId23"/>
    <p:sldId id="267" r:id="rId24"/>
    <p:sldId id="272" r:id="rId25"/>
    <p:sldId id="26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00"/>
    <a:srgbClr val="FF3300"/>
    <a:srgbClr val="0D23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93" autoAdjust="0"/>
    <p:restoredTop sz="90227" autoAdjust="0"/>
  </p:normalViewPr>
  <p:slideViewPr>
    <p:cSldViewPr>
      <p:cViewPr>
        <p:scale>
          <a:sx n="90" d="100"/>
          <a:sy n="90" d="100"/>
        </p:scale>
        <p:origin x="-1020" y="-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48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58FF0-DD0A-4236-B802-7861EBF985B3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4C09-878F-40C5-8D0A-6A07DABA0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919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14C09-878F-40C5-8D0A-6A07DABA0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.jpe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.jpe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Relationship Id="rId9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1.jpeg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1.jpeg"/><Relationship Id="rId7" Type="http://schemas.openxmlformats.org/officeDocument/2006/relationships/image" Target="../media/image8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jpeg"/><Relationship Id="rId4" Type="http://schemas.openxmlformats.org/officeDocument/2006/relationships/image" Target="../media/image79.png"/><Relationship Id="rId9" Type="http://schemas.openxmlformats.org/officeDocument/2006/relationships/image" Target="../media/image8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8.jpeg"/><Relationship Id="rId5" Type="http://schemas.openxmlformats.org/officeDocument/2006/relationships/image" Target="../media/image17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.jpe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66" y="642918"/>
            <a:ext cx="6643734" cy="1255711"/>
          </a:xfrm>
          <a:noFill/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</a:t>
            </a: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ФЕДЕРАЛЬНОЙ СЛУЖБЫ ИСПОЛНЕНИЯ НАКАЗАНИЙ </a:t>
            </a:r>
            <a:b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FCD2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85720" y="214290"/>
            <a:ext cx="2214578" cy="200026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Производственный сектор </a:t>
            </a:r>
            <a:b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уголовно-исполнительной</a:t>
            </a: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системы</a:t>
            </a:r>
            <a:b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3200" b="0" i="0" u="none" strike="noStrike" kern="1200" cap="none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Самарской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г.</a:t>
            </a:r>
            <a:r>
              <a:rPr lang="en-US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aseline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Самара</a:t>
            </a:r>
            <a:endParaRPr kumimoji="0" lang="ru-RU" sz="2800" b="0" i="0" u="none" strike="noStrike" kern="1200" cap="none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2357430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1107262" cy="1000108"/>
          </a:xfrm>
          <a:prstGeom prst="rect">
            <a:avLst/>
          </a:prstGeom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214290"/>
            <a:ext cx="7572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продукции металлообработки</a:t>
            </a:r>
          </a:p>
        </p:txBody>
      </p:sp>
      <p:pic>
        <p:nvPicPr>
          <p:cNvPr id="20" name="Picture 3" descr="C:\Users\DOLGOV~1.V\AppData\Local\Temp\Rar$DR66.072\IMG-34590f6fd6a29c434aee71c3fefa7742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296440"/>
            <a:ext cx="3143272" cy="2711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" descr="C:\Users\DOLGOV~1.V\AppData\Local\Temp\Rar$DR33.072\IMG-fabb494eb5cc2177987f1941a625bbb6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0276" y="1268760"/>
            <a:ext cx="3071834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dolgov.d.v\Desktop\Подготовка к совещанию\фотографии выполненых работ\image-31-07-23-02-52-3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221088"/>
            <a:ext cx="2878599" cy="22778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24499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0010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28596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14414" y="142852"/>
            <a:ext cx="7929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ГБУ СО «Сергиевский дом интернат», ГКУ СО </a:t>
            </a:r>
            <a:r>
              <a:rPr lang="ru-RU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РЦДиПОВ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«Виктория»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214422"/>
            <a:ext cx="47149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2023 году исправительное учреждение №  6 изготовило для нужд  ГБУ СО «Сергиевский дом интернат», ГКУ СО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РЦДиПОВ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«Виктория» чистящие и моющие средства, средства для мытья посуды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" name="Picture 3" descr="C:\Users\User\Downloads\image-removebg-preview (7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071810"/>
            <a:ext cx="7231768" cy="4071941"/>
          </a:xfrm>
          <a:prstGeom prst="rect">
            <a:avLst/>
          </a:prstGeom>
          <a:noFill/>
        </p:spPr>
      </p:pic>
      <p:pic>
        <p:nvPicPr>
          <p:cNvPr id="17" name="Picture 7" descr="C:\Users\User\Downloads\image-removebg-preview (9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285728"/>
            <a:ext cx="7866181" cy="4429156"/>
          </a:xfrm>
          <a:prstGeom prst="rect">
            <a:avLst/>
          </a:prstGeom>
          <a:noFill/>
        </p:spPr>
      </p:pic>
      <p:pic>
        <p:nvPicPr>
          <p:cNvPr id="2058" name="Picture 10" descr="C:\Users\User\Downloads\SAM_1563-removebg-preview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857496"/>
            <a:ext cx="5000660" cy="3757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142852"/>
            <a:ext cx="6572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ГБУ СО «Сергиевский дом интернат в том числе детский»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28596" y="1142984"/>
            <a:ext cx="52149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организовано взаимодействие исправительного учреждения № 6 </a:t>
            </a:r>
            <a:b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ГБУ СО «Сергиевский дом интернат в том числе детский» на поставку мебели (шкафы, столы) </a:t>
            </a: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" name="Picture 3" descr="C:\Users\User\Downloads\image-removebg-preview 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857365"/>
            <a:ext cx="6470569" cy="3643338"/>
          </a:xfrm>
          <a:prstGeom prst="rect">
            <a:avLst/>
          </a:prstGeom>
          <a:noFill/>
        </p:spPr>
      </p:pic>
      <p:pic>
        <p:nvPicPr>
          <p:cNvPr id="23" name="Picture 6" descr="C:\Users\User\Downloads\image-removebg-preview 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214610" y="1714488"/>
            <a:ext cx="7358687" cy="4143404"/>
          </a:xfrm>
          <a:prstGeom prst="rect">
            <a:avLst/>
          </a:prstGeom>
          <a:noFill/>
        </p:spPr>
      </p:pic>
      <p:pic>
        <p:nvPicPr>
          <p:cNvPr id="24" name="Picture 8" descr="C:\Users\User\Downloads\image-removebg-preview (3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786114" y="3071810"/>
            <a:ext cx="8055349" cy="4535669"/>
          </a:xfrm>
          <a:prstGeom prst="rect">
            <a:avLst/>
          </a:prstGeom>
          <a:noFill/>
        </p:spPr>
      </p:pic>
      <p:pic>
        <p:nvPicPr>
          <p:cNvPr id="25" name="Picture 9" descr="C:\Users\User\Downloads\image-removebg-preview (4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785794"/>
            <a:ext cx="7706731" cy="4339376"/>
          </a:xfrm>
          <a:prstGeom prst="rect">
            <a:avLst/>
          </a:prstGeom>
          <a:noFill/>
        </p:spPr>
      </p:pic>
      <p:pic>
        <p:nvPicPr>
          <p:cNvPr id="26" name="Picture 10" descr="C:\Users\User\Downloads\image-removebg-preview (5)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43042" y="3000372"/>
            <a:ext cx="8715468" cy="4907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42844" y="0"/>
            <a:ext cx="1107262" cy="1000108"/>
          </a:xfrm>
          <a:prstGeom prst="rect">
            <a:avLst/>
          </a:prstGeom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00100" y="285728"/>
            <a:ext cx="77153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продукции деревообработки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87057" y="1412776"/>
            <a:ext cx="207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Офисная мебель </a:t>
            </a:r>
          </a:p>
        </p:txBody>
      </p:sp>
      <p:pic>
        <p:nvPicPr>
          <p:cNvPr id="2050" name="Picture 2" descr="C:\Users\dolgov.d.v\Downloads\2023-07-21_09-38-36photoAid-removed-backgroun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0889" y="2500306"/>
            <a:ext cx="3378921" cy="1618557"/>
          </a:xfrm>
          <a:prstGeom prst="rect">
            <a:avLst/>
          </a:prstGeom>
          <a:noFill/>
        </p:spPr>
      </p:pic>
      <p:pic>
        <p:nvPicPr>
          <p:cNvPr id="2051" name="Picture 3" descr="C:\Users\dolgov.d.v\Downloads\stol-peregovorov-palladio-supbig-01photoAid-removed-backgroun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2146411"/>
            <a:ext cx="2928958" cy="1991691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786050" y="4429132"/>
            <a:ext cx="4071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Деревообрабатывающее производство</a:t>
            </a:r>
          </a:p>
        </p:txBody>
      </p:sp>
      <p:pic>
        <p:nvPicPr>
          <p:cNvPr id="2" name="Picture 6" descr="F:\Каталог выпускаемой продукции\Деревообработка\1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072074"/>
            <a:ext cx="1750871" cy="1405735"/>
          </a:xfrm>
          <a:prstGeom prst="rect">
            <a:avLst/>
          </a:prstGeom>
          <a:noFill/>
        </p:spPr>
      </p:pic>
      <p:pic>
        <p:nvPicPr>
          <p:cNvPr id="2055" name="Picture 7" descr="C:\Users\dolgov.d.v\Downloads\prop-products-22641-1564511190-1 (1)photoAid-removed-backgroun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512" y="4929198"/>
            <a:ext cx="2357454" cy="1550957"/>
          </a:xfrm>
          <a:prstGeom prst="rect">
            <a:avLst/>
          </a:prstGeom>
          <a:noFill/>
        </p:spPr>
      </p:pic>
      <p:pic>
        <p:nvPicPr>
          <p:cNvPr id="6" name="Picture 11" descr="C:\Users\dolgov.d.v\Downloads\6482878152photoAid-removed-backgroun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1670" y="5429264"/>
            <a:ext cx="1500198" cy="1000132"/>
          </a:xfrm>
          <a:prstGeom prst="rect">
            <a:avLst/>
          </a:prstGeom>
          <a:noFill/>
        </p:spPr>
      </p:pic>
      <p:pic>
        <p:nvPicPr>
          <p:cNvPr id="8" name="Picture 12" descr="F:\Каталог выпускаемой продукции\Деревообработка\700-nwphotoAid-removed-backgroun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4500570"/>
            <a:ext cx="2571744" cy="2571744"/>
          </a:xfrm>
          <a:prstGeom prst="rect">
            <a:avLst/>
          </a:prstGeom>
          <a:noFill/>
        </p:spPr>
      </p:pic>
      <p:pic>
        <p:nvPicPr>
          <p:cNvPr id="2061" name="Picture 13" descr="C:\Users\dolgov.d.v\Downloads\2luus1y0fh4517yoheezcal34aivxs5g-_lX6qeEw9-transform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7596" y="2309452"/>
            <a:ext cx="2357454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571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мебели для дома и офиса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0" name="Picture 13" descr="3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1071546"/>
            <a:ext cx="3816350" cy="2862262"/>
          </a:xfrm>
          <a:prstGeom prst="rect">
            <a:avLst/>
          </a:prstGeom>
        </p:spPr>
      </p:pic>
      <p:pic>
        <p:nvPicPr>
          <p:cNvPr id="11" name="Picture 9" descr="IMAG02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857752" y="1285860"/>
            <a:ext cx="3929090" cy="2185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8" descr="IMAG02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28596" y="4071942"/>
            <a:ext cx="3865563" cy="2471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5" descr="DSCN365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860032" y="3717032"/>
            <a:ext cx="3960813" cy="2552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14480" y="357166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строительных материалов, ЖБИ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стеновых блоков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4" name="Picture 6" descr="C:\Users\User\Desktop\2020\Прайсы\для презентации\f13b8426539de4ab71865502b8e3c7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4191000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8" descr="плитка тратуарна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644008" y="1196752"/>
            <a:ext cx="421322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7" descr="готовая продукция- лест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79512" y="3861048"/>
            <a:ext cx="4214842" cy="2500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1" descr="large_3"/>
          <p:cNvPicPr>
            <a:picLocks noChangeAspect="1" noChangeArrowheads="1"/>
          </p:cNvPicPr>
          <p:nvPr/>
        </p:nvPicPr>
        <p:blipFill>
          <a:blip r:embed="rId6" cstate="print">
            <a:lum bright="20000"/>
          </a:blip>
          <a:srcRect/>
          <a:stretch>
            <a:fillRect/>
          </a:stretch>
        </p:blipFill>
        <p:spPr bwMode="auto">
          <a:xfrm>
            <a:off x="4572000" y="3861048"/>
            <a:ext cx="421484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1107262" cy="1000108"/>
          </a:xfrm>
          <a:prstGeom prst="rect">
            <a:avLst/>
          </a:prstGeom>
        </p:spPr>
      </p:pic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71538" y="357166"/>
            <a:ext cx="75724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Малые архитектурные  формы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 descr="F:\Каталог выпускаемой продукции\МАФ\17985.750x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413" y="1827960"/>
            <a:ext cx="2185439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 descr="F:\Каталог выпускаемой продукции\МАФ\вазон.jpg"/>
          <p:cNvPicPr>
            <a:picLocks noChangeAspect="1" noChangeArrowheads="1"/>
          </p:cNvPicPr>
          <p:nvPr/>
        </p:nvPicPr>
        <p:blipFill>
          <a:blip r:embed="rId5" cstate="print"/>
          <a:srcRect l="5882" t="5591" r="5882" b="7751"/>
          <a:stretch>
            <a:fillRect/>
          </a:stretch>
        </p:blipFill>
        <p:spPr bwMode="auto">
          <a:xfrm>
            <a:off x="2872514" y="1883105"/>
            <a:ext cx="3071834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 descr="C:\Users\dolgov.d.v\Downloads\8000photoAid-removed-backgroun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5143512"/>
            <a:ext cx="2071702" cy="1553777"/>
          </a:xfrm>
          <a:prstGeom prst="rect">
            <a:avLst/>
          </a:prstGeom>
          <a:noFill/>
        </p:spPr>
      </p:pic>
      <p:pic>
        <p:nvPicPr>
          <p:cNvPr id="4106" name="Picture 10" descr="C:\Users\dolgov.d.v\Downloads\5х24х12-kirpicjphotoAid-removed-backgroun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4929198"/>
            <a:ext cx="2571736" cy="1928802"/>
          </a:xfrm>
          <a:prstGeom prst="rect">
            <a:avLst/>
          </a:prstGeom>
          <a:noFill/>
        </p:spPr>
      </p:pic>
      <p:pic>
        <p:nvPicPr>
          <p:cNvPr id="4107" name="Picture 11" descr="C:\Users\dolgov.d.v\Desktop\плитка-1-1536x101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4926337"/>
            <a:ext cx="2928958" cy="1931663"/>
          </a:xfrm>
          <a:prstGeom prst="rect">
            <a:avLst/>
          </a:prstGeom>
          <a:noFill/>
        </p:spPr>
      </p:pic>
      <p:pic>
        <p:nvPicPr>
          <p:cNvPr id="4108" name="Picture 12" descr="C:\Users\dolgov.d.v\Downloads\vazon-iz-betona-pryamougolnyj-100h60h60photoAid-removed-backgroun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16216" y="1772816"/>
            <a:ext cx="2557140" cy="2324867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714480" y="142852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ГКУ Самарской области  «Центр по делам ГО, ПБ и ЧС»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1500174"/>
            <a:ext cx="45005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исправительная колония № 3 заключила контракт с МКУ МР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Челно-Вершинский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 «Центр по защите населения и территорий от ЧС» на пошив вещевого имущества (одеяла, матрасы, подушки постельные принадлежности: наволочки, пододеяльники)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 descr="C:\Users\User\Desktop\Бугаков 2022\фото ИК-3\matrat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571612"/>
            <a:ext cx="3643337" cy="2357454"/>
          </a:xfrm>
          <a:prstGeom prst="rect">
            <a:avLst/>
          </a:prstGeom>
          <a:noFill/>
        </p:spPr>
      </p:pic>
      <p:pic>
        <p:nvPicPr>
          <p:cNvPr id="2051" name="Picture 3" descr="C:\Users\User\Desktop\Бугаков 2022\фото ИК-3\6397c95510e33d09a676869f211b14c5-1000x1000.jpg"/>
          <p:cNvPicPr>
            <a:picLocks noChangeAspect="1" noChangeArrowheads="1"/>
          </p:cNvPicPr>
          <p:nvPr/>
        </p:nvPicPr>
        <p:blipFill>
          <a:blip r:embed="rId5" cstate="print"/>
          <a:srcRect t="20455" b="9658"/>
          <a:stretch>
            <a:fillRect/>
          </a:stretch>
        </p:blipFill>
        <p:spPr bwMode="auto">
          <a:xfrm>
            <a:off x="5286380" y="4071942"/>
            <a:ext cx="3286148" cy="2286016"/>
          </a:xfrm>
          <a:prstGeom prst="rect">
            <a:avLst/>
          </a:prstGeom>
          <a:noFill/>
        </p:spPr>
      </p:pic>
      <p:pic>
        <p:nvPicPr>
          <p:cNvPr id="16" name="Picture 3" descr="C:\Users\User\Downloads\ОДЕЯЛО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3786190"/>
            <a:ext cx="3500462" cy="2390773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214422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500166" y="142852"/>
            <a:ext cx="7643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  <a:b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ГКУЗ МЦ «Резерв»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ГКУ СО «Центр по делам ГО, ПБ и ЧС»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571612"/>
            <a:ext cx="61436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исправительная колония № 16 заключила контракт с ГКУЗ «Самарский областной медицинский центр мобилизационных резервов «Резерв», ГКУ СО «Центр по делам ГО, ПБ и ЧС» на пошив вещевого имущества (постельные принадлежности)</a:t>
            </a:r>
          </a:p>
        </p:txBody>
      </p:sp>
      <p:pic>
        <p:nvPicPr>
          <p:cNvPr id="2050" name="Picture 2" descr="C:\Users\User\Downloads\КОМПЛЕКТ ПОСТЕЛЬНОГО БЕЛЬЯ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643050"/>
            <a:ext cx="2500330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1" name="Picture 3" descr="C:\Users\User\Downloads\ОДЕЯЛО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643314"/>
            <a:ext cx="2390773" cy="2390773"/>
          </a:xfrm>
          <a:prstGeom prst="rect">
            <a:avLst/>
          </a:prstGeom>
          <a:noFill/>
        </p:spPr>
      </p:pic>
      <p:pic>
        <p:nvPicPr>
          <p:cNvPr id="2052" name="Picture 4" descr="C:\Users\User\Downloads\ПЕЛЕНКА_ФЛАНЕЛЬ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3929066"/>
            <a:ext cx="2444733" cy="2444733"/>
          </a:xfrm>
          <a:prstGeom prst="rect">
            <a:avLst/>
          </a:prstGeom>
          <a:noFill/>
        </p:spPr>
      </p:pic>
      <p:pic>
        <p:nvPicPr>
          <p:cNvPr id="2053" name="Picture 5" descr="C:\Users\User\Downloads\ПОЛОТЕНЦЕ_МАХРОВОЕ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429000"/>
            <a:ext cx="2670169" cy="2670169"/>
          </a:xfrm>
          <a:prstGeom prst="rect">
            <a:avLst/>
          </a:prstGeom>
          <a:noFill/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4" name="Picture 5" descr="C:\Users\User\Desktop\Бугаков 2022\фото ИК-3\Центр по делам ГО и ЧС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42844" y="5500702"/>
            <a:ext cx="1226626" cy="121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85886" y="142852"/>
            <a:ext cx="73581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в части заключения контрактов на </a:t>
            </a: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пошив специальной одежды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C:\Users\dolgov.d.v\Downloads\kostyum-letniy-fakel-servis-new_1_800x600w-transforme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57222" y="1714488"/>
            <a:ext cx="2428892" cy="2500330"/>
          </a:xfrm>
          <a:prstGeom prst="rect">
            <a:avLst/>
          </a:prstGeom>
          <a:noFill/>
        </p:spPr>
      </p:pic>
      <p:pic>
        <p:nvPicPr>
          <p:cNvPr id="3079" name="Picture 7" descr="C:\Users\dolgov.d.v\Downloads\52128250-transforme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1714488"/>
            <a:ext cx="2786082" cy="2428892"/>
          </a:xfrm>
          <a:prstGeom prst="rect">
            <a:avLst/>
          </a:prstGeom>
          <a:noFill/>
        </p:spPr>
      </p:pic>
      <p:pic>
        <p:nvPicPr>
          <p:cNvPr id="3080" name="Picture 8" descr="C:\Users\dolgov.d.v\Downloads\previewphotoAid-removed-background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714488"/>
            <a:ext cx="2571768" cy="2428892"/>
          </a:xfrm>
          <a:prstGeom prst="rect">
            <a:avLst/>
          </a:prstGeom>
          <a:noFill/>
        </p:spPr>
      </p:pic>
      <p:pic>
        <p:nvPicPr>
          <p:cNvPr id="3081" name="Picture 9" descr="C:\Users\dolgov.d.v\Downloads\6148887787photoAid-removed-backgroun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1714488"/>
            <a:ext cx="2500306" cy="2500306"/>
          </a:xfrm>
          <a:prstGeom prst="rect">
            <a:avLst/>
          </a:prstGeom>
          <a:noFill/>
        </p:spPr>
      </p:pic>
      <p:pic>
        <p:nvPicPr>
          <p:cNvPr id="3083" name="Picture 11" descr="C:\Users\dolgov.d.v\Downloads\91b6202df5acafa343b575df45b4e37bphotoAid-removed-backgroun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00958" y="1571612"/>
            <a:ext cx="1357322" cy="2571745"/>
          </a:xfrm>
          <a:prstGeom prst="rect">
            <a:avLst/>
          </a:prstGeom>
          <a:noFill/>
        </p:spPr>
      </p:pic>
      <p:pic>
        <p:nvPicPr>
          <p:cNvPr id="21" name="Picture 8" descr="C:\Users\User\Desktop\2020\Прайсы\для презентации\5910974529907517_1d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30025" y="4797599"/>
            <a:ext cx="5350472" cy="174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57166"/>
            <a:ext cx="65722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дислокации учреждений  УИС Самарской области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dolgov.d.v\Downloads\joLPB2EsuB9skRJQv1ViqT9z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5857884" cy="5429264"/>
          </a:xfrm>
          <a:prstGeom prst="rect">
            <a:avLst/>
          </a:prstGeom>
          <a:noFill/>
        </p:spPr>
      </p:pic>
      <p:pic>
        <p:nvPicPr>
          <p:cNvPr id="2052" name="Picture 4" descr="C:\Users\dolgov.d.v\Downloads\герб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42900"/>
            <a:ext cx="2214578" cy="1714512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2786050" y="414338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 flipH="1">
            <a:off x="2500298" y="3857628"/>
            <a:ext cx="71438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858016" y="4786322"/>
            <a:ext cx="171450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14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Спиридоновка</a:t>
            </a: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(ИК-26</a:t>
            </a: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215074" y="1571612"/>
            <a:ext cx="2786063" cy="85725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Самара ( КП-27;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Кряж ИК-5, ИК-15;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Управленческий ИК-6;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с.Рождествено ИК-28)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15140" y="2786058"/>
            <a:ext cx="2000250" cy="50006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Тольятти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(ИК-16, ИК-29, КП-1)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000892" y="5857892"/>
            <a:ext cx="1428750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п. Волжский </a:t>
            </a:r>
            <a:b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(ИК-10)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786578" y="3786190"/>
            <a:ext cx="1857375" cy="500063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г. Новокуйбышевск (ИК-3)</a:t>
            </a:r>
          </a:p>
        </p:txBody>
      </p:sp>
      <p:sp>
        <p:nvSpPr>
          <p:cNvPr id="30" name="Блок-схема: узел 29"/>
          <p:cNvSpPr/>
          <p:nvPr/>
        </p:nvSpPr>
        <p:spPr>
          <a:xfrm flipV="1">
            <a:off x="2071670" y="3714752"/>
            <a:ext cx="71438" cy="71438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 flipV="1">
            <a:off x="3131840" y="4293096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0" y="1357298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/>
          <p:cNvSpPr/>
          <p:nvPr/>
        </p:nvSpPr>
        <p:spPr>
          <a:xfrm flipV="1">
            <a:off x="2483768" y="4437111"/>
            <a:ext cx="72008" cy="7200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Shape 35"/>
          <p:cNvCxnSpPr>
            <a:stCxn id="11" idx="0"/>
            <a:endCxn id="26" idx="1"/>
          </p:cNvCxnSpPr>
          <p:nvPr/>
        </p:nvCxnSpPr>
        <p:spPr>
          <a:xfrm rot="5400000" flipH="1" flipV="1">
            <a:off x="3464710" y="1393016"/>
            <a:ext cx="2143143" cy="3357586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hape 37"/>
          <p:cNvCxnSpPr>
            <a:stCxn id="31" idx="7"/>
            <a:endCxn id="25" idx="1"/>
          </p:cNvCxnSpPr>
          <p:nvPr/>
        </p:nvCxnSpPr>
        <p:spPr>
          <a:xfrm rot="16200000" flipH="1">
            <a:off x="4684762" y="2863099"/>
            <a:ext cx="681794" cy="366471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оединительная линия уступом 42"/>
          <p:cNvCxnSpPr>
            <a:stCxn id="17" idx="6"/>
            <a:endCxn id="28" idx="1"/>
          </p:cNvCxnSpPr>
          <p:nvPr/>
        </p:nvCxnSpPr>
        <p:spPr>
          <a:xfrm rot="10800000" flipH="1" flipV="1">
            <a:off x="2500298" y="3893346"/>
            <a:ext cx="4500594" cy="2214577"/>
          </a:xfrm>
          <a:prstGeom prst="bentConnector3">
            <a:avLst>
              <a:gd name="adj1" fmla="val -5079"/>
            </a:avLst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hape 49"/>
          <p:cNvCxnSpPr>
            <a:stCxn id="30" idx="3"/>
            <a:endCxn id="27" idx="1"/>
          </p:cNvCxnSpPr>
          <p:nvPr/>
        </p:nvCxnSpPr>
        <p:spPr>
          <a:xfrm rot="5400000" flipH="1" flipV="1">
            <a:off x="4054074" y="1064148"/>
            <a:ext cx="689125" cy="4633008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hape 67"/>
          <p:cNvCxnSpPr>
            <a:stCxn id="34" idx="5"/>
          </p:cNvCxnSpPr>
          <p:nvPr/>
        </p:nvCxnSpPr>
        <p:spPr>
          <a:xfrm rot="5400000" flipH="1" flipV="1">
            <a:off x="4477122" y="2122315"/>
            <a:ext cx="393450" cy="4257233"/>
          </a:xfrm>
          <a:prstGeom prst="bentConnector2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43042" y="142852"/>
            <a:ext cx="73581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в части заключения контрактов на поставку постельных принадлежностей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dolgov.d.v\Downloads\81e1e8452dcb2a37cd9d626b51cc536d-transfor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5572140"/>
            <a:ext cx="1352459" cy="1123414"/>
          </a:xfrm>
          <a:prstGeom prst="rect">
            <a:avLst/>
          </a:prstGeom>
          <a:noFill/>
        </p:spPr>
      </p:pic>
      <p:pic>
        <p:nvPicPr>
          <p:cNvPr id="3075" name="Picture 3" descr="C:\Users\dolgov.d.v\Downloads\1063290-1-800Wx800HphotoAid-removed-background-transform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5429240"/>
            <a:ext cx="1428760" cy="1428760"/>
          </a:xfrm>
          <a:prstGeom prst="rect">
            <a:avLst/>
          </a:prstGeom>
          <a:noFill/>
        </p:spPr>
      </p:pic>
      <p:pic>
        <p:nvPicPr>
          <p:cNvPr id="3076" name="Picture 4" descr="C:\Users\dolgov.d.v\Downloads\f3fb649ccad4f02eeae36c6bed07b020-transformed_(1)-transform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6" y="5646052"/>
            <a:ext cx="1805285" cy="1211948"/>
          </a:xfrm>
          <a:prstGeom prst="rect">
            <a:avLst/>
          </a:prstGeom>
          <a:noFill/>
        </p:spPr>
      </p:pic>
      <p:pic>
        <p:nvPicPr>
          <p:cNvPr id="3077" name="Picture 5" descr="C:\Users\dolgov.d.v\Downloads\Posciel-hotelowa-160x200-biale-poszewki-bawelna-Dlugosc-poszewki-na-koldre-160-cm-transform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43240" y="5842241"/>
            <a:ext cx="2000264" cy="1015759"/>
          </a:xfrm>
          <a:prstGeom prst="rect">
            <a:avLst/>
          </a:prstGeom>
          <a:noFill/>
        </p:spPr>
      </p:pic>
      <p:pic>
        <p:nvPicPr>
          <p:cNvPr id="3084" name="Picture 12" descr="C:\Users\dolgov.d.v\Downloads\6272741881photoAid-removed-backgroun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16" y="5643578"/>
            <a:ext cx="1607319" cy="1071546"/>
          </a:xfrm>
          <a:prstGeom prst="rect">
            <a:avLst/>
          </a:prstGeom>
          <a:noFill/>
        </p:spPr>
      </p:pic>
      <p:pic>
        <p:nvPicPr>
          <p:cNvPr id="21" name="Picture 7" descr="C:\Users\User\Desktop\2020\Прайсы\для презентации\12123902298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53666" y="2204864"/>
            <a:ext cx="3911243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6" descr="F:\ОТЧЁТЫ 2023\указания в ИК\О фотоизображении продукции\ИК-3\подушка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3504" y="2276872"/>
            <a:ext cx="3643338" cy="3024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15539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0232" y="214290"/>
            <a:ext cx="657229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круп в УФСИН России </a:t>
            </a:r>
            <a:b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Самарской области</a:t>
            </a:r>
          </a:p>
          <a:p>
            <a:pPr algn="ctr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214422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исправительной колонии № 16 организовано производство широкого ассортимента круп </a:t>
            </a:r>
          </a:p>
        </p:txBody>
      </p:sp>
      <p:pic>
        <p:nvPicPr>
          <p:cNvPr id="1026" name="Picture 2" descr="C:\Users\User\Downloads\IMG_20220415_142802_6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429132"/>
            <a:ext cx="2071702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7" name="Picture 3" descr="C:\Users\User\Downloads\IMG_20220415_142808_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3933056"/>
            <a:ext cx="2471341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User\Downloads\IMG_20220415_142754_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214554"/>
            <a:ext cx="1785950" cy="20002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C:\Users\User\Downloads\IMG_20220415_142806_4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54" y="4429132"/>
            <a:ext cx="2177707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C:\Users\User\Downloads\IMG_20220415_142800_3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28860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2" name="Picture 8" descr="C:\Users\User\Downloads\IMG_20220415_142751_3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2214554"/>
            <a:ext cx="1785950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4" name="Picture 10" descr="C:\Users\User\Downloads\IMG_20220415_142734_97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1196752"/>
            <a:ext cx="2230000" cy="2571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85852" y="1"/>
            <a:ext cx="75986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и положительные стороны сотрудничества с 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642918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ru-RU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20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Государственные и муниципальные заказчики могут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размещать заказы в подразделениях УИС как у единственного поставщика, </a:t>
            </a: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 ПРОВЕДЕНИЯ КОНКУРСНЫХ ПРОЦЕДУР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согласно перечню товаров (работ, услуг), утвержденному постановлением Правительства РФ от  09.06.2021 № 1292 </a:t>
            </a:r>
            <a:r>
              <a:rPr lang="ru-RU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(в редакции Федерального закона от 30.12.2 0 №539-ФЗ)</a:t>
            </a: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defRPr/>
            </a:pP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Сумма государственных контрактов, заключенных </a:t>
            </a:r>
            <a:b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учреждениями УИС, как с единственным поставщиком,</a:t>
            </a:r>
          </a:p>
          <a:p>
            <a:pPr algn="just">
              <a:defRPr/>
            </a:pPr>
            <a: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ПРЕВЫШАТЬ 600 ТЫСЯЧ РУБЛЕЙ</a:t>
            </a:r>
            <a:br>
              <a:rPr lang="ru-RU" sz="22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2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(пп.4,11 ч.1 ст.93);</a:t>
            </a:r>
          </a:p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Цена за единицу товара в среднем ниже, чем при аналогичных условиях размещения производства вне территории исправительного учреждения. Кроме того, чем больше объем заказа, тем цена единицы товара меньше;</a:t>
            </a:r>
          </a:p>
          <a:p>
            <a:pPr algn="just">
              <a:buFontTx/>
              <a:buChar char="-"/>
              <a:defRPr/>
            </a:pP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Суммы заключенных государственных контрактов не входят в 5% размера средств совокупного годового объема закупок (или 2 млн.руб.), (пп.4,11 ч.1 ст.93).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C:\Users\Admin\Downloads\Gerb_22-removebg-previe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48" y="1500174"/>
            <a:ext cx="1080120" cy="1295669"/>
          </a:xfrm>
          <a:prstGeom prst="rect">
            <a:avLst/>
          </a:prstGeom>
          <a:noFill/>
        </p:spPr>
      </p:pic>
      <p:pic>
        <p:nvPicPr>
          <p:cNvPr id="1031" name="Picture 7" descr="C:\Users\Admin\Downloads\898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143248"/>
            <a:ext cx="1150988" cy="1214446"/>
          </a:xfrm>
          <a:prstGeom prst="rect">
            <a:avLst/>
          </a:prstGeom>
          <a:noFill/>
        </p:spPr>
      </p:pic>
      <p:pic>
        <p:nvPicPr>
          <p:cNvPr id="1033" name="Picture 9" descr="C:\Users\Admin\Downloads\11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5000636"/>
            <a:ext cx="1300116" cy="1300116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0" y="1285860"/>
            <a:ext cx="7715272" cy="3786214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19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00100" y="285728"/>
            <a:ext cx="7598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Официальный сайт</a:t>
            </a:r>
            <a:b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2357422" y="6143644"/>
            <a:ext cx="1213866" cy="428625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14678" y="1071546"/>
            <a:ext cx="3012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www.63.fsin.gov.ru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20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er\Desktop\сай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571612"/>
            <a:ext cx="6264263" cy="4982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2910" y="285728"/>
            <a:ext cx="81439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Приглашение к сотрудничеству  </a:t>
            </a:r>
          </a:p>
          <a:p>
            <a:pPr algn="ctr">
              <a:defRPr/>
            </a:pPr>
            <a:endParaRPr lang="ru-RU" sz="24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03648" y="1412776"/>
            <a:ext cx="6572296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979468"/>
            <a:ext cx="685804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Ассортимент выпускаемой продукции постоянно расширяется. Развитая инфраструктура, профессиональный штат персонала,  обученных рабочих обеспечат своевременное, качественное и недорогое исполнение Вашего заказа. Мы готовы рассмотреть предложения по взаимовыгодному сотрудничеству с организациями и предприятиями различного профиля независимо от форм собственности.</a:t>
            </a:r>
          </a:p>
          <a:p>
            <a:pPr algn="ctr">
              <a:defRPr/>
            </a:pPr>
            <a:r>
              <a:rPr lang="ru-RU" sz="4400" b="1" u="sng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рады сотрудничеству!</a:t>
            </a: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21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14414" y="142852"/>
            <a:ext cx="7598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Контакты</a:t>
            </a:r>
            <a:b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79512" y="0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071538" y="1412776"/>
            <a:ext cx="7215238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УФСИН России по Самарской области,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443099, г. Самара, ул. Куйбышева, 42.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начальника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Петухов Олег Евгеньевич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339-82-77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Заместители начальника отдела  трудовой адаптации осужденных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err="1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Балабаев</a:t>
            </a: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Александр Владимирович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Долганова Надежда Владимировна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тел. 339-38-85, 339-38-84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Группа маркетинга: тел. 339-38-89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Электронная почта: </a:t>
            </a:r>
            <a:r>
              <a:rPr lang="en-US" sz="24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omts_gufsin@mail.ru</a:t>
            </a:r>
            <a:endParaRPr lang="ru-RU" sz="2400" b="1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57356" y="28572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Направления производственной деятельности </a:t>
            </a:r>
            <a:b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УФСИН России по Самарской области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142984"/>
            <a:ext cx="77152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металлических ограждений, металлоконструкций и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кованных изделий любой сложности;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57158" y="71414"/>
            <a:ext cx="1107262" cy="1000108"/>
          </a:xfrm>
          <a:prstGeom prst="rect">
            <a:avLst/>
          </a:prstGeom>
        </p:spPr>
      </p:pic>
      <p:pic>
        <p:nvPicPr>
          <p:cNvPr id="1026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214950"/>
            <a:ext cx="937483" cy="928694"/>
          </a:xfrm>
          <a:prstGeom prst="rect">
            <a:avLst/>
          </a:prstGeom>
          <a:noFill/>
        </p:spPr>
      </p:pic>
      <p:pic>
        <p:nvPicPr>
          <p:cNvPr id="1027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5143512"/>
            <a:ext cx="999509" cy="990868"/>
          </a:xfrm>
          <a:prstGeom prst="rect">
            <a:avLst/>
          </a:prstGeom>
          <a:noFill/>
        </p:spPr>
      </p:pic>
      <p:pic>
        <p:nvPicPr>
          <p:cNvPr id="1028" name="Picture 4" descr="C:\Users\dolgov.d.v\Desktop\262-2629143_clip-art-word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143116"/>
            <a:ext cx="2000232" cy="1428760"/>
          </a:xfrm>
          <a:prstGeom prst="rect">
            <a:avLst/>
          </a:prstGeom>
          <a:noFill/>
        </p:spPr>
      </p:pic>
      <p:pic>
        <p:nvPicPr>
          <p:cNvPr id="1029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5143512"/>
            <a:ext cx="1143008" cy="1047757"/>
          </a:xfrm>
          <a:prstGeom prst="rect">
            <a:avLst/>
          </a:prstGeom>
          <a:noFill/>
        </p:spPr>
      </p:pic>
      <p:pic>
        <p:nvPicPr>
          <p:cNvPr id="1031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5072074"/>
            <a:ext cx="1108359" cy="1143008"/>
          </a:xfrm>
          <a:prstGeom prst="rect">
            <a:avLst/>
          </a:prstGeom>
          <a:noFill/>
        </p:spPr>
      </p:pic>
      <p:pic>
        <p:nvPicPr>
          <p:cNvPr id="1033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57686" y="4857760"/>
            <a:ext cx="1571636" cy="157163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214282" y="2857496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малых архитектурных форм для оформления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внутридворовых</a:t>
            </a: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территорий;</a:t>
            </a:r>
            <a:endParaRPr lang="ru-RU" sz="2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1714488"/>
            <a:ext cx="71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пиломатериалов и продукции деревообработки;</a:t>
            </a:r>
            <a:endParaRPr lang="ru-RU" sz="2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2000240"/>
            <a:ext cx="37916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Производство офисной мебели;</a:t>
            </a:r>
            <a:endParaRPr lang="ru-RU" sz="20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282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Производство строительных материалов, железобетонных    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конструкций, стеновых блоков;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14282" y="3429000"/>
            <a:ext cx="492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Изготовление остановочных павильонов;</a:t>
            </a:r>
            <a:endParaRPr lang="ru-RU" sz="2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3714752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муки, круп и консервированной продукции;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42844" y="4000504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Производство чистящих и моющих средств;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42844" y="4286256"/>
            <a:ext cx="70009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Изготовление постельных принадлежностей и спецодежды,    </a:t>
            </a:r>
            <a:b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в том числе форменной</a:t>
            </a:r>
            <a:endParaRPr lang="ru-RU" sz="2000" dirty="0"/>
          </a:p>
        </p:txBody>
      </p:sp>
      <p:pic>
        <p:nvPicPr>
          <p:cNvPr id="2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5008" y="5072074"/>
            <a:ext cx="1000132" cy="1000132"/>
          </a:xfrm>
          <a:prstGeom prst="rect">
            <a:avLst/>
          </a:prstGeom>
          <a:noFill/>
        </p:spPr>
      </p:pic>
      <p:pic>
        <p:nvPicPr>
          <p:cNvPr id="4" name="Picture 4" descr="C:\Users\User\Desktop\Icon2-768x76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858016" y="5072074"/>
            <a:ext cx="1000132" cy="1000132"/>
          </a:xfrm>
          <a:prstGeom prst="rect">
            <a:avLst/>
          </a:prstGeom>
          <a:noFill/>
        </p:spPr>
      </p:pic>
      <p:pic>
        <p:nvPicPr>
          <p:cNvPr id="5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31334" y="5143512"/>
            <a:ext cx="1112666" cy="949910"/>
          </a:xfrm>
          <a:prstGeom prst="rect">
            <a:avLst/>
          </a:prstGeom>
          <a:noFill/>
        </p:spPr>
      </p:pic>
      <p:sp>
        <p:nvSpPr>
          <p:cNvPr id="27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3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428728" y="3357562"/>
            <a:ext cx="6643734" cy="898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dirty="0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baseline="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normalizeH="0" noProof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85852" y="0"/>
            <a:ext cx="764383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взаимодействия УФСИН России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Самарской области с государственными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муниципальными структурами</a:t>
            </a:r>
            <a:endParaRPr lang="ru-RU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14282" y="1285860"/>
            <a:ext cx="842968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2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2023 году в рамках организации взаимодействия с государственными и муниципальными учреждениями Самарской области на производственных площадях исправительных учреждений выполнено 77 государственных заказов на общую сумму 26 446,79 тыс.рублей, что позволило привлечь к труду 278 осужденных. На текущий период 2024 заключено 26 контрактов на сумму 12 622,17 тыс. рублей.</a:t>
            </a:r>
          </a:p>
          <a:p>
            <a:pPr algn="just">
              <a:defRPr/>
            </a:pPr>
            <a:r>
              <a:rPr lang="ru-RU" sz="2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endParaRPr lang="ru-RU" sz="2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42844" y="0"/>
            <a:ext cx="1107262" cy="1071546"/>
          </a:xfrm>
          <a:prstGeom prst="rect">
            <a:avLst/>
          </a:prstGeom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4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7" name="Picture 2" descr="C:\Users\dolgov.d.v\Desktop\1403504851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857760"/>
            <a:ext cx="937483" cy="928694"/>
          </a:xfrm>
          <a:prstGeom prst="rect">
            <a:avLst/>
          </a:prstGeom>
          <a:noFill/>
        </p:spPr>
      </p:pic>
      <p:pic>
        <p:nvPicPr>
          <p:cNvPr id="20" name="Picture 3" descr="C:\Users\dolgov.d.v\Downloads\33a5dd81c8559ea3f3d4d54b762124b8-removebg-previe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4786322"/>
            <a:ext cx="999509" cy="990868"/>
          </a:xfrm>
          <a:prstGeom prst="rect">
            <a:avLst/>
          </a:prstGeom>
          <a:noFill/>
        </p:spPr>
      </p:pic>
      <p:pic>
        <p:nvPicPr>
          <p:cNvPr id="21" name="Picture 5" descr="C:\Users\dolgov.d.v\Downloads\furniture-removebg-previe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4786322"/>
            <a:ext cx="1143008" cy="1047757"/>
          </a:xfrm>
          <a:prstGeom prst="rect">
            <a:avLst/>
          </a:prstGeom>
          <a:noFill/>
        </p:spPr>
      </p:pic>
      <p:pic>
        <p:nvPicPr>
          <p:cNvPr id="22" name="Picture 7" descr="C:\Users\dolgov.d.v\Downloads\png-transparent-toy-block-block-miscellaneous-angle-rectangle-removebg-previe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4714884"/>
            <a:ext cx="1108359" cy="1143008"/>
          </a:xfrm>
          <a:prstGeom prst="rect">
            <a:avLst/>
          </a:prstGeom>
          <a:noFill/>
        </p:spPr>
      </p:pic>
      <p:pic>
        <p:nvPicPr>
          <p:cNvPr id="23" name="Picture 9" descr="C:\Users\dolgov.d.v\Downloads\148104231-bus-stop-rgb-color-icon-wait-for-public-transportation-under-roof-urban-commuter-transit-city-infras-removebg-previe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4500570"/>
            <a:ext cx="1571636" cy="1571636"/>
          </a:xfrm>
          <a:prstGeom prst="rect">
            <a:avLst/>
          </a:prstGeom>
          <a:noFill/>
        </p:spPr>
      </p:pic>
      <p:pic>
        <p:nvPicPr>
          <p:cNvPr id="24" name="Picture 2" descr="C:\Users\User\Desktop\6e364f76f623c449f365071b1eba932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4786322"/>
            <a:ext cx="1000132" cy="1000132"/>
          </a:xfrm>
          <a:prstGeom prst="rect">
            <a:avLst/>
          </a:prstGeom>
          <a:noFill/>
        </p:spPr>
      </p:pic>
      <p:pic>
        <p:nvPicPr>
          <p:cNvPr id="25" name="Picture 4" descr="C:\Users\User\Desktop\Icon2-768x76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86578" y="4786322"/>
            <a:ext cx="1000132" cy="1000132"/>
          </a:xfrm>
          <a:prstGeom prst="rect">
            <a:avLst/>
          </a:prstGeom>
          <a:noFill/>
        </p:spPr>
      </p:pic>
      <p:pic>
        <p:nvPicPr>
          <p:cNvPr id="26" name="Picture 5" descr="C:\Users\User\Desktop\5e2c8cb212d9354d3be66dcd_blanket-00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31334" y="4857760"/>
            <a:ext cx="1112666" cy="949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85918" y="142852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УФСИН России по Самарской области </a:t>
            </a:r>
          </a:p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с МКУ г.о. </a:t>
            </a:r>
            <a:r>
              <a:rPr lang="ru-RU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Кинель</a:t>
            </a: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 «Управление ЖКХ», Управлением центра занятости населения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282" y="1571612"/>
            <a:ext cx="55007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2023 году исправительное учреждение № 26 сотрудничало с МКУ г.о.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Кинель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 «Управление ЖКХ»  по изготовлению секций ограждения и секций ворот, исправительное учреждение № 3 изготовило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велопарковки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для нужд Управления центра занятости населения.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Рисунок 1" descr="C:\Users\dolgov.d.v\Desktop\моя\Прайс-лист\изделия ИК-5\20170801_0949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429000"/>
            <a:ext cx="2500330" cy="257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3" name="Picture 9" descr="IMG_20170801_100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643050"/>
            <a:ext cx="3019428" cy="43577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5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429000"/>
            <a:ext cx="2643206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214290"/>
            <a:ext cx="7215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работы по изготовлению контейнеров ТКО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1" name="Picture 2" descr="C:\Users\User\Desktop\Весь хлам с рабочего стола\Для печати\муссорные баки.jpg"/>
          <p:cNvPicPr>
            <a:picLocks noChangeAspect="1" noChangeArrowheads="1"/>
          </p:cNvPicPr>
          <p:nvPr/>
        </p:nvPicPr>
        <p:blipFill>
          <a:blip r:embed="rId3" cstate="print"/>
          <a:srcRect t="17500" b="10000"/>
          <a:stretch>
            <a:fillRect/>
          </a:stretch>
        </p:blipFill>
        <p:spPr bwMode="auto">
          <a:xfrm>
            <a:off x="500034" y="3071810"/>
            <a:ext cx="3643338" cy="3194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285720" y="1142984"/>
            <a:ext cx="85011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2024 году исправительное учреждение № 26 заключило контракт с Комитетом 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управлению муниципальным имуществом Администрации муниципального района </a:t>
            </a:r>
            <a:r>
              <a:rPr lang="ru-RU" sz="16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Безенчукский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Самарской области, исправительное учреждение № 3 заключило контракты </a:t>
            </a:r>
            <a:b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МАУ «Образование», Администрацией с.п. Большая Черниговка м.р. </a:t>
            </a:r>
            <a:r>
              <a:rPr lang="ru-RU" sz="16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Большечерниговский</a:t>
            </a: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СО, МБУ «СБС» г.о. Отрадный, Администрацией м.р.Алексеевский на поставку контейнеров для твердых коммунальных отходов</a:t>
            </a:r>
          </a:p>
        </p:txBody>
      </p:sp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6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2" name="Picture 2" descr="C:\Users\User\Desktop\Бугаков 2022\фото ИК-3\650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071810"/>
            <a:ext cx="4062441" cy="320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85720" y="285728"/>
            <a:ext cx="90726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продукции металлообработки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0"/>
            <a:ext cx="890886" cy="847015"/>
          </a:xfrm>
          <a:prstGeom prst="rect">
            <a:avLst/>
          </a:prstGeom>
        </p:spPr>
      </p:pic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7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pic>
        <p:nvPicPr>
          <p:cNvPr id="13" name="Picture 2" descr="F:\Каталог выпускаемой продукции\Металлообработка\04-7photoAid-removed-backgroun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2953" y="1993542"/>
            <a:ext cx="2786082" cy="1799346"/>
          </a:xfrm>
          <a:prstGeom prst="rect">
            <a:avLst/>
          </a:prstGeom>
          <a:noFill/>
        </p:spPr>
      </p:pic>
      <p:pic>
        <p:nvPicPr>
          <p:cNvPr id="15" name="Picture 6" descr="F:\Каталог выпускаемой продукции\Металлообработка\Heavy-Duty-Powder-Coated-Aluminium-Steel-Outdoor-Swing-Gate-transformed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2106" y="1142984"/>
            <a:ext cx="3000396" cy="3500462"/>
          </a:xfrm>
          <a:prstGeom prst="rect">
            <a:avLst/>
          </a:prstGeom>
          <a:noFill/>
        </p:spPr>
      </p:pic>
      <p:pic>
        <p:nvPicPr>
          <p:cNvPr id="16" name="Picture 13" descr="F:\Каталог выпускаемой продукции\Металлообработка\Безымянный-3ATLBFfzy-transformed (1)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5072074"/>
            <a:ext cx="1714513" cy="1437167"/>
          </a:xfrm>
          <a:prstGeom prst="rect">
            <a:avLst/>
          </a:prstGeom>
          <a:noFill/>
        </p:spPr>
      </p:pic>
      <p:pic>
        <p:nvPicPr>
          <p:cNvPr id="17" name="Picture 5" descr="F:\Каталог выпускаемой продукции\Металлообработка\9782_750x0-transform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14612" y="4429132"/>
            <a:ext cx="1785950" cy="2278121"/>
          </a:xfrm>
          <a:prstGeom prst="rect">
            <a:avLst/>
          </a:prstGeom>
          <a:noFill/>
        </p:spPr>
      </p:pic>
      <p:pic>
        <p:nvPicPr>
          <p:cNvPr id="18" name="Picture 12" descr="F:\Каталог выпускаемой продукции\Металлообработка\urna111-transform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6512" y="5214950"/>
            <a:ext cx="1447071" cy="1285884"/>
          </a:xfrm>
          <a:prstGeom prst="rect">
            <a:avLst/>
          </a:prstGeom>
          <a:noFill/>
        </p:spPr>
      </p:pic>
      <p:pic>
        <p:nvPicPr>
          <p:cNvPr id="19" name="Picture 11" descr="F:\Каталог выпускаемой продукции\Металлообработка\urna8-transform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58082" y="5286388"/>
            <a:ext cx="1571636" cy="117872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000232" y="1340768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Металлические ограждения и </a:t>
            </a:r>
            <a:r>
              <a:rPr lang="ru-RU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велопарковки</a:t>
            </a: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71604" y="4214818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Контейнеры для  твердых коммунальных отходов, урны </a:t>
            </a:r>
          </a:p>
        </p:txBody>
      </p:sp>
      <p:pic>
        <p:nvPicPr>
          <p:cNvPr id="1028" name="Picture 4" descr="C:\Users\dolgov.d.v\Downloads\ograzhdenie_ploshchadki_pryamougolnoe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64517" y="2204864"/>
            <a:ext cx="2214578" cy="1660934"/>
          </a:xfrm>
          <a:prstGeom prst="rect">
            <a:avLst/>
          </a:prstGeom>
          <a:noFill/>
        </p:spPr>
      </p:pic>
      <p:pic>
        <p:nvPicPr>
          <p:cNvPr id="1029" name="Picture 5" descr="C:\Users\dolgov.d.v\Downloads\бункер1_enl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4643446"/>
            <a:ext cx="2643206" cy="2022410"/>
          </a:xfrm>
          <a:prstGeom prst="rect">
            <a:avLst/>
          </a:prstGeom>
          <a:noFill/>
        </p:spPr>
      </p:pic>
      <p:pic>
        <p:nvPicPr>
          <p:cNvPr id="4098" name="Picture 2" descr="C:\Users\dolgov.d.v\Downloads\stoika_velosipednaya_MAF_11photoAid-removed-background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00958" y="2198997"/>
            <a:ext cx="1643042" cy="1457309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214290"/>
            <a:ext cx="7215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продукции металлообработки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1285860"/>
            <a:ext cx="30003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6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контейнеров для сбора пластиковой тары</a:t>
            </a:r>
          </a:p>
          <a:p>
            <a:pPr algn="just">
              <a:defRPr/>
            </a:pPr>
            <a:endParaRPr lang="ru-RU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1214422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6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металлических кроватей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178575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E:\20201215_110624-1536x1152.jpg"/>
          <p:cNvPicPr>
            <a:picLocks noChangeAspect="1" noChangeArrowheads="1"/>
          </p:cNvPicPr>
          <p:nvPr/>
        </p:nvPicPr>
        <p:blipFill>
          <a:blip r:embed="rId4" cstate="print"/>
          <a:srcRect l="64241" t="28910" b="12257"/>
          <a:stretch>
            <a:fillRect/>
          </a:stretch>
        </p:blipFill>
        <p:spPr bwMode="auto">
          <a:xfrm flipH="1">
            <a:off x="214282" y="3143248"/>
            <a:ext cx="2500330" cy="31337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8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5400000">
            <a:off x="3106739" y="3963979"/>
            <a:ext cx="5787248" cy="794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929322" y="1214422"/>
            <a:ext cx="32146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16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1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Изготовление контейнеров для сбора твердых коммунальных  отходов</a:t>
            </a:r>
          </a:p>
        </p:txBody>
      </p:sp>
      <p:pic>
        <p:nvPicPr>
          <p:cNvPr id="2" name="Picture 2" descr="C:\Users\User\Desktop\Бугаков 2022\фото ИК-3\650_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143248"/>
            <a:ext cx="2806269" cy="2950048"/>
          </a:xfrm>
          <a:prstGeom prst="rect">
            <a:avLst/>
          </a:prstGeom>
          <a:noFill/>
        </p:spPr>
      </p:pic>
      <p:pic>
        <p:nvPicPr>
          <p:cNvPr id="20" name="Picture 4" descr="C:\Users\User\Downloads\IMG-20221122-WA0003.jpg"/>
          <p:cNvPicPr>
            <a:picLocks noChangeAspect="1" noChangeArrowheads="1"/>
          </p:cNvPicPr>
          <p:nvPr/>
        </p:nvPicPr>
        <p:blipFill>
          <a:blip r:embed="rId6"/>
          <a:srcRect l="15545" t="12030" r="25321"/>
          <a:stretch>
            <a:fillRect/>
          </a:stretch>
        </p:blipFill>
        <p:spPr bwMode="auto">
          <a:xfrm>
            <a:off x="3416452" y="3143248"/>
            <a:ext cx="2311096" cy="3078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28837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/>
        </p:nvCxnSpPr>
        <p:spPr>
          <a:xfrm>
            <a:off x="0" y="1071546"/>
            <a:ext cx="9144000" cy="1588"/>
          </a:xfrm>
          <a:prstGeom prst="line">
            <a:avLst/>
          </a:prstGeom>
          <a:ln>
            <a:solidFill>
              <a:srgbClr val="FF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928794" y="285728"/>
            <a:ext cx="69294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Производство продукции металлообработки</a:t>
            </a:r>
          </a:p>
        </p:txBody>
      </p:sp>
      <p:pic>
        <p:nvPicPr>
          <p:cNvPr id="9" name="Picture 8" descr="image00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BFB"/>
              </a:clrFrom>
              <a:clrTo>
                <a:srgbClr val="FCFBFB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500034" y="71414"/>
            <a:ext cx="1107262" cy="1000108"/>
          </a:xfrm>
          <a:prstGeom prst="rect">
            <a:avLst/>
          </a:prstGeom>
        </p:spPr>
      </p:pic>
      <p:pic>
        <p:nvPicPr>
          <p:cNvPr id="13" name="Picture 4" descr="C:\Users\User\Desktop\Весь хлам с рабочего стола\Для печати\7459131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4374025"/>
            <a:ext cx="3240360" cy="21656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4" name="Picture 2" descr="C:\Users\dolgov.d.v\Downloads\IMG_5424-15-03-22-12-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364" y="1500174"/>
            <a:ext cx="2428892" cy="24288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3" descr="C:\Users\dolgov.d.v\Downloads\IMG_5425-15-03-22-12-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1285860"/>
            <a:ext cx="3214710" cy="26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6" name="Picture 4" descr="C:\Users\dolgov.d.v\Downloads\IMG_5427-15-03-22-12-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1498427"/>
            <a:ext cx="2428892" cy="24306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7" name="Picture 5" descr="C:\Users\dolgov.d.v\Downloads\IMG_5426-15-03-22-12-55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4643446"/>
            <a:ext cx="4000528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8507412" y="6221413"/>
            <a:ext cx="636588" cy="636587"/>
          </a:xfrm>
          <a:prstGeom prst="ellipse">
            <a:avLst/>
          </a:prstGeom>
          <a:solidFill>
            <a:srgbClr val="ED1847"/>
          </a:solidFill>
          <a:ln w="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dirty="0" smtClean="0">
                <a:solidFill>
                  <a:schemeClr val="bg1"/>
                </a:solidFill>
              </a:rPr>
              <a:t>9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009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2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3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4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5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6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7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8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ppt/theme/themeOverride9.xml><?xml version="1.0" encoding="utf-8"?>
<a:themeOverride xmlns:a="http://schemas.openxmlformats.org/drawingml/2006/main">
  <a:clrScheme name="Яркая">
    <a:dk1>
      <a:sysClr val="windowText" lastClr="000000"/>
    </a:dk1>
    <a:lt1>
      <a:sysClr val="window" lastClr="FFFFFF"/>
    </a:lt1>
    <a:dk2>
      <a:srgbClr val="666666"/>
    </a:dk2>
    <a:lt2>
      <a:srgbClr val="D2D2D2"/>
    </a:lt2>
    <a:accent1>
      <a:srgbClr val="FF388C"/>
    </a:accent1>
    <a:accent2>
      <a:srgbClr val="E40059"/>
    </a:accent2>
    <a:accent3>
      <a:srgbClr val="9C007F"/>
    </a:accent3>
    <a:accent4>
      <a:srgbClr val="68007F"/>
    </a:accent4>
    <a:accent5>
      <a:srgbClr val="005BD3"/>
    </a:accent5>
    <a:accent6>
      <a:srgbClr val="00349E"/>
    </a:accent6>
    <a:hlink>
      <a:srgbClr val="17BBFD"/>
    </a:hlink>
    <a:folHlink>
      <a:srgbClr val="FF79C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30633</TotalTime>
  <Words>734</Words>
  <Application>Microsoft Office PowerPoint</Application>
  <PresentationFormat>Экран (4:3)</PresentationFormat>
  <Paragraphs>144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УПРАВЛЕНИЕ ФЕДЕРАЛЬНОЙ СЛУЖБЫ ИСПОЛНЕНИЯ НАКАЗАНИЙ  ПО САМАРСКОЙ ОБЛАСТИ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ФЕДЕРАЛЬНОЙ СЛУЖБЫ ИСПОЛНЕНИЯ НАКАЗАНИЙ  ПО САМАРСКОЙ ОБЛАСТИ</dc:title>
  <dc:creator>Долгов Денис Викторович</dc:creator>
  <cp:lastModifiedBy>User</cp:lastModifiedBy>
  <cp:revision>407</cp:revision>
  <dcterms:created xsi:type="dcterms:W3CDTF">2022-03-11T09:10:07Z</dcterms:created>
  <dcterms:modified xsi:type="dcterms:W3CDTF">2024-06-19T12:37:00Z</dcterms:modified>
</cp:coreProperties>
</file>