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8" r:id="rId4"/>
    <p:sldId id="258" r:id="rId5"/>
    <p:sldId id="262" r:id="rId6"/>
    <p:sldId id="264" r:id="rId7"/>
    <p:sldId id="283" r:id="rId8"/>
    <p:sldId id="284" r:id="rId9"/>
    <p:sldId id="285" r:id="rId10"/>
    <p:sldId id="286" r:id="rId11"/>
    <p:sldId id="274" r:id="rId12"/>
    <p:sldId id="276" r:id="rId13"/>
    <p:sldId id="287" r:id="rId14"/>
    <p:sldId id="270" r:id="rId15"/>
    <p:sldId id="271" r:id="rId16"/>
    <p:sldId id="291" r:id="rId17"/>
    <p:sldId id="281" r:id="rId18"/>
    <p:sldId id="278" r:id="rId19"/>
    <p:sldId id="289" r:id="rId20"/>
    <p:sldId id="290" r:id="rId21"/>
    <p:sldId id="277" r:id="rId22"/>
    <p:sldId id="265" r:id="rId23"/>
    <p:sldId id="267" r:id="rId24"/>
    <p:sldId id="272" r:id="rId25"/>
    <p:sldId id="26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00"/>
    <a:srgbClr val="FF3300"/>
    <a:srgbClr val="0D23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93" autoAdjust="0"/>
    <p:restoredTop sz="90227" autoAdjust="0"/>
  </p:normalViewPr>
  <p:slideViewPr>
    <p:cSldViewPr>
      <p:cViewPr>
        <p:scale>
          <a:sx n="90" d="100"/>
          <a:sy n="90" d="100"/>
        </p:scale>
        <p:origin x="-102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91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jpeg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720" y="214290"/>
            <a:ext cx="2214578" cy="200026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сектор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уголовно-исполнительной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</a:t>
            </a:r>
            <a:b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  <a:r>
              <a:rPr lang="en-US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Самара</a:t>
            </a:r>
            <a:endParaRPr kumimoji="0" lang="ru-RU" sz="2800" b="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0"/>
            <a:ext cx="1107262" cy="1000108"/>
          </a:xfrm>
          <a:prstGeom prst="rect">
            <a:avLst/>
          </a:prstGeom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214290"/>
            <a:ext cx="757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 металлообработки</a:t>
            </a:r>
          </a:p>
        </p:txBody>
      </p:sp>
      <p:pic>
        <p:nvPicPr>
          <p:cNvPr id="20" name="Picture 3" descr="C:\Users\DOLGOV~1.V\AppData\Local\Temp\Rar$DR66.072\IMG-34590f6fd6a29c434aee71c3fefa774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96440"/>
            <a:ext cx="3143272" cy="271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276" y="1268760"/>
            <a:ext cx="307183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dolgov.d.v\Desktop\Подготовка к совещанию\фотографии выполненых работ\image-31-07-23-02-52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221088"/>
            <a:ext cx="2878599" cy="2277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449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8596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142852"/>
            <a:ext cx="7929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«Сергиевский дом интернат», ГКУ СО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РЦДиПОВ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«Виктория»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14422"/>
            <a:ext cx="4714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 исправительное учреждение №  6 изготовило для нужд  ГБУ СО «Сергиевский дом интернат», ГКУ СО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РЦДиПОВ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«Виктория» чистящие и моющие средства, средства для мытья посуды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3" descr="C:\Users\User\Downloads\image-removebg-preview 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071810"/>
            <a:ext cx="7231768" cy="4071941"/>
          </a:xfrm>
          <a:prstGeom prst="rect">
            <a:avLst/>
          </a:prstGeom>
          <a:noFill/>
        </p:spPr>
      </p:pic>
      <p:pic>
        <p:nvPicPr>
          <p:cNvPr id="17" name="Picture 7" descr="C:\Users\User\Downloads\image-removebg-preview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85728"/>
            <a:ext cx="7866181" cy="4429156"/>
          </a:xfrm>
          <a:prstGeom prst="rect">
            <a:avLst/>
          </a:prstGeom>
          <a:noFill/>
        </p:spPr>
      </p:pic>
      <p:pic>
        <p:nvPicPr>
          <p:cNvPr id="2058" name="Picture 10" descr="C:\Users\User\Downloads\SAM_1563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7496"/>
            <a:ext cx="5000660" cy="375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ГБУ СО «Сергиевский дом интернат в том числе детский»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14298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организовано взаимодействие исправительного учреждения № 6 </a:t>
            </a:r>
            <a:b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ГБУ СО «Сергиевский дом интернат в том числе детский» на поставку мебели (шкафы, столы)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Picture 3" descr="C:\Users\User\Downloads\image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857365"/>
            <a:ext cx="6470569" cy="3643338"/>
          </a:xfrm>
          <a:prstGeom prst="rect">
            <a:avLst/>
          </a:prstGeom>
          <a:noFill/>
        </p:spPr>
      </p:pic>
      <p:pic>
        <p:nvPicPr>
          <p:cNvPr id="23" name="Picture 6" descr="C:\Users\User\Downloads\image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1714488"/>
            <a:ext cx="7358687" cy="4143404"/>
          </a:xfrm>
          <a:prstGeom prst="rect">
            <a:avLst/>
          </a:prstGeom>
          <a:noFill/>
        </p:spPr>
      </p:pic>
      <p:pic>
        <p:nvPicPr>
          <p:cNvPr id="24" name="Picture 8" descr="C:\Users\User\Downloads\image-removebg-preview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86114" y="3071810"/>
            <a:ext cx="8055349" cy="4535669"/>
          </a:xfrm>
          <a:prstGeom prst="rect">
            <a:avLst/>
          </a:prstGeom>
          <a:noFill/>
        </p:spPr>
      </p:pic>
      <p:pic>
        <p:nvPicPr>
          <p:cNvPr id="25" name="Picture 9" descr="C:\Users\User\Downloads\image-removebg-preview (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785794"/>
            <a:ext cx="7706731" cy="4339376"/>
          </a:xfrm>
          <a:prstGeom prst="rect">
            <a:avLst/>
          </a:prstGeom>
          <a:noFill/>
        </p:spPr>
      </p:pic>
      <p:pic>
        <p:nvPicPr>
          <p:cNvPr id="26" name="Picture 10" descr="C:\Users\User\Downloads\image-removebg-preview (5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3000372"/>
            <a:ext cx="8715468" cy="4907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00108"/>
          </a:xfrm>
          <a:prstGeom prst="rect">
            <a:avLst/>
          </a:prstGeom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285728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продукции деревообработки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7057" y="1412776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Офисная мебель </a:t>
            </a:r>
          </a:p>
        </p:txBody>
      </p:sp>
      <p:pic>
        <p:nvPicPr>
          <p:cNvPr id="2050" name="Picture 2" descr="C:\Users\dolgov.d.v\Downloads\2023-07-21_09-38-36photoAid-removed-backg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89" y="2500306"/>
            <a:ext cx="3378921" cy="1618557"/>
          </a:xfrm>
          <a:prstGeom prst="rect">
            <a:avLst/>
          </a:prstGeom>
          <a:noFill/>
        </p:spPr>
      </p:pic>
      <p:pic>
        <p:nvPicPr>
          <p:cNvPr id="2051" name="Picture 3" descr="C:\Users\dolgov.d.v\Downloads\stol-peregovorov-palladio-supbig-01photoAid-removed-backgrou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146411"/>
            <a:ext cx="2928958" cy="1991691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786050" y="442913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Деревообрабатывающее производство</a:t>
            </a:r>
          </a:p>
        </p:txBody>
      </p:sp>
      <p:pic>
        <p:nvPicPr>
          <p:cNvPr id="2" name="Picture 6" descr="F:\Каталог выпускаемой продукции\Деревообработка\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1750871" cy="1405735"/>
          </a:xfrm>
          <a:prstGeom prst="rect">
            <a:avLst/>
          </a:prstGeom>
          <a:noFill/>
        </p:spPr>
      </p:pic>
      <p:pic>
        <p:nvPicPr>
          <p:cNvPr id="2055" name="Picture 7" descr="C:\Users\dolgov.d.v\Downloads\prop-products-22641-1564511190-1 (1)photoAid-removed-backgroun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929198"/>
            <a:ext cx="2357454" cy="1550957"/>
          </a:xfrm>
          <a:prstGeom prst="rect">
            <a:avLst/>
          </a:prstGeom>
          <a:noFill/>
        </p:spPr>
      </p:pic>
      <p:pic>
        <p:nvPicPr>
          <p:cNvPr id="6" name="Picture 11" descr="C:\Users\dolgov.d.v\Downloads\6482878152photoAid-removed-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5429264"/>
            <a:ext cx="1500198" cy="1000132"/>
          </a:xfrm>
          <a:prstGeom prst="rect">
            <a:avLst/>
          </a:prstGeom>
          <a:noFill/>
        </p:spPr>
      </p:pic>
      <p:pic>
        <p:nvPicPr>
          <p:cNvPr id="8" name="Picture 12" descr="F:\Каталог выпускаемой продукции\Деревообработка\700-nwphotoAid-removed-backgroun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4500570"/>
            <a:ext cx="2571744" cy="2571744"/>
          </a:xfrm>
          <a:prstGeom prst="rect">
            <a:avLst/>
          </a:prstGeom>
          <a:noFill/>
        </p:spPr>
      </p:pic>
      <p:pic>
        <p:nvPicPr>
          <p:cNvPr id="2061" name="Picture 13" descr="C:\Users\dolgov.d.v\Downloads\2luus1y0fh4517yoheezcal34aivxs5g-_lX6qeEw9-transforme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596" y="2309452"/>
            <a:ext cx="2357454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71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мебели для дома и офиса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0" name="Picture 13" descr="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071546"/>
            <a:ext cx="3816350" cy="2862262"/>
          </a:xfrm>
          <a:prstGeom prst="rect">
            <a:avLst/>
          </a:prstGeom>
        </p:spPr>
      </p:pic>
      <p:pic>
        <p:nvPicPr>
          <p:cNvPr id="11" name="Picture 9" descr="IMAG0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1285860"/>
            <a:ext cx="3929090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IMAG02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596" y="4071942"/>
            <a:ext cx="3865563" cy="2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SCN36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60032" y="3717032"/>
            <a:ext cx="396081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материалов, ЖБИ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стеновых блоков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4" name="Picture 6" descr="C:\Users\User\Desktop\2020\Прайсы\для презентации\f13b8426539de4ab71865502b8e3c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191000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1196752"/>
            <a:ext cx="421322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7" descr="готовая продукция- лест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3861048"/>
            <a:ext cx="4214842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1" descr="large_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572000" y="3861048"/>
            <a:ext cx="421484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0"/>
            <a:ext cx="1107262" cy="1000108"/>
          </a:xfrm>
          <a:prstGeom prst="rect">
            <a:avLst/>
          </a:prstGeom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757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Малые архитектурные  формы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F:\Каталог выпускаемой продукции\МАФ\17985.750x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413" y="1827960"/>
            <a:ext cx="218543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F:\Каталог выпускаемой продукции\МАФ\вазон.jpg"/>
          <p:cNvPicPr>
            <a:picLocks noChangeAspect="1" noChangeArrowheads="1"/>
          </p:cNvPicPr>
          <p:nvPr/>
        </p:nvPicPr>
        <p:blipFill>
          <a:blip r:embed="rId5" cstate="print"/>
          <a:srcRect l="5882" t="5591" r="5882" b="7751"/>
          <a:stretch>
            <a:fillRect/>
          </a:stretch>
        </p:blipFill>
        <p:spPr bwMode="auto">
          <a:xfrm>
            <a:off x="2872514" y="1883105"/>
            <a:ext cx="307183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dolgov.d.v\Downloads\8000photoAid-removed-backgroun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143512"/>
            <a:ext cx="2071702" cy="1553777"/>
          </a:xfrm>
          <a:prstGeom prst="rect">
            <a:avLst/>
          </a:prstGeom>
          <a:noFill/>
        </p:spPr>
      </p:pic>
      <p:pic>
        <p:nvPicPr>
          <p:cNvPr id="4106" name="Picture 10" descr="C:\Users\dolgov.d.v\Downloads\5х24х12-kirpicjphotoAid-removed-backgroun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929198"/>
            <a:ext cx="2571736" cy="1928802"/>
          </a:xfrm>
          <a:prstGeom prst="rect">
            <a:avLst/>
          </a:prstGeom>
          <a:noFill/>
        </p:spPr>
      </p:pic>
      <p:pic>
        <p:nvPicPr>
          <p:cNvPr id="4107" name="Picture 11" descr="C:\Users\dolgov.d.v\Desktop\плитка-1-1536x10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926337"/>
            <a:ext cx="2928958" cy="1931663"/>
          </a:xfrm>
          <a:prstGeom prst="rect">
            <a:avLst/>
          </a:prstGeom>
          <a:noFill/>
        </p:spPr>
      </p:pic>
      <p:pic>
        <p:nvPicPr>
          <p:cNvPr id="4108" name="Picture 12" descr="C:\Users\dolgov.d.v\Downloads\vazon-iz-betona-pryamougolnyj-100h60h60photoAid-removed-backgroun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772816"/>
            <a:ext cx="2557140" cy="232486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14480" y="142852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ГКУ Самарской области  «Центр по делам ГО, ПБ и ЧС»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500174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исправительная колония № 3 заключила контракт с МКУ МР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Челно-Вершинский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 «Центр по защите населения и территорий от ЧС» на пошив вещевого имущества (одеяла, матрасы, подушки постельные принадлежности: наволочки, пододеяльники)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 descr="C:\Users\User\Desktop\Бугаков 2022\фото ИК-3\matra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571612"/>
            <a:ext cx="3643337" cy="2357454"/>
          </a:xfrm>
          <a:prstGeom prst="rect">
            <a:avLst/>
          </a:prstGeom>
          <a:noFill/>
        </p:spPr>
      </p:pic>
      <p:pic>
        <p:nvPicPr>
          <p:cNvPr id="2051" name="Picture 3" descr="C:\Users\User\Desktop\Бугаков 2022\фото ИК-3\6397c95510e33d09a676869f211b14c5-1000x1000.jpg"/>
          <p:cNvPicPr>
            <a:picLocks noChangeAspect="1" noChangeArrowheads="1"/>
          </p:cNvPicPr>
          <p:nvPr/>
        </p:nvPicPr>
        <p:blipFill>
          <a:blip r:embed="rId5" cstate="print"/>
          <a:srcRect t="20455" b="9658"/>
          <a:stretch>
            <a:fillRect/>
          </a:stretch>
        </p:blipFill>
        <p:spPr bwMode="auto">
          <a:xfrm>
            <a:off x="5286380" y="4071942"/>
            <a:ext cx="3286148" cy="2286016"/>
          </a:xfrm>
          <a:prstGeom prst="rect">
            <a:avLst/>
          </a:prstGeom>
          <a:noFill/>
        </p:spPr>
      </p:pic>
      <p:pic>
        <p:nvPicPr>
          <p:cNvPr id="16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786190"/>
            <a:ext cx="3500462" cy="239077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214422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00166" y="142852"/>
            <a:ext cx="7643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ГКУЗ МЦ «Резерв»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ГКУ СО «Центр по делам ГО, ПБ и ЧС»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571612"/>
            <a:ext cx="61436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исправительная колония № 16 заключила контракт с ГКУЗ «Самарский областной медицинский центр мобилизационных резервов «Резерв», ГКУ СО «Центр по делам ГО, ПБ и ЧС» на пошив вещевого имущества (постельные принадлежности)</a:t>
            </a:r>
          </a:p>
        </p:txBody>
      </p:sp>
      <p:pic>
        <p:nvPicPr>
          <p:cNvPr id="2050" name="Picture 2" descr="C:\Users\User\Downloads\КОМПЛЕКТ ПОСТЕЛЬНОГО БЕЛЬ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643050"/>
            <a:ext cx="250033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643314"/>
            <a:ext cx="2390773" cy="2390773"/>
          </a:xfrm>
          <a:prstGeom prst="rect">
            <a:avLst/>
          </a:prstGeom>
          <a:noFill/>
        </p:spPr>
      </p:pic>
      <p:pic>
        <p:nvPicPr>
          <p:cNvPr id="2052" name="Picture 4" descr="C:\Users\User\Downloads\ПЕЛЕНКА_ФЛАНЕЛЬ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9066"/>
            <a:ext cx="2444733" cy="2444733"/>
          </a:xfrm>
          <a:prstGeom prst="rect">
            <a:avLst/>
          </a:prstGeom>
          <a:noFill/>
        </p:spPr>
      </p:pic>
      <p:pic>
        <p:nvPicPr>
          <p:cNvPr id="2053" name="Picture 5" descr="C:\Users\User\Downloads\ПОЛОТЕНЦЕ_МАХРОВОЕ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429000"/>
            <a:ext cx="2670169" cy="2670169"/>
          </a:xfrm>
          <a:prstGeom prst="rect">
            <a:avLst/>
          </a:prstGeom>
          <a:noFill/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4" name="Picture 5" descr="C:\Users\User\Desktop\Бугаков 2022\фото ИК-3\Центр по делам ГО и ЧС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42844" y="5500702"/>
            <a:ext cx="1226626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5886" y="142852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 части заключения контрактов на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пошив специальной одежды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dolgov.d.v\Downloads\kostyum-letniy-fakel-servis-new_1_800x600w-transform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2" y="1714488"/>
            <a:ext cx="2428892" cy="2500330"/>
          </a:xfrm>
          <a:prstGeom prst="rect">
            <a:avLst/>
          </a:prstGeom>
          <a:noFill/>
        </p:spPr>
      </p:pic>
      <p:pic>
        <p:nvPicPr>
          <p:cNvPr id="3079" name="Picture 7" descr="C:\Users\dolgov.d.v\Downloads\52128250-transform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714488"/>
            <a:ext cx="2786082" cy="2428892"/>
          </a:xfrm>
          <a:prstGeom prst="rect">
            <a:avLst/>
          </a:prstGeom>
          <a:noFill/>
        </p:spPr>
      </p:pic>
      <p:pic>
        <p:nvPicPr>
          <p:cNvPr id="3080" name="Picture 8" descr="C:\Users\dolgov.d.v\Downloads\previewphotoAid-removed-backgroun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714488"/>
            <a:ext cx="2571768" cy="2428892"/>
          </a:xfrm>
          <a:prstGeom prst="rect">
            <a:avLst/>
          </a:prstGeom>
          <a:noFill/>
        </p:spPr>
      </p:pic>
      <p:pic>
        <p:nvPicPr>
          <p:cNvPr id="3081" name="Picture 9" descr="C:\Users\dolgov.d.v\Downloads\6148887787photoAid-removed-backgroun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1714488"/>
            <a:ext cx="2500306" cy="2500306"/>
          </a:xfrm>
          <a:prstGeom prst="rect">
            <a:avLst/>
          </a:prstGeom>
          <a:noFill/>
        </p:spPr>
      </p:pic>
      <p:pic>
        <p:nvPicPr>
          <p:cNvPr id="3083" name="Picture 11" descr="C:\Users\dolgov.d.v\Downloads\91b6202df5acafa343b575df45b4e37bphotoAid-removed-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1571612"/>
            <a:ext cx="1357322" cy="2571745"/>
          </a:xfrm>
          <a:prstGeom prst="rect">
            <a:avLst/>
          </a:prstGeom>
          <a:noFill/>
        </p:spPr>
      </p:pic>
      <p:pic>
        <p:nvPicPr>
          <p:cNvPr id="21" name="Picture 8" descr="C:\Users\User\Desktop\2020\Прайсы\для презентации\5910974529907517_1d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0025" y="4797599"/>
            <a:ext cx="5350472" cy="174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Спиридоновка</a:t>
            </a: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(ИК-26</a:t>
            </a: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142852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 части заключения контрактов на поставку постельных принадлежностей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olgov.d.v\Downloads\81e1e8452dcb2a37cd9d626b51cc536d-transfor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572140"/>
            <a:ext cx="1352459" cy="1123414"/>
          </a:xfrm>
          <a:prstGeom prst="rect">
            <a:avLst/>
          </a:prstGeom>
          <a:noFill/>
        </p:spPr>
      </p:pic>
      <p:pic>
        <p:nvPicPr>
          <p:cNvPr id="3075" name="Picture 3" descr="C:\Users\dolgov.d.v\Downloads\1063290-1-800Wx800HphotoAid-removed-background-transfor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5429240"/>
            <a:ext cx="1428760" cy="1428760"/>
          </a:xfrm>
          <a:prstGeom prst="rect">
            <a:avLst/>
          </a:prstGeom>
          <a:noFill/>
        </p:spPr>
      </p:pic>
      <p:pic>
        <p:nvPicPr>
          <p:cNvPr id="3076" name="Picture 4" descr="C:\Users\dolgov.d.v\Downloads\f3fb649ccad4f02eeae36c6bed07b020-transformed_(1)-transform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5646052"/>
            <a:ext cx="1805285" cy="1211948"/>
          </a:xfrm>
          <a:prstGeom prst="rect">
            <a:avLst/>
          </a:prstGeom>
          <a:noFill/>
        </p:spPr>
      </p:pic>
      <p:pic>
        <p:nvPicPr>
          <p:cNvPr id="3077" name="Picture 5" descr="C:\Users\dolgov.d.v\Downloads\Posciel-hotelowa-160x200-biale-poszewki-bawelna-Dlugosc-poszewki-na-koldre-160-cm-transfor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842241"/>
            <a:ext cx="2000264" cy="1015759"/>
          </a:xfrm>
          <a:prstGeom prst="rect">
            <a:avLst/>
          </a:prstGeom>
          <a:noFill/>
        </p:spPr>
      </p:pic>
      <p:pic>
        <p:nvPicPr>
          <p:cNvPr id="3084" name="Picture 12" descr="C:\Users\dolgov.d.v\Downloads\6272741881photoAid-removed-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5643578"/>
            <a:ext cx="1607319" cy="1071546"/>
          </a:xfrm>
          <a:prstGeom prst="rect">
            <a:avLst/>
          </a:prstGeom>
          <a:noFill/>
        </p:spPr>
      </p:pic>
      <p:pic>
        <p:nvPicPr>
          <p:cNvPr id="21" name="Picture 7" descr="C:\Users\User\Desktop\2020\Прайсы\для презентации\1212390229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3666" y="2204864"/>
            <a:ext cx="391124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F:\ОТЧЁТЫ 2023\указания в ИК\О фотоизображении продукции\ИК-3\подуш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2276872"/>
            <a:ext cx="364333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5539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214290"/>
            <a:ext cx="65722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круп в УФСИН России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214422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исправительной колонии № 16 организовано производство широкого ассортимента круп </a:t>
            </a:r>
          </a:p>
        </p:txBody>
      </p:sp>
      <p:pic>
        <p:nvPicPr>
          <p:cNvPr id="1026" name="Picture 2" descr="C:\Users\User\Downloads\IMG_20220415_142802_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07170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ownloads\IMG_20220415_142808_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933056"/>
            <a:ext cx="24713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User\Downloads\IMG_20220415_142754_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14554"/>
            <a:ext cx="1785950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User\Downloads\IMG_20220415_142806_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429132"/>
            <a:ext cx="2177707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User\Downloads\IMG_20220415_142800_3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User\Downloads\IMG_20220415_142751_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4" name="Picture 10" descr="C:\Users\User\Downloads\IMG_20220415_142734_9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1196752"/>
            <a:ext cx="2230000" cy="25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85852" y="1"/>
            <a:ext cx="759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18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и муниципальные заказчики могут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размещать заказы в подразделениях УИС как у единственного поставщика, </a:t>
            </a: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ПРОВЕДЕНИЯ КОНКУРСНЫХ ПРОЦЕДУР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перечню товаров (работ, услуг), утвержденному постановлением Правительства РФ от  09.06.2021 № 1292 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 редакции Федерального закона от 30.12.2 0 №539-ФЗ)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Сумма государственных контрактов, заключенных </a:t>
            </a:r>
            <a:b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учреждениями УИС, как с единственным поставщиком,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ПРЕВЫШАТЬ 600 ТЫСЯЧ РУБЛЕЙ</a:t>
            </a:r>
            <a:b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(пп.4,11 ч.1 ст.93);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Цена за единицу товара в среднем ниже, чем при аналогичных условиях размещения производства вне территории исправительного учреждения. Кроме того, чем больше объем заказа, тем цена единицы товара меньше;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Суммы заключенных государственных контрактов не входят в 5% размера средств совокупного годового объема закупок (или 2 млн.руб.), (пп.4,11 ч.1 ст.93).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0" y="1285860"/>
            <a:ext cx="7715272" cy="37862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00100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357422" y="6143644"/>
            <a:ext cx="1213866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1071546"/>
            <a:ext cx="301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www.63.fsin.gov.ru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сай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71612"/>
            <a:ext cx="6264263" cy="4982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2910" y="285728"/>
            <a:ext cx="81439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Приглашение к сотрудничеству  </a:t>
            </a:r>
          </a:p>
          <a:p>
            <a:pPr algn="ctr"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979468"/>
            <a:ext cx="68580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выпускаемой продукции постоянно расширяется. Развитая инфраструктура, профессиональный штат персонала,  обученных рабочих обеспечат своевременное, качественное и недорогое исполнение Вашего заказа. Мы готовы рассмотреть предложения по взаимовыгодному сотрудничеству с организациями и предприятиями различного профиля независимо от форм собственности.</a:t>
            </a:r>
          </a:p>
          <a:p>
            <a:pPr algn="ctr">
              <a:defRPr/>
            </a:pPr>
            <a:r>
              <a:rPr lang="ru-RU" sz="4400" b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сотрудничеству!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142852"/>
            <a:ext cx="7598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1538" y="1412776"/>
            <a:ext cx="721523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Петухов Олег Евгеньевич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339-82-77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Заместители начальника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Балабаев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Александр Владимирович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Долганова Надежда Владимировна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339-38-85, 339-38-84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omts_gufsin@mail.ru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производственной деятельности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771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металлических ограждений, металлоконструкций и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кованных изделий любой сложности;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71414"/>
            <a:ext cx="1107262" cy="1000108"/>
          </a:xfrm>
          <a:prstGeom prst="rect">
            <a:avLst/>
          </a:prstGeom>
        </p:spPr>
      </p:pic>
      <p:pic>
        <p:nvPicPr>
          <p:cNvPr id="1026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214950"/>
            <a:ext cx="937483" cy="928694"/>
          </a:xfrm>
          <a:prstGeom prst="rect">
            <a:avLst/>
          </a:prstGeom>
          <a:noFill/>
        </p:spPr>
      </p:pic>
      <p:pic>
        <p:nvPicPr>
          <p:cNvPr id="1027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143512"/>
            <a:ext cx="999509" cy="990868"/>
          </a:xfrm>
          <a:prstGeom prst="rect">
            <a:avLst/>
          </a:prstGeom>
          <a:noFill/>
        </p:spPr>
      </p:pic>
      <p:pic>
        <p:nvPicPr>
          <p:cNvPr id="1028" name="Picture 4" descr="C:\Users\dolgov.d.v\Desktop\262-2629143_clip-art-wor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143116"/>
            <a:ext cx="2000232" cy="1428760"/>
          </a:xfrm>
          <a:prstGeom prst="rect">
            <a:avLst/>
          </a:prstGeom>
          <a:noFill/>
        </p:spPr>
      </p:pic>
      <p:pic>
        <p:nvPicPr>
          <p:cNvPr id="1029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5143512"/>
            <a:ext cx="1143008" cy="1047757"/>
          </a:xfrm>
          <a:prstGeom prst="rect">
            <a:avLst/>
          </a:prstGeom>
          <a:noFill/>
        </p:spPr>
      </p:pic>
      <p:pic>
        <p:nvPicPr>
          <p:cNvPr id="1031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5072074"/>
            <a:ext cx="1108359" cy="1143008"/>
          </a:xfrm>
          <a:prstGeom prst="rect">
            <a:avLst/>
          </a:prstGeom>
          <a:noFill/>
        </p:spPr>
      </p:pic>
      <p:pic>
        <p:nvPicPr>
          <p:cNvPr id="103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857760"/>
            <a:ext cx="1571636" cy="15716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4282" y="285749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малых архитектурных форм для оформления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территорий;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1448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пиломатериалов и продукции деревообработки;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2000240"/>
            <a:ext cx="379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офисной мебели;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228599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Производство строительных материалов, железобетонных    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конструкций, стеновых блоков;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429000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остановочных павильонов;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71475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муки, круп и консервированной продукции;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чистящих и моющих средств;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28625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Изготовление постельных принадлежностей и спецодежды,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том числе форменной</a:t>
            </a:r>
            <a:endParaRPr lang="ru-RU" sz="2000" dirty="0"/>
          </a:p>
        </p:txBody>
      </p:sp>
      <p:pic>
        <p:nvPicPr>
          <p:cNvPr id="2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072074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4" descr="C:\Users\User\Desktop\Icon2-768x76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072074"/>
            <a:ext cx="1000132" cy="1000132"/>
          </a:xfrm>
          <a:prstGeom prst="rect">
            <a:avLst/>
          </a:prstGeom>
          <a:noFill/>
        </p:spPr>
      </p:pic>
      <p:pic>
        <p:nvPicPr>
          <p:cNvPr id="5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31334" y="5143512"/>
            <a:ext cx="1112666" cy="949910"/>
          </a:xfrm>
          <a:prstGeom prst="rect">
            <a:avLst/>
          </a:prstGeom>
          <a:noFill/>
        </p:spPr>
      </p:pic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0"/>
            <a:ext cx="76438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Самарской области с государственными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муниципальными структурами</a:t>
            </a:r>
            <a:endParaRPr lang="ru-RU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285860"/>
            <a:ext cx="84296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 в рамках организации взаимодействия с государственными и муниципальными учреждениями Самарской области на производственных площадях исправительных учреждений выполнено 77 государственных заказов на общую сумму 26 446,79 тыс.рублей, что позволило привлечь к труду 278 осужденных. На текущий период 2024 заключено 26 контрактов на сумму 12 622,17 тыс. рублей.</a:t>
            </a:r>
          </a:p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71546"/>
          </a:xfrm>
          <a:prstGeom prst="rect">
            <a:avLst/>
          </a:prstGeom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7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857760"/>
            <a:ext cx="937483" cy="928694"/>
          </a:xfrm>
          <a:prstGeom prst="rect">
            <a:avLst/>
          </a:prstGeom>
          <a:noFill/>
        </p:spPr>
      </p:pic>
      <p:pic>
        <p:nvPicPr>
          <p:cNvPr id="20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786322"/>
            <a:ext cx="999509" cy="990868"/>
          </a:xfrm>
          <a:prstGeom prst="rect">
            <a:avLst/>
          </a:prstGeom>
          <a:noFill/>
        </p:spPr>
      </p:pic>
      <p:pic>
        <p:nvPicPr>
          <p:cNvPr id="21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786322"/>
            <a:ext cx="1143008" cy="1047757"/>
          </a:xfrm>
          <a:prstGeom prst="rect">
            <a:avLst/>
          </a:prstGeom>
          <a:noFill/>
        </p:spPr>
      </p:pic>
      <p:pic>
        <p:nvPicPr>
          <p:cNvPr id="22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714884"/>
            <a:ext cx="1108359" cy="1143008"/>
          </a:xfrm>
          <a:prstGeom prst="rect">
            <a:avLst/>
          </a:prstGeom>
          <a:noFill/>
        </p:spPr>
      </p:pic>
      <p:pic>
        <p:nvPicPr>
          <p:cNvPr id="2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4500570"/>
            <a:ext cx="1571636" cy="1571636"/>
          </a:xfrm>
          <a:prstGeom prst="rect">
            <a:avLst/>
          </a:prstGeom>
          <a:noFill/>
        </p:spPr>
      </p:pic>
      <p:pic>
        <p:nvPicPr>
          <p:cNvPr id="24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786322"/>
            <a:ext cx="1000132" cy="1000132"/>
          </a:xfrm>
          <a:prstGeom prst="rect">
            <a:avLst/>
          </a:prstGeom>
          <a:noFill/>
        </p:spPr>
      </p:pic>
      <p:pic>
        <p:nvPicPr>
          <p:cNvPr id="25" name="Picture 4" descr="C:\Users\User\Desktop\Icon2-768x76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4786322"/>
            <a:ext cx="1000132" cy="1000132"/>
          </a:xfrm>
          <a:prstGeom prst="rect">
            <a:avLst/>
          </a:prstGeom>
          <a:noFill/>
        </p:spPr>
      </p:pic>
      <p:pic>
        <p:nvPicPr>
          <p:cNvPr id="26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31334" y="4857760"/>
            <a:ext cx="1112666" cy="949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142852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МКУ г.о. </a:t>
            </a:r>
            <a:r>
              <a:rPr lang="ru-RU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 «Управление ЖКХ», Управлением центра занятости населения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1571612"/>
            <a:ext cx="55007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 исправительное учреждение № 26 сотрудничало с МКУ г.о.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 «Управление ЖКХ»  по изготовлению секций ограждения и секций ворот, исправительное учреждение № 3 изготовило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велопарковки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нужд Управления центра занятости населения.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Рисунок 1" descr="C:\Users\dolgov.d.v\Desktop\моя\Прайс-лист\изделия ИК-5\20170801_094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429000"/>
            <a:ext cx="2500330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IMG_20170801_10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643050"/>
            <a:ext cx="3019428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264320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по изготовлению контейнеров ТКО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1" name="Picture 2" descr="C:\Users\User\Desktop\Весь хлам с рабочего стола\Для печати\муссорные баки.jpg"/>
          <p:cNvPicPr>
            <a:picLocks noChangeAspect="1" noChangeArrowheads="1"/>
          </p:cNvPicPr>
          <p:nvPr/>
        </p:nvPicPr>
        <p:blipFill>
          <a:blip r:embed="rId3" cstate="print"/>
          <a:srcRect t="17500" b="10000"/>
          <a:stretch>
            <a:fillRect/>
          </a:stretch>
        </p:blipFill>
        <p:spPr bwMode="auto">
          <a:xfrm>
            <a:off x="500034" y="3071810"/>
            <a:ext cx="3643338" cy="319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85720" y="1142984"/>
            <a:ext cx="850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исправительное учреждение № 26 заключило контракт с Комитетом 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управлению муниципальным имуществом Администрации муниципального района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Безенчукский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Самарской области, исправительное учреждение № 3 заключило контракты 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МАУ «Образование», Администрацией с.п. Большая Черниговка м.р.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Большечерниговский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СО, МБУ «СБС» г.о. Отрадный, Администрацией м.р.Алексеевский на поставку контейнеров для твердых коммунальных отходов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User\Desktop\Бугаков 2022\фото ИК-3\650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71810"/>
            <a:ext cx="4062441" cy="320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85720" y="285728"/>
            <a:ext cx="9072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 металлообработки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0"/>
            <a:ext cx="890886" cy="847015"/>
          </a:xfrm>
          <a:prstGeom prst="rect">
            <a:avLst/>
          </a:prstGeom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2" descr="F:\Каталог выпускаемой продукции\Металлообработка\04-7photoAid-removed-backg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2953" y="1993542"/>
            <a:ext cx="2786082" cy="1799346"/>
          </a:xfrm>
          <a:prstGeom prst="rect">
            <a:avLst/>
          </a:prstGeom>
          <a:noFill/>
        </p:spPr>
      </p:pic>
      <p:pic>
        <p:nvPicPr>
          <p:cNvPr id="15" name="Picture 6" descr="F:\Каталог выпускаемой продукции\Металлообработка\Heavy-Duty-Powder-Coated-Aluminium-Steel-Outdoor-Swing-Gate-transform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2106" y="1142984"/>
            <a:ext cx="3000396" cy="3500462"/>
          </a:xfrm>
          <a:prstGeom prst="rect">
            <a:avLst/>
          </a:prstGeom>
          <a:noFill/>
        </p:spPr>
      </p:pic>
      <p:pic>
        <p:nvPicPr>
          <p:cNvPr id="16" name="Picture 13" descr="F:\Каталог выпускаемой продукции\Металлообработка\Безымянный-3ATLBFfzy-transformed 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5072074"/>
            <a:ext cx="1714513" cy="1437167"/>
          </a:xfrm>
          <a:prstGeom prst="rect">
            <a:avLst/>
          </a:prstGeom>
          <a:noFill/>
        </p:spPr>
      </p:pic>
      <p:pic>
        <p:nvPicPr>
          <p:cNvPr id="17" name="Picture 5" descr="F:\Каталог выпускаемой продукции\Металлообработка\9782_750x0-transfor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429132"/>
            <a:ext cx="1785950" cy="2278121"/>
          </a:xfrm>
          <a:prstGeom prst="rect">
            <a:avLst/>
          </a:prstGeom>
          <a:noFill/>
        </p:spPr>
      </p:pic>
      <p:pic>
        <p:nvPicPr>
          <p:cNvPr id="18" name="Picture 12" descr="F:\Каталог выпускаемой продукции\Металлообработка\urna111-transform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5214950"/>
            <a:ext cx="1447071" cy="1285884"/>
          </a:xfrm>
          <a:prstGeom prst="rect">
            <a:avLst/>
          </a:prstGeom>
          <a:noFill/>
        </p:spPr>
      </p:pic>
      <p:pic>
        <p:nvPicPr>
          <p:cNvPr id="19" name="Picture 11" descr="F:\Каталог выпускаемой продукции\Металлообработка\urna8-transform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5286388"/>
            <a:ext cx="1571636" cy="117872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00232" y="1340768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Металлические ограждения и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велопарковки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1604" y="4214818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Контейнеры для  твердых коммунальных отходов, урны </a:t>
            </a:r>
          </a:p>
        </p:txBody>
      </p:sp>
      <p:pic>
        <p:nvPicPr>
          <p:cNvPr id="1028" name="Picture 4" descr="C:\Users\dolgov.d.v\Downloads\ograzhdenie_ploshchadki_pryamougolno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64517" y="2204864"/>
            <a:ext cx="2214578" cy="1660934"/>
          </a:xfrm>
          <a:prstGeom prst="rect">
            <a:avLst/>
          </a:prstGeom>
          <a:noFill/>
        </p:spPr>
      </p:pic>
      <p:pic>
        <p:nvPicPr>
          <p:cNvPr id="1029" name="Picture 5" descr="C:\Users\dolgov.d.v\Downloads\бункер1_en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643446"/>
            <a:ext cx="2643206" cy="2022410"/>
          </a:xfrm>
          <a:prstGeom prst="rect">
            <a:avLst/>
          </a:prstGeom>
          <a:noFill/>
        </p:spPr>
      </p:pic>
      <p:pic>
        <p:nvPicPr>
          <p:cNvPr id="4098" name="Picture 2" descr="C:\Users\dolgov.d.v\Downloads\stoika_velosipednaya_MAF_11photoAid-removed-backgroun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00958" y="2198997"/>
            <a:ext cx="1643042" cy="145730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 металлообработки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285860"/>
            <a:ext cx="30003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контейнеров для сбора пластиковой тары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1214422"/>
            <a:ext cx="2786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металлических кроватей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178575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:\20201215_110624-1536x1152.jpg"/>
          <p:cNvPicPr>
            <a:picLocks noChangeAspect="1" noChangeArrowheads="1"/>
          </p:cNvPicPr>
          <p:nvPr/>
        </p:nvPicPr>
        <p:blipFill>
          <a:blip r:embed="rId4" cstate="print"/>
          <a:srcRect l="64241" t="28910" b="12257"/>
          <a:stretch>
            <a:fillRect/>
          </a:stretch>
        </p:blipFill>
        <p:spPr bwMode="auto">
          <a:xfrm flipH="1">
            <a:off x="214282" y="3143248"/>
            <a:ext cx="2500330" cy="3133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>
            <a:off x="3106739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929322" y="1214422"/>
            <a:ext cx="32146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контейнеров для сбора твердых коммунальных  отходов</a:t>
            </a:r>
          </a:p>
        </p:txBody>
      </p:sp>
      <p:pic>
        <p:nvPicPr>
          <p:cNvPr id="2" name="Picture 2" descr="C:\Users\User\Desktop\Бугаков 2022\фото ИК-3\650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143248"/>
            <a:ext cx="2806269" cy="2950048"/>
          </a:xfrm>
          <a:prstGeom prst="rect">
            <a:avLst/>
          </a:prstGeom>
          <a:noFill/>
        </p:spPr>
      </p:pic>
      <p:pic>
        <p:nvPicPr>
          <p:cNvPr id="20" name="Picture 4" descr="C:\Users\User\Downloads\IMG-20221122-WA0003.jpg"/>
          <p:cNvPicPr>
            <a:picLocks noChangeAspect="1" noChangeArrowheads="1"/>
          </p:cNvPicPr>
          <p:nvPr/>
        </p:nvPicPr>
        <p:blipFill>
          <a:blip r:embed="rId6"/>
          <a:srcRect l="15545" t="12030" r="25321"/>
          <a:stretch>
            <a:fillRect/>
          </a:stretch>
        </p:blipFill>
        <p:spPr bwMode="auto">
          <a:xfrm>
            <a:off x="3416452" y="3143248"/>
            <a:ext cx="2311096" cy="307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288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 металлообработки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3" name="Picture 4" descr="C:\Users\User\Desktop\Весь хлам с рабочего стола\Для печати\745913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374025"/>
            <a:ext cx="3240360" cy="216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dolgov.d.v\Downloads\IMG_5424-15-03-22-12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500174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3" descr="C:\Users\dolgov.d.v\Downloads\IMG_5425-15-03-22-12-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85860"/>
            <a:ext cx="321471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dolgov.d.v\Downloads\IMG_5427-15-03-22-12-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98427"/>
            <a:ext cx="2428892" cy="24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olgov.d.v\Downloads\IMG_5426-15-03-22-12-55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643446"/>
            <a:ext cx="4000528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009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3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4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5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6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7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8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9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30633</TotalTime>
  <Words>734</Words>
  <Application>Microsoft Office PowerPoint</Application>
  <PresentationFormat>Экран (4:3)</PresentationFormat>
  <Paragraphs>144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УПРАВЛЕНИЕ ФЕДЕРАЛЬНОЙ СЛУЖБЫ ИСПОЛНЕНИЯ НАКАЗАНИЙ  ПО САМАРСКОЙ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User</cp:lastModifiedBy>
  <cp:revision>407</cp:revision>
  <dcterms:created xsi:type="dcterms:W3CDTF">2022-03-11T09:10:07Z</dcterms:created>
  <dcterms:modified xsi:type="dcterms:W3CDTF">2024-06-19T12:37:00Z</dcterms:modified>
</cp:coreProperties>
</file>