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4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5.xml" ContentType="application/vnd.openxmlformats-officedocument.presentationml.notesSlide+xml"/>
  <Override PartName="/ppt/tags/tag30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6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7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8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9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10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11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12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13.xml" ContentType="application/vnd.openxmlformats-officedocument.presentationml.notesSlid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14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15.xml" ContentType="application/vnd.openxmlformats-officedocument.presentationml.notesSlid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6"/>
  </p:notesMasterIdLst>
  <p:sldIdLst>
    <p:sldId id="989" r:id="rId2"/>
    <p:sldId id="1053" r:id="rId3"/>
    <p:sldId id="990" r:id="rId4"/>
    <p:sldId id="1059" r:id="rId5"/>
    <p:sldId id="1015" r:id="rId6"/>
    <p:sldId id="932" r:id="rId7"/>
    <p:sldId id="996" r:id="rId8"/>
    <p:sldId id="1091" r:id="rId9"/>
    <p:sldId id="1040" r:id="rId10"/>
    <p:sldId id="1016" r:id="rId11"/>
    <p:sldId id="997" r:id="rId12"/>
    <p:sldId id="1092" r:id="rId13"/>
    <p:sldId id="918" r:id="rId14"/>
    <p:sldId id="1041" r:id="rId15"/>
    <p:sldId id="1094" r:id="rId16"/>
    <p:sldId id="1097" r:id="rId17"/>
    <p:sldId id="1023" r:id="rId18"/>
    <p:sldId id="1034" r:id="rId19"/>
    <p:sldId id="1095" r:id="rId20"/>
    <p:sldId id="1060" r:id="rId21"/>
    <p:sldId id="1061" r:id="rId22"/>
    <p:sldId id="1062" r:id="rId23"/>
    <p:sldId id="1074" r:id="rId24"/>
    <p:sldId id="1098" r:id="rId25"/>
    <p:sldId id="1089" r:id="rId26"/>
    <p:sldId id="1063" r:id="rId27"/>
    <p:sldId id="1079" r:id="rId28"/>
    <p:sldId id="1096" r:id="rId29"/>
    <p:sldId id="1064" r:id="rId30"/>
    <p:sldId id="1065" r:id="rId31"/>
    <p:sldId id="1066" r:id="rId32"/>
    <p:sldId id="1067" r:id="rId33"/>
    <p:sldId id="1068" r:id="rId34"/>
    <p:sldId id="1049" r:id="rId35"/>
    <p:sldId id="1069" r:id="rId36"/>
    <p:sldId id="1071" r:id="rId37"/>
    <p:sldId id="1070" r:id="rId38"/>
    <p:sldId id="1081" r:id="rId39"/>
    <p:sldId id="1082" r:id="rId40"/>
    <p:sldId id="1083" r:id="rId41"/>
    <p:sldId id="1084" r:id="rId42"/>
    <p:sldId id="1085" r:id="rId43"/>
    <p:sldId id="1086" r:id="rId44"/>
    <p:sldId id="1087" r:id="rId45"/>
    <p:sldId id="1088" r:id="rId46"/>
    <p:sldId id="1022" r:id="rId47"/>
    <p:sldId id="1044" r:id="rId48"/>
    <p:sldId id="1055" r:id="rId49"/>
    <p:sldId id="1056" r:id="rId50"/>
    <p:sldId id="1058" r:id="rId51"/>
    <p:sldId id="1042" r:id="rId52"/>
    <p:sldId id="975" r:id="rId53"/>
    <p:sldId id="1054" r:id="rId54"/>
    <p:sldId id="1090" r:id="rId55"/>
  </p:sldIdLst>
  <p:sldSz cx="12192000" cy="6858000"/>
  <p:notesSz cx="6858000" cy="9144000"/>
  <p:embeddedFontLst>
    <p:embeddedFont>
      <p:font typeface="SB Sans Display Semibold" panose="020B0604020202020204" charset="0"/>
      <p:regular r:id="rId57"/>
      <p:bold r:id="rId58"/>
    </p:embeddedFont>
    <p:embeddedFont>
      <p:font typeface="SB Sans Display" panose="020B0604020202020204" charset="0"/>
      <p:regular r:id="rId59"/>
      <p:bold r:id="rId60"/>
    </p:embeddedFont>
    <p:embeddedFont>
      <p:font typeface="Segoe UI" panose="020B0502040204020203" pitchFamily="34" charset="0"/>
      <p:regular r:id="rId61"/>
      <p:bold r:id="rId62"/>
      <p:italic r:id="rId63"/>
      <p:boldItalic r:id="rId64"/>
    </p:embeddedFont>
    <p:embeddedFont>
      <p:font typeface="SB Sans Text Light" panose="020B0604020202020204" charset="-52"/>
      <p:italic r:id="rId65"/>
    </p:embeddedFont>
    <p:embeddedFont>
      <p:font typeface="SB Sans Text" panose="020B0604020202020204" charset="0"/>
      <p:regular r:id="rId66"/>
      <p:bold r:id="rId67"/>
      <p:italic r:id="rId68"/>
      <p:boldItalic r:id="rId69"/>
    </p:embeddedFont>
    <p:embeddedFont>
      <p:font typeface="Arial Narrow" panose="020B0606020202030204" pitchFamily="34" charset="0"/>
      <p:regular r:id="rId70"/>
      <p:bold r:id="rId71"/>
      <p:italic r:id="rId72"/>
      <p:boldItalic r:id="rId73"/>
    </p:embeddedFont>
    <p:embeddedFont>
      <p:font typeface="Calibri" panose="020F0502020204030204" pitchFamily="34" charset="0"/>
      <p:regular r:id="rId74"/>
      <p:bold r:id="rId75"/>
      <p:italic r:id="rId76"/>
      <p:boldItalic r:id="rId77"/>
    </p:embeddedFont>
    <p:embeddedFont>
      <p:font typeface="Helvetica" panose="020B0604020202020204" pitchFamily="34" charset="0"/>
      <p:regular r:id="rId78"/>
      <p:bold r:id="rId79"/>
      <p:italic r:id="rId80"/>
      <p:boldItalic r:id="rId81"/>
    </p:embeddedFont>
  </p:embeddedFontLst>
  <p:custDataLst>
    <p:tags r:id="rId8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A038"/>
    <a:srgbClr val="FAED00"/>
    <a:srgbClr val="F9FBFE"/>
    <a:srgbClr val="1C1C1C"/>
    <a:srgbClr val="0A9DFC"/>
    <a:srgbClr val="87DF4A"/>
    <a:srgbClr val="A0E720"/>
    <a:srgbClr val="FFFFFF"/>
    <a:srgbClr val="1EBA72"/>
    <a:srgbClr val="0AE7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08" autoAdjust="0"/>
    <p:restoredTop sz="95074" autoAdjust="0"/>
  </p:normalViewPr>
  <p:slideViewPr>
    <p:cSldViewPr>
      <p:cViewPr varScale="1">
        <p:scale>
          <a:sx n="109" d="100"/>
          <a:sy n="109" d="100"/>
        </p:scale>
        <p:origin x="87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76" Type="http://schemas.openxmlformats.org/officeDocument/2006/relationships/font" Target="fonts/font20.fntdata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font" Target="fonts/font18.fntdata"/><Relationship Id="rId79" Type="http://schemas.openxmlformats.org/officeDocument/2006/relationships/font" Target="fonts/font23.fntdata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82" Type="http://schemas.openxmlformats.org/officeDocument/2006/relationships/tags" Target="tags/tag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77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6.fntdata"/><Relationship Id="rId80" Type="http://schemas.openxmlformats.org/officeDocument/2006/relationships/font" Target="fonts/font24.fntdata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font" Target="fonts/font19.fntdata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font" Target="fonts/font17.fntdata"/><Relationship Id="rId78" Type="http://schemas.openxmlformats.org/officeDocument/2006/relationships/font" Target="fonts/font22.fntdata"/><Relationship Id="rId81" Type="http://schemas.openxmlformats.org/officeDocument/2006/relationships/font" Target="fonts/font25.fntdata"/><Relationship Id="rId86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203DC8-D8C2-4877-94D9-A1CC3708DF53}" type="doc">
      <dgm:prSet loTypeId="urn:microsoft.com/office/officeart/2005/8/layout/funnel1" loCatId="relationship" qsTypeId="urn:microsoft.com/office/officeart/2005/8/quickstyle/3d2" qsCatId="3D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56E2F986-AAEC-4F19-A84A-82E600A1B33F}">
      <dgm:prSet phldrT="[Текст]" custT="1"/>
      <dgm:spPr/>
      <dgm:t>
        <a:bodyPr/>
        <a:lstStyle/>
        <a:p>
          <a:r>
            <a:rPr lang="ru-RU" sz="1200" b="1" cap="all" baseline="0" dirty="0" smtClean="0">
              <a:latin typeface="Calibri" panose="020F0502020204030204" pitchFamily="34" charset="0"/>
            </a:rPr>
            <a:t>ЦЕНТРАЛИЗОВАННАЯ ИЛИ СОВМЕСТНАЯ закупка </a:t>
          </a:r>
          <a:endParaRPr lang="ru-RU" sz="1200" b="1" cap="all" baseline="0" dirty="0">
            <a:latin typeface="Calibri" panose="020F0502020204030204" pitchFamily="34" charset="0"/>
          </a:endParaRPr>
        </a:p>
      </dgm:t>
    </dgm:pt>
    <dgm:pt modelId="{33BE73DB-9FB2-425C-9684-C93CFE82B92F}" type="parTrans" cxnId="{F22BA670-C095-4F21-B109-056EBA90BB49}">
      <dgm:prSet/>
      <dgm:spPr/>
      <dgm:t>
        <a:bodyPr/>
        <a:lstStyle/>
        <a:p>
          <a:endParaRPr lang="ru-RU"/>
        </a:p>
      </dgm:t>
    </dgm:pt>
    <dgm:pt modelId="{6C9DF48E-CC51-4D4D-AC86-F4E01BD2E61B}" type="sibTrans" cxnId="{F22BA670-C095-4F21-B109-056EBA90BB49}">
      <dgm:prSet/>
      <dgm:spPr/>
      <dgm:t>
        <a:bodyPr/>
        <a:lstStyle/>
        <a:p>
          <a:endParaRPr lang="ru-RU"/>
        </a:p>
      </dgm:t>
    </dgm:pt>
    <dgm:pt modelId="{0A8DE34C-AEBB-416B-9A7A-D9BF881263FE}" type="pres">
      <dgm:prSet presAssocID="{FC203DC8-D8C2-4877-94D9-A1CC3708DF5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0A8C92-C785-4A04-87D4-DA7C4078BFCE}" type="pres">
      <dgm:prSet presAssocID="{FC203DC8-D8C2-4877-94D9-A1CC3708DF53}" presName="ellipse" presStyleLbl="trBgShp" presStyleIdx="0" presStyleCnt="1"/>
      <dgm:spPr/>
      <dgm:t>
        <a:bodyPr/>
        <a:lstStyle/>
        <a:p>
          <a:endParaRPr lang="ru-RU"/>
        </a:p>
      </dgm:t>
    </dgm:pt>
    <dgm:pt modelId="{3DCBE64A-E214-478C-B9C8-38ACC07C6A7D}" type="pres">
      <dgm:prSet presAssocID="{FC203DC8-D8C2-4877-94D9-A1CC3708DF53}" presName="arrow1" presStyleLbl="fgShp" presStyleIdx="0" presStyleCnt="1" custLinFactNeighborY="-3712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BB1C2119-3E58-4F38-B857-58A35D991D43}" type="pres">
      <dgm:prSet presAssocID="{FC203DC8-D8C2-4877-94D9-A1CC3708DF53}" presName="rectangle" presStyleLbl="revTx" presStyleIdx="0" presStyleCnt="1" custScaleX="116496" custScaleY="73883" custLinFactNeighborX="-990" custLinFactNeighborY="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E364A0-4E60-4944-BBE6-9FB7E0C00CA6}" type="pres">
      <dgm:prSet presAssocID="{FC203DC8-D8C2-4877-94D9-A1CC3708DF53}" presName="funnel" presStyleLbl="trAlignAcc1" presStyleIdx="0" presStyleCnt="1" custLinFactNeighborX="-27" custLinFactNeighborY="-987"/>
      <dgm:spPr>
        <a:scene3d>
          <a:camera prst="orthographicFront"/>
          <a:lightRig rig="threePt" dir="t">
            <a:rot lat="0" lon="0" rev="7500000"/>
          </a:lightRig>
        </a:scene3d>
        <a:sp3d prstMaterial="plastic"/>
      </dgm:spPr>
      <dgm:t>
        <a:bodyPr/>
        <a:lstStyle/>
        <a:p>
          <a:endParaRPr lang="ru-RU"/>
        </a:p>
      </dgm:t>
    </dgm:pt>
  </dgm:ptLst>
  <dgm:cxnLst>
    <dgm:cxn modelId="{BF5057B8-1C77-42A4-8726-07E9129BC445}" type="presOf" srcId="{FC203DC8-D8C2-4877-94D9-A1CC3708DF53}" destId="{0A8DE34C-AEBB-416B-9A7A-D9BF881263FE}" srcOrd="0" destOrd="0" presId="urn:microsoft.com/office/officeart/2005/8/layout/funnel1"/>
    <dgm:cxn modelId="{F22BA670-C095-4F21-B109-056EBA90BB49}" srcId="{FC203DC8-D8C2-4877-94D9-A1CC3708DF53}" destId="{56E2F986-AAEC-4F19-A84A-82E600A1B33F}" srcOrd="0" destOrd="0" parTransId="{33BE73DB-9FB2-425C-9684-C93CFE82B92F}" sibTransId="{6C9DF48E-CC51-4D4D-AC86-F4E01BD2E61B}"/>
    <dgm:cxn modelId="{723FC4C8-4B7B-4D37-A47B-A76812434B25}" type="presOf" srcId="{56E2F986-AAEC-4F19-A84A-82E600A1B33F}" destId="{BB1C2119-3E58-4F38-B857-58A35D991D43}" srcOrd="0" destOrd="0" presId="urn:microsoft.com/office/officeart/2005/8/layout/funnel1"/>
    <dgm:cxn modelId="{EBBED4B0-F72A-4DF5-82B0-CEB2DB13FF6D}" type="presParOf" srcId="{0A8DE34C-AEBB-416B-9A7A-D9BF881263FE}" destId="{7F0A8C92-C785-4A04-87D4-DA7C4078BFCE}" srcOrd="0" destOrd="0" presId="urn:microsoft.com/office/officeart/2005/8/layout/funnel1"/>
    <dgm:cxn modelId="{3B2BEA74-1A7E-499A-B71F-D51FB0B9DACF}" type="presParOf" srcId="{0A8DE34C-AEBB-416B-9A7A-D9BF881263FE}" destId="{3DCBE64A-E214-478C-B9C8-38ACC07C6A7D}" srcOrd="1" destOrd="0" presId="urn:microsoft.com/office/officeart/2005/8/layout/funnel1"/>
    <dgm:cxn modelId="{BF6D01CA-D1E7-4C0D-9D52-AA32644E4D3A}" type="presParOf" srcId="{0A8DE34C-AEBB-416B-9A7A-D9BF881263FE}" destId="{BB1C2119-3E58-4F38-B857-58A35D991D43}" srcOrd="2" destOrd="0" presId="urn:microsoft.com/office/officeart/2005/8/layout/funnel1"/>
    <dgm:cxn modelId="{7B61A43D-E3DA-46E6-9041-531469C40E08}" type="presParOf" srcId="{0A8DE34C-AEBB-416B-9A7A-D9BF881263FE}" destId="{EAE364A0-4E60-4944-BBE6-9FB7E0C00CA6}" srcOrd="3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0A8C92-C785-4A04-87D4-DA7C4078BFCE}">
      <dsp:nvSpPr>
        <dsp:cNvPr id="0" name=""/>
        <dsp:cNvSpPr/>
      </dsp:nvSpPr>
      <dsp:spPr>
        <a:xfrm>
          <a:off x="609701" y="177038"/>
          <a:ext cx="2228087" cy="773785"/>
        </a:xfrm>
        <a:prstGeom prst="ellipse">
          <a:avLst/>
        </a:prstGeom>
        <a:solidFill>
          <a:schemeClr val="accent6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CBE64A-E214-478C-B9C8-38ACC07C6A7D}">
      <dsp:nvSpPr>
        <dsp:cNvPr id="0" name=""/>
        <dsp:cNvSpPr/>
      </dsp:nvSpPr>
      <dsp:spPr>
        <a:xfrm>
          <a:off x="1511299" y="2061518"/>
          <a:ext cx="431799" cy="276351"/>
        </a:xfrm>
        <a:prstGeom prst="downArrow">
          <a:avLst/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</dsp:sp>
    <dsp:sp modelId="{BB1C2119-3E58-4F38-B857-58A35D991D43}">
      <dsp:nvSpPr>
        <dsp:cNvPr id="0" name=""/>
        <dsp:cNvSpPr/>
      </dsp:nvSpPr>
      <dsp:spPr>
        <a:xfrm>
          <a:off x="499409" y="2365579"/>
          <a:ext cx="2414541" cy="3828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cap="all" baseline="0" dirty="0" smtClean="0">
              <a:latin typeface="Calibri" panose="020F0502020204030204" pitchFamily="34" charset="0"/>
            </a:rPr>
            <a:t>ЦЕНТРАЛИЗОВАННАЯ ИЛИ СОВМЕСТНАЯ закупка </a:t>
          </a:r>
          <a:endParaRPr lang="ru-RU" sz="1200" b="1" kern="1200" cap="all" baseline="0" dirty="0">
            <a:latin typeface="Calibri" panose="020F0502020204030204" pitchFamily="34" charset="0"/>
          </a:endParaRPr>
        </a:p>
      </dsp:txBody>
      <dsp:txXfrm>
        <a:off x="499409" y="2365579"/>
        <a:ext cx="2414541" cy="382832"/>
      </dsp:txXfrm>
    </dsp:sp>
    <dsp:sp modelId="{EAE364A0-4E60-4944-BBE6-9FB7E0C00CA6}">
      <dsp:nvSpPr>
        <dsp:cNvPr id="0" name=""/>
        <dsp:cNvSpPr/>
      </dsp:nvSpPr>
      <dsp:spPr>
        <a:xfrm>
          <a:off x="517506" y="62949"/>
          <a:ext cx="2418079" cy="1934463"/>
        </a:xfrm>
        <a:prstGeom prst="funnel">
          <a:avLst/>
        </a:prstGeom>
        <a:solidFill>
          <a:schemeClr val="accent6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B Sans Display" panose="020B0503040504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B Sans Display" panose="020B0503040504020204" pitchFamily="34" charset="0"/>
              </a:defRPr>
            </a:lvl1pPr>
          </a:lstStyle>
          <a:p>
            <a:fld id="{3E3236B3-CB3F-2F4C-AC9B-2573EC47D609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B Sans Display" panose="020B0503040504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B Sans Display" panose="020B0503040504020204" pitchFamily="34" charset="0"/>
              </a:defRPr>
            </a:lvl1pPr>
          </a:lstStyle>
          <a:p>
            <a:fld id="{2DB2F3A3-BCF9-CA47-9A91-EA3EF72C080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3051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SB Sans Display" panose="020B0503040504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879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19839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8570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0406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2728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0388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857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442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7335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0011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203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22058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4042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450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107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DEF5D75-D808-AE4F-8EE4-91C36F6D4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226" y="40445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4000" b="0" i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A2ADF0-E670-A84B-A445-9C689798F3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0892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1B0718-C0DE-D943-86DA-BBCC92A71494}"/>
              </a:ext>
            </a:extLst>
          </p:cNvPr>
          <p:cNvSpPr txBox="1">
            <a:spLocks/>
          </p:cNvSpPr>
          <p:nvPr userDrawn="1"/>
        </p:nvSpPr>
        <p:spPr>
          <a:xfrm>
            <a:off x="9213348" y="63593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tx1"/>
                </a:solidFill>
                <a:latin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tx1"/>
              </a:solidFill>
              <a:latin typeface="SB Sans Display" panose="020B0503040504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629D2B-37CA-904C-8C95-C9EF3B82A9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898" y="806238"/>
            <a:ext cx="3141025" cy="591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7568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B69EEB-6FEC-A744-9617-C0A0354B5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" t="2673" r="4970" b="40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EED92F-FAF5-C74E-AF70-45C74112C8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47935"/>
            <a:ext cx="2760663" cy="155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585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Основной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CC20C-CF57-C947-95A7-B9B5F59A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84B0BA85-0E1F-46AB-85DB-7F26CA0CB723}"/>
              </a:ext>
            </a:extLst>
          </p:cNvPr>
          <p:cNvSpPr>
            <a:spLocks/>
          </p:cNvSpPr>
          <p:nvPr userDrawn="1"/>
        </p:nvSpPr>
        <p:spPr bwMode="auto">
          <a:xfrm>
            <a:off x="11683961" y="228517"/>
            <a:ext cx="352867" cy="338899"/>
          </a:xfrm>
          <a:custGeom>
            <a:avLst/>
            <a:gdLst/>
            <a:ahLst/>
            <a:cxnLst/>
            <a:rect l="l" t="t" r="r" b="b"/>
            <a:pathLst>
              <a:path w="1335988" h="1280868">
                <a:moveTo>
                  <a:pt x="1263370" y="305795"/>
                </a:moveTo>
                <a:cubicBezTo>
                  <a:pt x="1375128" y="511383"/>
                  <a:pt x="1367145" y="827775"/>
                  <a:pt x="1174230" y="1048047"/>
                </a:cubicBezTo>
                <a:cubicBezTo>
                  <a:pt x="983975" y="1265650"/>
                  <a:pt x="689945" y="1340409"/>
                  <a:pt x="418533" y="1230940"/>
                </a:cubicBezTo>
                <a:cubicBezTo>
                  <a:pt x="147121" y="1121472"/>
                  <a:pt x="-12533" y="862484"/>
                  <a:pt x="772" y="568787"/>
                </a:cubicBezTo>
                <a:cubicBezTo>
                  <a:pt x="26050" y="582137"/>
                  <a:pt x="49998" y="592817"/>
                  <a:pt x="72616" y="606167"/>
                </a:cubicBezTo>
                <a:cubicBezTo>
                  <a:pt x="175061" y="666241"/>
                  <a:pt x="278836" y="724981"/>
                  <a:pt x="381281" y="785055"/>
                </a:cubicBezTo>
                <a:cubicBezTo>
                  <a:pt x="399907" y="797070"/>
                  <a:pt x="413212" y="795735"/>
                  <a:pt x="431838" y="785055"/>
                </a:cubicBezTo>
                <a:cubicBezTo>
                  <a:pt x="624753" y="672916"/>
                  <a:pt x="818999" y="560777"/>
                  <a:pt x="1013245" y="448639"/>
                </a:cubicBezTo>
                <a:cubicBezTo>
                  <a:pt x="1095733" y="401914"/>
                  <a:pt x="1178221" y="353855"/>
                  <a:pt x="1263370" y="305795"/>
                </a:cubicBezTo>
                <a:close/>
                <a:moveTo>
                  <a:pt x="1183709" y="188682"/>
                </a:moveTo>
                <a:cubicBezTo>
                  <a:pt x="1191373" y="189512"/>
                  <a:pt x="1198038" y="194493"/>
                  <a:pt x="1204036" y="205783"/>
                </a:cubicBezTo>
                <a:cubicBezTo>
                  <a:pt x="1209367" y="216410"/>
                  <a:pt x="1217365" y="224379"/>
                  <a:pt x="1228028" y="237662"/>
                </a:cubicBezTo>
                <a:cubicBezTo>
                  <a:pt x="1168047" y="272197"/>
                  <a:pt x="1109399" y="306732"/>
                  <a:pt x="1050751" y="339939"/>
                </a:cubicBezTo>
                <a:cubicBezTo>
                  <a:pt x="844149" y="458155"/>
                  <a:pt x="637548" y="576371"/>
                  <a:pt x="430946" y="695915"/>
                </a:cubicBezTo>
                <a:cubicBezTo>
                  <a:pt x="409620" y="707869"/>
                  <a:pt x="394958" y="705213"/>
                  <a:pt x="376297" y="694586"/>
                </a:cubicBezTo>
                <a:cubicBezTo>
                  <a:pt x="261666" y="629501"/>
                  <a:pt x="148369" y="563088"/>
                  <a:pt x="33738" y="498003"/>
                </a:cubicBezTo>
                <a:cubicBezTo>
                  <a:pt x="15078" y="488705"/>
                  <a:pt x="7080" y="478079"/>
                  <a:pt x="15078" y="456826"/>
                </a:cubicBezTo>
                <a:cubicBezTo>
                  <a:pt x="20409" y="443544"/>
                  <a:pt x="23075" y="428933"/>
                  <a:pt x="27074" y="411665"/>
                </a:cubicBezTo>
                <a:cubicBezTo>
                  <a:pt x="145703" y="479407"/>
                  <a:pt x="260333" y="545820"/>
                  <a:pt x="373631" y="610906"/>
                </a:cubicBezTo>
                <a:cubicBezTo>
                  <a:pt x="394958" y="622860"/>
                  <a:pt x="410953" y="625516"/>
                  <a:pt x="434945" y="612234"/>
                </a:cubicBezTo>
                <a:cubicBezTo>
                  <a:pt x="674869" y="472766"/>
                  <a:pt x="916127" y="334626"/>
                  <a:pt x="1157384" y="196486"/>
                </a:cubicBezTo>
                <a:cubicBezTo>
                  <a:pt x="1167381" y="191172"/>
                  <a:pt x="1176045" y="187852"/>
                  <a:pt x="1183709" y="188682"/>
                </a:cubicBezTo>
                <a:close/>
                <a:moveTo>
                  <a:pt x="1081992" y="82295"/>
                </a:moveTo>
                <a:cubicBezTo>
                  <a:pt x="1095127" y="85806"/>
                  <a:pt x="1106433" y="99847"/>
                  <a:pt x="1125055" y="126593"/>
                </a:cubicBezTo>
                <a:cubicBezTo>
                  <a:pt x="1049237" y="170724"/>
                  <a:pt x="973418" y="214855"/>
                  <a:pt x="897600" y="258986"/>
                </a:cubicBezTo>
                <a:cubicBezTo>
                  <a:pt x="745963" y="347248"/>
                  <a:pt x="595657" y="432835"/>
                  <a:pt x="445350" y="521097"/>
                </a:cubicBezTo>
                <a:cubicBezTo>
                  <a:pt x="417417" y="537144"/>
                  <a:pt x="396135" y="541156"/>
                  <a:pt x="368202" y="523771"/>
                </a:cubicBezTo>
                <a:cubicBezTo>
                  <a:pt x="280412" y="470279"/>
                  <a:pt x="191292" y="420799"/>
                  <a:pt x="102172" y="368645"/>
                </a:cubicBezTo>
                <a:cubicBezTo>
                  <a:pt x="46306" y="336550"/>
                  <a:pt x="46306" y="336550"/>
                  <a:pt x="87541" y="279045"/>
                </a:cubicBezTo>
                <a:cubicBezTo>
                  <a:pt x="185971" y="335212"/>
                  <a:pt x="283072" y="391379"/>
                  <a:pt x="381503" y="446208"/>
                </a:cubicBezTo>
                <a:cubicBezTo>
                  <a:pt x="393474" y="452894"/>
                  <a:pt x="413427" y="454232"/>
                  <a:pt x="424068" y="448883"/>
                </a:cubicBezTo>
                <a:cubicBezTo>
                  <a:pt x="600977" y="348585"/>
                  <a:pt x="776557" y="246950"/>
                  <a:pt x="952136" y="145316"/>
                </a:cubicBezTo>
                <a:cubicBezTo>
                  <a:pt x="977409" y="130605"/>
                  <a:pt x="1002682" y="117232"/>
                  <a:pt x="1027954" y="101185"/>
                </a:cubicBezTo>
                <a:cubicBezTo>
                  <a:pt x="1053892" y="85806"/>
                  <a:pt x="1068856" y="78785"/>
                  <a:pt x="1081992" y="82295"/>
                </a:cubicBezTo>
                <a:close/>
                <a:moveTo>
                  <a:pt x="921494" y="324"/>
                </a:moveTo>
                <a:cubicBezTo>
                  <a:pt x="950356" y="-2859"/>
                  <a:pt x="971551" y="18107"/>
                  <a:pt x="1002470" y="30088"/>
                </a:cubicBezTo>
                <a:cubicBezTo>
                  <a:pt x="930658" y="71354"/>
                  <a:pt x="865495" y="108627"/>
                  <a:pt x="799002" y="147230"/>
                </a:cubicBezTo>
                <a:cubicBezTo>
                  <a:pt x="675325" y="217782"/>
                  <a:pt x="552978" y="289665"/>
                  <a:pt x="427972" y="360217"/>
                </a:cubicBezTo>
                <a:cubicBezTo>
                  <a:pt x="416003" y="366873"/>
                  <a:pt x="396055" y="369535"/>
                  <a:pt x="384086" y="364210"/>
                </a:cubicBezTo>
                <a:cubicBezTo>
                  <a:pt x="297646" y="316289"/>
                  <a:pt x="212535" y="265704"/>
                  <a:pt x="124764" y="213789"/>
                </a:cubicBezTo>
                <a:cubicBezTo>
                  <a:pt x="140722" y="195152"/>
                  <a:pt x="156681" y="177847"/>
                  <a:pt x="171309" y="160542"/>
                </a:cubicBezTo>
                <a:cubicBezTo>
                  <a:pt x="239132" y="199146"/>
                  <a:pt x="304295" y="235087"/>
                  <a:pt x="366798" y="273691"/>
                </a:cubicBezTo>
                <a:cubicBezTo>
                  <a:pt x="392065" y="289665"/>
                  <a:pt x="412013" y="289665"/>
                  <a:pt x="438610" y="275022"/>
                </a:cubicBezTo>
                <a:cubicBezTo>
                  <a:pt x="588884" y="187165"/>
                  <a:pt x="740488" y="103302"/>
                  <a:pt x="889432" y="12783"/>
                </a:cubicBezTo>
                <a:cubicBezTo>
                  <a:pt x="901401" y="5128"/>
                  <a:pt x="911873" y="1385"/>
                  <a:pt x="921494" y="324"/>
                </a:cubicBezTo>
                <a:close/>
              </a:path>
            </a:pathLst>
          </a:custGeom>
          <a:solidFill>
            <a:srgbClr val="D6D8D8"/>
          </a:solidFill>
          <a:ln w="9525" cap="flat" cmpd="sng" algn="ctr">
            <a:noFill/>
            <a:prstDash val="solid"/>
          </a:ln>
          <a:effectLst/>
          <a:extLst/>
        </p:spPr>
        <p:txBody>
          <a:bodyPr lIns="102615" tIns="102615" rIns="102615" bIns="102615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67" kern="0" dirty="0">
              <a:solidFill>
                <a:srgbClr val="787E7F"/>
              </a:solidFill>
              <a:latin typeface="Arial Narrow"/>
              <a:sym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80945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08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pPr/>
              <a:t>07.06.2024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2412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29C0DC-7962-6540-A35D-A19AFAC417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" t="2673" r="4970" b="4981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Title 10">
            <a:extLst>
              <a:ext uri="{FF2B5EF4-FFF2-40B4-BE49-F238E27FC236}">
                <a16:creationId xmlns:a16="http://schemas.microsoft.com/office/drawing/2014/main" id="{9687E6EA-B16B-8443-9428-9E8DF4811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FFFFFF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72236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CE9612-6CA1-1F4F-864D-681A6E5B4A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979488" y="2014077"/>
            <a:ext cx="9906000" cy="70735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3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925286" y="2812577"/>
            <a:ext cx="10269538" cy="15779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55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85076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7226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DEF5D75-D808-AE4F-8EE4-91C36F6D4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880" y="2906080"/>
            <a:ext cx="6002800" cy="1325563"/>
          </a:xfrm>
          <a:prstGeom prst="rect">
            <a:avLst/>
          </a:prstGeom>
        </p:spPr>
        <p:txBody>
          <a:bodyPr/>
          <a:lstStyle>
            <a:lvl1pPr>
              <a:defRPr sz="4000" b="0" i="0">
                <a:solidFill>
                  <a:srgbClr val="000000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C4B2E26E-B756-0F49-A339-D558B49EAE0A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402513" y="0"/>
            <a:ext cx="4789487" cy="685800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2526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DEF5D75-D808-AE4F-8EE4-91C36F6D4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160" y="1646240"/>
            <a:ext cx="4962832" cy="1325563"/>
          </a:xfrm>
          <a:prstGeom prst="rect">
            <a:avLst/>
          </a:prstGeom>
        </p:spPr>
        <p:txBody>
          <a:bodyPr/>
          <a:lstStyle>
            <a:lvl1pPr algn="r">
              <a:defRPr sz="4000" b="0" i="0">
                <a:solidFill>
                  <a:srgbClr val="000000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id="{C4B2E26E-B756-0F49-A339-D558B49EAE0A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789487" cy="685800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15038" y="3637915"/>
            <a:ext cx="5018087" cy="2244725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600">
                <a:solidFill>
                  <a:srgbClr val="000000"/>
                </a:solidFill>
              </a:defRPr>
            </a:lvl1pPr>
            <a:lvl2pPr marL="457200" indent="0" algn="r">
              <a:buNone/>
              <a:defRPr sz="1600">
                <a:solidFill>
                  <a:srgbClr val="000000"/>
                </a:solidFill>
              </a:defRPr>
            </a:lvl2pPr>
            <a:lvl3pPr marL="914400" indent="0" algn="r">
              <a:buNone/>
              <a:defRPr sz="1600">
                <a:solidFill>
                  <a:srgbClr val="000000"/>
                </a:solidFill>
              </a:defRPr>
            </a:lvl3pPr>
            <a:lvl4pPr marL="1371600" indent="0" algn="r">
              <a:buNone/>
              <a:defRPr sz="1600">
                <a:solidFill>
                  <a:srgbClr val="000000"/>
                </a:solidFill>
              </a:defRPr>
            </a:lvl4pPr>
            <a:lvl5pPr marL="1828800" indent="0" algn="r"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70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E3866BA-4737-6B48-8DCD-2D670644CF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>
            <a:off x="6816725" y="0"/>
            <a:ext cx="5375276" cy="6858000"/>
          </a:xfrm>
          <a:prstGeom prst="rect">
            <a:avLst/>
          </a:prstGeom>
        </p:spPr>
      </p:pic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1B0718-C0DE-D943-86DA-BBCC92A71494}"/>
              </a:ext>
            </a:extLst>
          </p:cNvPr>
          <p:cNvSpPr txBox="1">
            <a:spLocks/>
          </p:cNvSpPr>
          <p:nvPr userDrawn="1"/>
        </p:nvSpPr>
        <p:spPr>
          <a:xfrm>
            <a:off x="9213348" y="63593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tx1"/>
                </a:solidFill>
                <a:latin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tx1"/>
              </a:solidFill>
              <a:latin typeface="SB Sans Display" panose="020B0503040504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749177-1451-3C4E-A066-2FB7667333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282" y="1226799"/>
            <a:ext cx="8126494" cy="462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128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825F367-92EE-884B-A74A-E9DBB6B4E4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>
            <a:off x="6816725" y="0"/>
            <a:ext cx="5375276" cy="6858000"/>
          </a:xfrm>
          <a:prstGeom prst="rect">
            <a:avLst/>
          </a:prstGeom>
        </p:spPr>
      </p:pic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1B0718-C0DE-D943-86DA-BBCC92A71494}"/>
              </a:ext>
            </a:extLst>
          </p:cNvPr>
          <p:cNvSpPr txBox="1">
            <a:spLocks/>
          </p:cNvSpPr>
          <p:nvPr userDrawn="1"/>
        </p:nvSpPr>
        <p:spPr>
          <a:xfrm>
            <a:off x="9213348" y="63593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tx1"/>
                </a:solidFill>
                <a:latin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tx1"/>
              </a:solidFill>
              <a:latin typeface="SB Sans Display" panose="020B0503040504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4E6989-C0AC-BF42-B8FD-618FE9E0DB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912" y="711770"/>
            <a:ext cx="4135483" cy="564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896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6FEA49-9B77-614B-8BD9-14C9AFBCCD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 rot="10800000">
            <a:off x="0" y="0"/>
            <a:ext cx="5375276" cy="6858000"/>
          </a:xfrm>
          <a:prstGeom prst="rect">
            <a:avLst/>
          </a:prstGeom>
        </p:spPr>
      </p:pic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1B0718-C0DE-D943-86DA-BBCC92A71494}"/>
              </a:ext>
            </a:extLst>
          </p:cNvPr>
          <p:cNvSpPr txBox="1">
            <a:spLocks/>
          </p:cNvSpPr>
          <p:nvPr userDrawn="1"/>
        </p:nvSpPr>
        <p:spPr>
          <a:xfrm>
            <a:off x="9213348" y="63593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tx1"/>
                </a:solidFill>
                <a:latin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tx1"/>
              </a:solidFill>
              <a:latin typeface="SB Sans Display" panose="020B0503040504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27FC99-E448-7D4F-B5D2-8EAE8A7B48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718" y="806238"/>
            <a:ext cx="3141025" cy="591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4280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5">
            <a:extLst>
              <a:ext uri="{FF2B5EF4-FFF2-40B4-BE49-F238E27FC236}">
                <a16:creationId xmlns:a16="http://schemas.microsoft.com/office/drawing/2014/main" id="{EECF1E59-1A7D-C94A-9024-5A5BB9BC019F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33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03" r:id="rId2"/>
    <p:sldLayoutId id="2147483699" r:id="rId3"/>
    <p:sldLayoutId id="2147483713" r:id="rId4"/>
    <p:sldLayoutId id="2147483666" r:id="rId5"/>
    <p:sldLayoutId id="2147483704" r:id="rId6"/>
    <p:sldLayoutId id="2147483714" r:id="rId7"/>
    <p:sldLayoutId id="2147483717" r:id="rId8"/>
    <p:sldLayoutId id="2147483715" r:id="rId9"/>
    <p:sldLayoutId id="2147483716" r:id="rId10"/>
    <p:sldLayoutId id="2147483718" r:id="rId11"/>
    <p:sldLayoutId id="2147483719" r:id="rId12"/>
    <p:sldLayoutId id="2147483720" r:id="rId13"/>
    <p:sldLayoutId id="214748372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B Sans Display Regular" panose="020B05030405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6" orient="horz" pos="2160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14" pos="2479" userDrawn="1">
          <p15:clr>
            <a:srgbClr val="F26B43"/>
          </p15:clr>
        </p15:guide>
        <p15:guide id="15" pos="2933" userDrawn="1">
          <p15:clr>
            <a:srgbClr val="F26B43"/>
          </p15:clr>
        </p15:guide>
        <p15:guide id="19" pos="4747" userDrawn="1">
          <p15:clr>
            <a:srgbClr val="F26B43"/>
          </p15:clr>
        </p15:guide>
        <p15:guide id="20" pos="5201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3" orient="horz" pos="436" userDrawn="1">
          <p15:clr>
            <a:srgbClr val="F26B43"/>
          </p15:clr>
        </p15:guide>
        <p15:guide id="24" orient="horz" pos="3884" userDrawn="1">
          <p15:clr>
            <a:srgbClr val="F26B43"/>
          </p15:clr>
        </p15:guide>
        <p15:guide id="27" orient="horz" pos="1706" userDrawn="1">
          <p15:clr>
            <a:srgbClr val="F26B43"/>
          </p15:clr>
        </p15:guide>
        <p15:guide id="28" orient="horz" pos="2614" userDrawn="1">
          <p15:clr>
            <a:srgbClr val="F26B43"/>
          </p15:clr>
        </p15:guide>
        <p15:guide id="34" pos="2026" userDrawn="1">
          <p15:clr>
            <a:srgbClr val="F26B43"/>
          </p15:clr>
        </p15:guide>
        <p15:guide id="37" pos="7242" userDrawn="1">
          <p15:clr>
            <a:srgbClr val="F26B43"/>
          </p15:clr>
        </p15:guide>
        <p15:guide id="39" orient="horz" pos="3521" userDrawn="1">
          <p15:clr>
            <a:srgbClr val="F26B43"/>
          </p15:clr>
        </p15:guide>
        <p15:guide id="41" orient="horz" pos="799" userDrawn="1">
          <p15:clr>
            <a:srgbClr val="F26B43"/>
          </p15:clr>
        </p15:guide>
        <p15:guide id="43" pos="6562" userDrawn="1">
          <p15:clr>
            <a:srgbClr val="F26B43"/>
          </p15:clr>
        </p15:guide>
        <p15:guide id="45" pos="1118" userDrawn="1">
          <p15:clr>
            <a:srgbClr val="F26B43"/>
          </p15:clr>
        </p15:guide>
        <p15:guide id="46" pos="4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6" Type="http://schemas.openxmlformats.org/officeDocument/2006/relationships/image" Target="../media/image16.png"/><Relationship Id="rId11" Type="http://schemas.openxmlformats.org/officeDocument/2006/relationships/image" Target="../media/image11.jpg"/><Relationship Id="rId5" Type="http://schemas.openxmlformats.org/officeDocument/2006/relationships/image" Target="../media/image15.jpg"/><Relationship Id="rId10" Type="http://schemas.openxmlformats.org/officeDocument/2006/relationships/image" Target="../media/image39.png"/><Relationship Id="rId4" Type="http://schemas.openxmlformats.org/officeDocument/2006/relationships/image" Target="../media/image50.png"/><Relationship Id="rId9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5" Type="http://schemas.openxmlformats.org/officeDocument/2006/relationships/image" Target="../media/image16.png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image" Target="../media/image15.jpg"/><Relationship Id="rId3" Type="http://schemas.openxmlformats.org/officeDocument/2006/relationships/tags" Target="../tags/tag17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39.png"/><Relationship Id="rId2" Type="http://schemas.openxmlformats.org/officeDocument/2006/relationships/tags" Target="../tags/tag16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7.png"/><Relationship Id="rId4" Type="http://schemas.openxmlformats.org/officeDocument/2006/relationships/tags" Target="../tags/tag18.xml"/><Relationship Id="rId9" Type="http://schemas.openxmlformats.org/officeDocument/2006/relationships/image" Target="../media/image12.png"/><Relationship Id="rId1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image" Target="../media/image15.jpg"/><Relationship Id="rId3" Type="http://schemas.openxmlformats.org/officeDocument/2006/relationships/tags" Target="../tags/tag22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39.png"/><Relationship Id="rId2" Type="http://schemas.openxmlformats.org/officeDocument/2006/relationships/tags" Target="../tags/tag21.xml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7.png"/><Relationship Id="rId4" Type="http://schemas.openxmlformats.org/officeDocument/2006/relationships/tags" Target="../tags/tag23.xml"/><Relationship Id="rId9" Type="http://schemas.openxmlformats.org/officeDocument/2006/relationships/image" Target="../media/image12.png"/><Relationship Id="rId1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Relationship Id="rId6" Type="http://schemas.openxmlformats.org/officeDocument/2006/relationships/image" Target="../media/image59.png"/><Relationship Id="rId5" Type="http://schemas.openxmlformats.org/officeDocument/2006/relationships/image" Target="../media/image39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5.jpg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.xml"/><Relationship Id="rId6" Type="http://schemas.openxmlformats.org/officeDocument/2006/relationships/image" Target="../media/image16.png"/><Relationship Id="rId5" Type="http://schemas.openxmlformats.org/officeDocument/2006/relationships/image" Target="../media/image6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.xml"/><Relationship Id="rId6" Type="http://schemas.openxmlformats.org/officeDocument/2006/relationships/image" Target="../media/image16.png"/><Relationship Id="rId5" Type="http://schemas.openxmlformats.org/officeDocument/2006/relationships/image" Target="../media/image62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image" Target="../media/image15.jpg"/><Relationship Id="rId3" Type="http://schemas.openxmlformats.org/officeDocument/2006/relationships/tags" Target="../tags/tag28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39.png"/><Relationship Id="rId2" Type="http://schemas.openxmlformats.org/officeDocument/2006/relationships/tags" Target="../tags/tag27.xml"/><Relationship Id="rId1" Type="http://schemas.openxmlformats.org/officeDocument/2006/relationships/vmlDrawing" Target="../drawings/vmlDrawing5.vml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7.png"/><Relationship Id="rId4" Type="http://schemas.openxmlformats.org/officeDocument/2006/relationships/tags" Target="../tags/tag29.xml"/><Relationship Id="rId9" Type="http://schemas.openxmlformats.org/officeDocument/2006/relationships/image" Target="../media/image12.png"/><Relationship Id="rId1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jp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tags" Target="../tags/tag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jpe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5.jpg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6.png"/><Relationship Id="rId9" Type="http://schemas.microsoft.com/office/2007/relationships/diagramDrawing" Target="../diagrams/drawing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1.xml"/><Relationship Id="rId5" Type="http://schemas.openxmlformats.org/officeDocument/2006/relationships/image" Target="../media/image63.png"/><Relationship Id="rId4" Type="http://schemas.openxmlformats.org/officeDocument/2006/relationships/image" Target="../media/image1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2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3.xml"/><Relationship Id="rId6" Type="http://schemas.openxmlformats.org/officeDocument/2006/relationships/image" Target="../media/image66.png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6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4.xml"/><Relationship Id="rId6" Type="http://schemas.openxmlformats.org/officeDocument/2006/relationships/image" Target="../media/image68.png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5.xml"/><Relationship Id="rId6" Type="http://schemas.openxmlformats.org/officeDocument/2006/relationships/image" Target="../media/image70.jpg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6.xml"/><Relationship Id="rId6" Type="http://schemas.openxmlformats.org/officeDocument/2006/relationships/image" Target="../media/image71.jpg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7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7.xml"/><Relationship Id="rId6" Type="http://schemas.openxmlformats.org/officeDocument/2006/relationships/image" Target="../media/image72.png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8.xml"/><Relationship Id="rId6" Type="http://schemas.openxmlformats.org/officeDocument/2006/relationships/image" Target="../media/image72.png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15.jpg"/><Relationship Id="rId7" Type="http://schemas.openxmlformats.org/officeDocument/2006/relationships/image" Target="../media/image7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9.xml"/><Relationship Id="rId6" Type="http://schemas.openxmlformats.org/officeDocument/2006/relationships/image" Target="../media/image75.png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image" Target="../media/image15.jpg"/><Relationship Id="rId3" Type="http://schemas.openxmlformats.org/officeDocument/2006/relationships/tags" Target="../tags/tag4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39.png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7.png"/><Relationship Id="rId4" Type="http://schemas.openxmlformats.org/officeDocument/2006/relationships/tags" Target="../tags/tag5.xml"/><Relationship Id="rId9" Type="http://schemas.openxmlformats.org/officeDocument/2006/relationships/image" Target="../media/image12.png"/><Relationship Id="rId14" Type="http://schemas.openxmlformats.org/officeDocument/2006/relationships/image" Target="../media/image4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79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0.xml"/><Relationship Id="rId6" Type="http://schemas.openxmlformats.org/officeDocument/2006/relationships/image" Target="../media/image78.png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5.jpg"/><Relationship Id="rId7" Type="http://schemas.openxmlformats.org/officeDocument/2006/relationships/image" Target="../media/image81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1.xml"/><Relationship Id="rId6" Type="http://schemas.openxmlformats.org/officeDocument/2006/relationships/image" Target="../media/image80.jpeg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5.jpg"/><Relationship Id="rId7" Type="http://schemas.openxmlformats.org/officeDocument/2006/relationships/image" Target="../media/image81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2.xml"/><Relationship Id="rId6" Type="http://schemas.openxmlformats.org/officeDocument/2006/relationships/image" Target="../media/image82.jpeg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3.xml"/><Relationship Id="rId6" Type="http://schemas.openxmlformats.org/officeDocument/2006/relationships/image" Target="../media/image83.png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4.xml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15.jpg"/><Relationship Id="rId7" Type="http://schemas.openxmlformats.org/officeDocument/2006/relationships/image" Target="../media/image8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5.xml"/><Relationship Id="rId6" Type="http://schemas.openxmlformats.org/officeDocument/2006/relationships/image" Target="../media/image84.png"/><Relationship Id="rId5" Type="http://schemas.openxmlformats.org/officeDocument/2006/relationships/image" Target="../media/image16.png"/><Relationship Id="rId4" Type="http://schemas.openxmlformats.org/officeDocument/2006/relationships/image" Target="../media/image39.png"/><Relationship Id="rId9" Type="http://schemas.openxmlformats.org/officeDocument/2006/relationships/image" Target="../media/image8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8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6.xml"/><Relationship Id="rId6" Type="http://schemas.openxmlformats.org/officeDocument/2006/relationships/image" Target="../media/image88.png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7.xml"/><Relationship Id="rId6" Type="http://schemas.openxmlformats.org/officeDocument/2006/relationships/image" Target="../media/image90.png"/><Relationship Id="rId5" Type="http://schemas.openxmlformats.org/officeDocument/2006/relationships/image" Target="../media/image15.jpg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tags" Target="../tags/tag49.xml"/><Relationship Id="rId7" Type="http://schemas.openxmlformats.org/officeDocument/2006/relationships/oleObject" Target="../embeddings/oleObject2.bin"/><Relationship Id="rId2" Type="http://schemas.openxmlformats.org/officeDocument/2006/relationships/tags" Target="../tags/tag48.xml"/><Relationship Id="rId1" Type="http://schemas.openxmlformats.org/officeDocument/2006/relationships/vmlDrawing" Target="../drawings/vmlDrawing6.vml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9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5.jpg"/><Relationship Id="rId4" Type="http://schemas.openxmlformats.org/officeDocument/2006/relationships/tags" Target="../tags/tag50.xml"/><Relationship Id="rId9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tags" Target="../tags/tag52.xml"/><Relationship Id="rId7" Type="http://schemas.openxmlformats.org/officeDocument/2006/relationships/oleObject" Target="../embeddings/oleObject2.bin"/><Relationship Id="rId2" Type="http://schemas.openxmlformats.org/officeDocument/2006/relationships/tags" Target="../tags/tag51.xml"/><Relationship Id="rId1" Type="http://schemas.openxmlformats.org/officeDocument/2006/relationships/vmlDrawing" Target="../drawings/vmlDrawing7.vml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5.jpg"/><Relationship Id="rId4" Type="http://schemas.openxmlformats.org/officeDocument/2006/relationships/tags" Target="../tags/tag53.xml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41.png"/><Relationship Id="rId5" Type="http://schemas.openxmlformats.org/officeDocument/2006/relationships/image" Target="../media/image39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image" Target="../media/image94.png"/><Relationship Id="rId3" Type="http://schemas.openxmlformats.org/officeDocument/2006/relationships/tags" Target="../tags/tag55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93.png"/><Relationship Id="rId2" Type="http://schemas.openxmlformats.org/officeDocument/2006/relationships/tags" Target="../tags/tag54.xml"/><Relationship Id="rId1" Type="http://schemas.openxmlformats.org/officeDocument/2006/relationships/vmlDrawing" Target="../drawings/vmlDrawing8.vml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92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5.jpg"/><Relationship Id="rId4" Type="http://schemas.openxmlformats.org/officeDocument/2006/relationships/tags" Target="../tags/tag56.xml"/><Relationship Id="rId9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96.png"/><Relationship Id="rId3" Type="http://schemas.openxmlformats.org/officeDocument/2006/relationships/tags" Target="../tags/tag58.xml"/><Relationship Id="rId7" Type="http://schemas.openxmlformats.org/officeDocument/2006/relationships/image" Target="../media/image95.png"/><Relationship Id="rId12" Type="http://schemas.openxmlformats.org/officeDocument/2006/relationships/image" Target="../media/image92.png"/><Relationship Id="rId2" Type="http://schemas.openxmlformats.org/officeDocument/2006/relationships/tags" Target="../tags/tag57.xml"/><Relationship Id="rId1" Type="http://schemas.openxmlformats.org/officeDocument/2006/relationships/vmlDrawing" Target="../drawings/vmlDrawing9.vml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15.jp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2.png"/><Relationship Id="rId4" Type="http://schemas.openxmlformats.org/officeDocument/2006/relationships/tags" Target="../tags/tag59.xml"/><Relationship Id="rId9" Type="http://schemas.openxmlformats.org/officeDocument/2006/relationships/image" Target="../media/image36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tags" Target="../tags/tag61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98.png"/><Relationship Id="rId2" Type="http://schemas.openxmlformats.org/officeDocument/2006/relationships/tags" Target="../tags/tag60.xml"/><Relationship Id="rId1" Type="http://schemas.openxmlformats.org/officeDocument/2006/relationships/vmlDrawing" Target="../drawings/vmlDrawing10.vml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97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5.jpg"/><Relationship Id="rId4" Type="http://schemas.openxmlformats.org/officeDocument/2006/relationships/tags" Target="../tags/tag62.xml"/><Relationship Id="rId9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tags" Target="../tags/tag64.xml"/><Relationship Id="rId7" Type="http://schemas.openxmlformats.org/officeDocument/2006/relationships/oleObject" Target="../embeddings/oleObject2.bin"/><Relationship Id="rId2" Type="http://schemas.openxmlformats.org/officeDocument/2006/relationships/tags" Target="../tags/tag63.xml"/><Relationship Id="rId1" Type="http://schemas.openxmlformats.org/officeDocument/2006/relationships/vmlDrawing" Target="../drawings/vmlDrawing11.vml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99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5.jpg"/><Relationship Id="rId4" Type="http://schemas.openxmlformats.org/officeDocument/2006/relationships/tags" Target="../tags/tag65.xml"/><Relationship Id="rId9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image" Target="../media/image101.png"/><Relationship Id="rId3" Type="http://schemas.openxmlformats.org/officeDocument/2006/relationships/tags" Target="../tags/tag67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00.png"/><Relationship Id="rId2" Type="http://schemas.openxmlformats.org/officeDocument/2006/relationships/tags" Target="../tags/tag66.xml"/><Relationship Id="rId1" Type="http://schemas.openxmlformats.org/officeDocument/2006/relationships/vmlDrawing" Target="../drawings/vmlDrawing12.vml"/><Relationship Id="rId6" Type="http://schemas.openxmlformats.org/officeDocument/2006/relationships/notesSlide" Target="../notesSlides/notesSlide12.xml"/><Relationship Id="rId11" Type="http://schemas.openxmlformats.org/officeDocument/2006/relationships/hyperlink" Target="https://sberb2b.ru/" TargetMode="Externa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5.jpg"/><Relationship Id="rId4" Type="http://schemas.openxmlformats.org/officeDocument/2006/relationships/tags" Target="../tags/tag68.xml"/><Relationship Id="rId9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70.xml"/><Relationship Id="rId7" Type="http://schemas.openxmlformats.org/officeDocument/2006/relationships/image" Target="../media/image102.png"/><Relationship Id="rId2" Type="http://schemas.openxmlformats.org/officeDocument/2006/relationships/tags" Target="../tags/tag69.xml"/><Relationship Id="rId1" Type="http://schemas.openxmlformats.org/officeDocument/2006/relationships/vmlDrawing" Target="../drawings/vmlDrawing13.vml"/><Relationship Id="rId6" Type="http://schemas.openxmlformats.org/officeDocument/2006/relationships/notesSlide" Target="../notesSlides/notesSlide13.xml"/><Relationship Id="rId11" Type="http://schemas.openxmlformats.org/officeDocument/2006/relationships/image" Target="../media/image15.jp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2.png"/><Relationship Id="rId4" Type="http://schemas.openxmlformats.org/officeDocument/2006/relationships/tags" Target="../tags/tag71.xml"/><Relationship Id="rId9" Type="http://schemas.openxmlformats.org/officeDocument/2006/relationships/image" Target="../media/image36.e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image" Target="../media/image15.jpg"/><Relationship Id="rId3" Type="http://schemas.openxmlformats.org/officeDocument/2006/relationships/tags" Target="../tags/tag73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39.png"/><Relationship Id="rId2" Type="http://schemas.openxmlformats.org/officeDocument/2006/relationships/tags" Target="../tags/tag72.xml"/><Relationship Id="rId1" Type="http://schemas.openxmlformats.org/officeDocument/2006/relationships/vmlDrawing" Target="../drawings/vmlDrawing14.vml"/><Relationship Id="rId6" Type="http://schemas.openxmlformats.org/officeDocument/2006/relationships/notesSlide" Target="../notesSlides/notesSlide14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7.png"/><Relationship Id="rId4" Type="http://schemas.openxmlformats.org/officeDocument/2006/relationships/tags" Target="../tags/tag74.xml"/><Relationship Id="rId9" Type="http://schemas.openxmlformats.org/officeDocument/2006/relationships/image" Target="../media/image12.png"/><Relationship Id="rId14" Type="http://schemas.openxmlformats.org/officeDocument/2006/relationships/image" Target="../media/image4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0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5.xml"/><Relationship Id="rId6" Type="http://schemas.openxmlformats.org/officeDocument/2006/relationships/hyperlink" Target="https://utp.sberbank-ast.ru/Trade/NBT/Tariff/0/0/0/0" TargetMode="External"/><Relationship Id="rId5" Type="http://schemas.openxmlformats.org/officeDocument/2006/relationships/image" Target="../media/image103.png"/><Relationship Id="rId4" Type="http://schemas.openxmlformats.org/officeDocument/2006/relationships/image" Target="../media/image1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6.xml"/><Relationship Id="rId4" Type="http://schemas.openxmlformats.org/officeDocument/2006/relationships/image" Target="../media/image1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7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3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hyperlink" Target="http://base.garant.ru/70473958/" TargetMode="Externa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image" Target="../media/image15.jpg"/><Relationship Id="rId3" Type="http://schemas.openxmlformats.org/officeDocument/2006/relationships/tags" Target="../tags/tag79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39.png"/><Relationship Id="rId2" Type="http://schemas.openxmlformats.org/officeDocument/2006/relationships/tags" Target="../tags/tag78.xml"/><Relationship Id="rId1" Type="http://schemas.openxmlformats.org/officeDocument/2006/relationships/vmlDrawing" Target="../drawings/vmlDrawing15.vml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7.png"/><Relationship Id="rId4" Type="http://schemas.openxmlformats.org/officeDocument/2006/relationships/tags" Target="../tags/tag80.xml"/><Relationship Id="rId9" Type="http://schemas.openxmlformats.org/officeDocument/2006/relationships/image" Target="../media/image12.png"/><Relationship Id="rId14" Type="http://schemas.openxmlformats.org/officeDocument/2006/relationships/image" Target="../media/image4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5.jpg"/><Relationship Id="rId7" Type="http://schemas.openxmlformats.org/officeDocument/2006/relationships/image" Target="../media/image10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1.xml"/><Relationship Id="rId6" Type="http://schemas.openxmlformats.org/officeDocument/2006/relationships/image" Target="../media/image105.png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2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hyperlink" Target="https://univer.sberbank-ast.ru/mkc-sber/" TargetMode="Externa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3" Type="http://schemas.openxmlformats.org/officeDocument/2006/relationships/image" Target="../media/image15.jp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3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6.png"/><Relationship Id="rId9" Type="http://schemas.openxmlformats.org/officeDocument/2006/relationships/image" Target="../media/image11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8.png"/><Relationship Id="rId7" Type="http://schemas.openxmlformats.org/officeDocument/2006/relationships/image" Target="../media/image121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4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5.jpg"/><Relationship Id="rId9" Type="http://schemas.openxmlformats.org/officeDocument/2006/relationships/image" Target="../media/image1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6" Type="http://schemas.openxmlformats.org/officeDocument/2006/relationships/image" Target="../media/image46.png"/><Relationship Id="rId5" Type="http://schemas.openxmlformats.org/officeDocument/2006/relationships/image" Target="../media/image39.pn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image" Target="../media/image16.png"/><Relationship Id="rId5" Type="http://schemas.openxmlformats.org/officeDocument/2006/relationships/image" Target="../media/image48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image" Target="../media/image15.jpg"/><Relationship Id="rId3" Type="http://schemas.openxmlformats.org/officeDocument/2006/relationships/tags" Target="../tags/tag11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39.png"/><Relationship Id="rId2" Type="http://schemas.openxmlformats.org/officeDocument/2006/relationships/tags" Target="../tags/tag10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7.png"/><Relationship Id="rId4" Type="http://schemas.openxmlformats.org/officeDocument/2006/relationships/tags" Target="../tags/tag12.xml"/><Relationship Id="rId9" Type="http://schemas.openxmlformats.org/officeDocument/2006/relationships/image" Target="../media/image12.png"/><Relationship Id="rId1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6" Type="http://schemas.openxmlformats.org/officeDocument/2006/relationships/image" Target="../media/image39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0729">
            <a:off x="6405496" y="440042"/>
            <a:ext cx="5433035" cy="616312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B32977-4E61-3643-CC3B-6F154C6D3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1130" y="871115"/>
            <a:ext cx="635000" cy="6350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6D75754-6521-261E-2D0D-A308595D58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74" y="4831889"/>
            <a:ext cx="5245559" cy="62442"/>
          </a:xfrm>
          <a:prstGeom prst="rect">
            <a:avLst/>
          </a:prstGeom>
        </p:spPr>
      </p:pic>
      <p:sp>
        <p:nvSpPr>
          <p:cNvPr id="2" name="Title 7">
            <a:extLst>
              <a:ext uri="{FF2B5EF4-FFF2-40B4-BE49-F238E27FC236}">
                <a16:creationId xmlns:a16="http://schemas.microsoft.com/office/drawing/2014/main" id="{68D2629E-5806-3F2C-5AC6-B90869E01D7A}"/>
              </a:ext>
            </a:extLst>
          </p:cNvPr>
          <p:cNvSpPr txBox="1">
            <a:spLocks/>
          </p:cNvSpPr>
          <p:nvPr/>
        </p:nvSpPr>
        <p:spPr>
          <a:xfrm>
            <a:off x="367674" y="2866595"/>
            <a:ext cx="6384276" cy="1310025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altLang="ru-RU" sz="40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КРУПНЕЙШЕГО </a:t>
            </a:r>
            <a:r>
              <a:rPr lang="ru-RU" altLang="ru-RU" sz="40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ОПЕРАТОРА ЭЛЕКТРОННЫХ ТОРГОВ</a:t>
            </a:r>
          </a:p>
          <a:p>
            <a:pPr>
              <a:lnSpc>
                <a:spcPct val="110000"/>
              </a:lnSpc>
            </a:pPr>
            <a:endParaRPr lang="ru-RU" altLang="ru-RU" sz="4000" dirty="0" smtClean="0">
              <a:solidFill>
                <a:srgbClr val="FAED00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16" name="SBER_A_LOGO_RGB.png" descr="SBER_A_LOGO_RGB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0830" y="-677584"/>
            <a:ext cx="4639782" cy="260987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26090" y="1763884"/>
            <a:ext cx="41119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6000" dirty="0">
                <a:solidFill>
                  <a:srgbClr val="FAED0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СЕРВИСЫ </a:t>
            </a:r>
            <a:endParaRPr lang="ru-RU" sz="6000" dirty="0">
              <a:solidFill>
                <a:srgbClr val="FAED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0519" y="5035265"/>
            <a:ext cx="6096000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360000"/>
            <a:r>
              <a:rPr lang="ru-RU" sz="1400" dirty="0">
                <a:solidFill>
                  <a:srgbClr val="7030A0"/>
                </a:solidFill>
                <a:latin typeface="SB Sans Text" panose="020B0503040504020204" pitchFamily="34" charset="0"/>
                <a:cs typeface="SB Sans Text" panose="020B0503040504020204" pitchFamily="34" charset="0"/>
              </a:rPr>
              <a:t>ДЛЯ  </a:t>
            </a:r>
            <a:r>
              <a:rPr lang="ru-RU" sz="1400" dirty="0" smtClean="0">
                <a:solidFill>
                  <a:srgbClr val="7030A0"/>
                </a:solidFill>
                <a:latin typeface="SB Sans Text" panose="020B0503040504020204" pitchFamily="34" charset="0"/>
                <a:cs typeface="SB Sans Text" panose="020B0503040504020204" pitchFamily="34" charset="0"/>
              </a:rPr>
              <a:t>ЗАКАЗЧИКОВ</a:t>
            </a:r>
            <a:endParaRPr lang="ru-RU" sz="1400" dirty="0">
              <a:solidFill>
                <a:srgbClr val="7030A0"/>
              </a:solidFill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141" y="-315416"/>
            <a:ext cx="7534693" cy="75346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2223" y="1858241"/>
            <a:ext cx="4752528" cy="30243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0519" y="3957921"/>
            <a:ext cx="2534027" cy="6217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ru-RU" altLang="ru-RU" sz="3200" b="1" dirty="0">
                <a:solidFill>
                  <a:srgbClr val="FAED0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ПО 223-ФЗ</a:t>
            </a:r>
            <a:endParaRPr lang="ru-RU" sz="3200" b="1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52309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7032104" y="5747679"/>
            <a:ext cx="5065596" cy="1054850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477" y="3795115"/>
            <a:ext cx="3193655" cy="24207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205" y="1200283"/>
            <a:ext cx="6722533" cy="2668098"/>
          </a:xfrm>
          <a:prstGeom prst="rect">
            <a:avLst/>
          </a:prstGeom>
        </p:spPr>
      </p:pic>
      <p:pic>
        <p:nvPicPr>
          <p:cNvPr id="14" name="Google Shape;9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42576" y="218343"/>
            <a:ext cx="8395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 ПРОВЕРКИ КОНТРАГЕНТОВ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/>
          <a:srcRect l="2340" t="4364" r="4525" b="13778"/>
          <a:stretch/>
        </p:blipFill>
        <p:spPr>
          <a:xfrm>
            <a:off x="7393113" y="4535271"/>
            <a:ext cx="4471544" cy="127371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7905" y="1368642"/>
            <a:ext cx="4752528" cy="3178253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186833" y="766347"/>
            <a:ext cx="830737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Выгрузка информации по контрагенту в удобных форматах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9"/>
          <a:srcRect b="17374"/>
          <a:stretch/>
        </p:blipFill>
        <p:spPr>
          <a:xfrm>
            <a:off x="4367994" y="3470127"/>
            <a:ext cx="2513744" cy="3347192"/>
          </a:xfrm>
          <a:prstGeom prst="rect">
            <a:avLst/>
          </a:prstGeom>
          <a:solidFill>
            <a:schemeClr val="accent1"/>
          </a:solidFill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8" name="Прямоугольник 27"/>
          <p:cNvSpPr/>
          <p:nvPr/>
        </p:nvSpPr>
        <p:spPr>
          <a:xfrm>
            <a:off x="8099576" y="5820734"/>
            <a:ext cx="3901080" cy="966931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marL="16933" algn="ctr">
              <a:spcBef>
                <a:spcPts val="133"/>
              </a:spcBef>
              <a:tabLst>
                <a:tab pos="247220" algn="l"/>
              </a:tabLst>
            </a:pPr>
            <a:r>
              <a:rPr lang="ru-RU" sz="140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Система позволяет выполнить выгрузку «Досье кратко» и </a:t>
            </a:r>
            <a:endParaRPr lang="ru-RU" sz="1400" dirty="0" smtClean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16933" algn="ctr">
              <a:spcBef>
                <a:spcPts val="133"/>
              </a:spcBef>
              <a:tabLst>
                <a:tab pos="247220" algn="l"/>
              </a:tabLst>
            </a:pPr>
            <a:r>
              <a:rPr lang="ru-RU" sz="140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«</a:t>
            </a:r>
            <a:r>
              <a:rPr lang="ru-RU" sz="140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Экспресс-проверка» в удобных форматах </a:t>
            </a:r>
            <a:r>
              <a:rPr lang="en-US" sz="1400" dirty="0" smtClean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PDF </a:t>
            </a:r>
            <a:r>
              <a:rPr lang="ru-RU" sz="1400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и </a:t>
            </a:r>
            <a:r>
              <a:rPr lang="en-US" sz="1400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Word</a:t>
            </a:r>
            <a:endParaRPr lang="ru-RU" sz="1400" dirty="0">
              <a:solidFill>
                <a:srgbClr val="21A038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7210640" y="5747679"/>
            <a:ext cx="1105916" cy="10673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598" y="5956137"/>
            <a:ext cx="612000" cy="612000"/>
          </a:xfrm>
          <a:prstGeom prst="rect">
            <a:avLst/>
          </a:prstGeom>
        </p:spPr>
      </p:pic>
      <p:sp>
        <p:nvSpPr>
          <p:cNvPr id="31" name="Стрелка вправо 30"/>
          <p:cNvSpPr/>
          <p:nvPr/>
        </p:nvSpPr>
        <p:spPr>
          <a:xfrm rot="10800000">
            <a:off x="6946799" y="6037516"/>
            <a:ext cx="444308" cy="487702"/>
          </a:xfrm>
          <a:prstGeom prst="rightArrow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D6D75754-6521-261E-2D0D-A308595D5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39465" y="3525116"/>
            <a:ext cx="4488913" cy="53435"/>
          </a:xfrm>
          <a:prstGeom prst="rect">
            <a:avLst/>
          </a:prstGeom>
        </p:spPr>
      </p:pic>
      <p:sp>
        <p:nvSpPr>
          <p:cNvPr id="19" name="Скругленный прямоугольник 18"/>
          <p:cNvSpPr/>
          <p:nvPr/>
        </p:nvSpPr>
        <p:spPr>
          <a:xfrm>
            <a:off x="1493788" y="6332250"/>
            <a:ext cx="1409188" cy="317193"/>
          </a:xfrm>
          <a:prstGeom prst="roundRect">
            <a:avLst/>
          </a:prstGeom>
          <a:solidFill>
            <a:srgbClr val="F9FBF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343472" y="6406595"/>
            <a:ext cx="1559504" cy="242848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0000" tIns="36000" bIns="36000" rtlCol="0" anchor="ctr"/>
          <a:lstStyle/>
          <a:p>
            <a:pPr algn="ctr">
              <a:lnSpc>
                <a:spcPct val="80000"/>
              </a:lnSpc>
            </a:pPr>
            <a:r>
              <a:rPr lang="ru-RU" sz="2000" b="1" cap="all" spc="150" dirty="0" smtClean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  <a:sym typeface="Helvetica"/>
              </a:rPr>
              <a:t>Пример</a:t>
            </a:r>
            <a:endParaRPr lang="ru-RU" sz="2000" b="1" cap="all" spc="150" dirty="0">
              <a:solidFill>
                <a:srgbClr val="21A038"/>
              </a:solidFill>
              <a:latin typeface="SB Sans Text Light" panose="020B0303040504020904" pitchFamily="34" charset="-52"/>
              <a:cs typeface="SB Sans Text Light" panose="020B0303040504020904" pitchFamily="34" charset="-52"/>
              <a:sym typeface="Helvetic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23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37558" y="1648129"/>
            <a:ext cx="4706313" cy="4581128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933">
              <a:spcBef>
                <a:spcPts val="133"/>
              </a:spcBef>
            </a:pPr>
            <a:r>
              <a:rPr lang="ru-RU" sz="2800" b="1" spc="-7" dirty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Дерево связей</a:t>
            </a:r>
            <a:endParaRPr lang="ru-RU" sz="2000" dirty="0">
              <a:solidFill>
                <a:schemeClr val="tx1"/>
              </a:solidFill>
              <a:latin typeface="SB Sans Text Regular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ru-RU" sz="2000" dirty="0">
              <a:solidFill>
                <a:schemeClr val="tx1"/>
              </a:solidFill>
              <a:latin typeface="SB Sans Text Regular"/>
              <a:cs typeface="Times New Roman" panose="02020603050405020304" pitchFamily="18" charset="0"/>
            </a:endParaRPr>
          </a:p>
          <a:p>
            <a:pPr marL="302683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Арбитражные дела</a:t>
            </a:r>
          </a:p>
          <a:p>
            <a:pPr marL="302683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Исторические связи</a:t>
            </a:r>
          </a:p>
          <a:p>
            <a:pPr marL="302683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Связи по новостям</a:t>
            </a:r>
          </a:p>
          <a:p>
            <a:pPr marL="302683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Связь по адресу</a:t>
            </a:r>
          </a:p>
          <a:p>
            <a:pPr marL="302683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Дочерние организации</a:t>
            </a:r>
          </a:p>
          <a:p>
            <a:pPr marL="302683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Госконтракты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558" y="285111"/>
            <a:ext cx="9634497" cy="1059596"/>
          </a:xfrm>
        </p:spPr>
        <p:txBody>
          <a:bodyPr lIns="0" tIns="0" rIns="0" bIns="0"/>
          <a:lstStyle/>
          <a:p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 ПРОВЕРКИ КОНТРАГЕНТОВ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6833" y="766347"/>
            <a:ext cx="830737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Выгрузка информации по контрагенту в удобных форматах</a:t>
            </a:r>
          </a:p>
        </p:txBody>
      </p:sp>
      <p:pic>
        <p:nvPicPr>
          <p:cNvPr id="12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091" y="1487755"/>
            <a:ext cx="6572244" cy="5192307"/>
          </a:xfrm>
          <a:prstGeom prst="roundRect">
            <a:avLst>
              <a:gd name="adj" fmla="val 0"/>
            </a:avLst>
          </a:prstGeom>
          <a:ln w="6350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913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833036"/>
            <a:ext cx="12191999" cy="2024963"/>
          </a:xfrm>
          <a:prstGeom prst="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6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680824" y="2201219"/>
            <a:ext cx="109699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 </a:t>
            </a:r>
          </a:p>
          <a:p>
            <a:r>
              <a:rPr lang="ru-RU" sz="4000" dirty="0">
                <a:solidFill>
                  <a:srgbClr val="21A038"/>
                </a:solidFill>
              </a:rPr>
              <a:t>АВТОМАТИЗИРОВАННЫЙ </a:t>
            </a:r>
            <a:endParaRPr lang="ru-RU" sz="4000" dirty="0" smtClean="0">
              <a:solidFill>
                <a:srgbClr val="21A038"/>
              </a:solidFill>
            </a:endParaRPr>
          </a:p>
          <a:p>
            <a:r>
              <a:rPr lang="ru-RU" sz="4000" dirty="0" smtClean="0">
                <a:solidFill>
                  <a:srgbClr val="21A038"/>
                </a:solidFill>
              </a:rPr>
              <a:t>МАРКЕТИНГ</a:t>
            </a:r>
            <a:endParaRPr lang="ru-RU" sz="40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708224" y="5136411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235601" y="5136411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35" y="5392418"/>
            <a:ext cx="612000" cy="612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566" y="5392418"/>
            <a:ext cx="612000" cy="612000"/>
          </a:xfrm>
          <a:prstGeom prst="rect">
            <a:avLst/>
          </a:prstGeom>
        </p:spPr>
      </p:pic>
      <p:sp>
        <p:nvSpPr>
          <p:cNvPr id="25" name="Овал 24"/>
          <p:cNvSpPr/>
          <p:nvPr/>
        </p:nvSpPr>
        <p:spPr>
          <a:xfrm>
            <a:off x="3180847" y="5159999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81" y="5425395"/>
            <a:ext cx="612000" cy="612000"/>
          </a:xfrm>
          <a:prstGeom prst="rect">
            <a:avLst/>
          </a:prstGeom>
        </p:spPr>
      </p:pic>
      <p:pic>
        <p:nvPicPr>
          <p:cNvPr id="26" name="Google Shape;92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4826552"/>
            <a:ext cx="12192000" cy="6617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Овал 26"/>
          <p:cNvSpPr/>
          <p:nvPr/>
        </p:nvSpPr>
        <p:spPr>
          <a:xfrm>
            <a:off x="4655840" y="5159999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7274" y="5443833"/>
            <a:ext cx="635000" cy="6223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816768" y="6506454"/>
            <a:ext cx="88874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kern="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*</a:t>
            </a:r>
            <a:r>
              <a:rPr lang="ru-RU" sz="1400" kern="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После </a:t>
            </a:r>
            <a:r>
              <a:rPr lang="ru-RU" sz="1400" kern="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создания первой процедуры, Вам становятся доступны основные сервисы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21" y="2321613"/>
            <a:ext cx="1219746" cy="121974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519855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139" y="1578617"/>
            <a:ext cx="5546733" cy="349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385" y="-949126"/>
            <a:ext cx="8784976" cy="8784976"/>
          </a:xfrm>
          <a:prstGeom prst="rect">
            <a:avLst/>
          </a:prstGeom>
        </p:spPr>
      </p:pic>
      <p:sp>
        <p:nvSpPr>
          <p:cNvPr id="9" name="Title 7">
            <a:extLst>
              <a:ext uri="{FF2B5EF4-FFF2-40B4-BE49-F238E27FC236}">
                <a16:creationId xmlns:a16="http://schemas.microsoft.com/office/drawing/2014/main" id="{C554850E-8150-8945-91D9-E3A37BF93D02}"/>
              </a:ext>
            </a:extLst>
          </p:cNvPr>
          <p:cNvSpPr txBox="1">
            <a:spLocks/>
          </p:cNvSpPr>
          <p:nvPr/>
        </p:nvSpPr>
        <p:spPr>
          <a:xfrm>
            <a:off x="341479" y="264963"/>
            <a:ext cx="5904926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ПРИГЛАШЕНИЕ УЧАСТНИКОВ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К УЧАСТИЮ В ПРОЦЕДУРЕ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53BB41-3C84-6648-ADA4-72A24F4DE3B8}"/>
              </a:ext>
            </a:extLst>
          </p:cNvPr>
          <p:cNvSpPr txBox="1"/>
          <p:nvPr/>
        </p:nvSpPr>
        <p:spPr>
          <a:xfrm>
            <a:off x="310672" y="1554316"/>
            <a:ext cx="1175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21A038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AB1454-694B-7D46-A935-70E99803FAB6}"/>
              </a:ext>
            </a:extLst>
          </p:cNvPr>
          <p:cNvSpPr txBox="1"/>
          <p:nvPr/>
        </p:nvSpPr>
        <p:spPr>
          <a:xfrm>
            <a:off x="239286" y="2690729"/>
            <a:ext cx="1175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21A038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02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7617D3-8F79-C14A-B496-63E519E8FFB6}"/>
              </a:ext>
            </a:extLst>
          </p:cNvPr>
          <p:cNvSpPr txBox="1"/>
          <p:nvPr/>
        </p:nvSpPr>
        <p:spPr>
          <a:xfrm>
            <a:off x="239286" y="3706392"/>
            <a:ext cx="1175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21A038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03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FC7E6E-39B0-134C-A78D-575DA1F77AF9}"/>
              </a:ext>
            </a:extLst>
          </p:cNvPr>
          <p:cNvSpPr txBox="1"/>
          <p:nvPr/>
        </p:nvSpPr>
        <p:spPr>
          <a:xfrm>
            <a:off x="1510743" y="1837888"/>
            <a:ext cx="3324806" cy="4485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Приглашение </a:t>
            </a:r>
            <a:r>
              <a:rPr lang="ru-RU" b="1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участников</a:t>
            </a:r>
            <a:endParaRPr lang="en-US" b="1" dirty="0" smtClean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b="1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к </a:t>
            </a:r>
            <a:r>
              <a:rPr lang="ru-RU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процедуре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B31A1A-D29F-8341-83D5-E64D1D9C34CF}"/>
              </a:ext>
            </a:extLst>
          </p:cNvPr>
          <p:cNvSpPr txBox="1"/>
          <p:nvPr/>
        </p:nvSpPr>
        <p:spPr>
          <a:xfrm>
            <a:off x="1510743" y="4010220"/>
            <a:ext cx="2332568" cy="4485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algn="ctr">
              <a:lnSpc>
                <a:spcPct val="80000"/>
              </a:lnSpc>
              <a:defRPr sz="1400" cap="all" spc="150"/>
            </a:lvl1pPr>
          </a:lstStyle>
          <a:p>
            <a:pPr algn="l"/>
            <a:r>
              <a:rPr lang="ru-RU" sz="1800" b="1" cap="none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Подача заявки на участие </a:t>
            </a:r>
            <a:endParaRPr lang="ru-RU" sz="1800" b="1" cap="none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BA25CD-E7C9-E643-924D-C4AEB5EDC37E}"/>
              </a:ext>
            </a:extLst>
          </p:cNvPr>
          <p:cNvSpPr txBox="1"/>
          <p:nvPr/>
        </p:nvSpPr>
        <p:spPr>
          <a:xfrm>
            <a:off x="1510743" y="2994841"/>
            <a:ext cx="2829319" cy="4485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Получение уведомлений участниками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28048" y="5878384"/>
            <a:ext cx="6096000" cy="69480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cap="all" spc="150" dirty="0" smtClean="0"/>
              <a:t>Поисковый или </a:t>
            </a:r>
            <a:endParaRPr lang="en-US" cap="all" spc="150" dirty="0" smtClean="0"/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cap="all" spc="150" dirty="0" smtClean="0"/>
              <a:t>аналитический запрос </a:t>
            </a:r>
            <a:endParaRPr lang="ru-RU" cap="all" spc="15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39455" y="4524968"/>
            <a:ext cx="1508974" cy="318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60000"/>
            <a:r>
              <a:rPr lang="ru-RU" sz="1400" dirty="0" smtClean="0">
                <a:latin typeface="SB Sans Text" panose="020B0503040504020204" pitchFamily="34" charset="0"/>
                <a:cs typeface="SB Sans Text" panose="020B0503040504020204" pitchFamily="34" charset="0"/>
              </a:rPr>
              <a:t>сохранить</a:t>
            </a:r>
            <a:endParaRPr lang="ru-RU" sz="1400" dirty="0"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39455" y="4826369"/>
            <a:ext cx="2616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60000"/>
            <a:r>
              <a:rPr lang="ru-RU" sz="1400" dirty="0">
                <a:latin typeface="SB Sans Text" panose="020B0503040504020204" pitchFamily="34" charset="0"/>
                <a:cs typeface="SB Sans Text" panose="020B0503040504020204" pitchFamily="34" charset="0"/>
              </a:rPr>
              <a:t>д</a:t>
            </a:r>
            <a:r>
              <a:rPr lang="ru-RU" sz="1400" dirty="0" smtClean="0">
                <a:latin typeface="SB Sans Text" panose="020B0503040504020204" pitchFamily="34" charset="0"/>
                <a:cs typeface="SB Sans Text" panose="020B0503040504020204" pitchFamily="34" charset="0"/>
              </a:rPr>
              <a:t>обавить в избранное </a:t>
            </a:r>
            <a:endParaRPr lang="ru-RU" sz="1400" dirty="0"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93138" y="5170859"/>
            <a:ext cx="2542411" cy="440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>
                <a:latin typeface="SB Sans Text" panose="020B0503040504020204" pitchFamily="34" charset="0"/>
                <a:cs typeface="SB Sans Text" panose="020B0503040504020204" pitchFamily="34" charset="0"/>
              </a:rPr>
              <a:t>подача  заявки на участие</a:t>
            </a:r>
            <a:endParaRPr lang="ru-RU" sz="1400" dirty="0"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3891" y="6225787"/>
            <a:ext cx="5397760" cy="5408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cap="all" spc="150" dirty="0">
                <a:solidFill>
                  <a:srgbClr val="166F6C"/>
                </a:solidFill>
              </a:rPr>
              <a:t>более 630 тыс. действующих </a:t>
            </a:r>
            <a:r>
              <a:rPr lang="ru-RU" cap="all" spc="150" dirty="0" smtClean="0">
                <a:solidFill>
                  <a:srgbClr val="166F6C"/>
                </a:solidFill>
              </a:rPr>
              <a:t>участников</a:t>
            </a:r>
            <a:endParaRPr lang="en-US" cap="all" spc="150" dirty="0" smtClean="0">
              <a:solidFill>
                <a:srgbClr val="166F6C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ru-RU" cap="all" spc="150" dirty="0" smtClean="0">
                <a:solidFill>
                  <a:srgbClr val="166F6C"/>
                </a:solidFill>
              </a:rPr>
              <a:t> </a:t>
            </a:r>
            <a:r>
              <a:rPr lang="ru-RU" cap="all" spc="150" dirty="0">
                <a:solidFill>
                  <a:srgbClr val="166F6C"/>
                </a:solidFill>
              </a:rPr>
              <a:t>по различным отраслям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528048" y="2852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>
              <a:buSzPct val="100000"/>
            </a:pPr>
            <a:r>
              <a:rPr lang="ru-RU" cap="all" dirty="0">
                <a:latin typeface="Gill Sans"/>
                <a:ea typeface="Segoe UI" pitchFamily="34" charset="0"/>
                <a:cs typeface="Segoe UI" pitchFamily="34" charset="0"/>
              </a:rPr>
              <a:t>Единый реестр закупок и продаж, </a:t>
            </a:r>
            <a:endParaRPr lang="en-US" cap="all" dirty="0" smtClean="0">
              <a:latin typeface="Gill Sans"/>
              <a:ea typeface="Segoe UI" pitchFamily="34" charset="0"/>
              <a:cs typeface="Segoe UI" pitchFamily="34" charset="0"/>
            </a:endParaRPr>
          </a:p>
          <a:p>
            <a:pPr algn="ctr" defTabSz="457200">
              <a:buSzPct val="100000"/>
            </a:pPr>
            <a:r>
              <a:rPr lang="ru-RU" cap="all" dirty="0" smtClean="0">
                <a:latin typeface="Gill Sans"/>
                <a:ea typeface="Segoe UI" pitchFamily="34" charset="0"/>
                <a:cs typeface="Segoe UI" pitchFamily="34" charset="0"/>
              </a:rPr>
              <a:t>в </a:t>
            </a:r>
            <a:r>
              <a:rPr lang="ru-RU" cap="all" dirty="0">
                <a:latin typeface="Gill Sans"/>
                <a:ea typeface="Segoe UI" pitchFamily="34" charset="0"/>
                <a:cs typeface="Segoe UI" pitchFamily="34" charset="0"/>
              </a:rPr>
              <a:t>т.ч. закупки по </a:t>
            </a:r>
            <a:r>
              <a:rPr lang="ru-RU" cap="all" dirty="0" smtClean="0">
                <a:latin typeface="Gill Sans"/>
                <a:ea typeface="Segoe UI" pitchFamily="34" charset="0"/>
                <a:cs typeface="Segoe UI" pitchFamily="34" charset="0"/>
              </a:rPr>
              <a:t>223-ФЗ</a:t>
            </a:r>
            <a:endParaRPr lang="ru-RU" cap="all" dirty="0">
              <a:latin typeface="Gill Sans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4340062" y="4221088"/>
            <a:ext cx="798400" cy="487702"/>
          </a:xfrm>
          <a:prstGeom prst="rightArrow">
            <a:avLst/>
          </a:prstGeom>
          <a:solidFill>
            <a:srgbClr val="A0E7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236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10803" y="448243"/>
            <a:ext cx="9197565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 АВТОМАТИЗИРОВАННЫЙ МАРКЕТИНГ</a:t>
            </a:r>
            <a:endParaRPr lang="ru-RU" sz="2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  <a:p>
            <a:pPr>
              <a:lnSpc>
                <a:spcPct val="100000"/>
              </a:lnSpc>
            </a:pPr>
            <a:endParaRPr lang="ru-RU" sz="2400" dirty="0">
              <a:latin typeface="SB Sans Display"/>
              <a:cs typeface="SB Sans Display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-714384"/>
            <a:ext cx="4727848" cy="2659415"/>
          </a:xfrm>
          <a:prstGeom prst="rect">
            <a:avLst/>
          </a:prstGeom>
        </p:spPr>
      </p:pic>
      <p:pic>
        <p:nvPicPr>
          <p:cNvPr id="17" name="Google Shape;9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Прямоугольник 26"/>
          <p:cNvSpPr/>
          <p:nvPr/>
        </p:nvSpPr>
        <p:spPr>
          <a:xfrm>
            <a:off x="466970" y="1205670"/>
            <a:ext cx="924162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lnSpc>
                <a:spcPct val="130000"/>
              </a:lnSpc>
              <a:spcBef>
                <a:spcPct val="0"/>
              </a:spcBef>
            </a:pPr>
            <a:r>
              <a:rPr lang="ru-RU" sz="1200" cap="all" dirty="0">
                <a:ea typeface="Segoe UI" pitchFamily="34" charset="0"/>
                <a:cs typeface="Segoe UI" pitchFamily="34" charset="0"/>
              </a:rPr>
              <a:t>Аналитический инструмент, предоставляющий список потенциальных контрагентов для приглашения к участию в </a:t>
            </a:r>
            <a:r>
              <a:rPr lang="ru-RU" sz="1200" cap="all" dirty="0" smtClean="0">
                <a:ea typeface="Segoe UI" pitchFamily="34" charset="0"/>
                <a:cs typeface="Segoe UI" pitchFamily="34" charset="0"/>
              </a:rPr>
              <a:t>процедуре</a:t>
            </a:r>
            <a:endParaRPr lang="ru-RU" sz="1200" cap="all" dirty="0">
              <a:ea typeface="Segoe UI" pitchFamily="34" charset="0"/>
              <a:cs typeface="Segoe UI" pitchFamily="34" charset="0"/>
            </a:endParaRPr>
          </a:p>
          <a:p>
            <a:pPr algn="just" defTabSz="457200">
              <a:lnSpc>
                <a:spcPct val="130000"/>
              </a:lnSpc>
              <a:spcBef>
                <a:spcPct val="0"/>
              </a:spcBef>
            </a:pPr>
            <a:endParaRPr lang="ru-RU" sz="1200" cap="all" dirty="0">
              <a:ea typeface="Segoe UI" pitchFamily="34" charset="0"/>
              <a:cs typeface="Segoe UI" pitchFamily="34" charset="0"/>
            </a:endParaRPr>
          </a:p>
          <a:p>
            <a:pPr marL="171450" indent="-171450" algn="just" defTabSz="45720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1200" cap="all" dirty="0">
                <a:ea typeface="Segoe UI" pitchFamily="34" charset="0"/>
                <a:cs typeface="Segoe UI" pitchFamily="34" charset="0"/>
              </a:rPr>
              <a:t>учитывается участие контрагента в закупках по соответствующему </a:t>
            </a:r>
            <a:r>
              <a:rPr lang="ru-RU" sz="1200" cap="all" dirty="0">
                <a:solidFill>
                  <a:srgbClr val="00703C"/>
                </a:solidFill>
                <a:ea typeface="Segoe UI" pitchFamily="34" charset="0"/>
                <a:cs typeface="Segoe UI" pitchFamily="34" charset="0"/>
              </a:rPr>
              <a:t>предмету и региону</a:t>
            </a:r>
          </a:p>
          <a:p>
            <a:pPr marL="171450" indent="-171450" algn="just" defTabSz="45720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sz="1200" cap="all" dirty="0">
                <a:solidFill>
                  <a:srgbClr val="00703C"/>
                </a:solidFill>
                <a:ea typeface="Segoe UI" pitchFamily="34" charset="0"/>
                <a:cs typeface="Segoe UI" pitchFamily="34" charset="0"/>
              </a:rPr>
              <a:t>не</a:t>
            </a:r>
            <a:r>
              <a:rPr lang="ru-RU" sz="1200" cap="all" dirty="0" smtClean="0">
                <a:solidFill>
                  <a:srgbClr val="7030A0"/>
                </a:solidFill>
                <a:ea typeface="Segoe UI" pitchFamily="34" charset="0"/>
                <a:cs typeface="Segoe UI" pitchFamily="34" charset="0"/>
              </a:rPr>
              <a:t> </a:t>
            </a:r>
            <a:r>
              <a:rPr lang="ru-RU" sz="1200" cap="all" dirty="0">
                <a:ea typeface="Segoe UI" pitchFamily="34" charset="0"/>
                <a:cs typeface="Segoe UI" pitchFamily="34" charset="0"/>
              </a:rPr>
              <a:t>ограничиваясь закупками площадки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03" y="2603653"/>
            <a:ext cx="5695527" cy="1927717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622" y="3803113"/>
            <a:ext cx="6580345" cy="3006390"/>
          </a:xfrm>
          <a:prstGeom prst="rect">
            <a:avLst/>
          </a:prstGeom>
          <a:ln/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30" name="TextBox 29"/>
          <p:cNvSpPr txBox="1"/>
          <p:nvPr/>
        </p:nvSpPr>
        <p:spPr>
          <a:xfrm>
            <a:off x="8866899" y="6397735"/>
            <a:ext cx="3156698" cy="357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72000" tIns="18000" rIns="72000" bIns="0" rtlCol="0" anchor="ctr" anchorCtr="0"/>
          <a:lstStyle>
            <a:defPPr>
              <a:defRPr lang="ru-RU"/>
            </a:defPPr>
            <a:lvl1pPr algn="ctr">
              <a:lnSpc>
                <a:spcPct val="114000"/>
              </a:lnSpc>
              <a:defRPr sz="1600" b="1" cap="all">
                <a:solidFill>
                  <a:schemeClr val="accent6">
                    <a:lumMod val="50000"/>
                  </a:schemeClr>
                </a:solidFill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ru-RU" sz="900" b="0" dirty="0" smtClean="0"/>
              <a:t>Система подсвечивает, зарегистрирован ли участник на площадке</a:t>
            </a:r>
            <a:endParaRPr lang="ru-RU" sz="900" b="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10803" y="4735559"/>
            <a:ext cx="4109795" cy="18812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457200">
              <a:lnSpc>
                <a:spcPct val="130000"/>
              </a:lnSpc>
              <a:spcBef>
                <a:spcPct val="0"/>
              </a:spcBef>
            </a:pPr>
            <a:r>
              <a:rPr lang="ru-RU" sz="1000" cap="all" dirty="0">
                <a:ea typeface="Segoe UI" pitchFamily="34" charset="0"/>
                <a:cs typeface="Segoe UI" pitchFamily="34" charset="0"/>
              </a:rPr>
              <a:t>На площадке по 223 – ФЗ предусмотрено несколько инструментов для приглашения участников к закупке. </a:t>
            </a:r>
          </a:p>
          <a:p>
            <a:pPr algn="ctr" defTabSz="457200">
              <a:lnSpc>
                <a:spcPct val="130000"/>
              </a:lnSpc>
              <a:spcBef>
                <a:spcPct val="0"/>
              </a:spcBef>
            </a:pPr>
            <a:r>
              <a:rPr lang="ru-RU" sz="1000" cap="all" dirty="0">
                <a:ea typeface="Segoe UI" pitchFamily="34" charset="0"/>
                <a:cs typeface="Segoe UI" pitchFamily="34" charset="0"/>
              </a:rPr>
              <a:t>Сервисы приглашения участников к закупке могут помочь сократить количество несостоявшихся закупок, повысить конкуренцию в закупке.</a:t>
            </a:r>
          </a:p>
          <a:p>
            <a:pPr algn="ctr" defTabSz="457200">
              <a:lnSpc>
                <a:spcPct val="130000"/>
              </a:lnSpc>
              <a:spcBef>
                <a:spcPct val="0"/>
              </a:spcBef>
            </a:pPr>
            <a:r>
              <a:rPr lang="ru-RU" sz="1000" cap="all" dirty="0">
                <a:ea typeface="Segoe UI" pitchFamily="34" charset="0"/>
                <a:cs typeface="Segoe UI" pitchFamily="34" charset="0"/>
              </a:rPr>
              <a:t>приглашения могут оформляться многократно ДО ОКОНЧАНИЯ СРОКА ПОДАЧИ ЗАЯВОК.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9826894" y="1227593"/>
            <a:ext cx="2196703" cy="9108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1250" tIns="33750" rIns="101250" bIns="33750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313" cap="all" spc="141" dirty="0">
                <a:solidFill>
                  <a:schemeClr val="tx1"/>
                </a:solidFill>
              </a:rPr>
              <a:t>Приглашение участников к процедуре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9822430" y="2683132"/>
            <a:ext cx="2201168" cy="9093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68750" tIns="101250" bIns="33750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500" cap="all" spc="141" dirty="0">
                <a:solidFill>
                  <a:schemeClr val="tx1"/>
                </a:solidFill>
              </a:rPr>
              <a:t>Получение уведомлений участниками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9822430" y="4065745"/>
            <a:ext cx="2196703" cy="91380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68750" tIns="50625" bIns="33750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500" cap="all" spc="141" dirty="0">
                <a:solidFill>
                  <a:schemeClr val="tx1"/>
                </a:solidFill>
              </a:rPr>
              <a:t>Подача заявки на участие </a:t>
            </a:r>
          </a:p>
        </p:txBody>
      </p:sp>
      <p:grpSp>
        <p:nvGrpSpPr>
          <p:cNvPr id="37" name="Группа 51"/>
          <p:cNvGrpSpPr>
            <a:grpSpLocks/>
          </p:cNvGrpSpPr>
          <p:nvPr/>
        </p:nvGrpSpPr>
        <p:grpSpPr bwMode="auto">
          <a:xfrm>
            <a:off x="10930261" y="2170286"/>
            <a:ext cx="177794" cy="539369"/>
            <a:chOff x="2087880" y="1294748"/>
            <a:chExt cx="91440" cy="464920"/>
          </a:xfrm>
        </p:grpSpPr>
        <p:sp>
          <p:nvSpPr>
            <p:cNvPr id="38" name="Прямая соединительная линия 3"/>
            <p:cNvSpPr/>
            <p:nvPr/>
          </p:nvSpPr>
          <p:spPr>
            <a:xfrm>
              <a:off x="2087880" y="1294748"/>
              <a:ext cx="91440" cy="4649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64920"/>
                  </a:lnTo>
                </a:path>
              </a:pathLst>
            </a:custGeom>
            <a:noFill/>
            <a:ln w="28575">
              <a:tailEnd type="arrow"/>
            </a:ln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Прямая соединительная линия 4"/>
            <p:cNvSpPr/>
            <p:nvPr/>
          </p:nvSpPr>
          <p:spPr>
            <a:xfrm>
              <a:off x="2120987" y="1524828"/>
              <a:ext cx="25225" cy="4761"/>
            </a:xfrm>
            <a:prstGeom prst="rect">
              <a:avLst/>
            </a:prstGeom>
            <a:ln w="28575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906" tIns="0" rIns="11906" bIns="0" spcCol="1270" anchor="ctr"/>
            <a:lstStyle/>
            <a:p>
              <a:pPr algn="ctr" defTabSz="208359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469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0" name="Группа 54"/>
          <p:cNvGrpSpPr>
            <a:grpSpLocks/>
          </p:cNvGrpSpPr>
          <p:nvPr/>
        </p:nvGrpSpPr>
        <p:grpSpPr bwMode="auto">
          <a:xfrm>
            <a:off x="10934326" y="3597813"/>
            <a:ext cx="84832" cy="436067"/>
            <a:chOff x="2087880" y="1294748"/>
            <a:chExt cx="91440" cy="464920"/>
          </a:xfrm>
        </p:grpSpPr>
        <p:sp>
          <p:nvSpPr>
            <p:cNvPr id="41" name="Прямая соединительная линия 3"/>
            <p:cNvSpPr/>
            <p:nvPr/>
          </p:nvSpPr>
          <p:spPr>
            <a:xfrm>
              <a:off x="2087880" y="1294748"/>
              <a:ext cx="91440" cy="4649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64920"/>
                  </a:lnTo>
                </a:path>
              </a:pathLst>
            </a:custGeom>
            <a:noFill/>
            <a:ln w="28575">
              <a:tailEnd type="arrow"/>
            </a:ln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Прямая соединительная линия 4"/>
            <p:cNvSpPr/>
            <p:nvPr/>
          </p:nvSpPr>
          <p:spPr>
            <a:xfrm>
              <a:off x="2121568" y="1524828"/>
              <a:ext cx="24064" cy="4760"/>
            </a:xfrm>
            <a:prstGeom prst="rect">
              <a:avLst/>
            </a:prstGeom>
            <a:ln w="28575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1906" tIns="0" rIns="11906" bIns="0" spcCol="1270" anchor="ctr"/>
            <a:lstStyle/>
            <a:p>
              <a:pPr algn="ctr" defTabSz="208359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469" dirty="0">
                <a:solidFill>
                  <a:schemeClr val="tx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7343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833036"/>
            <a:ext cx="12191999" cy="2024963"/>
          </a:xfrm>
          <a:prstGeom prst="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0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684030" y="2269766"/>
            <a:ext cx="1096993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 </a:t>
            </a:r>
            <a:endParaRPr lang="ru-RU" sz="4000" dirty="0" smtClean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  <a:p>
            <a:r>
              <a:rPr lang="ru-RU" sz="40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ПРОВЕРКИ </a:t>
            </a:r>
            <a:r>
              <a:rPr lang="ru-RU" sz="40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СТАНДАРТОВ И НПА</a:t>
            </a:r>
          </a:p>
        </p:txBody>
      </p:sp>
      <p:sp>
        <p:nvSpPr>
          <p:cNvPr id="10" name="Овал 9"/>
          <p:cNvSpPr/>
          <p:nvPr/>
        </p:nvSpPr>
        <p:spPr>
          <a:xfrm>
            <a:off x="1708224" y="5136411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235601" y="5136411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35" y="5392418"/>
            <a:ext cx="612000" cy="612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566" y="5392418"/>
            <a:ext cx="612000" cy="612000"/>
          </a:xfrm>
          <a:prstGeom prst="rect">
            <a:avLst/>
          </a:prstGeom>
        </p:spPr>
      </p:pic>
      <p:sp>
        <p:nvSpPr>
          <p:cNvPr id="25" name="Овал 24"/>
          <p:cNvSpPr/>
          <p:nvPr/>
        </p:nvSpPr>
        <p:spPr>
          <a:xfrm>
            <a:off x="3180847" y="5159999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81" y="5425395"/>
            <a:ext cx="612000" cy="612000"/>
          </a:xfrm>
          <a:prstGeom prst="rect">
            <a:avLst/>
          </a:prstGeom>
        </p:spPr>
      </p:pic>
      <p:pic>
        <p:nvPicPr>
          <p:cNvPr id="26" name="Google Shape;92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4826552"/>
            <a:ext cx="12192000" cy="6617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Овал 26"/>
          <p:cNvSpPr/>
          <p:nvPr/>
        </p:nvSpPr>
        <p:spPr>
          <a:xfrm>
            <a:off x="4655840" y="5159999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7274" y="5443833"/>
            <a:ext cx="635000" cy="6223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816768" y="6506454"/>
            <a:ext cx="88874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kern="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*</a:t>
            </a:r>
            <a:r>
              <a:rPr lang="ru-RU" sz="1400" kern="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После </a:t>
            </a:r>
            <a:r>
              <a:rPr lang="ru-RU" sz="1400" kern="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создания первой процедуры, Вам становятся доступны основные сервисы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21" y="2321613"/>
            <a:ext cx="1219746" cy="121974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633656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6401" y="411545"/>
            <a:ext cx="8395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 </a:t>
            </a: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ПРОВЕРКИ СТАНДАРТОВ И НПА</a:t>
            </a:r>
            <a:endParaRPr lang="ru-RU" sz="2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6401" y="1227741"/>
            <a:ext cx="11321527" cy="1139837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08035" y="1572489"/>
            <a:ext cx="10360524" cy="79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ru-RU" sz="1600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 223-ФЗ - </a:t>
            </a:r>
            <a:r>
              <a:rPr lang="ru-RU" sz="1600" spc="-12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необходимо перейти в ЛК в раздел </a:t>
            </a:r>
            <a:r>
              <a:rPr lang="ru-RU" sz="1600" b="1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«Личный кабинет» </a:t>
            </a:r>
            <a:r>
              <a:rPr lang="ru-RU" sz="1600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– </a:t>
            </a:r>
            <a:r>
              <a:rPr lang="ru-RU" sz="1600" b="1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«Сервис </a:t>
            </a:r>
            <a:r>
              <a:rPr lang="ru-RU" sz="1600" b="1" spc="-12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проверки </a:t>
            </a:r>
            <a:r>
              <a:rPr lang="ru-RU" sz="1600" b="1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стандартов и НПА»</a:t>
            </a:r>
            <a:endParaRPr lang="ru-RU" sz="1600" b="1" spc="-120" dirty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12700" marR="5080">
              <a:spcBef>
                <a:spcPts val="105"/>
              </a:spcBef>
            </a:pPr>
            <a:endParaRPr lang="en-US" sz="1400" spc="-120" dirty="0" smtClean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12700" marR="5080">
              <a:spcBef>
                <a:spcPts val="105"/>
              </a:spcBef>
            </a:pPr>
            <a:endParaRPr lang="ru-RU" sz="1400" spc="-120" dirty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47032" y="1357729"/>
            <a:ext cx="933331" cy="83403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89" y="1506460"/>
            <a:ext cx="540015" cy="54001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2368" y="2399143"/>
            <a:ext cx="7823993" cy="427315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7166663" y="5374763"/>
            <a:ext cx="605033" cy="55621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5591945" y="2996952"/>
            <a:ext cx="936104" cy="21602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591944" y="5336489"/>
            <a:ext cx="1512167" cy="18074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868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10803" y="5716959"/>
            <a:ext cx="11848477" cy="1070934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03" y="97020"/>
            <a:ext cx="834334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АНАЛИТИЧЕСКИЕ СЕРВИСЫ: ПРОВЕРКА СТАНДАРТОВ И НОРМАТИВНО-ПРАВОВЫХ АКТОВ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422" y="1249965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630910" y="5763367"/>
            <a:ext cx="107223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Сервис проверки стандартов и нормативно-правовых актов распознает ссылки на упоминаемые нормативные акты из документа, сверит их с системой ГАРАНТ и выдаст результат. </a:t>
            </a:r>
            <a:br>
              <a:rPr lang="ru-RU" sz="1400" dirty="0"/>
            </a:br>
            <a:r>
              <a:rPr lang="ru-RU" sz="1400" dirty="0"/>
              <a:t>На экране пользователь увидит количество найденных документов и информацию, сколько из них изменилось или утратило силу.</a:t>
            </a:r>
          </a:p>
        </p:txBody>
      </p:sp>
      <p:sp>
        <p:nvSpPr>
          <p:cNvPr id="13" name="Овал 12"/>
          <p:cNvSpPr/>
          <p:nvPr/>
        </p:nvSpPr>
        <p:spPr>
          <a:xfrm>
            <a:off x="641657" y="5851748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5934421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2160254"/>
            <a:ext cx="5315208" cy="2741158"/>
          </a:xfrm>
          <a:prstGeom prst="roundRect">
            <a:avLst>
              <a:gd name="adj" fmla="val 4113"/>
            </a:avLst>
          </a:prstGeom>
          <a:ln w="38100">
            <a:solidFill>
              <a:srgbClr val="21A038"/>
            </a:solidFill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671042" y="167514"/>
            <a:ext cx="3200400" cy="11263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803" y="1288137"/>
            <a:ext cx="6348554" cy="436142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215680" y="1240369"/>
            <a:ext cx="864096" cy="22503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223393" y="3274582"/>
            <a:ext cx="1359206" cy="14401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4625606" y="3282815"/>
            <a:ext cx="605033" cy="556217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3181845" y="3283695"/>
            <a:ext cx="1359206" cy="14401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6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10803" y="5373216"/>
            <a:ext cx="11717845" cy="1414677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03" y="126148"/>
            <a:ext cx="834334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АНАЛИТИЧЕСКИЕ СЕРВИСЫ: ПРОВЕРКА СТАНДАРТОВ И НОРМАТИВНО-ПРАВОВЫХ АКТОВ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234518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469605" y="5406010"/>
            <a:ext cx="10722395" cy="1349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9833" indent="-342900"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47220" algn="l"/>
              </a:tabLst>
            </a:pPr>
            <a:r>
              <a:rPr lang="ru-RU" sz="1600" dirty="0"/>
              <a:t>Сервис автоматически распознает стандарты и нормативно-правовые акты в документе, позволяет получить информацию об их статусе и наличии изменений за указанный период</a:t>
            </a:r>
            <a:r>
              <a:rPr lang="en-US" sz="1600" dirty="0"/>
              <a:t>;</a:t>
            </a:r>
            <a:endParaRPr lang="ru-RU" sz="1600" dirty="0"/>
          </a:p>
          <a:p>
            <a:pPr marL="359833" indent="-342900"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47220" algn="l"/>
              </a:tabLst>
            </a:pPr>
            <a:r>
              <a:rPr lang="ru-RU" sz="1600" spc="20" dirty="0">
                <a:latin typeface="SB Sans Text Regular"/>
                <a:cs typeface="Times New Roman" panose="02020603050405020304" pitchFamily="18" charset="0"/>
              </a:rPr>
              <a:t>Сервис отображает схему преемственности документов и показывает номер актуального документа, если стандарт или НПА утратил силу</a:t>
            </a:r>
            <a:r>
              <a:rPr lang="en-US" sz="1600" spc="20" dirty="0">
                <a:latin typeface="SB Sans Text Regular"/>
                <a:cs typeface="Times New Roman" panose="02020603050405020304" pitchFamily="18" charset="0"/>
              </a:rPr>
              <a:t>;</a:t>
            </a:r>
            <a:endParaRPr lang="ru-RU" sz="1600" spc="20" dirty="0">
              <a:latin typeface="SB Sans Text Regular"/>
              <a:cs typeface="Times New Roman" panose="02020603050405020304" pitchFamily="18" charset="0"/>
            </a:endParaRPr>
          </a:p>
          <a:p>
            <a:pPr marL="359833" indent="-342900">
              <a:spcBef>
                <a:spcPts val="133"/>
              </a:spcBef>
              <a:buFont typeface="Wingdings" panose="05000000000000000000" pitchFamily="2" charset="2"/>
              <a:buChar char="ü"/>
              <a:tabLst>
                <a:tab pos="247220" algn="l"/>
              </a:tabLst>
            </a:pPr>
            <a:r>
              <a:rPr lang="ru-RU" sz="1600" spc="20" dirty="0">
                <a:latin typeface="SB Sans Text Regular"/>
                <a:cs typeface="Times New Roman" panose="02020603050405020304" pitchFamily="18" charset="0"/>
              </a:rPr>
              <a:t>Сервис позволяет посмотреть содержание любого найденного документа без выхода из сервиса</a:t>
            </a:r>
            <a:r>
              <a:rPr lang="en-US" sz="1600" spc="20" dirty="0">
                <a:latin typeface="SB Sans Text Regular"/>
                <a:cs typeface="Times New Roman" panose="02020603050405020304" pitchFamily="18" charset="0"/>
              </a:rPr>
              <a:t>.</a:t>
            </a:r>
            <a:endParaRPr lang="ru-RU" sz="1600" spc="20" dirty="0">
              <a:latin typeface="SB Sans Text Regular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05477" y="5722591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28" y="5805264"/>
            <a:ext cx="612000" cy="612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20" y="1511703"/>
            <a:ext cx="11128010" cy="3528392"/>
          </a:xfrm>
          <a:prstGeom prst="roundRect">
            <a:avLst>
              <a:gd name="adj" fmla="val 5893"/>
            </a:avLst>
          </a:prstGeom>
          <a:ln w="38100">
            <a:solidFill>
              <a:srgbClr val="21A038"/>
            </a:solidFill>
          </a:ln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000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833036"/>
            <a:ext cx="12191999" cy="2024963"/>
          </a:xfrm>
          <a:prstGeom prst="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4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700798" y="2372820"/>
            <a:ext cx="109699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ФУНКЦИОНАЛ ПЛОЩАДКИ </a:t>
            </a:r>
          </a:p>
          <a:p>
            <a:r>
              <a:rPr lang="ru-RU" sz="40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УТП ТС 223-ФЗ</a:t>
            </a:r>
            <a:endParaRPr lang="ru-RU" sz="40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708224" y="5136411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235601" y="5136411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35" y="5392418"/>
            <a:ext cx="612000" cy="612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566" y="5392418"/>
            <a:ext cx="612000" cy="612000"/>
          </a:xfrm>
          <a:prstGeom prst="rect">
            <a:avLst/>
          </a:prstGeom>
        </p:spPr>
      </p:pic>
      <p:sp>
        <p:nvSpPr>
          <p:cNvPr id="25" name="Овал 24"/>
          <p:cNvSpPr/>
          <p:nvPr/>
        </p:nvSpPr>
        <p:spPr>
          <a:xfrm>
            <a:off x="3180847" y="5159999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81" y="5425395"/>
            <a:ext cx="612000" cy="612000"/>
          </a:xfrm>
          <a:prstGeom prst="rect">
            <a:avLst/>
          </a:prstGeom>
        </p:spPr>
      </p:pic>
      <p:pic>
        <p:nvPicPr>
          <p:cNvPr id="26" name="Google Shape;92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4826552"/>
            <a:ext cx="12192000" cy="6617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Овал 26"/>
          <p:cNvSpPr/>
          <p:nvPr/>
        </p:nvSpPr>
        <p:spPr>
          <a:xfrm>
            <a:off x="4655840" y="5159999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7274" y="5443833"/>
            <a:ext cx="635000" cy="6223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21" y="2321613"/>
            <a:ext cx="1219746" cy="121974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4101847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Скругленный прямоугольник 49"/>
          <p:cNvSpPr/>
          <p:nvPr/>
        </p:nvSpPr>
        <p:spPr>
          <a:xfrm>
            <a:off x="-4515" y="1217304"/>
            <a:ext cx="12479088" cy="3304301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Овал 51"/>
          <p:cNvSpPr/>
          <p:nvPr/>
        </p:nvSpPr>
        <p:spPr>
          <a:xfrm>
            <a:off x="543056" y="2816190"/>
            <a:ext cx="619916" cy="619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Овал 50"/>
          <p:cNvSpPr/>
          <p:nvPr/>
        </p:nvSpPr>
        <p:spPr>
          <a:xfrm>
            <a:off x="526060" y="1751005"/>
            <a:ext cx="619916" cy="619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Овал 48"/>
          <p:cNvSpPr/>
          <p:nvPr/>
        </p:nvSpPr>
        <p:spPr>
          <a:xfrm>
            <a:off x="4201322" y="1717756"/>
            <a:ext cx="619916" cy="619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5153" y="404011"/>
            <a:ext cx="8395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ЗАКУПКИ ПО 223-ФЗ</a:t>
            </a:r>
            <a:endParaRPr lang="ru-RU" sz="2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201322" y="2406594"/>
            <a:ext cx="619916" cy="619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Овал 27"/>
          <p:cNvSpPr/>
          <p:nvPr/>
        </p:nvSpPr>
        <p:spPr>
          <a:xfrm>
            <a:off x="4197045" y="3732925"/>
            <a:ext cx="619916" cy="619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Овал 28"/>
          <p:cNvSpPr/>
          <p:nvPr/>
        </p:nvSpPr>
        <p:spPr>
          <a:xfrm>
            <a:off x="7962825" y="1582453"/>
            <a:ext cx="619916" cy="619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Овал 29"/>
          <p:cNvSpPr/>
          <p:nvPr/>
        </p:nvSpPr>
        <p:spPr>
          <a:xfrm>
            <a:off x="7962825" y="2271291"/>
            <a:ext cx="619916" cy="619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 30"/>
          <p:cNvSpPr/>
          <p:nvPr/>
        </p:nvSpPr>
        <p:spPr>
          <a:xfrm>
            <a:off x="558785" y="3848988"/>
            <a:ext cx="619916" cy="619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CustomShape 3"/>
          <p:cNvSpPr/>
          <p:nvPr/>
        </p:nvSpPr>
        <p:spPr>
          <a:xfrm>
            <a:off x="403313" y="1290089"/>
            <a:ext cx="7852999" cy="35503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tIns="39600" bIns="39600" rtlCol="0" anchor="ctr"/>
          <a:lstStyle/>
          <a:p>
            <a:r>
              <a:rPr lang="ru-RU" sz="24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СЕРВИСЫ ЭЛЕКТРОННОЙ ПЛОЩАДКИ </a:t>
            </a:r>
            <a:endParaRPr lang="ru-RU" sz="24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934477" y="1876410"/>
            <a:ext cx="11074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SzPct val="100000"/>
            </a:pPr>
            <a:r>
              <a:rPr lang="ru-RU" sz="1200" b="1" cap="all" dirty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Отчетность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8894014" y="2445926"/>
            <a:ext cx="28820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SzPct val="100000"/>
            </a:pPr>
            <a:r>
              <a:rPr lang="ru-RU" sz="1200" b="1" cap="all" dirty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Сервис проверки контрагента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962021" y="3864038"/>
            <a:ext cx="25852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ru-RU" sz="1200" b="1" cap="all" dirty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Автоматизированный </a:t>
            </a:r>
            <a:endParaRPr lang="ru-RU" sz="1200" b="1" cap="all" dirty="0" smtClean="0">
              <a:latin typeface="SB Sans Display Light" panose="020B0303040504020204" pitchFamily="34" charset="0"/>
              <a:ea typeface="Segoe UI" pitchFamily="34" charset="0"/>
              <a:cs typeface="SB Sans Display Light" panose="020B0303040504020204" pitchFamily="34" charset="0"/>
            </a:endParaRPr>
          </a:p>
          <a:p>
            <a:pPr>
              <a:buSzPct val="100000"/>
            </a:pPr>
            <a:r>
              <a:rPr lang="ru-RU" sz="1200" b="1" cap="all" dirty="0" smtClean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маркетинг</a:t>
            </a:r>
            <a:endParaRPr lang="ru-RU" sz="1200" b="1" cap="all" dirty="0">
              <a:latin typeface="SB Sans Display Light" panose="020B0303040504020204" pitchFamily="34" charset="0"/>
              <a:ea typeface="Segoe UI" pitchFamily="34" charset="0"/>
              <a:cs typeface="SB Sans Display Light" panose="020B0303040504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873449" y="1795523"/>
            <a:ext cx="28686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SzPct val="100000"/>
            </a:pPr>
            <a:r>
              <a:rPr lang="ru-RU" sz="1200" b="1" cap="all" dirty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Сервис расчета НМЦ</a:t>
            </a:r>
            <a:r>
              <a:rPr lang="en-US" sz="1200" b="1" cap="all" dirty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 </a:t>
            </a:r>
            <a:r>
              <a:rPr lang="ru-RU" sz="1200" b="1" cap="all" dirty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договора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286188" y="1829865"/>
            <a:ext cx="27077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SzPct val="100000"/>
            </a:pPr>
            <a:r>
              <a:rPr lang="ru-RU" sz="1200" b="1" cap="all" dirty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Единая платформа </a:t>
            </a:r>
            <a:endParaRPr lang="ru-RU" sz="1200" b="1" cap="all" dirty="0" smtClean="0">
              <a:latin typeface="SB Sans Display Light" panose="020B0303040504020204" pitchFamily="34" charset="0"/>
              <a:ea typeface="Segoe UI" pitchFamily="34" charset="0"/>
              <a:cs typeface="SB Sans Display Light" panose="020B0303040504020204" pitchFamily="34" charset="0"/>
            </a:endParaRPr>
          </a:p>
          <a:p>
            <a:pPr>
              <a:buSzPct val="100000"/>
            </a:pPr>
            <a:r>
              <a:rPr lang="ru-RU" sz="1200" b="1" cap="all" dirty="0" smtClean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закупочной </a:t>
            </a:r>
            <a:r>
              <a:rPr lang="ru-RU" sz="1200" b="1" cap="all" dirty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деятельности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253016" y="2541636"/>
            <a:ext cx="28321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ru-RU" sz="1200" b="1" cap="all" dirty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Конструктор </a:t>
            </a:r>
            <a:r>
              <a:rPr lang="ru-RU" sz="1200" b="1" cap="all" dirty="0" smtClean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закупок</a:t>
            </a:r>
          </a:p>
          <a:p>
            <a:pPr defTabSz="457200">
              <a:buSzPct val="100000"/>
            </a:pPr>
            <a:r>
              <a:rPr lang="ru-RU" sz="900" cap="small" dirty="0">
                <a:ea typeface="Segoe UI" pitchFamily="34" charset="0"/>
                <a:cs typeface="Segoe UI" pitchFamily="34" charset="0"/>
              </a:rPr>
              <a:t>Автоматизация закупочной деятельности в </a:t>
            </a:r>
            <a:endParaRPr lang="ru-RU" sz="900" cap="small" dirty="0" smtClean="0">
              <a:ea typeface="Segoe UI" pitchFamily="34" charset="0"/>
              <a:cs typeface="Segoe UI" pitchFamily="34" charset="0"/>
            </a:endParaRPr>
          </a:p>
          <a:p>
            <a:pPr defTabSz="457200">
              <a:buSzPct val="100000"/>
            </a:pPr>
            <a:r>
              <a:rPr lang="ru-RU" sz="900" cap="small" dirty="0" smtClean="0">
                <a:ea typeface="Segoe UI" pitchFamily="34" charset="0"/>
                <a:cs typeface="Segoe UI" pitchFamily="34" charset="0"/>
              </a:rPr>
              <a:t>соответствии </a:t>
            </a:r>
            <a:r>
              <a:rPr lang="ru-RU" sz="900" cap="small" dirty="0">
                <a:ea typeface="Segoe UI" pitchFamily="34" charset="0"/>
                <a:cs typeface="Segoe UI" pitchFamily="34" charset="0"/>
              </a:rPr>
              <a:t>с положением о закупках;</a:t>
            </a:r>
          </a:p>
          <a:p>
            <a:pPr defTabSz="457200">
              <a:buSzPct val="100000"/>
            </a:pPr>
            <a:r>
              <a:rPr lang="ru-RU" sz="900" cap="small" dirty="0">
                <a:ea typeface="Segoe UI" pitchFamily="34" charset="0"/>
                <a:cs typeface="Segoe UI" pitchFamily="34" charset="0"/>
              </a:rPr>
              <a:t>Многолотовые/многопозиционные процедуры;</a:t>
            </a:r>
          </a:p>
          <a:p>
            <a:pPr defTabSz="457200">
              <a:buSzPct val="100000"/>
            </a:pPr>
            <a:r>
              <a:rPr lang="ru-RU" sz="900" cap="small" dirty="0">
                <a:ea typeface="Segoe UI" pitchFamily="34" charset="0"/>
                <a:cs typeface="Segoe UI" pitchFamily="34" charset="0"/>
              </a:rPr>
              <a:t>Все виды переторжек (цены/ цены и документы, торговые и не торговые)</a:t>
            </a:r>
          </a:p>
          <a:p>
            <a:pPr defTabSz="457200">
              <a:buSzPct val="100000"/>
            </a:pPr>
            <a:r>
              <a:rPr lang="ru-RU" sz="900" cap="small" dirty="0">
                <a:ea typeface="Segoe UI" pitchFamily="34" charset="0"/>
                <a:cs typeface="Segoe UI" pitchFamily="34" charset="0"/>
              </a:rPr>
              <a:t>Заявки с двумя частями заявки;</a:t>
            </a:r>
          </a:p>
          <a:p>
            <a:pPr defTabSz="457200">
              <a:buSzPct val="100000"/>
            </a:pPr>
            <a:r>
              <a:rPr lang="ru-RU" sz="900" cap="small" dirty="0">
                <a:ea typeface="Segoe UI" pitchFamily="34" charset="0"/>
                <a:cs typeface="Segoe UI" pitchFamily="34" charset="0"/>
              </a:rPr>
              <a:t>Квалификационный отбор</a:t>
            </a:r>
            <a:r>
              <a:rPr lang="ru-RU" sz="900" b="1" cap="all" dirty="0" smtClean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 </a:t>
            </a:r>
            <a:endParaRPr lang="ru-RU" sz="900" b="1" cap="all" dirty="0">
              <a:latin typeface="SB Sans Display Light" panose="020B0303040504020204" pitchFamily="34" charset="0"/>
              <a:ea typeface="Segoe UI" pitchFamily="34" charset="0"/>
              <a:cs typeface="SB Sans Display Light" panose="020B0303040504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934477" y="2406593"/>
            <a:ext cx="28850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ru-RU" sz="1200" b="1" cap="all" dirty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Интеграция с </a:t>
            </a:r>
            <a:r>
              <a:rPr lang="ru-RU" sz="1200" b="1" cap="all" dirty="0" smtClean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закупочными</a:t>
            </a:r>
          </a:p>
          <a:p>
            <a:pPr>
              <a:buSzPct val="100000"/>
            </a:pPr>
            <a:r>
              <a:rPr lang="ru-RU" sz="1200" b="1" cap="all" dirty="0" smtClean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системами </a:t>
            </a:r>
            <a:r>
              <a:rPr lang="ru-RU" sz="1200" b="1" cap="all" dirty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заказчиков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253016" y="3990319"/>
            <a:ext cx="2933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</a:pPr>
            <a:r>
              <a:rPr lang="ru-RU" sz="1200" b="1" cap="all" dirty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Собственный учебный центр </a:t>
            </a:r>
          </a:p>
          <a:p>
            <a:pPr>
              <a:buSzPct val="100000"/>
            </a:pPr>
            <a:r>
              <a:rPr lang="ru-RU" sz="1200" b="1" cap="all" dirty="0" smtClean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совет </a:t>
            </a:r>
            <a:r>
              <a:rPr lang="ru-RU" sz="1200" b="1" cap="all" dirty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заказчиков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15" y="3934813"/>
            <a:ext cx="438703" cy="43870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096" y="1827182"/>
            <a:ext cx="376367" cy="376367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411" y="2452911"/>
            <a:ext cx="456781" cy="456781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105" y="3827211"/>
            <a:ext cx="407452" cy="40745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663" y="2379372"/>
            <a:ext cx="418855" cy="418853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663" y="1655276"/>
            <a:ext cx="436411" cy="436411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85" y="1855634"/>
            <a:ext cx="555890" cy="555890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90" y="2892696"/>
            <a:ext cx="449201" cy="449201"/>
          </a:xfrm>
          <a:prstGeom prst="rect">
            <a:avLst/>
          </a:prstGeom>
        </p:spPr>
      </p:pic>
      <p:sp>
        <p:nvSpPr>
          <p:cNvPr id="53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ru-RU" dirty="0" smtClean="0"/>
              <a:t>Электронные торги и коммерция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10555" y="6190650"/>
            <a:ext cx="48697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B Sans Text Caps" panose="020B0803040504020204" pitchFamily="34" charset="-52"/>
                <a:cs typeface="SB Sans Text Caps" panose="020B0803040504020204" pitchFamily="34" charset="-52"/>
              </a:rPr>
              <a:t>Работа на площадке для заказчиков </a:t>
            </a:r>
            <a:endParaRPr lang="en-US" sz="1600" dirty="0">
              <a:latin typeface="SB Sans Text Caps" panose="020B0803040504020204" pitchFamily="34" charset="-52"/>
              <a:cs typeface="SB Sans Text Caps" panose="020B0803040504020204" pitchFamily="34" charset="-52"/>
            </a:endParaRPr>
          </a:p>
          <a:p>
            <a:r>
              <a:rPr lang="ru-RU" sz="2000" dirty="0">
                <a:solidFill>
                  <a:srgbClr val="00B050"/>
                </a:solidFill>
                <a:latin typeface="SB Sans Text Caps" panose="020B0803040504020204" pitchFamily="34" charset="-52"/>
                <a:cs typeface="SB Sans Text Caps" panose="020B0803040504020204" pitchFamily="34" charset="-52"/>
              </a:rPr>
              <a:t>бесплатно</a:t>
            </a:r>
          </a:p>
        </p:txBody>
      </p:sp>
      <p:pic>
        <p:nvPicPr>
          <p:cNvPr id="55" name="Picture 3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068" y="4796531"/>
            <a:ext cx="829726" cy="34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300" y="4752686"/>
            <a:ext cx="1566864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0090" y="5633311"/>
            <a:ext cx="885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9547" y="5031965"/>
            <a:ext cx="1012101" cy="35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6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586" y="4769335"/>
            <a:ext cx="912728" cy="124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300" y="5271828"/>
            <a:ext cx="1319184" cy="442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665" y="6156388"/>
            <a:ext cx="1764030" cy="421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762" y="5654367"/>
            <a:ext cx="8382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11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196" y="5396977"/>
            <a:ext cx="829726" cy="61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16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036" y="5916112"/>
            <a:ext cx="537988" cy="50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9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013" y="4819008"/>
            <a:ext cx="700016" cy="684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12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524" y="5714801"/>
            <a:ext cx="1080993" cy="609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Прямоугольник 66"/>
          <p:cNvSpPr/>
          <p:nvPr/>
        </p:nvSpPr>
        <p:spPr>
          <a:xfrm>
            <a:off x="8882808" y="4451984"/>
            <a:ext cx="23850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 smtClean="0">
                <a:latin typeface="SB Sans Text Heavy" panose="020B0903040504020204" pitchFamily="34" charset="-52"/>
                <a:cs typeface="SB Sans Text Heavy" panose="020B0903040504020204" pitchFamily="34" charset="-52"/>
              </a:rPr>
              <a:t>КРУПНЕЙШИЕ КЛИЕНТЫ:</a:t>
            </a:r>
            <a:endParaRPr lang="ru-RU" sz="1600" dirty="0">
              <a:latin typeface="SB Sans Text Heavy" panose="020B0903040504020204" pitchFamily="34" charset="-52"/>
              <a:cs typeface="SB Sans Text Heavy" panose="020B0903040504020204" pitchFamily="34" charset="-52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10555" y="4554203"/>
            <a:ext cx="5019016" cy="3139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1600" b="1" cap="all" dirty="0">
                <a:latin typeface="SB Sans Text Caps" panose="020B0803040504020204" pitchFamily="34" charset="-52"/>
                <a:ea typeface="Segoe UI" pitchFamily="34" charset="0"/>
                <a:cs typeface="SB Sans Text Caps" panose="020B0803040504020204" pitchFamily="34" charset="-52"/>
              </a:rPr>
              <a:t>Сбербанк-АСТ для заказчиков это: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404048" y="4870081"/>
            <a:ext cx="4882773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buClr>
                <a:srgbClr val="F56413"/>
              </a:buClr>
              <a:buSzPct val="140000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Экономия и эффективность при проведении закупок, получение лучших цен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от контрагентов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>
              <a:lnSpc>
                <a:spcPct val="110000"/>
              </a:lnSpc>
              <a:buClr>
                <a:srgbClr val="F56413"/>
              </a:buClr>
              <a:buSzPct val="140000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Сокращение временных и транзакционных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издержек заказчика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при проведении закупки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счет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автоматизации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>
              <a:lnSpc>
                <a:spcPct val="110000"/>
              </a:lnSpc>
              <a:buClr>
                <a:srgbClr val="F56413"/>
              </a:buClr>
              <a:buSzPct val="140000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Формирование лучших практик проведения закупок</a:t>
            </a:r>
          </a:p>
          <a:p>
            <a:pPr>
              <a:lnSpc>
                <a:spcPct val="110000"/>
              </a:lnSpc>
              <a:buClr>
                <a:srgbClr val="F56413"/>
              </a:buClr>
              <a:buSzPct val="140000"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Повышение квалификации закупщиков</a:t>
            </a:r>
          </a:p>
        </p:txBody>
      </p:sp>
      <p:sp>
        <p:nvSpPr>
          <p:cNvPr id="70" name="Овал 69"/>
          <p:cNvSpPr/>
          <p:nvPr/>
        </p:nvSpPr>
        <p:spPr>
          <a:xfrm>
            <a:off x="7957590" y="2928037"/>
            <a:ext cx="619916" cy="619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1" name="Овал 70"/>
          <p:cNvSpPr/>
          <p:nvPr/>
        </p:nvSpPr>
        <p:spPr>
          <a:xfrm>
            <a:off x="8033705" y="3685138"/>
            <a:ext cx="619916" cy="6199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8904727" y="3844875"/>
            <a:ext cx="2516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SzPct val="100000"/>
            </a:pPr>
            <a:r>
              <a:rPr lang="ru-RU" sz="1200" b="1" cap="all" dirty="0" smtClean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СЕРВИС ПРОВЕРКИ КОДОВ ОКПД</a:t>
            </a:r>
            <a:r>
              <a:rPr lang="ru-RU" sz="1400" cap="all" dirty="0" smtClean="0">
                <a:latin typeface="Times New Roman" panose="02020603050405020304" pitchFamily="18" charset="0"/>
                <a:ea typeface="Segoe UI" pitchFamily="34" charset="0"/>
                <a:cs typeface="Times New Roman" panose="02020603050405020304" pitchFamily="18" charset="0"/>
              </a:rPr>
              <a:t>2</a:t>
            </a:r>
            <a:r>
              <a:rPr lang="ru-RU" sz="1200" b="1" cap="all" dirty="0" smtClean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 </a:t>
            </a:r>
            <a:endParaRPr lang="ru-RU" sz="1200" b="1" cap="all" dirty="0">
              <a:latin typeface="SB Sans Display Light" panose="020B0303040504020204" pitchFamily="34" charset="0"/>
              <a:ea typeface="Segoe UI" pitchFamily="34" charset="0"/>
              <a:cs typeface="SB Sans Display Light" panose="020B0303040504020204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8885938" y="3204781"/>
            <a:ext cx="28708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SzPct val="100000"/>
            </a:pPr>
            <a:r>
              <a:rPr lang="ru-RU" sz="1200" b="1" cap="all" dirty="0" smtClean="0">
                <a:latin typeface="SB Sans Display Light" panose="020B0303040504020204" pitchFamily="34" charset="0"/>
                <a:ea typeface="Segoe UI" pitchFamily="34" charset="0"/>
                <a:cs typeface="SB Sans Display Light" panose="020B0303040504020204" pitchFamily="34" charset="0"/>
              </a:rPr>
              <a:t>СЕРВИС ПРОВЕРКИ СТАНДАРТОВ и НПА </a:t>
            </a:r>
            <a:endParaRPr lang="ru-RU" sz="1200" b="1" cap="all" dirty="0">
              <a:latin typeface="SB Sans Display Light" panose="020B0303040504020204" pitchFamily="34" charset="0"/>
              <a:ea typeface="Segoe UI" pitchFamily="34" charset="0"/>
              <a:cs typeface="SB Sans Display Light" panose="020B0303040504020204" pitchFamily="34" charset="0"/>
            </a:endParaRPr>
          </a:p>
        </p:txBody>
      </p:sp>
      <p:pic>
        <p:nvPicPr>
          <p:cNvPr id="75" name="Рисунок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554" y="2994022"/>
            <a:ext cx="449201" cy="449201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888" y="3800487"/>
            <a:ext cx="407452" cy="40745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40227" y="2898783"/>
            <a:ext cx="28793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cap="small" dirty="0">
                <a:ea typeface="Segoe UI" pitchFamily="34" charset="0"/>
                <a:cs typeface="Segoe UI" pitchFamily="34" charset="0"/>
              </a:rPr>
              <a:t>1 С; </a:t>
            </a:r>
            <a:r>
              <a:rPr lang="en-US" sz="900" cap="small" dirty="0">
                <a:ea typeface="Segoe UI" pitchFamily="34" charset="0"/>
                <a:cs typeface="Segoe UI" pitchFamily="34" charset="0"/>
              </a:rPr>
              <a:t>KEYSYSTEMS</a:t>
            </a:r>
            <a:r>
              <a:rPr lang="ru-RU" sz="900" cap="small" dirty="0">
                <a:ea typeface="Segoe UI" pitchFamily="34" charset="0"/>
                <a:cs typeface="Segoe UI" pitchFamily="34" charset="0"/>
              </a:rPr>
              <a:t>; </a:t>
            </a:r>
            <a:r>
              <a:rPr lang="en-US" sz="900" cap="small" dirty="0">
                <a:ea typeface="Segoe UI" pitchFamily="34" charset="0"/>
                <a:cs typeface="Segoe UI" pitchFamily="34" charset="0"/>
              </a:rPr>
              <a:t>SAP SRM</a:t>
            </a:r>
            <a:endParaRPr lang="ru-RU" sz="900" cap="small" dirty="0">
              <a:ea typeface="Segoe UI" pitchFamily="34" charset="0"/>
              <a:cs typeface="Segoe UI" pitchFamily="34" charset="0"/>
            </a:endParaRPr>
          </a:p>
          <a:p>
            <a:r>
              <a:rPr lang="ru-RU" sz="900" cap="small" dirty="0">
                <a:ea typeface="Segoe UI" pitchFamily="34" charset="0"/>
                <a:cs typeface="Segoe UI" pitchFamily="34" charset="0"/>
              </a:rPr>
              <a:t>Настроенный </a:t>
            </a:r>
            <a:r>
              <a:rPr lang="en-US" sz="900" cap="small" dirty="0">
                <a:ea typeface="Segoe UI" pitchFamily="34" charset="0"/>
                <a:cs typeface="Segoe UI" pitchFamily="34" charset="0"/>
              </a:rPr>
              <a:t>API</a:t>
            </a:r>
            <a:r>
              <a:rPr lang="ru-RU" sz="900" cap="small" dirty="0">
                <a:ea typeface="Segoe UI" pitchFamily="34" charset="0"/>
                <a:cs typeface="Segoe UI" pitchFamily="34" charset="0"/>
              </a:rPr>
              <a:t>;</a:t>
            </a:r>
            <a:endParaRPr lang="en-US" sz="900" cap="small" dirty="0">
              <a:ea typeface="Segoe UI" pitchFamily="34" charset="0"/>
              <a:cs typeface="Segoe UI" pitchFamily="34" charset="0"/>
            </a:endParaRPr>
          </a:p>
          <a:p>
            <a:r>
              <a:rPr lang="ru-RU" sz="900" cap="small" dirty="0">
                <a:ea typeface="Segoe UI" pitchFamily="34" charset="0"/>
                <a:cs typeface="Segoe UI" pitchFamily="34" charset="0"/>
              </a:rPr>
              <a:t>Возможность обмена документами на всех стадиях закупки;</a:t>
            </a:r>
          </a:p>
          <a:p>
            <a:r>
              <a:rPr lang="ru-RU" sz="900" cap="small" dirty="0">
                <a:ea typeface="Segoe UI" pitchFamily="34" charset="0"/>
                <a:cs typeface="Segoe UI" pitchFamily="34" charset="0"/>
              </a:rPr>
              <a:t>Возможность обмена подписанными документами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655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4645" y="131768"/>
            <a:ext cx="98650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Организация закупок группы компаний / холдинга/ филиалов.  </a:t>
            </a:r>
          </a:p>
          <a:p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Закупки подведомственных компаний</a:t>
            </a:r>
          </a:p>
          <a:p>
            <a:endParaRPr lang="ru-RU" sz="20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387" y="462057"/>
            <a:ext cx="7697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ru-RU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СОВМЕСТНЫЕ И ЦЕНТРАЛИЗОВАННЫЕ ЗАКУПКИ. 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9FB3AD-9597-804A-AD7D-7FE50D5F1571}"/>
              </a:ext>
            </a:extLst>
          </p:cNvPr>
          <p:cNvSpPr txBox="1"/>
          <p:nvPr/>
        </p:nvSpPr>
        <p:spPr>
          <a:xfrm>
            <a:off x="326958" y="1860521"/>
            <a:ext cx="3563334" cy="8712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08000" tIns="36000" rIns="108000" bIns="36000" rtlCol="0" anchor="ctr"/>
          <a:lstStyle>
            <a:defPPr>
              <a:defRPr lang="ru-RU"/>
            </a:defPPr>
            <a:lvl1pPr algn="ctr">
              <a:lnSpc>
                <a:spcPct val="130000"/>
              </a:lnSpc>
              <a:defRPr sz="2000" cap="all" spc="15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200" b="1" spc="0" dirty="0">
                <a:solidFill>
                  <a:schemeClr val="tx1"/>
                </a:solidFill>
                <a:sym typeface="Gill Sans Light"/>
              </a:rPr>
              <a:t>ЗАКАЗЧИКИ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C525BD-9BE0-604B-9224-360206B5CCC4}"/>
              </a:ext>
            </a:extLst>
          </p:cNvPr>
          <p:cNvSpPr txBox="1"/>
          <p:nvPr/>
        </p:nvSpPr>
        <p:spPr>
          <a:xfrm>
            <a:off x="8544272" y="1860521"/>
            <a:ext cx="3256378" cy="8640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36000" rIns="108000" bIns="36000" rtlCol="0" anchor="ctr"/>
          <a:lstStyle>
            <a:defPPr>
              <a:defRPr lang="ru-RU"/>
            </a:defPPr>
            <a:lvl1pPr algn="ctr">
              <a:lnSpc>
                <a:spcPct val="130000"/>
              </a:lnSpc>
              <a:defRPr sz="2000" cap="all" spc="15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200" b="1" spc="0" dirty="0">
                <a:solidFill>
                  <a:schemeClr val="tx1"/>
                </a:solidFill>
                <a:sym typeface="Gill Sans Light"/>
              </a:rPr>
              <a:t>УЧАСТНИКИ</a:t>
            </a:r>
          </a:p>
        </p:txBody>
      </p:sp>
      <p:sp>
        <p:nvSpPr>
          <p:cNvPr id="22" name="Двойная стрелка влево/вправо 21">
            <a:extLst>
              <a:ext uri="{FF2B5EF4-FFF2-40B4-BE49-F238E27FC236}">
                <a16:creationId xmlns:a16="http://schemas.microsoft.com/office/drawing/2014/main" id="{423A3A08-9A89-8349-A810-CAF72E5035F4}"/>
              </a:ext>
            </a:extLst>
          </p:cNvPr>
          <p:cNvSpPr/>
          <p:nvPr/>
        </p:nvSpPr>
        <p:spPr>
          <a:xfrm>
            <a:off x="4068500" y="2611711"/>
            <a:ext cx="4305505" cy="180000"/>
          </a:xfrm>
          <a:prstGeom prst="leftRightArrow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80000" tIns="36000" bIns="36000" rtlCol="0" anchor="ctr"/>
          <a:lstStyle/>
          <a:p>
            <a:pPr algn="ctr">
              <a:lnSpc>
                <a:spcPct val="80000"/>
              </a:lnSpc>
            </a:pPr>
            <a:endParaRPr lang="ru-RU" sz="1200" cap="all" spc="150" dirty="0">
              <a:solidFill>
                <a:schemeClr val="tx1"/>
              </a:solidFill>
              <a:sym typeface="Gill Sans Ligh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5DD9479-DD0C-9A4F-9A66-9617A39BF838}"/>
              </a:ext>
            </a:extLst>
          </p:cNvPr>
          <p:cNvSpPr txBox="1"/>
          <p:nvPr/>
        </p:nvSpPr>
        <p:spPr>
          <a:xfrm>
            <a:off x="4068500" y="1861036"/>
            <a:ext cx="4305505" cy="70826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2000" tIns="18000" rIns="72000" bIns="0" rtlCol="0" anchor="ctr" anchorCtr="0"/>
          <a:lstStyle>
            <a:defPPr>
              <a:defRPr lang="ru-RU"/>
            </a:defPPr>
            <a:lvl1pPr>
              <a:lnSpc>
                <a:spcPct val="130000"/>
              </a:lnSpc>
              <a:defRPr sz="1400" cap="small">
                <a:solidFill>
                  <a:schemeClr val="tx1">
                    <a:lumMod val="50000"/>
                    <a:lumOff val="50000"/>
                  </a:schemeClr>
                </a:solidFill>
                <a:ea typeface="Segoe UI" pitchFamily="34" charset="0"/>
                <a:cs typeface="Segoe UI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200" dirty="0">
                <a:solidFill>
                  <a:schemeClr val="tx1"/>
                </a:solidFill>
              </a:rPr>
              <a:t>ПОДПИСАНИЕ ДОГОВОРА КАЖДОГО ЗАКАЗЧИКА </a:t>
            </a:r>
            <a:endParaRPr lang="en-US" sz="1200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ru-RU" sz="1200" dirty="0">
                <a:solidFill>
                  <a:schemeClr val="tx1"/>
                </a:solidFill>
              </a:rPr>
              <a:t>С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chemeClr val="tx1"/>
                </a:solidFill>
              </a:rPr>
              <a:t>ПОБЕДИТЕЛЕМ  РЕАЛИЗАЦИЯ ДОГОВОРА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EA75B82F-D4F8-EA4A-8390-D10178198CC6}"/>
              </a:ext>
            </a:extLst>
          </p:cNvPr>
          <p:cNvSpPr/>
          <p:nvPr/>
        </p:nvSpPr>
        <p:spPr>
          <a:xfrm>
            <a:off x="5743946" y="5979401"/>
            <a:ext cx="5587136" cy="662400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0000" tIns="36000" bIns="36000" rtlCol="0" anchor="ctr"/>
          <a:lstStyle/>
          <a:p>
            <a:pPr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200" cap="all" spc="150" dirty="0">
                <a:solidFill>
                  <a:schemeClr val="tx1"/>
                </a:solidFill>
              </a:rPr>
              <a:t>Заключение договора </a:t>
            </a:r>
            <a:r>
              <a:rPr lang="ru-RU" sz="1200" cap="all" spc="150" dirty="0" smtClean="0">
                <a:solidFill>
                  <a:schemeClr val="tx1"/>
                </a:solidFill>
              </a:rPr>
              <a:t>по </a:t>
            </a:r>
            <a:r>
              <a:rPr lang="ru-RU" sz="1200" cap="all" spc="150" dirty="0">
                <a:solidFill>
                  <a:schemeClr val="tx1"/>
                </a:solidFill>
              </a:rPr>
              <a:t>итогам закупки заказчиком/организатором/агентом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025262-DDFD-3D44-B0CB-BA49105CE244}"/>
              </a:ext>
            </a:extLst>
          </p:cNvPr>
          <p:cNvSpPr txBox="1"/>
          <p:nvPr/>
        </p:nvSpPr>
        <p:spPr>
          <a:xfrm>
            <a:off x="5743946" y="5252273"/>
            <a:ext cx="5587136" cy="662400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0000" tIns="36000" bIns="36000" rtlCol="0" anchor="ctr"/>
          <a:lstStyle>
            <a:defPPr>
              <a:defRPr lang="ru-RU"/>
            </a:defPPr>
            <a:lvl1pPr algn="just">
              <a:lnSpc>
                <a:spcPct val="80000"/>
              </a:lnSpc>
              <a:defRPr sz="1400" cap="all" spc="150">
                <a:solidFill>
                  <a:srgbClr val="5D8527"/>
                </a:solidFill>
              </a:defRPr>
            </a:lvl1pPr>
          </a:lstStyle>
          <a:p>
            <a:pPr indent="-171450" algn="l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Возможность для заказчиков отслеживать действия организатора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A75B82F-D4F8-EA4A-8390-D10178198CC6}"/>
              </a:ext>
            </a:extLst>
          </p:cNvPr>
          <p:cNvSpPr/>
          <p:nvPr/>
        </p:nvSpPr>
        <p:spPr>
          <a:xfrm>
            <a:off x="5743946" y="4449474"/>
            <a:ext cx="5587136" cy="662400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0000" tIns="36000" bIns="36000" rtlCol="0" anchor="ctr"/>
          <a:lstStyle/>
          <a:p>
            <a:pPr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200" cap="all" dirty="0">
                <a:solidFill>
                  <a:schemeClr val="tx1"/>
                </a:solidFill>
              </a:rPr>
              <a:t>Создание совместной закупки для нескольких заказчиков </a:t>
            </a:r>
          </a:p>
        </p:txBody>
      </p:sp>
      <p:sp>
        <p:nvSpPr>
          <p:cNvPr id="27" name="Shape 256">
            <a:extLst>
              <a:ext uri="{FF2B5EF4-FFF2-40B4-BE49-F238E27FC236}">
                <a16:creationId xmlns:a16="http://schemas.microsoft.com/office/drawing/2014/main" id="{09C788C8-2885-9649-BD16-0BC4FAC67A1B}"/>
              </a:ext>
            </a:extLst>
          </p:cNvPr>
          <p:cNvSpPr/>
          <p:nvPr/>
        </p:nvSpPr>
        <p:spPr>
          <a:xfrm>
            <a:off x="5743946" y="2809657"/>
            <a:ext cx="5587136" cy="663338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0000" tIns="36000" bIns="36000" rtlCol="0" anchor="ctr"/>
          <a:lstStyle/>
          <a:p>
            <a:pPr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200" cap="all" dirty="0">
                <a:solidFill>
                  <a:schemeClr val="tx1"/>
                </a:solidFill>
              </a:rPr>
              <a:t>Проведение закупки организатором для своих зависимых и дочерних компаний, а также компаний, делегировавших ему свои полномочия для закупки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F56E948F-7269-3A47-AD13-223BD4BAB9BE}"/>
              </a:ext>
            </a:extLst>
          </p:cNvPr>
          <p:cNvSpPr/>
          <p:nvPr/>
        </p:nvSpPr>
        <p:spPr>
          <a:xfrm>
            <a:off x="5743946" y="3620536"/>
            <a:ext cx="5587136" cy="662400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0000" tIns="36000" bIns="36000" rtlCol="0" anchor="ctr"/>
          <a:lstStyle/>
          <a:p>
            <a:pPr indent="-1714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200" cap="all" dirty="0">
                <a:solidFill>
                  <a:schemeClr val="tx1"/>
                </a:solidFill>
              </a:rPr>
              <a:t>Мониторинг и контроль закупочной деятельности подведомственных организаций, дочерних и зависимых обществ, филиалов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29D8E04-DC00-C748-800E-E6E580D4CD86}"/>
              </a:ext>
            </a:extLst>
          </p:cNvPr>
          <p:cNvSpPr txBox="1"/>
          <p:nvPr/>
        </p:nvSpPr>
        <p:spPr>
          <a:xfrm>
            <a:off x="186794" y="5804369"/>
            <a:ext cx="4576913" cy="872635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08000" tIns="36000" rIns="108000" bIns="36000" rtlCol="0" anchor="ctr"/>
          <a:lstStyle>
            <a:defPPr>
              <a:defRPr lang="ru-RU"/>
            </a:defPPr>
            <a:lvl1pPr algn="ctr">
              <a:lnSpc>
                <a:spcPct val="130000"/>
              </a:lnSpc>
              <a:defRPr sz="2000" cap="all" spc="15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400" b="1" spc="0" dirty="0">
                <a:solidFill>
                  <a:schemeClr val="tx1"/>
                </a:solidFill>
                <a:latin typeface="+mn-lt"/>
                <a:sym typeface="Gill Sans Light"/>
              </a:rPr>
              <a:t>ОРГАНИЗАТОР</a:t>
            </a:r>
          </a:p>
          <a:p>
            <a:pPr>
              <a:lnSpc>
                <a:spcPct val="100000"/>
              </a:lnSpc>
            </a:pPr>
            <a:r>
              <a:rPr lang="ru-RU" sz="1400" spc="0" dirty="0">
                <a:solidFill>
                  <a:schemeClr val="tx1"/>
                </a:solidFill>
                <a:latin typeface="+mn-lt"/>
                <a:sym typeface="Gill Sans Light"/>
              </a:rPr>
              <a:t>(Специализированная организация / Уполномоченный </a:t>
            </a:r>
            <a:r>
              <a:rPr lang="ru-RU" sz="1400" spc="0" dirty="0" smtClean="0">
                <a:solidFill>
                  <a:schemeClr val="tx1"/>
                </a:solidFill>
                <a:latin typeface="+mn-lt"/>
                <a:sym typeface="Gill Sans Light"/>
              </a:rPr>
              <a:t>орган/ </a:t>
            </a:r>
          </a:p>
          <a:p>
            <a:pPr>
              <a:lnSpc>
                <a:spcPct val="100000"/>
              </a:lnSpc>
            </a:pPr>
            <a:r>
              <a:rPr lang="ru-RU" sz="1400" spc="0" dirty="0" smtClean="0">
                <a:solidFill>
                  <a:schemeClr val="tx1"/>
                </a:solidFill>
                <a:latin typeface="+mn-lt"/>
                <a:sym typeface="Gill Sans Light"/>
              </a:rPr>
              <a:t>компания в рамках холдинга)</a:t>
            </a:r>
            <a:endParaRPr lang="ru-RU" sz="1400" spc="0" dirty="0">
              <a:solidFill>
                <a:schemeClr val="tx1"/>
              </a:solidFill>
              <a:latin typeface="+mn-lt"/>
              <a:sym typeface="Gill Sans Light"/>
            </a:endParaRPr>
          </a:p>
        </p:txBody>
      </p:sp>
      <p:graphicFrame>
        <p:nvGraphicFramePr>
          <p:cNvPr id="42" name="Схема 41">
            <a:extLst>
              <a:ext uri="{FF2B5EF4-FFF2-40B4-BE49-F238E27FC236}">
                <a16:creationId xmlns:a16="http://schemas.microsoft.com/office/drawing/2014/main" id="{FCB6FB05-5E2B-4241-A5F7-27B2FAFFBA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6260167"/>
              </p:ext>
            </p:extLst>
          </p:nvPr>
        </p:nvGraphicFramePr>
        <p:xfrm>
          <a:off x="754384" y="2892397"/>
          <a:ext cx="3454399" cy="2825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6" name="Овал 55">
            <a:extLst>
              <a:ext uri="{FF2B5EF4-FFF2-40B4-BE49-F238E27FC236}">
                <a16:creationId xmlns:a16="http://schemas.microsoft.com/office/drawing/2014/main" id="{62EA934E-0B5C-9145-A116-700508328E50}"/>
              </a:ext>
            </a:extLst>
          </p:cNvPr>
          <p:cNvSpPr/>
          <p:nvPr/>
        </p:nvSpPr>
        <p:spPr>
          <a:xfrm>
            <a:off x="2120306" y="3179384"/>
            <a:ext cx="681070" cy="662400"/>
          </a:xfrm>
          <a:prstGeom prst="ellipse">
            <a:avLst/>
          </a:prstGeom>
          <a:solidFill>
            <a:srgbClr val="8DC6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763" algn="ctr">
              <a:tabLst>
                <a:tab pos="307975" algn="l"/>
              </a:tabLst>
            </a:pPr>
            <a:r>
              <a:rPr lang="ru-RU" sz="600" dirty="0">
                <a:solidFill>
                  <a:schemeClr val="bg1"/>
                </a:solidFill>
              </a:rPr>
              <a:t>Заявка</a:t>
            </a:r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9D629CA0-5059-E241-A89D-CC67B2574C4C}"/>
              </a:ext>
            </a:extLst>
          </p:cNvPr>
          <p:cNvSpPr/>
          <p:nvPr/>
        </p:nvSpPr>
        <p:spPr>
          <a:xfrm>
            <a:off x="2509390" y="2527596"/>
            <a:ext cx="856002" cy="871200"/>
          </a:xfrm>
          <a:prstGeom prst="ellipse">
            <a:avLst/>
          </a:prstGeom>
          <a:solidFill>
            <a:srgbClr val="8DC6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763" algn="ctr">
              <a:tabLst>
                <a:tab pos="307975" algn="l"/>
              </a:tabLst>
            </a:pPr>
            <a:r>
              <a:rPr lang="ru-RU" sz="900" dirty="0">
                <a:solidFill>
                  <a:schemeClr val="tx1"/>
                </a:solidFill>
              </a:rPr>
              <a:t>Заявка</a:t>
            </a:r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573C7887-FE51-C84F-99AB-BFE56B2138A3}"/>
              </a:ext>
            </a:extLst>
          </p:cNvPr>
          <p:cNvSpPr/>
          <p:nvPr/>
        </p:nvSpPr>
        <p:spPr>
          <a:xfrm>
            <a:off x="1656640" y="2727769"/>
            <a:ext cx="681070" cy="662400"/>
          </a:xfrm>
          <a:prstGeom prst="ellipse">
            <a:avLst/>
          </a:prstGeom>
          <a:solidFill>
            <a:srgbClr val="8DC6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763" algn="ctr">
              <a:tabLst>
                <a:tab pos="307975" algn="l"/>
              </a:tabLst>
            </a:pPr>
            <a:r>
              <a:rPr lang="ru-RU" sz="600" dirty="0">
                <a:solidFill>
                  <a:schemeClr val="tx1"/>
                </a:solidFill>
              </a:rPr>
              <a:t>Заявка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806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7">
            <a:extLst>
              <a:ext uri="{FF2B5EF4-FFF2-40B4-BE49-F238E27FC236}">
                <a16:creationId xmlns:a16="http://schemas.microsoft.com/office/drawing/2014/main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10803" y="312529"/>
            <a:ext cx="8261461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ВОЗМОЖНОСТИ ФУНКЦИОНАЛА. </a:t>
            </a:r>
            <a:endParaRPr lang="en-US" sz="2800" dirty="0" smtClean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МНОГОПОЗИЦИОННЫЕ ТОРГИ</a:t>
            </a:r>
          </a:p>
          <a:p>
            <a:pPr>
              <a:lnSpc>
                <a:spcPct val="100000"/>
              </a:lnSpc>
            </a:pPr>
            <a:endParaRPr lang="ru-RU" sz="2400" dirty="0">
              <a:latin typeface="SB Sans Display"/>
              <a:cs typeface="SB Sans Display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-714384"/>
            <a:ext cx="4727848" cy="2659415"/>
          </a:xfrm>
          <a:prstGeom prst="rect">
            <a:avLst/>
          </a:prstGeom>
        </p:spPr>
      </p:pic>
      <p:pic>
        <p:nvPicPr>
          <p:cNvPr id="17" name="Google Shape;9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0F0C9419-8F53-9640-ACFD-472B44FB63A2}"/>
              </a:ext>
            </a:extLst>
          </p:cNvPr>
          <p:cNvGrpSpPr/>
          <p:nvPr/>
        </p:nvGrpSpPr>
        <p:grpSpPr>
          <a:xfrm>
            <a:off x="304800" y="1659991"/>
            <a:ext cx="5400801" cy="3858476"/>
            <a:chOff x="350619" y="2094959"/>
            <a:chExt cx="4905501" cy="3858476"/>
          </a:xfrm>
        </p:grpSpPr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4C324EDD-6D88-8244-862D-AF97960871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0619" y="2094959"/>
              <a:ext cx="4905501" cy="3858476"/>
            </a:xfrm>
            <a:prstGeom prst="rect">
              <a:avLst/>
            </a:prstGeom>
            <a:solidFill>
              <a:srgbClr val="21692B"/>
            </a:solidFill>
            <a:ln w="15875">
              <a:solidFill>
                <a:srgbClr val="21692B"/>
              </a:solidFill>
            </a:ln>
          </p:spPr>
        </p:pic>
        <p:sp>
          <p:nvSpPr>
            <p:cNvPr id="22" name="Стрелка вправо 21">
              <a:extLst>
                <a:ext uri="{FF2B5EF4-FFF2-40B4-BE49-F238E27FC236}">
                  <a16:creationId xmlns:a16="http://schemas.microsoft.com/office/drawing/2014/main" id="{52956A69-1D15-6A45-9527-3E8B951F1878}"/>
                </a:ext>
              </a:extLst>
            </p:cNvPr>
            <p:cNvSpPr/>
            <p:nvPr/>
          </p:nvSpPr>
          <p:spPr>
            <a:xfrm flipH="1">
              <a:off x="3978322" y="4105260"/>
              <a:ext cx="385804" cy="323438"/>
            </a:xfrm>
            <a:prstGeom prst="rightArrow">
              <a:avLst/>
            </a:prstGeom>
            <a:solidFill>
              <a:srgbClr val="F8A808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Стрелка вправо 23">
              <a:extLst>
                <a:ext uri="{FF2B5EF4-FFF2-40B4-BE49-F238E27FC236}">
                  <a16:creationId xmlns:a16="http://schemas.microsoft.com/office/drawing/2014/main" id="{A52C3728-95D7-364D-9A0E-7ACBB925E4FB}"/>
                </a:ext>
              </a:extLst>
            </p:cNvPr>
            <p:cNvSpPr/>
            <p:nvPr/>
          </p:nvSpPr>
          <p:spPr>
            <a:xfrm flipH="1">
              <a:off x="3975164" y="4530143"/>
              <a:ext cx="385804" cy="323438"/>
            </a:xfrm>
            <a:prstGeom prst="rightArrow">
              <a:avLst/>
            </a:prstGeom>
            <a:solidFill>
              <a:srgbClr val="F8A808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Стрелка вправо 24">
              <a:extLst>
                <a:ext uri="{FF2B5EF4-FFF2-40B4-BE49-F238E27FC236}">
                  <a16:creationId xmlns:a16="http://schemas.microsoft.com/office/drawing/2014/main" id="{F2DD902E-08CA-EC48-BCDF-DDC03932B514}"/>
                </a:ext>
              </a:extLst>
            </p:cNvPr>
            <p:cNvSpPr/>
            <p:nvPr/>
          </p:nvSpPr>
          <p:spPr>
            <a:xfrm flipH="1">
              <a:off x="3978322" y="4953147"/>
              <a:ext cx="385804" cy="323438"/>
            </a:xfrm>
            <a:prstGeom prst="rightArrow">
              <a:avLst/>
            </a:prstGeom>
            <a:solidFill>
              <a:srgbClr val="F8A808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C50F514-0AA1-6B43-8E96-413714758B24}"/>
              </a:ext>
            </a:extLst>
          </p:cNvPr>
          <p:cNvSpPr/>
          <p:nvPr/>
        </p:nvSpPr>
        <p:spPr>
          <a:xfrm>
            <a:off x="3406424" y="5661341"/>
            <a:ext cx="2320244" cy="40740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0000" tIns="36000" bIns="36000" rtlCol="0" anchor="ctr"/>
          <a:lstStyle/>
          <a:p>
            <a:pPr algn="just">
              <a:lnSpc>
                <a:spcPct val="80000"/>
              </a:lnSpc>
            </a:pPr>
            <a:r>
              <a:rPr lang="ru-RU" sz="1200" cap="all" dirty="0" err="1" smtClean="0">
                <a:solidFill>
                  <a:schemeClr val="bg1"/>
                </a:solidFill>
                <a:sym typeface="Helvetica"/>
              </a:rPr>
              <a:t>Пример.:аукцион</a:t>
            </a:r>
            <a:endParaRPr lang="ru-RU" sz="1200" cap="all" dirty="0">
              <a:solidFill>
                <a:schemeClr val="bg1"/>
              </a:solidFill>
              <a:sym typeface="Helvetica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3C188DA-2879-D446-9E13-8DA5D5A58370}"/>
              </a:ext>
            </a:extLst>
          </p:cNvPr>
          <p:cNvSpPr txBox="1"/>
          <p:nvPr/>
        </p:nvSpPr>
        <p:spPr>
          <a:xfrm>
            <a:off x="7152551" y="4768159"/>
            <a:ext cx="4653625" cy="662400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0000" tIns="36000" bIns="36000" rtlCol="0" anchor="ctr"/>
          <a:lstStyle>
            <a:defPPr>
              <a:defRPr lang="ru-RU"/>
            </a:defPPr>
            <a:lvl1pPr algn="just">
              <a:lnSpc>
                <a:spcPct val="80000"/>
              </a:lnSpc>
              <a:defRPr sz="1400" cap="all" spc="150">
                <a:solidFill>
                  <a:srgbClr val="5D8527"/>
                </a:solidFill>
              </a:defRPr>
            </a:lvl1pPr>
          </a:lstStyle>
          <a:p>
            <a:pPr algn="l"/>
            <a:r>
              <a:rPr lang="ru-RU" sz="1200" spc="0" dirty="0" smtClean="0">
                <a:solidFill>
                  <a:schemeClr val="tx1"/>
                </a:solidFill>
                <a:sym typeface="Gill Sans Light"/>
              </a:rPr>
              <a:t>Возможность Заключения </a:t>
            </a:r>
            <a:r>
              <a:rPr lang="ru-RU" sz="1200" spc="0" dirty="0">
                <a:solidFill>
                  <a:schemeClr val="tx1"/>
                </a:solidFill>
                <a:sym typeface="Gill Sans Light"/>
              </a:rPr>
              <a:t>договора </a:t>
            </a:r>
            <a:r>
              <a:rPr lang="ru-RU" sz="1200" spc="0" dirty="0" smtClean="0">
                <a:solidFill>
                  <a:schemeClr val="tx1"/>
                </a:solidFill>
                <a:sym typeface="Gill Sans Light"/>
              </a:rPr>
              <a:t>с несколькими участниками по итогам закупки </a:t>
            </a:r>
            <a:endParaRPr lang="en-US" sz="1200" spc="0" dirty="0">
              <a:solidFill>
                <a:schemeClr val="tx1"/>
              </a:solidFill>
              <a:sym typeface="Gill Sans Light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397EAEFF-B5E3-2842-96EB-F5E55D97AB0A}"/>
              </a:ext>
            </a:extLst>
          </p:cNvPr>
          <p:cNvSpPr/>
          <p:nvPr/>
        </p:nvSpPr>
        <p:spPr>
          <a:xfrm>
            <a:off x="7152551" y="3732103"/>
            <a:ext cx="4653626" cy="662400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0000" tIns="36000" bIns="36000" rtlCol="0" anchor="ctr"/>
          <a:lstStyle/>
          <a:p>
            <a:pPr>
              <a:lnSpc>
                <a:spcPct val="80000"/>
              </a:lnSpc>
            </a:pPr>
            <a:r>
              <a:rPr lang="ru-RU" sz="1200" cap="all" dirty="0">
                <a:solidFill>
                  <a:schemeClr val="tx1"/>
                </a:solidFill>
                <a:sym typeface="Gill Sans Light"/>
              </a:rPr>
              <a:t>Анализ предложений участников в разрезе позиций лота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18F96C77-A31A-8C43-9446-598C7D4678DA}"/>
              </a:ext>
            </a:extLst>
          </p:cNvPr>
          <p:cNvSpPr/>
          <p:nvPr/>
        </p:nvSpPr>
        <p:spPr>
          <a:xfrm>
            <a:off x="7152551" y="2696047"/>
            <a:ext cx="4653626" cy="662400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0000" tIns="36000" bIns="36000" rtlCol="0" anchor="ctr"/>
          <a:lstStyle/>
          <a:p>
            <a:pPr>
              <a:lnSpc>
                <a:spcPct val="80000"/>
              </a:lnSpc>
            </a:pPr>
            <a:r>
              <a:rPr lang="ru-RU" sz="1200" cap="all" dirty="0">
                <a:solidFill>
                  <a:schemeClr val="tx1"/>
                </a:solidFill>
                <a:sym typeface="Helvetica"/>
              </a:rPr>
              <a:t>Участники указывают ценовые предложения по каждой позиции </a:t>
            </a:r>
            <a:r>
              <a:rPr lang="ru-RU" sz="1200" cap="all" dirty="0" smtClean="0">
                <a:solidFill>
                  <a:schemeClr val="tx1"/>
                </a:solidFill>
                <a:sym typeface="Helvetica"/>
              </a:rPr>
              <a:t>лота/по части позиций (вариативность)</a:t>
            </a:r>
            <a:endParaRPr lang="ru-RU" sz="1200" cap="all" dirty="0">
              <a:solidFill>
                <a:schemeClr val="tx1"/>
              </a:solidFill>
              <a:sym typeface="Helvetica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C16A0FC8-906C-8E48-9E8D-6B95FDFB1695}"/>
              </a:ext>
            </a:extLst>
          </p:cNvPr>
          <p:cNvSpPr/>
          <p:nvPr/>
        </p:nvSpPr>
        <p:spPr>
          <a:xfrm>
            <a:off x="7152550" y="1659991"/>
            <a:ext cx="4653627" cy="662400"/>
          </a:xfrm>
          <a:prstGeom prst="rect">
            <a:avLst/>
          </a:prstGeom>
          <a:noFill/>
          <a:ln>
            <a:solidFill>
              <a:schemeClr val="accent6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0000" tIns="36000" bIns="36000" rtlCol="0" anchor="ctr"/>
          <a:lstStyle/>
          <a:p>
            <a:pPr>
              <a:lnSpc>
                <a:spcPct val="80000"/>
              </a:lnSpc>
            </a:pPr>
            <a:r>
              <a:rPr lang="ru-RU" sz="1200" cap="all" dirty="0">
                <a:solidFill>
                  <a:schemeClr val="tx1"/>
                </a:solidFill>
                <a:sym typeface="Gill Sans Light"/>
              </a:rPr>
              <a:t>Указание в извещении не только общей цены лота, но и по позициям такого лота</a:t>
            </a:r>
          </a:p>
        </p:txBody>
      </p:sp>
      <p:sp>
        <p:nvSpPr>
          <p:cNvPr id="45" name="Down Arrow 38">
            <a:extLst>
              <a:ext uri="{FF2B5EF4-FFF2-40B4-BE49-F238E27FC236}">
                <a16:creationId xmlns:a16="http://schemas.microsoft.com/office/drawing/2014/main" id="{5548992D-F776-0443-B7CE-B3D588C83324}"/>
              </a:ext>
            </a:extLst>
          </p:cNvPr>
          <p:cNvSpPr/>
          <p:nvPr/>
        </p:nvSpPr>
        <p:spPr>
          <a:xfrm>
            <a:off x="9139174" y="2381823"/>
            <a:ext cx="280160" cy="254524"/>
          </a:xfrm>
          <a:prstGeom prst="downArrow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72000" tIns="18000" rIns="72000" bIns="0" rtlCol="0" anchor="ctr" anchorCtr="0"/>
          <a:lstStyle/>
          <a:p>
            <a:pPr algn="ctr">
              <a:lnSpc>
                <a:spcPct val="70000"/>
              </a:lnSpc>
            </a:pPr>
            <a:endParaRPr lang="ru-RU" sz="1200" cap="all" dirty="0">
              <a:solidFill>
                <a:schemeClr val="accent6">
                  <a:lumMod val="50000"/>
                </a:scheme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6" name="Down Arrow 38">
            <a:extLst>
              <a:ext uri="{FF2B5EF4-FFF2-40B4-BE49-F238E27FC236}">
                <a16:creationId xmlns:a16="http://schemas.microsoft.com/office/drawing/2014/main" id="{162EAF47-320E-5F48-9901-D4329C9BAFEB}"/>
              </a:ext>
            </a:extLst>
          </p:cNvPr>
          <p:cNvSpPr/>
          <p:nvPr/>
        </p:nvSpPr>
        <p:spPr>
          <a:xfrm>
            <a:off x="9139174" y="3417879"/>
            <a:ext cx="280160" cy="254524"/>
          </a:xfrm>
          <a:prstGeom prst="downArrow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72000" tIns="18000" rIns="72000" bIns="0" rtlCol="0" anchor="ctr" anchorCtr="0"/>
          <a:lstStyle/>
          <a:p>
            <a:pPr algn="ctr">
              <a:lnSpc>
                <a:spcPct val="70000"/>
              </a:lnSpc>
            </a:pPr>
            <a:endParaRPr lang="ru-RU" sz="1200" cap="all" dirty="0">
              <a:solidFill>
                <a:schemeClr val="accent6">
                  <a:lumMod val="50000"/>
                </a:schemeClr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7" name="Down Arrow 38">
            <a:extLst>
              <a:ext uri="{FF2B5EF4-FFF2-40B4-BE49-F238E27FC236}">
                <a16:creationId xmlns:a16="http://schemas.microsoft.com/office/drawing/2014/main" id="{87A86E92-6D66-E24D-B07F-42163C34C067}"/>
              </a:ext>
            </a:extLst>
          </p:cNvPr>
          <p:cNvSpPr/>
          <p:nvPr/>
        </p:nvSpPr>
        <p:spPr>
          <a:xfrm>
            <a:off x="9139174" y="4453988"/>
            <a:ext cx="280160" cy="254524"/>
          </a:xfrm>
          <a:prstGeom prst="downArrow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72000" tIns="18000" rIns="72000" bIns="0" rtlCol="0" anchor="ctr" anchorCtr="0"/>
          <a:lstStyle/>
          <a:p>
            <a:pPr algn="ctr">
              <a:lnSpc>
                <a:spcPct val="70000"/>
              </a:lnSpc>
            </a:pPr>
            <a:endParaRPr lang="ru-RU" sz="1200" cap="all" dirty="0">
              <a:solidFill>
                <a:schemeClr val="accent6">
                  <a:lumMod val="50000"/>
                </a:schemeClr>
              </a:solidFill>
              <a:ea typeface="Segoe UI" pitchFamily="34" charset="0"/>
              <a:cs typeface="Segoe U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635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240772" y="2710745"/>
            <a:ext cx="5351171" cy="2565182"/>
          </a:xfrm>
          <a:prstGeom prst="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pic>
        <p:nvPicPr>
          <p:cNvPr id="21" name="Picture 4" descr="макбук про 16 PNG , макбук, Macbook Pro, макбук про 16 PNG дюймов PNG  картинки и пнг PSD рисунок для бесплатной загрузки">
            <a:extLst>
              <a:ext uri="{FF2B5EF4-FFF2-40B4-BE49-F238E27FC236}">
                <a16:creationId xmlns:a16="http://schemas.microsoft.com/office/drawing/2014/main" id="{DD5912AF-59B4-6323-7CD4-BB43FE9BA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1584" y="1572244"/>
            <a:ext cx="7240416" cy="447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161FB58-0A6F-9C3F-537F-9852586FC16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8021" y="2347169"/>
            <a:ext cx="5427542" cy="29287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0381" y="1262588"/>
            <a:ext cx="6597707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SB Sans Text Regular"/>
                <a:cs typeface="Times New Roman" panose="02020603050405020304" pitchFamily="18" charset="0"/>
              </a:rPr>
              <a:t>Раздел </a:t>
            </a:r>
            <a:r>
              <a:rPr lang="ru-RU" sz="2400" b="1" dirty="0">
                <a:latin typeface="SB Sans Text Regular"/>
                <a:cs typeface="Times New Roman" panose="02020603050405020304" pitchFamily="18" charset="0"/>
              </a:rPr>
              <a:t>«Процедуры – «Мои процедуры»</a:t>
            </a:r>
            <a:r>
              <a:rPr lang="en-US" sz="2400" dirty="0" smtClean="0">
                <a:latin typeface="SB Sans Text Regular"/>
                <a:cs typeface="Times New Roman" panose="02020603050405020304" pitchFamily="18" charset="0"/>
              </a:rPr>
              <a:t>:</a:t>
            </a:r>
            <a:endParaRPr lang="ru-RU" sz="2400" dirty="0" smtClean="0">
              <a:latin typeface="SB Sans Text Regular"/>
              <a:cs typeface="Times New Roman" panose="02020603050405020304" pitchFamily="18" charset="0"/>
            </a:endParaRPr>
          </a:p>
          <a:p>
            <a:endParaRPr lang="ru-RU" sz="2400" dirty="0" smtClean="0">
              <a:latin typeface="SB Sans Text Regular"/>
              <a:cs typeface="Times New Roman" panose="02020603050405020304" pitchFamily="18" charset="0"/>
            </a:endParaRPr>
          </a:p>
          <a:p>
            <a:endParaRPr lang="ru-RU" sz="2400" dirty="0">
              <a:latin typeface="SB Sans Text Regular"/>
              <a:cs typeface="Times New Roman" panose="02020603050405020304" pitchFamily="18" charset="0"/>
            </a:endParaRPr>
          </a:p>
          <a:p>
            <a:endParaRPr lang="ru-RU" sz="2400" dirty="0" smtClean="0">
              <a:latin typeface="SB Sans Text Regular"/>
              <a:cs typeface="Times New Roman" panose="02020603050405020304" pitchFamily="18" charset="0"/>
            </a:endParaRPr>
          </a:p>
          <a:p>
            <a:endParaRPr lang="en-US" sz="2400" dirty="0">
              <a:latin typeface="SB Sans Text Regular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SB Sans Text Regular"/>
                <a:cs typeface="Times New Roman" panose="02020603050405020304" pitchFamily="18" charset="0"/>
              </a:rPr>
              <a:t>События на сегодня</a:t>
            </a:r>
            <a:r>
              <a:rPr lang="en-US" dirty="0">
                <a:latin typeface="SB Sans Text Regular"/>
                <a:cs typeface="Times New Roman" panose="02020603050405020304" pitchFamily="18" charset="0"/>
              </a:rPr>
              <a:t>;</a:t>
            </a:r>
            <a:endParaRPr lang="ru-RU" dirty="0">
              <a:latin typeface="SB Sans Text Regular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SB Sans Text Regular"/>
                <a:cs typeface="Times New Roman" panose="02020603050405020304" pitchFamily="18" charset="0"/>
              </a:rPr>
              <a:t>Единая строка поиска</a:t>
            </a:r>
            <a:r>
              <a:rPr lang="en-US" dirty="0">
                <a:latin typeface="SB Sans Text Regular"/>
                <a:cs typeface="Times New Roman" panose="02020603050405020304" pitchFamily="18" charset="0"/>
              </a:rPr>
              <a:t>;</a:t>
            </a:r>
            <a:endParaRPr lang="ru-RU" dirty="0">
              <a:latin typeface="SB Sans Text Regular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SB Sans Text Regular"/>
                <a:cs typeface="Times New Roman" panose="02020603050405020304" pitchFamily="18" charset="0"/>
              </a:rPr>
              <a:t>Полная информация </a:t>
            </a:r>
            <a:r>
              <a:rPr lang="ru-RU" dirty="0" smtClean="0">
                <a:latin typeface="SB Sans Text Regular"/>
                <a:cs typeface="Times New Roman" panose="02020603050405020304" pitchFamily="18" charset="0"/>
              </a:rPr>
              <a:t>о </a:t>
            </a:r>
            <a:r>
              <a:rPr lang="ru-RU" dirty="0">
                <a:latin typeface="SB Sans Text Regular"/>
                <a:cs typeface="Times New Roman" panose="02020603050405020304" pitchFamily="18" charset="0"/>
              </a:rPr>
              <a:t>проводимых закупках</a:t>
            </a:r>
            <a:r>
              <a:rPr lang="en-US" dirty="0">
                <a:latin typeface="SB Sans Text Regular"/>
                <a:cs typeface="Times New Roman" panose="02020603050405020304" pitchFamily="18" charset="0"/>
              </a:rPr>
              <a:t>;</a:t>
            </a:r>
            <a:endParaRPr lang="ru-RU" dirty="0">
              <a:latin typeface="SB Sans Text Regular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>
                <a:latin typeface="SB Sans Text Regular"/>
                <a:cs typeface="Times New Roman" panose="02020603050405020304" pitchFamily="18" charset="0"/>
              </a:rPr>
              <a:t>Календарь событий</a:t>
            </a:r>
            <a:r>
              <a:rPr lang="en-US" dirty="0">
                <a:latin typeface="SB Sans Text Regular"/>
                <a:cs typeface="Times New Roman" panose="02020603050405020304" pitchFamily="18" charset="0"/>
              </a:rPr>
              <a:t>.</a:t>
            </a:r>
            <a:endParaRPr lang="ru-RU" dirty="0">
              <a:latin typeface="SB Sans Text Regular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9622077" y="3715227"/>
            <a:ext cx="605033" cy="556217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/>
            </a:r>
            <a:b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</a:br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 </a:t>
            </a: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   </a:t>
            </a:r>
            <a:endParaRPr lang="ru-RU" sz="2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1737" y="171319"/>
            <a:ext cx="81057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РАБОТА С ЗАКУПКАМИ НА </a:t>
            </a: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УТП: </a:t>
            </a:r>
            <a:b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</a:b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ЕДИНОЕ </a:t>
            </a:r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ОКНО РАБОТЫ С ЗАКУПКАМИ</a:t>
            </a:r>
            <a:b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</a:br>
            <a:endParaRPr lang="ru-RU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398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41849" y="5227941"/>
            <a:ext cx="11717845" cy="1515253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709" y="480706"/>
            <a:ext cx="834334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СПОСОБЫ ИНТЕГРАЦИИ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389369" y="5178675"/>
            <a:ext cx="1049359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  <a:spcAft>
                <a:spcPts val="0"/>
              </a:spcAft>
            </a:pPr>
            <a:r>
              <a:rPr lang="ru-RU" sz="1600" b="1" dirty="0" smtClean="0">
                <a:ea typeface="Times New Roman" panose="02020603050405020304" pitchFamily="18" charset="0"/>
              </a:rPr>
              <a:t>Автоматическая</a:t>
            </a:r>
            <a:r>
              <a:rPr lang="ru-RU" sz="1600" dirty="0" smtClean="0">
                <a:ea typeface="Times New Roman" panose="02020603050405020304" pitchFamily="18" charset="0"/>
              </a:rPr>
              <a:t> публикация </a:t>
            </a:r>
            <a:r>
              <a:rPr lang="ru-RU" sz="1600" dirty="0">
                <a:ea typeface="Times New Roman" panose="02020603050405020304" pitchFamily="18" charset="0"/>
              </a:rPr>
              <a:t>за заказчика информации о проводимых закупках в единой информационной системе (далее - ЕИС). Между площадкой УТП и ЕИС настроены различные виды интеграции, в том числе, в части направления планов закупок и размещения процедур. АО «Сбербанк-АСТ» также успешно настраивает интеграцию с внутренними информационными системами заказчиков, обеспечивающими учет и администрирование в </a:t>
            </a:r>
            <a:r>
              <a:rPr lang="ru-RU" sz="1600" dirty="0" smtClean="0">
                <a:ea typeface="Times New Roman" panose="02020603050405020304" pitchFamily="18" charset="0"/>
              </a:rPr>
              <a:t>компании.</a:t>
            </a:r>
            <a:endParaRPr lang="ru-RU" sz="1600" dirty="0">
              <a:ea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8264" y="5596894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15" y="5679567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pic>
        <p:nvPicPr>
          <p:cNvPr id="35842" name="Picture 2" descr="https://help.sberbank-ast.ru/attachments/50568895/6422766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35" y="1207541"/>
            <a:ext cx="7829550" cy="22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https://help.sberbank-ast.ru/attachments/50568895/6422767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238" y="2181014"/>
            <a:ext cx="4093493" cy="232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387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41849" y="5227941"/>
            <a:ext cx="11717845" cy="1515253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709" y="480706"/>
            <a:ext cx="834334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ОБНОВЛЕНИЕ ПЛАНА ЗАКУПОК 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378935" y="5215243"/>
            <a:ext cx="1049359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  <a:spcAft>
                <a:spcPts val="0"/>
              </a:spcAft>
            </a:pPr>
            <a:r>
              <a:rPr lang="ru-RU" sz="1600" dirty="0"/>
              <a:t>На электронной площадке СБЕР А обновить план закупок можно тремя способами: </a:t>
            </a:r>
            <a:endParaRPr lang="ru-RU" sz="1600" dirty="0" smtClean="0"/>
          </a:p>
          <a:p>
            <a:pPr marL="342900" lvl="0" indent="-342900" algn="just">
              <a:lnSpc>
                <a:spcPct val="125000"/>
              </a:lnSpc>
              <a:spcAft>
                <a:spcPts val="0"/>
              </a:spcAft>
              <a:buAutoNum type="arabicPeriod"/>
            </a:pPr>
            <a:r>
              <a:rPr lang="ru-RU" sz="1600" dirty="0" smtClean="0"/>
              <a:t>Обновление </a:t>
            </a:r>
            <a:r>
              <a:rPr lang="ru-RU" sz="1600" dirty="0"/>
              <a:t>плана по регистрационному номеру плана </a:t>
            </a:r>
            <a:r>
              <a:rPr lang="ru-RU" sz="1600" dirty="0" smtClean="0"/>
              <a:t>закупок </a:t>
            </a:r>
            <a:r>
              <a:rPr lang="ru-RU" sz="1600" dirty="0"/>
              <a:t>(самый удобный способ обновления плана) </a:t>
            </a:r>
            <a:endParaRPr lang="en-US" sz="1600" dirty="0" smtClean="0"/>
          </a:p>
          <a:p>
            <a:pPr marL="342900" lvl="0" indent="-342900" algn="just">
              <a:lnSpc>
                <a:spcPct val="125000"/>
              </a:lnSpc>
              <a:spcAft>
                <a:spcPts val="0"/>
              </a:spcAft>
              <a:buAutoNum type="arabicPeriod"/>
            </a:pPr>
            <a:r>
              <a:rPr lang="ru-RU" sz="1600" dirty="0" smtClean="0"/>
              <a:t>По </a:t>
            </a:r>
            <a:r>
              <a:rPr lang="ru-RU" sz="1600" dirty="0"/>
              <a:t>GUID-номеру плана закупок (для планов закупок с большим кол-вом позиций) </a:t>
            </a:r>
            <a:endParaRPr lang="ru-RU" sz="1600" dirty="0" smtClean="0"/>
          </a:p>
          <a:p>
            <a:pPr lvl="0" algn="just">
              <a:lnSpc>
                <a:spcPct val="125000"/>
              </a:lnSpc>
              <a:spcAft>
                <a:spcPts val="0"/>
              </a:spcAft>
            </a:pPr>
            <a:r>
              <a:rPr lang="ru-RU" sz="1600" dirty="0" smtClean="0"/>
              <a:t>3</a:t>
            </a:r>
            <a:r>
              <a:rPr lang="ru-RU" sz="1600" dirty="0"/>
              <a:t>. </a:t>
            </a:r>
            <a:r>
              <a:rPr lang="en-US" sz="1600" dirty="0" smtClean="0"/>
              <a:t>   </a:t>
            </a:r>
            <a:r>
              <a:rPr lang="ru-RU" sz="1600" dirty="0" smtClean="0"/>
              <a:t>По </a:t>
            </a:r>
            <a:r>
              <a:rPr lang="ru-RU" sz="1600" dirty="0" err="1"/>
              <a:t>xml</a:t>
            </a:r>
            <a:r>
              <a:rPr lang="ru-RU" sz="1600" dirty="0"/>
              <a:t>-файлу плана закупок, скачанному с официального сайта ЕИС</a:t>
            </a:r>
            <a:endParaRPr lang="ru-RU" sz="1600" dirty="0">
              <a:ea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8264" y="5596894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15" y="5679567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pic>
        <p:nvPicPr>
          <p:cNvPr id="28674" name="Picture 2" descr="https://help.sberbank-ast.ru/attachments/64227858/6422786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54" y="1188806"/>
            <a:ext cx="4887157" cy="393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https://help.sberbank-ast.ru/attachments/64227858/6422787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571491"/>
            <a:ext cx="4500265" cy="323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374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10803" y="5373216"/>
            <a:ext cx="11717845" cy="1414677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356" y="453516"/>
            <a:ext cx="834334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СТРАНИЦА УПРАВЛЕНИЯ ПРОЦЕДУРОЙ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473944" y="5722591"/>
            <a:ext cx="107223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600" dirty="0">
                <a:ea typeface="Yandex Sans Text Office" charset="0"/>
                <a:cs typeface="Times New Roman" panose="02020603050405020304" pitchFamily="18" charset="0"/>
              </a:rPr>
              <a:t>Страница управления процедурой позволяет просматривать и вносить изменения в извещение, просматривать события по процедуре, проводить работу с запросами на разъяснения, протоколами, договорами и многое </a:t>
            </a:r>
            <a:r>
              <a:rPr lang="ru-RU" sz="1600" dirty="0" smtClean="0">
                <a:ea typeface="Yandex Sans Text Office" charset="0"/>
                <a:cs typeface="Times New Roman" panose="02020603050405020304" pitchFamily="18" charset="0"/>
              </a:rPr>
              <a:t>другое.</a:t>
            </a:r>
            <a:endParaRPr lang="ru-RU" sz="1600" spc="20" dirty="0">
              <a:latin typeface="SB Sans Text Regular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05477" y="5722591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28" y="5805264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F6D60EF-91BA-6F06-B797-D13DAEB98F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1544" y="1172687"/>
            <a:ext cx="7921861" cy="4152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9381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96249" y="5084206"/>
            <a:ext cx="11876415" cy="1626195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931" y="295033"/>
            <a:ext cx="834334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  <a:latin typeface="SB Sans Display"/>
              </a:rPr>
              <a:t>ЗАПРОС О РАЗЪЯСНЕНИИ ПОЛОЖЕНИЙ ЗАЯВКИ НА УЧАСТИЕ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385749" y="5140741"/>
            <a:ext cx="107223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После окончания приема заявок и до завершения процедуры заказчик может отправить запрос разъяснений по заявке участника с целью уточнения информации по заявке или в </a:t>
            </a:r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иных, </a:t>
            </a:r>
            <a:r>
              <a:rPr lang="ru-RU" sz="1600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предусмотренных положением о </a:t>
            </a:r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закупке, </a:t>
            </a:r>
            <a:r>
              <a:rPr lang="ru-RU" sz="1600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случаях.</a:t>
            </a:r>
          </a:p>
          <a:p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Для создания запроса о разъяснении положений заявки необходимо на странице </a:t>
            </a:r>
            <a:r>
              <a:rPr lang="ru-RU" sz="1600" b="1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«Реестр заявок на участие» </a:t>
            </a:r>
            <a:r>
              <a:rPr lang="ru-RU" sz="1600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в поле интересующего участника выбрать активную ссылку </a:t>
            </a:r>
            <a:r>
              <a:rPr lang="ru-RU" sz="1600" b="1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«Запрос разъяснений по заявке</a:t>
            </a:r>
            <a:r>
              <a:rPr lang="ru-RU" sz="1600" b="1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»</a:t>
            </a:r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56272" y="5508630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23" y="5591303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AC5A2B8-25B0-0A09-1BB4-B3C37DB461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519" y="1289062"/>
            <a:ext cx="10395873" cy="35915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56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96249" y="5084206"/>
            <a:ext cx="11876415" cy="1626195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249" y="459809"/>
            <a:ext cx="834334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  <a:latin typeface="SB Sans Display"/>
              </a:rPr>
              <a:t>СВЕДЕНИЯ ОБ УЧАСТНИКАХ ИЗ РСМиСП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Овал 12"/>
          <p:cNvSpPr/>
          <p:nvPr/>
        </p:nvSpPr>
        <p:spPr>
          <a:xfrm>
            <a:off x="356272" y="5508630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23" y="5591303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79797" y="5508630"/>
            <a:ext cx="105342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Заказчик не вправе требовать  в составе заявки подтверждающие документы от участников и привлекаемых субподрядчиков из числа СМСП, </a:t>
            </a:r>
            <a:r>
              <a:rPr lang="ru-RU" sz="1600" dirty="0" smtClean="0"/>
              <a:t>самозанятых</a:t>
            </a:r>
            <a:r>
              <a:rPr lang="ru-RU" sz="1600" dirty="0"/>
              <a:t>. </a:t>
            </a:r>
            <a:r>
              <a:rPr lang="ru-RU" sz="1600" dirty="0">
                <a:solidFill>
                  <a:srgbClr val="C00000"/>
                </a:solidFill>
              </a:rPr>
              <a:t>Подтверждением </a:t>
            </a:r>
            <a:r>
              <a:rPr lang="ru-RU" sz="1600" dirty="0" smtClean="0">
                <a:solidFill>
                  <a:srgbClr val="C00000"/>
                </a:solidFill>
              </a:rPr>
              <a:t>является наличие сведений в </a:t>
            </a:r>
            <a:r>
              <a:rPr lang="ru-RU" sz="1600" dirty="0">
                <a:solidFill>
                  <a:srgbClr val="C00000"/>
                </a:solidFill>
              </a:rPr>
              <a:t>реестре.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803" y="1259867"/>
            <a:ext cx="7362825" cy="15144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1780" y="2019100"/>
            <a:ext cx="5503828" cy="28452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359696" y="2116702"/>
            <a:ext cx="2232248" cy="18862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03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96249" y="5508630"/>
            <a:ext cx="11876415" cy="1201771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249" y="451937"/>
            <a:ext cx="834334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  <a:latin typeface="SB Sans Display"/>
              </a:rPr>
              <a:t>РЕЕСТР ИНОАГЕНТОВ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Овал 12"/>
          <p:cNvSpPr/>
          <p:nvPr/>
        </p:nvSpPr>
        <p:spPr>
          <a:xfrm>
            <a:off x="366935" y="5639022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86" y="5721695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13509" y="5817127"/>
            <a:ext cx="103263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/>
              <a:t>В </a:t>
            </a:r>
            <a:r>
              <a:rPr lang="ru-RU" sz="1600" dirty="0"/>
              <a:t>торговой </a:t>
            </a:r>
            <a:r>
              <a:rPr lang="ru-RU" sz="1600" dirty="0"/>
              <a:t>секции «Закупки по 223-ФЗ» в личном кабинете заказчика добавлен функционал для просмотра информации в </a:t>
            </a:r>
            <a:r>
              <a:rPr lang="ru-RU" sz="1600" b="1" dirty="0" smtClean="0"/>
              <a:t>«реестре иноагентов»</a:t>
            </a:r>
            <a:r>
              <a:rPr lang="ru-RU" sz="1600" dirty="0" smtClean="0"/>
              <a:t>. </a:t>
            </a: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803" y="1259867"/>
            <a:ext cx="7362825" cy="15144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359696" y="2348879"/>
            <a:ext cx="1728192" cy="20986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4035" y="2400787"/>
            <a:ext cx="6660473" cy="30263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73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10803" y="4526360"/>
            <a:ext cx="5467703" cy="2213576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249" y="397451"/>
            <a:ext cx="834334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  <a:latin typeface="SB Sans Display"/>
              </a:rPr>
              <a:t>РЕЕСТР КОМИССИЙ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250335" y="5113304"/>
            <a:ext cx="44281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Личном кабинете заказчика и уполномоченного органа доступен функционал по созданию комиссии по рассмотрению заявок.</a:t>
            </a:r>
          </a:p>
          <a:p>
            <a:pPr algn="just"/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77446" y="5244475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97" y="5327148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pic>
        <p:nvPicPr>
          <p:cNvPr id="37890" name="Picture 2" descr="https://help.sberbank-ast.ru/attachments/81920767/8192076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1222750"/>
            <a:ext cx="927735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https://help.sberbank-ast.ru/attachments/81920767/8192077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95" y="2949640"/>
            <a:ext cx="7132625" cy="133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4" name="Picture 6" descr="https://help.sberbank-ast.ru/attachments/81920767/8192077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260" y="4095925"/>
            <a:ext cx="6322150" cy="272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3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833036"/>
            <a:ext cx="12191999" cy="2024963"/>
          </a:xfrm>
          <a:prstGeom prst="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680824" y="2201219"/>
            <a:ext cx="109699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 </a:t>
            </a:r>
          </a:p>
          <a:p>
            <a:r>
              <a:rPr lang="ru-RU" sz="4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ОБОСНОВАНИЯ НМЦ</a:t>
            </a:r>
            <a:endParaRPr lang="ru-RU" sz="4800" dirty="0">
              <a:solidFill>
                <a:srgbClr val="21A038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708224" y="5136411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235601" y="5136411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35" y="5392418"/>
            <a:ext cx="612000" cy="612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566" y="5392418"/>
            <a:ext cx="612000" cy="612000"/>
          </a:xfrm>
          <a:prstGeom prst="rect">
            <a:avLst/>
          </a:prstGeom>
        </p:spPr>
      </p:pic>
      <p:sp>
        <p:nvSpPr>
          <p:cNvPr id="25" name="Овал 24"/>
          <p:cNvSpPr/>
          <p:nvPr/>
        </p:nvSpPr>
        <p:spPr>
          <a:xfrm>
            <a:off x="3180847" y="5159999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81" y="5425395"/>
            <a:ext cx="612000" cy="612000"/>
          </a:xfrm>
          <a:prstGeom prst="rect">
            <a:avLst/>
          </a:prstGeom>
        </p:spPr>
      </p:pic>
      <p:pic>
        <p:nvPicPr>
          <p:cNvPr id="26" name="Google Shape;92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4826552"/>
            <a:ext cx="12192000" cy="6617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Овал 26"/>
          <p:cNvSpPr/>
          <p:nvPr/>
        </p:nvSpPr>
        <p:spPr>
          <a:xfrm>
            <a:off x="4655840" y="5159999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7274" y="5443833"/>
            <a:ext cx="635000" cy="6223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816768" y="6506454"/>
            <a:ext cx="88874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kern="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*</a:t>
            </a:r>
            <a:r>
              <a:rPr lang="ru-RU" sz="1400" kern="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После </a:t>
            </a:r>
            <a:r>
              <a:rPr lang="ru-RU" sz="1400" kern="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создания первой процедуры, Вам становятся доступны основные сервисы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21" y="2321613"/>
            <a:ext cx="1219746" cy="121974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282210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10803" y="5098968"/>
            <a:ext cx="6325847" cy="1626195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931" y="295033"/>
            <a:ext cx="834334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  <a:latin typeface="SB Sans Display"/>
              </a:rPr>
              <a:t>ФОРМИРОВАНИЕ ШАБЛОНОВ ПО ВСЕМ СПОСОБАМ ЗАКУПОК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379016" y="5604915"/>
            <a:ext cx="48602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B Sans Text Regular"/>
                <a:ea typeface="Segoe UI" panose="020B0502040204020203" pitchFamily="34" charset="0"/>
                <a:cs typeface="Times New Roman" panose="02020603050405020304" pitchFamily="18" charset="0"/>
              </a:rPr>
              <a:t>При формировании протоколов можно воспользоваться печатной формой протокола.</a:t>
            </a:r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56272" y="5508630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23" y="5591303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pic>
        <p:nvPicPr>
          <p:cNvPr id="28674" name="Picture 2" descr="https://help.sberbank-ast.ru/attachments/81920767/8935969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23" y="1249494"/>
            <a:ext cx="9315450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BB50F71-A901-E53F-75B8-BAA0043B17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6742" y="3727875"/>
            <a:ext cx="5026006" cy="29972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892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96249" y="5084206"/>
            <a:ext cx="11740475" cy="1626195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03" y="250334"/>
            <a:ext cx="8908697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  <a:latin typeface="SB Sans Display"/>
              </a:rPr>
              <a:t>ПРЕДВАРИТЕЛЬНАЯ  ПРОВЕРКА ПУБЛИКУЕМОЙ ИНФОРМАЦИИ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379797" y="5508630"/>
            <a:ext cx="104048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61"/>
              </a:spcBef>
              <a:buSzPct val="100000"/>
              <a:defRPr/>
            </a:pPr>
            <a:r>
              <a:rPr lang="ru-RU" sz="1600" dirty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Перед публикацией протокола </a:t>
            </a:r>
            <a:r>
              <a:rPr lang="ru-RU" sz="1600" dirty="0" smtClean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заказчик </a:t>
            </a:r>
            <a:r>
              <a:rPr lang="ru-RU" sz="1600" dirty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может воспользоваться предварительным просмотром и проверить публикуемую информацию на наличие ошибок в части указания решения по заявкам и затем разместить протокол, подписав его сертификатом ЭЦП.</a:t>
            </a:r>
          </a:p>
        </p:txBody>
      </p:sp>
      <p:sp>
        <p:nvSpPr>
          <p:cNvPr id="13" name="Овал 12"/>
          <p:cNvSpPr/>
          <p:nvPr/>
        </p:nvSpPr>
        <p:spPr>
          <a:xfrm>
            <a:off x="356272" y="5508630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23" y="5591303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C09E5E8-A121-4B83-7D03-0E722E90A5B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249" y="1351266"/>
            <a:ext cx="5645471" cy="350317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E2A86B3-06AA-C1D0-0E24-066F7A204B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8347" y="2914275"/>
            <a:ext cx="5808680" cy="8202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552385" y="3284984"/>
            <a:ext cx="2016224" cy="449492"/>
          </a:xfrm>
          <a:prstGeom prst="rect">
            <a:avLst/>
          </a:prstGeom>
          <a:noFill/>
          <a:ln w="19050">
            <a:solidFill>
              <a:srgbClr val="21A0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10588238" y="3783284"/>
            <a:ext cx="605033" cy="5562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881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10803" y="5084206"/>
            <a:ext cx="11548461" cy="1626195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273" y="506034"/>
            <a:ext cx="834334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  <a:latin typeface="SB Sans Display"/>
              </a:rPr>
              <a:t>РАБОТА С ЧЕРНОВИКАМИ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369891" y="5624043"/>
            <a:ext cx="100547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61"/>
              </a:spcBef>
              <a:buSzPct val="100000"/>
              <a:defRPr/>
            </a:pP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В момент заполнения информации по закупке, её можно сохранить в </a:t>
            </a:r>
            <a:r>
              <a:rPr lang="ru-RU" sz="1600" b="1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«Черновики»</a:t>
            </a: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 и затем в любой момент продолжить редактирование и </a:t>
            </a:r>
            <a:r>
              <a:rPr lang="ru-RU" sz="1600" kern="0" dirty="0" smtClean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размещение</a:t>
            </a:r>
            <a:endParaRPr lang="ru-RU" sz="1600" dirty="0"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56272" y="5508630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23" y="5591303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DF2E6DC-6FCA-B1BD-DCE9-ABA82D064C8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249" y="1307219"/>
            <a:ext cx="7896200" cy="265033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3303A53-6219-C169-D695-F64B59F990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7888" y="4031073"/>
            <a:ext cx="6656822" cy="9796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04112" y="4461507"/>
            <a:ext cx="2088232" cy="549178"/>
          </a:xfrm>
          <a:prstGeom prst="rect">
            <a:avLst/>
          </a:prstGeom>
          <a:noFill/>
          <a:ln w="19050">
            <a:solidFill>
              <a:srgbClr val="21A0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8889828" y="4778631"/>
            <a:ext cx="605033" cy="5562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72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96249" y="5084206"/>
            <a:ext cx="11588383" cy="1626195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03" y="285111"/>
            <a:ext cx="834334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ЖУРНАЛЫ ИНТЕГРАЦИИ ДОКУМЕНТОВ С ЭТП В ЕИС И ИЗ ЕИС НА ЭТП</a:t>
            </a:r>
            <a:endParaRPr lang="ru-RU" sz="2800" kern="0" dirty="0"/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Овал 12"/>
          <p:cNvSpPr/>
          <p:nvPr/>
        </p:nvSpPr>
        <p:spPr>
          <a:xfrm>
            <a:off x="356272" y="5508630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23" y="5591303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28040" y="5356184"/>
            <a:ext cx="1033056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B Sans Text Regular"/>
                <a:cs typeface="Times New Roman" panose="02020603050405020304" pitchFamily="18" charset="0"/>
              </a:rPr>
              <a:t>Журнал интеграции с ЕИС позволяет организатору торгов проверить статус любого пакета, передаваемого с ЭТП в ЕИС и с ЕИС на ЭТП</a:t>
            </a:r>
            <a:r>
              <a:rPr lang="ru-RU" sz="1600" dirty="0" smtClean="0">
                <a:latin typeface="SB Sans Text Regular"/>
                <a:cs typeface="Times New Roman" panose="02020603050405020304" pitchFamily="18" charset="0"/>
              </a:rPr>
              <a:t>.</a:t>
            </a:r>
            <a:r>
              <a:rPr lang="en-US" sz="1600" dirty="0" smtClean="0">
                <a:latin typeface="SB Sans Text Regular"/>
                <a:cs typeface="Times New Roman" panose="02020603050405020304" pitchFamily="18" charset="0"/>
              </a:rPr>
              <a:t> </a:t>
            </a:r>
          </a:p>
          <a:p>
            <a:r>
              <a:rPr lang="ru-RU" sz="1600" dirty="0" smtClean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Убедиться </a:t>
            </a:r>
            <a:r>
              <a:rPr lang="ru-RU" sz="1600" dirty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в интеграции документов можно из </a:t>
            </a:r>
            <a:r>
              <a:rPr lang="ru-RU" sz="1600" dirty="0" smtClean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раздела </a:t>
            </a:r>
            <a:endParaRPr lang="en-US" sz="1600" dirty="0" smtClean="0">
              <a:latin typeface="SB Sans Text Regular"/>
              <a:ea typeface="Gill Sans SemiBold"/>
              <a:cs typeface="Times New Roman" panose="02020603050405020304" pitchFamily="18" charset="0"/>
              <a:sym typeface="Gill Sans SemiBold"/>
            </a:endParaRPr>
          </a:p>
          <a:p>
            <a:r>
              <a:rPr lang="ru-RU" sz="1600" b="1" dirty="0" smtClean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«</a:t>
            </a:r>
            <a:r>
              <a:rPr lang="ru-RU" sz="1600" b="1" dirty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Торговая секция» </a:t>
            </a:r>
            <a:r>
              <a:rPr lang="ru-RU" sz="1600" dirty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– </a:t>
            </a:r>
            <a:r>
              <a:rPr lang="ru-RU" sz="1600" b="1" dirty="0">
                <a:latin typeface="SB Sans Text Regular"/>
                <a:ea typeface="Gill Sans SemiBold"/>
                <a:cs typeface="Times New Roman" panose="02020603050405020304" pitchFamily="18" charset="0"/>
                <a:sym typeface="Gill Sans SemiBold"/>
              </a:rPr>
              <a:t>«Журнал отправки ОС ЕИС»</a:t>
            </a:r>
          </a:p>
          <a:p>
            <a:pPr algn="ctr"/>
            <a:endParaRPr lang="ru-RU" dirty="0">
              <a:latin typeface="SB Sans Text Regular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7568" y="1201707"/>
            <a:ext cx="7051879" cy="38056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425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210803" y="222704"/>
            <a:ext cx="10404038" cy="87772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ВЕДЕНИЕ РЕЕСТРА ДОГОВОРОВ </a:t>
            </a:r>
            <a:endParaRPr lang="en-US" dirty="0" smtClean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  <a:p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НА ПЛОЩАДКЕ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3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sp>
        <p:nvSpPr>
          <p:cNvPr id="12" name="AutoShape 3">
            <a:extLst>
              <a:ext uri="{FF2B5EF4-FFF2-40B4-BE49-F238E27FC236}">
                <a16:creationId xmlns:a16="http://schemas.microsoft.com/office/drawing/2014/main" id="{CD069E57-0451-2546-ADF8-82537AE80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287" y="3543498"/>
            <a:ext cx="2700000" cy="2590800"/>
          </a:xfrm>
          <a:prstGeom prst="roundRect">
            <a:avLst>
              <a:gd name="adj" fmla="val 0"/>
            </a:avLst>
          </a:prstGeom>
          <a:solidFill>
            <a:srgbClr val="FFFFFF">
              <a:alpha val="31000"/>
            </a:srgbClr>
          </a:solidFill>
          <a:ln w="0">
            <a:solidFill>
              <a:schemeClr val="accent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200" cap="all" dirty="0"/>
              <a:t>Направление сведений об исполнении договора в ЕИС, </a:t>
            </a:r>
            <a:r>
              <a:rPr lang="ru-RU" sz="1200" cap="all" dirty="0" smtClean="0"/>
              <a:t>в т</a:t>
            </a:r>
            <a:r>
              <a:rPr lang="en-US" sz="1200" cap="all" dirty="0"/>
              <a:t>.</a:t>
            </a:r>
            <a:r>
              <a:rPr lang="ru-RU" sz="1200" cap="all" dirty="0"/>
              <a:t>ч</a:t>
            </a:r>
            <a:r>
              <a:rPr lang="en-US" sz="1200" cap="all" dirty="0"/>
              <a:t>.</a:t>
            </a:r>
            <a:r>
              <a:rPr lang="ru-RU" sz="1200" cap="all" dirty="0"/>
              <a:t> по этапам;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200" cap="all" dirty="0"/>
              <a:t>Расторжение договора (фиксация сведений)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D6546B08-6FCB-0B45-98DF-17ACA2B58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307" y="3556084"/>
            <a:ext cx="2684882" cy="2682281"/>
          </a:xfrm>
          <a:prstGeom prst="roundRect">
            <a:avLst>
              <a:gd name="adj" fmla="val 0"/>
            </a:avLst>
          </a:prstGeom>
          <a:noFill/>
          <a:ln w="0">
            <a:solidFill>
              <a:schemeClr val="accent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31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50" cap="all" dirty="0"/>
              <a:t>Направление проекта договора участнику;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50" cap="all" dirty="0"/>
              <a:t>Направление протокола разногласий участником заказчику;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50" cap="all" dirty="0"/>
              <a:t>Ответ на протокол разногласий;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50" cap="all" dirty="0"/>
              <a:t>Внесение изменений в договор;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50" cap="all" dirty="0"/>
              <a:t>Отмена карточки договора; 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50" cap="all" dirty="0"/>
              <a:t>Подписание сторонами договора; 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50" cap="all" dirty="0"/>
              <a:t>Направление сведений о заключенном договоре в ЕИС</a:t>
            </a:r>
            <a:endParaRPr lang="en-US" sz="1050" cap="all" dirty="0"/>
          </a:p>
        </p:txBody>
      </p:sp>
      <p:sp>
        <p:nvSpPr>
          <p:cNvPr id="17" name="Text Box 25">
            <a:extLst>
              <a:ext uri="{FF2B5EF4-FFF2-40B4-BE49-F238E27FC236}">
                <a16:creationId xmlns:a16="http://schemas.microsoft.com/office/drawing/2014/main" id="{6E59FA42-4A84-0144-8528-C44C0CA34BD3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72660" y="1919655"/>
            <a:ext cx="252438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600" cap="all" spc="150" dirty="0"/>
              <a:t>Заключение договора</a:t>
            </a:r>
            <a:endParaRPr lang="en-US" sz="1600" cap="all" spc="150" dirty="0"/>
          </a:p>
        </p:txBody>
      </p:sp>
      <p:sp>
        <p:nvSpPr>
          <p:cNvPr id="18" name="Text Box 27">
            <a:extLst>
              <a:ext uri="{FF2B5EF4-FFF2-40B4-BE49-F238E27FC236}">
                <a16:creationId xmlns:a16="http://schemas.microsoft.com/office/drawing/2014/main" id="{7431FE62-322C-BC45-A452-7ADB30F8A7C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641835" y="1944556"/>
            <a:ext cx="19951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600" b="1" cap="all" spc="150">
                <a:solidFill>
                  <a:srgbClr val="314A1E"/>
                </a:solidFill>
              </a:defRPr>
            </a:lvl1pPr>
          </a:lstStyle>
          <a:p>
            <a:r>
              <a:rPr lang="ru-RU" b="0" dirty="0">
                <a:solidFill>
                  <a:schemeClr val="tx1"/>
                </a:solidFill>
              </a:rPr>
              <a:t>Исполнение договора </a:t>
            </a: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19" name="Text Box 28">
            <a:extLst>
              <a:ext uri="{FF2B5EF4-FFF2-40B4-BE49-F238E27FC236}">
                <a16:creationId xmlns:a16="http://schemas.microsoft.com/office/drawing/2014/main" id="{29967F70-3F1D-3A4D-B24F-26A2E3D9759B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366726" y="1861305"/>
            <a:ext cx="289965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600" cap="all" spc="150">
                <a:solidFill>
                  <a:srgbClr val="314A1E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Заключение дополнительного соглашения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AutoShape 29">
            <a:extLst>
              <a:ext uri="{FF2B5EF4-FFF2-40B4-BE49-F238E27FC236}">
                <a16:creationId xmlns:a16="http://schemas.microsoft.com/office/drawing/2014/main" id="{6D76FD27-CB18-EF4F-8381-B5AD983A3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8505" y="3552661"/>
            <a:ext cx="2160240" cy="2581637"/>
          </a:xfrm>
          <a:prstGeom prst="roundRect">
            <a:avLst>
              <a:gd name="adj" fmla="val 0"/>
            </a:avLst>
          </a:prstGeom>
          <a:solidFill>
            <a:srgbClr val="FFFFFF">
              <a:alpha val="0"/>
            </a:srgbClr>
          </a:solidFill>
          <a:ln w="0">
            <a:solidFill>
              <a:schemeClr val="accent6"/>
            </a:solidFill>
            <a:round/>
            <a:headEnd/>
            <a:tailEnd/>
          </a:ln>
          <a:effectLst/>
        </p:spPr>
        <p:txBody>
          <a:bodyPr anchor="ctr"/>
          <a:lstStyle/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200" cap="all" dirty="0"/>
              <a:t>В случае</a:t>
            </a:r>
            <a:r>
              <a:rPr lang="en-US" sz="1200" cap="all" dirty="0"/>
              <a:t>,</a:t>
            </a:r>
            <a:r>
              <a:rPr lang="ru-RU" sz="1200" cap="all" dirty="0"/>
              <a:t> когда организатор и заказчик – разные лица</a:t>
            </a:r>
            <a:r>
              <a:rPr lang="en-US" sz="1200" cap="all" dirty="0"/>
              <a:t>,</a:t>
            </a:r>
            <a:r>
              <a:rPr lang="ru-RU" sz="1200" cap="all" dirty="0"/>
              <a:t> договор может заключить организатор, заказчик, филиал, иное лицо (агент)</a:t>
            </a:r>
          </a:p>
        </p:txBody>
      </p:sp>
      <p:sp>
        <p:nvSpPr>
          <p:cNvPr id="21" name="AutoShape 4">
            <a:extLst>
              <a:ext uri="{FF2B5EF4-FFF2-40B4-BE49-F238E27FC236}">
                <a16:creationId xmlns:a16="http://schemas.microsoft.com/office/drawing/2014/main" id="{DF7113D7-BC91-DC4E-B5AE-6CEED84AD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3270" y="3552886"/>
            <a:ext cx="3364839" cy="2581412"/>
          </a:xfrm>
          <a:prstGeom prst="roundRect">
            <a:avLst>
              <a:gd name="adj" fmla="val 0"/>
            </a:avLst>
          </a:prstGeom>
          <a:noFill/>
          <a:ln w="0">
            <a:solidFill>
              <a:schemeClr val="accent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31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50" cap="all" dirty="0"/>
              <a:t>Направление проекта </a:t>
            </a:r>
            <a:r>
              <a:rPr lang="ru-RU" sz="1050" cap="all" dirty="0" smtClean="0"/>
              <a:t>доп. </a:t>
            </a:r>
            <a:r>
              <a:rPr lang="ru-RU" sz="1050" cap="all" dirty="0"/>
              <a:t>соглашения участнику;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50" cap="all" dirty="0"/>
              <a:t>Направление протокола разногласий участником заказчику;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50" cap="all" dirty="0"/>
              <a:t>Ответ на протокол разногласий;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50" cap="all" dirty="0"/>
              <a:t>Внесение изменений в проект </a:t>
            </a:r>
            <a:r>
              <a:rPr lang="ru-RU" sz="1050" cap="all" dirty="0" smtClean="0"/>
              <a:t>доп. </a:t>
            </a:r>
            <a:r>
              <a:rPr lang="ru-RU" sz="1050" cap="all" dirty="0"/>
              <a:t>соглашения;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50" cap="all" dirty="0"/>
              <a:t>Отмена карточки </a:t>
            </a:r>
            <a:r>
              <a:rPr lang="ru-RU" sz="1050" cap="all" dirty="0" smtClean="0"/>
              <a:t>доп. </a:t>
            </a:r>
            <a:r>
              <a:rPr lang="ru-RU" sz="1050" cap="all" dirty="0"/>
              <a:t>соглашения;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50" cap="all" dirty="0"/>
              <a:t>Подписание сторонами </a:t>
            </a:r>
            <a:r>
              <a:rPr lang="ru-RU" sz="1050" cap="all" dirty="0" smtClean="0"/>
              <a:t>доп. </a:t>
            </a:r>
            <a:r>
              <a:rPr lang="ru-RU" sz="1050" cap="all" dirty="0"/>
              <a:t>соглашения;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50" cap="all" dirty="0"/>
              <a:t>Направление сведений о заключенном </a:t>
            </a:r>
            <a:r>
              <a:rPr lang="ru-RU" sz="1050" cap="all" dirty="0" smtClean="0"/>
              <a:t>доп. </a:t>
            </a:r>
            <a:r>
              <a:rPr lang="ru-RU" sz="1050" cap="all" dirty="0"/>
              <a:t>соглашении в </a:t>
            </a:r>
            <a:r>
              <a:rPr lang="ru-RU" sz="1050" cap="all" dirty="0" smtClean="0"/>
              <a:t>ЕИС</a:t>
            </a:r>
            <a:endParaRPr lang="en-US" sz="1050" cap="all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ED96867D-C540-834C-966A-4E853951F538}"/>
              </a:ext>
            </a:extLst>
          </p:cNvPr>
          <p:cNvSpPr/>
          <p:nvPr/>
        </p:nvSpPr>
        <p:spPr>
          <a:xfrm>
            <a:off x="1100296" y="2702207"/>
            <a:ext cx="762000" cy="7620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9C0FE0C1-5DB2-C944-AC8A-E7D5506F3A44}"/>
              </a:ext>
            </a:extLst>
          </p:cNvPr>
          <p:cNvSpPr/>
          <p:nvPr/>
        </p:nvSpPr>
        <p:spPr>
          <a:xfrm>
            <a:off x="4170515" y="2702207"/>
            <a:ext cx="762000" cy="7620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AA61ED77-EFEE-5347-9681-BC5542CB1BD1}"/>
              </a:ext>
            </a:extLst>
          </p:cNvPr>
          <p:cNvSpPr/>
          <p:nvPr/>
        </p:nvSpPr>
        <p:spPr>
          <a:xfrm>
            <a:off x="7323613" y="2702207"/>
            <a:ext cx="762000" cy="7620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76E6BE2C-25D0-F241-ABC5-1021B986556D}"/>
              </a:ext>
            </a:extLst>
          </p:cNvPr>
          <p:cNvSpPr/>
          <p:nvPr/>
        </p:nvSpPr>
        <p:spPr>
          <a:xfrm>
            <a:off x="10338974" y="2702207"/>
            <a:ext cx="762000" cy="7620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49F7CA08-75CA-CE45-A59C-1451C9EDF3E9}"/>
              </a:ext>
            </a:extLst>
          </p:cNvPr>
          <p:cNvSpPr/>
          <p:nvPr/>
        </p:nvSpPr>
        <p:spPr>
          <a:xfrm>
            <a:off x="670708" y="2986142"/>
            <a:ext cx="10648004" cy="889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AutoShape 3">
            <a:extLst>
              <a:ext uri="{FF2B5EF4-FFF2-40B4-BE49-F238E27FC236}">
                <a16:creationId xmlns:a16="http://schemas.microsoft.com/office/drawing/2014/main" id="{8582791E-60B3-FB45-BC3F-AC97B272E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1969" y="6281042"/>
            <a:ext cx="6912768" cy="367551"/>
          </a:xfrm>
          <a:prstGeom prst="rect">
            <a:avLst/>
          </a:prstGeom>
          <a:solidFill>
            <a:srgbClr val="FFFFFF">
              <a:alpha val="31000"/>
            </a:srgbClr>
          </a:solidFill>
          <a:ln w="12700">
            <a:solidFill>
              <a:schemeClr val="accent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ru-RU" sz="1200" cap="all" dirty="0" smtClean="0"/>
              <a:t>договор и дополнительное соглашение в электронной форме!</a:t>
            </a:r>
            <a:endParaRPr lang="ru-RU" sz="1200" cap="all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561202" y="1963999"/>
            <a:ext cx="2317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ОТДЕЛЬНЫЕ СИТУАЦИИ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317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84005" y="5346181"/>
            <a:ext cx="8072235" cy="1152128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005" y="452654"/>
            <a:ext cx="834334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ИНФОРМАЦИЯ ПО ДОГОВОРУ</a:t>
            </a:r>
            <a:endParaRPr lang="ru-RU" sz="2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367553" y="5421091"/>
            <a:ext cx="43561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B Sans Text Regular"/>
                <a:cs typeface="Times New Roman" panose="02020603050405020304" pitchFamily="18" charset="0"/>
              </a:rPr>
              <a:t>Дополнительно система позволяет пользователю выгрузить подписанный </a:t>
            </a:r>
            <a:r>
              <a:rPr lang="ru-RU" sz="1600" dirty="0" smtClean="0">
                <a:latin typeface="SB Sans Text Regular"/>
                <a:cs typeface="Times New Roman" panose="02020603050405020304" pitchFamily="18" charset="0"/>
              </a:rPr>
              <a:t>с </a:t>
            </a:r>
            <a:r>
              <a:rPr lang="ru-RU" sz="1600" dirty="0">
                <a:latin typeface="SB Sans Text Regular"/>
                <a:cs typeface="Times New Roman" panose="02020603050405020304" pitchFamily="18" charset="0"/>
              </a:rPr>
              <a:t>обеих </a:t>
            </a:r>
            <a:r>
              <a:rPr lang="ru-RU" sz="1600" dirty="0" smtClean="0">
                <a:latin typeface="SB Sans Text Regular"/>
                <a:cs typeface="Times New Roman" panose="02020603050405020304" pitchFamily="18" charset="0"/>
              </a:rPr>
              <a:t>сторон договор с отпечатком сертификатов подписантов.</a:t>
            </a:r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44028" y="5553602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9" y="5636275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883" y="1342359"/>
            <a:ext cx="8420100" cy="1876425"/>
          </a:xfrm>
          <a:prstGeom prst="rect">
            <a:avLst/>
          </a:prstGeom>
        </p:spPr>
      </p:pic>
      <p:pic>
        <p:nvPicPr>
          <p:cNvPr id="31746" name="Picture 2" descr="https://help.sberbank-ast.ru/attachments/50569185/5056921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05" y="3322203"/>
            <a:ext cx="38290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https://help.sberbank-ast.ru/attachments/50569185/5056921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011" y="3737753"/>
            <a:ext cx="3429000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https://help.sberbank-ast.ru/attachments/50569185/50569213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569" y="4941168"/>
            <a:ext cx="5048250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16080" y="1626303"/>
            <a:ext cx="1736144" cy="43454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67608" y="2453521"/>
            <a:ext cx="2160240" cy="3622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774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96249" y="3140968"/>
            <a:ext cx="6325847" cy="3569433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03" y="265213"/>
            <a:ext cx="942346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ВНЕСЕНИЕ СВЕДЕНИЙ ОБ ИСПОЛНЕНИИ ДОГОВОРА </a:t>
            </a:r>
            <a:endParaRPr lang="ru-RU" sz="2800" kern="0" dirty="0"/>
          </a:p>
        </p:txBody>
      </p:sp>
      <p:pic>
        <p:nvPicPr>
          <p:cNvPr id="8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79377" y="4149376"/>
            <a:ext cx="56886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/>
              <a:t> </a:t>
            </a:r>
          </a:p>
          <a:p>
            <a:pPr>
              <a:defRPr/>
            </a:pPr>
            <a:r>
              <a:rPr lang="ru-RU" sz="1600" kern="0" dirty="0" smtClean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После </a:t>
            </a: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направления договора на ОС ЕИС в разделе </a:t>
            </a:r>
            <a:r>
              <a:rPr lang="ru-RU" sz="1600" b="1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«Операции» </a:t>
            </a: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появляется активная ссылка </a:t>
            </a:r>
            <a:r>
              <a:rPr lang="ru-RU" sz="1600" b="1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«Внесение сведений об исполнении договора»</a:t>
            </a: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. После заполнения всех необходимых </a:t>
            </a:r>
            <a:r>
              <a:rPr lang="ru-RU" sz="1600" kern="0" dirty="0" smtClean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сведений </a:t>
            </a: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информация направляется в личный кабинет в ЕИС</a:t>
            </a:r>
            <a:r>
              <a:rPr lang="ru-RU" sz="1600" kern="0" dirty="0" smtClean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.</a:t>
            </a:r>
            <a:endParaRPr lang="ru-RU" sz="1600" kern="0" dirty="0">
              <a:solidFill>
                <a:prstClr val="black"/>
              </a:solidFill>
              <a:latin typeface="SB Sans Text Regular"/>
              <a:ea typeface="Gill Sans SemiBold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873905" y="3241453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3324126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686197" y="198445"/>
            <a:ext cx="3200400" cy="1126364"/>
          </a:xfrm>
          <a:prstGeom prst="rect">
            <a:avLst/>
          </a:prstGeom>
        </p:spPr>
      </p:pic>
      <p:pic>
        <p:nvPicPr>
          <p:cNvPr id="32770" name="Picture 2" descr="https://help.sberbank-ast.ru/attachments/50569185/5056919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14" y="1580420"/>
            <a:ext cx="5246115" cy="107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https://help.sberbank-ast.ru/attachments/50569185/5056919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847" y="1151160"/>
            <a:ext cx="5238750" cy="562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963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00931" y="2170176"/>
            <a:ext cx="4814949" cy="3744416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80" y="285111"/>
            <a:ext cx="9063421" cy="1059596"/>
          </a:xfrm>
        </p:spPr>
        <p:txBody>
          <a:bodyPr lIns="0" tIns="0" rIns="0" bIns="0"/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ФУНКЦИОНАЛ ЗАКЛЮЧЕНИЯ ДОПОЛНИТЕЛЬНЫХ СОГЛАШЕНИЙ</a:t>
            </a:r>
            <a:endParaRPr lang="ru-RU" sz="2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3501008"/>
            <a:ext cx="44957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После заключения договора у </a:t>
            </a:r>
            <a:r>
              <a:rPr lang="ru-RU" sz="1600" kern="0" dirty="0" smtClean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заказчика</a:t>
            </a:r>
            <a:endParaRPr lang="en-US" sz="1600" kern="0" dirty="0" smtClean="0">
              <a:solidFill>
                <a:prstClr val="black"/>
              </a:solidFill>
              <a:latin typeface="SB Sans Text Regular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600" kern="0" dirty="0" smtClean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есть </a:t>
            </a: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возможность заключить дополнительное соглашение с участником. </a:t>
            </a:r>
            <a:endParaRPr lang="en-US" sz="1600" kern="0" dirty="0" smtClean="0">
              <a:solidFill>
                <a:prstClr val="black"/>
              </a:solidFill>
              <a:latin typeface="SB Sans Text Regular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600" kern="0" dirty="0" smtClean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Для </a:t>
            </a: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этого в разделе </a:t>
            </a:r>
            <a:r>
              <a:rPr lang="ru-RU" sz="1600" b="1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«Операции» </a:t>
            </a: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перейдите по активной ссылке </a:t>
            </a:r>
            <a:r>
              <a:rPr lang="ru-RU" sz="1600" b="1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«Заключить дополнительное соглашение</a:t>
            </a:r>
            <a:r>
              <a:rPr lang="ru-RU" sz="1600" b="1" kern="0" dirty="0" smtClean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»</a:t>
            </a:r>
            <a:r>
              <a:rPr lang="en-US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.</a:t>
            </a:r>
            <a:endParaRPr lang="ru-RU" sz="1600" kern="0" dirty="0">
              <a:solidFill>
                <a:prstClr val="black"/>
              </a:solidFill>
              <a:latin typeface="SB Sans Text Regular"/>
              <a:ea typeface="Gill Sans SemiBold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176653" y="2530780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404" y="2613453"/>
            <a:ext cx="612000" cy="61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pic>
        <p:nvPicPr>
          <p:cNvPr id="17" name="Google Shape;9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94" name="Picture 2" descr="https://help.sberbank-ast.ru/attachments/50569185/5056920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561" y="1522336"/>
            <a:ext cx="5724525" cy="439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273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453336"/>
            <a:ext cx="12192000" cy="404663"/>
          </a:xfrm>
          <a:prstGeom prst="rect">
            <a:avLst/>
          </a:prstGeom>
          <a:solidFill>
            <a:srgbClr val="209F38"/>
          </a:solidFill>
          <a:ln>
            <a:solidFill>
              <a:srgbClr val="21A0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455131" y="2488806"/>
            <a:ext cx="63367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Порядок проведения закупок способом «Электронный магазин для закупок среди субъектов МСП по 223-ФЗ</a:t>
            </a:r>
            <a:r>
              <a:rPr lang="ru-RU" sz="36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»</a:t>
            </a:r>
            <a:endParaRPr lang="ru-RU" sz="3600" dirty="0">
              <a:solidFill>
                <a:srgbClr val="21A038"/>
              </a:solidFill>
            </a:endParaRPr>
          </a:p>
        </p:txBody>
      </p:sp>
      <p:pic>
        <p:nvPicPr>
          <p:cNvPr id="9" name="Google Shape;92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14495" y="1052736"/>
            <a:ext cx="10963010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13171D-9419-2DC5-8856-BFC91A3520E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1740" y="622937"/>
            <a:ext cx="8447147" cy="633536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4175516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27837" y="1341329"/>
            <a:ext cx="11645507" cy="1204433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6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7838" y="130078"/>
            <a:ext cx="11035907" cy="1164596"/>
          </a:xfrm>
        </p:spPr>
        <p:txBody>
          <a:bodyPr lIns="0" tIns="0" rIns="0" bIns="0">
            <a:noAutofit/>
          </a:bodyPr>
          <a:lstStyle/>
          <a:p>
            <a:pPr marL="0" marR="0">
              <a:lnSpc>
                <a:spcPts val="343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ЭЛЕКТРОННЫЙ МАГАЗИН ДЛЯ ЗАКУПОК </a:t>
            </a:r>
            <a:b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</a:b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СРЕДИ СУБЪЕКТОВ МСП ПО 223-ФЗ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10" name="Google Shape;92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flipV="1">
            <a:off x="227838" y="1023298"/>
            <a:ext cx="1164550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1649377" y="1047124"/>
            <a:ext cx="9148877" cy="690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62329" y="3031250"/>
            <a:ext cx="11645507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668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latin typeface="TNWNEP+Calibri"/>
                <a:cs typeface="TNWNEP+Calibri"/>
              </a:rPr>
              <a:t>С 1 июля 2022 заказчики вправе года проводить среди МСП (пункт б):</a:t>
            </a:r>
          </a:p>
          <a:p>
            <a:pPr marL="392430" marR="0" indent="-28575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pc="-15" dirty="0" smtClean="0">
                <a:latin typeface="TNWNEP+Calibri"/>
                <a:cs typeface="TNWNEP+Calibri"/>
              </a:rPr>
              <a:t>неконкурентные закупки </a:t>
            </a:r>
          </a:p>
          <a:p>
            <a:pPr marL="392430" marR="0" indent="-28575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pc="-15" dirty="0" smtClean="0">
                <a:latin typeface="TNWNEP+Calibri"/>
                <a:cs typeface="TNWNEP+Calibri"/>
              </a:rPr>
              <a:t>на сумму не более 20 млн рублей </a:t>
            </a:r>
          </a:p>
          <a:p>
            <a:pPr marL="392430" marR="0" indent="-28575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pc="-15" dirty="0" smtClean="0">
                <a:latin typeface="TNWNEP+Calibri"/>
                <a:cs typeface="TNWNEP+Calibri"/>
              </a:rPr>
              <a:t>на электронных торговых площадках, отобранных Правительством РФ</a:t>
            </a:r>
            <a:endParaRPr lang="ru-RU" spc="-15" dirty="0">
              <a:latin typeface="ADKEFD+Calibri Bold"/>
              <a:cs typeface="ADKEFD+Calibri Bold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9794" y="1506275"/>
            <a:ext cx="1156804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668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NWNEP+Calibri"/>
                <a:cs typeface="TNWNEP+Calibri"/>
              </a:rPr>
              <a:t>В</a:t>
            </a:r>
            <a:r>
              <a:rPr lang="ru-RU" spc="270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соответствии</a:t>
            </a:r>
            <a:r>
              <a:rPr lang="ru-RU" spc="288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</a:t>
            </a:r>
            <a:r>
              <a:rPr lang="ru-RU" spc="272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Постановлением</a:t>
            </a:r>
            <a:r>
              <a:rPr lang="ru-RU" spc="278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правительства</a:t>
            </a:r>
            <a:r>
              <a:rPr lang="ru-RU" spc="276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РФ</a:t>
            </a:r>
            <a:r>
              <a:rPr lang="ru-RU" spc="252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№</a:t>
            </a:r>
            <a:r>
              <a:rPr lang="ru-RU" dirty="0">
                <a:latin typeface="WLHWCF+Calibri"/>
                <a:cs typeface="WLHWCF+Calibri"/>
              </a:rPr>
              <a:t>2323</a:t>
            </a:r>
            <a:r>
              <a:rPr lang="ru-RU" spc="292" dirty="0">
                <a:latin typeface="WLHWCF+Calibri"/>
                <a:cs typeface="WLHWCF+Calibri"/>
              </a:rPr>
              <a:t> </a:t>
            </a:r>
            <a:r>
              <a:rPr lang="ru-RU" spc="-13" dirty="0">
                <a:latin typeface="TNWNEP+Calibri"/>
                <a:cs typeface="TNWNEP+Calibri"/>
              </a:rPr>
              <a:t>от</a:t>
            </a:r>
            <a:r>
              <a:rPr lang="ru-RU" spc="277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WLHWCF+Calibri"/>
                <a:cs typeface="WLHWCF+Calibri"/>
              </a:rPr>
              <a:t>16.12.2021</a:t>
            </a:r>
            <a:r>
              <a:rPr lang="ru-RU" spc="267" dirty="0">
                <a:latin typeface="WLHWCF+Calibri"/>
                <a:cs typeface="WLHWCF+Calibri"/>
              </a:rPr>
              <a:t> </a:t>
            </a:r>
            <a:r>
              <a:rPr lang="ru-RU" spc="-70" dirty="0">
                <a:latin typeface="TNWNEP+Calibri"/>
                <a:cs typeface="TNWNEP+Calibri"/>
              </a:rPr>
              <a:t>г</a:t>
            </a:r>
            <a:r>
              <a:rPr lang="ru-RU" dirty="0">
                <a:latin typeface="WLHWCF+Calibri"/>
                <a:cs typeface="WLHWCF+Calibri"/>
              </a:rPr>
              <a:t>.</a:t>
            </a:r>
            <a:r>
              <a:rPr lang="ru-RU" spc="267" dirty="0">
                <a:latin typeface="WLHWCF+Calibri"/>
                <a:cs typeface="WLHWCF+Calibri"/>
              </a:rPr>
              <a:t> </a:t>
            </a:r>
            <a:r>
              <a:rPr lang="ru-RU" dirty="0" smtClean="0">
                <a:latin typeface="TNWNEP+Calibri"/>
                <a:cs typeface="TNWNEP+Calibri"/>
              </a:rPr>
              <a:t>на</a:t>
            </a:r>
            <a:r>
              <a:rPr lang="ru-RU" spc="269" dirty="0" smtClean="0">
                <a:latin typeface="TNWNEP+Calibri"/>
                <a:cs typeface="TNWNEP+Calibri"/>
              </a:rPr>
              <a:t> </a:t>
            </a:r>
            <a:r>
              <a:rPr lang="ru-RU" dirty="0" smtClean="0">
                <a:latin typeface="TNWNEP+Calibri"/>
                <a:cs typeface="TNWNEP+Calibri"/>
              </a:rPr>
              <a:t>электронной</a:t>
            </a:r>
            <a:r>
              <a:rPr lang="ru-RU" spc="284" dirty="0" smtClean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площадке</a:t>
            </a:r>
            <a:r>
              <a:rPr lang="ru-RU" spc="263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СБЕР</a:t>
            </a:r>
            <a:r>
              <a:rPr lang="ru-RU" spc="275" dirty="0">
                <a:latin typeface="TNWNEP+Calibri"/>
                <a:cs typeface="TNWNEP+Calibri"/>
              </a:rPr>
              <a:t> </a:t>
            </a:r>
            <a:r>
              <a:rPr lang="ru-RU" dirty="0" smtClean="0">
                <a:latin typeface="TNWNEP+Calibri"/>
                <a:cs typeface="TNWNEP+Calibri"/>
              </a:rPr>
              <a:t>А реализован</a:t>
            </a:r>
            <a:r>
              <a:rPr lang="ru-RU" spc="58" dirty="0" smtClean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новый</a:t>
            </a:r>
            <a:r>
              <a:rPr lang="ru-RU" spc="63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неконкурентный</a:t>
            </a:r>
            <a:r>
              <a:rPr lang="ru-RU" spc="69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способ</a:t>
            </a:r>
            <a:r>
              <a:rPr lang="ru-RU" spc="52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закупки</a:t>
            </a:r>
            <a:r>
              <a:rPr lang="ru-RU" spc="65" dirty="0">
                <a:latin typeface="TNWNEP+Calibri"/>
                <a:cs typeface="TNWNEP+Calibri"/>
              </a:rPr>
              <a:t> </a:t>
            </a:r>
            <a:endParaRPr lang="ru-RU" spc="65" dirty="0" smtClean="0">
              <a:latin typeface="TNWNEP+Calibri"/>
              <a:cs typeface="TNWNEP+Calibri"/>
            </a:endParaRPr>
          </a:p>
          <a:p>
            <a:pPr marL="10668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«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Электронный</a:t>
            </a:r>
            <a:r>
              <a:rPr lang="ru-RU" b="1" spc="69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магазин</a:t>
            </a:r>
            <a:r>
              <a:rPr lang="ru-RU" b="1" spc="58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для</a:t>
            </a:r>
            <a:r>
              <a:rPr lang="ru-RU" b="1" spc="44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закупок</a:t>
            </a:r>
            <a:r>
              <a:rPr lang="ru-RU" b="1" spc="52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среди</a:t>
            </a:r>
            <a:r>
              <a:rPr lang="ru-RU" b="1" spc="65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субъектов</a:t>
            </a:r>
            <a:r>
              <a:rPr lang="ru-RU" b="1" spc="58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МСП</a:t>
            </a:r>
            <a:r>
              <a:rPr lang="ru-RU" b="1" spc="43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по </a:t>
            </a:r>
            <a:r>
              <a:rPr lang="ru-RU" b="1" dirty="0" smtClean="0">
                <a:solidFill>
                  <a:srgbClr val="C00000"/>
                </a:solidFill>
                <a:latin typeface="QWRALI+Calibri Bold"/>
                <a:cs typeface="QWRALI+Calibri Bold"/>
              </a:rPr>
              <a:t>223-</a:t>
            </a:r>
            <a:r>
              <a:rPr lang="ru-RU" b="1" spc="-15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ФЗ</a:t>
            </a:r>
            <a:r>
              <a:rPr lang="ru-RU" b="1" spc="-15" dirty="0">
                <a:solidFill>
                  <a:srgbClr val="C00000"/>
                </a:solidFill>
                <a:latin typeface="ADKEFD+Calibri Bold"/>
                <a:cs typeface="ADKEFD+Calibri Bold"/>
              </a:rPr>
              <a:t>»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48019" y="4842632"/>
            <a:ext cx="11588416" cy="1626195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31567" y="4842632"/>
            <a:ext cx="98321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b="1" kern="0" dirty="0" smtClean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ПРЕИМУЩЕСТВА ИСПОЛЬЗОВАНИЯ СПОСОБА:</a:t>
            </a:r>
          </a:p>
          <a:p>
            <a:pPr lvl="0">
              <a:defRPr/>
            </a:pPr>
            <a:r>
              <a:rPr lang="ru-RU" sz="1600" kern="0" dirty="0" smtClean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- </a:t>
            </a: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скорость проведения закупки;</a:t>
            </a:r>
          </a:p>
          <a:p>
            <a:pPr lvl="0">
              <a:defRPr/>
            </a:pP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- оператор автоматически выбирает предложения участников закупки, которые соответствуют заданным заказчиком критериям;</a:t>
            </a:r>
          </a:p>
          <a:p>
            <a:pPr lvl="0">
              <a:defRPr/>
            </a:pP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- возможность заключения договора до 20 млн. рублей;</a:t>
            </a:r>
          </a:p>
          <a:p>
            <a:pPr lvl="0">
              <a:defRPr/>
            </a:pP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- при публикации на официальном сайте ЕИС закупка входит в расчёт доли МСП</a:t>
            </a:r>
            <a:endParaRPr lang="ru-RU" sz="1600" kern="0" dirty="0">
              <a:solidFill>
                <a:prstClr val="black"/>
              </a:solidFill>
              <a:latin typeface="SB Sans Text Regular"/>
              <a:ea typeface="Gill Sans SemiBold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408042" y="5267056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93" y="5349729"/>
            <a:ext cx="612000" cy="6120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331606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9455" y="777999"/>
            <a:ext cx="597178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</a:t>
            </a:r>
            <a:r>
              <a:rPr lang="ru-RU" spc="-10" dirty="0" smtClean="0">
                <a:latin typeface="SB Sans Text Light"/>
                <a:cs typeface="Times New Roman"/>
              </a:rPr>
              <a:t>НМЦ</a:t>
            </a:r>
            <a:endParaRPr lang="ru-RU" spc="-10" dirty="0">
              <a:latin typeface="SB Sans Text Light"/>
              <a:cs typeface="Times New Roman"/>
            </a:endParaRPr>
          </a:p>
        </p:txBody>
      </p:sp>
      <p:pic>
        <p:nvPicPr>
          <p:cNvPr id="10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0758" y="233118"/>
            <a:ext cx="8395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 ОБОСНОВАНИЯ </a:t>
            </a: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НМЦ</a:t>
            </a:r>
            <a:endParaRPr lang="ru-RU" sz="2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0758" y="1248009"/>
            <a:ext cx="11144901" cy="1139837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78691" y="1329174"/>
            <a:ext cx="10165298" cy="1300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ru-RU" sz="1600" b="1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СЕРВИС ДЛЯ РАСЧЕТА НМЦК </a:t>
            </a:r>
            <a:r>
              <a:rPr lang="ru-RU" sz="1600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– </a:t>
            </a:r>
            <a:r>
              <a:rPr lang="ru-RU" sz="1600" b="1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бесплатный </a:t>
            </a:r>
            <a:r>
              <a:rPr lang="ru-RU" sz="1600" b="1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сервис  </a:t>
            </a:r>
            <a:r>
              <a:rPr lang="ru-RU" sz="1600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для </a:t>
            </a:r>
            <a:r>
              <a:rPr lang="ru-RU" sz="1600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заказчиков, который позволяет формировать, </a:t>
            </a:r>
            <a:r>
              <a:rPr lang="ru-RU" sz="1600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обосновывать и </a:t>
            </a:r>
            <a:r>
              <a:rPr lang="ru-RU" sz="1600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контролировать </a:t>
            </a:r>
            <a:r>
              <a:rPr lang="ru-RU" sz="1600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НМЦ </a:t>
            </a:r>
            <a:r>
              <a:rPr lang="ru-RU" sz="1600" spc="-7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закупки</a:t>
            </a:r>
            <a:r>
              <a:rPr lang="ru-RU" sz="1600" spc="-7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.</a:t>
            </a:r>
            <a:r>
              <a:rPr lang="ru-RU" sz="1600" spc="-12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endParaRPr lang="ru-RU" sz="1600" spc="-120" dirty="0" smtClean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12700" marR="5080">
              <a:spcBef>
                <a:spcPts val="105"/>
              </a:spcBef>
            </a:pPr>
            <a:r>
              <a:rPr lang="ru-RU" sz="1600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223-ФЗ - </a:t>
            </a:r>
            <a:r>
              <a:rPr lang="ru-RU" sz="1600" spc="-12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необходимо перейти в ЛК в раздел </a:t>
            </a:r>
            <a:r>
              <a:rPr lang="ru-RU" sz="1600" b="1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«Личный кабинет» </a:t>
            </a:r>
            <a:r>
              <a:rPr lang="ru-RU" sz="1600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– </a:t>
            </a:r>
            <a:r>
              <a:rPr lang="ru-RU" sz="1600" b="1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«Сервис </a:t>
            </a:r>
            <a:r>
              <a:rPr lang="ru-RU" sz="1600" b="1" spc="-12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для расчета </a:t>
            </a:r>
            <a:r>
              <a:rPr lang="ru-RU" sz="1600" b="1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НМЦК»</a:t>
            </a:r>
            <a:endParaRPr lang="ru-RU" sz="1600" b="1" spc="-120" dirty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12700" marR="5080">
              <a:spcBef>
                <a:spcPts val="105"/>
              </a:spcBef>
            </a:pPr>
            <a:endParaRPr lang="en-US" sz="1400" spc="-120" dirty="0" smtClean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12700" marR="5080">
              <a:spcBef>
                <a:spcPts val="105"/>
              </a:spcBef>
            </a:pPr>
            <a:endParaRPr lang="ru-RU" sz="1400" spc="-120" dirty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47032" y="1357729"/>
            <a:ext cx="933331" cy="83403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89" y="1506460"/>
            <a:ext cx="540015" cy="5400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7528" y="2638246"/>
            <a:ext cx="7109156" cy="343150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07857" y="6174641"/>
            <a:ext cx="13884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223-ФЗ 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309872" y="5053907"/>
            <a:ext cx="1653754" cy="15289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6647244" y="5006941"/>
            <a:ext cx="501784" cy="461298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5238209" y="3161145"/>
            <a:ext cx="915767" cy="25326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746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трелка вниз 14"/>
          <p:cNvSpPr/>
          <p:nvPr/>
        </p:nvSpPr>
        <p:spPr>
          <a:xfrm>
            <a:off x="8475363" y="4140497"/>
            <a:ext cx="460818" cy="438965"/>
          </a:xfrm>
          <a:prstGeom prst="downArrow">
            <a:avLst/>
          </a:prstGeom>
          <a:solidFill>
            <a:srgbClr val="EEEC0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9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70056" y="357933"/>
            <a:ext cx="11035907" cy="1164596"/>
          </a:xfrm>
        </p:spPr>
        <p:txBody>
          <a:bodyPr lIns="0" tIns="0" rIns="0" bIns="0">
            <a:noAutofit/>
          </a:bodyPr>
          <a:lstStyle/>
          <a:p>
            <a:pPr marL="0" marR="0">
              <a:lnSpc>
                <a:spcPts val="343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ДОБАВЛЕНИЕ СПОСОБА ЗАКУПКИ В ЕИС</a:t>
            </a:r>
            <a:b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</a:br>
            <a:endParaRPr lang="ru-RU" sz="2500" dirty="0">
              <a:latin typeface="SB Sans Display"/>
              <a:cs typeface="SB Sans Display"/>
            </a:endParaRPr>
          </a:p>
        </p:txBody>
      </p:sp>
      <p:pic>
        <p:nvPicPr>
          <p:cNvPr id="10" name="Google Shape;92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flipV="1">
            <a:off x="227838" y="1023298"/>
            <a:ext cx="1164550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1649377" y="1047124"/>
            <a:ext cx="9148877" cy="690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77345" y="1831806"/>
            <a:ext cx="6096000" cy="1785104"/>
          </a:xfrm>
          <a:prstGeom prst="rect">
            <a:avLst/>
          </a:prstGeom>
          <a:solidFill>
            <a:srgbClr val="F9FBFE"/>
          </a:solidFill>
          <a:ln>
            <a:solidFill>
              <a:srgbClr val="1C1C1C"/>
            </a:solidFill>
          </a:ln>
        </p:spPr>
        <p:txBody>
          <a:bodyPr>
            <a:spAutoFit/>
          </a:bodyPr>
          <a:lstStyle/>
          <a:p>
            <a:pPr>
              <a:lnSpc>
                <a:spcPts val="2197"/>
              </a:lnSpc>
            </a:pPr>
            <a:r>
              <a:rPr lang="ru-RU" sz="1600" dirty="0" smtClean="0">
                <a:latin typeface="TNWNEP+Calibri"/>
                <a:cs typeface="TNWNEP+Calibri"/>
              </a:rPr>
              <a:t>Для</a:t>
            </a:r>
            <a:r>
              <a:rPr lang="ru-RU" sz="1600" spc="15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размещения</a:t>
            </a:r>
            <a:r>
              <a:rPr lang="ru-RU" sz="1600" spc="36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закупки</a:t>
            </a:r>
            <a:r>
              <a:rPr lang="ru-RU" sz="1600" spc="-12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способом</a:t>
            </a:r>
            <a:r>
              <a:rPr lang="ru-RU" sz="1600" spc="-17" dirty="0" smtClean="0">
                <a:latin typeface="TNWNEP+Calibri"/>
                <a:cs typeface="TNWNEP+Calibri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«Электронный</a:t>
            </a:r>
          </a:p>
          <a:p>
            <a:pPr>
              <a:lnSpc>
                <a:spcPts val="216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магазин</a:t>
            </a:r>
            <a:r>
              <a:rPr lang="ru-RU" sz="1600" b="1" spc="-24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для</a:t>
            </a:r>
            <a:r>
              <a:rPr lang="ru-RU" sz="1600" b="1" spc="18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закупок</a:t>
            </a:r>
            <a:r>
              <a:rPr lang="ru-RU" sz="1600" b="1" spc="-24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среди субъектов</a:t>
            </a:r>
            <a:r>
              <a:rPr lang="ru-RU" sz="1600" b="1" spc="-22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МСП</a:t>
            </a:r>
            <a:r>
              <a:rPr lang="ru-RU" sz="1600" b="1" spc="-13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по 223</a:t>
            </a:r>
            <a:r>
              <a:rPr lang="ru-RU" sz="1600" b="1" dirty="0" smtClean="0">
                <a:solidFill>
                  <a:srgbClr val="C00000"/>
                </a:solidFill>
                <a:latin typeface="QWRALI+Calibri Bold"/>
                <a:cs typeface="QWRALI+Calibri Bold"/>
              </a:rPr>
              <a:t>-</a:t>
            </a:r>
            <a:r>
              <a:rPr lang="ru-RU" sz="1600" b="1" spc="-14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ФЗ»</a:t>
            </a:r>
          </a:p>
          <a:p>
            <a:pPr>
              <a:lnSpc>
                <a:spcPts val="2161"/>
              </a:lnSpc>
            </a:pPr>
            <a:r>
              <a:rPr lang="ru-RU" sz="1600" dirty="0" smtClean="0">
                <a:latin typeface="TNWNEP+Calibri"/>
                <a:cs typeface="TNWNEP+Calibri"/>
              </a:rPr>
              <a:t>Заказчику</a:t>
            </a:r>
            <a:r>
              <a:rPr lang="ru-RU" sz="1600" spc="-18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необходимо</a:t>
            </a:r>
            <a:r>
              <a:rPr lang="ru-RU" sz="1600" spc="-14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добавить способ</a:t>
            </a:r>
            <a:r>
              <a:rPr lang="ru-RU" sz="1600" spc="-26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в</a:t>
            </a:r>
            <a:r>
              <a:rPr lang="ru-RU" sz="1600" spc="30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Положение</a:t>
            </a:r>
          </a:p>
          <a:p>
            <a:pPr>
              <a:lnSpc>
                <a:spcPts val="2160"/>
              </a:lnSpc>
            </a:pPr>
            <a:r>
              <a:rPr lang="ru-RU" sz="1600" dirty="0" smtClean="0">
                <a:latin typeface="TNWNEP+Calibri"/>
                <a:cs typeface="TNWNEP+Calibri"/>
              </a:rPr>
              <a:t>о</a:t>
            </a:r>
            <a:r>
              <a:rPr lang="ru-RU" sz="1600" spc="12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закупках</a:t>
            </a:r>
            <a:r>
              <a:rPr lang="ru-RU" sz="1600" spc="-34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организации в Единой</a:t>
            </a:r>
            <a:r>
              <a:rPr lang="ru-RU" sz="1600" spc="-38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информационной</a:t>
            </a:r>
          </a:p>
          <a:p>
            <a:pPr>
              <a:lnSpc>
                <a:spcPts val="2161"/>
              </a:lnSpc>
            </a:pPr>
            <a:r>
              <a:rPr lang="ru-RU" sz="1600" dirty="0" smtClean="0">
                <a:latin typeface="TNWNEP+Calibri"/>
                <a:cs typeface="TNWNEP+Calibri"/>
              </a:rPr>
              <a:t>системе, после</a:t>
            </a:r>
            <a:r>
              <a:rPr lang="ru-RU" sz="1600" spc="-11" dirty="0" smtClean="0">
                <a:latin typeface="TNWNEP+Calibri"/>
                <a:cs typeface="TNWNEP+Calibri"/>
              </a:rPr>
              <a:t> чего</a:t>
            </a:r>
            <a:r>
              <a:rPr lang="ru-RU" sz="1600" spc="42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выполнить сопоставление</a:t>
            </a:r>
            <a:r>
              <a:rPr lang="ru-RU" sz="1600" spc="15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к новому</a:t>
            </a:r>
          </a:p>
          <a:p>
            <a:pPr>
              <a:lnSpc>
                <a:spcPts val="2160"/>
              </a:lnSpc>
            </a:pPr>
            <a:r>
              <a:rPr lang="ru-RU" sz="1600" dirty="0" smtClean="0">
                <a:latin typeface="TNWNEP+Calibri"/>
                <a:cs typeface="TNWNEP+Calibri"/>
              </a:rPr>
              <a:t>способу</a:t>
            </a:r>
            <a:r>
              <a:rPr lang="ru-RU" sz="1600" spc="-22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на</a:t>
            </a:r>
            <a:r>
              <a:rPr lang="ru-RU" sz="1600" spc="21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электронной</a:t>
            </a:r>
            <a:r>
              <a:rPr lang="ru-RU" sz="1600" spc="13" dirty="0" smtClean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площадке.</a:t>
            </a:r>
            <a:endParaRPr lang="ru-RU" sz="1600" dirty="0">
              <a:latin typeface="TNWNEP+Calibri"/>
              <a:cs typeface="TNWNEP+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78067" y="3764632"/>
            <a:ext cx="1716228" cy="350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ru-RU" sz="1400" dirty="0" smtClean="0">
                <a:solidFill>
                  <a:srgbClr val="C00000"/>
                </a:solidFill>
                <a:latin typeface="TNWNEP+Calibri"/>
                <a:cs typeface="TNWNEP+Calibri"/>
              </a:rPr>
              <a:t>ВНИМАНИЕ!</a:t>
            </a:r>
            <a:endParaRPr lang="ru-RU" sz="1400" dirty="0">
              <a:solidFill>
                <a:srgbClr val="C00000"/>
              </a:solidFill>
              <a:latin typeface="TNWNEP+Calibri"/>
              <a:cs typeface="TNWNEP+Calibri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77345" y="4807963"/>
            <a:ext cx="6096000" cy="1079783"/>
          </a:xfrm>
          <a:prstGeom prst="rect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1962"/>
              </a:lnSpc>
            </a:pPr>
            <a:r>
              <a:rPr lang="ru-RU" sz="1600" dirty="0">
                <a:latin typeface="TNWNEP+Calibri"/>
                <a:cs typeface="TNWNEP+Calibri"/>
              </a:rPr>
              <a:t>Способ,</a:t>
            </a:r>
            <a:r>
              <a:rPr lang="ru-RU" sz="1600" spc="-20" dirty="0">
                <a:latin typeface="TNWNEP+Calibri"/>
                <a:cs typeface="TNWNEP+Calibri"/>
              </a:rPr>
              <a:t> </a:t>
            </a:r>
            <a:r>
              <a:rPr lang="ru-RU" sz="1600" dirty="0">
                <a:latin typeface="TNWNEP+Calibri"/>
                <a:cs typeface="TNWNEP+Calibri"/>
              </a:rPr>
              <a:t>в соответствии</a:t>
            </a:r>
            <a:r>
              <a:rPr lang="ru-RU" sz="1600" spc="22" dirty="0">
                <a:latin typeface="TNWNEP+Calibri"/>
                <a:cs typeface="TNWNEP+Calibri"/>
              </a:rPr>
              <a:t> </a:t>
            </a:r>
            <a:r>
              <a:rPr lang="ru-RU" sz="1600" dirty="0">
                <a:latin typeface="TNWNEP+Calibri"/>
                <a:cs typeface="TNWNEP+Calibri"/>
              </a:rPr>
              <a:t>с </a:t>
            </a:r>
            <a:r>
              <a:rPr lang="ru-RU" sz="1600" spc="12" dirty="0">
                <a:latin typeface="TNWNEP+Calibri"/>
                <a:cs typeface="TNWNEP+Calibri"/>
              </a:rPr>
              <a:t>ПП</a:t>
            </a:r>
            <a:r>
              <a:rPr lang="ru-RU" sz="1600" dirty="0">
                <a:latin typeface="TNWNEP+Calibri"/>
                <a:cs typeface="TNWNEP+Calibri"/>
              </a:rPr>
              <a:t> РФ</a:t>
            </a:r>
            <a:r>
              <a:rPr lang="ru-RU" sz="1600" spc="-24" dirty="0">
                <a:latin typeface="TNWNEP+Calibri"/>
                <a:cs typeface="TNWNEP+Calibri"/>
              </a:rPr>
              <a:t> </a:t>
            </a:r>
            <a:r>
              <a:rPr lang="ru-RU" sz="1600" dirty="0">
                <a:latin typeface="TNWNEP+Calibri"/>
                <a:cs typeface="TNWNEP+Calibri"/>
              </a:rPr>
              <a:t>№2323</a:t>
            </a:r>
            <a:r>
              <a:rPr lang="ru-RU" sz="1600" spc="-40" dirty="0">
                <a:latin typeface="TNWNEP+Calibri"/>
                <a:cs typeface="TNWNEP+Calibri"/>
              </a:rPr>
              <a:t> </a:t>
            </a:r>
            <a:r>
              <a:rPr lang="ru-RU" sz="1600" dirty="0">
                <a:latin typeface="TNWNEP+Calibri"/>
                <a:cs typeface="TNWNEP+Calibri"/>
              </a:rPr>
              <a:t>от 16.12.2021</a:t>
            </a:r>
            <a:r>
              <a:rPr lang="ru-RU" sz="1600" spc="-22" dirty="0">
                <a:latin typeface="TNWNEP+Calibri"/>
                <a:cs typeface="TNWNEP+Calibri"/>
              </a:rPr>
              <a:t> </a:t>
            </a:r>
            <a:r>
              <a:rPr lang="ru-RU" sz="1600" spc="-69" dirty="0">
                <a:latin typeface="TNWNEP+Calibri"/>
                <a:cs typeface="TNWNEP+Calibri"/>
              </a:rPr>
              <a:t>г</a:t>
            </a:r>
            <a:r>
              <a:rPr lang="ru-RU" sz="1600" dirty="0">
                <a:latin typeface="WLHWCF+Calibri"/>
                <a:cs typeface="WLHWCF+Calibri"/>
              </a:rPr>
              <a:t>.</a:t>
            </a:r>
          </a:p>
          <a:p>
            <a:pPr>
              <a:lnSpc>
                <a:spcPts val="1920"/>
              </a:lnSpc>
            </a:pPr>
            <a:r>
              <a:rPr lang="ru-RU" sz="1600" dirty="0">
                <a:latin typeface="TNWNEP+Calibri"/>
                <a:cs typeface="TNWNEP+Calibri"/>
              </a:rPr>
              <a:t>является</a:t>
            </a:r>
            <a:r>
              <a:rPr lang="ru-RU" sz="1600" spc="15" dirty="0">
                <a:latin typeface="TNWNEP+Calibri"/>
                <a:cs typeface="TNWNEP+Calibri"/>
              </a:rPr>
              <a:t> </a:t>
            </a:r>
            <a:r>
              <a:rPr lang="ru-RU" sz="1600" dirty="0">
                <a:latin typeface="TNWNEP+Calibri"/>
                <a:cs typeface="TNWNEP+Calibri"/>
              </a:rPr>
              <a:t>НЕКОНКУРЕНТНЫМ.</a:t>
            </a:r>
            <a:r>
              <a:rPr lang="ru-RU" sz="1600" spc="-22" dirty="0">
                <a:latin typeface="TNWNEP+Calibri"/>
                <a:cs typeface="TNWNEP+Calibri"/>
              </a:rPr>
              <a:t> </a:t>
            </a:r>
            <a:r>
              <a:rPr lang="ru-RU" sz="1600" dirty="0">
                <a:latin typeface="TNWNEP+Calibri"/>
                <a:cs typeface="TNWNEP+Calibri"/>
              </a:rPr>
              <a:t>При</a:t>
            </a:r>
            <a:r>
              <a:rPr lang="ru-RU" sz="1600" spc="-38" dirty="0">
                <a:latin typeface="TNWNEP+Calibri"/>
                <a:cs typeface="TNWNEP+Calibri"/>
              </a:rPr>
              <a:t> </a:t>
            </a:r>
            <a:r>
              <a:rPr lang="ru-RU" sz="1600" dirty="0">
                <a:latin typeface="TNWNEP+Calibri"/>
                <a:cs typeface="TNWNEP+Calibri"/>
              </a:rPr>
              <a:t>добавлении способа в ЕИС</a:t>
            </a:r>
            <a:r>
              <a:rPr lang="ru-RU" sz="1600" spc="-25" dirty="0">
                <a:latin typeface="TNWNEP+Calibri"/>
                <a:cs typeface="TNWNEP+Calibri"/>
              </a:rPr>
              <a:t> </a:t>
            </a:r>
            <a:r>
              <a:rPr lang="ru-RU" sz="1600" dirty="0" smtClean="0">
                <a:latin typeface="TNWNEP+Calibri"/>
                <a:cs typeface="TNWNEP+Calibri"/>
              </a:rPr>
              <a:t>и сопоставлении</a:t>
            </a:r>
            <a:r>
              <a:rPr lang="ru-RU" sz="1600" spc="20" dirty="0" smtClean="0">
                <a:latin typeface="TNWNEP+Calibri"/>
                <a:cs typeface="TNWNEP+Calibri"/>
              </a:rPr>
              <a:t> </a:t>
            </a:r>
            <a:r>
              <a:rPr lang="ru-RU" sz="1600" dirty="0">
                <a:latin typeface="TNWNEP+Calibri"/>
                <a:cs typeface="TNWNEP+Calibri"/>
              </a:rPr>
              <a:t>на</a:t>
            </a:r>
            <a:r>
              <a:rPr lang="ru-RU" sz="1600" spc="-25" dirty="0">
                <a:latin typeface="TNWNEP+Calibri"/>
                <a:cs typeface="TNWNEP+Calibri"/>
              </a:rPr>
              <a:t> </a:t>
            </a:r>
            <a:r>
              <a:rPr lang="ru-RU" sz="1600" dirty="0">
                <a:latin typeface="TNWNEP+Calibri"/>
                <a:cs typeface="TNWNEP+Calibri"/>
              </a:rPr>
              <a:t>площадке ОБЯЗАТЕЛЬНО</a:t>
            </a:r>
            <a:r>
              <a:rPr lang="ru-RU" sz="1600" spc="-72" dirty="0">
                <a:latin typeface="TNWNEP+Calibri"/>
                <a:cs typeface="TNWNEP+Calibri"/>
              </a:rPr>
              <a:t> </a:t>
            </a:r>
            <a:r>
              <a:rPr lang="ru-RU" sz="1600" dirty="0">
                <a:latin typeface="TNWNEP+Calibri"/>
                <a:cs typeface="TNWNEP+Calibri"/>
              </a:rPr>
              <a:t>указание </a:t>
            </a:r>
            <a:r>
              <a:rPr lang="ru-RU" sz="1600" dirty="0" smtClean="0">
                <a:latin typeface="TNWNEP+Calibri"/>
                <a:cs typeface="TNWNEP+Calibri"/>
              </a:rPr>
              <a:t>данного признака.</a:t>
            </a:r>
            <a:endParaRPr lang="ru-RU" sz="1600" dirty="0">
              <a:latin typeface="TNWNEP+Calibri"/>
              <a:cs typeface="TNWNEP+Calibri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1623" y="1266353"/>
            <a:ext cx="2428875" cy="24288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7382" y="2602438"/>
            <a:ext cx="5493424" cy="252663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2099" y="4115241"/>
            <a:ext cx="3447523" cy="2451671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31200" y="1754791"/>
            <a:ext cx="1178040" cy="1948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4532766" y="4969679"/>
            <a:ext cx="1178040" cy="1948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1020220" y="5164479"/>
            <a:ext cx="629157" cy="18337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2760498" y="6383536"/>
            <a:ext cx="518174" cy="18337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0" name="Выгнутая вправо стрелка 29"/>
          <p:cNvSpPr/>
          <p:nvPr/>
        </p:nvSpPr>
        <p:spPr>
          <a:xfrm rot="20531500">
            <a:off x="2905630" y="1966131"/>
            <a:ext cx="371314" cy="1007257"/>
          </a:xfrm>
          <a:prstGeom prst="curvedLeftArrow">
            <a:avLst/>
          </a:prstGeom>
          <a:solidFill>
            <a:srgbClr val="EEEC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Выгнутая вправо стрелка 30"/>
          <p:cNvSpPr/>
          <p:nvPr/>
        </p:nvSpPr>
        <p:spPr>
          <a:xfrm rot="3258726" flipH="1">
            <a:off x="1837694" y="3644417"/>
            <a:ext cx="416331" cy="1126079"/>
          </a:xfrm>
          <a:prstGeom prst="curvedLeftArrow">
            <a:avLst/>
          </a:prstGeom>
          <a:solidFill>
            <a:srgbClr val="EEEC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73986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3204" y="3599133"/>
            <a:ext cx="3171825" cy="962025"/>
          </a:xfrm>
          <a:prstGeom prst="rect">
            <a:avLst/>
          </a:prstGeom>
        </p:spPr>
      </p:pic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name="think-cell Slide" r:id="rId8" imgW="802" imgH="802" progId="TCLayout.ActiveDocument.1">
                  <p:embed/>
                </p:oleObj>
              </mc:Choice>
              <mc:Fallback>
                <p:oleObj name="think-cell Slide" r:id="rId8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38267" y="199213"/>
            <a:ext cx="9242110" cy="1164596"/>
          </a:xfrm>
        </p:spPr>
        <p:txBody>
          <a:bodyPr lIns="0" tIns="0" rIns="0" bIns="0">
            <a:noAutofit/>
          </a:bodyPr>
          <a:lstStyle/>
          <a:p>
            <a:pPr marL="0" marR="0">
              <a:lnSpc>
                <a:spcPts val="343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ДОБАВЛЕНИЕ ПРОТОКОЛОВ К СПОСОБУ ЗАКУПКИ В ЕИС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10" name="Google Shape;92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flipV="1">
            <a:off x="227838" y="1023298"/>
            <a:ext cx="1164550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1649377" y="1047124"/>
            <a:ext cx="9148877" cy="690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76454" y="1729302"/>
            <a:ext cx="8196891" cy="1502976"/>
          </a:xfrm>
          <a:prstGeom prst="rect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ru-RU" dirty="0">
                <a:latin typeface="TNWNEP+Calibri"/>
                <a:cs typeface="TNWNEP+Calibri"/>
              </a:rPr>
              <a:t>После</a:t>
            </a:r>
            <a:r>
              <a:rPr lang="ru-RU" spc="-11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создания</a:t>
            </a:r>
            <a:r>
              <a:rPr lang="ru-RU" spc="-40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способа,</a:t>
            </a:r>
            <a:r>
              <a:rPr lang="ru-RU" spc="-21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в ЕИС к данному</a:t>
            </a:r>
            <a:r>
              <a:rPr lang="ru-RU" spc="-24" dirty="0">
                <a:latin typeface="TNWNEP+Calibri"/>
                <a:cs typeface="TNWNEP+Calibri"/>
              </a:rPr>
              <a:t> </a:t>
            </a:r>
            <a:r>
              <a:rPr lang="ru-RU" dirty="0" smtClean="0">
                <a:latin typeface="TNWNEP+Calibri"/>
                <a:cs typeface="TNWNEP+Calibri"/>
              </a:rPr>
              <a:t>способу необходимо </a:t>
            </a:r>
            <a:r>
              <a:rPr lang="ru-RU" dirty="0">
                <a:latin typeface="TNWNEP+Calibri"/>
                <a:cs typeface="TNWNEP+Calibri"/>
              </a:rPr>
              <a:t>добавить</a:t>
            </a:r>
            <a:r>
              <a:rPr lang="ru-RU" spc="-31" dirty="0">
                <a:latin typeface="TNWNEP+Calibri"/>
                <a:cs typeface="TNWNEP+Calibri"/>
              </a:rPr>
              <a:t> </a:t>
            </a:r>
            <a:r>
              <a:rPr lang="ru-RU" dirty="0" smtClean="0">
                <a:latin typeface="TNWNEP+Calibri"/>
                <a:cs typeface="TNWNEP+Calibri"/>
              </a:rPr>
              <a:t>протоколы. В </a:t>
            </a:r>
            <a:r>
              <a:rPr lang="ru-RU" spc="-13" dirty="0">
                <a:latin typeface="TNWNEP+Calibri"/>
                <a:cs typeface="TNWNEP+Calibri"/>
              </a:rPr>
              <a:t>разделе</a:t>
            </a:r>
            <a:r>
              <a:rPr lang="ru-RU" spc="33" dirty="0">
                <a:latin typeface="TNWNEP+Calibri"/>
                <a:cs typeface="TNWNEP+Calibri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«Справочники»</a:t>
            </a:r>
            <a:r>
              <a:rPr lang="ru-RU" b="1" spc="22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перейдите</a:t>
            </a:r>
            <a:r>
              <a:rPr lang="ru-RU" spc="20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по </a:t>
            </a:r>
            <a:r>
              <a:rPr lang="ru-RU" dirty="0" smtClean="0">
                <a:latin typeface="TNWNEP+Calibri"/>
                <a:cs typeface="TNWNEP+Calibri"/>
              </a:rPr>
              <a:t>вкладке </a:t>
            </a:r>
          </a:p>
          <a:p>
            <a:pPr>
              <a:lnSpc>
                <a:spcPts val="2200"/>
              </a:lnSpc>
            </a:pPr>
            <a:r>
              <a:rPr lang="ru-RU" b="1" spc="-15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«Протоколы</a:t>
            </a:r>
            <a:r>
              <a:rPr lang="ru-RU" b="1" spc="52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закупки»</a:t>
            </a:r>
            <a:r>
              <a:rPr lang="ru-RU" dirty="0">
                <a:solidFill>
                  <a:srgbClr val="C00000"/>
                </a:solidFill>
                <a:latin typeface="TNWNEP+Calibri"/>
                <a:cs typeface="TNWNEP+Calibri"/>
              </a:rPr>
              <a:t>, </a:t>
            </a:r>
            <a:r>
              <a:rPr lang="ru-RU" dirty="0">
                <a:latin typeface="TNWNEP+Calibri"/>
                <a:cs typeface="TNWNEP+Calibri"/>
              </a:rPr>
              <a:t>далее</a:t>
            </a:r>
            <a:r>
              <a:rPr lang="ru-RU" spc="26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– создать </a:t>
            </a:r>
            <a:r>
              <a:rPr lang="ru-RU" spc="-10" dirty="0" smtClean="0">
                <a:latin typeface="TNWNEP+Calibri"/>
                <a:cs typeface="TNWNEP+Calibri"/>
              </a:rPr>
              <a:t>протокол. </a:t>
            </a:r>
            <a:r>
              <a:rPr lang="ru-RU" dirty="0" smtClean="0">
                <a:latin typeface="TNWNEP+Calibri"/>
                <a:cs typeface="TNWNEP+Calibri"/>
              </a:rPr>
              <a:t>Обязательный</a:t>
            </a:r>
            <a:r>
              <a:rPr lang="ru-RU" spc="12" dirty="0" smtClean="0">
                <a:latin typeface="TNWNEP+Calibri"/>
                <a:cs typeface="TNWNEP+Calibri"/>
              </a:rPr>
              <a:t> </a:t>
            </a:r>
            <a:r>
              <a:rPr lang="ru-RU" spc="-10" dirty="0">
                <a:latin typeface="TNWNEP+Calibri"/>
                <a:cs typeface="TNWNEP+Calibri"/>
              </a:rPr>
              <a:t>протокол</a:t>
            </a:r>
            <a:r>
              <a:rPr lang="ru-RU" spc="-19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для способа – </a:t>
            </a:r>
            <a:r>
              <a:rPr lang="ru-RU" spc="-11" dirty="0" smtClean="0">
                <a:latin typeface="TNWNEP+Calibri"/>
                <a:cs typeface="TNWNEP+Calibri"/>
              </a:rPr>
              <a:t>протокол </a:t>
            </a:r>
            <a:r>
              <a:rPr lang="ru-RU" spc="-10" dirty="0" smtClean="0">
                <a:latin typeface="TNWNEP+Calibri"/>
                <a:cs typeface="TNWNEP+Calibri"/>
              </a:rPr>
              <a:t>подведения</a:t>
            </a:r>
            <a:r>
              <a:rPr lang="ru-RU" dirty="0" smtClean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итогов, остальные</a:t>
            </a:r>
            <a:r>
              <a:rPr lang="ru-RU" spc="-13" dirty="0">
                <a:latin typeface="TNWNEP+Calibri"/>
                <a:cs typeface="TNWNEP+Calibri"/>
              </a:rPr>
              <a:t> </a:t>
            </a:r>
            <a:r>
              <a:rPr lang="ru-RU" spc="-10" dirty="0">
                <a:latin typeface="TNWNEP+Calibri"/>
                <a:cs typeface="TNWNEP+Calibri"/>
              </a:rPr>
              <a:t>протоколы</a:t>
            </a:r>
            <a:r>
              <a:rPr lang="ru-RU" spc="12" dirty="0">
                <a:latin typeface="TNWNEP+Calibri"/>
                <a:cs typeface="TNWNEP+Calibri"/>
              </a:rPr>
              <a:t> </a:t>
            </a:r>
            <a:r>
              <a:rPr lang="ru-RU" dirty="0" smtClean="0">
                <a:latin typeface="TNWNEP+Calibri"/>
                <a:cs typeface="TNWNEP+Calibri"/>
              </a:rPr>
              <a:t>добавляются в </a:t>
            </a:r>
            <a:r>
              <a:rPr lang="ru-RU" dirty="0">
                <a:latin typeface="TNWNEP+Calibri"/>
                <a:cs typeface="TNWNEP+Calibri"/>
              </a:rPr>
              <a:t>порядке необходимости.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588810" y="3945711"/>
            <a:ext cx="6096000" cy="1220847"/>
          </a:xfrm>
          <a:prstGeom prst="rect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816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NWNEP+Calibri"/>
                <a:cs typeface="TNWNEP+Calibri"/>
              </a:rPr>
              <a:t>После</a:t>
            </a:r>
            <a:r>
              <a:rPr lang="ru-RU" spc="-12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выполнения</a:t>
            </a:r>
            <a:r>
              <a:rPr lang="ru-RU" spc="-13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действий</a:t>
            </a:r>
            <a:r>
              <a:rPr lang="ru-RU" spc="10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по созданию</a:t>
            </a:r>
            <a:r>
              <a:rPr lang="ru-RU" spc="-28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способа</a:t>
            </a:r>
            <a:r>
              <a:rPr lang="ru-RU" spc="-25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и</a:t>
            </a:r>
          </a:p>
          <a:p>
            <a:pPr>
              <a:lnSpc>
                <a:spcPts val="2160"/>
              </a:lnSpc>
            </a:pPr>
            <a:r>
              <a:rPr lang="ru-RU" dirty="0">
                <a:latin typeface="TNWNEP+Calibri"/>
                <a:cs typeface="TNWNEP+Calibri"/>
              </a:rPr>
              <a:t>протоколов</a:t>
            </a:r>
            <a:r>
              <a:rPr lang="ru-RU" spc="-14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необходимо добавить данный</a:t>
            </a:r>
            <a:r>
              <a:rPr lang="ru-RU" spc="-14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способ в</a:t>
            </a:r>
          </a:p>
          <a:p>
            <a:pPr>
              <a:lnSpc>
                <a:spcPts val="2161"/>
              </a:lnSpc>
            </a:pPr>
            <a:r>
              <a:rPr lang="ru-RU" dirty="0">
                <a:latin typeface="TNWNEP+Calibri"/>
                <a:cs typeface="TNWNEP+Calibri"/>
              </a:rPr>
              <a:t>положение о</a:t>
            </a:r>
            <a:r>
              <a:rPr lang="ru-RU" spc="10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закупках</a:t>
            </a:r>
            <a:r>
              <a:rPr lang="ru-RU" spc="-32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(Внести изменения</a:t>
            </a:r>
            <a:r>
              <a:rPr lang="ru-RU" spc="-16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в положение</a:t>
            </a:r>
          </a:p>
          <a:p>
            <a:pPr>
              <a:lnSpc>
                <a:spcPts val="2159"/>
              </a:lnSpc>
            </a:pPr>
            <a:r>
              <a:rPr lang="ru-RU" dirty="0">
                <a:latin typeface="TNWNEP+Calibri"/>
                <a:cs typeface="TNWNEP+Calibri"/>
              </a:rPr>
              <a:t>и</a:t>
            </a:r>
            <a:r>
              <a:rPr lang="ru-RU" spc="10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добавить новый</a:t>
            </a:r>
            <a:r>
              <a:rPr lang="ru-RU" spc="-14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способ)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1623" y="1266353"/>
            <a:ext cx="2428875" cy="242887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31200" y="2045892"/>
            <a:ext cx="1178040" cy="1948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0" name="Выгнутая вправо стрелка 29"/>
          <p:cNvSpPr/>
          <p:nvPr/>
        </p:nvSpPr>
        <p:spPr>
          <a:xfrm rot="20531500">
            <a:off x="2811293" y="2536816"/>
            <a:ext cx="305602" cy="1025459"/>
          </a:xfrm>
          <a:prstGeom prst="curvedLeftArrow">
            <a:avLst/>
          </a:prstGeom>
          <a:solidFill>
            <a:srgbClr val="EEEC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9505" y="4487519"/>
            <a:ext cx="3845398" cy="2137737"/>
          </a:xfrm>
          <a:prstGeom prst="rect">
            <a:avLst/>
          </a:prstGeom>
        </p:spPr>
      </p:pic>
      <p:sp>
        <p:nvSpPr>
          <p:cNvPr id="31" name="Выгнутая вправо стрелка 30"/>
          <p:cNvSpPr/>
          <p:nvPr/>
        </p:nvSpPr>
        <p:spPr>
          <a:xfrm rot="3258726" flipH="1">
            <a:off x="2552332" y="3993096"/>
            <a:ext cx="416331" cy="1126079"/>
          </a:xfrm>
          <a:prstGeom prst="curvedLeftArrow">
            <a:avLst/>
          </a:prstGeom>
          <a:solidFill>
            <a:srgbClr val="EEEC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77413" y="5589079"/>
            <a:ext cx="939297" cy="188266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440878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7837" y="174066"/>
            <a:ext cx="9252539" cy="1164596"/>
          </a:xfrm>
        </p:spPr>
        <p:txBody>
          <a:bodyPr lIns="0" tIns="0" rIns="0" bIns="0">
            <a:noAutofit/>
          </a:bodyPr>
          <a:lstStyle/>
          <a:p>
            <a:pPr marL="0" marR="0">
              <a:lnSpc>
                <a:spcPts val="343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НАСТРОЙКА СПОСОБА НА ЭЛЕКТРОННОЙ ПЛОЩАДКЕ</a:t>
            </a:r>
            <a:endParaRPr lang="ru-RU" sz="2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pic>
        <p:nvPicPr>
          <p:cNvPr id="10" name="Google Shape;92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flipV="1">
            <a:off x="227838" y="1023298"/>
            <a:ext cx="1164550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1649377" y="1047124"/>
            <a:ext cx="9148877" cy="690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7837" y="1266353"/>
            <a:ext cx="11797907" cy="1220847"/>
          </a:xfrm>
          <a:prstGeom prst="rect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ru-RU" dirty="0">
                <a:latin typeface="TNWNEP+Calibri"/>
                <a:cs typeface="TNWNEP+Calibri"/>
              </a:rPr>
              <a:t>После</a:t>
            </a:r>
            <a:r>
              <a:rPr lang="ru-RU" spc="-11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добавления</a:t>
            </a:r>
            <a:r>
              <a:rPr lang="ru-RU" spc="18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способа</a:t>
            </a:r>
            <a:r>
              <a:rPr lang="ru-RU" spc="-27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в положение в ЕИС</a:t>
            </a:r>
            <a:r>
              <a:rPr lang="ru-RU" spc="-31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необходимо выполнить сопоставление способа</a:t>
            </a:r>
            <a:r>
              <a:rPr lang="ru-RU" spc="-26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на площадке </a:t>
            </a:r>
            <a:r>
              <a:rPr lang="ru-RU" dirty="0" smtClean="0">
                <a:latin typeface="TNWNEP+Calibri"/>
                <a:cs typeface="TNWNEP+Calibri"/>
              </a:rPr>
              <a:t>со способом</a:t>
            </a:r>
            <a:r>
              <a:rPr lang="ru-RU" dirty="0">
                <a:latin typeface="TNWNEP+Calibri"/>
                <a:cs typeface="TNWNEP+Calibri"/>
              </a:rPr>
              <a:t>,</a:t>
            </a:r>
            <a:r>
              <a:rPr lang="ru-RU" spc="-48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созданным</a:t>
            </a:r>
            <a:r>
              <a:rPr lang="ru-RU" spc="-18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в ЕИС.</a:t>
            </a:r>
            <a:r>
              <a:rPr lang="ru-RU" spc="-28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Для</a:t>
            </a:r>
            <a:r>
              <a:rPr lang="ru-RU" spc="39" dirty="0">
                <a:latin typeface="TNWNEP+Calibri"/>
                <a:cs typeface="TNWNEP+Calibri"/>
              </a:rPr>
              <a:t> </a:t>
            </a:r>
            <a:r>
              <a:rPr lang="ru-RU" spc="-17" dirty="0">
                <a:latin typeface="TNWNEP+Calibri"/>
                <a:cs typeface="TNWNEP+Calibri"/>
              </a:rPr>
              <a:t>этого</a:t>
            </a:r>
            <a:r>
              <a:rPr lang="ru-RU" spc="25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на электронной</a:t>
            </a:r>
            <a:r>
              <a:rPr lang="ru-RU" spc="37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площадке перейдите</a:t>
            </a:r>
            <a:r>
              <a:rPr lang="ru-RU" spc="42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в </a:t>
            </a:r>
            <a:r>
              <a:rPr lang="ru-RU" spc="-15" dirty="0">
                <a:latin typeface="TNWNEP+Calibri"/>
                <a:cs typeface="TNWNEP+Calibri"/>
              </a:rPr>
              <a:t>раздел</a:t>
            </a:r>
            <a:r>
              <a:rPr lang="ru-RU" spc="93" dirty="0">
                <a:latin typeface="TNWNEP+Calibri"/>
                <a:cs typeface="TNWNEP+Calibri"/>
              </a:rPr>
              <a:t> </a:t>
            </a:r>
            <a:r>
              <a:rPr lang="ru-RU" b="1" spc="-22" dirty="0">
                <a:solidFill>
                  <a:srgbClr val="C00000"/>
                </a:solidFill>
                <a:latin typeface="ADKEFD+Calibri Bold"/>
                <a:cs typeface="ADKEFD+Calibri Bold"/>
              </a:rPr>
              <a:t>«Торговая</a:t>
            </a:r>
            <a:r>
              <a:rPr lang="ru-RU" b="1" spc="41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секция»</a:t>
            </a:r>
            <a:r>
              <a:rPr lang="ru-RU" b="1" spc="-15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QWRALI+Calibri Bold"/>
                <a:cs typeface="QWRALI+Calibri Bold"/>
              </a:rPr>
              <a:t>-</a:t>
            </a:r>
            <a:r>
              <a:rPr lang="ru-RU" b="1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«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Сопоставление типов </a:t>
            </a:r>
            <a:r>
              <a:rPr lang="ru-RU" b="1" spc="-10" dirty="0">
                <a:solidFill>
                  <a:srgbClr val="C00000"/>
                </a:solidFill>
                <a:latin typeface="ADKEFD+Calibri Bold"/>
                <a:cs typeface="ADKEFD+Calibri Bold"/>
              </a:rPr>
              <a:t>процедур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 УТП</a:t>
            </a:r>
            <a:r>
              <a:rPr lang="ru-RU" b="1" spc="34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– ЕИС</a:t>
            </a:r>
            <a:r>
              <a:rPr lang="ru-RU" b="1" spc="-19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Заказчика»</a:t>
            </a:r>
            <a:r>
              <a:rPr lang="ru-RU" dirty="0">
                <a:solidFill>
                  <a:srgbClr val="C00000"/>
                </a:solidFill>
                <a:latin typeface="TNWNEP+Calibri"/>
                <a:cs typeface="TNWNEP+Calibri"/>
              </a:rPr>
              <a:t>, </a:t>
            </a:r>
            <a:r>
              <a:rPr lang="ru-RU" dirty="0" smtClean="0">
                <a:latin typeface="TNWNEP+Calibri"/>
                <a:cs typeface="TNWNEP+Calibri"/>
              </a:rPr>
              <a:t>выполните </a:t>
            </a:r>
            <a:r>
              <a:rPr lang="ru-RU" dirty="0">
                <a:latin typeface="TNWNEP+Calibri"/>
                <a:cs typeface="TNWNEP+Calibri"/>
              </a:rPr>
              <a:t>сопоставление к созданному</a:t>
            </a:r>
            <a:r>
              <a:rPr lang="ru-RU" spc="-47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в ЕИС способу</a:t>
            </a:r>
            <a:r>
              <a:rPr lang="ru-RU" dirty="0" smtClean="0">
                <a:latin typeface="TNWNEP+Calibri"/>
                <a:cs typeface="TNWNEP+Calibri"/>
              </a:rPr>
              <a:t>.</a:t>
            </a:r>
            <a:endParaRPr lang="ru-RU" dirty="0">
              <a:latin typeface="TNWNEP+Calibri"/>
              <a:cs typeface="TNWNEP+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1399" y="3443972"/>
            <a:ext cx="2797006" cy="3128743"/>
          </a:xfrm>
          <a:prstGeom prst="rect">
            <a:avLst/>
          </a:prstGeom>
          <a:ln>
            <a:solidFill>
              <a:srgbClr val="20A038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44508" y="3153214"/>
            <a:ext cx="6128291" cy="3710261"/>
          </a:xfrm>
          <a:prstGeom prst="rect">
            <a:avLst/>
          </a:prstGeom>
          <a:ln>
            <a:solidFill>
              <a:srgbClr val="20A038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116710" y="5367130"/>
            <a:ext cx="1421620" cy="258418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344152" y="3443971"/>
            <a:ext cx="2451977" cy="34283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344151" y="4373217"/>
            <a:ext cx="2451977" cy="29727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652861" y="6229878"/>
            <a:ext cx="926843" cy="34283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326366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2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33391" y="-459432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10" name="Google Shape;92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flipV="1">
            <a:off x="227838" y="1023298"/>
            <a:ext cx="1164550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1649377" y="1047124"/>
            <a:ext cx="9148877" cy="690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7837" y="1266353"/>
            <a:ext cx="11797907" cy="1785104"/>
          </a:xfrm>
          <a:prstGeom prst="rect">
            <a:avLst/>
          </a:prstGeom>
          <a:solidFill>
            <a:srgbClr val="E6EEF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ru-RU" dirty="0">
                <a:latin typeface="TNWNEP+Calibri"/>
                <a:cs typeface="TNWNEP+Calibri"/>
              </a:rPr>
              <a:t>Для</a:t>
            </a:r>
            <a:r>
              <a:rPr lang="ru-RU" spc="16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размещения</a:t>
            </a:r>
            <a:r>
              <a:rPr lang="ru-RU" spc="41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извещения</a:t>
            </a:r>
            <a:r>
              <a:rPr lang="ru-RU" spc="17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способом</a:t>
            </a:r>
            <a:r>
              <a:rPr lang="ru-RU" spc="-14" dirty="0">
                <a:latin typeface="TNWNEP+Calibri"/>
                <a:cs typeface="TNWNEP+Calibri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QWRALI+Calibri Bold"/>
                <a:cs typeface="QWRALI+Calibri Bold"/>
              </a:rPr>
              <a:t>«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Электронный</a:t>
            </a:r>
            <a:r>
              <a:rPr lang="ru-RU" b="1" spc="89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магазин</a:t>
            </a:r>
            <a:r>
              <a:rPr lang="ru-RU" b="1" spc="-21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для</a:t>
            </a:r>
            <a:r>
              <a:rPr lang="ru-RU" b="1" spc="19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закупок</a:t>
            </a:r>
            <a:r>
              <a:rPr lang="ru-RU" b="1" spc="-23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среди</a:t>
            </a:r>
            <a:r>
              <a:rPr lang="ru-RU" b="1" spc="12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субъектов</a:t>
            </a:r>
            <a:r>
              <a:rPr lang="ru-RU" b="1" spc="-20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spc="10" dirty="0">
                <a:solidFill>
                  <a:srgbClr val="C00000"/>
                </a:solidFill>
                <a:latin typeface="ADKEFD+Calibri Bold"/>
                <a:cs typeface="ADKEFD+Calibri Bold"/>
              </a:rPr>
              <a:t>МСП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 по</a:t>
            </a:r>
            <a:r>
              <a:rPr lang="ru-RU" b="1" spc="-71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QWRALI+Calibri Bold"/>
                <a:cs typeface="QWRALI+Calibri Bold"/>
              </a:rPr>
              <a:t>223-</a:t>
            </a:r>
            <a:r>
              <a:rPr lang="ru-RU" b="1" spc="-15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ФЗ</a:t>
            </a:r>
            <a:r>
              <a:rPr lang="ru-RU" b="1" spc="-15" dirty="0">
                <a:solidFill>
                  <a:srgbClr val="C00000"/>
                </a:solidFill>
                <a:latin typeface="ADKEFD+Calibri Bold"/>
                <a:cs typeface="ADKEFD+Calibri Bold"/>
              </a:rPr>
              <a:t>»</a:t>
            </a:r>
            <a:r>
              <a:rPr lang="ru-RU" b="1" spc="-20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необходимо выбрать</a:t>
            </a:r>
            <a:r>
              <a:rPr lang="ru-RU" spc="19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способ</a:t>
            </a:r>
            <a:r>
              <a:rPr lang="ru-RU" spc="-27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в </a:t>
            </a:r>
            <a:r>
              <a:rPr lang="ru-RU" spc="-13" dirty="0">
                <a:latin typeface="TNWNEP+Calibri"/>
                <a:cs typeface="TNWNEP+Calibri"/>
              </a:rPr>
              <a:t>разделе</a:t>
            </a:r>
            <a:r>
              <a:rPr lang="ru-RU" spc="78" dirty="0">
                <a:latin typeface="TNWNEP+Calibri"/>
                <a:cs typeface="TNWNEP+Calibri"/>
              </a:rPr>
              <a:t> </a:t>
            </a:r>
            <a:r>
              <a:rPr lang="ru-RU" b="1" spc="-10" dirty="0">
                <a:solidFill>
                  <a:srgbClr val="C00000"/>
                </a:solidFill>
                <a:latin typeface="ADKEFD+Calibri Bold"/>
                <a:cs typeface="ADKEFD+Calibri Bold"/>
              </a:rPr>
              <a:t>«Процедуры»</a:t>
            </a:r>
            <a:r>
              <a:rPr lang="ru-RU" b="1" spc="31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QWRALI+Calibri Bold"/>
                <a:cs typeface="QWRALI+Calibri Bold"/>
              </a:rPr>
              <a:t>-</a:t>
            </a:r>
            <a:r>
              <a:rPr lang="ru-RU" b="1" spc="-17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«Мои процедуры (я</a:t>
            </a:r>
            <a:r>
              <a:rPr lang="ru-RU" b="1" spc="39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–</a:t>
            </a:r>
            <a:r>
              <a:rPr lang="ru-RU" b="1" spc="17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организатор)»</a:t>
            </a:r>
            <a:r>
              <a:rPr lang="ru-RU" b="1" spc="28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–</a:t>
            </a:r>
          </a:p>
          <a:p>
            <a:pPr>
              <a:lnSpc>
                <a:spcPts val="2160"/>
              </a:lnSpc>
            </a:pP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«Новая</a:t>
            </a:r>
            <a:r>
              <a:rPr lang="ru-RU" b="1" spc="39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процедура»</a:t>
            </a:r>
            <a:r>
              <a:rPr lang="ru-RU" dirty="0">
                <a:solidFill>
                  <a:srgbClr val="C00000"/>
                </a:solidFill>
                <a:latin typeface="TNWNEP+Calibri"/>
                <a:cs typeface="TNWNEP+Calibri"/>
              </a:rPr>
              <a:t>, </a:t>
            </a:r>
            <a:r>
              <a:rPr lang="ru-RU" dirty="0">
                <a:latin typeface="TNWNEP+Calibri"/>
                <a:cs typeface="TNWNEP+Calibri"/>
              </a:rPr>
              <a:t>в </a:t>
            </a:r>
            <a:r>
              <a:rPr lang="ru-RU" spc="-13" dirty="0">
                <a:latin typeface="TNWNEP+Calibri"/>
                <a:cs typeface="TNWNEP+Calibri"/>
              </a:rPr>
              <a:t>разделе</a:t>
            </a:r>
            <a:r>
              <a:rPr lang="ru-RU" spc="57" dirty="0">
                <a:latin typeface="TNWNEP+Calibri"/>
                <a:cs typeface="TNWNEP+Calibri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«Способы</a:t>
            </a:r>
            <a:r>
              <a:rPr lang="ru-RU" b="1" spc="21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заказчика»</a:t>
            </a:r>
            <a:r>
              <a:rPr lang="ru-RU" b="1" spc="10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выбрать</a:t>
            </a:r>
            <a:r>
              <a:rPr lang="ru-RU" spc="19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сопоставленный</a:t>
            </a:r>
            <a:r>
              <a:rPr lang="ru-RU" spc="-13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способ</a:t>
            </a:r>
            <a:r>
              <a:rPr lang="ru-RU" spc="22" dirty="0">
                <a:latin typeface="TNWNEP+Calibri"/>
                <a:cs typeface="TNWNEP+Calibri"/>
              </a:rPr>
              <a:t> </a:t>
            </a:r>
            <a:r>
              <a:rPr lang="ru-RU" dirty="0">
                <a:solidFill>
                  <a:srgbClr val="C00000"/>
                </a:solidFill>
                <a:latin typeface="WLHWCF+Calibri"/>
                <a:cs typeface="WLHWCF+Calibri"/>
              </a:rPr>
              <a:t>(</a:t>
            </a:r>
            <a:r>
              <a:rPr lang="ru-RU" b="1" dirty="0">
                <a:solidFill>
                  <a:srgbClr val="C00000"/>
                </a:solidFill>
                <a:latin typeface="QWRALI+Calibri Bold"/>
                <a:cs typeface="QWRALI+Calibri Bold"/>
              </a:rPr>
              <a:t>«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Электронный</a:t>
            </a:r>
          </a:p>
          <a:p>
            <a:pPr>
              <a:lnSpc>
                <a:spcPts val="2160"/>
              </a:lnSpc>
            </a:pP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магазин</a:t>
            </a:r>
            <a:r>
              <a:rPr lang="ru-RU" b="1" spc="-24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для</a:t>
            </a:r>
            <a:r>
              <a:rPr lang="ru-RU" b="1" spc="18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закупок</a:t>
            </a:r>
            <a:r>
              <a:rPr lang="ru-RU" b="1" spc="-24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среди субъектов</a:t>
            </a:r>
            <a:r>
              <a:rPr lang="ru-RU" b="1" spc="-22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МСП</a:t>
            </a:r>
            <a:r>
              <a:rPr lang="ru-RU" b="1" spc="-13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по 223</a:t>
            </a:r>
            <a:r>
              <a:rPr lang="ru-RU" b="1" dirty="0">
                <a:solidFill>
                  <a:srgbClr val="C00000"/>
                </a:solidFill>
                <a:latin typeface="QWRALI+Calibri Bold"/>
                <a:cs typeface="QWRALI+Calibri Bold"/>
              </a:rPr>
              <a:t>-</a:t>
            </a:r>
            <a:r>
              <a:rPr lang="ru-RU" b="1" spc="-16" dirty="0">
                <a:solidFill>
                  <a:srgbClr val="C00000"/>
                </a:solidFill>
                <a:latin typeface="ADKEFD+Calibri Bold"/>
                <a:cs typeface="ADKEFD+Calibri Bold"/>
              </a:rPr>
              <a:t>ФЗ</a:t>
            </a:r>
            <a:r>
              <a:rPr lang="ru-RU" dirty="0">
                <a:solidFill>
                  <a:srgbClr val="C00000"/>
                </a:solidFill>
                <a:latin typeface="TNWNEP+Calibri"/>
                <a:cs typeface="TNWNEP+Calibri"/>
              </a:rPr>
              <a:t>»).</a:t>
            </a:r>
            <a:r>
              <a:rPr lang="ru-RU" spc="28" dirty="0">
                <a:solidFill>
                  <a:srgbClr val="C00000"/>
                </a:solidFill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Заполнить</a:t>
            </a:r>
            <a:r>
              <a:rPr lang="ru-RU" spc="-24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форму</a:t>
            </a:r>
            <a:r>
              <a:rPr lang="ru-RU" spc="-23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извещения, нажать клавишу</a:t>
            </a:r>
          </a:p>
          <a:p>
            <a:pPr>
              <a:lnSpc>
                <a:spcPts val="2161"/>
              </a:lnSpc>
            </a:pP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«Подписать</a:t>
            </a:r>
            <a:r>
              <a:rPr lang="ru-RU" b="1" spc="28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и сохранить».</a:t>
            </a:r>
            <a:r>
              <a:rPr lang="ru-RU" b="1" spc="42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В связи</a:t>
            </a:r>
            <a:r>
              <a:rPr lang="ru-RU" u="sng" spc="-12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с тем,</a:t>
            </a:r>
            <a:r>
              <a:rPr lang="ru-RU" u="sng" spc="13" dirty="0">
                <a:latin typeface="TNWNEP+Calibri"/>
                <a:cs typeface="TNWNEP+Calibri"/>
              </a:rPr>
              <a:t> </a:t>
            </a:r>
            <a:r>
              <a:rPr lang="ru-RU" u="sng" spc="-13" dirty="0">
                <a:latin typeface="TNWNEP+Calibri"/>
                <a:cs typeface="TNWNEP+Calibri"/>
              </a:rPr>
              <a:t>что</a:t>
            </a:r>
            <a:r>
              <a:rPr lang="ru-RU" u="sng" spc="49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способ</a:t>
            </a:r>
            <a:r>
              <a:rPr lang="ru-RU" u="sng" spc="-27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является неконкурентным,</a:t>
            </a:r>
            <a:r>
              <a:rPr lang="ru-RU" u="sng" spc="29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заказчик</a:t>
            </a:r>
            <a:r>
              <a:rPr lang="ru-RU" u="sng" spc="-18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может</a:t>
            </a:r>
          </a:p>
          <a:p>
            <a:pPr>
              <a:lnSpc>
                <a:spcPts val="2160"/>
              </a:lnSpc>
            </a:pPr>
            <a:r>
              <a:rPr lang="ru-RU" u="sng" dirty="0">
                <a:latin typeface="TNWNEP+Calibri"/>
                <a:cs typeface="TNWNEP+Calibri"/>
              </a:rPr>
              <a:t>установить</a:t>
            </a:r>
            <a:r>
              <a:rPr lang="ru-RU" u="sng" spc="-33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любые</a:t>
            </a:r>
            <a:r>
              <a:rPr lang="ru-RU" u="sng" spc="17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сроки</a:t>
            </a:r>
            <a:r>
              <a:rPr lang="ru-RU" u="sng" spc="12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размещения</a:t>
            </a:r>
            <a:r>
              <a:rPr lang="ru-RU" u="sng" spc="41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процедуры.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73815" y="3686796"/>
            <a:ext cx="9505950" cy="24860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60035" y="5128591"/>
            <a:ext cx="4075043" cy="28823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51113" y="5546035"/>
            <a:ext cx="1222513" cy="46713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27837" y="126343"/>
            <a:ext cx="10044627" cy="1164596"/>
          </a:xfr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3430"/>
              </a:lnSpc>
              <a:spcBef>
                <a:spcPts val="0"/>
              </a:spcBef>
            </a:pP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ПОРЯДОК ФОРМИРОВАНИЯ ИЗВЕЩЕНИЯ НА ЭЛЕКТРОННОЙ ПЛОЩАДКЕ</a:t>
            </a:r>
            <a:endParaRPr lang="ru-RU" sz="2800" dirty="0">
              <a:latin typeface="SB Sans Display"/>
              <a:cs typeface="SB Sans Display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834504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5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18492" y="-379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7838" y="162390"/>
            <a:ext cx="9756594" cy="1164596"/>
          </a:xfrm>
        </p:spPr>
        <p:txBody>
          <a:bodyPr lIns="0" tIns="0" rIns="0" bIns="0">
            <a:noAutofit/>
          </a:bodyPr>
          <a:lstStyle/>
          <a:p>
            <a:pPr>
              <a:lnSpc>
                <a:spcPts val="3430"/>
              </a:lnSpc>
              <a:spcBef>
                <a:spcPts val="0"/>
              </a:spcBef>
            </a:pP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ПОРЯДОК ФОРМИРОВАНИЯ ИЗВЕЩЕНИЯ НА ЭЛЕКТРОННОЙ ПЛОЩАДКЕ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10" name="Google Shape;92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flipV="1">
            <a:off x="227838" y="1023298"/>
            <a:ext cx="1164550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1649377" y="1047124"/>
            <a:ext cx="9148877" cy="690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7838" y="1266352"/>
            <a:ext cx="6129379" cy="3762847"/>
          </a:xfrm>
          <a:prstGeom prst="rect">
            <a:avLst/>
          </a:prstGeom>
          <a:solidFill>
            <a:srgbClr val="E6EEF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2197"/>
              </a:lnSpc>
            </a:pPr>
            <a:r>
              <a:rPr lang="ru-RU" u="sng" dirty="0">
                <a:solidFill>
                  <a:srgbClr val="ED7D31"/>
                </a:solidFill>
                <a:latin typeface="TNWNEP+Calibri"/>
                <a:cs typeface="TNWNEP+Calibri"/>
              </a:rPr>
              <a:t>Важно</a:t>
            </a:r>
            <a:r>
              <a:rPr lang="ru-RU" u="sng" dirty="0" smtClean="0">
                <a:solidFill>
                  <a:srgbClr val="ED7D31"/>
                </a:solidFill>
                <a:latin typeface="TNWNEP+Calibri"/>
                <a:cs typeface="TNWNEP+Calibri"/>
              </a:rPr>
              <a:t>!</a:t>
            </a:r>
          </a:p>
          <a:p>
            <a:pPr>
              <a:lnSpc>
                <a:spcPts val="2197"/>
              </a:lnSpc>
            </a:pPr>
            <a:endParaRPr lang="ru-RU" u="sng" dirty="0">
              <a:solidFill>
                <a:srgbClr val="ED7D31"/>
              </a:solidFill>
              <a:latin typeface="TNWNEP+Calibri"/>
              <a:cs typeface="TNWNEP+Calibri"/>
            </a:endParaRPr>
          </a:p>
          <a:p>
            <a:pPr>
              <a:lnSpc>
                <a:spcPts val="2197"/>
              </a:lnSpc>
            </a:pPr>
            <a:r>
              <a:rPr lang="ru-RU" u="sng" dirty="0">
                <a:latin typeface="TNWNEP+Calibri"/>
                <a:cs typeface="TNWNEP+Calibri"/>
              </a:rPr>
              <a:t>Обратите</a:t>
            </a:r>
            <a:r>
              <a:rPr lang="ru-RU" u="sng" spc="18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внимание</a:t>
            </a:r>
            <a:r>
              <a:rPr lang="ru-RU" u="sng" spc="-35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на</a:t>
            </a:r>
            <a:r>
              <a:rPr lang="ru-RU" u="sng" spc="21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поле</a:t>
            </a:r>
            <a:r>
              <a:rPr lang="ru-RU" u="sng" spc="21" dirty="0">
                <a:latin typeface="TNWNEP+Calibri"/>
                <a:cs typeface="TNWNEP+Calibri"/>
              </a:rPr>
              <a:t> </a:t>
            </a:r>
            <a:r>
              <a:rPr lang="ru-RU" b="1" u="sng" dirty="0">
                <a:solidFill>
                  <a:srgbClr val="C00000"/>
                </a:solidFill>
                <a:latin typeface="ADKEFD+Calibri Bold"/>
                <a:cs typeface="ADKEFD+Calibri Bold"/>
              </a:rPr>
              <a:t>«Категории»</a:t>
            </a:r>
            <a:r>
              <a:rPr lang="ru-RU" b="1" u="sng" spc="-21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u="sng" spc="-14" dirty="0">
                <a:latin typeface="TNWNEP+Calibri"/>
                <a:cs typeface="TNWNEP+Calibri"/>
              </a:rPr>
              <a:t>раздела</a:t>
            </a:r>
          </a:p>
          <a:p>
            <a:pPr>
              <a:lnSpc>
                <a:spcPts val="2160"/>
              </a:lnSpc>
            </a:pPr>
            <a:r>
              <a:rPr lang="ru-RU" b="1" u="sng" dirty="0">
                <a:solidFill>
                  <a:srgbClr val="C00000"/>
                </a:solidFill>
                <a:latin typeface="ADKEFD+Calibri Bold"/>
                <a:cs typeface="ADKEFD+Calibri Bold"/>
              </a:rPr>
              <a:t>«Информация</a:t>
            </a:r>
            <a:r>
              <a:rPr lang="ru-RU" b="1" u="sng" spc="20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u="sng" dirty="0">
                <a:solidFill>
                  <a:srgbClr val="C00000"/>
                </a:solidFill>
                <a:latin typeface="ADKEFD+Calibri Bold"/>
                <a:cs typeface="ADKEFD+Calibri Bold"/>
              </a:rPr>
              <a:t>о товаре,</a:t>
            </a:r>
            <a:r>
              <a:rPr lang="ru-RU" b="1" u="sng" spc="29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u="sng" dirty="0">
                <a:solidFill>
                  <a:srgbClr val="C00000"/>
                </a:solidFill>
                <a:latin typeface="ADKEFD+Calibri Bold"/>
                <a:cs typeface="ADKEFD+Calibri Bold"/>
              </a:rPr>
              <a:t>работе,</a:t>
            </a:r>
            <a:r>
              <a:rPr lang="ru-RU" b="1" u="sng" spc="-23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u="sng" dirty="0">
                <a:solidFill>
                  <a:srgbClr val="C00000"/>
                </a:solidFill>
                <a:latin typeface="ADKEFD+Calibri Bold"/>
                <a:cs typeface="ADKEFD+Calibri Bold"/>
              </a:rPr>
              <a:t>услуге»</a:t>
            </a:r>
            <a:r>
              <a:rPr lang="ru-RU" u="sng" dirty="0">
                <a:solidFill>
                  <a:srgbClr val="C00000"/>
                </a:solidFill>
                <a:latin typeface="WLHWCF+Calibri"/>
                <a:cs typeface="WLHWCF+Calibri"/>
              </a:rPr>
              <a:t>.</a:t>
            </a:r>
          </a:p>
          <a:p>
            <a:pPr>
              <a:lnSpc>
                <a:spcPts val="2161"/>
              </a:lnSpc>
            </a:pPr>
            <a:r>
              <a:rPr lang="ru-RU" u="sng" dirty="0">
                <a:latin typeface="TNWNEP+Calibri"/>
                <a:cs typeface="TNWNEP+Calibri"/>
              </a:rPr>
              <a:t>На основании</a:t>
            </a:r>
            <a:r>
              <a:rPr lang="ru-RU" u="sng" spc="-41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информации</a:t>
            </a:r>
            <a:r>
              <a:rPr lang="ru-RU" u="sng" spc="-18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в данном</a:t>
            </a:r>
            <a:r>
              <a:rPr lang="ru-RU" u="sng" spc="-21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поле,</a:t>
            </a:r>
          </a:p>
          <a:p>
            <a:pPr>
              <a:lnSpc>
                <a:spcPts val="2160"/>
              </a:lnSpc>
            </a:pPr>
            <a:r>
              <a:rPr lang="ru-RU" u="sng" dirty="0">
                <a:latin typeface="TNWNEP+Calibri"/>
                <a:cs typeface="TNWNEP+Calibri"/>
              </a:rPr>
              <a:t>Оператором электронной</a:t>
            </a:r>
            <a:r>
              <a:rPr lang="ru-RU" u="sng" spc="13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площадки </a:t>
            </a:r>
            <a:r>
              <a:rPr lang="ru-RU" u="sng" spc="-30" dirty="0">
                <a:latin typeface="TNWNEP+Calibri"/>
                <a:cs typeface="TNWNEP+Calibri"/>
              </a:rPr>
              <a:t>будет</a:t>
            </a:r>
          </a:p>
          <a:p>
            <a:pPr>
              <a:lnSpc>
                <a:spcPts val="2161"/>
              </a:lnSpc>
            </a:pPr>
            <a:r>
              <a:rPr lang="ru-RU" u="sng" dirty="0">
                <a:latin typeface="TNWNEP+Calibri"/>
                <a:cs typeface="TNWNEP+Calibri"/>
              </a:rPr>
              <a:t>произведен</a:t>
            </a:r>
            <a:r>
              <a:rPr lang="ru-RU" u="sng" spc="25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подбор</a:t>
            </a:r>
            <a:r>
              <a:rPr lang="ru-RU" u="sng" spc="-29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предложений</a:t>
            </a:r>
            <a:r>
              <a:rPr lang="ru-RU" u="sng" spc="41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товаров,</a:t>
            </a:r>
            <a:r>
              <a:rPr lang="ru-RU" u="sng" spc="-15" dirty="0">
                <a:latin typeface="TNWNEP+Calibri"/>
                <a:cs typeface="TNWNEP+Calibri"/>
              </a:rPr>
              <a:t> </a:t>
            </a:r>
            <a:r>
              <a:rPr lang="ru-RU" u="sng" spc="-19" dirty="0">
                <a:latin typeface="TNWNEP+Calibri"/>
                <a:cs typeface="TNWNEP+Calibri"/>
              </a:rPr>
              <a:t>работ,</a:t>
            </a:r>
          </a:p>
          <a:p>
            <a:pPr>
              <a:lnSpc>
                <a:spcPts val="2160"/>
              </a:lnSpc>
            </a:pPr>
            <a:r>
              <a:rPr lang="ru-RU" u="sng" dirty="0" smtClean="0">
                <a:latin typeface="TNWNEP+Calibri"/>
                <a:cs typeface="TNWNEP+Calibri"/>
              </a:rPr>
              <a:t>услуг, </a:t>
            </a:r>
            <a:r>
              <a:rPr lang="ru-RU" u="sng" dirty="0">
                <a:latin typeface="TNWNEP+Calibri"/>
                <a:cs typeface="TNWNEP+Calibri"/>
              </a:rPr>
              <a:t>размещенных</a:t>
            </a:r>
            <a:r>
              <a:rPr lang="ru-RU" u="sng" spc="40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на</a:t>
            </a:r>
            <a:r>
              <a:rPr lang="ru-RU" u="sng" spc="21" dirty="0">
                <a:latin typeface="TNWNEP+Calibri"/>
                <a:cs typeface="TNWNEP+Calibri"/>
              </a:rPr>
              <a:t> </a:t>
            </a:r>
            <a:r>
              <a:rPr lang="ru-RU" u="sng" dirty="0">
                <a:latin typeface="TNWNEP+Calibri"/>
                <a:cs typeface="TNWNEP+Calibri"/>
              </a:rPr>
              <a:t>портале</a:t>
            </a:r>
            <a:r>
              <a:rPr lang="ru-RU" u="sng" spc="12" dirty="0">
                <a:latin typeface="TNWNEP+Calibri"/>
                <a:cs typeface="TNWNEP+Calibri"/>
              </a:rPr>
              <a:t> </a:t>
            </a:r>
            <a:r>
              <a:rPr lang="ru-RU" u="sng" spc="14" dirty="0">
                <a:latin typeface="TNWNEP+Calibri"/>
                <a:cs typeface="TNWNEP+Calibri"/>
              </a:rPr>
              <a:t>«</a:t>
            </a:r>
            <a:r>
              <a:rPr lang="ru-RU" u="sng" dirty="0">
                <a:latin typeface="WLHWCF+Calibri"/>
                <a:cs typeface="WLHWCF+Calibri"/>
                <a:hlinkClick r:id="rId11"/>
              </a:rPr>
              <a:t>SBERB2B</a:t>
            </a:r>
            <a:r>
              <a:rPr lang="ru-RU" u="sng" spc="-10" dirty="0" smtClean="0">
                <a:latin typeface="WLHWCF+Calibri"/>
                <a:cs typeface="WLHWCF+Calibri"/>
              </a:rPr>
              <a:t>».</a:t>
            </a:r>
          </a:p>
          <a:p>
            <a:pPr>
              <a:lnSpc>
                <a:spcPts val="2160"/>
              </a:lnSpc>
            </a:pPr>
            <a:endParaRPr lang="ru-RU" u="sng" spc="-10" dirty="0">
              <a:latin typeface="WLHWCF+Calibri"/>
              <a:cs typeface="WLHWCF+Calibri"/>
            </a:endParaRPr>
          </a:p>
          <a:p>
            <a:pPr>
              <a:lnSpc>
                <a:spcPts val="2197"/>
              </a:lnSpc>
            </a:pPr>
            <a:r>
              <a:rPr lang="ru-RU" dirty="0">
                <a:latin typeface="TNWNEP+Calibri"/>
                <a:cs typeface="TNWNEP+Calibri"/>
              </a:rPr>
              <a:t>В случае</a:t>
            </a:r>
            <a:r>
              <a:rPr lang="ru-RU" spc="13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направления</a:t>
            </a:r>
            <a:r>
              <a:rPr lang="ru-RU" spc="13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извещения</a:t>
            </a:r>
            <a:r>
              <a:rPr lang="ru-RU" spc="11" dirty="0">
                <a:latin typeface="TNWNEP+Calibri"/>
                <a:cs typeface="TNWNEP+Calibri"/>
              </a:rPr>
              <a:t> </a:t>
            </a:r>
            <a:r>
              <a:rPr lang="ru-RU" dirty="0" smtClean="0">
                <a:latin typeface="TNWNEP+Calibri"/>
                <a:cs typeface="TNWNEP+Calibri"/>
              </a:rPr>
              <a:t>в ЕИС</a:t>
            </a:r>
            <a:r>
              <a:rPr lang="ru-RU" dirty="0">
                <a:latin typeface="TNWNEP+Calibri"/>
                <a:cs typeface="TNWNEP+Calibri"/>
              </a:rPr>
              <a:t>,</a:t>
            </a:r>
          </a:p>
          <a:p>
            <a:pPr>
              <a:lnSpc>
                <a:spcPts val="2159"/>
              </a:lnSpc>
            </a:pPr>
            <a:r>
              <a:rPr lang="ru-RU" dirty="0">
                <a:latin typeface="TNWNEP+Calibri"/>
                <a:cs typeface="TNWNEP+Calibri"/>
              </a:rPr>
              <a:t>после формирования</a:t>
            </a:r>
            <a:r>
              <a:rPr lang="ru-RU" spc="-17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извещения</a:t>
            </a:r>
            <a:r>
              <a:rPr lang="ru-RU" spc="17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необходимо</a:t>
            </a:r>
          </a:p>
          <a:p>
            <a:pPr>
              <a:lnSpc>
                <a:spcPts val="2162"/>
              </a:lnSpc>
            </a:pPr>
            <a:r>
              <a:rPr lang="ru-RU" dirty="0">
                <a:latin typeface="TNWNEP+Calibri"/>
                <a:cs typeface="TNWNEP+Calibri"/>
              </a:rPr>
              <a:t>проверить</a:t>
            </a:r>
            <a:r>
              <a:rPr lang="ru-RU" spc="41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статус</a:t>
            </a:r>
            <a:r>
              <a:rPr lang="ru-RU" spc="-19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интеграции</a:t>
            </a:r>
            <a:r>
              <a:rPr lang="ru-RU" spc="11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сведений</a:t>
            </a:r>
            <a:r>
              <a:rPr lang="ru-RU" spc="40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в </a:t>
            </a:r>
            <a:r>
              <a:rPr lang="ru-RU" spc="-13" dirty="0">
                <a:latin typeface="TNWNEP+Calibri"/>
                <a:cs typeface="TNWNEP+Calibri"/>
              </a:rPr>
              <a:t>разделе</a:t>
            </a:r>
          </a:p>
          <a:p>
            <a:pPr>
              <a:lnSpc>
                <a:spcPts val="2160"/>
              </a:lnSpc>
            </a:pPr>
            <a:r>
              <a:rPr lang="ru-RU" b="1" spc="-24" dirty="0">
                <a:solidFill>
                  <a:srgbClr val="C00000"/>
                </a:solidFill>
                <a:latin typeface="ADKEFD+Calibri Bold"/>
                <a:cs typeface="ADKEFD+Calibri Bold"/>
              </a:rPr>
              <a:t>«Торговая</a:t>
            </a:r>
            <a:r>
              <a:rPr lang="ru-RU" b="1" spc="35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секция»</a:t>
            </a:r>
            <a:r>
              <a:rPr lang="ru-RU" b="1" spc="33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–</a:t>
            </a:r>
            <a:r>
              <a:rPr lang="ru-RU" b="1" spc="17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spc="-11" dirty="0">
                <a:solidFill>
                  <a:srgbClr val="C00000"/>
                </a:solidFill>
                <a:latin typeface="ADKEFD+Calibri Bold"/>
                <a:cs typeface="ADKEFD+Calibri Bold"/>
              </a:rPr>
              <a:t>Журнал</a:t>
            </a:r>
            <a:r>
              <a:rPr lang="ru-RU" b="1" spc="26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отправки ОС</a:t>
            </a:r>
            <a:r>
              <a:rPr lang="ru-RU" b="1" spc="-25" dirty="0">
                <a:solidFill>
                  <a:srgbClr val="C00000"/>
                </a:solidFill>
                <a:latin typeface="ADKEFD+Calibri Bold"/>
                <a:cs typeface="ADKEFD+Calibri Bold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DKEFD+Calibri Bold"/>
                <a:cs typeface="ADKEFD+Calibri Bold"/>
              </a:rPr>
              <a:t>ЕИС</a:t>
            </a:r>
            <a:r>
              <a:rPr lang="ru-RU" b="1" dirty="0" smtClean="0">
                <a:solidFill>
                  <a:srgbClr val="C00000"/>
                </a:solidFill>
                <a:latin typeface="ADKEFD+Calibri Bold"/>
                <a:cs typeface="ADKEFD+Calibri Bold"/>
              </a:rPr>
              <a:t>.</a:t>
            </a:r>
            <a:endParaRPr lang="ru-RU" u="sng" spc="-10" dirty="0">
              <a:solidFill>
                <a:srgbClr val="C00000"/>
              </a:solidFill>
              <a:latin typeface="WLHWCF+Calibri"/>
              <a:cs typeface="WLHWCF+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5505" y="5223690"/>
            <a:ext cx="10684423" cy="15373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15342" y="2007951"/>
            <a:ext cx="5470058" cy="2370085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363782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304" y="1239609"/>
            <a:ext cx="10791825" cy="5600700"/>
          </a:xfrm>
          <a:prstGeom prst="rect">
            <a:avLst/>
          </a:prstGeom>
        </p:spPr>
      </p:pic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9" name="think-cell Slide" r:id="rId8" imgW="802" imgH="802" progId="TCLayout.ActiveDocument.1">
                  <p:embed/>
                </p:oleObj>
              </mc:Choice>
              <mc:Fallback>
                <p:oleObj name="think-cell Slide" r:id="rId8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7837" y="63100"/>
            <a:ext cx="11035907" cy="1164596"/>
          </a:xfrm>
        </p:spPr>
        <p:txBody>
          <a:bodyPr lIns="0" tIns="0" rIns="0" bIns="0">
            <a:noAutofit/>
          </a:bodyPr>
          <a:lstStyle/>
          <a:p>
            <a:pPr>
              <a:lnSpc>
                <a:spcPts val="3427"/>
              </a:lnSpc>
              <a:spcBef>
                <a:spcPts val="0"/>
              </a:spcBef>
            </a:pPr>
            <a:r>
              <a:rPr lang="ru-RU" sz="24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ОКОНЧАНИЕ ПРИЕМА ЗАЯВОК, ПЕРЕДАЧА ПРЕДЛОЖЕНИЙ</a:t>
            </a:r>
            <a:br>
              <a:rPr lang="ru-RU" sz="24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</a:br>
            <a:r>
              <a:rPr lang="ru-RU" sz="24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ОТОБРАННЫХ УЧАСТНИКОВ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latin typeface="SB Sans Display"/>
              <a:cs typeface="SB Sans Display"/>
            </a:endParaRPr>
          </a:p>
        </p:txBody>
      </p:sp>
      <p:pic>
        <p:nvPicPr>
          <p:cNvPr id="10" name="Google Shape;92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flipV="1">
            <a:off x="227838" y="1023298"/>
            <a:ext cx="1164550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1649377" y="1047124"/>
            <a:ext cx="9148877" cy="690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7837" y="1630909"/>
            <a:ext cx="6129379" cy="2331407"/>
          </a:xfrm>
          <a:prstGeom prst="rect">
            <a:avLst/>
          </a:prstGeom>
          <a:solidFill>
            <a:srgbClr val="E6EEF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2197"/>
              </a:lnSpc>
            </a:pPr>
            <a:r>
              <a:rPr lang="ru-RU" dirty="0">
                <a:latin typeface="TNWNEP+Calibri"/>
                <a:cs typeface="TNWNEP+Calibri"/>
              </a:rPr>
              <a:t>После</a:t>
            </a:r>
            <a:r>
              <a:rPr lang="ru-RU" spc="-12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окончания</a:t>
            </a:r>
            <a:r>
              <a:rPr lang="ru-RU" spc="-15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приема заявок</a:t>
            </a:r>
            <a:r>
              <a:rPr lang="ru-RU" spc="-47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по </a:t>
            </a:r>
            <a:r>
              <a:rPr lang="ru-RU" dirty="0" smtClean="0">
                <a:latin typeface="TNWNEP+Calibri"/>
                <a:cs typeface="TNWNEP+Calibri"/>
              </a:rPr>
              <a:t>процедуре</a:t>
            </a:r>
            <a:endParaRPr lang="ru-RU" dirty="0">
              <a:latin typeface="TNWNEP+Calibri"/>
              <a:cs typeface="TNWNEP+Calibri"/>
            </a:endParaRPr>
          </a:p>
          <a:p>
            <a:pPr>
              <a:lnSpc>
                <a:spcPts val="2160"/>
              </a:lnSpc>
            </a:pPr>
            <a:r>
              <a:rPr lang="ru-RU" dirty="0">
                <a:latin typeface="TNWNEP+Calibri"/>
                <a:cs typeface="TNWNEP+Calibri"/>
              </a:rPr>
              <a:t>оператором </a:t>
            </a:r>
            <a:r>
              <a:rPr lang="ru-RU" spc="-28" dirty="0">
                <a:latin typeface="TNWNEP+Calibri"/>
                <a:cs typeface="TNWNEP+Calibri"/>
              </a:rPr>
              <a:t>будут</a:t>
            </a:r>
            <a:r>
              <a:rPr lang="ru-RU" spc="51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направлены</a:t>
            </a:r>
            <a:r>
              <a:rPr lang="ru-RU" spc="50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предложения</a:t>
            </a:r>
          </a:p>
          <a:p>
            <a:pPr>
              <a:lnSpc>
                <a:spcPts val="2160"/>
              </a:lnSpc>
            </a:pPr>
            <a:r>
              <a:rPr lang="ru-RU" dirty="0">
                <a:latin typeface="TNWNEP+Calibri"/>
                <a:cs typeface="TNWNEP+Calibri"/>
              </a:rPr>
              <a:t>отобранных</a:t>
            </a:r>
            <a:r>
              <a:rPr lang="ru-RU" spc="428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оператором</a:t>
            </a:r>
            <a:r>
              <a:rPr lang="ru-RU" spc="31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участников,</a:t>
            </a:r>
            <a:r>
              <a:rPr lang="ru-RU" spc="-18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осуществивших</a:t>
            </a:r>
          </a:p>
          <a:p>
            <a:pPr>
              <a:lnSpc>
                <a:spcPts val="2161"/>
              </a:lnSpc>
            </a:pPr>
            <a:r>
              <a:rPr lang="ru-RU" dirty="0">
                <a:latin typeface="TNWNEP+Calibri"/>
                <a:cs typeface="TNWNEP+Calibri"/>
              </a:rPr>
              <a:t>подачу заявки</a:t>
            </a:r>
            <a:r>
              <a:rPr lang="ru-RU" spc="-42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на</a:t>
            </a:r>
            <a:r>
              <a:rPr lang="ru-RU" spc="21" dirty="0">
                <a:latin typeface="TNWNEP+Calibri"/>
                <a:cs typeface="TNWNEP+Calibri"/>
              </a:rPr>
              <a:t> </a:t>
            </a:r>
            <a:r>
              <a:rPr lang="ru-RU" spc="-16" dirty="0">
                <a:latin typeface="TNWNEP+Calibri"/>
                <a:cs typeface="TNWNEP+Calibri"/>
              </a:rPr>
              <a:t>процедуру.</a:t>
            </a:r>
            <a:r>
              <a:rPr lang="ru-RU" spc="58" dirty="0">
                <a:latin typeface="TNWNEP+Calibri"/>
                <a:cs typeface="TNWNEP+Calibri"/>
              </a:rPr>
              <a:t> </a:t>
            </a:r>
            <a:r>
              <a:rPr lang="ru-RU" dirty="0" smtClean="0">
                <a:latin typeface="TNWNEP+Calibri"/>
                <a:cs typeface="TNWNEP+Calibri"/>
              </a:rPr>
              <a:t>На </a:t>
            </a:r>
            <a:r>
              <a:rPr lang="ru-RU" dirty="0">
                <a:latin typeface="TNWNEP+Calibri"/>
                <a:cs typeface="TNWNEP+Calibri"/>
              </a:rPr>
              <a:t>панели</a:t>
            </a:r>
            <a:r>
              <a:rPr lang="ru-RU" spc="18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управления</a:t>
            </a:r>
          </a:p>
          <a:p>
            <a:pPr>
              <a:lnSpc>
                <a:spcPts val="2160"/>
              </a:lnSpc>
            </a:pPr>
            <a:r>
              <a:rPr lang="ru-RU" dirty="0">
                <a:latin typeface="TNWNEP+Calibri"/>
                <a:cs typeface="TNWNEP+Calibri"/>
              </a:rPr>
              <a:t>процедурой</a:t>
            </a:r>
            <a:r>
              <a:rPr lang="ru-RU" spc="41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заказчику</a:t>
            </a:r>
            <a:r>
              <a:rPr lang="ru-RU" spc="-22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доступен функционал</a:t>
            </a:r>
            <a:r>
              <a:rPr lang="ru-RU" spc="-60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для</a:t>
            </a:r>
          </a:p>
          <a:p>
            <a:pPr>
              <a:lnSpc>
                <a:spcPts val="2162"/>
              </a:lnSpc>
            </a:pPr>
            <a:r>
              <a:rPr lang="ru-RU" dirty="0">
                <a:latin typeface="TNWNEP+Calibri"/>
                <a:cs typeface="TNWNEP+Calibri"/>
              </a:rPr>
              <a:t>формирования</a:t>
            </a:r>
            <a:r>
              <a:rPr lang="ru-RU" spc="-17" dirty="0">
                <a:latin typeface="TNWNEP+Calibri"/>
                <a:cs typeface="TNWNEP+Calibri"/>
              </a:rPr>
              <a:t> </a:t>
            </a:r>
            <a:r>
              <a:rPr lang="ru-RU" spc="-10" dirty="0">
                <a:latin typeface="TNWNEP+Calibri"/>
                <a:cs typeface="TNWNEP+Calibri"/>
              </a:rPr>
              <a:t>протокола</a:t>
            </a:r>
            <a:r>
              <a:rPr lang="ru-RU" spc="-12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подведения</a:t>
            </a:r>
            <a:r>
              <a:rPr lang="ru-RU" spc="18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итогов</a:t>
            </a:r>
            <a:r>
              <a:rPr lang="ru-RU" spc="-17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и</a:t>
            </a:r>
          </a:p>
          <a:p>
            <a:pPr>
              <a:lnSpc>
                <a:spcPts val="2160"/>
              </a:lnSpc>
            </a:pPr>
            <a:r>
              <a:rPr lang="ru-RU" dirty="0">
                <a:latin typeface="TNWNEP+Calibri"/>
                <a:cs typeface="TNWNEP+Calibri"/>
              </a:rPr>
              <a:t>заключения договора в электронной</a:t>
            </a:r>
            <a:r>
              <a:rPr lang="ru-RU" spc="13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форме</a:t>
            </a:r>
            <a:r>
              <a:rPr lang="ru-RU" spc="-10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по</a:t>
            </a:r>
          </a:p>
          <a:p>
            <a:pPr>
              <a:lnSpc>
                <a:spcPts val="2161"/>
              </a:lnSpc>
            </a:pPr>
            <a:r>
              <a:rPr lang="ru-RU" spc="-14" dirty="0">
                <a:latin typeface="TNWNEP+Calibri"/>
                <a:cs typeface="TNWNEP+Calibri"/>
              </a:rPr>
              <a:t>результатам</a:t>
            </a:r>
            <a:r>
              <a:rPr lang="ru-RU" spc="21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проведения</a:t>
            </a:r>
            <a:r>
              <a:rPr lang="ru-RU" spc="38" dirty="0">
                <a:latin typeface="TNWNEP+Calibri"/>
                <a:cs typeface="TNWNEP+Calibri"/>
              </a:rPr>
              <a:t> </a:t>
            </a:r>
            <a:r>
              <a:rPr lang="ru-RU" dirty="0">
                <a:latin typeface="TNWNEP+Calibri"/>
                <a:cs typeface="TNWNEP+Calibri"/>
              </a:rPr>
              <a:t>закупки.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71099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156462"/>
            <a:ext cx="12192000" cy="1701538"/>
          </a:xfrm>
          <a:prstGeom prst="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847528" y="2348651"/>
            <a:ext cx="1096993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ТАРИФЫ</a:t>
            </a:r>
          </a:p>
          <a:p>
            <a:r>
              <a:rPr lang="ru-RU" sz="36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для участников закупок </a:t>
            </a:r>
          </a:p>
        </p:txBody>
      </p:sp>
      <p:sp>
        <p:nvSpPr>
          <p:cNvPr id="10" name="Овал 9"/>
          <p:cNvSpPr/>
          <p:nvPr/>
        </p:nvSpPr>
        <p:spPr>
          <a:xfrm>
            <a:off x="1775520" y="5445224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302897" y="5445224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1" y="5701231"/>
            <a:ext cx="612000" cy="612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862" y="5701231"/>
            <a:ext cx="612000" cy="612000"/>
          </a:xfrm>
          <a:prstGeom prst="rect">
            <a:avLst/>
          </a:prstGeom>
        </p:spPr>
      </p:pic>
      <p:sp>
        <p:nvSpPr>
          <p:cNvPr id="25" name="Овал 24"/>
          <p:cNvSpPr/>
          <p:nvPr/>
        </p:nvSpPr>
        <p:spPr>
          <a:xfrm>
            <a:off x="3248143" y="5468812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077" y="5734208"/>
            <a:ext cx="612000" cy="612000"/>
          </a:xfrm>
          <a:prstGeom prst="rect">
            <a:avLst/>
          </a:prstGeom>
        </p:spPr>
      </p:pic>
      <p:pic>
        <p:nvPicPr>
          <p:cNvPr id="26" name="Google Shape;92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5156240"/>
            <a:ext cx="12192000" cy="6617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Овал 26"/>
          <p:cNvSpPr/>
          <p:nvPr/>
        </p:nvSpPr>
        <p:spPr>
          <a:xfrm>
            <a:off x="4723136" y="5468812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4570" y="5752646"/>
            <a:ext cx="635000" cy="6223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88" y="2235472"/>
            <a:ext cx="1149689" cy="1149689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4228104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grpSp>
        <p:nvGrpSpPr>
          <p:cNvPr id="28" name="Группа 27"/>
          <p:cNvGrpSpPr/>
          <p:nvPr/>
        </p:nvGrpSpPr>
        <p:grpSpPr>
          <a:xfrm>
            <a:off x="645290" y="1297062"/>
            <a:ext cx="9817645" cy="422880"/>
            <a:chOff x="175738" y="25446"/>
            <a:chExt cx="11242368" cy="469514"/>
          </a:xfrm>
        </p:grpSpPr>
        <p:sp>
          <p:nvSpPr>
            <p:cNvPr id="29" name="Блок-схема: альтернативный процесс 28"/>
            <p:cNvSpPr/>
            <p:nvPr/>
          </p:nvSpPr>
          <p:spPr>
            <a:xfrm>
              <a:off x="300570" y="25446"/>
              <a:ext cx="11117536" cy="469514"/>
            </a:xfrm>
            <a:prstGeom prst="flowChartAlternateProcess">
              <a:avLst/>
            </a:prstGeom>
            <a:solidFill>
              <a:srgbClr val="4AB531"/>
            </a:solidFill>
          </p:spPr>
          <p:style>
            <a:lnRef idx="0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Блок-схема: альтернативный процесс 4"/>
            <p:cNvSpPr txBox="1"/>
            <p:nvPr/>
          </p:nvSpPr>
          <p:spPr>
            <a:xfrm>
              <a:off x="175738" y="71284"/>
              <a:ext cx="11071698" cy="4236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 smtClean="0"/>
                <a:t>УЧАСТНИК</a:t>
              </a:r>
              <a:endParaRPr lang="ru-RU" sz="3200" kern="1200" dirty="0"/>
            </a:p>
          </p:txBody>
        </p:sp>
      </p:grpSp>
      <p:pic>
        <p:nvPicPr>
          <p:cNvPr id="31" name="Рисунок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197" y="4648613"/>
            <a:ext cx="9967387" cy="2070239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402665" y="1948783"/>
            <a:ext cx="71328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Ссылка на Тарифы: </a:t>
            </a:r>
            <a:r>
              <a:rPr lang="ru-RU" dirty="0" smtClean="0">
                <a:hlinkClick r:id="rId6"/>
              </a:rPr>
              <a:t>https</a:t>
            </a:r>
            <a:r>
              <a:rPr lang="ru-RU" dirty="0">
                <a:hlinkClick r:id="rId6"/>
              </a:rPr>
              <a:t>://</a:t>
            </a:r>
            <a:r>
              <a:rPr lang="ru-RU" dirty="0" smtClean="0">
                <a:hlinkClick r:id="rId6"/>
              </a:rPr>
              <a:t>utp.sberbank-ast.ru/Trade/NBT/Tariff/0/0/0/0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7228" y="2425419"/>
            <a:ext cx="8086725" cy="2200275"/>
          </a:xfrm>
          <a:prstGeom prst="rect">
            <a:avLst/>
          </a:prstGeom>
        </p:spPr>
      </p:pic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210803" y="380860"/>
            <a:ext cx="10404038" cy="87772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УДОБНЫЕ ТАРИФЫ ДЛЯ </a:t>
            </a:r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УЧАСТНИКОВ</a:t>
            </a:r>
            <a:endParaRPr lang="en-US" dirty="0" smtClean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  <a:p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ЗАКУПОК</a:t>
            </a:r>
            <a:endParaRPr lang="ru-RU" dirty="0"/>
          </a:p>
          <a:p>
            <a:endParaRPr lang="ru-RU" sz="2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97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210803" y="412203"/>
            <a:ext cx="10404038" cy="87772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УДОБНЫЕ ТАРИФЫ ДЛЯ </a:t>
            </a:r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УЧАСТНИКОВ</a:t>
            </a:r>
            <a:endParaRPr lang="en-US" dirty="0" smtClean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  <a:p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ЗАКУПОК</a:t>
            </a:r>
            <a:endParaRPr lang="ru-RU" dirty="0"/>
          </a:p>
          <a:p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3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1013863" y="2887811"/>
          <a:ext cx="10274300" cy="391858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5137150">
                  <a:extLst>
                    <a:ext uri="{9D8B030D-6E8A-4147-A177-3AD203B41FA5}">
                      <a16:colId xmlns:a16="http://schemas.microsoft.com/office/drawing/2014/main" val="673385374"/>
                    </a:ext>
                  </a:extLst>
                </a:gridCol>
                <a:gridCol w="5137150">
                  <a:extLst>
                    <a:ext uri="{9D8B030D-6E8A-4147-A177-3AD203B41FA5}">
                      <a16:colId xmlns:a16="http://schemas.microsoft.com/office/drawing/2014/main" val="3484794890"/>
                    </a:ext>
                  </a:extLst>
                </a:gridCol>
              </a:tblGrid>
              <a:tr h="952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</a:rPr>
                        <a:t>ТАРИФЫ ПО 223-ФЗ (ЗА ИСКЛЮЧЕНИЕМ КОНКУРЕНТНЫХ ЗАКУПОК В РАМКАХ 223-ФЗ С УЧАСТИЕМ ТОЛЬКО СУБЪЕКТОВ МСП, А ТАКЖЕ ЭЛЕКТРОННОГО МАГАЗИНА ДЛЯ ЗАКУПОК СРЕДИ СУБЪЕКТОВ МСП ПО 223-ФЗ)</a:t>
                      </a:r>
                      <a:br>
                        <a:rPr lang="ru-RU" sz="1600" b="1" u="none" strike="noStrike" dirty="0" smtClean="0">
                          <a:effectLst/>
                        </a:rPr>
                      </a:br>
                      <a:r>
                        <a:rPr lang="ru-RU" sz="1600" b="1" u="none" strike="noStrike" dirty="0" smtClean="0">
                          <a:effectLst/>
                        </a:rPr>
                        <a:t>СМСП - СУБЪЕКТ МАЛОГО И СРЕДНЕГО ПРЕДПРИНИМАТЕЛЬСТВА.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183998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Начальная цена лота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>
                    <a:solidFill>
                      <a:srgbClr val="28C74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Обеспечение оплаты услуг оператора (за лот)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>
                    <a:solidFill>
                      <a:srgbClr val="28C7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504740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≤ 100 000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Бесплатно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56910068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100 000,01 руб.- 500 000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1% от начальной цены лота (кроме того НДС 20%)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455635755"/>
                  </a:ext>
                </a:extLst>
              </a:tr>
              <a:tr h="257175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500 000,01 руб. - 5 000 000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5 000 руб.+ 0,4%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783256123"/>
                  </a:ext>
                </a:extLst>
              </a:tr>
              <a:tr h="5143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от начальной цены лота, превышающей 500 000 руб. (кроме того НДС 20%)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66655928"/>
                  </a:ext>
                </a:extLst>
              </a:tr>
              <a:tr h="257175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5 000 000,01 руб.- 10 000 000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23 000 руб.+ 0,2%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99139939"/>
                  </a:ext>
                </a:extLst>
              </a:tr>
              <a:tr h="5143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от начальной цены лота, превышающей 5 000 000 руб. (кроме того НДС 20%)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33139785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≥ 10 000 000,01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</a:rPr>
                        <a:t>33 000 руб. (кроме того НДС 20%)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30699562"/>
                  </a:ext>
                </a:extLst>
              </a:tr>
            </a:tbl>
          </a:graphicData>
        </a:graphic>
      </p:graphicFrame>
      <p:grpSp>
        <p:nvGrpSpPr>
          <p:cNvPr id="12" name="Группа 11"/>
          <p:cNvGrpSpPr/>
          <p:nvPr/>
        </p:nvGrpSpPr>
        <p:grpSpPr>
          <a:xfrm>
            <a:off x="517262" y="1232226"/>
            <a:ext cx="11220851" cy="1212768"/>
            <a:chOff x="497384" y="1321710"/>
            <a:chExt cx="5707504" cy="5259474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585988" y="1392252"/>
              <a:ext cx="5554026" cy="5188932"/>
            </a:xfrm>
            <a:prstGeom prst="rect">
              <a:avLst/>
            </a:prstGeom>
            <a:ln w="9525" cap="flat" cmpd="sng" algn="ctr">
              <a:solidFill>
                <a:srgbClr val="EEEC04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" name="Полилиния 15"/>
            <p:cNvSpPr/>
            <p:nvPr/>
          </p:nvSpPr>
          <p:spPr>
            <a:xfrm>
              <a:off x="497384" y="1321710"/>
              <a:ext cx="5707504" cy="1298658"/>
            </a:xfrm>
            <a:custGeom>
              <a:avLst/>
              <a:gdLst>
                <a:gd name="connsiteX0" fmla="*/ 0 w 5554026"/>
                <a:gd name="connsiteY0" fmla="*/ 259452 h 1556679"/>
                <a:gd name="connsiteX1" fmla="*/ 259452 w 5554026"/>
                <a:gd name="connsiteY1" fmla="*/ 0 h 1556679"/>
                <a:gd name="connsiteX2" fmla="*/ 5294574 w 5554026"/>
                <a:gd name="connsiteY2" fmla="*/ 0 h 1556679"/>
                <a:gd name="connsiteX3" fmla="*/ 5554026 w 5554026"/>
                <a:gd name="connsiteY3" fmla="*/ 259452 h 1556679"/>
                <a:gd name="connsiteX4" fmla="*/ 5554026 w 5554026"/>
                <a:gd name="connsiteY4" fmla="*/ 1297227 h 1556679"/>
                <a:gd name="connsiteX5" fmla="*/ 5294574 w 5554026"/>
                <a:gd name="connsiteY5" fmla="*/ 1556679 h 1556679"/>
                <a:gd name="connsiteX6" fmla="*/ 259452 w 5554026"/>
                <a:gd name="connsiteY6" fmla="*/ 1556679 h 1556679"/>
                <a:gd name="connsiteX7" fmla="*/ 0 w 5554026"/>
                <a:gd name="connsiteY7" fmla="*/ 1297227 h 1556679"/>
                <a:gd name="connsiteX8" fmla="*/ 0 w 5554026"/>
                <a:gd name="connsiteY8" fmla="*/ 259452 h 1556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54026" h="1556679">
                  <a:moveTo>
                    <a:pt x="0" y="259452"/>
                  </a:moveTo>
                  <a:cubicBezTo>
                    <a:pt x="0" y="116161"/>
                    <a:pt x="116161" y="0"/>
                    <a:pt x="259452" y="0"/>
                  </a:cubicBezTo>
                  <a:lnTo>
                    <a:pt x="5294574" y="0"/>
                  </a:lnTo>
                  <a:cubicBezTo>
                    <a:pt x="5437865" y="0"/>
                    <a:pt x="5554026" y="116161"/>
                    <a:pt x="5554026" y="259452"/>
                  </a:cubicBezTo>
                  <a:lnTo>
                    <a:pt x="5554026" y="1297227"/>
                  </a:lnTo>
                  <a:cubicBezTo>
                    <a:pt x="5554026" y="1440518"/>
                    <a:pt x="5437865" y="1556679"/>
                    <a:pt x="5294574" y="1556679"/>
                  </a:cubicBezTo>
                  <a:lnTo>
                    <a:pt x="259452" y="1556679"/>
                  </a:lnTo>
                  <a:cubicBezTo>
                    <a:pt x="116161" y="1556679"/>
                    <a:pt x="0" y="1440518"/>
                    <a:pt x="0" y="1297227"/>
                  </a:cubicBezTo>
                  <a:lnTo>
                    <a:pt x="0" y="259452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EEEC04"/>
              </a:solidFill>
            </a:ln>
          </p:spPr>
          <p:style>
            <a:lnRef idx="0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391" tIns="228391" rIns="228391" bIns="228391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cap="all" spc="150" dirty="0" smtClean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ЗАКАЗЧИК</a:t>
              </a:r>
              <a:endParaRPr lang="ru-RU" kern="1200" cap="all" spc="150" dirty="0">
                <a:solidFill>
                  <a:schemeClr val="bg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15736" y="3018841"/>
              <a:ext cx="5294529" cy="943733"/>
            </a:xfrm>
            <a:custGeom>
              <a:avLst/>
              <a:gdLst>
                <a:gd name="connsiteX0" fmla="*/ 0 w 1849534"/>
                <a:gd name="connsiteY0" fmla="*/ 0 h 1022649"/>
                <a:gd name="connsiteX1" fmla="*/ 1849534 w 1849534"/>
                <a:gd name="connsiteY1" fmla="*/ 0 h 1022649"/>
                <a:gd name="connsiteX2" fmla="*/ 1849534 w 1849534"/>
                <a:gd name="connsiteY2" fmla="*/ 1022649 h 1022649"/>
                <a:gd name="connsiteX3" fmla="*/ 0 w 1849534"/>
                <a:gd name="connsiteY3" fmla="*/ 1022649 h 1022649"/>
                <a:gd name="connsiteX4" fmla="*/ 0 w 1849534"/>
                <a:gd name="connsiteY4" fmla="*/ 0 h 102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9534" h="1022649">
                  <a:moveTo>
                    <a:pt x="0" y="0"/>
                  </a:moveTo>
                  <a:lnTo>
                    <a:pt x="1849534" y="0"/>
                  </a:lnTo>
                  <a:lnTo>
                    <a:pt x="1849534" y="1022649"/>
                  </a:lnTo>
                  <a:lnTo>
                    <a:pt x="0" y="1022649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 dirty="0" smtClean="0"/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/>
                <a:t>223-ФЗ</a:t>
              </a:r>
              <a:endParaRPr lang="ru-RU" sz="1000" b="1" kern="1200" dirty="0" smtClean="0"/>
            </a:p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800" kern="1200" dirty="0"/>
            </a:p>
          </p:txBody>
        </p:sp>
        <p:sp>
          <p:nvSpPr>
            <p:cNvPr id="18" name="Блок-схема: альтернативный процесс 17"/>
            <p:cNvSpPr/>
            <p:nvPr/>
          </p:nvSpPr>
          <p:spPr>
            <a:xfrm>
              <a:off x="585988" y="6297409"/>
              <a:ext cx="5554026" cy="283775"/>
            </a:xfrm>
            <a:prstGeom prst="flowChartAlternateProcess">
              <a:avLst/>
            </a:prstGeom>
            <a:solidFill>
              <a:srgbClr val="FFC000"/>
            </a:solidFill>
            <a:ln>
              <a:solidFill>
                <a:srgbClr val="EEEC04"/>
              </a:solidFill>
            </a:ln>
          </p:spPr>
          <p:style>
            <a:lnRef idx="0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9" name="Группа 18"/>
          <p:cNvGrpSpPr/>
          <p:nvPr/>
        </p:nvGrpSpPr>
        <p:grpSpPr>
          <a:xfrm>
            <a:off x="568919" y="2536877"/>
            <a:ext cx="11117536" cy="350934"/>
            <a:chOff x="0" y="0"/>
            <a:chExt cx="11117536" cy="469514"/>
          </a:xfrm>
        </p:grpSpPr>
        <p:sp>
          <p:nvSpPr>
            <p:cNvPr id="20" name="Блок-схема: альтернативный процесс 19"/>
            <p:cNvSpPr/>
            <p:nvPr/>
          </p:nvSpPr>
          <p:spPr>
            <a:xfrm>
              <a:off x="0" y="0"/>
              <a:ext cx="11117536" cy="469514"/>
            </a:xfrm>
            <a:prstGeom prst="flowChartAlternateProcess">
              <a:avLst/>
            </a:prstGeom>
            <a:solidFill>
              <a:srgbClr val="4AB531"/>
            </a:solidFill>
          </p:spPr>
          <p:style>
            <a:lnRef idx="0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Блок-схема: альтернативный процесс 4"/>
            <p:cNvSpPr txBox="1"/>
            <p:nvPr/>
          </p:nvSpPr>
          <p:spPr>
            <a:xfrm>
              <a:off x="22919" y="22919"/>
              <a:ext cx="11071698" cy="4236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/>
                <a:t>УЧАСТНИК</a:t>
              </a:r>
              <a:endParaRPr lang="ru-RU" sz="3600" kern="1200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7390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grpSp>
        <p:nvGrpSpPr>
          <p:cNvPr id="22" name="Группа 21"/>
          <p:cNvGrpSpPr/>
          <p:nvPr/>
        </p:nvGrpSpPr>
        <p:grpSpPr>
          <a:xfrm>
            <a:off x="491823" y="1274143"/>
            <a:ext cx="11117536" cy="469514"/>
            <a:chOff x="0" y="0"/>
            <a:chExt cx="11117536" cy="469514"/>
          </a:xfrm>
        </p:grpSpPr>
        <p:sp>
          <p:nvSpPr>
            <p:cNvPr id="23" name="Блок-схема: альтернативный процесс 22"/>
            <p:cNvSpPr/>
            <p:nvPr/>
          </p:nvSpPr>
          <p:spPr>
            <a:xfrm>
              <a:off x="0" y="0"/>
              <a:ext cx="11117536" cy="469514"/>
            </a:xfrm>
            <a:prstGeom prst="flowChartAlternateProcess">
              <a:avLst/>
            </a:prstGeom>
            <a:solidFill>
              <a:srgbClr val="4AB531"/>
            </a:solidFill>
          </p:spPr>
          <p:style>
            <a:lnRef idx="0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Блок-схема: альтернативный процесс 4"/>
            <p:cNvSpPr txBox="1"/>
            <p:nvPr/>
          </p:nvSpPr>
          <p:spPr>
            <a:xfrm>
              <a:off x="22919" y="22919"/>
              <a:ext cx="11071698" cy="4236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kern="1200" dirty="0" smtClean="0"/>
                <a:t>УЧАСТНИК</a:t>
              </a:r>
              <a:endParaRPr lang="ru-RU" sz="2800" kern="1200" dirty="0"/>
            </a:p>
          </p:txBody>
        </p:sp>
      </p:grpSp>
      <p:graphicFrame>
        <p:nvGraphicFramePr>
          <p:cNvPr id="25" name="Таблица 24"/>
          <p:cNvGraphicFramePr>
            <a:graphicFrameLocks noGrp="1"/>
          </p:cNvGraphicFramePr>
          <p:nvPr>
            <p:extLst/>
          </p:nvPr>
        </p:nvGraphicFramePr>
        <p:xfrm>
          <a:off x="1028424" y="1816811"/>
          <a:ext cx="10274300" cy="308800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5137150">
                  <a:extLst>
                    <a:ext uri="{9D8B030D-6E8A-4147-A177-3AD203B41FA5}">
                      <a16:colId xmlns:a16="http://schemas.microsoft.com/office/drawing/2014/main" val="3743733686"/>
                    </a:ext>
                  </a:extLst>
                </a:gridCol>
                <a:gridCol w="5137150">
                  <a:extLst>
                    <a:ext uri="{9D8B030D-6E8A-4147-A177-3AD203B41FA5}">
                      <a16:colId xmlns:a16="http://schemas.microsoft.com/office/drawing/2014/main" val="3827521545"/>
                    </a:ext>
                  </a:extLst>
                </a:gridCol>
              </a:tblGrid>
              <a:tr h="104775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</a:rPr>
                        <a:t>Тарифы для конкурентных закупок в рамках 223-ФЗ с участием только субъектов МСП (в соответствии со ст. 3.4 223-ФЗ), а также для электронного магазина для закупок среди субъектов МСП по 223-ФЗ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2281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СМСП - субъект малого и среднего предпринимательства. </a:t>
                      </a:r>
                      <a:endParaRPr lang="ru-RU" sz="1100" b="0" i="0" u="none" strike="noStrike" dirty="0">
                        <a:solidFill>
                          <a:srgbClr val="333F48"/>
                        </a:solidFill>
                        <a:effectLst/>
                        <a:latin typeface="SBSansDisplay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8165569"/>
                  </a:ext>
                </a:extLst>
              </a:tr>
              <a:tr h="244730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u="none" strike="noStrike" dirty="0">
                          <a:effectLst/>
                        </a:rPr>
                        <a:t>Начальная цена лота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>
                    <a:solidFill>
                      <a:srgbClr val="28C74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u="none" strike="noStrike" dirty="0">
                          <a:effectLst/>
                        </a:rPr>
                        <a:t>Размер обеспечения оплаты услуг оператора за лот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>
                    <a:solidFill>
                      <a:srgbClr val="28C7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004648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>
                          <a:effectLst/>
                        </a:rPr>
                        <a:t>≤ 100 000 руб.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>
                          <a:effectLst/>
                        </a:rPr>
                        <a:t>Бесплатно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535771600"/>
                  </a:ext>
                </a:extLst>
              </a:tr>
              <a:tr h="323850">
                <a:tc rowSpan="4"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>
                          <a:effectLst/>
                        </a:rPr>
                        <a:t>≥ 100 000,01 руб.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>
                          <a:effectLst/>
                        </a:rPr>
                        <a:t>1%,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2238958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но не более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610380410"/>
                  </a:ext>
                </a:extLst>
              </a:tr>
              <a:tr h="323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>
                          <a:effectLst/>
                        </a:rPr>
                        <a:t>5 000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53185731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(руб. без НДС за лот)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5916077"/>
                  </a:ext>
                </a:extLst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>
            <p:extLst/>
          </p:nvPr>
        </p:nvGraphicFramePr>
        <p:xfrm>
          <a:off x="1028424" y="5115753"/>
          <a:ext cx="10274300" cy="123825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4165600">
                  <a:extLst>
                    <a:ext uri="{9D8B030D-6E8A-4147-A177-3AD203B41FA5}">
                      <a16:colId xmlns:a16="http://schemas.microsoft.com/office/drawing/2014/main" val="2741915525"/>
                    </a:ext>
                  </a:extLst>
                </a:gridCol>
                <a:gridCol w="6108700">
                  <a:extLst>
                    <a:ext uri="{9D8B030D-6E8A-4147-A177-3AD203B41FA5}">
                      <a16:colId xmlns:a16="http://schemas.microsoft.com/office/drawing/2014/main" val="3833875238"/>
                    </a:ext>
                  </a:extLst>
                </a:gridCol>
              </a:tblGrid>
              <a:tr h="32385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</a:rPr>
                        <a:t>Тариф «Бумажные процедуры» 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573400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Организатору предоставляется возможность проведения процедур закупок с возможностью подачи заявки в бумажной форме: конкурс, запрос предложений, запрос цен, запрос котировок, а также квалификационного отбора. </a:t>
                      </a:r>
                      <a:endParaRPr lang="ru-RU" sz="1100" b="0" i="0" u="none" strike="noStrike" dirty="0">
                        <a:solidFill>
                          <a:srgbClr val="333F48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000" u="none" strike="noStrike" dirty="0">
                          <a:effectLst/>
                        </a:rPr>
                        <a:t>7 800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4690159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SBSansDisplay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(руб. с НДС в месяц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1116324"/>
                  </a:ext>
                </a:extLst>
              </a:tr>
            </a:tbl>
          </a:graphicData>
        </a:graphic>
      </p:graphicFrame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210007" y="426907"/>
            <a:ext cx="10404038" cy="87772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УДОБНЫЕ ТАРИФЫ ДЛЯ </a:t>
            </a:r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УЧАСТНИКОВ</a:t>
            </a:r>
            <a:endParaRPr lang="en-US" dirty="0" smtClean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  <a:p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ЗАКУПОК</a:t>
            </a:r>
            <a:endParaRPr lang="ru-RU" dirty="0"/>
          </a:p>
          <a:p>
            <a:endParaRPr lang="ru-RU" sz="2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444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745" t="28947" r="4489"/>
          <a:stretch/>
        </p:blipFill>
        <p:spPr>
          <a:xfrm>
            <a:off x="0" y="3482125"/>
            <a:ext cx="6047310" cy="23668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9455" y="777999"/>
            <a:ext cx="597178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</a:t>
            </a:r>
            <a:r>
              <a:rPr lang="ru-RU" spc="-10" dirty="0" smtClean="0">
                <a:latin typeface="SB Sans Text Light"/>
                <a:cs typeface="Times New Roman"/>
              </a:rPr>
              <a:t>НМЦ</a:t>
            </a:r>
            <a:endParaRPr lang="ru-RU" spc="-10" dirty="0">
              <a:latin typeface="SB Sans Text Light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66609" y="1333789"/>
            <a:ext cx="468289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/>
            <a:r>
              <a:rPr lang="ru-RU" sz="1600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  <a:hlinkClick r:id="rId4"/>
              </a:rPr>
              <a:t>Создан в соответствии с Приказом Минэкономразвития РФ от 02.10.2013 г</a:t>
            </a:r>
            <a:r>
              <a:rPr lang="ru-RU" sz="1600" u="sng" spc="-75" dirty="0" smtClean="0">
                <a:solidFill>
                  <a:srgbClr val="0070C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  <a:hlinkClick r:id="rId4"/>
              </a:rPr>
              <a:t>.</a:t>
            </a:r>
            <a:r>
              <a:rPr lang="ru-RU" sz="1600" u="sng" spc="-75" dirty="0" smtClean="0">
                <a:solidFill>
                  <a:srgbClr val="0070C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600" u="sng" spc="-75" dirty="0">
                <a:solidFill>
                  <a:srgbClr val="0070C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№567  «Об утверждении методических рекомендаций по применению методов  определения НМЦК, цены контракта, заключаемого </a:t>
            </a:r>
            <a:r>
              <a:rPr lang="ru-RU" sz="1600" u="sng" spc="-75" dirty="0" smtClean="0">
                <a:solidFill>
                  <a:srgbClr val="0070C0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 единственным поставщиком (подрядчиком, исполнителем)».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48403" y="1365711"/>
            <a:ext cx="5405817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/>
            <a:r>
              <a:rPr lang="ru-RU" sz="2000" b="1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Возможности</a:t>
            </a:r>
            <a:r>
              <a:rPr lang="ru-RU" sz="2000" b="1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:</a:t>
            </a:r>
          </a:p>
          <a:p>
            <a:pPr marL="246374" indent="-229441">
              <a:spcBef>
                <a:spcPts val="133"/>
              </a:spcBef>
              <a:buChar char="•"/>
              <a:tabLst>
                <a:tab pos="247220" algn="l"/>
              </a:tabLst>
            </a:pPr>
            <a:endParaRPr lang="ru-RU" sz="600" b="1" spc="-75" dirty="0" smtClean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246374" indent="-229441">
              <a:spcBef>
                <a:spcPts val="133"/>
              </a:spcBef>
              <a:buChar char="•"/>
              <a:tabLst>
                <a:tab pos="247220" algn="l"/>
              </a:tabLst>
            </a:pPr>
            <a:r>
              <a:rPr lang="ru-RU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Метод </a:t>
            </a:r>
            <a:r>
              <a:rPr lang="ru-RU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сопоставимых рыночных цен</a:t>
            </a:r>
          </a:p>
          <a:p>
            <a:pPr marL="246374" indent="-229441">
              <a:spcBef>
                <a:spcPts val="660"/>
              </a:spcBef>
              <a:buChar char="•"/>
              <a:tabLst>
                <a:tab pos="247220" algn="l"/>
              </a:tabLst>
            </a:pPr>
            <a:r>
              <a:rPr lang="ru-RU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Расчет средневзвешенной цены</a:t>
            </a:r>
          </a:p>
          <a:p>
            <a:pPr marL="246374" indent="-229441">
              <a:spcBef>
                <a:spcPts val="673"/>
              </a:spcBef>
              <a:buChar char="•"/>
              <a:tabLst>
                <a:tab pos="247220" algn="l"/>
              </a:tabLst>
            </a:pPr>
            <a:r>
              <a:rPr lang="ru-RU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Тарифный метод</a:t>
            </a:r>
          </a:p>
          <a:p>
            <a:pPr marL="246374" indent="-229441">
              <a:spcBef>
                <a:spcPts val="927"/>
              </a:spcBef>
              <a:buChar char="•"/>
              <a:tabLst>
                <a:tab pos="247220" algn="l"/>
              </a:tabLst>
            </a:pPr>
            <a:r>
              <a:rPr lang="ru-RU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Поиск по МНН (международное </a:t>
            </a:r>
            <a:r>
              <a:rPr lang="ru-RU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   непатентованное </a:t>
            </a:r>
            <a:r>
              <a:rPr lang="ru-RU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наименование)</a:t>
            </a:r>
          </a:p>
          <a:p>
            <a:pPr marL="246374" marR="361518" indent="-229441">
              <a:spcBef>
                <a:spcPts val="947"/>
              </a:spcBef>
              <a:buChar char="•"/>
              <a:tabLst>
                <a:tab pos="247220" algn="l"/>
              </a:tabLst>
            </a:pPr>
            <a:r>
              <a:rPr lang="ru-RU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Выбор лекарственной формы и дозировки</a:t>
            </a:r>
          </a:p>
          <a:p>
            <a:pPr marL="246374" indent="-229441">
              <a:spcBef>
                <a:spcPts val="927"/>
              </a:spcBef>
              <a:buChar char="•"/>
              <a:tabLst>
                <a:tab pos="247220" algn="l"/>
              </a:tabLst>
            </a:pPr>
            <a:r>
              <a:rPr lang="ru-RU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Корректировка цены с учетом </a:t>
            </a:r>
            <a:r>
              <a:rPr lang="ru-RU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НДС и </a:t>
            </a:r>
            <a:r>
              <a:rPr lang="ru-RU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оптовой надбавки</a:t>
            </a:r>
          </a:p>
          <a:p>
            <a:pPr marL="246374" indent="-229441">
              <a:spcBef>
                <a:spcPts val="933"/>
              </a:spcBef>
              <a:buChar char="•"/>
              <a:tabLst>
                <a:tab pos="247220" algn="l"/>
              </a:tabLst>
            </a:pPr>
            <a:r>
              <a:rPr lang="ru-RU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Возможность выгрузки </a:t>
            </a:r>
            <a:r>
              <a:rPr lang="ru-RU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данных</a:t>
            </a:r>
          </a:p>
          <a:p>
            <a:pPr marL="246374" indent="-229441">
              <a:spcBef>
                <a:spcPts val="1067"/>
              </a:spcBef>
              <a:buChar char="•"/>
              <a:tabLst>
                <a:tab pos="247220" algn="l"/>
              </a:tabLst>
            </a:pPr>
            <a:r>
              <a:rPr lang="ru-RU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Контроль обоснования </a:t>
            </a:r>
            <a:r>
              <a:rPr lang="ru-RU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НМЦ</a:t>
            </a:r>
            <a:endParaRPr lang="ru-RU" spc="-75" dirty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246374" indent="-229441">
              <a:spcBef>
                <a:spcPts val="933"/>
              </a:spcBef>
              <a:buChar char="•"/>
              <a:tabLst>
                <a:tab pos="247220" algn="l"/>
              </a:tabLst>
            </a:pPr>
            <a:r>
              <a:rPr lang="ru-RU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Динамика контрактов по </a:t>
            </a:r>
            <a:r>
              <a:rPr lang="ru-RU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товарам</a:t>
            </a:r>
            <a:endParaRPr lang="ru-RU" spc="-75" dirty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246374" indent="-229441">
              <a:spcBef>
                <a:spcPts val="927"/>
              </a:spcBef>
              <a:buChar char="•"/>
              <a:tabLst>
                <a:tab pos="247220" algn="l"/>
              </a:tabLst>
            </a:pPr>
            <a:r>
              <a:rPr lang="ru-RU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Классификатор </a:t>
            </a:r>
            <a:r>
              <a:rPr lang="ru-RU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ТРУ</a:t>
            </a:r>
            <a:endParaRPr lang="ru-RU" spc="-75" dirty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246374" indent="-229441">
              <a:spcBef>
                <a:spcPts val="940"/>
              </a:spcBef>
              <a:buChar char="•"/>
              <a:tabLst>
                <a:tab pos="247220" algn="l"/>
              </a:tabLst>
            </a:pPr>
            <a:r>
              <a:rPr lang="ru-RU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Выгрузка аналитических справок</a:t>
            </a:r>
            <a:endParaRPr lang="ru-RU" spc="-75" dirty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  <p:pic>
        <p:nvPicPr>
          <p:cNvPr id="10" name="Google Shape;9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0758" y="233118"/>
            <a:ext cx="8395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 ОБОСНОВАНИЯ </a:t>
            </a: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НМЦ</a:t>
            </a:r>
            <a:endParaRPr lang="ru-RU" sz="2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7348" y="588001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933" marR="38944" indent="-847" algn="ctr">
              <a:spcBef>
                <a:spcPts val="7"/>
              </a:spcBef>
            </a:pPr>
            <a:r>
              <a:rPr lang="ru-RU" b="1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Выгода: экономия времени на обосновании </a:t>
            </a:r>
            <a:r>
              <a:rPr lang="ru-RU" b="1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НМЦ, </a:t>
            </a:r>
            <a:r>
              <a:rPr lang="ru-RU" b="1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снижение  риска  нарушения законодательства.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1787" y="3485838"/>
            <a:ext cx="3243053" cy="2268875"/>
          </a:xfrm>
          <a:prstGeom prst="rect">
            <a:avLst/>
          </a:prstGeom>
          <a:noFill/>
          <a:ln w="9525" cap="flat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176402" y="1227742"/>
            <a:ext cx="1190208" cy="837478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36621" y="1227742"/>
            <a:ext cx="933331" cy="83403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78" y="1376473"/>
            <a:ext cx="540015" cy="5400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537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156462"/>
            <a:ext cx="12192000" cy="1701538"/>
          </a:xfrm>
          <a:prstGeom prst="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3359696" y="2471539"/>
            <a:ext cx="5904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ОТЧЕТЫ </a:t>
            </a:r>
          </a:p>
        </p:txBody>
      </p:sp>
      <p:sp>
        <p:nvSpPr>
          <p:cNvPr id="10" name="Овал 9"/>
          <p:cNvSpPr/>
          <p:nvPr/>
        </p:nvSpPr>
        <p:spPr>
          <a:xfrm>
            <a:off x="1775520" y="5445224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302897" y="5445224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1" y="5701231"/>
            <a:ext cx="612000" cy="612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862" y="5701231"/>
            <a:ext cx="612000" cy="612000"/>
          </a:xfrm>
          <a:prstGeom prst="rect">
            <a:avLst/>
          </a:prstGeom>
        </p:spPr>
      </p:pic>
      <p:sp>
        <p:nvSpPr>
          <p:cNvPr id="25" name="Овал 24"/>
          <p:cNvSpPr/>
          <p:nvPr/>
        </p:nvSpPr>
        <p:spPr>
          <a:xfrm>
            <a:off x="3248143" y="5468812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077" y="5734208"/>
            <a:ext cx="612000" cy="612000"/>
          </a:xfrm>
          <a:prstGeom prst="rect">
            <a:avLst/>
          </a:prstGeom>
        </p:spPr>
      </p:pic>
      <p:pic>
        <p:nvPicPr>
          <p:cNvPr id="26" name="Google Shape;92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5156240"/>
            <a:ext cx="12192000" cy="66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4570" y="5752646"/>
            <a:ext cx="635000" cy="622300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4882202" y="5441532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3636" y="5725366"/>
            <a:ext cx="635000" cy="62230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495" y="1988840"/>
            <a:ext cx="1928030" cy="1889469"/>
          </a:xfrm>
          <a:prstGeom prst="rect">
            <a:avLst/>
          </a:prstGeom>
          <a:ln>
            <a:noFill/>
          </a:ln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381075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106685" y="3136724"/>
            <a:ext cx="5034348" cy="2031325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524076" y="3874990"/>
            <a:ext cx="29641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spc="-10" dirty="0" smtClean="0">
                <a:latin typeface="SB Sans Text Light"/>
                <a:cs typeface="Times New Roman"/>
              </a:rPr>
              <a:t>У </a:t>
            </a:r>
            <a:r>
              <a:rPr lang="ru-RU" sz="1600" spc="-10" dirty="0">
                <a:latin typeface="SB Sans Text Light"/>
                <a:cs typeface="Times New Roman"/>
              </a:rPr>
              <a:t>пользователя есть возможность </a:t>
            </a:r>
            <a:r>
              <a:rPr lang="ru-RU" sz="1600" spc="-10" dirty="0" smtClean="0">
                <a:latin typeface="SB Sans Text Light"/>
                <a:cs typeface="Times New Roman"/>
              </a:rPr>
              <a:t>выгрузки отчетов </a:t>
            </a:r>
            <a:endParaRPr lang="ru-RU" sz="1600" dirty="0">
              <a:solidFill>
                <a:srgbClr val="21A038"/>
              </a:solidFill>
              <a:latin typeface="SB Sans Text Light" panose="020B0303040504020904"/>
            </a:endParaRPr>
          </a:p>
        </p:txBody>
      </p:sp>
      <p:pic>
        <p:nvPicPr>
          <p:cNvPr id="13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4" y="3847300"/>
            <a:ext cx="612000" cy="612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26308" y="390355"/>
            <a:ext cx="8395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ОТЧЕТЫ</a:t>
            </a:r>
            <a:endParaRPr lang="ru-RU" sz="2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7290524" y="3728941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7463733" y="5238621"/>
            <a:ext cx="4085055" cy="77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492" y="1186404"/>
            <a:ext cx="6600031" cy="31829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067" y="4441308"/>
            <a:ext cx="6626067" cy="23641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1374">
            <a:off x="3689981" y="3693526"/>
            <a:ext cx="447980" cy="411835"/>
          </a:xfrm>
          <a:prstGeom prst="rect">
            <a:avLst/>
          </a:prstGeom>
        </p:spPr>
      </p:pic>
      <p:sp>
        <p:nvSpPr>
          <p:cNvPr id="5" name="Стрелка влево 4"/>
          <p:cNvSpPr/>
          <p:nvPr/>
        </p:nvSpPr>
        <p:spPr>
          <a:xfrm>
            <a:off x="6768618" y="3955311"/>
            <a:ext cx="338067" cy="450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094" y="3848321"/>
            <a:ext cx="612000" cy="612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0744427" y="1242660"/>
            <a:ext cx="1172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223-ФЗ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9696" y="1700808"/>
            <a:ext cx="820517" cy="216024"/>
          </a:xfrm>
          <a:prstGeom prst="rect">
            <a:avLst/>
          </a:prstGeom>
          <a:noFill/>
          <a:ln w="28575">
            <a:solidFill>
              <a:srgbClr val="21A0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197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539" y="1340768"/>
            <a:ext cx="11273414" cy="396578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9624392" y="1264486"/>
            <a:ext cx="2257579" cy="400318"/>
          </a:xfrm>
          <a:prstGeom prst="roundRect">
            <a:avLst>
              <a:gd name="adj" fmla="val 50000"/>
            </a:avLst>
          </a:prstGeom>
          <a:solidFill>
            <a:srgbClr val="6E0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hlinkClick r:id="rId4"/>
          </p:cNvPr>
          <p:cNvSpPr txBox="1"/>
          <p:nvPr/>
        </p:nvSpPr>
        <p:spPr>
          <a:xfrm>
            <a:off x="9794060" y="1279979"/>
            <a:ext cx="1918241" cy="369332"/>
          </a:xfrm>
          <a:prstGeom prst="rect">
            <a:avLst/>
          </a:prstGeom>
          <a:solidFill>
            <a:srgbClr val="6E00F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ПЕРЕЙТИ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4212" y="5477603"/>
            <a:ext cx="11816444" cy="1124744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spc="-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Учебный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центр </a:t>
            </a:r>
            <a:r>
              <a:rPr lang="ru-RU" sz="1600" spc="-3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АО </a:t>
            </a:r>
            <a:r>
              <a:rPr lang="ru-RU" sz="1600" spc="-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“Сбербанк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-</a:t>
            </a:r>
            <a:r>
              <a:rPr lang="ru-RU" sz="1600" spc="2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 </a:t>
            </a:r>
            <a:r>
              <a:rPr lang="ru-RU" sz="1600" spc="-2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АСТ”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 </a:t>
            </a:r>
            <a:r>
              <a:rPr lang="ru-RU" sz="1600" spc="-1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проводит </a:t>
            </a:r>
            <a:r>
              <a:rPr lang="ru-RU" sz="1600" spc="-1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обучение организаторов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и </a:t>
            </a:r>
            <a:r>
              <a:rPr lang="ru-RU" sz="1600" spc="-1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участников </a:t>
            </a:r>
            <a:r>
              <a:rPr lang="ru-RU" sz="1600" spc="-5" dirty="0" smtClean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закупок. </a:t>
            </a:r>
            <a:r>
              <a:rPr lang="ru-RU" sz="1600" spc="-10" dirty="0" smtClean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Обучение </a:t>
            </a:r>
            <a:r>
              <a:rPr lang="ru-RU" sz="1600" spc="-1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проводится 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с </a:t>
            </a:r>
            <a:r>
              <a:rPr lang="ru-RU" sz="1600" spc="-10" dirty="0">
                <a:solidFill>
                  <a:srgbClr val="21A038"/>
                </a:solidFill>
                <a:latin typeface="SB Sans Text Light" panose="020B0303040504020904"/>
                <a:cs typeface="Times New Roman"/>
              </a:rPr>
              <a:t>использованием авторских</a:t>
            </a:r>
            <a:r>
              <a:rPr lang="ru-RU" sz="1600" spc="-5" dirty="0">
                <a:solidFill>
                  <a:srgbClr val="21A038"/>
                </a:solidFill>
                <a:latin typeface="SB Sans Text Light" panose="020B0303040504020904"/>
                <a:cs typeface="Times New Roman"/>
              </a:rPr>
              <a:t> </a:t>
            </a:r>
            <a:r>
              <a:rPr lang="ru-RU" sz="1600" spc="-10" dirty="0">
                <a:solidFill>
                  <a:srgbClr val="21A038"/>
                </a:solidFill>
                <a:latin typeface="SB Sans Text Light" panose="020B0303040504020904"/>
                <a:cs typeface="Times New Roman"/>
              </a:rPr>
              <a:t>методик,</a:t>
            </a:r>
            <a:r>
              <a:rPr lang="ru-RU" sz="1600" dirty="0">
                <a:solidFill>
                  <a:srgbClr val="21A038"/>
                </a:solidFill>
                <a:latin typeface="SB Sans Text Light" panose="020B0303040504020904"/>
                <a:cs typeface="Times New Roman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основанных </a:t>
            </a:r>
            <a:r>
              <a:rPr lang="ru-RU" sz="1600" spc="-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на </a:t>
            </a:r>
            <a:r>
              <a:rPr lang="ru-RU" sz="1600" spc="-1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уникальном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опыте </a:t>
            </a:r>
            <a:r>
              <a:rPr lang="ru-RU" sz="1600" spc="-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крупнейшего </a:t>
            </a:r>
            <a:r>
              <a:rPr lang="ru-RU" sz="1600" spc="-1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оператора</a:t>
            </a:r>
            <a:r>
              <a:rPr lang="ru-RU" sz="1600" spc="-11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 </a:t>
            </a:r>
            <a:r>
              <a:rPr lang="ru-RU" sz="1600" spc="-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электронных  площадок </a:t>
            </a:r>
            <a:r>
              <a:rPr lang="ru-RU" sz="1600" spc="-1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«Сбербанк-АСТ»,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и  </a:t>
            </a:r>
            <a:r>
              <a:rPr lang="ru-RU" sz="1600" spc="-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ориентировано на</a:t>
            </a:r>
            <a:r>
              <a:rPr lang="ru-RU" sz="1600" spc="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 </a:t>
            </a:r>
            <a:r>
              <a:rPr lang="ru-RU" sz="1600" spc="-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получение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 практических </a:t>
            </a:r>
            <a:r>
              <a:rPr lang="ru-RU" sz="1600" spc="-2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навыков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в учебных классах,  </a:t>
            </a:r>
            <a:r>
              <a:rPr lang="ru-RU" sz="1600" spc="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оснащенных </a:t>
            </a:r>
            <a:r>
              <a:rPr lang="ru-RU" sz="1600" spc="-1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компьютерным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и демонстрационным</a:t>
            </a:r>
            <a:r>
              <a:rPr lang="ru-RU" sz="1600" spc="-1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 оборудованием.</a:t>
            </a:r>
            <a:endParaRPr lang="ru-RU" sz="1600" dirty="0">
              <a:solidFill>
                <a:schemeClr val="tx1"/>
              </a:solidFill>
              <a:latin typeface="SB Sans Text Light" panose="020B0303040504020904"/>
              <a:cs typeface="Times New Roman"/>
            </a:endParaRPr>
          </a:p>
        </p:txBody>
      </p:sp>
      <p:sp>
        <p:nvSpPr>
          <p:cNvPr id="13" name="object 2"/>
          <p:cNvSpPr txBox="1">
            <a:spLocks/>
          </p:cNvSpPr>
          <p:nvPr/>
        </p:nvSpPr>
        <p:spPr>
          <a:xfrm>
            <a:off x="184212" y="285054"/>
            <a:ext cx="9440180" cy="443711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0" i="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ЦЕНТР </a:t>
            </a:r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КОМПЕТЕНЦИЙ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object 3"/>
          <p:cNvSpPr txBox="1"/>
          <p:nvPr/>
        </p:nvSpPr>
        <p:spPr>
          <a:xfrm>
            <a:off x="184212" y="720811"/>
            <a:ext cx="77311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00"/>
              </a:spcBef>
              <a:defRPr sz="1600" spc="-10">
                <a:latin typeface="SB Sans Text Light"/>
                <a:cs typeface="Times New Roman"/>
              </a:defRPr>
            </a:lvl1pPr>
          </a:lstStyle>
          <a:p>
            <a:r>
              <a:rPr lang="ru-RU" sz="1800" dirty="0"/>
              <a:t>Обучение и конференции</a:t>
            </a:r>
            <a:endParaRPr sz="1800" dirty="0"/>
          </a:p>
        </p:txBody>
      </p:sp>
      <p:pic>
        <p:nvPicPr>
          <p:cNvPr id="11" name="Google Shape;9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938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 txBox="1">
            <a:spLocks/>
          </p:cNvSpPr>
          <p:nvPr/>
        </p:nvSpPr>
        <p:spPr>
          <a:xfrm>
            <a:off x="184212" y="285054"/>
            <a:ext cx="9440180" cy="443711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0" i="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СОПРОВОЖДЕНИЕ </a:t>
            </a:r>
            <a:r>
              <a:rPr lang="ru-RU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ЗАКУПОК</a:t>
            </a:r>
            <a:endParaRPr lang="ru-RU" cap="all" spc="-1" dirty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ea typeface="Gill Sans"/>
              <a:cs typeface="Courier New" panose="02070309020205020404" pitchFamily="49" charset="0"/>
            </a:endParaRPr>
          </a:p>
        </p:txBody>
      </p:sp>
      <p:sp>
        <p:nvSpPr>
          <p:cNvPr id="14" name="object 3"/>
          <p:cNvSpPr txBox="1"/>
          <p:nvPr/>
        </p:nvSpPr>
        <p:spPr>
          <a:xfrm>
            <a:off x="184212" y="720811"/>
            <a:ext cx="77311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00"/>
              </a:spcBef>
              <a:defRPr sz="1600" spc="-10">
                <a:latin typeface="SB Sans Text Light"/>
                <a:cs typeface="Times New Roman"/>
              </a:defRPr>
            </a:lvl1pPr>
          </a:lstStyle>
          <a:p>
            <a:pPr defTabSz="914428">
              <a:tabLst>
                <a:tab pos="3072226" algn="l"/>
              </a:tabLst>
              <a:defRPr/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ПОМОЩЬ В МЕТОДОЛОГИЧЕСКИХ ВОПРОСАХ И В РАБОТЕ НА ПЛОЩАДКЕ</a:t>
            </a:r>
          </a:p>
        </p:txBody>
      </p:sp>
      <p:pic>
        <p:nvPicPr>
          <p:cNvPr id="11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5848838" y="1732365"/>
            <a:ext cx="6027703" cy="2527732"/>
            <a:chOff x="5848838" y="1341624"/>
            <a:chExt cx="6027703" cy="2527732"/>
          </a:xfrm>
        </p:grpSpPr>
        <p:sp>
          <p:nvSpPr>
            <p:cNvPr id="16" name="TextBox 15"/>
            <p:cNvSpPr txBox="1"/>
            <p:nvPr/>
          </p:nvSpPr>
          <p:spPr>
            <a:xfrm>
              <a:off x="6276701" y="1341624"/>
              <a:ext cx="5171975" cy="490676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tIns="39600" bIns="39600" rtlCol="0" anchor="ctr"/>
            <a:lstStyle>
              <a:defPPr>
                <a:defRPr lang="ru-RU"/>
              </a:defPPr>
              <a:lvl1pPr algn="ctr" defTabSz="457200">
                <a:buSzPct val="100000"/>
                <a:defRPr cap="all">
                  <a:ea typeface="Segoe UI" pitchFamily="34" charset="0"/>
                  <a:cs typeface="Aharoni" panose="02010803020104030203" pitchFamily="2" charset="-79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ru-RU" b="1" dirty="0" smtClean="0">
                  <a:solidFill>
                    <a:schemeClr val="tx1"/>
                  </a:solidFill>
                </a:rPr>
                <a:t>МЕТОДОЛОГИЯ:</a:t>
              </a: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5848838" y="1374537"/>
              <a:ext cx="6027703" cy="2494819"/>
            </a:xfrm>
            <a:prstGeom prst="roundRect">
              <a:avLst/>
            </a:prstGeom>
            <a:no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6276701" y="1808335"/>
              <a:ext cx="5323615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just" defTabSz="457200">
                <a:buSzPct val="100000"/>
              </a:pPr>
              <a:r>
                <a:rPr lang="ru-RU" sz="1400" cap="all" dirty="0">
                  <a:solidFill>
                    <a:srgbClr val="1E2F13"/>
                  </a:solidFill>
                  <a:ea typeface="Segoe UI" pitchFamily="34" charset="0"/>
                  <a:cs typeface="Aharoni" panose="02010803020104030203" pitchFamily="2" charset="-79"/>
                </a:rPr>
                <a:t>Консультация при </a:t>
              </a:r>
              <a:r>
                <a:rPr lang="ru-RU" sz="1400" cap="all" dirty="0" smtClean="0">
                  <a:solidFill>
                    <a:srgbClr val="1E2F13"/>
                  </a:solidFill>
                  <a:ea typeface="Segoe UI" pitchFamily="34" charset="0"/>
                  <a:cs typeface="Aharoni" panose="02010803020104030203" pitchFamily="2" charset="-79"/>
                </a:rPr>
                <a:t>разработке </a:t>
              </a:r>
              <a:r>
                <a:rPr lang="ru-RU" sz="1400" cap="all" dirty="0">
                  <a:solidFill>
                    <a:srgbClr val="1E2F13"/>
                  </a:solidFill>
                  <a:ea typeface="Segoe UI" pitchFamily="34" charset="0"/>
                  <a:cs typeface="Aharoni" panose="02010803020104030203" pitchFamily="2" charset="-79"/>
                </a:rPr>
                <a:t>внутренней и закупочной документации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6276700" y="2390366"/>
              <a:ext cx="4787852" cy="307777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just" defTabSz="457200">
                <a:buSzPct val="100000"/>
              </a:pPr>
              <a:r>
                <a:rPr lang="ru-RU" sz="1400" cap="all" dirty="0">
                  <a:solidFill>
                    <a:srgbClr val="1E2F13"/>
                  </a:solidFill>
                  <a:ea typeface="Segoe UI" pitchFamily="34" charset="0"/>
                  <a:cs typeface="Aharoni" panose="02010803020104030203" pitchFamily="2" charset="-79"/>
                </a:rPr>
                <a:t>Методологические консультации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6276700" y="2774754"/>
              <a:ext cx="5599841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just" defTabSz="457200">
                <a:buSzPct val="100000"/>
              </a:pPr>
              <a:r>
                <a:rPr lang="ru-RU" sz="1400" cap="all" dirty="0">
                  <a:solidFill>
                    <a:srgbClr val="1E2F13"/>
                  </a:solidFill>
                  <a:ea typeface="Segoe UI" pitchFamily="34" charset="0"/>
                  <a:cs typeface="Aharoni" panose="02010803020104030203" pitchFamily="2" charset="-79"/>
                </a:rPr>
                <a:t>Проведение обучающих семинаров для заказчиков и поставщиков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276700" y="3403274"/>
              <a:ext cx="5171975" cy="307777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just" defTabSz="457200">
                <a:buSzPct val="100000"/>
              </a:pPr>
              <a:r>
                <a:rPr lang="ru-RU" sz="1400" cap="all" dirty="0">
                  <a:solidFill>
                    <a:srgbClr val="1E2F13"/>
                  </a:solidFill>
                  <a:ea typeface="Segoe UI" pitchFamily="34" charset="0"/>
                  <a:cs typeface="Aharoni" panose="02010803020104030203" pitchFamily="2" charset="-79"/>
                </a:rPr>
                <a:t>ЮРИДИЧЕСКАЯ ПОДДЕРЖКА ЗАКУПКИ</a:t>
              </a: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00476" y="1904329"/>
              <a:ext cx="311557" cy="279327"/>
            </a:xfrm>
            <a:prstGeom prst="rect">
              <a:avLst/>
            </a:prstGeom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00081" y="2379952"/>
              <a:ext cx="311952" cy="318191"/>
            </a:xfrm>
            <a:prstGeom prst="rect">
              <a:avLst/>
            </a:prstGeom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02464" y="2892569"/>
              <a:ext cx="316279" cy="316279"/>
            </a:xfrm>
            <a:prstGeom prst="rect">
              <a:avLst/>
            </a:prstGeom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06092" y="3432047"/>
              <a:ext cx="312651" cy="226973"/>
            </a:xfrm>
            <a:prstGeom prst="rect">
              <a:avLst/>
            </a:prstGeom>
          </p:spPr>
        </p:pic>
      </p:grpSp>
      <p:grpSp>
        <p:nvGrpSpPr>
          <p:cNvPr id="26" name="Группа 25"/>
          <p:cNvGrpSpPr/>
          <p:nvPr/>
        </p:nvGrpSpPr>
        <p:grpSpPr>
          <a:xfrm>
            <a:off x="5848838" y="4591169"/>
            <a:ext cx="6027703" cy="1789540"/>
            <a:chOff x="5806140" y="4092880"/>
            <a:chExt cx="6027703" cy="1789540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5806140" y="4137780"/>
              <a:ext cx="6027703" cy="1744640"/>
            </a:xfrm>
            <a:prstGeom prst="roundRect">
              <a:avLst/>
            </a:prstGeom>
            <a:no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276698" y="4092880"/>
              <a:ext cx="5171975" cy="490676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tIns="39600" bIns="39600" rtlCol="0" anchor="ctr"/>
            <a:lstStyle>
              <a:defPPr>
                <a:defRPr lang="ru-RU"/>
              </a:defPPr>
              <a:lvl1pPr algn="ctr" defTabSz="457200">
                <a:buSzPct val="100000"/>
                <a:defRPr cap="all">
                  <a:ea typeface="Segoe UI" pitchFamily="34" charset="0"/>
                  <a:cs typeface="Aharoni" panose="02010803020104030203" pitchFamily="2" charset="-79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/>
              <a:r>
                <a:rPr lang="ru-RU" b="1" dirty="0" smtClean="0">
                  <a:solidFill>
                    <a:schemeClr val="tx1"/>
                  </a:solidFill>
                </a:rPr>
                <a:t>Работа на площадке:</a:t>
              </a: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6245426" y="4595958"/>
              <a:ext cx="5323615" cy="307777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just" defTabSz="457200">
                <a:buSzPct val="100000"/>
              </a:pPr>
              <a:r>
                <a:rPr lang="ru-RU" sz="1400" cap="all" dirty="0" smtClean="0">
                  <a:solidFill>
                    <a:srgbClr val="1E2F13"/>
                  </a:solidFill>
                  <a:ea typeface="Segoe UI" pitchFamily="34" charset="0"/>
                  <a:cs typeface="Aharoni" panose="02010803020104030203" pitchFamily="2" charset="-79"/>
                </a:rPr>
                <a:t>Персональный менеджер</a:t>
              </a:r>
              <a:endParaRPr lang="ru-RU" sz="1400" cap="all" dirty="0">
                <a:solidFill>
                  <a:srgbClr val="1E2F13"/>
                </a:solidFill>
                <a:ea typeface="Segoe UI" pitchFamily="34" charset="0"/>
                <a:cs typeface="Aharoni" panose="02010803020104030203" pitchFamily="2" charset="-79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6245425" y="5010726"/>
              <a:ext cx="5323616" cy="307777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just" defTabSz="457200">
                <a:buSzPct val="100000"/>
              </a:pPr>
              <a:r>
                <a:rPr lang="ru-RU" sz="1400" cap="all" dirty="0" smtClean="0">
                  <a:solidFill>
                    <a:srgbClr val="1E2F13"/>
                  </a:solidFill>
                  <a:ea typeface="Segoe UI" pitchFamily="34" charset="0"/>
                  <a:cs typeface="Aharoni" panose="02010803020104030203" pitchFamily="2" charset="-79"/>
                </a:rPr>
                <a:t>Техническая поддержка на площадке</a:t>
              </a:r>
              <a:endParaRPr lang="ru-RU" sz="1400" cap="all" dirty="0">
                <a:solidFill>
                  <a:srgbClr val="1E2F13"/>
                </a:solidFill>
                <a:ea typeface="Segoe UI" pitchFamily="34" charset="0"/>
                <a:cs typeface="Aharoni" panose="02010803020104030203" pitchFamily="2" charset="-79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252135" y="5394411"/>
              <a:ext cx="5323615" cy="307777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just" defTabSz="457200">
                <a:buSzPct val="100000"/>
              </a:pPr>
              <a:r>
                <a:rPr lang="ru-RU" sz="1400" cap="all" dirty="0" smtClean="0">
                  <a:solidFill>
                    <a:srgbClr val="1E2F13"/>
                  </a:solidFill>
                  <a:ea typeface="Segoe UI" pitchFamily="34" charset="0"/>
                  <a:cs typeface="Aharoni" panose="02010803020104030203" pitchFamily="2" charset="-79"/>
                </a:rPr>
                <a:t>Помощь в размещении процедур</a:t>
              </a:r>
              <a:endParaRPr lang="ru-RU" sz="1400" cap="all" dirty="0">
                <a:solidFill>
                  <a:srgbClr val="1E2F13"/>
                </a:solidFill>
                <a:ea typeface="Segoe UI" pitchFamily="34" charset="0"/>
                <a:cs typeface="Aharoni" panose="02010803020104030203" pitchFamily="2" charset="-79"/>
              </a:endParaRPr>
            </a:p>
          </p:txBody>
        </p:sp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19333" y="4584002"/>
              <a:ext cx="268787" cy="320257"/>
            </a:xfrm>
            <a:prstGeom prst="rect">
              <a:avLst/>
            </a:prstGeom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97374" y="5049758"/>
              <a:ext cx="248051" cy="263884"/>
            </a:xfrm>
            <a:prstGeom prst="rect">
              <a:avLst/>
            </a:prstGeom>
          </p:spPr>
        </p:pic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975327" y="5442579"/>
              <a:ext cx="312793" cy="247207"/>
            </a:xfrm>
            <a:prstGeom prst="rect">
              <a:avLst/>
            </a:prstGeom>
          </p:spPr>
        </p:pic>
      </p:grpSp>
      <p:pic>
        <p:nvPicPr>
          <p:cNvPr id="35" name="Рисунок 3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8300" y="5193465"/>
            <a:ext cx="4297567" cy="1494806"/>
          </a:xfrm>
          <a:prstGeom prst="rect">
            <a:avLst/>
          </a:prstGeom>
        </p:spPr>
      </p:pic>
      <p:sp>
        <p:nvSpPr>
          <p:cNvPr id="39" name="Стрелка вправо 38"/>
          <p:cNvSpPr/>
          <p:nvPr/>
        </p:nvSpPr>
        <p:spPr>
          <a:xfrm>
            <a:off x="4821783" y="2476687"/>
            <a:ext cx="586617" cy="660343"/>
          </a:xfrm>
          <a:prstGeom prst="rightArrow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Стрелка вправо 39"/>
          <p:cNvSpPr/>
          <p:nvPr/>
        </p:nvSpPr>
        <p:spPr>
          <a:xfrm>
            <a:off x="4823697" y="3794015"/>
            <a:ext cx="586617" cy="660343"/>
          </a:xfrm>
          <a:prstGeom prst="rightArrow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Стрелка вправо 40"/>
          <p:cNvSpPr/>
          <p:nvPr/>
        </p:nvSpPr>
        <p:spPr>
          <a:xfrm>
            <a:off x="4821782" y="5111343"/>
            <a:ext cx="586617" cy="660343"/>
          </a:xfrm>
          <a:prstGeom prst="rightArrow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4637" y="1331872"/>
            <a:ext cx="4000500" cy="37623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890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21594" y="282844"/>
            <a:ext cx="874916" cy="823450"/>
          </a:xfrm>
          <a:prstGeom prst="rect">
            <a:avLst/>
          </a:prstGeom>
        </p:spPr>
      </p:pic>
      <p:pic>
        <p:nvPicPr>
          <p:cNvPr id="27" name="Google Shape;9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-5280" y="1191115"/>
            <a:ext cx="4085055" cy="77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31" y="2038923"/>
            <a:ext cx="678432" cy="67843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95" y="3023815"/>
            <a:ext cx="657770" cy="65777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52" y="3988045"/>
            <a:ext cx="636913" cy="636913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088545" y="2258741"/>
            <a:ext cx="5040675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00" b="1" dirty="0" smtClean="0">
                <a:solidFill>
                  <a:srgbClr val="1C1C1C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НЕВИДОМОВ МИХАИЛ АЛЕКСАНДРОВИЧ </a:t>
            </a:r>
            <a:endParaRPr lang="en-US" sz="1700" b="1" dirty="0">
              <a:solidFill>
                <a:srgbClr val="1C1C1C"/>
              </a:solidFill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79000" y="3156500"/>
            <a:ext cx="26168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 </a:t>
            </a:r>
            <a:r>
              <a:rPr lang="ru-RU" sz="2000" b="1" dirty="0">
                <a:solidFill>
                  <a:srgbClr val="1C1C1C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+</a:t>
            </a:r>
            <a:r>
              <a:rPr lang="ru-RU" sz="2000" dirty="0" smtClean="0">
                <a:solidFill>
                  <a:srgbClr val="1C1C1C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7 (909) 364-24-97</a:t>
            </a:r>
            <a:endParaRPr lang="en-US" sz="2000" dirty="0">
              <a:solidFill>
                <a:srgbClr val="1C1C1C"/>
              </a:solidFill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88545" y="4086128"/>
            <a:ext cx="31736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nevidomov.m@yandx.ru </a:t>
            </a:r>
            <a:endParaRPr lang="en-US" sz="2000" dirty="0"/>
          </a:p>
        </p:txBody>
      </p:sp>
      <p:pic>
        <p:nvPicPr>
          <p:cNvPr id="14" name="Google Shape;9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4491891" y="3231000"/>
            <a:ext cx="3459659" cy="77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1208809" y="4726080"/>
            <a:ext cx="3801870" cy="467802"/>
          </a:xfrm>
          <a:prstGeom prst="rect">
            <a:avLst/>
          </a:prstGeom>
        </p:spPr>
        <p:txBody>
          <a:bodyPr vert="horz" lIns="0" tIns="0" rIns="0" bIns="0" rtlCol="0" anchor="ctr">
            <a:normAutofit fontScale="77500" lnSpcReduction="20000"/>
          </a:bodyPr>
          <a:lstStyle/>
          <a:p>
            <a:pPr algn="r">
              <a:spcBef>
                <a:spcPct val="0"/>
              </a:spcBef>
            </a:pPr>
            <a:r>
              <a:rPr lang="ru-RU" sz="2800" dirty="0" smtClean="0">
                <a:latin typeface="SB Sans Display"/>
                <a:ea typeface="+mj-ea"/>
                <a:cs typeface="SB Sans Display"/>
              </a:rPr>
              <a:t>НАШ ТЕЛЕГРАММ КАНАЛ</a:t>
            </a:r>
          </a:p>
        </p:txBody>
      </p:sp>
      <p:sp>
        <p:nvSpPr>
          <p:cNvPr id="3" name="AutoShape 2" descr="blob:https://web.telegram.org/7d2f0aa7-2a15-4aef-a3e8-43c5a325173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AutoShape 4" descr="blob:https://web.telegram.org/7d2f0aa7-2a15-4aef-a3e8-43c5a325173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" name="AutoShape 6" descr="blob:https://web.telegram.org/7d2f0aa7-2a15-4aef-a3e8-43c5a325173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89061" y="5279314"/>
            <a:ext cx="5318310" cy="116430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26479" y="5517232"/>
            <a:ext cx="482755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1600" spc="-10" dirty="0">
                <a:latin typeface="SB Sans Text Light"/>
                <a:cs typeface="Times New Roman"/>
              </a:rPr>
              <a:t>Изменения законодательства, часто обсуждаемые темы закупок, новый функционал на площадке </a:t>
            </a:r>
            <a:r>
              <a:rPr lang="ru-RU" sz="1600" spc="-10" dirty="0" smtClean="0">
                <a:latin typeface="SB Sans Text Light"/>
                <a:cs typeface="Times New Roman"/>
              </a:rPr>
              <a:t>АО </a:t>
            </a:r>
            <a:r>
              <a:rPr lang="ru-RU" sz="1600" spc="-10" dirty="0">
                <a:latin typeface="SB Sans Text Light"/>
                <a:cs typeface="Times New Roman"/>
              </a:rPr>
              <a:t>«Сбербанк-АСТ»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5560936" y="5590590"/>
            <a:ext cx="492869" cy="5417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928841" y="394381"/>
            <a:ext cx="60357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КОНТАКТЫ</a:t>
            </a:r>
            <a:endParaRPr lang="ru-RU" sz="4000" b="1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 rot="5400000">
            <a:off x="2940200" y="5008440"/>
            <a:ext cx="396470" cy="5417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9922" y="1330923"/>
            <a:ext cx="6103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РЕГИОНАЛЬНЫЙ ПРЕДСТАВИТЕЛЬ </a:t>
            </a:r>
          </a:p>
          <a:p>
            <a:pPr algn="ctr"/>
            <a:r>
              <a:rPr lang="ru-RU" b="1" dirty="0" smtClean="0"/>
              <a:t>В САМАРСКОЙ ОБЛАСТИ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9299" y="1126841"/>
            <a:ext cx="5096358" cy="50963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6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77" y="1110580"/>
            <a:ext cx="6491528" cy="3612879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8214887" y="1451580"/>
            <a:ext cx="4688426" cy="1335577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918" y="225514"/>
            <a:ext cx="9634497" cy="1059596"/>
          </a:xfrm>
        </p:spPr>
        <p:txBody>
          <a:bodyPr lIns="0" tIns="0" rIns="0" bIns="0"/>
          <a:lstStyle/>
          <a:p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 ОБОСНОВАНИЯ НМЦ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6845" y="710674"/>
            <a:ext cx="925678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</a:t>
            </a:r>
            <a:r>
              <a:rPr lang="ru-RU" spc="-10" dirty="0" smtClean="0">
                <a:latin typeface="SB Sans Text Light"/>
                <a:cs typeface="Times New Roman"/>
              </a:rPr>
              <a:t>НМЦ </a:t>
            </a:r>
            <a:r>
              <a:rPr lang="ru-RU" spc="-10" dirty="0">
                <a:latin typeface="SB Sans Text Light"/>
                <a:cs typeface="Times New Roman"/>
              </a:rPr>
              <a:t>и выгрузка в удобном формате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483633" y="1672358"/>
            <a:ext cx="25873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600" b="1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Выгрузка в</a:t>
            </a:r>
            <a:r>
              <a:rPr lang="en-US" sz="1600" b="1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en-US" sz="1600" b="1" dirty="0" smtClean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Excel </a:t>
            </a:r>
            <a:r>
              <a:rPr lang="ru-RU" sz="1600" b="1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и </a:t>
            </a:r>
            <a:r>
              <a:rPr lang="en-US" sz="1600" b="1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Doc </a:t>
            </a:r>
            <a:r>
              <a:rPr lang="ru-RU" sz="160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для удобства применения в работе </a:t>
            </a:r>
          </a:p>
        </p:txBody>
      </p:sp>
      <p:sp>
        <p:nvSpPr>
          <p:cNvPr id="18" name="Овал 17"/>
          <p:cNvSpPr/>
          <p:nvPr/>
        </p:nvSpPr>
        <p:spPr>
          <a:xfrm>
            <a:off x="8377718" y="1564944"/>
            <a:ext cx="1105916" cy="10673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" name="Google Shape;9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676" y="1773402"/>
            <a:ext cx="612000" cy="612000"/>
          </a:xfrm>
          <a:prstGeom prst="rect">
            <a:avLst/>
          </a:prstGeom>
        </p:spPr>
      </p:pic>
      <p:sp>
        <p:nvSpPr>
          <p:cNvPr id="19" name="Скругленный прямоугольник 18"/>
          <p:cNvSpPr/>
          <p:nvPr/>
        </p:nvSpPr>
        <p:spPr>
          <a:xfrm>
            <a:off x="3449499" y="1355165"/>
            <a:ext cx="1409188" cy="317193"/>
          </a:xfrm>
          <a:prstGeom prst="roundRect">
            <a:avLst/>
          </a:prstGeom>
          <a:solidFill>
            <a:srgbClr val="F9FBF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00709" y="1404100"/>
            <a:ext cx="1306768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cap="all" spc="150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  <a:sym typeface="Helvetica"/>
              </a:rPr>
              <a:t>Пример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0037" y="2714349"/>
            <a:ext cx="5144360" cy="3810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264" y="4919475"/>
            <a:ext cx="6695752" cy="178082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201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8184232" y="2393514"/>
            <a:ext cx="4688426" cy="1335577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845" y="243005"/>
            <a:ext cx="9634497" cy="1059596"/>
          </a:xfrm>
        </p:spPr>
        <p:txBody>
          <a:bodyPr lIns="0" tIns="0" rIns="0" bIns="0"/>
          <a:lstStyle/>
          <a:p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 ОБОСНОВАНИЯ НМЦ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6845" y="710674"/>
            <a:ext cx="925678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</a:t>
            </a:r>
            <a:r>
              <a:rPr lang="ru-RU" spc="-10" dirty="0" smtClean="0">
                <a:latin typeface="SB Sans Text Light"/>
                <a:cs typeface="Times New Roman"/>
              </a:rPr>
              <a:t>НМЦ </a:t>
            </a:r>
            <a:r>
              <a:rPr lang="ru-RU" spc="-10" dirty="0">
                <a:latin typeface="SB Sans Text Light"/>
                <a:cs typeface="Times New Roman"/>
              </a:rPr>
              <a:t>и выгрузка в удобном формате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452978" y="2614292"/>
            <a:ext cx="25873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600" spc="20" dirty="0">
                <a:latin typeface="SB Sans Text Regular"/>
                <a:cs typeface="Times New Roman" panose="02020603050405020304" pitchFamily="18" charset="0"/>
              </a:rPr>
              <a:t>Размер МРОТ, процент инфляции и рентабельность можно редактировать</a:t>
            </a:r>
            <a:r>
              <a:rPr lang="ru-RU" sz="1600" spc="20" dirty="0" smtClean="0">
                <a:latin typeface="SB Sans Text Regular"/>
                <a:cs typeface="Times New Roman" panose="02020603050405020304" pitchFamily="18" charset="0"/>
              </a:rPr>
              <a:t>.</a:t>
            </a:r>
            <a:endParaRPr lang="ru-RU" sz="1600" spc="20" dirty="0">
              <a:latin typeface="SB Sans Text Regular"/>
              <a:cs typeface="Times New Roman" panose="02020603050405020304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8347063" y="2506878"/>
            <a:ext cx="1105916" cy="10673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21" y="2715336"/>
            <a:ext cx="612000" cy="612000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941" y="1419857"/>
            <a:ext cx="7565502" cy="3543027"/>
          </a:xfrm>
          <a:prstGeom prst="roundRect">
            <a:avLst>
              <a:gd name="adj" fmla="val 0"/>
            </a:avLst>
          </a:prstGeom>
          <a:ln w="3175">
            <a:solidFill>
              <a:schemeClr val="bg1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210804" y="5076248"/>
            <a:ext cx="11732054" cy="1598069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7504" y="5171342"/>
            <a:ext cx="11744496" cy="1349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600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Помимо товаров и медицинских изделий, сервис включает обоснование цен контрактов на услуги охранной деятельности, согласно приказу Росгвардии от 15.02.2021г. №45. </a:t>
            </a: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600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Доступно два варианта расчета НМЦК: для услуг частной и военизированной охраны. </a:t>
            </a: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600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Заказчику достаточно ввести количество требуемых часов охраны, срок оказания услуг и указать режим работы поста.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202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833036"/>
            <a:ext cx="12191999" cy="2024963"/>
          </a:xfrm>
          <a:prstGeom prst="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680824" y="2201219"/>
            <a:ext cx="109699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 </a:t>
            </a:r>
          </a:p>
          <a:p>
            <a:r>
              <a:rPr lang="ru-RU" sz="4800" dirty="0">
                <a:solidFill>
                  <a:srgbClr val="21A038"/>
                </a:solidFill>
              </a:rPr>
              <a:t>ПРОВЕРКИ КОНТРАГЕНТОВ</a:t>
            </a:r>
            <a:endParaRPr lang="ru-RU" sz="4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708224" y="5136411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235601" y="5136411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35" y="5392418"/>
            <a:ext cx="612000" cy="612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566" y="5392418"/>
            <a:ext cx="612000" cy="612000"/>
          </a:xfrm>
          <a:prstGeom prst="rect">
            <a:avLst/>
          </a:prstGeom>
        </p:spPr>
      </p:pic>
      <p:sp>
        <p:nvSpPr>
          <p:cNvPr id="25" name="Овал 24"/>
          <p:cNvSpPr/>
          <p:nvPr/>
        </p:nvSpPr>
        <p:spPr>
          <a:xfrm>
            <a:off x="3180847" y="5159999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81" y="5425395"/>
            <a:ext cx="612000" cy="612000"/>
          </a:xfrm>
          <a:prstGeom prst="rect">
            <a:avLst/>
          </a:prstGeom>
        </p:spPr>
      </p:pic>
      <p:pic>
        <p:nvPicPr>
          <p:cNvPr id="26" name="Google Shape;92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4826552"/>
            <a:ext cx="12192000" cy="6617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Овал 26"/>
          <p:cNvSpPr/>
          <p:nvPr/>
        </p:nvSpPr>
        <p:spPr>
          <a:xfrm>
            <a:off x="4655840" y="5159999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7274" y="5443833"/>
            <a:ext cx="635000" cy="6223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816768" y="6506454"/>
            <a:ext cx="88874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kern="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*</a:t>
            </a:r>
            <a:r>
              <a:rPr lang="ru-RU" sz="1400" kern="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После </a:t>
            </a:r>
            <a:r>
              <a:rPr lang="ru-RU" sz="1400" kern="0" dirty="0">
                <a:latin typeface="SB Sans Display" panose="020B0503040504020204" pitchFamily="34" charset="0"/>
                <a:cs typeface="SB Sans Display" panose="020B0503040504020204" pitchFamily="34" charset="0"/>
              </a:rPr>
              <a:t>создания первой процедуры, Вам становятся доступны основные сервисы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21" y="2321613"/>
            <a:ext cx="1219746" cy="121974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87986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4" y="2463433"/>
            <a:ext cx="8571977" cy="4137594"/>
          </a:xfrm>
          <a:prstGeom prst="rect">
            <a:avLst/>
          </a:prstGeom>
        </p:spPr>
      </p:pic>
      <p:pic>
        <p:nvPicPr>
          <p:cNvPr id="10" name="Google Shape;9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35073" r="15017" b="22573"/>
          <a:stretch/>
        </p:blipFill>
        <p:spPr>
          <a:xfrm>
            <a:off x="8713694" y="218343"/>
            <a:ext cx="3200400" cy="112636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6401" y="411545"/>
            <a:ext cx="8395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 </a:t>
            </a:r>
            <a:r>
              <a:rPr lang="ru-RU" sz="28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ПРОВЕРКИ КОНТРАГЕНТОВ</a:t>
            </a:r>
            <a:endParaRPr lang="ru-RU" sz="2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6401" y="1227741"/>
            <a:ext cx="11321527" cy="1139837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50994" y="1637683"/>
            <a:ext cx="10029582" cy="79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ru-RU" sz="1600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 223-ФЗ - </a:t>
            </a:r>
            <a:r>
              <a:rPr lang="ru-RU" sz="1600" spc="-12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необходимо перейти в </a:t>
            </a:r>
            <a:r>
              <a:rPr lang="ru-RU" sz="1600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раздел </a:t>
            </a:r>
            <a:r>
              <a:rPr lang="ru-RU" sz="1600" b="1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«Личный кабинет» </a:t>
            </a:r>
            <a:r>
              <a:rPr lang="ru-RU" sz="1600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– </a:t>
            </a:r>
            <a:r>
              <a:rPr lang="ru-RU" sz="1600" b="1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«Сервис </a:t>
            </a:r>
            <a:r>
              <a:rPr lang="ru-RU" sz="1600" b="1" spc="-12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проверки контрагентов</a:t>
            </a:r>
            <a:r>
              <a:rPr lang="ru-RU" sz="1600" b="1" spc="-12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»</a:t>
            </a:r>
            <a:endParaRPr lang="ru-RU" sz="1600" b="1" spc="-120" dirty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12700" marR="5080">
              <a:spcBef>
                <a:spcPts val="105"/>
              </a:spcBef>
            </a:pPr>
            <a:endParaRPr lang="en-US" sz="1400" spc="-120" dirty="0" smtClean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pPr marL="12700" marR="5080">
              <a:spcBef>
                <a:spcPts val="105"/>
              </a:spcBef>
            </a:pPr>
            <a:endParaRPr lang="ru-RU" sz="1400" spc="-120" dirty="0"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47032" y="1357729"/>
            <a:ext cx="933331" cy="83403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89" y="1506460"/>
            <a:ext cx="540015" cy="540015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5843831" y="5373216"/>
            <a:ext cx="1980361" cy="21602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7289256" y="5413232"/>
            <a:ext cx="605033" cy="556217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5843831" y="3143813"/>
            <a:ext cx="1104200" cy="2115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984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1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Ruler">
      <a:dk1>
        <a:srgbClr val="000000"/>
      </a:dk1>
      <a:lt1>
        <a:srgbClr val="FFFFFF"/>
      </a:lt1>
      <a:dk2>
        <a:srgbClr val="343E46"/>
      </a:dk2>
      <a:lt2>
        <a:srgbClr val="F7F9FF"/>
      </a:lt2>
      <a:accent1>
        <a:srgbClr val="20A038"/>
      </a:accent1>
      <a:accent2>
        <a:srgbClr val="41E3B3"/>
      </a:accent2>
      <a:accent3>
        <a:srgbClr val="1F6963"/>
      </a:accent3>
      <a:accent4>
        <a:srgbClr val="117D89"/>
      </a:accent4>
      <a:accent5>
        <a:srgbClr val="208468"/>
      </a:accent5>
      <a:accent6>
        <a:srgbClr val="20A099"/>
      </a:accent6>
      <a:hlink>
        <a:srgbClr val="0563C1"/>
      </a:hlink>
      <a:folHlink>
        <a:srgbClr val="954F72"/>
      </a:folHlink>
    </a:clrScheme>
    <a:fontScheme name="Другая 1">
      <a:majorFont>
        <a:latin typeface="SB Sans Display"/>
        <a:ea typeface=""/>
        <a:cs typeface=""/>
      </a:majorFont>
      <a:minorFont>
        <a:latin typeface="SB Sans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86030</TotalTime>
  <Words>2744</Words>
  <Application>Microsoft Office PowerPoint</Application>
  <PresentationFormat>Широкоэкранный</PresentationFormat>
  <Paragraphs>399</Paragraphs>
  <Slides>54</Slides>
  <Notes>15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85" baseType="lpstr">
      <vt:lpstr>Times New Roman</vt:lpstr>
      <vt:lpstr>SB Sans Display Semibold</vt:lpstr>
      <vt:lpstr>SB Sans Text Heavy</vt:lpstr>
      <vt:lpstr>Yandex Sans Text Office</vt:lpstr>
      <vt:lpstr>SB Sans Display Light</vt:lpstr>
      <vt:lpstr>SBSansDisplay</vt:lpstr>
      <vt:lpstr>Gill Sans</vt:lpstr>
      <vt:lpstr>TNWNEP+Calibri</vt:lpstr>
      <vt:lpstr>Courier New</vt:lpstr>
      <vt:lpstr>SB Sans Text Caps</vt:lpstr>
      <vt:lpstr>SB Sans Display</vt:lpstr>
      <vt:lpstr>Segoe UI</vt:lpstr>
      <vt:lpstr>SB Sans Text Regular</vt:lpstr>
      <vt:lpstr>Arial</vt:lpstr>
      <vt:lpstr>SB Sans Text Light</vt:lpstr>
      <vt:lpstr>SB Sans Display Regular</vt:lpstr>
      <vt:lpstr>SB Sans Text</vt:lpstr>
      <vt:lpstr>Arial Narrow</vt:lpstr>
      <vt:lpstr>Wingdings</vt:lpstr>
      <vt:lpstr>Gill Sans Light</vt:lpstr>
      <vt:lpstr>Inherit</vt:lpstr>
      <vt:lpstr>Calibri</vt:lpstr>
      <vt:lpstr>Aharoni</vt:lpstr>
      <vt:lpstr>QWRALI+Calibri Bold</vt:lpstr>
      <vt:lpstr>Gill Sans SemiBold</vt:lpstr>
      <vt:lpstr>Helvetica</vt:lpstr>
      <vt:lpstr>Raleway</vt:lpstr>
      <vt:lpstr>ADKEFD+Calibri Bold</vt:lpstr>
      <vt:lpstr>WLHWCF+Calibri</vt:lpstr>
      <vt:lpstr>Тема Office</vt:lpstr>
      <vt:lpstr>think-cell Slide</vt:lpstr>
      <vt:lpstr>Презентация PowerPoint</vt:lpstr>
      <vt:lpstr> </vt:lpstr>
      <vt:lpstr>Презентация PowerPoint</vt:lpstr>
      <vt:lpstr> </vt:lpstr>
      <vt:lpstr> </vt:lpstr>
      <vt:lpstr>СЕРВИС ОБОСНОВАНИЯ НМЦ</vt:lpstr>
      <vt:lpstr>СЕРВИС ОБОСНОВАНИЯ НМЦ</vt:lpstr>
      <vt:lpstr>Презентация PowerPoint</vt:lpstr>
      <vt:lpstr> </vt:lpstr>
      <vt:lpstr>Презентация PowerPoint</vt:lpstr>
      <vt:lpstr>СЕРВИС ПРОВЕРКИ КОНТРАГЕНТОВ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АНАЛИТИЧЕСКИЕ СЕРВИСЫ: ПРОВЕРКА СТАНДАРТОВ И НОРМАТИВНО-ПРАВОВЫХ АКТОВ </vt:lpstr>
      <vt:lpstr>АНАЛИТИЧЕСКИЕ СЕРВИСЫ: ПРОВЕРКА СТАНДАРТОВ И НОРМАТИВНО-ПРАВОВЫХ АКТОВ </vt:lpstr>
      <vt:lpstr>Презентация PowerPoint</vt:lpstr>
      <vt:lpstr> </vt:lpstr>
      <vt:lpstr>Презентация PowerPoint</vt:lpstr>
      <vt:lpstr>     </vt:lpstr>
      <vt:lpstr>СПОСОБЫ ИНТЕГРАЦИИ</vt:lpstr>
      <vt:lpstr>ОБНОВЛЕНИЕ ПЛАНА ЗАКУПОК </vt:lpstr>
      <vt:lpstr>СТРАНИЦА УПРАВЛЕНИЯ ПРОЦЕДУРОЙ </vt:lpstr>
      <vt:lpstr>ЗАПРОС О РАЗЪЯСНЕНИИ ПОЛОЖЕНИЙ ЗАЯВКИ НА УЧАСТИЕ</vt:lpstr>
      <vt:lpstr>СВЕДЕНИЯ ОБ УЧАСТНИКАХ ИЗ РСМиСП</vt:lpstr>
      <vt:lpstr>РЕЕСТР ИНОАГЕНТОВ</vt:lpstr>
      <vt:lpstr>РЕЕСТР КОМИССИЙ</vt:lpstr>
      <vt:lpstr>ФОРМИРОВАНИЕ ШАБЛОНОВ ПО ВСЕМ СПОСОБАМ ЗАКУПОК</vt:lpstr>
      <vt:lpstr>ПРЕДВАРИТЕЛЬНАЯ  ПРОВЕРКА ПУБЛИКУЕМОЙ ИНФОРМАЦИИ</vt:lpstr>
      <vt:lpstr>РАБОТА С ЧЕРНОВИКАМИ</vt:lpstr>
      <vt:lpstr>ЖУРНАЛЫ ИНТЕГРАЦИИ ДОКУМЕНТОВ С ЭТП В ЕИС И ИЗ ЕИС НА ЭТП</vt:lpstr>
      <vt:lpstr>Презентация PowerPoint</vt:lpstr>
      <vt:lpstr>ИНФОРМАЦИЯ ПО ДОГОВОРУ</vt:lpstr>
      <vt:lpstr>ВНЕСЕНИЕ СВЕДЕНИЙ ОБ ИСПОЛНЕНИИ ДОГОВОРА </vt:lpstr>
      <vt:lpstr>ФУНКЦИОНАЛ ЗАКЛЮЧЕНИЯ ДОПОЛНИТЕЛЬНЫХ СОГЛАШЕНИЙ</vt:lpstr>
      <vt:lpstr>Презентация PowerPoint</vt:lpstr>
      <vt:lpstr>ЭЛЕКТРОННЫЙ МАГАЗИН ДЛЯ ЗАКУПОК  СРЕДИ СУБЪЕКТОВ МСП ПО 223-ФЗ</vt:lpstr>
      <vt:lpstr>ДОБАВЛЕНИЕ СПОСОБА ЗАКУПКИ В ЕИС </vt:lpstr>
      <vt:lpstr>ДОБАВЛЕНИЕ ПРОТОКОЛОВ К СПОСОБУ ЗАКУПКИ В ЕИС</vt:lpstr>
      <vt:lpstr>НАСТРОЙКА СПОСОБА НА ЭЛЕКТРОННОЙ ПЛОЩАДКЕ</vt:lpstr>
      <vt:lpstr>Презентация PowerPoint</vt:lpstr>
      <vt:lpstr>ПОРЯДОК ФОРМИРОВАНИЯ ИЗВЕЩЕНИЯ НА ЭЛЕКТРОННОЙ ПЛОЩАДКЕ</vt:lpstr>
      <vt:lpstr>ОКОНЧАНИЕ ПРИЕМА ЗАЯВОК, ПЕРЕДАЧА ПРЕДЛОЖЕНИЙ ОТОБРАННЫХ УЧАСТНИКОВ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>ПАО Сбербанк России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Архетипы</dc:title>
  <dc:subject/>
  <dc:creator>Онохова Евгения</dc:creator>
  <cp:keywords/>
  <dc:description/>
  <cp:lastModifiedBy>Екатерина Носова</cp:lastModifiedBy>
  <cp:revision>1025</cp:revision>
  <cp:lastPrinted>2020-09-04T15:14:03Z</cp:lastPrinted>
  <dcterms:created xsi:type="dcterms:W3CDTF">2020-06-19T07:58:09Z</dcterms:created>
  <dcterms:modified xsi:type="dcterms:W3CDTF">2024-06-07T06:27:37Z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4E3B6318-A0CD-444E-874D-474692E567CF</vt:lpwstr>
  </property>
  <property fmtid="{D5CDD505-2E9C-101B-9397-08002B2CF9AE}" pid="3" name="ArticulatePath">
    <vt:lpwstr>правитель универсальный_GREEN</vt:lpwstr>
  </property>
</Properties>
</file>