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sldIdLst>
    <p:sldId id="292" r:id="rId2"/>
    <p:sldId id="362" r:id="rId3"/>
    <p:sldId id="363" r:id="rId4"/>
    <p:sldId id="364" r:id="rId5"/>
    <p:sldId id="366" r:id="rId6"/>
    <p:sldId id="367" r:id="rId7"/>
    <p:sldId id="368" r:id="rId8"/>
    <p:sldId id="369" r:id="rId9"/>
    <p:sldId id="370" r:id="rId10"/>
    <p:sldId id="371" r:id="rId11"/>
    <p:sldId id="372" r:id="rId12"/>
    <p:sldId id="373" r:id="rId13"/>
    <p:sldId id="378" r:id="rId14"/>
    <p:sldId id="379" r:id="rId15"/>
    <p:sldId id="380" r:id="rId16"/>
    <p:sldId id="374" r:id="rId17"/>
    <p:sldId id="375" r:id="rId18"/>
    <p:sldId id="376" r:id="rId19"/>
    <p:sldId id="297" r:id="rId20"/>
    <p:sldId id="329" r:id="rId21"/>
    <p:sldId id="298" r:id="rId22"/>
    <p:sldId id="258" r:id="rId23"/>
    <p:sldId id="326" r:id="rId24"/>
    <p:sldId id="259" r:id="rId25"/>
    <p:sldId id="303" r:id="rId26"/>
    <p:sldId id="304" r:id="rId27"/>
    <p:sldId id="357" r:id="rId28"/>
    <p:sldId id="260" r:id="rId29"/>
    <p:sldId id="328" r:id="rId30"/>
    <p:sldId id="263" r:id="rId31"/>
    <p:sldId id="265" r:id="rId32"/>
    <p:sldId id="266" r:id="rId33"/>
    <p:sldId id="359" r:id="rId34"/>
    <p:sldId id="360" r:id="rId35"/>
    <p:sldId id="268" r:id="rId36"/>
    <p:sldId id="307" r:id="rId37"/>
    <p:sldId id="269" r:id="rId38"/>
    <p:sldId id="261" r:id="rId39"/>
    <p:sldId id="267" r:id="rId40"/>
    <p:sldId id="331" r:id="rId41"/>
    <p:sldId id="332" r:id="rId42"/>
    <p:sldId id="333" r:id="rId43"/>
    <p:sldId id="334" r:id="rId44"/>
    <p:sldId id="335" r:id="rId45"/>
    <p:sldId id="336" r:id="rId46"/>
    <p:sldId id="337" r:id="rId47"/>
    <p:sldId id="338" r:id="rId48"/>
    <p:sldId id="339" r:id="rId49"/>
    <p:sldId id="340" r:id="rId50"/>
    <p:sldId id="358" r:id="rId51"/>
    <p:sldId id="270" r:id="rId52"/>
    <p:sldId id="272" r:id="rId53"/>
    <p:sldId id="274" r:id="rId54"/>
    <p:sldId id="293" r:id="rId55"/>
    <p:sldId id="341" r:id="rId56"/>
    <p:sldId id="342" r:id="rId57"/>
    <p:sldId id="343" r:id="rId58"/>
    <p:sldId id="344" r:id="rId59"/>
    <p:sldId id="345" r:id="rId60"/>
    <p:sldId id="346" r:id="rId61"/>
    <p:sldId id="347" r:id="rId62"/>
    <p:sldId id="348" r:id="rId63"/>
    <p:sldId id="349" r:id="rId64"/>
    <p:sldId id="377" r:id="rId65"/>
    <p:sldId id="350" r:id="rId66"/>
    <p:sldId id="330" r:id="rId67"/>
    <p:sldId id="351" r:id="rId68"/>
    <p:sldId id="353" r:id="rId69"/>
    <p:sldId id="354" r:id="rId70"/>
    <p:sldId id="275" r:id="rId71"/>
    <p:sldId id="277" r:id="rId72"/>
    <p:sldId id="278" r:id="rId73"/>
    <p:sldId id="280" r:id="rId74"/>
    <p:sldId id="281" r:id="rId75"/>
    <p:sldId id="283" r:id="rId76"/>
    <p:sldId id="355" r:id="rId77"/>
    <p:sldId id="356" r:id="rId78"/>
    <p:sldId id="308" r:id="rId79"/>
    <p:sldId id="310" r:id="rId80"/>
    <p:sldId id="311" r:id="rId81"/>
    <p:sldId id="312" r:id="rId82"/>
    <p:sldId id="313" r:id="rId83"/>
    <p:sldId id="314" r:id="rId84"/>
    <p:sldId id="315" r:id="rId85"/>
    <p:sldId id="316" r:id="rId86"/>
    <p:sldId id="317" r:id="rId87"/>
    <p:sldId id="285" r:id="rId88"/>
    <p:sldId id="291" r:id="rId89"/>
    <p:sldId id="286" r:id="rId90"/>
    <p:sldId id="289" r:id="rId91"/>
    <p:sldId id="309" r:id="rId92"/>
    <p:sldId id="318" r:id="rId93"/>
    <p:sldId id="320" r:id="rId94"/>
    <p:sldId id="321" r:id="rId95"/>
    <p:sldId id="322" r:id="rId96"/>
    <p:sldId id="323" r:id="rId97"/>
    <p:sldId id="324" r:id="rId98"/>
    <p:sldId id="325" r:id="rId99"/>
  </p:sldIdLst>
  <p:sldSz cx="12192000" cy="6858000"/>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62" y="60"/>
      </p:cViewPr>
      <p:guideLst>
        <p:guide orient="horz" pos="288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43753A-ED10-4A51-80D8-4F4F95C345FC}"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ru-RU"/>
        </a:p>
      </dgm:t>
    </dgm:pt>
    <dgm:pt modelId="{536D778B-9644-4666-BBA1-33B929B450EF}">
      <dgm:prSet phldrT="[Текст]" custT="1"/>
      <dgm:spPr/>
      <dgm:t>
        <a:bodyPr/>
        <a:lstStyle/>
        <a:p>
          <a:pPr>
            <a:lnSpc>
              <a:spcPct val="100000"/>
            </a:lnSpc>
            <a:spcBef>
              <a:spcPts val="0"/>
            </a:spcBef>
            <a:spcAft>
              <a:spcPts val="0"/>
            </a:spcAft>
          </a:pPr>
          <a:r>
            <a:rPr lang="ru-RU" sz="1600" b="1">
              <a:latin typeface="Trebuchet MS" panose="020B0603020202020204" pitchFamily="34" charset="0"/>
            </a:rPr>
            <a:t>Способы закупок </a:t>
          </a:r>
        </a:p>
        <a:p>
          <a:pPr>
            <a:lnSpc>
              <a:spcPct val="100000"/>
            </a:lnSpc>
            <a:spcBef>
              <a:spcPts val="0"/>
            </a:spcBef>
            <a:spcAft>
              <a:spcPts val="0"/>
            </a:spcAft>
          </a:pPr>
          <a:r>
            <a:rPr lang="ru-RU" sz="1600" b="1">
              <a:latin typeface="Trebuchet MS" panose="020B0603020202020204" pitchFamily="34" charset="0"/>
            </a:rPr>
            <a:t>(ч.ч. 2,3.1,3.2 закона) </a:t>
          </a:r>
          <a:endParaRPr lang="ru-RU" sz="1600">
            <a:latin typeface="Trebuchet MS" panose="020B0603020202020204" pitchFamily="34" charset="0"/>
          </a:endParaRPr>
        </a:p>
      </dgm:t>
    </dgm:pt>
    <dgm:pt modelId="{FC085C9D-27EF-4B5C-AFE6-339CCB8DC904}" type="parTrans" cxnId="{1E18D964-4D64-4FB8-A157-4DBA2596CBC8}">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ECAF17BF-EAC0-4758-A017-C274DA221433}" type="sibTrans" cxnId="{1E18D964-4D64-4FB8-A157-4DBA2596CBC8}">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8CFA4704-E952-4E7E-AFE2-2D178BA0D609}">
      <dgm:prSet phldrT="[Текст]" custT="1"/>
      <dgm:spPr/>
      <dgm:t>
        <a:bodyPr/>
        <a:lstStyle/>
        <a:p>
          <a:pPr>
            <a:lnSpc>
              <a:spcPct val="100000"/>
            </a:lnSpc>
            <a:spcBef>
              <a:spcPts val="0"/>
            </a:spcBef>
            <a:spcAft>
              <a:spcPts val="0"/>
            </a:spcAft>
          </a:pPr>
          <a:r>
            <a:rPr lang="ru-RU" sz="1600">
              <a:latin typeface="Trebuchet MS" panose="020B0603020202020204" pitchFamily="34" charset="0"/>
            </a:rPr>
            <a:t>конкурентные закупки</a:t>
          </a:r>
        </a:p>
      </dgm:t>
    </dgm:pt>
    <dgm:pt modelId="{A7B9B0CA-E980-4A97-B95E-04A90A41301F}" type="parTrans" cxnId="{36D3476D-2C3E-4591-BCA7-87199F1D359F}">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E5D7D2EA-4C49-4485-94F8-2CA680F372DB}" type="sibTrans" cxnId="{36D3476D-2C3E-4591-BCA7-87199F1D359F}">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5D7A4F10-313A-4FB1-BF28-2992C419AFA4}">
      <dgm:prSet phldrT="[Текст]" custT="1"/>
      <dgm:spPr/>
      <dgm:t>
        <a:bodyPr/>
        <a:lstStyle/>
        <a:p>
          <a:pPr>
            <a:lnSpc>
              <a:spcPct val="100000"/>
            </a:lnSpc>
            <a:spcBef>
              <a:spcPts val="0"/>
            </a:spcBef>
            <a:spcAft>
              <a:spcPts val="0"/>
            </a:spcAft>
          </a:pPr>
          <a:r>
            <a:rPr lang="ru-RU" sz="1600">
              <a:latin typeface="Trebuchet MS" panose="020B0603020202020204" pitchFamily="34" charset="0"/>
            </a:rPr>
            <a:t>торги </a:t>
          </a:r>
        </a:p>
        <a:p>
          <a:pPr>
            <a:lnSpc>
              <a:spcPct val="100000"/>
            </a:lnSpc>
            <a:spcBef>
              <a:spcPts val="0"/>
            </a:spcBef>
            <a:spcAft>
              <a:spcPts val="0"/>
            </a:spcAft>
          </a:pPr>
          <a:r>
            <a:rPr lang="ru-RU" sz="1600" b="1">
              <a:latin typeface="Trebuchet MS" panose="020B0603020202020204" pitchFamily="34" charset="0"/>
            </a:rPr>
            <a:t>(обязательны для указания в ПоЗ)</a:t>
          </a:r>
        </a:p>
      </dgm:t>
    </dgm:pt>
    <dgm:pt modelId="{3209CF52-1312-4F8D-BC4E-9BC76BA67ABE}" type="parTrans" cxnId="{B12D8357-B9BA-43A2-BF3E-C67C631F440F}">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5E2CEB7C-8708-4F09-B376-BF08C87AB66A}" type="sibTrans" cxnId="{B12D8357-B9BA-43A2-BF3E-C67C631F440F}">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1E4FE494-7DB1-4BFA-8DC6-729E12F8F186}">
      <dgm:prSet phldrT="[Текст]" custT="1"/>
      <dgm:spPr/>
      <dgm:t>
        <a:bodyPr/>
        <a:lstStyle/>
        <a:p>
          <a:pPr>
            <a:lnSpc>
              <a:spcPct val="100000"/>
            </a:lnSpc>
            <a:spcBef>
              <a:spcPts val="0"/>
            </a:spcBef>
            <a:spcAft>
              <a:spcPts val="0"/>
            </a:spcAft>
          </a:pPr>
          <a:r>
            <a:rPr lang="ru-RU" sz="1600">
              <a:latin typeface="Trebuchet MS" panose="020B0603020202020204" pitchFamily="34" charset="0"/>
            </a:rPr>
            <a:t>неконкурентные закупки</a:t>
          </a:r>
        </a:p>
      </dgm:t>
    </dgm:pt>
    <dgm:pt modelId="{E45AAE67-E946-4FB3-9661-3844BD53A289}" type="parTrans" cxnId="{B838DDDD-8D85-4258-810E-58ACC0E0CFEB}">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3A93ACD6-FACC-4577-ACD1-E847DF1B3ACC}" type="sibTrans" cxnId="{B838DDDD-8D85-4258-810E-58ACC0E0CFEB}">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570ABFD4-8DD8-497E-9F3E-D843840F4936}">
      <dgm:prSet phldrT="[Текст]" custT="1"/>
      <dgm:spPr/>
      <dgm:t>
        <a:bodyPr/>
        <a:lstStyle/>
        <a:p>
          <a:pPr algn="l">
            <a:lnSpc>
              <a:spcPct val="100000"/>
            </a:lnSpc>
            <a:spcBef>
              <a:spcPts val="0"/>
            </a:spcBef>
            <a:spcAft>
              <a:spcPts val="0"/>
            </a:spcAft>
          </a:pPr>
          <a:r>
            <a:rPr lang="ru-RU" sz="1600" b="0" i="0" dirty="0">
              <a:latin typeface="Trebuchet MS" panose="020B0603020202020204" pitchFamily="34" charset="0"/>
            </a:rPr>
            <a:t>закупка у единственного поставщика (исполнителя, подрядчика) - </a:t>
          </a:r>
          <a:r>
            <a:rPr lang="ru-RU" sz="1600" b="1" i="0" dirty="0">
              <a:latin typeface="Trebuchet MS" panose="020B0603020202020204" pitchFamily="34" charset="0"/>
            </a:rPr>
            <a:t>обязательны для указания в </a:t>
          </a:r>
          <a:r>
            <a:rPr lang="ru-RU" sz="1600" b="1" i="0" dirty="0" err="1">
              <a:latin typeface="Trebuchet MS" panose="020B0603020202020204" pitchFamily="34" charset="0"/>
            </a:rPr>
            <a:t>ПоЗ</a:t>
          </a:r>
          <a:endParaRPr lang="ru-RU" sz="1600" b="1" dirty="0">
            <a:latin typeface="Trebuchet MS" panose="020B0603020202020204" pitchFamily="34" charset="0"/>
          </a:endParaRPr>
        </a:p>
      </dgm:t>
    </dgm:pt>
    <dgm:pt modelId="{DA6983C5-D771-427B-AFBF-DBC2621BC130}" type="parTrans" cxnId="{1984F128-833D-47D1-9333-A2BD3CE2A8F9}">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3D2F1531-39DF-483F-8A5D-8570D076EDEF}" type="sibTrans" cxnId="{1984F128-833D-47D1-9333-A2BD3CE2A8F9}">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DD447CA7-AE8A-4081-BFC1-2756E9130093}">
      <dgm:prSet phldrT="[Текст]" custT="1"/>
      <dgm:spPr/>
      <dgm:t>
        <a:bodyPr/>
        <a:lstStyle/>
        <a:p>
          <a:pPr algn="l">
            <a:lnSpc>
              <a:spcPct val="100000"/>
            </a:lnSpc>
            <a:spcBef>
              <a:spcPts val="0"/>
            </a:spcBef>
            <a:spcAft>
              <a:spcPts val="0"/>
            </a:spcAft>
          </a:pPr>
          <a:r>
            <a:rPr lang="ru-RU" sz="1600" dirty="0">
              <a:latin typeface="Trebuchet MS" panose="020B0603020202020204" pitchFamily="34" charset="0"/>
            </a:rPr>
            <a:t> </a:t>
          </a:r>
          <a:r>
            <a:rPr lang="ru-RU" sz="1600" b="0" i="0" dirty="0">
              <a:latin typeface="Trebuchet MS" panose="020B0603020202020204" pitchFamily="34" charset="0"/>
            </a:rPr>
            <a:t>иные способы, установленные положением о закупке и соответствующими требованиям ч.3 ст.3 закона</a:t>
          </a:r>
          <a:endParaRPr lang="ru-RU" sz="1600" dirty="0">
            <a:latin typeface="Trebuchet MS" panose="020B0603020202020204" pitchFamily="34" charset="0"/>
          </a:endParaRPr>
        </a:p>
      </dgm:t>
    </dgm:pt>
    <dgm:pt modelId="{D8B1052C-A1EC-4A02-8B0B-ED7C15D93327}" type="parTrans" cxnId="{D5C7AE80-6217-49E9-A3EF-55F5A18DA947}">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BA46FF14-FB58-48E0-AB92-CC01BC838EC9}" type="sibTrans" cxnId="{D5C7AE80-6217-49E9-A3EF-55F5A18DA947}">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D174E6E2-2048-4450-952F-F28B257A7372}">
      <dgm:prSet phldrT="[Текст]" custT="1"/>
      <dgm:spPr/>
      <dgm:t>
        <a:bodyPr/>
        <a:lstStyle/>
        <a:p>
          <a:pPr algn="ctr">
            <a:lnSpc>
              <a:spcPct val="100000"/>
            </a:lnSpc>
            <a:spcBef>
              <a:spcPts val="0"/>
            </a:spcBef>
            <a:spcAft>
              <a:spcPts val="0"/>
            </a:spcAft>
          </a:pPr>
          <a:r>
            <a:rPr lang="ru-RU" sz="1600" b="1" i="0">
              <a:latin typeface="Trebuchet MS" panose="020B0603020202020204" pitchFamily="34" charset="0"/>
            </a:rPr>
            <a:t>конкурс</a:t>
          </a:r>
          <a:r>
            <a:rPr lang="ru-RU" sz="1600" b="0" i="0">
              <a:latin typeface="Trebuchet MS" panose="020B0603020202020204" pitchFamily="34" charset="0"/>
            </a:rPr>
            <a:t>:</a:t>
          </a:r>
        </a:p>
        <a:p>
          <a:pPr algn="l">
            <a:lnSpc>
              <a:spcPct val="100000"/>
            </a:lnSpc>
            <a:spcBef>
              <a:spcPts val="0"/>
            </a:spcBef>
            <a:spcAft>
              <a:spcPts val="0"/>
            </a:spcAft>
          </a:pPr>
          <a:r>
            <a:rPr lang="ru-RU" sz="1600" b="0" i="0">
              <a:latin typeface="Trebuchet MS" panose="020B0603020202020204" pitchFamily="34" charset="0"/>
            </a:rPr>
            <a:t>открытый конкурс, </a:t>
          </a:r>
        </a:p>
        <a:p>
          <a:pPr algn="l">
            <a:lnSpc>
              <a:spcPct val="100000"/>
            </a:lnSpc>
            <a:spcBef>
              <a:spcPts val="0"/>
            </a:spcBef>
            <a:spcAft>
              <a:spcPts val="0"/>
            </a:spcAft>
          </a:pPr>
          <a:r>
            <a:rPr lang="ru-RU" sz="1600" b="0" i="0">
              <a:latin typeface="Trebuchet MS" panose="020B0603020202020204" pitchFamily="34" charset="0"/>
            </a:rPr>
            <a:t>конкурс в электронной форме, </a:t>
          </a:r>
        </a:p>
        <a:p>
          <a:pPr algn="l">
            <a:lnSpc>
              <a:spcPct val="100000"/>
            </a:lnSpc>
            <a:spcBef>
              <a:spcPts val="0"/>
            </a:spcBef>
            <a:spcAft>
              <a:spcPts val="0"/>
            </a:spcAft>
          </a:pPr>
          <a:r>
            <a:rPr lang="ru-RU" sz="1600" b="0" i="0">
              <a:latin typeface="Trebuchet MS" panose="020B0603020202020204" pitchFamily="34" charset="0"/>
            </a:rPr>
            <a:t>закрытый конкурс</a:t>
          </a:r>
          <a:endParaRPr lang="ru-RU" sz="1600">
            <a:latin typeface="Trebuchet MS" panose="020B0603020202020204" pitchFamily="34" charset="0"/>
          </a:endParaRPr>
        </a:p>
      </dgm:t>
    </dgm:pt>
    <dgm:pt modelId="{A9227305-2B62-41B9-8FE6-5632E32595CC}" type="parTrans" cxnId="{5F11E68C-84CA-4979-B5A1-8C6164B95452}">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79136D12-A176-4D25-8C12-CA5A34D4EC20}" type="sibTrans" cxnId="{5F11E68C-84CA-4979-B5A1-8C6164B95452}">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72DC61EA-9F85-48E9-AE3F-70921E1BBDD2}">
      <dgm:prSet phldrT="[Текст]" custT="1"/>
      <dgm:spPr/>
      <dgm:t>
        <a:bodyPr/>
        <a:lstStyle/>
        <a:p>
          <a:pPr algn="ctr">
            <a:lnSpc>
              <a:spcPct val="100000"/>
            </a:lnSpc>
            <a:spcBef>
              <a:spcPts val="0"/>
            </a:spcBef>
            <a:spcAft>
              <a:spcPts val="0"/>
            </a:spcAft>
          </a:pPr>
          <a:r>
            <a:rPr lang="ru-RU" sz="1600" b="1" i="0">
              <a:latin typeface="Trebuchet MS" panose="020B0603020202020204" pitchFamily="34" charset="0"/>
            </a:rPr>
            <a:t>аукцион</a:t>
          </a:r>
        </a:p>
        <a:p>
          <a:pPr algn="l">
            <a:lnSpc>
              <a:spcPct val="100000"/>
            </a:lnSpc>
            <a:spcBef>
              <a:spcPts val="0"/>
            </a:spcBef>
            <a:spcAft>
              <a:spcPts val="0"/>
            </a:spcAft>
          </a:pPr>
          <a:r>
            <a:rPr lang="ru-RU" sz="1600" b="0" i="0">
              <a:latin typeface="Trebuchet MS" panose="020B0603020202020204" pitchFamily="34" charset="0"/>
            </a:rPr>
            <a:t>открытый аукцион, </a:t>
          </a:r>
        </a:p>
        <a:p>
          <a:pPr algn="l">
            <a:lnSpc>
              <a:spcPct val="100000"/>
            </a:lnSpc>
            <a:spcBef>
              <a:spcPts val="0"/>
            </a:spcBef>
            <a:spcAft>
              <a:spcPts val="0"/>
            </a:spcAft>
          </a:pPr>
          <a:r>
            <a:rPr lang="ru-RU" sz="1600" b="0" i="0">
              <a:latin typeface="Trebuchet MS" panose="020B0603020202020204" pitchFamily="34" charset="0"/>
            </a:rPr>
            <a:t>аукцион в электронной форме, </a:t>
          </a:r>
        </a:p>
        <a:p>
          <a:pPr algn="l">
            <a:lnSpc>
              <a:spcPct val="100000"/>
            </a:lnSpc>
            <a:spcBef>
              <a:spcPts val="0"/>
            </a:spcBef>
            <a:spcAft>
              <a:spcPts val="0"/>
            </a:spcAft>
          </a:pPr>
          <a:r>
            <a:rPr lang="ru-RU" sz="1600" b="0" i="0">
              <a:latin typeface="Trebuchet MS" panose="020B0603020202020204" pitchFamily="34" charset="0"/>
            </a:rPr>
            <a:t>закрытый аукцион</a:t>
          </a:r>
          <a:endParaRPr lang="ru-RU" sz="1600">
            <a:latin typeface="Trebuchet MS" panose="020B0603020202020204" pitchFamily="34" charset="0"/>
          </a:endParaRPr>
        </a:p>
      </dgm:t>
    </dgm:pt>
    <dgm:pt modelId="{A457C63E-EC4F-4262-A413-025CC84E5C1F}" type="parTrans" cxnId="{BD9A1B33-C828-4D46-BCC4-DA4C60C8DE14}">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E7D0AFCB-4855-467D-B2B2-E81F2BC4565F}" type="sibTrans" cxnId="{BD9A1B33-C828-4D46-BCC4-DA4C60C8DE14}">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BCD92629-9DA1-4081-A6FD-B1E1F8B2D578}">
      <dgm:prSet phldrT="[Текст]" custT="1"/>
      <dgm:spPr/>
      <dgm:t>
        <a:bodyPr/>
        <a:lstStyle/>
        <a:p>
          <a:pPr algn="ctr">
            <a:lnSpc>
              <a:spcPct val="100000"/>
            </a:lnSpc>
            <a:spcBef>
              <a:spcPts val="0"/>
            </a:spcBef>
            <a:spcAft>
              <a:spcPts val="0"/>
            </a:spcAft>
          </a:pPr>
          <a:r>
            <a:rPr lang="ru-RU" sz="1600" b="1" i="0">
              <a:latin typeface="Trebuchet MS" panose="020B0603020202020204" pitchFamily="34" charset="0"/>
            </a:rPr>
            <a:t>запрос котировок:</a:t>
          </a:r>
        </a:p>
        <a:p>
          <a:pPr algn="l">
            <a:lnSpc>
              <a:spcPct val="100000"/>
            </a:lnSpc>
            <a:spcBef>
              <a:spcPts val="0"/>
            </a:spcBef>
            <a:spcAft>
              <a:spcPts val="0"/>
            </a:spcAft>
          </a:pPr>
          <a:r>
            <a:rPr lang="ru-RU" sz="1600" b="0" i="0">
              <a:latin typeface="Trebuchet MS" panose="020B0603020202020204" pitchFamily="34" charset="0"/>
            </a:rPr>
            <a:t>запрос котировок в электронной форме, </a:t>
          </a:r>
        </a:p>
        <a:p>
          <a:pPr algn="l">
            <a:lnSpc>
              <a:spcPct val="100000"/>
            </a:lnSpc>
            <a:spcBef>
              <a:spcPts val="0"/>
            </a:spcBef>
            <a:spcAft>
              <a:spcPts val="0"/>
            </a:spcAft>
          </a:pPr>
          <a:r>
            <a:rPr lang="ru-RU" sz="1600" b="0" i="0">
              <a:latin typeface="Trebuchet MS" panose="020B0603020202020204" pitchFamily="34" charset="0"/>
            </a:rPr>
            <a:t>закрытый запрос котировок</a:t>
          </a:r>
          <a:endParaRPr lang="ru-RU" sz="1600">
            <a:latin typeface="Trebuchet MS" panose="020B0603020202020204" pitchFamily="34" charset="0"/>
          </a:endParaRPr>
        </a:p>
      </dgm:t>
    </dgm:pt>
    <dgm:pt modelId="{FB14BD08-881F-4097-BF2F-91561E41D123}" type="parTrans" cxnId="{196161EF-C2B7-43B7-BA1D-10B3E9E97097}">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9FF6BDAD-776D-45CB-B12A-BF05C39BE35D}" type="sibTrans" cxnId="{196161EF-C2B7-43B7-BA1D-10B3E9E97097}">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588A2C11-E2C7-4D4E-826A-787B0E01CB81}">
      <dgm:prSet phldrT="[Текст]" custT="1"/>
      <dgm:spPr/>
      <dgm:t>
        <a:bodyPr/>
        <a:lstStyle/>
        <a:p>
          <a:pPr algn="ctr">
            <a:lnSpc>
              <a:spcPct val="100000"/>
            </a:lnSpc>
            <a:spcBef>
              <a:spcPts val="0"/>
            </a:spcBef>
            <a:spcAft>
              <a:spcPts val="0"/>
            </a:spcAft>
          </a:pPr>
          <a:r>
            <a:rPr lang="ru-RU" sz="1600" b="1" i="0" dirty="0">
              <a:latin typeface="Trebuchet MS" panose="020B0603020202020204" pitchFamily="34" charset="0"/>
            </a:rPr>
            <a:t>запрос предложений</a:t>
          </a:r>
        </a:p>
        <a:p>
          <a:pPr algn="l">
            <a:lnSpc>
              <a:spcPct val="100000"/>
            </a:lnSpc>
            <a:spcBef>
              <a:spcPts val="0"/>
            </a:spcBef>
            <a:spcAft>
              <a:spcPts val="0"/>
            </a:spcAft>
          </a:pPr>
          <a:r>
            <a:rPr lang="ru-RU" sz="1600" b="0" i="0" dirty="0">
              <a:latin typeface="Trebuchet MS" panose="020B0603020202020204" pitchFamily="34" charset="0"/>
            </a:rPr>
            <a:t>запрос предложений в электронной форме </a:t>
          </a:r>
        </a:p>
        <a:p>
          <a:pPr algn="l">
            <a:lnSpc>
              <a:spcPct val="100000"/>
            </a:lnSpc>
            <a:spcBef>
              <a:spcPts val="0"/>
            </a:spcBef>
            <a:spcAft>
              <a:spcPts val="0"/>
            </a:spcAft>
          </a:pPr>
          <a:r>
            <a:rPr lang="ru-RU" sz="1600" b="0" i="0" dirty="0">
              <a:latin typeface="Trebuchet MS" panose="020B0603020202020204" pitchFamily="34" charset="0"/>
            </a:rPr>
            <a:t>закрытый запрос предложений</a:t>
          </a:r>
          <a:endParaRPr lang="ru-RU" sz="1600" dirty="0">
            <a:latin typeface="Trebuchet MS" panose="020B0603020202020204" pitchFamily="34" charset="0"/>
          </a:endParaRPr>
        </a:p>
      </dgm:t>
    </dgm:pt>
    <dgm:pt modelId="{509130EC-3413-4A0A-8B71-DC352A4D7BA0}" type="parTrans" cxnId="{4A5B3DAF-170A-486B-9BAE-980A1D86B792}">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957FE835-9297-411D-BFAD-A740C3FEE0AB}" type="sibTrans" cxnId="{4A5B3DAF-170A-486B-9BAE-980A1D86B792}">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A1126003-FD1E-4390-A66C-2EF001E74764}">
      <dgm:prSet phldrT="[Текст]" custT="1"/>
      <dgm:spPr/>
      <dgm:t>
        <a:bodyPr/>
        <a:lstStyle/>
        <a:p>
          <a:pPr algn="l">
            <a:lnSpc>
              <a:spcPct val="100000"/>
            </a:lnSpc>
            <a:spcBef>
              <a:spcPts val="0"/>
            </a:spcBef>
            <a:spcAft>
              <a:spcPts val="0"/>
            </a:spcAft>
          </a:pPr>
          <a:r>
            <a:rPr lang="ru-RU" sz="1600" b="0" i="0" dirty="0">
              <a:latin typeface="Trebuchet MS" panose="020B0603020202020204" pitchFamily="34" charset="0"/>
            </a:rPr>
            <a:t>закупка, условия которой не соответствуют условиям ч.3 ст.3 закона</a:t>
          </a:r>
          <a:endParaRPr lang="ru-RU" sz="1600" dirty="0">
            <a:latin typeface="Trebuchet MS" panose="020B0603020202020204" pitchFamily="34" charset="0"/>
          </a:endParaRPr>
        </a:p>
      </dgm:t>
    </dgm:pt>
    <dgm:pt modelId="{E4B6E95D-B7F6-40F2-BD3E-D49D72AA73B6}" type="parTrans" cxnId="{DE712C28-3DDC-47A3-B4B9-23CFAECF0A08}">
      <dgm:prSet custT="1"/>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31267A91-C932-494E-BCB0-B49B3EB508F3}" type="sibTrans" cxnId="{DE712C28-3DDC-47A3-B4B9-23CFAECF0A08}">
      <dgm:prSet/>
      <dgm:spPr/>
      <dgm:t>
        <a:bodyPr/>
        <a:lstStyle/>
        <a:p>
          <a:pPr>
            <a:lnSpc>
              <a:spcPct val="100000"/>
            </a:lnSpc>
            <a:spcBef>
              <a:spcPts val="0"/>
            </a:spcBef>
            <a:spcAft>
              <a:spcPts val="0"/>
            </a:spcAft>
          </a:pPr>
          <a:endParaRPr lang="ru-RU" sz="1600">
            <a:latin typeface="Trebuchet MS" panose="020B0603020202020204" pitchFamily="34" charset="0"/>
          </a:endParaRPr>
        </a:p>
      </dgm:t>
    </dgm:pt>
    <dgm:pt modelId="{869E640D-275B-45FE-BDA2-9C4AB48D9BC3}" type="pres">
      <dgm:prSet presAssocID="{2F43753A-ED10-4A51-80D8-4F4F95C345FC}" presName="diagram" presStyleCnt="0">
        <dgm:presLayoutVars>
          <dgm:chPref val="1"/>
          <dgm:dir/>
          <dgm:animOne val="branch"/>
          <dgm:animLvl val="lvl"/>
          <dgm:resizeHandles val="exact"/>
        </dgm:presLayoutVars>
      </dgm:prSet>
      <dgm:spPr/>
      <dgm:t>
        <a:bodyPr/>
        <a:lstStyle/>
        <a:p>
          <a:endParaRPr lang="ru-RU"/>
        </a:p>
      </dgm:t>
    </dgm:pt>
    <dgm:pt modelId="{0B8BDC12-D60C-4F06-8BC9-DC185388BBA8}" type="pres">
      <dgm:prSet presAssocID="{536D778B-9644-4666-BBA1-33B929B450EF}" presName="root1" presStyleCnt="0"/>
      <dgm:spPr/>
    </dgm:pt>
    <dgm:pt modelId="{7F8C1E9A-666C-4727-BF19-907F3273B8A1}" type="pres">
      <dgm:prSet presAssocID="{536D778B-9644-4666-BBA1-33B929B450EF}" presName="LevelOneTextNode" presStyleLbl="node0" presStyleIdx="0" presStyleCnt="1" custScaleX="50808" custScaleY="285998" custLinFactNeighborX="-59956" custLinFactNeighborY="-1578">
        <dgm:presLayoutVars>
          <dgm:chPref val="3"/>
        </dgm:presLayoutVars>
      </dgm:prSet>
      <dgm:spPr/>
      <dgm:t>
        <a:bodyPr/>
        <a:lstStyle/>
        <a:p>
          <a:endParaRPr lang="ru-RU"/>
        </a:p>
      </dgm:t>
    </dgm:pt>
    <dgm:pt modelId="{56180A46-24A8-46DF-AA90-91A4A3BC1426}" type="pres">
      <dgm:prSet presAssocID="{536D778B-9644-4666-BBA1-33B929B450EF}" presName="level2hierChild" presStyleCnt="0"/>
      <dgm:spPr/>
    </dgm:pt>
    <dgm:pt modelId="{C06FE32F-B9F2-40C5-A236-AED203AA58B7}" type="pres">
      <dgm:prSet presAssocID="{A7B9B0CA-E980-4A97-B95E-04A90A41301F}" presName="conn2-1" presStyleLbl="parChTrans1D2" presStyleIdx="0" presStyleCnt="2"/>
      <dgm:spPr/>
      <dgm:t>
        <a:bodyPr/>
        <a:lstStyle/>
        <a:p>
          <a:endParaRPr lang="ru-RU"/>
        </a:p>
      </dgm:t>
    </dgm:pt>
    <dgm:pt modelId="{18B333EA-520F-40F6-8BAE-F4D408F0E0E7}" type="pres">
      <dgm:prSet presAssocID="{A7B9B0CA-E980-4A97-B95E-04A90A41301F}" presName="connTx" presStyleLbl="parChTrans1D2" presStyleIdx="0" presStyleCnt="2"/>
      <dgm:spPr/>
      <dgm:t>
        <a:bodyPr/>
        <a:lstStyle/>
        <a:p>
          <a:endParaRPr lang="ru-RU"/>
        </a:p>
      </dgm:t>
    </dgm:pt>
    <dgm:pt modelId="{13F43AF5-6B44-46AA-A3B0-B04C6E5B7B53}" type="pres">
      <dgm:prSet presAssocID="{8CFA4704-E952-4E7E-AFE2-2D178BA0D609}" presName="root2" presStyleCnt="0"/>
      <dgm:spPr/>
    </dgm:pt>
    <dgm:pt modelId="{EAD05D06-2467-4D60-9F72-0FA3E464A040}" type="pres">
      <dgm:prSet presAssocID="{8CFA4704-E952-4E7E-AFE2-2D178BA0D609}" presName="LevelTwoTextNode" presStyleLbl="node2" presStyleIdx="0" presStyleCnt="2" custScaleX="86844" custScaleY="163291" custLinFactNeighborX="-24743" custLinFactNeighborY="-4037">
        <dgm:presLayoutVars>
          <dgm:chPref val="3"/>
        </dgm:presLayoutVars>
      </dgm:prSet>
      <dgm:spPr/>
      <dgm:t>
        <a:bodyPr/>
        <a:lstStyle/>
        <a:p>
          <a:endParaRPr lang="ru-RU"/>
        </a:p>
      </dgm:t>
    </dgm:pt>
    <dgm:pt modelId="{97C6A3CB-AEC3-4E6E-A738-ED97D3A912A3}" type="pres">
      <dgm:prSet presAssocID="{8CFA4704-E952-4E7E-AFE2-2D178BA0D609}" presName="level3hierChild" presStyleCnt="0"/>
      <dgm:spPr/>
    </dgm:pt>
    <dgm:pt modelId="{CBFD4F79-7400-4F42-B037-A5219D210741}" type="pres">
      <dgm:prSet presAssocID="{3209CF52-1312-4F8D-BC4E-9BC76BA67ABE}" presName="conn2-1" presStyleLbl="parChTrans1D3" presStyleIdx="0" presStyleCnt="4"/>
      <dgm:spPr/>
      <dgm:t>
        <a:bodyPr/>
        <a:lstStyle/>
        <a:p>
          <a:endParaRPr lang="ru-RU"/>
        </a:p>
      </dgm:t>
    </dgm:pt>
    <dgm:pt modelId="{55500525-E6C9-41D0-8F16-A00926B50057}" type="pres">
      <dgm:prSet presAssocID="{3209CF52-1312-4F8D-BC4E-9BC76BA67ABE}" presName="connTx" presStyleLbl="parChTrans1D3" presStyleIdx="0" presStyleCnt="4"/>
      <dgm:spPr/>
      <dgm:t>
        <a:bodyPr/>
        <a:lstStyle/>
        <a:p>
          <a:endParaRPr lang="ru-RU"/>
        </a:p>
      </dgm:t>
    </dgm:pt>
    <dgm:pt modelId="{EAA6C9CB-4DB6-4DB0-8BFD-641E326394E2}" type="pres">
      <dgm:prSet presAssocID="{5D7A4F10-313A-4FB1-BF28-2992C419AFA4}" presName="root2" presStyleCnt="0"/>
      <dgm:spPr/>
    </dgm:pt>
    <dgm:pt modelId="{B7ED832F-F6D8-46C6-94B6-001437B46CA6}" type="pres">
      <dgm:prSet presAssocID="{5D7A4F10-313A-4FB1-BF28-2992C419AFA4}" presName="LevelTwoTextNode" presStyleLbl="node3" presStyleIdx="0" presStyleCnt="4" custLinFactY="-35689" custLinFactNeighborX="1578" custLinFactNeighborY="-100000">
        <dgm:presLayoutVars>
          <dgm:chPref val="3"/>
        </dgm:presLayoutVars>
      </dgm:prSet>
      <dgm:spPr/>
      <dgm:t>
        <a:bodyPr/>
        <a:lstStyle/>
        <a:p>
          <a:endParaRPr lang="ru-RU"/>
        </a:p>
      </dgm:t>
    </dgm:pt>
    <dgm:pt modelId="{D5B37C14-CA2B-4BD0-A646-314EFEBC569A}" type="pres">
      <dgm:prSet presAssocID="{5D7A4F10-313A-4FB1-BF28-2992C419AFA4}" presName="level3hierChild" presStyleCnt="0"/>
      <dgm:spPr/>
    </dgm:pt>
    <dgm:pt modelId="{6FFC02D6-F430-4F35-8D39-6F74AF7F374C}" type="pres">
      <dgm:prSet presAssocID="{A9227305-2B62-41B9-8FE6-5632E32595CC}" presName="conn2-1" presStyleLbl="parChTrans1D4" presStyleIdx="0" presStyleCnt="4"/>
      <dgm:spPr/>
      <dgm:t>
        <a:bodyPr/>
        <a:lstStyle/>
        <a:p>
          <a:endParaRPr lang="ru-RU"/>
        </a:p>
      </dgm:t>
    </dgm:pt>
    <dgm:pt modelId="{883FABBB-AC67-4FA9-ADF0-7135AF8A5672}" type="pres">
      <dgm:prSet presAssocID="{A9227305-2B62-41B9-8FE6-5632E32595CC}" presName="connTx" presStyleLbl="parChTrans1D4" presStyleIdx="0" presStyleCnt="4"/>
      <dgm:spPr/>
      <dgm:t>
        <a:bodyPr/>
        <a:lstStyle/>
        <a:p>
          <a:endParaRPr lang="ru-RU"/>
        </a:p>
      </dgm:t>
    </dgm:pt>
    <dgm:pt modelId="{57FE35E3-0A53-43C0-AC16-A127104A25F8}" type="pres">
      <dgm:prSet presAssocID="{D174E6E2-2048-4450-952F-F28B257A7372}" presName="root2" presStyleCnt="0"/>
      <dgm:spPr/>
    </dgm:pt>
    <dgm:pt modelId="{395EA5D2-B938-467E-ABCE-F6EB5480A51D}" type="pres">
      <dgm:prSet presAssocID="{D174E6E2-2048-4450-952F-F28B257A7372}" presName="LevelTwoTextNode" presStyleLbl="node4" presStyleIdx="0" presStyleCnt="4" custScaleX="197307" custScaleY="84260" custLinFactNeighborX="23962" custLinFactNeighborY="-533">
        <dgm:presLayoutVars>
          <dgm:chPref val="3"/>
        </dgm:presLayoutVars>
      </dgm:prSet>
      <dgm:spPr/>
      <dgm:t>
        <a:bodyPr/>
        <a:lstStyle/>
        <a:p>
          <a:endParaRPr lang="ru-RU"/>
        </a:p>
      </dgm:t>
    </dgm:pt>
    <dgm:pt modelId="{621C558F-FEC7-4B7F-B1DF-B491AB5A665D}" type="pres">
      <dgm:prSet presAssocID="{D174E6E2-2048-4450-952F-F28B257A7372}" presName="level3hierChild" presStyleCnt="0"/>
      <dgm:spPr/>
    </dgm:pt>
    <dgm:pt modelId="{E13FE676-4CD7-4690-81F5-B2B9246DC0EC}" type="pres">
      <dgm:prSet presAssocID="{A457C63E-EC4F-4262-A413-025CC84E5C1F}" presName="conn2-1" presStyleLbl="parChTrans1D4" presStyleIdx="1" presStyleCnt="4"/>
      <dgm:spPr/>
      <dgm:t>
        <a:bodyPr/>
        <a:lstStyle/>
        <a:p>
          <a:endParaRPr lang="ru-RU"/>
        </a:p>
      </dgm:t>
    </dgm:pt>
    <dgm:pt modelId="{CCDF66DF-00B9-4CF9-B53E-A6C9A8634BFF}" type="pres">
      <dgm:prSet presAssocID="{A457C63E-EC4F-4262-A413-025CC84E5C1F}" presName="connTx" presStyleLbl="parChTrans1D4" presStyleIdx="1" presStyleCnt="4"/>
      <dgm:spPr/>
      <dgm:t>
        <a:bodyPr/>
        <a:lstStyle/>
        <a:p>
          <a:endParaRPr lang="ru-RU"/>
        </a:p>
      </dgm:t>
    </dgm:pt>
    <dgm:pt modelId="{819DD75E-5A93-45EF-BC06-3AC936C9D717}" type="pres">
      <dgm:prSet presAssocID="{72DC61EA-9F85-48E9-AE3F-70921E1BBDD2}" presName="root2" presStyleCnt="0"/>
      <dgm:spPr/>
    </dgm:pt>
    <dgm:pt modelId="{290BA21A-75B6-4011-9011-75F97E36944D}" type="pres">
      <dgm:prSet presAssocID="{72DC61EA-9F85-48E9-AE3F-70921E1BBDD2}" presName="LevelTwoTextNode" presStyleLbl="node4" presStyleIdx="1" presStyleCnt="4" custScaleX="200111" custScaleY="96112" custLinFactNeighborX="22309" custLinFactNeighborY="-1653">
        <dgm:presLayoutVars>
          <dgm:chPref val="3"/>
        </dgm:presLayoutVars>
      </dgm:prSet>
      <dgm:spPr/>
      <dgm:t>
        <a:bodyPr/>
        <a:lstStyle/>
        <a:p>
          <a:endParaRPr lang="ru-RU"/>
        </a:p>
      </dgm:t>
    </dgm:pt>
    <dgm:pt modelId="{4C612FED-913B-483C-A130-15C4B9000973}" type="pres">
      <dgm:prSet presAssocID="{72DC61EA-9F85-48E9-AE3F-70921E1BBDD2}" presName="level3hierChild" presStyleCnt="0"/>
      <dgm:spPr/>
    </dgm:pt>
    <dgm:pt modelId="{B38CE63E-EC31-47AA-8789-C8F7155B9B9D}" type="pres">
      <dgm:prSet presAssocID="{FB14BD08-881F-4097-BF2F-91561E41D123}" presName="conn2-1" presStyleLbl="parChTrans1D4" presStyleIdx="2" presStyleCnt="4"/>
      <dgm:spPr/>
      <dgm:t>
        <a:bodyPr/>
        <a:lstStyle/>
        <a:p>
          <a:endParaRPr lang="ru-RU"/>
        </a:p>
      </dgm:t>
    </dgm:pt>
    <dgm:pt modelId="{9824F910-0307-49E8-9C17-A6619E20D7A4}" type="pres">
      <dgm:prSet presAssocID="{FB14BD08-881F-4097-BF2F-91561E41D123}" presName="connTx" presStyleLbl="parChTrans1D4" presStyleIdx="2" presStyleCnt="4"/>
      <dgm:spPr/>
      <dgm:t>
        <a:bodyPr/>
        <a:lstStyle/>
        <a:p>
          <a:endParaRPr lang="ru-RU"/>
        </a:p>
      </dgm:t>
    </dgm:pt>
    <dgm:pt modelId="{FF208FC5-BDA3-4DB5-BCA8-226D1EB8778E}" type="pres">
      <dgm:prSet presAssocID="{BCD92629-9DA1-4081-A6FD-B1E1F8B2D578}" presName="root2" presStyleCnt="0"/>
      <dgm:spPr/>
    </dgm:pt>
    <dgm:pt modelId="{E6272E2A-0BC3-490E-9990-6E4100A5780D}" type="pres">
      <dgm:prSet presAssocID="{BCD92629-9DA1-4081-A6FD-B1E1F8B2D578}" presName="LevelTwoTextNode" presStyleLbl="node4" presStyleIdx="2" presStyleCnt="4" custScaleX="200891" custScaleY="79773" custLinFactNeighborX="21483" custLinFactNeighborY="1653">
        <dgm:presLayoutVars>
          <dgm:chPref val="3"/>
        </dgm:presLayoutVars>
      </dgm:prSet>
      <dgm:spPr/>
      <dgm:t>
        <a:bodyPr/>
        <a:lstStyle/>
        <a:p>
          <a:endParaRPr lang="ru-RU"/>
        </a:p>
      </dgm:t>
    </dgm:pt>
    <dgm:pt modelId="{8985086E-A3AD-428F-8DFE-52C0094D6ED6}" type="pres">
      <dgm:prSet presAssocID="{BCD92629-9DA1-4081-A6FD-B1E1F8B2D578}" presName="level3hierChild" presStyleCnt="0"/>
      <dgm:spPr/>
    </dgm:pt>
    <dgm:pt modelId="{1EEF177E-ECFB-447D-8EEB-63CA3093FD71}" type="pres">
      <dgm:prSet presAssocID="{509130EC-3413-4A0A-8B71-DC352A4D7BA0}" presName="conn2-1" presStyleLbl="parChTrans1D4" presStyleIdx="3" presStyleCnt="4"/>
      <dgm:spPr/>
      <dgm:t>
        <a:bodyPr/>
        <a:lstStyle/>
        <a:p>
          <a:endParaRPr lang="ru-RU"/>
        </a:p>
      </dgm:t>
    </dgm:pt>
    <dgm:pt modelId="{67DF83FE-909E-4CAE-A4D8-B3DAC22FF1D3}" type="pres">
      <dgm:prSet presAssocID="{509130EC-3413-4A0A-8B71-DC352A4D7BA0}" presName="connTx" presStyleLbl="parChTrans1D4" presStyleIdx="3" presStyleCnt="4"/>
      <dgm:spPr/>
      <dgm:t>
        <a:bodyPr/>
        <a:lstStyle/>
        <a:p>
          <a:endParaRPr lang="ru-RU"/>
        </a:p>
      </dgm:t>
    </dgm:pt>
    <dgm:pt modelId="{23DF1BA6-B049-4932-A1EE-669E75A6B4D4}" type="pres">
      <dgm:prSet presAssocID="{588A2C11-E2C7-4D4E-826A-787B0E01CB81}" presName="root2" presStyleCnt="0"/>
      <dgm:spPr/>
    </dgm:pt>
    <dgm:pt modelId="{9062DD11-AA54-4086-AB67-7D999BF14231}" type="pres">
      <dgm:prSet presAssocID="{588A2C11-E2C7-4D4E-826A-787B0E01CB81}" presName="LevelTwoTextNode" presStyleLbl="node4" presStyleIdx="3" presStyleCnt="4" custScaleX="200523" custScaleY="119616" custLinFactNeighborX="20953" custLinFactNeighborY="-1652">
        <dgm:presLayoutVars>
          <dgm:chPref val="3"/>
        </dgm:presLayoutVars>
      </dgm:prSet>
      <dgm:spPr/>
      <dgm:t>
        <a:bodyPr/>
        <a:lstStyle/>
        <a:p>
          <a:endParaRPr lang="ru-RU"/>
        </a:p>
      </dgm:t>
    </dgm:pt>
    <dgm:pt modelId="{C3B39E8C-E465-4112-A6EB-95B239F6937E}" type="pres">
      <dgm:prSet presAssocID="{588A2C11-E2C7-4D4E-826A-787B0E01CB81}" presName="level3hierChild" presStyleCnt="0"/>
      <dgm:spPr/>
    </dgm:pt>
    <dgm:pt modelId="{4C8F8ABD-EBA5-4E9F-8A33-23CB1E485E3E}" type="pres">
      <dgm:prSet presAssocID="{D8B1052C-A1EC-4A02-8B0B-ED7C15D93327}" presName="conn2-1" presStyleLbl="parChTrans1D3" presStyleIdx="1" presStyleCnt="4"/>
      <dgm:spPr/>
      <dgm:t>
        <a:bodyPr/>
        <a:lstStyle/>
        <a:p>
          <a:endParaRPr lang="ru-RU"/>
        </a:p>
      </dgm:t>
    </dgm:pt>
    <dgm:pt modelId="{0353762D-23B1-43B9-9FD0-5E91A6FB94AC}" type="pres">
      <dgm:prSet presAssocID="{D8B1052C-A1EC-4A02-8B0B-ED7C15D93327}" presName="connTx" presStyleLbl="parChTrans1D3" presStyleIdx="1" presStyleCnt="4"/>
      <dgm:spPr/>
      <dgm:t>
        <a:bodyPr/>
        <a:lstStyle/>
        <a:p>
          <a:endParaRPr lang="ru-RU"/>
        </a:p>
      </dgm:t>
    </dgm:pt>
    <dgm:pt modelId="{3B5A5463-E5A2-4632-9E9A-BFE7C93AF1E0}" type="pres">
      <dgm:prSet presAssocID="{DD447CA7-AE8A-4081-BFC1-2756E9130093}" presName="root2" presStyleCnt="0"/>
      <dgm:spPr/>
    </dgm:pt>
    <dgm:pt modelId="{066FBADD-8D33-498A-8EFF-1C702BF73AE1}" type="pres">
      <dgm:prSet presAssocID="{DD447CA7-AE8A-4081-BFC1-2756E9130093}" presName="LevelTwoTextNode" presStyleLbl="node3" presStyleIdx="1" presStyleCnt="4" custScaleX="116632" custScaleY="147127" custLinFactNeighborX="-11780" custLinFactNeighborY="-76610">
        <dgm:presLayoutVars>
          <dgm:chPref val="3"/>
        </dgm:presLayoutVars>
      </dgm:prSet>
      <dgm:spPr/>
      <dgm:t>
        <a:bodyPr/>
        <a:lstStyle/>
        <a:p>
          <a:endParaRPr lang="ru-RU"/>
        </a:p>
      </dgm:t>
    </dgm:pt>
    <dgm:pt modelId="{C31EE59A-72FE-4793-9BF1-F3DBAC620B53}" type="pres">
      <dgm:prSet presAssocID="{DD447CA7-AE8A-4081-BFC1-2756E9130093}" presName="level3hierChild" presStyleCnt="0"/>
      <dgm:spPr/>
    </dgm:pt>
    <dgm:pt modelId="{8AAC15D2-3C6C-42B7-92E1-928D896FE1AA}" type="pres">
      <dgm:prSet presAssocID="{E45AAE67-E946-4FB3-9661-3844BD53A289}" presName="conn2-1" presStyleLbl="parChTrans1D2" presStyleIdx="1" presStyleCnt="2"/>
      <dgm:spPr/>
      <dgm:t>
        <a:bodyPr/>
        <a:lstStyle/>
        <a:p>
          <a:endParaRPr lang="ru-RU"/>
        </a:p>
      </dgm:t>
    </dgm:pt>
    <dgm:pt modelId="{073DEABD-E70B-4228-93D8-33BEA60BBA87}" type="pres">
      <dgm:prSet presAssocID="{E45AAE67-E946-4FB3-9661-3844BD53A289}" presName="connTx" presStyleLbl="parChTrans1D2" presStyleIdx="1" presStyleCnt="2"/>
      <dgm:spPr/>
      <dgm:t>
        <a:bodyPr/>
        <a:lstStyle/>
        <a:p>
          <a:endParaRPr lang="ru-RU"/>
        </a:p>
      </dgm:t>
    </dgm:pt>
    <dgm:pt modelId="{AE3D30BD-AB40-4383-8F6C-0DA5DCEED151}" type="pres">
      <dgm:prSet presAssocID="{1E4FE494-7DB1-4BFA-8DC6-729E12F8F186}" presName="root2" presStyleCnt="0"/>
      <dgm:spPr/>
    </dgm:pt>
    <dgm:pt modelId="{CA576A4B-FAFA-4BC4-808B-D52D97E8D52B}" type="pres">
      <dgm:prSet presAssocID="{1E4FE494-7DB1-4BFA-8DC6-729E12F8F186}" presName="LevelTwoTextNode" presStyleLbl="node2" presStyleIdx="1" presStyleCnt="2" custScaleX="79533" custScaleY="130744" custLinFactNeighborX="-21248" custLinFactNeighborY="-10365">
        <dgm:presLayoutVars>
          <dgm:chPref val="3"/>
        </dgm:presLayoutVars>
      </dgm:prSet>
      <dgm:spPr/>
      <dgm:t>
        <a:bodyPr/>
        <a:lstStyle/>
        <a:p>
          <a:endParaRPr lang="ru-RU"/>
        </a:p>
      </dgm:t>
    </dgm:pt>
    <dgm:pt modelId="{95AA5EDE-B506-43F9-ADD7-C14E48BBD8E0}" type="pres">
      <dgm:prSet presAssocID="{1E4FE494-7DB1-4BFA-8DC6-729E12F8F186}" presName="level3hierChild" presStyleCnt="0"/>
      <dgm:spPr/>
    </dgm:pt>
    <dgm:pt modelId="{3990183F-EA11-443C-A2C6-79749A459B1A}" type="pres">
      <dgm:prSet presAssocID="{DA6983C5-D771-427B-AFBF-DBC2621BC130}" presName="conn2-1" presStyleLbl="parChTrans1D3" presStyleIdx="2" presStyleCnt="4"/>
      <dgm:spPr/>
      <dgm:t>
        <a:bodyPr/>
        <a:lstStyle/>
        <a:p>
          <a:endParaRPr lang="ru-RU"/>
        </a:p>
      </dgm:t>
    </dgm:pt>
    <dgm:pt modelId="{6CC88208-1118-4D69-9E8C-B96F00FD6AF5}" type="pres">
      <dgm:prSet presAssocID="{DA6983C5-D771-427B-AFBF-DBC2621BC130}" presName="connTx" presStyleLbl="parChTrans1D3" presStyleIdx="2" presStyleCnt="4"/>
      <dgm:spPr/>
      <dgm:t>
        <a:bodyPr/>
        <a:lstStyle/>
        <a:p>
          <a:endParaRPr lang="ru-RU"/>
        </a:p>
      </dgm:t>
    </dgm:pt>
    <dgm:pt modelId="{D8A8C6B2-B351-48D9-A38A-39850FADDB7D}" type="pres">
      <dgm:prSet presAssocID="{570ABFD4-8DD8-497E-9F3E-D843840F4936}" presName="root2" presStyleCnt="0"/>
      <dgm:spPr/>
    </dgm:pt>
    <dgm:pt modelId="{9D26C302-EDBD-49EF-8A3D-354E8F413403}" type="pres">
      <dgm:prSet presAssocID="{570ABFD4-8DD8-497E-9F3E-D843840F4936}" presName="LevelTwoTextNode" presStyleLbl="node3" presStyleIdx="2" presStyleCnt="4" custScaleX="206131" custScaleY="84297" custLinFactNeighborX="-4712" custLinFactNeighborY="-14078">
        <dgm:presLayoutVars>
          <dgm:chPref val="3"/>
        </dgm:presLayoutVars>
      </dgm:prSet>
      <dgm:spPr/>
      <dgm:t>
        <a:bodyPr/>
        <a:lstStyle/>
        <a:p>
          <a:endParaRPr lang="ru-RU"/>
        </a:p>
      </dgm:t>
    </dgm:pt>
    <dgm:pt modelId="{324CA83D-E972-41F2-B16F-9E1BB5CF335B}" type="pres">
      <dgm:prSet presAssocID="{570ABFD4-8DD8-497E-9F3E-D843840F4936}" presName="level3hierChild" presStyleCnt="0"/>
      <dgm:spPr/>
    </dgm:pt>
    <dgm:pt modelId="{5DBC00FC-6169-46C3-8F04-BE21DDE3FB63}" type="pres">
      <dgm:prSet presAssocID="{E4B6E95D-B7F6-40F2-BD3E-D49D72AA73B6}" presName="conn2-1" presStyleLbl="parChTrans1D3" presStyleIdx="3" presStyleCnt="4"/>
      <dgm:spPr/>
      <dgm:t>
        <a:bodyPr/>
        <a:lstStyle/>
        <a:p>
          <a:endParaRPr lang="ru-RU"/>
        </a:p>
      </dgm:t>
    </dgm:pt>
    <dgm:pt modelId="{499FDCC5-D645-4E73-88D4-0C8BD7D33BBA}" type="pres">
      <dgm:prSet presAssocID="{E4B6E95D-B7F6-40F2-BD3E-D49D72AA73B6}" presName="connTx" presStyleLbl="parChTrans1D3" presStyleIdx="3" presStyleCnt="4"/>
      <dgm:spPr/>
      <dgm:t>
        <a:bodyPr/>
        <a:lstStyle/>
        <a:p>
          <a:endParaRPr lang="ru-RU"/>
        </a:p>
      </dgm:t>
    </dgm:pt>
    <dgm:pt modelId="{1B209BD0-87C3-4D94-904A-5541F239F443}" type="pres">
      <dgm:prSet presAssocID="{A1126003-FD1E-4390-A66C-2EF001E74764}" presName="root2" presStyleCnt="0"/>
      <dgm:spPr/>
    </dgm:pt>
    <dgm:pt modelId="{FA4DC390-B22B-4897-92B1-6029D3E2182A}" type="pres">
      <dgm:prSet presAssocID="{A1126003-FD1E-4390-A66C-2EF001E74764}" presName="LevelTwoTextNode" presStyleLbl="node3" presStyleIdx="3" presStyleCnt="4" custScaleX="203332" custScaleY="74706" custLinFactNeighborX="-6311" custLinFactNeighborY="-18933">
        <dgm:presLayoutVars>
          <dgm:chPref val="3"/>
        </dgm:presLayoutVars>
      </dgm:prSet>
      <dgm:spPr/>
      <dgm:t>
        <a:bodyPr/>
        <a:lstStyle/>
        <a:p>
          <a:endParaRPr lang="ru-RU"/>
        </a:p>
      </dgm:t>
    </dgm:pt>
    <dgm:pt modelId="{E6D85FB3-8AB6-44DA-B044-7E1B66AD62FF}" type="pres">
      <dgm:prSet presAssocID="{A1126003-FD1E-4390-A66C-2EF001E74764}" presName="level3hierChild" presStyleCnt="0"/>
      <dgm:spPr/>
    </dgm:pt>
  </dgm:ptLst>
  <dgm:cxnLst>
    <dgm:cxn modelId="{926FB492-BE29-41B0-8E29-70D2D5A6759B}" type="presOf" srcId="{2F43753A-ED10-4A51-80D8-4F4F95C345FC}" destId="{869E640D-275B-45FE-BDA2-9C4AB48D9BC3}" srcOrd="0" destOrd="0" presId="urn:microsoft.com/office/officeart/2005/8/layout/hierarchy2"/>
    <dgm:cxn modelId="{3A089840-4410-428B-BA62-032BB11B2ED2}" type="presOf" srcId="{E4B6E95D-B7F6-40F2-BD3E-D49D72AA73B6}" destId="{5DBC00FC-6169-46C3-8F04-BE21DDE3FB63}" srcOrd="0" destOrd="0" presId="urn:microsoft.com/office/officeart/2005/8/layout/hierarchy2"/>
    <dgm:cxn modelId="{065B1F10-8D89-4FA3-92C4-C594DF0902DF}" type="presOf" srcId="{8CFA4704-E952-4E7E-AFE2-2D178BA0D609}" destId="{EAD05D06-2467-4D60-9F72-0FA3E464A040}" srcOrd="0" destOrd="0" presId="urn:microsoft.com/office/officeart/2005/8/layout/hierarchy2"/>
    <dgm:cxn modelId="{1EB7BE7E-E920-4A43-B969-079A43682D5A}" type="presOf" srcId="{D8B1052C-A1EC-4A02-8B0B-ED7C15D93327}" destId="{0353762D-23B1-43B9-9FD0-5E91A6FB94AC}" srcOrd="1" destOrd="0" presId="urn:microsoft.com/office/officeart/2005/8/layout/hierarchy2"/>
    <dgm:cxn modelId="{76141B14-1D9A-4E44-919F-CB4135ABC4AF}" type="presOf" srcId="{536D778B-9644-4666-BBA1-33B929B450EF}" destId="{7F8C1E9A-666C-4727-BF19-907F3273B8A1}" srcOrd="0" destOrd="0" presId="urn:microsoft.com/office/officeart/2005/8/layout/hierarchy2"/>
    <dgm:cxn modelId="{6DA32033-D987-44D6-9CC1-6B29392BDBA3}" type="presOf" srcId="{D174E6E2-2048-4450-952F-F28B257A7372}" destId="{395EA5D2-B938-467E-ABCE-F6EB5480A51D}" srcOrd="0" destOrd="0" presId="urn:microsoft.com/office/officeart/2005/8/layout/hierarchy2"/>
    <dgm:cxn modelId="{E60F16A9-E7A4-4E22-8BB3-BFC847C0ED59}" type="presOf" srcId="{570ABFD4-8DD8-497E-9F3E-D843840F4936}" destId="{9D26C302-EDBD-49EF-8A3D-354E8F413403}" srcOrd="0" destOrd="0" presId="urn:microsoft.com/office/officeart/2005/8/layout/hierarchy2"/>
    <dgm:cxn modelId="{1E18D964-4D64-4FB8-A157-4DBA2596CBC8}" srcId="{2F43753A-ED10-4A51-80D8-4F4F95C345FC}" destId="{536D778B-9644-4666-BBA1-33B929B450EF}" srcOrd="0" destOrd="0" parTransId="{FC085C9D-27EF-4B5C-AFE6-339CCB8DC904}" sibTransId="{ECAF17BF-EAC0-4758-A017-C274DA221433}"/>
    <dgm:cxn modelId="{7927205E-0BE5-4206-9B5A-DDFA3EA69980}" type="presOf" srcId="{DA6983C5-D771-427B-AFBF-DBC2621BC130}" destId="{6CC88208-1118-4D69-9E8C-B96F00FD6AF5}" srcOrd="1" destOrd="0" presId="urn:microsoft.com/office/officeart/2005/8/layout/hierarchy2"/>
    <dgm:cxn modelId="{209C2BFB-EB77-4E01-907F-A6DC5A3D2247}" type="presOf" srcId="{A9227305-2B62-41B9-8FE6-5632E32595CC}" destId="{6FFC02D6-F430-4F35-8D39-6F74AF7F374C}" srcOrd="0" destOrd="0" presId="urn:microsoft.com/office/officeart/2005/8/layout/hierarchy2"/>
    <dgm:cxn modelId="{93D0DF0F-729B-44D7-A872-5FD692C47243}" type="presOf" srcId="{72DC61EA-9F85-48E9-AE3F-70921E1BBDD2}" destId="{290BA21A-75B6-4011-9011-75F97E36944D}" srcOrd="0" destOrd="0" presId="urn:microsoft.com/office/officeart/2005/8/layout/hierarchy2"/>
    <dgm:cxn modelId="{DC2B54CA-4B03-409F-9D18-A199855AE78C}" type="presOf" srcId="{509130EC-3413-4A0A-8B71-DC352A4D7BA0}" destId="{67DF83FE-909E-4CAE-A4D8-B3DAC22FF1D3}" srcOrd="1" destOrd="0" presId="urn:microsoft.com/office/officeart/2005/8/layout/hierarchy2"/>
    <dgm:cxn modelId="{4A5B3DAF-170A-486B-9BAE-980A1D86B792}" srcId="{5D7A4F10-313A-4FB1-BF28-2992C419AFA4}" destId="{588A2C11-E2C7-4D4E-826A-787B0E01CB81}" srcOrd="3" destOrd="0" parTransId="{509130EC-3413-4A0A-8B71-DC352A4D7BA0}" sibTransId="{957FE835-9297-411D-BFAD-A740C3FEE0AB}"/>
    <dgm:cxn modelId="{7A3E216F-63AC-4CC3-A625-83A36A379D70}" type="presOf" srcId="{A457C63E-EC4F-4262-A413-025CC84E5C1F}" destId="{CCDF66DF-00B9-4CF9-B53E-A6C9A8634BFF}" srcOrd="1" destOrd="0" presId="urn:microsoft.com/office/officeart/2005/8/layout/hierarchy2"/>
    <dgm:cxn modelId="{AE666828-D1B1-4F77-A583-63D9901DD0EA}" type="presOf" srcId="{E45AAE67-E946-4FB3-9661-3844BD53A289}" destId="{073DEABD-E70B-4228-93D8-33BEA60BBA87}" srcOrd="1" destOrd="0" presId="urn:microsoft.com/office/officeart/2005/8/layout/hierarchy2"/>
    <dgm:cxn modelId="{4300C530-548A-4ECE-86CC-ADEEED336A82}" type="presOf" srcId="{E4B6E95D-B7F6-40F2-BD3E-D49D72AA73B6}" destId="{499FDCC5-D645-4E73-88D4-0C8BD7D33BBA}" srcOrd="1" destOrd="0" presId="urn:microsoft.com/office/officeart/2005/8/layout/hierarchy2"/>
    <dgm:cxn modelId="{72433FE9-4FE0-4903-AB45-DFBAA86101ED}" type="presOf" srcId="{3209CF52-1312-4F8D-BC4E-9BC76BA67ABE}" destId="{55500525-E6C9-41D0-8F16-A00926B50057}" srcOrd="1" destOrd="0" presId="urn:microsoft.com/office/officeart/2005/8/layout/hierarchy2"/>
    <dgm:cxn modelId="{1984F128-833D-47D1-9333-A2BD3CE2A8F9}" srcId="{1E4FE494-7DB1-4BFA-8DC6-729E12F8F186}" destId="{570ABFD4-8DD8-497E-9F3E-D843840F4936}" srcOrd="0" destOrd="0" parTransId="{DA6983C5-D771-427B-AFBF-DBC2621BC130}" sibTransId="{3D2F1531-39DF-483F-8A5D-8570D076EDEF}"/>
    <dgm:cxn modelId="{1CF7D29E-8B66-481E-9A9D-4331F0CCFD6A}" type="presOf" srcId="{1E4FE494-7DB1-4BFA-8DC6-729E12F8F186}" destId="{CA576A4B-FAFA-4BC4-808B-D52D97E8D52B}" srcOrd="0" destOrd="0" presId="urn:microsoft.com/office/officeart/2005/8/layout/hierarchy2"/>
    <dgm:cxn modelId="{E4558A20-1ACF-4F50-855C-9EDC5FCD73C8}" type="presOf" srcId="{FB14BD08-881F-4097-BF2F-91561E41D123}" destId="{9824F910-0307-49E8-9C17-A6619E20D7A4}" srcOrd="1" destOrd="0" presId="urn:microsoft.com/office/officeart/2005/8/layout/hierarchy2"/>
    <dgm:cxn modelId="{D8E280B3-9B7F-4300-B4D6-C1DD1B6801B0}" type="presOf" srcId="{A457C63E-EC4F-4262-A413-025CC84E5C1F}" destId="{E13FE676-4CD7-4690-81F5-B2B9246DC0EC}" srcOrd="0" destOrd="0" presId="urn:microsoft.com/office/officeart/2005/8/layout/hierarchy2"/>
    <dgm:cxn modelId="{F6E8C956-449F-4F29-86D9-A08F70746DE4}" type="presOf" srcId="{E45AAE67-E946-4FB3-9661-3844BD53A289}" destId="{8AAC15D2-3C6C-42B7-92E1-928D896FE1AA}" srcOrd="0" destOrd="0" presId="urn:microsoft.com/office/officeart/2005/8/layout/hierarchy2"/>
    <dgm:cxn modelId="{53ECBCD7-4F70-44ED-AC3B-3A81FCCADFBE}" type="presOf" srcId="{DA6983C5-D771-427B-AFBF-DBC2621BC130}" destId="{3990183F-EA11-443C-A2C6-79749A459B1A}" srcOrd="0" destOrd="0" presId="urn:microsoft.com/office/officeart/2005/8/layout/hierarchy2"/>
    <dgm:cxn modelId="{EECA9EA9-8FA5-49D2-96A2-3216F807643F}" type="presOf" srcId="{A9227305-2B62-41B9-8FE6-5632E32595CC}" destId="{883FABBB-AC67-4FA9-ADF0-7135AF8A5672}" srcOrd="1" destOrd="0" presId="urn:microsoft.com/office/officeart/2005/8/layout/hierarchy2"/>
    <dgm:cxn modelId="{BD9A1B33-C828-4D46-BCC4-DA4C60C8DE14}" srcId="{5D7A4F10-313A-4FB1-BF28-2992C419AFA4}" destId="{72DC61EA-9F85-48E9-AE3F-70921E1BBDD2}" srcOrd="1" destOrd="0" parTransId="{A457C63E-EC4F-4262-A413-025CC84E5C1F}" sibTransId="{E7D0AFCB-4855-467D-B2B2-E81F2BC4565F}"/>
    <dgm:cxn modelId="{E0E688FD-B6EB-4110-8FAC-82710DF8ED79}" type="presOf" srcId="{DD447CA7-AE8A-4081-BFC1-2756E9130093}" destId="{066FBADD-8D33-498A-8EFF-1C702BF73AE1}" srcOrd="0" destOrd="0" presId="urn:microsoft.com/office/officeart/2005/8/layout/hierarchy2"/>
    <dgm:cxn modelId="{36D3476D-2C3E-4591-BCA7-87199F1D359F}" srcId="{536D778B-9644-4666-BBA1-33B929B450EF}" destId="{8CFA4704-E952-4E7E-AFE2-2D178BA0D609}" srcOrd="0" destOrd="0" parTransId="{A7B9B0CA-E980-4A97-B95E-04A90A41301F}" sibTransId="{E5D7D2EA-4C49-4485-94F8-2CA680F372DB}"/>
    <dgm:cxn modelId="{046C7D33-242D-4C95-9C95-DF1F0DA4FDAB}" type="presOf" srcId="{509130EC-3413-4A0A-8B71-DC352A4D7BA0}" destId="{1EEF177E-ECFB-447D-8EEB-63CA3093FD71}" srcOrd="0" destOrd="0" presId="urn:microsoft.com/office/officeart/2005/8/layout/hierarchy2"/>
    <dgm:cxn modelId="{B838DDDD-8D85-4258-810E-58ACC0E0CFEB}" srcId="{536D778B-9644-4666-BBA1-33B929B450EF}" destId="{1E4FE494-7DB1-4BFA-8DC6-729E12F8F186}" srcOrd="1" destOrd="0" parTransId="{E45AAE67-E946-4FB3-9661-3844BD53A289}" sibTransId="{3A93ACD6-FACC-4577-ACD1-E847DF1B3ACC}"/>
    <dgm:cxn modelId="{E2884902-955F-48BB-A48E-2635D11020FC}" type="presOf" srcId="{A7B9B0CA-E980-4A97-B95E-04A90A41301F}" destId="{18B333EA-520F-40F6-8BAE-F4D408F0E0E7}" srcOrd="1" destOrd="0" presId="urn:microsoft.com/office/officeart/2005/8/layout/hierarchy2"/>
    <dgm:cxn modelId="{196161EF-C2B7-43B7-BA1D-10B3E9E97097}" srcId="{5D7A4F10-313A-4FB1-BF28-2992C419AFA4}" destId="{BCD92629-9DA1-4081-A6FD-B1E1F8B2D578}" srcOrd="2" destOrd="0" parTransId="{FB14BD08-881F-4097-BF2F-91561E41D123}" sibTransId="{9FF6BDAD-776D-45CB-B12A-BF05C39BE35D}"/>
    <dgm:cxn modelId="{054F0EC1-E872-42D5-8E9C-16F4366DFB0D}" type="presOf" srcId="{A7B9B0CA-E980-4A97-B95E-04A90A41301F}" destId="{C06FE32F-B9F2-40C5-A236-AED203AA58B7}" srcOrd="0" destOrd="0" presId="urn:microsoft.com/office/officeart/2005/8/layout/hierarchy2"/>
    <dgm:cxn modelId="{14E63566-F9FA-496E-A893-3ADF0288896B}" type="presOf" srcId="{FB14BD08-881F-4097-BF2F-91561E41D123}" destId="{B38CE63E-EC31-47AA-8789-C8F7155B9B9D}" srcOrd="0" destOrd="0" presId="urn:microsoft.com/office/officeart/2005/8/layout/hierarchy2"/>
    <dgm:cxn modelId="{D5C7AE80-6217-49E9-A3EF-55F5A18DA947}" srcId="{8CFA4704-E952-4E7E-AFE2-2D178BA0D609}" destId="{DD447CA7-AE8A-4081-BFC1-2756E9130093}" srcOrd="1" destOrd="0" parTransId="{D8B1052C-A1EC-4A02-8B0B-ED7C15D93327}" sibTransId="{BA46FF14-FB58-48E0-AB92-CC01BC838EC9}"/>
    <dgm:cxn modelId="{DFE258BA-E3ED-4595-AA40-187DE7523E3A}" type="presOf" srcId="{588A2C11-E2C7-4D4E-826A-787B0E01CB81}" destId="{9062DD11-AA54-4086-AB67-7D999BF14231}" srcOrd="0" destOrd="0" presId="urn:microsoft.com/office/officeart/2005/8/layout/hierarchy2"/>
    <dgm:cxn modelId="{FE8FF04A-4E2E-48AC-81C5-22A82C05E0D5}" type="presOf" srcId="{D8B1052C-A1EC-4A02-8B0B-ED7C15D93327}" destId="{4C8F8ABD-EBA5-4E9F-8A33-23CB1E485E3E}" srcOrd="0" destOrd="0" presId="urn:microsoft.com/office/officeart/2005/8/layout/hierarchy2"/>
    <dgm:cxn modelId="{C3B8E7A8-B2DD-456C-9E73-73A95F5F67F0}" type="presOf" srcId="{5D7A4F10-313A-4FB1-BF28-2992C419AFA4}" destId="{B7ED832F-F6D8-46C6-94B6-001437B46CA6}" srcOrd="0" destOrd="0" presId="urn:microsoft.com/office/officeart/2005/8/layout/hierarchy2"/>
    <dgm:cxn modelId="{DE712C28-3DDC-47A3-B4B9-23CFAECF0A08}" srcId="{1E4FE494-7DB1-4BFA-8DC6-729E12F8F186}" destId="{A1126003-FD1E-4390-A66C-2EF001E74764}" srcOrd="1" destOrd="0" parTransId="{E4B6E95D-B7F6-40F2-BD3E-D49D72AA73B6}" sibTransId="{31267A91-C932-494E-BCB0-B49B3EB508F3}"/>
    <dgm:cxn modelId="{42764F92-3B99-4EB2-9DBC-CEF6655F95DE}" type="presOf" srcId="{BCD92629-9DA1-4081-A6FD-B1E1F8B2D578}" destId="{E6272E2A-0BC3-490E-9990-6E4100A5780D}" srcOrd="0" destOrd="0" presId="urn:microsoft.com/office/officeart/2005/8/layout/hierarchy2"/>
    <dgm:cxn modelId="{1697F6C9-7807-47CB-8F17-109500546E73}" type="presOf" srcId="{A1126003-FD1E-4390-A66C-2EF001E74764}" destId="{FA4DC390-B22B-4897-92B1-6029D3E2182A}" srcOrd="0" destOrd="0" presId="urn:microsoft.com/office/officeart/2005/8/layout/hierarchy2"/>
    <dgm:cxn modelId="{B12D8357-B9BA-43A2-BF3E-C67C631F440F}" srcId="{8CFA4704-E952-4E7E-AFE2-2D178BA0D609}" destId="{5D7A4F10-313A-4FB1-BF28-2992C419AFA4}" srcOrd="0" destOrd="0" parTransId="{3209CF52-1312-4F8D-BC4E-9BC76BA67ABE}" sibTransId="{5E2CEB7C-8708-4F09-B376-BF08C87AB66A}"/>
    <dgm:cxn modelId="{73A7D69A-926D-4571-BA61-45F5CE3C0706}" type="presOf" srcId="{3209CF52-1312-4F8D-BC4E-9BC76BA67ABE}" destId="{CBFD4F79-7400-4F42-B037-A5219D210741}" srcOrd="0" destOrd="0" presId="urn:microsoft.com/office/officeart/2005/8/layout/hierarchy2"/>
    <dgm:cxn modelId="{5F11E68C-84CA-4979-B5A1-8C6164B95452}" srcId="{5D7A4F10-313A-4FB1-BF28-2992C419AFA4}" destId="{D174E6E2-2048-4450-952F-F28B257A7372}" srcOrd="0" destOrd="0" parTransId="{A9227305-2B62-41B9-8FE6-5632E32595CC}" sibTransId="{79136D12-A176-4D25-8C12-CA5A34D4EC20}"/>
    <dgm:cxn modelId="{C7936099-9497-4C7D-AF24-4ADDE49BA3DA}" type="presParOf" srcId="{869E640D-275B-45FE-BDA2-9C4AB48D9BC3}" destId="{0B8BDC12-D60C-4F06-8BC9-DC185388BBA8}" srcOrd="0" destOrd="0" presId="urn:microsoft.com/office/officeart/2005/8/layout/hierarchy2"/>
    <dgm:cxn modelId="{EF53AC39-1E02-47B0-8068-D21DEB323032}" type="presParOf" srcId="{0B8BDC12-D60C-4F06-8BC9-DC185388BBA8}" destId="{7F8C1E9A-666C-4727-BF19-907F3273B8A1}" srcOrd="0" destOrd="0" presId="urn:microsoft.com/office/officeart/2005/8/layout/hierarchy2"/>
    <dgm:cxn modelId="{2EC7EA85-2EBF-4496-942E-D5B0E7BDE1A8}" type="presParOf" srcId="{0B8BDC12-D60C-4F06-8BC9-DC185388BBA8}" destId="{56180A46-24A8-46DF-AA90-91A4A3BC1426}" srcOrd="1" destOrd="0" presId="urn:microsoft.com/office/officeart/2005/8/layout/hierarchy2"/>
    <dgm:cxn modelId="{A0EF7905-AC9D-45B0-A5DD-FA570A68BA66}" type="presParOf" srcId="{56180A46-24A8-46DF-AA90-91A4A3BC1426}" destId="{C06FE32F-B9F2-40C5-A236-AED203AA58B7}" srcOrd="0" destOrd="0" presId="urn:microsoft.com/office/officeart/2005/8/layout/hierarchy2"/>
    <dgm:cxn modelId="{880F72EC-E5DF-416D-9DAF-D55DE147C6A3}" type="presParOf" srcId="{C06FE32F-B9F2-40C5-A236-AED203AA58B7}" destId="{18B333EA-520F-40F6-8BAE-F4D408F0E0E7}" srcOrd="0" destOrd="0" presId="urn:microsoft.com/office/officeart/2005/8/layout/hierarchy2"/>
    <dgm:cxn modelId="{84D69D15-5CA0-4E77-A7D2-F9C25CBEAB87}" type="presParOf" srcId="{56180A46-24A8-46DF-AA90-91A4A3BC1426}" destId="{13F43AF5-6B44-46AA-A3B0-B04C6E5B7B53}" srcOrd="1" destOrd="0" presId="urn:microsoft.com/office/officeart/2005/8/layout/hierarchy2"/>
    <dgm:cxn modelId="{0B2C980E-C646-4B94-B5A9-6FBAB6DBBB9E}" type="presParOf" srcId="{13F43AF5-6B44-46AA-A3B0-B04C6E5B7B53}" destId="{EAD05D06-2467-4D60-9F72-0FA3E464A040}" srcOrd="0" destOrd="0" presId="urn:microsoft.com/office/officeart/2005/8/layout/hierarchy2"/>
    <dgm:cxn modelId="{3836D47D-E59F-4E9C-8EA9-4F1F17285742}" type="presParOf" srcId="{13F43AF5-6B44-46AA-A3B0-B04C6E5B7B53}" destId="{97C6A3CB-AEC3-4E6E-A738-ED97D3A912A3}" srcOrd="1" destOrd="0" presId="urn:microsoft.com/office/officeart/2005/8/layout/hierarchy2"/>
    <dgm:cxn modelId="{6ED7AB46-A266-4AB8-AEB5-00A6DF0E735F}" type="presParOf" srcId="{97C6A3CB-AEC3-4E6E-A738-ED97D3A912A3}" destId="{CBFD4F79-7400-4F42-B037-A5219D210741}" srcOrd="0" destOrd="0" presId="urn:microsoft.com/office/officeart/2005/8/layout/hierarchy2"/>
    <dgm:cxn modelId="{E14A5DEA-21C4-4DA9-B399-69C4082CB028}" type="presParOf" srcId="{CBFD4F79-7400-4F42-B037-A5219D210741}" destId="{55500525-E6C9-41D0-8F16-A00926B50057}" srcOrd="0" destOrd="0" presId="urn:microsoft.com/office/officeart/2005/8/layout/hierarchy2"/>
    <dgm:cxn modelId="{CE4C5A24-40AF-4B66-8E6A-7D2363F73E38}" type="presParOf" srcId="{97C6A3CB-AEC3-4E6E-A738-ED97D3A912A3}" destId="{EAA6C9CB-4DB6-4DB0-8BFD-641E326394E2}" srcOrd="1" destOrd="0" presId="urn:microsoft.com/office/officeart/2005/8/layout/hierarchy2"/>
    <dgm:cxn modelId="{6B300989-8A59-4BDD-AA57-47C8408AECC1}" type="presParOf" srcId="{EAA6C9CB-4DB6-4DB0-8BFD-641E326394E2}" destId="{B7ED832F-F6D8-46C6-94B6-001437B46CA6}" srcOrd="0" destOrd="0" presId="urn:microsoft.com/office/officeart/2005/8/layout/hierarchy2"/>
    <dgm:cxn modelId="{EF71E211-5FF0-44BE-BCDE-23DC901727B3}" type="presParOf" srcId="{EAA6C9CB-4DB6-4DB0-8BFD-641E326394E2}" destId="{D5B37C14-CA2B-4BD0-A646-314EFEBC569A}" srcOrd="1" destOrd="0" presId="urn:microsoft.com/office/officeart/2005/8/layout/hierarchy2"/>
    <dgm:cxn modelId="{C3555848-52E6-4566-B14D-5469FA30511B}" type="presParOf" srcId="{D5B37C14-CA2B-4BD0-A646-314EFEBC569A}" destId="{6FFC02D6-F430-4F35-8D39-6F74AF7F374C}" srcOrd="0" destOrd="0" presId="urn:microsoft.com/office/officeart/2005/8/layout/hierarchy2"/>
    <dgm:cxn modelId="{9671055B-CD4E-4968-92DC-C225E6850562}" type="presParOf" srcId="{6FFC02D6-F430-4F35-8D39-6F74AF7F374C}" destId="{883FABBB-AC67-4FA9-ADF0-7135AF8A5672}" srcOrd="0" destOrd="0" presId="urn:microsoft.com/office/officeart/2005/8/layout/hierarchy2"/>
    <dgm:cxn modelId="{95083BD9-CA42-4181-A18E-378358977D7B}" type="presParOf" srcId="{D5B37C14-CA2B-4BD0-A646-314EFEBC569A}" destId="{57FE35E3-0A53-43C0-AC16-A127104A25F8}" srcOrd="1" destOrd="0" presId="urn:microsoft.com/office/officeart/2005/8/layout/hierarchy2"/>
    <dgm:cxn modelId="{52ADD852-B648-43A8-ABCC-7CBF5ED43DF9}" type="presParOf" srcId="{57FE35E3-0A53-43C0-AC16-A127104A25F8}" destId="{395EA5D2-B938-467E-ABCE-F6EB5480A51D}" srcOrd="0" destOrd="0" presId="urn:microsoft.com/office/officeart/2005/8/layout/hierarchy2"/>
    <dgm:cxn modelId="{5A5C07AC-46A9-4B16-8B32-8E81D46B8DDA}" type="presParOf" srcId="{57FE35E3-0A53-43C0-AC16-A127104A25F8}" destId="{621C558F-FEC7-4B7F-B1DF-B491AB5A665D}" srcOrd="1" destOrd="0" presId="urn:microsoft.com/office/officeart/2005/8/layout/hierarchy2"/>
    <dgm:cxn modelId="{564E3CFC-B793-4EF1-8084-7BA682BC8CD1}" type="presParOf" srcId="{D5B37C14-CA2B-4BD0-A646-314EFEBC569A}" destId="{E13FE676-4CD7-4690-81F5-B2B9246DC0EC}" srcOrd="2" destOrd="0" presId="urn:microsoft.com/office/officeart/2005/8/layout/hierarchy2"/>
    <dgm:cxn modelId="{1368F130-D168-4F5C-AAE4-C87EBD75FA47}" type="presParOf" srcId="{E13FE676-4CD7-4690-81F5-B2B9246DC0EC}" destId="{CCDF66DF-00B9-4CF9-B53E-A6C9A8634BFF}" srcOrd="0" destOrd="0" presId="urn:microsoft.com/office/officeart/2005/8/layout/hierarchy2"/>
    <dgm:cxn modelId="{D26F5507-1163-4958-A4DD-2E8ED288175C}" type="presParOf" srcId="{D5B37C14-CA2B-4BD0-A646-314EFEBC569A}" destId="{819DD75E-5A93-45EF-BC06-3AC936C9D717}" srcOrd="3" destOrd="0" presId="urn:microsoft.com/office/officeart/2005/8/layout/hierarchy2"/>
    <dgm:cxn modelId="{4699E30D-534F-49C9-9E65-695FC15C2808}" type="presParOf" srcId="{819DD75E-5A93-45EF-BC06-3AC936C9D717}" destId="{290BA21A-75B6-4011-9011-75F97E36944D}" srcOrd="0" destOrd="0" presId="urn:microsoft.com/office/officeart/2005/8/layout/hierarchy2"/>
    <dgm:cxn modelId="{6A22213C-572A-4703-B270-6BB204324768}" type="presParOf" srcId="{819DD75E-5A93-45EF-BC06-3AC936C9D717}" destId="{4C612FED-913B-483C-A130-15C4B9000973}" srcOrd="1" destOrd="0" presId="urn:microsoft.com/office/officeart/2005/8/layout/hierarchy2"/>
    <dgm:cxn modelId="{81FDC30E-8194-4246-961A-85D5FE422C30}" type="presParOf" srcId="{D5B37C14-CA2B-4BD0-A646-314EFEBC569A}" destId="{B38CE63E-EC31-47AA-8789-C8F7155B9B9D}" srcOrd="4" destOrd="0" presId="urn:microsoft.com/office/officeart/2005/8/layout/hierarchy2"/>
    <dgm:cxn modelId="{9DAF8A72-0E74-4778-9325-72DEE6BD8B3C}" type="presParOf" srcId="{B38CE63E-EC31-47AA-8789-C8F7155B9B9D}" destId="{9824F910-0307-49E8-9C17-A6619E20D7A4}" srcOrd="0" destOrd="0" presId="urn:microsoft.com/office/officeart/2005/8/layout/hierarchy2"/>
    <dgm:cxn modelId="{1ED4DF00-0DBF-4A91-B3BC-2B22BC12A57A}" type="presParOf" srcId="{D5B37C14-CA2B-4BD0-A646-314EFEBC569A}" destId="{FF208FC5-BDA3-4DB5-BCA8-226D1EB8778E}" srcOrd="5" destOrd="0" presId="urn:microsoft.com/office/officeart/2005/8/layout/hierarchy2"/>
    <dgm:cxn modelId="{E0325F85-410B-415B-A96D-D14E37DE7908}" type="presParOf" srcId="{FF208FC5-BDA3-4DB5-BCA8-226D1EB8778E}" destId="{E6272E2A-0BC3-490E-9990-6E4100A5780D}" srcOrd="0" destOrd="0" presId="urn:microsoft.com/office/officeart/2005/8/layout/hierarchy2"/>
    <dgm:cxn modelId="{D934F510-4472-43C0-8D51-4733EFBEE9B2}" type="presParOf" srcId="{FF208FC5-BDA3-4DB5-BCA8-226D1EB8778E}" destId="{8985086E-A3AD-428F-8DFE-52C0094D6ED6}" srcOrd="1" destOrd="0" presId="urn:microsoft.com/office/officeart/2005/8/layout/hierarchy2"/>
    <dgm:cxn modelId="{14C6759A-1580-44DE-91D9-359B41A6F133}" type="presParOf" srcId="{D5B37C14-CA2B-4BD0-A646-314EFEBC569A}" destId="{1EEF177E-ECFB-447D-8EEB-63CA3093FD71}" srcOrd="6" destOrd="0" presId="urn:microsoft.com/office/officeart/2005/8/layout/hierarchy2"/>
    <dgm:cxn modelId="{FD3390AC-03D5-4378-854B-B33A1AB05AE5}" type="presParOf" srcId="{1EEF177E-ECFB-447D-8EEB-63CA3093FD71}" destId="{67DF83FE-909E-4CAE-A4D8-B3DAC22FF1D3}" srcOrd="0" destOrd="0" presId="urn:microsoft.com/office/officeart/2005/8/layout/hierarchy2"/>
    <dgm:cxn modelId="{38D47130-7BEE-4763-B518-0D68E531D8DC}" type="presParOf" srcId="{D5B37C14-CA2B-4BD0-A646-314EFEBC569A}" destId="{23DF1BA6-B049-4932-A1EE-669E75A6B4D4}" srcOrd="7" destOrd="0" presId="urn:microsoft.com/office/officeart/2005/8/layout/hierarchy2"/>
    <dgm:cxn modelId="{88C1F61C-1ED2-455A-B926-7CB1B293B641}" type="presParOf" srcId="{23DF1BA6-B049-4932-A1EE-669E75A6B4D4}" destId="{9062DD11-AA54-4086-AB67-7D999BF14231}" srcOrd="0" destOrd="0" presId="urn:microsoft.com/office/officeart/2005/8/layout/hierarchy2"/>
    <dgm:cxn modelId="{D23FAFD1-7BDD-48F9-83D4-174E9D550FC4}" type="presParOf" srcId="{23DF1BA6-B049-4932-A1EE-669E75A6B4D4}" destId="{C3B39E8C-E465-4112-A6EB-95B239F6937E}" srcOrd="1" destOrd="0" presId="urn:microsoft.com/office/officeart/2005/8/layout/hierarchy2"/>
    <dgm:cxn modelId="{ADB8DDDF-E574-4D48-9DDA-617C63D61B38}" type="presParOf" srcId="{97C6A3CB-AEC3-4E6E-A738-ED97D3A912A3}" destId="{4C8F8ABD-EBA5-4E9F-8A33-23CB1E485E3E}" srcOrd="2" destOrd="0" presId="urn:microsoft.com/office/officeart/2005/8/layout/hierarchy2"/>
    <dgm:cxn modelId="{4C83797D-4CC1-4FF3-8EA8-709CBBAE5135}" type="presParOf" srcId="{4C8F8ABD-EBA5-4E9F-8A33-23CB1E485E3E}" destId="{0353762D-23B1-43B9-9FD0-5E91A6FB94AC}" srcOrd="0" destOrd="0" presId="urn:microsoft.com/office/officeart/2005/8/layout/hierarchy2"/>
    <dgm:cxn modelId="{C9DDDBB1-0ACD-4327-A9F7-DE266DF70DB6}" type="presParOf" srcId="{97C6A3CB-AEC3-4E6E-A738-ED97D3A912A3}" destId="{3B5A5463-E5A2-4632-9E9A-BFE7C93AF1E0}" srcOrd="3" destOrd="0" presId="urn:microsoft.com/office/officeart/2005/8/layout/hierarchy2"/>
    <dgm:cxn modelId="{55AD363E-2AB1-4E17-9294-A05990DA900A}" type="presParOf" srcId="{3B5A5463-E5A2-4632-9E9A-BFE7C93AF1E0}" destId="{066FBADD-8D33-498A-8EFF-1C702BF73AE1}" srcOrd="0" destOrd="0" presId="urn:microsoft.com/office/officeart/2005/8/layout/hierarchy2"/>
    <dgm:cxn modelId="{0837A971-5680-44A0-A82C-8AA04068C377}" type="presParOf" srcId="{3B5A5463-E5A2-4632-9E9A-BFE7C93AF1E0}" destId="{C31EE59A-72FE-4793-9BF1-F3DBAC620B53}" srcOrd="1" destOrd="0" presId="urn:microsoft.com/office/officeart/2005/8/layout/hierarchy2"/>
    <dgm:cxn modelId="{AF3277AA-A1AB-4BBA-BE11-A2457909FAFA}" type="presParOf" srcId="{56180A46-24A8-46DF-AA90-91A4A3BC1426}" destId="{8AAC15D2-3C6C-42B7-92E1-928D896FE1AA}" srcOrd="2" destOrd="0" presId="urn:microsoft.com/office/officeart/2005/8/layout/hierarchy2"/>
    <dgm:cxn modelId="{33298DE2-4855-4594-9C4C-F661F8263EEA}" type="presParOf" srcId="{8AAC15D2-3C6C-42B7-92E1-928D896FE1AA}" destId="{073DEABD-E70B-4228-93D8-33BEA60BBA87}" srcOrd="0" destOrd="0" presId="urn:microsoft.com/office/officeart/2005/8/layout/hierarchy2"/>
    <dgm:cxn modelId="{6FC9FA3E-1917-4561-B96A-25E13F205A24}" type="presParOf" srcId="{56180A46-24A8-46DF-AA90-91A4A3BC1426}" destId="{AE3D30BD-AB40-4383-8F6C-0DA5DCEED151}" srcOrd="3" destOrd="0" presId="urn:microsoft.com/office/officeart/2005/8/layout/hierarchy2"/>
    <dgm:cxn modelId="{195AC494-ABF4-4510-A696-D3A3978E07DC}" type="presParOf" srcId="{AE3D30BD-AB40-4383-8F6C-0DA5DCEED151}" destId="{CA576A4B-FAFA-4BC4-808B-D52D97E8D52B}" srcOrd="0" destOrd="0" presId="urn:microsoft.com/office/officeart/2005/8/layout/hierarchy2"/>
    <dgm:cxn modelId="{AE7432C8-CEBE-4FEF-B983-A6A29B05D726}" type="presParOf" srcId="{AE3D30BD-AB40-4383-8F6C-0DA5DCEED151}" destId="{95AA5EDE-B506-43F9-ADD7-C14E48BBD8E0}" srcOrd="1" destOrd="0" presId="urn:microsoft.com/office/officeart/2005/8/layout/hierarchy2"/>
    <dgm:cxn modelId="{47D7FD63-6DF2-4D18-94D0-AA4FE389B92F}" type="presParOf" srcId="{95AA5EDE-B506-43F9-ADD7-C14E48BBD8E0}" destId="{3990183F-EA11-443C-A2C6-79749A459B1A}" srcOrd="0" destOrd="0" presId="urn:microsoft.com/office/officeart/2005/8/layout/hierarchy2"/>
    <dgm:cxn modelId="{C17C128D-7890-44EB-BF5C-6713936D0547}" type="presParOf" srcId="{3990183F-EA11-443C-A2C6-79749A459B1A}" destId="{6CC88208-1118-4D69-9E8C-B96F00FD6AF5}" srcOrd="0" destOrd="0" presId="urn:microsoft.com/office/officeart/2005/8/layout/hierarchy2"/>
    <dgm:cxn modelId="{AC9AB0EE-047E-496A-8B3B-DD135CBE9480}" type="presParOf" srcId="{95AA5EDE-B506-43F9-ADD7-C14E48BBD8E0}" destId="{D8A8C6B2-B351-48D9-A38A-39850FADDB7D}" srcOrd="1" destOrd="0" presId="urn:microsoft.com/office/officeart/2005/8/layout/hierarchy2"/>
    <dgm:cxn modelId="{C1EB7B0A-1196-470D-864B-BA5C149E8901}" type="presParOf" srcId="{D8A8C6B2-B351-48D9-A38A-39850FADDB7D}" destId="{9D26C302-EDBD-49EF-8A3D-354E8F413403}" srcOrd="0" destOrd="0" presId="urn:microsoft.com/office/officeart/2005/8/layout/hierarchy2"/>
    <dgm:cxn modelId="{14F2DE26-F3F5-44F2-9CA5-A4FDC75E590F}" type="presParOf" srcId="{D8A8C6B2-B351-48D9-A38A-39850FADDB7D}" destId="{324CA83D-E972-41F2-B16F-9E1BB5CF335B}" srcOrd="1" destOrd="0" presId="urn:microsoft.com/office/officeart/2005/8/layout/hierarchy2"/>
    <dgm:cxn modelId="{037F81C3-CD8E-4988-8940-72D1441EC198}" type="presParOf" srcId="{95AA5EDE-B506-43F9-ADD7-C14E48BBD8E0}" destId="{5DBC00FC-6169-46C3-8F04-BE21DDE3FB63}" srcOrd="2" destOrd="0" presId="urn:microsoft.com/office/officeart/2005/8/layout/hierarchy2"/>
    <dgm:cxn modelId="{A368771B-3800-47E9-81F3-0A719AAD4CC3}" type="presParOf" srcId="{5DBC00FC-6169-46C3-8F04-BE21DDE3FB63}" destId="{499FDCC5-D645-4E73-88D4-0C8BD7D33BBA}" srcOrd="0" destOrd="0" presId="urn:microsoft.com/office/officeart/2005/8/layout/hierarchy2"/>
    <dgm:cxn modelId="{6EC3E40A-384E-4F3D-AC8A-CA57759EF410}" type="presParOf" srcId="{95AA5EDE-B506-43F9-ADD7-C14E48BBD8E0}" destId="{1B209BD0-87C3-4D94-904A-5541F239F443}" srcOrd="3" destOrd="0" presId="urn:microsoft.com/office/officeart/2005/8/layout/hierarchy2"/>
    <dgm:cxn modelId="{2AB352DB-46DF-4AD7-85F3-F395D4924FE0}" type="presParOf" srcId="{1B209BD0-87C3-4D94-904A-5541F239F443}" destId="{FA4DC390-B22B-4897-92B1-6029D3E2182A}" srcOrd="0" destOrd="0" presId="urn:microsoft.com/office/officeart/2005/8/layout/hierarchy2"/>
    <dgm:cxn modelId="{4DFC6648-FCEA-4F98-A680-CC8DA0ECAA2C}" type="presParOf" srcId="{1B209BD0-87C3-4D94-904A-5541F239F443}" destId="{E6D85FB3-8AB6-44DA-B044-7E1B66AD62F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276B1A-BA34-4086-8B96-80C1AA071462}"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ru-RU"/>
        </a:p>
      </dgm:t>
    </dgm:pt>
    <dgm:pt modelId="{32F6D438-8088-4B81-B951-8EB4B635A714}">
      <dgm:prSet phldrT="[Текст]" custT="1"/>
      <dgm:spPr/>
      <dgm:t>
        <a:bodyPr/>
        <a:lstStyle/>
        <a:p>
          <a:r>
            <a:rPr lang="ru-RU" sz="2000" dirty="0" smtClean="0">
              <a:latin typeface="Trebuchet MS" panose="020B0603020202020204" pitchFamily="34" charset="0"/>
            </a:rPr>
            <a:t>Рассчитать минимально необходимый объем закупок у СМСП</a:t>
          </a:r>
          <a:endParaRPr lang="ru-RU" sz="2000" dirty="0">
            <a:latin typeface="Trebuchet MS" panose="020B0603020202020204" pitchFamily="34" charset="0"/>
          </a:endParaRPr>
        </a:p>
      </dgm:t>
    </dgm:pt>
    <dgm:pt modelId="{1713D857-C609-4FD8-918C-5F2B5FD842F1}" type="parTrans" cxnId="{8B27D50A-B3A7-4FF0-A3B1-E013DAF8AA0D}">
      <dgm:prSet/>
      <dgm:spPr/>
      <dgm:t>
        <a:bodyPr/>
        <a:lstStyle/>
        <a:p>
          <a:endParaRPr lang="ru-RU" sz="2000">
            <a:latin typeface="Trebuchet MS" panose="020B0603020202020204" pitchFamily="34" charset="0"/>
          </a:endParaRPr>
        </a:p>
      </dgm:t>
    </dgm:pt>
    <dgm:pt modelId="{49A1DBDF-434A-4D6E-A756-D01492D4CEAC}" type="sibTrans" cxnId="{8B27D50A-B3A7-4FF0-A3B1-E013DAF8AA0D}">
      <dgm:prSet/>
      <dgm:spPr/>
      <dgm:t>
        <a:bodyPr/>
        <a:lstStyle/>
        <a:p>
          <a:endParaRPr lang="ru-RU" sz="2000">
            <a:latin typeface="Trebuchet MS" panose="020B0603020202020204" pitchFamily="34" charset="0"/>
          </a:endParaRPr>
        </a:p>
      </dgm:t>
    </dgm:pt>
    <dgm:pt modelId="{B6AD0CAE-7AED-46C4-A90F-A7A101A335D4}">
      <dgm:prSet phldrT="[Текст]" custT="1"/>
      <dgm:spPr/>
      <dgm:t>
        <a:bodyPr/>
        <a:lstStyle/>
        <a:p>
          <a:r>
            <a:rPr lang="ru-RU" sz="2000" dirty="0" smtClean="0">
              <a:latin typeface="Trebuchet MS" panose="020B0603020202020204" pitchFamily="34" charset="0"/>
            </a:rPr>
            <a:t>Разработать и утвердить перечень ТРУ для СМСП, вносить коррективы в него</a:t>
          </a:r>
          <a:endParaRPr lang="ru-RU" sz="2000" dirty="0">
            <a:latin typeface="Trebuchet MS" panose="020B0603020202020204" pitchFamily="34" charset="0"/>
          </a:endParaRPr>
        </a:p>
      </dgm:t>
    </dgm:pt>
    <dgm:pt modelId="{71BD88F5-A77A-42A8-8744-B0B504666F5E}" type="parTrans" cxnId="{E8A11F73-13D4-463C-B44A-0E143650AE23}">
      <dgm:prSet/>
      <dgm:spPr/>
      <dgm:t>
        <a:bodyPr/>
        <a:lstStyle/>
        <a:p>
          <a:endParaRPr lang="ru-RU" sz="2000">
            <a:latin typeface="Trebuchet MS" panose="020B0603020202020204" pitchFamily="34" charset="0"/>
          </a:endParaRPr>
        </a:p>
      </dgm:t>
    </dgm:pt>
    <dgm:pt modelId="{9C9018DA-1345-4DC3-BBD4-99319B9CC320}" type="sibTrans" cxnId="{E8A11F73-13D4-463C-B44A-0E143650AE23}">
      <dgm:prSet/>
      <dgm:spPr/>
      <dgm:t>
        <a:bodyPr/>
        <a:lstStyle/>
        <a:p>
          <a:endParaRPr lang="ru-RU" sz="2000">
            <a:latin typeface="Trebuchet MS" panose="020B0603020202020204" pitchFamily="34" charset="0"/>
          </a:endParaRPr>
        </a:p>
      </dgm:t>
    </dgm:pt>
    <dgm:pt modelId="{3F603D85-F3BF-4027-B71E-2132642E3B89}">
      <dgm:prSet phldrT="[Текст]" custT="1"/>
      <dgm:spPr/>
      <dgm:t>
        <a:bodyPr/>
        <a:lstStyle/>
        <a:p>
          <a:r>
            <a:rPr lang="ru-RU" sz="2000" dirty="0" smtClean="0">
              <a:latin typeface="Trebuchet MS" panose="020B0603020202020204" pitchFamily="34" charset="0"/>
            </a:rPr>
            <a:t>Включить закупки у СМСП в План закупок (план инновационной продукции)</a:t>
          </a:r>
          <a:endParaRPr lang="ru-RU" sz="2000" dirty="0">
            <a:latin typeface="Trebuchet MS" panose="020B0603020202020204" pitchFamily="34" charset="0"/>
          </a:endParaRPr>
        </a:p>
      </dgm:t>
    </dgm:pt>
    <dgm:pt modelId="{7181BC7B-B56C-49A2-9D96-44034FE060D0}" type="parTrans" cxnId="{340E6AAA-7021-4A87-BB47-F2C9F004D9DE}">
      <dgm:prSet/>
      <dgm:spPr/>
      <dgm:t>
        <a:bodyPr/>
        <a:lstStyle/>
        <a:p>
          <a:endParaRPr lang="ru-RU" sz="2000">
            <a:latin typeface="Trebuchet MS" panose="020B0603020202020204" pitchFamily="34" charset="0"/>
          </a:endParaRPr>
        </a:p>
      </dgm:t>
    </dgm:pt>
    <dgm:pt modelId="{F791BB63-7246-4D0C-B238-5A8937BE6472}" type="sibTrans" cxnId="{340E6AAA-7021-4A87-BB47-F2C9F004D9DE}">
      <dgm:prSet/>
      <dgm:spPr/>
      <dgm:t>
        <a:bodyPr/>
        <a:lstStyle/>
        <a:p>
          <a:endParaRPr lang="ru-RU" sz="2000">
            <a:latin typeface="Trebuchet MS" panose="020B0603020202020204" pitchFamily="34" charset="0"/>
          </a:endParaRPr>
        </a:p>
      </dgm:t>
    </dgm:pt>
    <dgm:pt modelId="{A1210EFB-02D8-4BE5-9026-6DDF52B9C825}">
      <dgm:prSet phldrT="[Текст]" custT="1"/>
      <dgm:spPr/>
      <dgm:t>
        <a:bodyPr/>
        <a:lstStyle/>
        <a:p>
          <a:r>
            <a:rPr lang="ru-RU" sz="2000" dirty="0" smtClean="0">
              <a:latin typeface="Trebuchet MS" panose="020B0603020202020204" pitchFamily="34" charset="0"/>
            </a:rPr>
            <a:t>Включить в Положение о закупке информацию  по закупки у СМСП по ПП 1352</a:t>
          </a:r>
          <a:endParaRPr lang="ru-RU" sz="2000" dirty="0">
            <a:latin typeface="Trebuchet MS" panose="020B0603020202020204" pitchFamily="34" charset="0"/>
          </a:endParaRPr>
        </a:p>
      </dgm:t>
    </dgm:pt>
    <dgm:pt modelId="{9532DEBB-6599-4E6D-B85F-01A187E18114}" type="parTrans" cxnId="{1EF285E7-7503-4B96-BAAB-FCB1DD9E8EE5}">
      <dgm:prSet/>
      <dgm:spPr/>
      <dgm:t>
        <a:bodyPr/>
        <a:lstStyle/>
        <a:p>
          <a:endParaRPr lang="ru-RU" sz="2000">
            <a:latin typeface="Trebuchet MS" panose="020B0603020202020204" pitchFamily="34" charset="0"/>
          </a:endParaRPr>
        </a:p>
      </dgm:t>
    </dgm:pt>
    <dgm:pt modelId="{9544893C-6606-4C21-B1C4-C54C9702ABBA}" type="sibTrans" cxnId="{1EF285E7-7503-4B96-BAAB-FCB1DD9E8EE5}">
      <dgm:prSet/>
      <dgm:spPr/>
      <dgm:t>
        <a:bodyPr/>
        <a:lstStyle/>
        <a:p>
          <a:endParaRPr lang="ru-RU" sz="2000">
            <a:latin typeface="Trebuchet MS" panose="020B0603020202020204" pitchFamily="34" charset="0"/>
          </a:endParaRPr>
        </a:p>
      </dgm:t>
    </dgm:pt>
    <dgm:pt modelId="{D211D99C-C651-46FA-A4F7-A4C612871A71}">
      <dgm:prSet phldrT="[Текст]" custT="1"/>
      <dgm:spPr/>
      <dgm:t>
        <a:bodyPr/>
        <a:lstStyle/>
        <a:p>
          <a:r>
            <a:rPr lang="ru-RU" sz="2000" dirty="0" smtClean="0">
              <a:latin typeface="Trebuchet MS" panose="020B0603020202020204" pitchFamily="34" charset="0"/>
            </a:rPr>
            <a:t>Вести учет закупок у СМСП с детализацией на малых и средних, непосредственно у СМСП, с привлечение СМСП и т.д.</a:t>
          </a:r>
          <a:endParaRPr lang="ru-RU" sz="2000" dirty="0">
            <a:latin typeface="Trebuchet MS" panose="020B0603020202020204" pitchFamily="34" charset="0"/>
          </a:endParaRPr>
        </a:p>
      </dgm:t>
    </dgm:pt>
    <dgm:pt modelId="{1990008A-7DD9-474C-A535-B052B6CFB1BE}" type="parTrans" cxnId="{D859D8A7-E2A5-4D73-A24B-51B872903265}">
      <dgm:prSet/>
      <dgm:spPr/>
      <dgm:t>
        <a:bodyPr/>
        <a:lstStyle/>
        <a:p>
          <a:endParaRPr lang="ru-RU" sz="2000">
            <a:latin typeface="Trebuchet MS" panose="020B0603020202020204" pitchFamily="34" charset="0"/>
          </a:endParaRPr>
        </a:p>
      </dgm:t>
    </dgm:pt>
    <dgm:pt modelId="{F7D83EC5-FE3A-4E28-BAB7-806D2B3E39FC}" type="sibTrans" cxnId="{D859D8A7-E2A5-4D73-A24B-51B872903265}">
      <dgm:prSet/>
      <dgm:spPr/>
      <dgm:t>
        <a:bodyPr/>
        <a:lstStyle/>
        <a:p>
          <a:endParaRPr lang="ru-RU" sz="2000">
            <a:latin typeface="Trebuchet MS" panose="020B0603020202020204" pitchFamily="34" charset="0"/>
          </a:endParaRPr>
        </a:p>
      </dgm:t>
    </dgm:pt>
    <dgm:pt modelId="{C3905D86-93E4-47CD-9E73-7AD88661FA32}">
      <dgm:prSet phldrT="[Текст]" custT="1"/>
      <dgm:spPr/>
      <dgm:t>
        <a:bodyPr/>
        <a:lstStyle/>
        <a:p>
          <a:r>
            <a:rPr lang="ru-RU" sz="2000" dirty="0" smtClean="0">
              <a:latin typeface="Trebuchet MS" panose="020B0603020202020204" pitchFamily="34" charset="0"/>
            </a:rPr>
            <a:t>Провести закупки в требуемом объеме (25% (20 – среди СМСП) </a:t>
          </a:r>
          <a:endParaRPr lang="ru-RU" sz="2000" dirty="0">
            <a:latin typeface="Trebuchet MS" panose="020B0603020202020204" pitchFamily="34" charset="0"/>
          </a:endParaRPr>
        </a:p>
      </dgm:t>
    </dgm:pt>
    <dgm:pt modelId="{B258F740-D982-4661-A262-680E1B28DDE7}" type="parTrans" cxnId="{A42D6C46-E903-4B18-9255-3F04CD1DBFFB}">
      <dgm:prSet/>
      <dgm:spPr/>
      <dgm:t>
        <a:bodyPr/>
        <a:lstStyle/>
        <a:p>
          <a:endParaRPr lang="ru-RU" sz="2000">
            <a:latin typeface="Trebuchet MS" panose="020B0603020202020204" pitchFamily="34" charset="0"/>
          </a:endParaRPr>
        </a:p>
      </dgm:t>
    </dgm:pt>
    <dgm:pt modelId="{A768FEB0-2511-4218-9CCF-7B88657BF40A}" type="sibTrans" cxnId="{A42D6C46-E903-4B18-9255-3F04CD1DBFFB}">
      <dgm:prSet/>
      <dgm:spPr/>
      <dgm:t>
        <a:bodyPr/>
        <a:lstStyle/>
        <a:p>
          <a:endParaRPr lang="ru-RU" sz="2000">
            <a:latin typeface="Trebuchet MS" panose="020B0603020202020204" pitchFamily="34" charset="0"/>
          </a:endParaRPr>
        </a:p>
      </dgm:t>
    </dgm:pt>
    <dgm:pt modelId="{DB26FE8F-FD85-4FD2-BD60-27FEABAD056B}">
      <dgm:prSet phldrT="[Текст]" custT="1"/>
      <dgm:spPr/>
      <dgm:t>
        <a:bodyPr/>
        <a:lstStyle/>
        <a:p>
          <a:r>
            <a:rPr lang="ru-RU" sz="2000" dirty="0" smtClean="0">
              <a:latin typeface="Trebuchet MS" panose="020B0603020202020204" pitchFamily="34" charset="0"/>
            </a:rPr>
            <a:t>Разместить отчет об СМСП (не позднее 01.02)</a:t>
          </a:r>
          <a:endParaRPr lang="ru-RU" sz="2000" dirty="0">
            <a:latin typeface="Trebuchet MS" panose="020B0603020202020204" pitchFamily="34" charset="0"/>
          </a:endParaRPr>
        </a:p>
      </dgm:t>
    </dgm:pt>
    <dgm:pt modelId="{478E38FB-1220-4C35-ABC9-7151560DA316}" type="parTrans" cxnId="{E4737293-E731-473F-AAA0-B79A044E0209}">
      <dgm:prSet/>
      <dgm:spPr/>
      <dgm:t>
        <a:bodyPr/>
        <a:lstStyle/>
        <a:p>
          <a:endParaRPr lang="ru-RU" sz="2000">
            <a:latin typeface="Trebuchet MS" panose="020B0603020202020204" pitchFamily="34" charset="0"/>
          </a:endParaRPr>
        </a:p>
      </dgm:t>
    </dgm:pt>
    <dgm:pt modelId="{E261D58C-B958-4484-B07C-568CA8D345CC}" type="sibTrans" cxnId="{E4737293-E731-473F-AAA0-B79A044E0209}">
      <dgm:prSet/>
      <dgm:spPr/>
      <dgm:t>
        <a:bodyPr/>
        <a:lstStyle/>
        <a:p>
          <a:endParaRPr lang="ru-RU" sz="2000">
            <a:latin typeface="Trebuchet MS" panose="020B0603020202020204" pitchFamily="34" charset="0"/>
          </a:endParaRPr>
        </a:p>
      </dgm:t>
    </dgm:pt>
    <dgm:pt modelId="{2AB44163-A862-4CE6-8EF9-358963F296BA}" type="pres">
      <dgm:prSet presAssocID="{11276B1A-BA34-4086-8B96-80C1AA071462}" presName="vert0" presStyleCnt="0">
        <dgm:presLayoutVars>
          <dgm:dir/>
          <dgm:animOne val="branch"/>
          <dgm:animLvl val="lvl"/>
        </dgm:presLayoutVars>
      </dgm:prSet>
      <dgm:spPr/>
      <dgm:t>
        <a:bodyPr/>
        <a:lstStyle/>
        <a:p>
          <a:endParaRPr lang="ru-RU"/>
        </a:p>
      </dgm:t>
    </dgm:pt>
    <dgm:pt modelId="{47B0FFE3-4062-4A1A-BBED-F2AF8DD65E64}" type="pres">
      <dgm:prSet presAssocID="{32F6D438-8088-4B81-B951-8EB4B635A714}" presName="thickLine" presStyleLbl="alignNode1" presStyleIdx="0" presStyleCnt="7"/>
      <dgm:spPr/>
    </dgm:pt>
    <dgm:pt modelId="{79AF412C-BEA9-4021-AE7D-7F7E58B9106A}" type="pres">
      <dgm:prSet presAssocID="{32F6D438-8088-4B81-B951-8EB4B635A714}" presName="horz1" presStyleCnt="0"/>
      <dgm:spPr/>
    </dgm:pt>
    <dgm:pt modelId="{5B88AC44-017A-4CCE-BD77-C9E7C4B67C1A}" type="pres">
      <dgm:prSet presAssocID="{32F6D438-8088-4B81-B951-8EB4B635A714}" presName="tx1" presStyleLbl="revTx" presStyleIdx="0" presStyleCnt="7"/>
      <dgm:spPr/>
      <dgm:t>
        <a:bodyPr/>
        <a:lstStyle/>
        <a:p>
          <a:endParaRPr lang="ru-RU"/>
        </a:p>
      </dgm:t>
    </dgm:pt>
    <dgm:pt modelId="{76864BB5-0F69-45B2-BBD2-B47E0262FF40}" type="pres">
      <dgm:prSet presAssocID="{32F6D438-8088-4B81-B951-8EB4B635A714}" presName="vert1" presStyleCnt="0"/>
      <dgm:spPr/>
    </dgm:pt>
    <dgm:pt modelId="{89645C06-3D30-4EC7-B03C-9A10F0BD0D4C}" type="pres">
      <dgm:prSet presAssocID="{B6AD0CAE-7AED-46C4-A90F-A7A101A335D4}" presName="thickLine" presStyleLbl="alignNode1" presStyleIdx="1" presStyleCnt="7"/>
      <dgm:spPr/>
    </dgm:pt>
    <dgm:pt modelId="{6077CCDE-CFCC-4161-8526-47245D727C4E}" type="pres">
      <dgm:prSet presAssocID="{B6AD0CAE-7AED-46C4-A90F-A7A101A335D4}" presName="horz1" presStyleCnt="0"/>
      <dgm:spPr/>
    </dgm:pt>
    <dgm:pt modelId="{7232333C-AE42-4CE8-8CE2-65EEDD768B39}" type="pres">
      <dgm:prSet presAssocID="{B6AD0CAE-7AED-46C4-A90F-A7A101A335D4}" presName="tx1" presStyleLbl="revTx" presStyleIdx="1" presStyleCnt="7"/>
      <dgm:spPr/>
      <dgm:t>
        <a:bodyPr/>
        <a:lstStyle/>
        <a:p>
          <a:endParaRPr lang="ru-RU"/>
        </a:p>
      </dgm:t>
    </dgm:pt>
    <dgm:pt modelId="{9813424A-E856-4A79-910A-FD439537BFAF}" type="pres">
      <dgm:prSet presAssocID="{B6AD0CAE-7AED-46C4-A90F-A7A101A335D4}" presName="vert1" presStyleCnt="0"/>
      <dgm:spPr/>
    </dgm:pt>
    <dgm:pt modelId="{5E04C0BE-AC48-4604-B34B-A7170D98100A}" type="pres">
      <dgm:prSet presAssocID="{3F603D85-F3BF-4027-B71E-2132642E3B89}" presName="thickLine" presStyleLbl="alignNode1" presStyleIdx="2" presStyleCnt="7"/>
      <dgm:spPr/>
    </dgm:pt>
    <dgm:pt modelId="{5329FBB6-86C6-4B87-B764-C0A17933E8E4}" type="pres">
      <dgm:prSet presAssocID="{3F603D85-F3BF-4027-B71E-2132642E3B89}" presName="horz1" presStyleCnt="0"/>
      <dgm:spPr/>
    </dgm:pt>
    <dgm:pt modelId="{81527CC2-CA4F-499B-B46C-AE4E3E91969B}" type="pres">
      <dgm:prSet presAssocID="{3F603D85-F3BF-4027-B71E-2132642E3B89}" presName="tx1" presStyleLbl="revTx" presStyleIdx="2" presStyleCnt="7"/>
      <dgm:spPr/>
      <dgm:t>
        <a:bodyPr/>
        <a:lstStyle/>
        <a:p>
          <a:endParaRPr lang="ru-RU"/>
        </a:p>
      </dgm:t>
    </dgm:pt>
    <dgm:pt modelId="{F5633A8D-49DD-45EF-ADDE-D4D6A27B4E5A}" type="pres">
      <dgm:prSet presAssocID="{3F603D85-F3BF-4027-B71E-2132642E3B89}" presName="vert1" presStyleCnt="0"/>
      <dgm:spPr/>
    </dgm:pt>
    <dgm:pt modelId="{7F15562B-8F20-4498-9DD8-18B0D4FB2E52}" type="pres">
      <dgm:prSet presAssocID="{A1210EFB-02D8-4BE5-9026-6DDF52B9C825}" presName="thickLine" presStyleLbl="alignNode1" presStyleIdx="3" presStyleCnt="7"/>
      <dgm:spPr/>
    </dgm:pt>
    <dgm:pt modelId="{0D1A5728-4139-46CD-BE72-7E0BE2EAF752}" type="pres">
      <dgm:prSet presAssocID="{A1210EFB-02D8-4BE5-9026-6DDF52B9C825}" presName="horz1" presStyleCnt="0"/>
      <dgm:spPr/>
    </dgm:pt>
    <dgm:pt modelId="{20AE5BEC-F9CE-4660-9D82-AA040E3EAAC5}" type="pres">
      <dgm:prSet presAssocID="{A1210EFB-02D8-4BE5-9026-6DDF52B9C825}" presName="tx1" presStyleLbl="revTx" presStyleIdx="3" presStyleCnt="7"/>
      <dgm:spPr/>
      <dgm:t>
        <a:bodyPr/>
        <a:lstStyle/>
        <a:p>
          <a:endParaRPr lang="ru-RU"/>
        </a:p>
      </dgm:t>
    </dgm:pt>
    <dgm:pt modelId="{076F8B9E-3DED-4BEC-85DE-E2E42F89DABD}" type="pres">
      <dgm:prSet presAssocID="{A1210EFB-02D8-4BE5-9026-6DDF52B9C825}" presName="vert1" presStyleCnt="0"/>
      <dgm:spPr/>
    </dgm:pt>
    <dgm:pt modelId="{03CBC648-CF79-4917-8BF4-3DD0D5231DE7}" type="pres">
      <dgm:prSet presAssocID="{D211D99C-C651-46FA-A4F7-A4C612871A71}" presName="thickLine" presStyleLbl="alignNode1" presStyleIdx="4" presStyleCnt="7"/>
      <dgm:spPr/>
    </dgm:pt>
    <dgm:pt modelId="{ABD033D6-11B8-432D-987E-C35D496A1A32}" type="pres">
      <dgm:prSet presAssocID="{D211D99C-C651-46FA-A4F7-A4C612871A71}" presName="horz1" presStyleCnt="0"/>
      <dgm:spPr/>
    </dgm:pt>
    <dgm:pt modelId="{5947DF5B-221C-4ECE-BDAA-D1347D7DA6E8}" type="pres">
      <dgm:prSet presAssocID="{D211D99C-C651-46FA-A4F7-A4C612871A71}" presName="tx1" presStyleLbl="revTx" presStyleIdx="4" presStyleCnt="7"/>
      <dgm:spPr/>
      <dgm:t>
        <a:bodyPr/>
        <a:lstStyle/>
        <a:p>
          <a:endParaRPr lang="ru-RU"/>
        </a:p>
      </dgm:t>
    </dgm:pt>
    <dgm:pt modelId="{893BE1D7-83F5-4638-A4EF-9EA63C363C38}" type="pres">
      <dgm:prSet presAssocID="{D211D99C-C651-46FA-A4F7-A4C612871A71}" presName="vert1" presStyleCnt="0"/>
      <dgm:spPr/>
    </dgm:pt>
    <dgm:pt modelId="{BA7CBF33-3391-494C-8659-8BD29A80A692}" type="pres">
      <dgm:prSet presAssocID="{C3905D86-93E4-47CD-9E73-7AD88661FA32}" presName="thickLine" presStyleLbl="alignNode1" presStyleIdx="5" presStyleCnt="7"/>
      <dgm:spPr/>
    </dgm:pt>
    <dgm:pt modelId="{D29F35A1-B60C-4B2D-9090-D72A9F2FA476}" type="pres">
      <dgm:prSet presAssocID="{C3905D86-93E4-47CD-9E73-7AD88661FA32}" presName="horz1" presStyleCnt="0"/>
      <dgm:spPr/>
    </dgm:pt>
    <dgm:pt modelId="{DFDB5A6B-31E3-461D-9A2B-D63A2BEC65E3}" type="pres">
      <dgm:prSet presAssocID="{C3905D86-93E4-47CD-9E73-7AD88661FA32}" presName="tx1" presStyleLbl="revTx" presStyleIdx="5" presStyleCnt="7"/>
      <dgm:spPr/>
      <dgm:t>
        <a:bodyPr/>
        <a:lstStyle/>
        <a:p>
          <a:endParaRPr lang="ru-RU"/>
        </a:p>
      </dgm:t>
    </dgm:pt>
    <dgm:pt modelId="{DFFBAA71-77AD-4807-8853-B91551E2961C}" type="pres">
      <dgm:prSet presAssocID="{C3905D86-93E4-47CD-9E73-7AD88661FA32}" presName="vert1" presStyleCnt="0"/>
      <dgm:spPr/>
    </dgm:pt>
    <dgm:pt modelId="{8B8CF3A4-CE3F-420D-8CED-3DE1D4D57934}" type="pres">
      <dgm:prSet presAssocID="{DB26FE8F-FD85-4FD2-BD60-27FEABAD056B}" presName="thickLine" presStyleLbl="alignNode1" presStyleIdx="6" presStyleCnt="7"/>
      <dgm:spPr/>
    </dgm:pt>
    <dgm:pt modelId="{95969260-4DB6-401C-9987-D0F570349FF7}" type="pres">
      <dgm:prSet presAssocID="{DB26FE8F-FD85-4FD2-BD60-27FEABAD056B}" presName="horz1" presStyleCnt="0"/>
      <dgm:spPr/>
    </dgm:pt>
    <dgm:pt modelId="{D8A2FABF-EC6C-4A68-94E9-A68E7AA8D59F}" type="pres">
      <dgm:prSet presAssocID="{DB26FE8F-FD85-4FD2-BD60-27FEABAD056B}" presName="tx1" presStyleLbl="revTx" presStyleIdx="6" presStyleCnt="7"/>
      <dgm:spPr/>
      <dgm:t>
        <a:bodyPr/>
        <a:lstStyle/>
        <a:p>
          <a:endParaRPr lang="ru-RU"/>
        </a:p>
      </dgm:t>
    </dgm:pt>
    <dgm:pt modelId="{A5A929E9-1E63-44DE-A92E-B8F17A5A0C20}" type="pres">
      <dgm:prSet presAssocID="{DB26FE8F-FD85-4FD2-BD60-27FEABAD056B}" presName="vert1" presStyleCnt="0"/>
      <dgm:spPr/>
    </dgm:pt>
  </dgm:ptLst>
  <dgm:cxnLst>
    <dgm:cxn modelId="{80877426-F298-461A-A94F-C4CEBC731493}" type="presOf" srcId="{11276B1A-BA34-4086-8B96-80C1AA071462}" destId="{2AB44163-A862-4CE6-8EF9-358963F296BA}" srcOrd="0" destOrd="0" presId="urn:microsoft.com/office/officeart/2008/layout/LinedList"/>
    <dgm:cxn modelId="{10CFB64C-3C96-49C9-8D40-30FE73C5785C}" type="presOf" srcId="{32F6D438-8088-4B81-B951-8EB4B635A714}" destId="{5B88AC44-017A-4CCE-BD77-C9E7C4B67C1A}" srcOrd="0" destOrd="0" presId="urn:microsoft.com/office/officeart/2008/layout/LinedList"/>
    <dgm:cxn modelId="{511073BB-F575-4CF1-A242-B58999964A6D}" type="presOf" srcId="{D211D99C-C651-46FA-A4F7-A4C612871A71}" destId="{5947DF5B-221C-4ECE-BDAA-D1347D7DA6E8}" srcOrd="0" destOrd="0" presId="urn:microsoft.com/office/officeart/2008/layout/LinedList"/>
    <dgm:cxn modelId="{E4737293-E731-473F-AAA0-B79A044E0209}" srcId="{11276B1A-BA34-4086-8B96-80C1AA071462}" destId="{DB26FE8F-FD85-4FD2-BD60-27FEABAD056B}" srcOrd="6" destOrd="0" parTransId="{478E38FB-1220-4C35-ABC9-7151560DA316}" sibTransId="{E261D58C-B958-4484-B07C-568CA8D345CC}"/>
    <dgm:cxn modelId="{A42D6C46-E903-4B18-9255-3F04CD1DBFFB}" srcId="{11276B1A-BA34-4086-8B96-80C1AA071462}" destId="{C3905D86-93E4-47CD-9E73-7AD88661FA32}" srcOrd="5" destOrd="0" parTransId="{B258F740-D982-4661-A262-680E1B28DDE7}" sibTransId="{A768FEB0-2511-4218-9CCF-7B88657BF40A}"/>
    <dgm:cxn modelId="{8B27D50A-B3A7-4FF0-A3B1-E013DAF8AA0D}" srcId="{11276B1A-BA34-4086-8B96-80C1AA071462}" destId="{32F6D438-8088-4B81-B951-8EB4B635A714}" srcOrd="0" destOrd="0" parTransId="{1713D857-C609-4FD8-918C-5F2B5FD842F1}" sibTransId="{49A1DBDF-434A-4D6E-A756-D01492D4CEAC}"/>
    <dgm:cxn modelId="{D8F79749-9B0F-497B-BA36-C13DE7148ED6}" type="presOf" srcId="{DB26FE8F-FD85-4FD2-BD60-27FEABAD056B}" destId="{D8A2FABF-EC6C-4A68-94E9-A68E7AA8D59F}" srcOrd="0" destOrd="0" presId="urn:microsoft.com/office/officeart/2008/layout/LinedList"/>
    <dgm:cxn modelId="{15D3CCC3-01D4-42D0-8931-C777FCE1B7CD}" type="presOf" srcId="{B6AD0CAE-7AED-46C4-A90F-A7A101A335D4}" destId="{7232333C-AE42-4CE8-8CE2-65EEDD768B39}" srcOrd="0" destOrd="0" presId="urn:microsoft.com/office/officeart/2008/layout/LinedList"/>
    <dgm:cxn modelId="{F91A902E-C91B-41F5-A7F3-16CDFE099BBB}" type="presOf" srcId="{A1210EFB-02D8-4BE5-9026-6DDF52B9C825}" destId="{20AE5BEC-F9CE-4660-9D82-AA040E3EAAC5}" srcOrd="0" destOrd="0" presId="urn:microsoft.com/office/officeart/2008/layout/LinedList"/>
    <dgm:cxn modelId="{00E5A8D2-EB2E-4DBB-9896-B3431B898784}" type="presOf" srcId="{C3905D86-93E4-47CD-9E73-7AD88661FA32}" destId="{DFDB5A6B-31E3-461D-9A2B-D63A2BEC65E3}" srcOrd="0" destOrd="0" presId="urn:microsoft.com/office/officeart/2008/layout/LinedList"/>
    <dgm:cxn modelId="{D859D8A7-E2A5-4D73-A24B-51B872903265}" srcId="{11276B1A-BA34-4086-8B96-80C1AA071462}" destId="{D211D99C-C651-46FA-A4F7-A4C612871A71}" srcOrd="4" destOrd="0" parTransId="{1990008A-7DD9-474C-A535-B052B6CFB1BE}" sibTransId="{F7D83EC5-FE3A-4E28-BAB7-806D2B3E39FC}"/>
    <dgm:cxn modelId="{1EF285E7-7503-4B96-BAAB-FCB1DD9E8EE5}" srcId="{11276B1A-BA34-4086-8B96-80C1AA071462}" destId="{A1210EFB-02D8-4BE5-9026-6DDF52B9C825}" srcOrd="3" destOrd="0" parTransId="{9532DEBB-6599-4E6D-B85F-01A187E18114}" sibTransId="{9544893C-6606-4C21-B1C4-C54C9702ABBA}"/>
    <dgm:cxn modelId="{D9824471-E867-4577-93E9-93B8D4F781B7}" type="presOf" srcId="{3F603D85-F3BF-4027-B71E-2132642E3B89}" destId="{81527CC2-CA4F-499B-B46C-AE4E3E91969B}" srcOrd="0" destOrd="0" presId="urn:microsoft.com/office/officeart/2008/layout/LinedList"/>
    <dgm:cxn modelId="{340E6AAA-7021-4A87-BB47-F2C9F004D9DE}" srcId="{11276B1A-BA34-4086-8B96-80C1AA071462}" destId="{3F603D85-F3BF-4027-B71E-2132642E3B89}" srcOrd="2" destOrd="0" parTransId="{7181BC7B-B56C-49A2-9D96-44034FE060D0}" sibTransId="{F791BB63-7246-4D0C-B238-5A8937BE6472}"/>
    <dgm:cxn modelId="{E8A11F73-13D4-463C-B44A-0E143650AE23}" srcId="{11276B1A-BA34-4086-8B96-80C1AA071462}" destId="{B6AD0CAE-7AED-46C4-A90F-A7A101A335D4}" srcOrd="1" destOrd="0" parTransId="{71BD88F5-A77A-42A8-8744-B0B504666F5E}" sibTransId="{9C9018DA-1345-4DC3-BBD4-99319B9CC320}"/>
    <dgm:cxn modelId="{34D3AAE0-A583-457F-997C-204A6EE7ACFC}" type="presParOf" srcId="{2AB44163-A862-4CE6-8EF9-358963F296BA}" destId="{47B0FFE3-4062-4A1A-BBED-F2AF8DD65E64}" srcOrd="0" destOrd="0" presId="urn:microsoft.com/office/officeart/2008/layout/LinedList"/>
    <dgm:cxn modelId="{54F9604B-7662-4B5E-B9E5-83B7B34E16E2}" type="presParOf" srcId="{2AB44163-A862-4CE6-8EF9-358963F296BA}" destId="{79AF412C-BEA9-4021-AE7D-7F7E58B9106A}" srcOrd="1" destOrd="0" presId="urn:microsoft.com/office/officeart/2008/layout/LinedList"/>
    <dgm:cxn modelId="{1A356784-3A42-4206-A61A-D1928F242EE5}" type="presParOf" srcId="{79AF412C-BEA9-4021-AE7D-7F7E58B9106A}" destId="{5B88AC44-017A-4CCE-BD77-C9E7C4B67C1A}" srcOrd="0" destOrd="0" presId="urn:microsoft.com/office/officeart/2008/layout/LinedList"/>
    <dgm:cxn modelId="{A7C17F82-0388-42E4-8478-21706AC2EC23}" type="presParOf" srcId="{79AF412C-BEA9-4021-AE7D-7F7E58B9106A}" destId="{76864BB5-0F69-45B2-BBD2-B47E0262FF40}" srcOrd="1" destOrd="0" presId="urn:microsoft.com/office/officeart/2008/layout/LinedList"/>
    <dgm:cxn modelId="{7CE5FF73-435B-4AA9-88F0-D630213E4D95}" type="presParOf" srcId="{2AB44163-A862-4CE6-8EF9-358963F296BA}" destId="{89645C06-3D30-4EC7-B03C-9A10F0BD0D4C}" srcOrd="2" destOrd="0" presId="urn:microsoft.com/office/officeart/2008/layout/LinedList"/>
    <dgm:cxn modelId="{479398ED-417F-4168-815D-DF7A18EAE8C2}" type="presParOf" srcId="{2AB44163-A862-4CE6-8EF9-358963F296BA}" destId="{6077CCDE-CFCC-4161-8526-47245D727C4E}" srcOrd="3" destOrd="0" presId="urn:microsoft.com/office/officeart/2008/layout/LinedList"/>
    <dgm:cxn modelId="{2CD3C36E-8C5D-4937-88D8-8306A59B17E0}" type="presParOf" srcId="{6077CCDE-CFCC-4161-8526-47245D727C4E}" destId="{7232333C-AE42-4CE8-8CE2-65EEDD768B39}" srcOrd="0" destOrd="0" presId="urn:microsoft.com/office/officeart/2008/layout/LinedList"/>
    <dgm:cxn modelId="{F8E3281C-DDDF-4F59-96BC-D35E1528AF10}" type="presParOf" srcId="{6077CCDE-CFCC-4161-8526-47245D727C4E}" destId="{9813424A-E856-4A79-910A-FD439537BFAF}" srcOrd="1" destOrd="0" presId="urn:microsoft.com/office/officeart/2008/layout/LinedList"/>
    <dgm:cxn modelId="{261F2D01-3059-4474-94A8-6A50EABAD031}" type="presParOf" srcId="{2AB44163-A862-4CE6-8EF9-358963F296BA}" destId="{5E04C0BE-AC48-4604-B34B-A7170D98100A}" srcOrd="4" destOrd="0" presId="urn:microsoft.com/office/officeart/2008/layout/LinedList"/>
    <dgm:cxn modelId="{A500BD8C-7AE0-420C-AE36-C0C93187BEBB}" type="presParOf" srcId="{2AB44163-A862-4CE6-8EF9-358963F296BA}" destId="{5329FBB6-86C6-4B87-B764-C0A17933E8E4}" srcOrd="5" destOrd="0" presId="urn:microsoft.com/office/officeart/2008/layout/LinedList"/>
    <dgm:cxn modelId="{B76D0B54-D540-48AD-BD04-3EF5F5CC995C}" type="presParOf" srcId="{5329FBB6-86C6-4B87-B764-C0A17933E8E4}" destId="{81527CC2-CA4F-499B-B46C-AE4E3E91969B}" srcOrd="0" destOrd="0" presId="urn:microsoft.com/office/officeart/2008/layout/LinedList"/>
    <dgm:cxn modelId="{6DE895DC-C2AF-4711-B880-E326A9276915}" type="presParOf" srcId="{5329FBB6-86C6-4B87-B764-C0A17933E8E4}" destId="{F5633A8D-49DD-45EF-ADDE-D4D6A27B4E5A}" srcOrd="1" destOrd="0" presId="urn:microsoft.com/office/officeart/2008/layout/LinedList"/>
    <dgm:cxn modelId="{409E21B5-7E67-4811-9026-C65960D233FF}" type="presParOf" srcId="{2AB44163-A862-4CE6-8EF9-358963F296BA}" destId="{7F15562B-8F20-4498-9DD8-18B0D4FB2E52}" srcOrd="6" destOrd="0" presId="urn:microsoft.com/office/officeart/2008/layout/LinedList"/>
    <dgm:cxn modelId="{8E15E632-5D57-403A-BD7C-5EB6AC6A62CE}" type="presParOf" srcId="{2AB44163-A862-4CE6-8EF9-358963F296BA}" destId="{0D1A5728-4139-46CD-BE72-7E0BE2EAF752}" srcOrd="7" destOrd="0" presId="urn:microsoft.com/office/officeart/2008/layout/LinedList"/>
    <dgm:cxn modelId="{9A6D293C-85BE-4109-B62B-1836F4EA2A41}" type="presParOf" srcId="{0D1A5728-4139-46CD-BE72-7E0BE2EAF752}" destId="{20AE5BEC-F9CE-4660-9D82-AA040E3EAAC5}" srcOrd="0" destOrd="0" presId="urn:microsoft.com/office/officeart/2008/layout/LinedList"/>
    <dgm:cxn modelId="{0BBF0390-28EC-45ED-8839-59FFA3FF99EA}" type="presParOf" srcId="{0D1A5728-4139-46CD-BE72-7E0BE2EAF752}" destId="{076F8B9E-3DED-4BEC-85DE-E2E42F89DABD}" srcOrd="1" destOrd="0" presId="urn:microsoft.com/office/officeart/2008/layout/LinedList"/>
    <dgm:cxn modelId="{0802C6C6-46DE-4E8A-977D-93E05AE9C48A}" type="presParOf" srcId="{2AB44163-A862-4CE6-8EF9-358963F296BA}" destId="{03CBC648-CF79-4917-8BF4-3DD0D5231DE7}" srcOrd="8" destOrd="0" presId="urn:microsoft.com/office/officeart/2008/layout/LinedList"/>
    <dgm:cxn modelId="{E02769FC-F152-407F-B482-86F075E1E0F1}" type="presParOf" srcId="{2AB44163-A862-4CE6-8EF9-358963F296BA}" destId="{ABD033D6-11B8-432D-987E-C35D496A1A32}" srcOrd="9" destOrd="0" presId="urn:microsoft.com/office/officeart/2008/layout/LinedList"/>
    <dgm:cxn modelId="{BEE8C408-CF12-496C-82BA-8CAE376073C9}" type="presParOf" srcId="{ABD033D6-11B8-432D-987E-C35D496A1A32}" destId="{5947DF5B-221C-4ECE-BDAA-D1347D7DA6E8}" srcOrd="0" destOrd="0" presId="urn:microsoft.com/office/officeart/2008/layout/LinedList"/>
    <dgm:cxn modelId="{919D355D-3353-49F9-9C12-B7FAD4496304}" type="presParOf" srcId="{ABD033D6-11B8-432D-987E-C35D496A1A32}" destId="{893BE1D7-83F5-4638-A4EF-9EA63C363C38}" srcOrd="1" destOrd="0" presId="urn:microsoft.com/office/officeart/2008/layout/LinedList"/>
    <dgm:cxn modelId="{ABB5FB9D-754E-459E-B4AD-B0073537BE4E}" type="presParOf" srcId="{2AB44163-A862-4CE6-8EF9-358963F296BA}" destId="{BA7CBF33-3391-494C-8659-8BD29A80A692}" srcOrd="10" destOrd="0" presId="urn:microsoft.com/office/officeart/2008/layout/LinedList"/>
    <dgm:cxn modelId="{AA804D1A-7C7C-40FE-86B0-676FBF36DA63}" type="presParOf" srcId="{2AB44163-A862-4CE6-8EF9-358963F296BA}" destId="{D29F35A1-B60C-4B2D-9090-D72A9F2FA476}" srcOrd="11" destOrd="0" presId="urn:microsoft.com/office/officeart/2008/layout/LinedList"/>
    <dgm:cxn modelId="{E40BE59E-B1D9-4519-B4E4-7CB9C2FA4DF5}" type="presParOf" srcId="{D29F35A1-B60C-4B2D-9090-D72A9F2FA476}" destId="{DFDB5A6B-31E3-461D-9A2B-D63A2BEC65E3}" srcOrd="0" destOrd="0" presId="urn:microsoft.com/office/officeart/2008/layout/LinedList"/>
    <dgm:cxn modelId="{1248EF7F-5427-4A2E-9254-3F7A36240D20}" type="presParOf" srcId="{D29F35A1-B60C-4B2D-9090-D72A9F2FA476}" destId="{DFFBAA71-77AD-4807-8853-B91551E2961C}" srcOrd="1" destOrd="0" presId="urn:microsoft.com/office/officeart/2008/layout/LinedList"/>
    <dgm:cxn modelId="{19E9BCAD-2805-404C-9B63-70781CEBDE59}" type="presParOf" srcId="{2AB44163-A862-4CE6-8EF9-358963F296BA}" destId="{8B8CF3A4-CE3F-420D-8CED-3DE1D4D57934}" srcOrd="12" destOrd="0" presId="urn:microsoft.com/office/officeart/2008/layout/LinedList"/>
    <dgm:cxn modelId="{DFCB70C5-D117-4FC6-B68A-B7D2C4357520}" type="presParOf" srcId="{2AB44163-A862-4CE6-8EF9-358963F296BA}" destId="{95969260-4DB6-401C-9987-D0F570349FF7}" srcOrd="13" destOrd="0" presId="urn:microsoft.com/office/officeart/2008/layout/LinedList"/>
    <dgm:cxn modelId="{5F44ADCF-F7DA-4A9E-9763-6F625268AF5B}" type="presParOf" srcId="{95969260-4DB6-401C-9987-D0F570349FF7}" destId="{D8A2FABF-EC6C-4A68-94E9-A68E7AA8D59F}" srcOrd="0" destOrd="0" presId="urn:microsoft.com/office/officeart/2008/layout/LinedList"/>
    <dgm:cxn modelId="{E207E435-C117-44FC-B442-742FC13D3D79}" type="presParOf" srcId="{95969260-4DB6-401C-9987-D0F570349FF7}" destId="{A5A929E9-1E63-44DE-A92E-B8F17A5A0C2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BF5446-671D-42B5-9F2C-F5078D0C300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94268FE0-4417-4FC4-826C-8BF5F438A047}">
      <dgm:prSet phldrT="[Текст]" custT="1"/>
      <dgm:spPr/>
      <dgm:t>
        <a:bodyPr/>
        <a:lstStyle/>
        <a:p>
          <a:pPr algn="l"/>
          <a:r>
            <a:rPr lang="ru-RU" sz="2000" dirty="0" smtClean="0">
              <a:latin typeface="Trebuchet MS" panose="020B0603020202020204" pitchFamily="34" charset="0"/>
            </a:rPr>
            <a:t>Закупки у СМСП осуществляются путем проведения предусмотренных положением о закупке торгов, иных способов закупки:</a:t>
          </a:r>
          <a:endParaRPr lang="ru-RU" sz="2000" dirty="0">
            <a:latin typeface="Trebuchet MS" panose="020B0603020202020204" pitchFamily="34" charset="0"/>
          </a:endParaRPr>
        </a:p>
      </dgm:t>
    </dgm:pt>
    <dgm:pt modelId="{21D69F03-0517-4A90-B555-1DB9C07CFD26}" type="parTrans" cxnId="{F23B7CCE-5FA0-473F-9468-528460B5DE22}">
      <dgm:prSet/>
      <dgm:spPr/>
      <dgm:t>
        <a:bodyPr/>
        <a:lstStyle/>
        <a:p>
          <a:pPr algn="l"/>
          <a:endParaRPr lang="ru-RU" sz="2000">
            <a:latin typeface="+mn-lt"/>
          </a:endParaRPr>
        </a:p>
      </dgm:t>
    </dgm:pt>
    <dgm:pt modelId="{B4C92277-6D12-4339-A612-45060DF5761B}" type="sibTrans" cxnId="{F23B7CCE-5FA0-473F-9468-528460B5DE22}">
      <dgm:prSet/>
      <dgm:spPr/>
      <dgm:t>
        <a:bodyPr/>
        <a:lstStyle/>
        <a:p>
          <a:pPr algn="l"/>
          <a:endParaRPr lang="ru-RU" sz="2000">
            <a:latin typeface="+mn-lt"/>
          </a:endParaRPr>
        </a:p>
      </dgm:t>
    </dgm:pt>
    <dgm:pt modelId="{0D1BFCE8-CFE7-4E5D-A1C1-2B1610FB115F}">
      <dgm:prSet phldrT="[Текст]" custT="1"/>
      <dgm:spPr/>
      <dgm:t>
        <a:bodyPr/>
        <a:lstStyle/>
        <a:p>
          <a:pPr algn="l"/>
          <a:r>
            <a:rPr lang="ru-RU" sz="2000" b="1" dirty="0" smtClean="0">
              <a:solidFill>
                <a:srgbClr val="FF0000"/>
              </a:solidFill>
              <a:latin typeface="Trebuchet MS" panose="020B0603020202020204" pitchFamily="34" charset="0"/>
            </a:rPr>
            <a:t>«А» </a:t>
          </a:r>
          <a:r>
            <a:rPr lang="ru-RU" sz="2000" dirty="0" smtClean="0">
              <a:latin typeface="Trebuchet MS" panose="020B0603020202020204" pitchFamily="34" charset="0"/>
            </a:rPr>
            <a:t>участниками которых являются любые лица, </a:t>
          </a:r>
          <a:r>
            <a:rPr lang="ru-RU" sz="2000" b="1" dirty="0" smtClean="0">
              <a:latin typeface="Trebuchet MS" panose="020B0603020202020204" pitchFamily="34" charset="0"/>
            </a:rPr>
            <a:t>в том числе СМСП </a:t>
          </a:r>
          <a:r>
            <a:rPr lang="ru-RU" sz="2000" b="1" dirty="0" smtClean="0">
              <a:solidFill>
                <a:srgbClr val="7030A0"/>
              </a:solidFill>
              <a:latin typeface="Trebuchet MS" panose="020B0603020202020204" pitchFamily="34" charset="0"/>
            </a:rPr>
            <a:t>«на общих основаниях»</a:t>
          </a:r>
          <a:endParaRPr lang="ru-RU" sz="2000" b="1" dirty="0">
            <a:solidFill>
              <a:srgbClr val="7030A0"/>
            </a:solidFill>
            <a:latin typeface="Trebuchet MS" panose="020B0603020202020204" pitchFamily="34" charset="0"/>
          </a:endParaRPr>
        </a:p>
      </dgm:t>
    </dgm:pt>
    <dgm:pt modelId="{DE3A1DB5-36E3-4AD5-A05F-B34A4253BC64}" type="parTrans" cxnId="{5A898A43-21EB-489C-A6BD-058DC9763159}">
      <dgm:prSet/>
      <dgm:spPr/>
      <dgm:t>
        <a:bodyPr/>
        <a:lstStyle/>
        <a:p>
          <a:pPr algn="l"/>
          <a:endParaRPr lang="ru-RU" sz="2000">
            <a:latin typeface="+mn-lt"/>
          </a:endParaRPr>
        </a:p>
      </dgm:t>
    </dgm:pt>
    <dgm:pt modelId="{CA703EC8-6296-41B3-84E5-74C5B49D5B3A}" type="sibTrans" cxnId="{5A898A43-21EB-489C-A6BD-058DC9763159}">
      <dgm:prSet/>
      <dgm:spPr/>
      <dgm:t>
        <a:bodyPr/>
        <a:lstStyle/>
        <a:p>
          <a:pPr algn="l"/>
          <a:endParaRPr lang="ru-RU" sz="2000">
            <a:latin typeface="+mn-lt"/>
          </a:endParaRPr>
        </a:p>
      </dgm:t>
    </dgm:pt>
    <dgm:pt modelId="{74BB6338-1FA5-413E-B117-8F24232299B6}">
      <dgm:prSet phldrT="[Текст]" custT="1"/>
      <dgm:spPr/>
      <dgm:t>
        <a:bodyPr/>
        <a:lstStyle/>
        <a:p>
          <a:pPr algn="l"/>
          <a:r>
            <a:rPr lang="ru-RU" sz="2000" b="1" dirty="0" smtClean="0">
              <a:solidFill>
                <a:srgbClr val="FF0000"/>
              </a:solidFill>
              <a:latin typeface="Trebuchet MS" panose="020B0603020202020204" pitchFamily="34" charset="0"/>
            </a:rPr>
            <a:t>«Б» </a:t>
          </a:r>
          <a:r>
            <a:rPr lang="ru-RU" sz="2000" b="1" dirty="0" smtClean="0">
              <a:latin typeface="Trebuchet MS" panose="020B0603020202020204" pitchFamily="34" charset="0"/>
            </a:rPr>
            <a:t>участниками которых являются только СМСП</a:t>
          </a:r>
        </a:p>
        <a:p>
          <a:pPr algn="l"/>
          <a:r>
            <a:rPr lang="ru-RU" sz="2000" b="1" dirty="0" smtClean="0">
              <a:solidFill>
                <a:srgbClr val="7030A0"/>
              </a:solidFill>
              <a:latin typeface="Trebuchet MS" panose="020B0603020202020204" pitchFamily="34" charset="0"/>
            </a:rPr>
            <a:t> («</a:t>
          </a:r>
          <a:r>
            <a:rPr lang="ru-RU" sz="2000" b="1" dirty="0" err="1" smtClean="0">
              <a:solidFill>
                <a:srgbClr val="7030A0"/>
              </a:solidFill>
              <a:latin typeface="Trebuchet MS" panose="020B0603020202020204" pitchFamily="34" charset="0"/>
            </a:rPr>
            <a:t>спецторги</a:t>
          </a:r>
          <a:r>
            <a:rPr lang="ru-RU" sz="2000" b="1" dirty="0" smtClean="0">
              <a:solidFill>
                <a:srgbClr val="7030A0"/>
              </a:solidFill>
              <a:latin typeface="Trebuchet MS" panose="020B0603020202020204" pitchFamily="34" charset="0"/>
            </a:rPr>
            <a:t>»)</a:t>
          </a:r>
          <a:endParaRPr lang="ru-RU" sz="2000" b="1" dirty="0">
            <a:solidFill>
              <a:srgbClr val="7030A0"/>
            </a:solidFill>
            <a:latin typeface="Trebuchet MS" panose="020B0603020202020204" pitchFamily="34" charset="0"/>
          </a:endParaRPr>
        </a:p>
      </dgm:t>
    </dgm:pt>
    <dgm:pt modelId="{FDE6F880-7373-4EDF-99DF-EC0C5BAB0607}" type="parTrans" cxnId="{4A618CDE-D9ED-431B-8531-DCFEB66BA3A8}">
      <dgm:prSet/>
      <dgm:spPr/>
      <dgm:t>
        <a:bodyPr/>
        <a:lstStyle/>
        <a:p>
          <a:pPr algn="l"/>
          <a:endParaRPr lang="ru-RU" sz="2000">
            <a:latin typeface="+mn-lt"/>
          </a:endParaRPr>
        </a:p>
      </dgm:t>
    </dgm:pt>
    <dgm:pt modelId="{38D826A0-E20A-4EDA-9667-A1FA5E8329F4}" type="sibTrans" cxnId="{4A618CDE-D9ED-431B-8531-DCFEB66BA3A8}">
      <dgm:prSet/>
      <dgm:spPr/>
      <dgm:t>
        <a:bodyPr/>
        <a:lstStyle/>
        <a:p>
          <a:pPr algn="l"/>
          <a:endParaRPr lang="ru-RU" sz="2000">
            <a:latin typeface="+mn-lt"/>
          </a:endParaRPr>
        </a:p>
      </dgm:t>
    </dgm:pt>
    <dgm:pt modelId="{6CD08B6A-46DE-4345-810A-61C705890B24}">
      <dgm:prSet phldrT="[Текст]" custT="1"/>
      <dgm:spPr/>
      <dgm:t>
        <a:bodyPr/>
        <a:lstStyle/>
        <a:p>
          <a:pPr algn="l"/>
          <a:r>
            <a:rPr lang="ru-RU" sz="2000" b="1" dirty="0" smtClean="0">
              <a:solidFill>
                <a:srgbClr val="FF0000"/>
              </a:solidFill>
              <a:latin typeface="+mn-lt"/>
            </a:rPr>
            <a:t>«</a:t>
          </a:r>
          <a:r>
            <a:rPr lang="ru-RU" sz="2000" b="1" dirty="0" smtClean="0">
              <a:solidFill>
                <a:srgbClr val="FF0000"/>
              </a:solidFill>
              <a:latin typeface="Trebuchet MS" panose="020B0603020202020204" pitchFamily="34" charset="0"/>
            </a:rPr>
            <a:t>В» </a:t>
          </a:r>
          <a:r>
            <a:rPr lang="ru-RU" sz="2000" dirty="0" smtClean="0">
              <a:latin typeface="Trebuchet MS" panose="020B0603020202020204" pitchFamily="34" charset="0"/>
            </a:rPr>
            <a:t>в отношении участников которых заказчиком устанавливается </a:t>
          </a:r>
          <a:r>
            <a:rPr lang="ru-RU" sz="2000" b="1" dirty="0" smtClean="0">
              <a:latin typeface="Trebuchet MS" panose="020B0603020202020204" pitchFamily="34" charset="0"/>
            </a:rPr>
            <a:t>требование о привлечении к исполнению договора субподрядчиков (соисполнителей) из числа СМСП</a:t>
          </a:r>
          <a:endParaRPr lang="ru-RU" sz="2000" b="1" dirty="0">
            <a:latin typeface="Trebuchet MS" panose="020B0603020202020204" pitchFamily="34" charset="0"/>
          </a:endParaRPr>
        </a:p>
      </dgm:t>
    </dgm:pt>
    <dgm:pt modelId="{391580CD-4ACD-4931-8C01-4FE023C927E6}" type="parTrans" cxnId="{0C8DD479-9D1B-4D85-B1A9-B16B7EB66A2B}">
      <dgm:prSet/>
      <dgm:spPr/>
      <dgm:t>
        <a:bodyPr/>
        <a:lstStyle/>
        <a:p>
          <a:pPr algn="l"/>
          <a:endParaRPr lang="ru-RU" sz="2000">
            <a:latin typeface="+mn-lt"/>
          </a:endParaRPr>
        </a:p>
      </dgm:t>
    </dgm:pt>
    <dgm:pt modelId="{84D0C813-93FC-46B4-A375-4EC40D4F2386}" type="sibTrans" cxnId="{0C8DD479-9D1B-4D85-B1A9-B16B7EB66A2B}">
      <dgm:prSet/>
      <dgm:spPr/>
      <dgm:t>
        <a:bodyPr/>
        <a:lstStyle/>
        <a:p>
          <a:pPr algn="l"/>
          <a:endParaRPr lang="ru-RU" sz="2000">
            <a:latin typeface="+mn-lt"/>
          </a:endParaRPr>
        </a:p>
      </dgm:t>
    </dgm:pt>
    <dgm:pt modelId="{1B7F4D3F-300B-4803-8BE8-94DDA3A8856E}" type="pres">
      <dgm:prSet presAssocID="{DFBF5446-671D-42B5-9F2C-F5078D0C300E}" presName="diagram" presStyleCnt="0">
        <dgm:presLayoutVars>
          <dgm:chPref val="1"/>
          <dgm:dir/>
          <dgm:animOne val="branch"/>
          <dgm:animLvl val="lvl"/>
          <dgm:resizeHandles/>
        </dgm:presLayoutVars>
      </dgm:prSet>
      <dgm:spPr/>
      <dgm:t>
        <a:bodyPr/>
        <a:lstStyle/>
        <a:p>
          <a:endParaRPr lang="ru-RU"/>
        </a:p>
      </dgm:t>
    </dgm:pt>
    <dgm:pt modelId="{60831CA7-E367-446D-83FF-5D1E4243B906}" type="pres">
      <dgm:prSet presAssocID="{94268FE0-4417-4FC4-826C-8BF5F438A047}" presName="root" presStyleCnt="0"/>
      <dgm:spPr/>
    </dgm:pt>
    <dgm:pt modelId="{A631E219-F669-4B6E-A8D8-6906DF23D015}" type="pres">
      <dgm:prSet presAssocID="{94268FE0-4417-4FC4-826C-8BF5F438A047}" presName="rootComposite" presStyleCnt="0"/>
      <dgm:spPr/>
    </dgm:pt>
    <dgm:pt modelId="{B3730221-BFF0-40AC-90C4-AE5EA81634AD}" type="pres">
      <dgm:prSet presAssocID="{94268FE0-4417-4FC4-826C-8BF5F438A047}" presName="rootText" presStyleLbl="node1" presStyleIdx="0" presStyleCnt="1" custScaleX="431769" custScaleY="123273" custLinFactNeighborX="-8462"/>
      <dgm:spPr/>
      <dgm:t>
        <a:bodyPr/>
        <a:lstStyle/>
        <a:p>
          <a:endParaRPr lang="ru-RU"/>
        </a:p>
      </dgm:t>
    </dgm:pt>
    <dgm:pt modelId="{BCD637B3-EB93-4B9D-82C2-793649D0471A}" type="pres">
      <dgm:prSet presAssocID="{94268FE0-4417-4FC4-826C-8BF5F438A047}" presName="rootConnector" presStyleLbl="node1" presStyleIdx="0" presStyleCnt="1"/>
      <dgm:spPr/>
      <dgm:t>
        <a:bodyPr/>
        <a:lstStyle/>
        <a:p>
          <a:endParaRPr lang="ru-RU"/>
        </a:p>
      </dgm:t>
    </dgm:pt>
    <dgm:pt modelId="{1272A74D-AB17-448A-97F3-5D036E998670}" type="pres">
      <dgm:prSet presAssocID="{94268FE0-4417-4FC4-826C-8BF5F438A047}" presName="childShape" presStyleCnt="0"/>
      <dgm:spPr/>
    </dgm:pt>
    <dgm:pt modelId="{AEEEA78D-79BB-4E86-8C4E-A223B1477E5F}" type="pres">
      <dgm:prSet presAssocID="{DE3A1DB5-36E3-4AD5-A05F-B34A4253BC64}" presName="Name13" presStyleLbl="parChTrans1D2" presStyleIdx="0" presStyleCnt="3"/>
      <dgm:spPr/>
      <dgm:t>
        <a:bodyPr/>
        <a:lstStyle/>
        <a:p>
          <a:endParaRPr lang="ru-RU"/>
        </a:p>
      </dgm:t>
    </dgm:pt>
    <dgm:pt modelId="{17C6A6FF-7EF7-4B5A-A672-8A16F11FD3DC}" type="pres">
      <dgm:prSet presAssocID="{0D1BFCE8-CFE7-4E5D-A1C1-2B1610FB115F}" presName="childText" presStyleLbl="bgAcc1" presStyleIdx="0" presStyleCnt="3" custScaleX="630372">
        <dgm:presLayoutVars>
          <dgm:bulletEnabled val="1"/>
        </dgm:presLayoutVars>
      </dgm:prSet>
      <dgm:spPr/>
      <dgm:t>
        <a:bodyPr/>
        <a:lstStyle/>
        <a:p>
          <a:endParaRPr lang="ru-RU"/>
        </a:p>
      </dgm:t>
    </dgm:pt>
    <dgm:pt modelId="{1DF10EF1-4465-43BE-9BB1-E6EF8FB9ADA3}" type="pres">
      <dgm:prSet presAssocID="{FDE6F880-7373-4EDF-99DF-EC0C5BAB0607}" presName="Name13" presStyleLbl="parChTrans1D2" presStyleIdx="1" presStyleCnt="3"/>
      <dgm:spPr/>
      <dgm:t>
        <a:bodyPr/>
        <a:lstStyle/>
        <a:p>
          <a:endParaRPr lang="ru-RU"/>
        </a:p>
      </dgm:t>
    </dgm:pt>
    <dgm:pt modelId="{F7BD29AC-43E1-4752-A6CB-F3D3FB1CACEF}" type="pres">
      <dgm:prSet presAssocID="{74BB6338-1FA5-413E-B117-8F24232299B6}" presName="childText" presStyleLbl="bgAcc1" presStyleIdx="1" presStyleCnt="3" custScaleX="634181">
        <dgm:presLayoutVars>
          <dgm:bulletEnabled val="1"/>
        </dgm:presLayoutVars>
      </dgm:prSet>
      <dgm:spPr/>
      <dgm:t>
        <a:bodyPr/>
        <a:lstStyle/>
        <a:p>
          <a:endParaRPr lang="ru-RU"/>
        </a:p>
      </dgm:t>
    </dgm:pt>
    <dgm:pt modelId="{C5DD961C-B695-4116-A9F7-F53C9584CEB1}" type="pres">
      <dgm:prSet presAssocID="{391580CD-4ACD-4931-8C01-4FE023C927E6}" presName="Name13" presStyleLbl="parChTrans1D2" presStyleIdx="2" presStyleCnt="3"/>
      <dgm:spPr/>
      <dgm:t>
        <a:bodyPr/>
        <a:lstStyle/>
        <a:p>
          <a:endParaRPr lang="ru-RU"/>
        </a:p>
      </dgm:t>
    </dgm:pt>
    <dgm:pt modelId="{60F91A05-97F3-45E2-B445-4BF144365318}" type="pres">
      <dgm:prSet presAssocID="{6CD08B6A-46DE-4345-810A-61C705890B24}" presName="childText" presStyleLbl="bgAcc1" presStyleIdx="2" presStyleCnt="3" custScaleX="632354" custScaleY="156636">
        <dgm:presLayoutVars>
          <dgm:bulletEnabled val="1"/>
        </dgm:presLayoutVars>
      </dgm:prSet>
      <dgm:spPr/>
      <dgm:t>
        <a:bodyPr/>
        <a:lstStyle/>
        <a:p>
          <a:endParaRPr lang="ru-RU"/>
        </a:p>
      </dgm:t>
    </dgm:pt>
  </dgm:ptLst>
  <dgm:cxnLst>
    <dgm:cxn modelId="{F764D5F3-5AC9-4C6C-945B-20947F8DFC86}" type="presOf" srcId="{6CD08B6A-46DE-4345-810A-61C705890B24}" destId="{60F91A05-97F3-45E2-B445-4BF144365318}" srcOrd="0" destOrd="0" presId="urn:microsoft.com/office/officeart/2005/8/layout/hierarchy3"/>
    <dgm:cxn modelId="{5C3001A3-E9BF-45A8-B05D-8827182AD3E9}" type="presOf" srcId="{DE3A1DB5-36E3-4AD5-A05F-B34A4253BC64}" destId="{AEEEA78D-79BB-4E86-8C4E-A223B1477E5F}" srcOrd="0" destOrd="0" presId="urn:microsoft.com/office/officeart/2005/8/layout/hierarchy3"/>
    <dgm:cxn modelId="{5A898A43-21EB-489C-A6BD-058DC9763159}" srcId="{94268FE0-4417-4FC4-826C-8BF5F438A047}" destId="{0D1BFCE8-CFE7-4E5D-A1C1-2B1610FB115F}" srcOrd="0" destOrd="0" parTransId="{DE3A1DB5-36E3-4AD5-A05F-B34A4253BC64}" sibTransId="{CA703EC8-6296-41B3-84E5-74C5B49D5B3A}"/>
    <dgm:cxn modelId="{69621B51-428F-4419-9E68-27CB826685D0}" type="presOf" srcId="{94268FE0-4417-4FC4-826C-8BF5F438A047}" destId="{B3730221-BFF0-40AC-90C4-AE5EA81634AD}" srcOrd="0" destOrd="0" presId="urn:microsoft.com/office/officeart/2005/8/layout/hierarchy3"/>
    <dgm:cxn modelId="{4147F0A8-080F-459C-8D5A-78C5235886C6}" type="presOf" srcId="{74BB6338-1FA5-413E-B117-8F24232299B6}" destId="{F7BD29AC-43E1-4752-A6CB-F3D3FB1CACEF}" srcOrd="0" destOrd="0" presId="urn:microsoft.com/office/officeart/2005/8/layout/hierarchy3"/>
    <dgm:cxn modelId="{F23B7CCE-5FA0-473F-9468-528460B5DE22}" srcId="{DFBF5446-671D-42B5-9F2C-F5078D0C300E}" destId="{94268FE0-4417-4FC4-826C-8BF5F438A047}" srcOrd="0" destOrd="0" parTransId="{21D69F03-0517-4A90-B555-1DB9C07CFD26}" sibTransId="{B4C92277-6D12-4339-A612-45060DF5761B}"/>
    <dgm:cxn modelId="{077D576C-E9D4-4ABB-A77A-05E8762803DB}" type="presOf" srcId="{FDE6F880-7373-4EDF-99DF-EC0C5BAB0607}" destId="{1DF10EF1-4465-43BE-9BB1-E6EF8FB9ADA3}" srcOrd="0" destOrd="0" presId="urn:microsoft.com/office/officeart/2005/8/layout/hierarchy3"/>
    <dgm:cxn modelId="{7FB2FE48-10C8-4249-A617-D37493696E05}" type="presOf" srcId="{DFBF5446-671D-42B5-9F2C-F5078D0C300E}" destId="{1B7F4D3F-300B-4803-8BE8-94DDA3A8856E}" srcOrd="0" destOrd="0" presId="urn:microsoft.com/office/officeart/2005/8/layout/hierarchy3"/>
    <dgm:cxn modelId="{0C8DD479-9D1B-4D85-B1A9-B16B7EB66A2B}" srcId="{94268FE0-4417-4FC4-826C-8BF5F438A047}" destId="{6CD08B6A-46DE-4345-810A-61C705890B24}" srcOrd="2" destOrd="0" parTransId="{391580CD-4ACD-4931-8C01-4FE023C927E6}" sibTransId="{84D0C813-93FC-46B4-A375-4EC40D4F2386}"/>
    <dgm:cxn modelId="{60ED90E6-41E2-4FDB-A6E5-F5BD62266281}" type="presOf" srcId="{0D1BFCE8-CFE7-4E5D-A1C1-2B1610FB115F}" destId="{17C6A6FF-7EF7-4B5A-A672-8A16F11FD3DC}" srcOrd="0" destOrd="0" presId="urn:microsoft.com/office/officeart/2005/8/layout/hierarchy3"/>
    <dgm:cxn modelId="{BB7D2118-FF13-480A-8476-B3642AEAC559}" type="presOf" srcId="{94268FE0-4417-4FC4-826C-8BF5F438A047}" destId="{BCD637B3-EB93-4B9D-82C2-793649D0471A}" srcOrd="1" destOrd="0" presId="urn:microsoft.com/office/officeart/2005/8/layout/hierarchy3"/>
    <dgm:cxn modelId="{98F369BF-B344-4844-92C3-C593C0A7BCF9}" type="presOf" srcId="{391580CD-4ACD-4931-8C01-4FE023C927E6}" destId="{C5DD961C-B695-4116-A9F7-F53C9584CEB1}" srcOrd="0" destOrd="0" presId="urn:microsoft.com/office/officeart/2005/8/layout/hierarchy3"/>
    <dgm:cxn modelId="{4A618CDE-D9ED-431B-8531-DCFEB66BA3A8}" srcId="{94268FE0-4417-4FC4-826C-8BF5F438A047}" destId="{74BB6338-1FA5-413E-B117-8F24232299B6}" srcOrd="1" destOrd="0" parTransId="{FDE6F880-7373-4EDF-99DF-EC0C5BAB0607}" sibTransId="{38D826A0-E20A-4EDA-9667-A1FA5E8329F4}"/>
    <dgm:cxn modelId="{1026FED0-1BE9-4AC2-82F4-5E92DAAD607F}" type="presParOf" srcId="{1B7F4D3F-300B-4803-8BE8-94DDA3A8856E}" destId="{60831CA7-E367-446D-83FF-5D1E4243B906}" srcOrd="0" destOrd="0" presId="urn:microsoft.com/office/officeart/2005/8/layout/hierarchy3"/>
    <dgm:cxn modelId="{6E4A3CD6-645B-47F6-AEEC-EB428AABC0B0}" type="presParOf" srcId="{60831CA7-E367-446D-83FF-5D1E4243B906}" destId="{A631E219-F669-4B6E-A8D8-6906DF23D015}" srcOrd="0" destOrd="0" presId="urn:microsoft.com/office/officeart/2005/8/layout/hierarchy3"/>
    <dgm:cxn modelId="{4A9F8529-4265-4986-B7BF-7972818C69D5}" type="presParOf" srcId="{A631E219-F669-4B6E-A8D8-6906DF23D015}" destId="{B3730221-BFF0-40AC-90C4-AE5EA81634AD}" srcOrd="0" destOrd="0" presId="urn:microsoft.com/office/officeart/2005/8/layout/hierarchy3"/>
    <dgm:cxn modelId="{714EDB09-2F88-4231-9961-493E8F49FF34}" type="presParOf" srcId="{A631E219-F669-4B6E-A8D8-6906DF23D015}" destId="{BCD637B3-EB93-4B9D-82C2-793649D0471A}" srcOrd="1" destOrd="0" presId="urn:microsoft.com/office/officeart/2005/8/layout/hierarchy3"/>
    <dgm:cxn modelId="{8B86EF33-8CF8-4789-8862-7240DF9C1A52}" type="presParOf" srcId="{60831CA7-E367-446D-83FF-5D1E4243B906}" destId="{1272A74D-AB17-448A-97F3-5D036E998670}" srcOrd="1" destOrd="0" presId="urn:microsoft.com/office/officeart/2005/8/layout/hierarchy3"/>
    <dgm:cxn modelId="{707F8181-6746-4A27-9F94-E5221A944A41}" type="presParOf" srcId="{1272A74D-AB17-448A-97F3-5D036E998670}" destId="{AEEEA78D-79BB-4E86-8C4E-A223B1477E5F}" srcOrd="0" destOrd="0" presId="urn:microsoft.com/office/officeart/2005/8/layout/hierarchy3"/>
    <dgm:cxn modelId="{27757175-F115-44BB-9DFB-BA65572BBD9E}" type="presParOf" srcId="{1272A74D-AB17-448A-97F3-5D036E998670}" destId="{17C6A6FF-7EF7-4B5A-A672-8A16F11FD3DC}" srcOrd="1" destOrd="0" presId="urn:microsoft.com/office/officeart/2005/8/layout/hierarchy3"/>
    <dgm:cxn modelId="{A3E19936-C26A-470C-B63C-29CD70473C99}" type="presParOf" srcId="{1272A74D-AB17-448A-97F3-5D036E998670}" destId="{1DF10EF1-4465-43BE-9BB1-E6EF8FB9ADA3}" srcOrd="2" destOrd="0" presId="urn:microsoft.com/office/officeart/2005/8/layout/hierarchy3"/>
    <dgm:cxn modelId="{AC48D944-7506-4A23-A7B6-D240E9993F2B}" type="presParOf" srcId="{1272A74D-AB17-448A-97F3-5D036E998670}" destId="{F7BD29AC-43E1-4752-A6CB-F3D3FB1CACEF}" srcOrd="3" destOrd="0" presId="urn:microsoft.com/office/officeart/2005/8/layout/hierarchy3"/>
    <dgm:cxn modelId="{8CDD45A4-471F-4DB2-8325-2490606E3047}" type="presParOf" srcId="{1272A74D-AB17-448A-97F3-5D036E998670}" destId="{C5DD961C-B695-4116-A9F7-F53C9584CEB1}" srcOrd="4" destOrd="0" presId="urn:microsoft.com/office/officeart/2005/8/layout/hierarchy3"/>
    <dgm:cxn modelId="{9083F11E-01C5-4346-A2DE-F78ECDA43A65}" type="presParOf" srcId="{1272A74D-AB17-448A-97F3-5D036E998670}" destId="{60F91A05-97F3-45E2-B445-4BF144365318}"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A52656-B784-405F-84BA-9B2E3F195EA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8FF25007-CF4C-4C16-9546-8DE9B046F19C}">
      <dgm:prSet phldrT="[Текст]" custT="1"/>
      <dgm:spPr/>
      <dgm:t>
        <a:bodyPr/>
        <a:lstStyle/>
        <a:p>
          <a:r>
            <a:rPr lang="ru-RU" sz="1800" dirty="0" smtClean="0">
              <a:latin typeface="Trebuchet MS" panose="020B0603020202020204" pitchFamily="34" charset="0"/>
            </a:rPr>
            <a:t>П. 8 Положения об особенностях участия СМСП</a:t>
          </a:r>
          <a:endParaRPr lang="ru-RU" sz="1800" dirty="0">
            <a:latin typeface="Trebuchet MS" panose="020B0603020202020204" pitchFamily="34" charset="0"/>
          </a:endParaRPr>
        </a:p>
      </dgm:t>
    </dgm:pt>
    <dgm:pt modelId="{8CD986B5-EDB8-49FD-B1B3-8B2196475DAA}" type="parTrans" cxnId="{49B9943D-F90A-455E-AFF8-D4AD49B6AE0A}">
      <dgm:prSet/>
      <dgm:spPr/>
      <dgm:t>
        <a:bodyPr/>
        <a:lstStyle/>
        <a:p>
          <a:endParaRPr lang="ru-RU" sz="1800">
            <a:latin typeface="Trebuchet MS" panose="020B0603020202020204" pitchFamily="34" charset="0"/>
          </a:endParaRPr>
        </a:p>
      </dgm:t>
    </dgm:pt>
    <dgm:pt modelId="{0A234E33-D328-4496-A24F-BE0E68EC5214}" type="sibTrans" cxnId="{49B9943D-F90A-455E-AFF8-D4AD49B6AE0A}">
      <dgm:prSet/>
      <dgm:spPr/>
      <dgm:t>
        <a:bodyPr/>
        <a:lstStyle/>
        <a:p>
          <a:endParaRPr lang="ru-RU" sz="1800">
            <a:latin typeface="Trebuchet MS" panose="020B0603020202020204" pitchFamily="34" charset="0"/>
          </a:endParaRPr>
        </a:p>
      </dgm:t>
    </dgm:pt>
    <dgm:pt modelId="{52FAE178-3FD3-4C83-86AD-55D0949CBDC5}">
      <dgm:prSet phldrT="[Текст]" custT="1"/>
      <dgm:spPr/>
      <dgm:t>
        <a:bodyPr/>
        <a:lstStyle/>
        <a:p>
          <a:r>
            <a:rPr lang="ru-RU" sz="1800" b="0" i="0" dirty="0" smtClean="0">
              <a:latin typeface="Trebuchet MS" panose="020B0603020202020204" pitchFamily="34" charset="0"/>
            </a:rPr>
            <a:t>Для осуществления закупок в соответствии с </a:t>
          </a:r>
          <a:r>
            <a:rPr lang="ru-RU" sz="1800" b="1" i="0" dirty="0" smtClean="0">
              <a:solidFill>
                <a:srgbClr val="7030A0"/>
              </a:solidFill>
              <a:latin typeface="Trebuchet MS" panose="020B0603020202020204" pitchFamily="34" charset="0"/>
            </a:rPr>
            <a:t>подпунктом "б" пункта 4 Положения </a:t>
          </a:r>
          <a:r>
            <a:rPr lang="ru-RU" sz="1800" b="0" i="0" dirty="0" smtClean="0">
              <a:latin typeface="Trebuchet MS" panose="020B0603020202020204" pitchFamily="34" charset="0"/>
            </a:rPr>
            <a:t>заказчики утверждают перечень товаров, работ, услуг. При этом допускается осуществление закупки ТРУ, включенных в такой перечень, у любых лиц, в том числе не являющихся субъектами малого и среднего предпринимательства.</a:t>
          </a:r>
          <a:endParaRPr lang="ru-RU" sz="1800" b="1" u="none" dirty="0">
            <a:latin typeface="Trebuchet MS" panose="020B0603020202020204" pitchFamily="34" charset="0"/>
          </a:endParaRPr>
        </a:p>
      </dgm:t>
    </dgm:pt>
    <dgm:pt modelId="{C82A2260-4249-4620-9851-296CDA3547B7}" type="parTrans" cxnId="{4CC1C375-180E-4D42-9DED-F755E37081BD}">
      <dgm:prSet/>
      <dgm:spPr/>
      <dgm:t>
        <a:bodyPr/>
        <a:lstStyle/>
        <a:p>
          <a:endParaRPr lang="ru-RU" sz="1800">
            <a:latin typeface="Trebuchet MS" panose="020B0603020202020204" pitchFamily="34" charset="0"/>
          </a:endParaRPr>
        </a:p>
      </dgm:t>
    </dgm:pt>
    <dgm:pt modelId="{7C57D717-0999-4F38-8C7B-D274CA86E5D5}" type="sibTrans" cxnId="{4CC1C375-180E-4D42-9DED-F755E37081BD}">
      <dgm:prSet/>
      <dgm:spPr/>
      <dgm:t>
        <a:bodyPr/>
        <a:lstStyle/>
        <a:p>
          <a:endParaRPr lang="ru-RU" sz="1800">
            <a:latin typeface="Trebuchet MS" panose="020B0603020202020204" pitchFamily="34" charset="0"/>
          </a:endParaRPr>
        </a:p>
      </dgm:t>
    </dgm:pt>
    <dgm:pt modelId="{67995581-C0FB-4338-9DFF-E955B1B8A2DD}">
      <dgm:prSet phldrT="[Текст]" custT="1"/>
      <dgm:spPr/>
      <dgm:t>
        <a:bodyPr/>
        <a:lstStyle/>
        <a:p>
          <a:r>
            <a:rPr lang="ru-RU" sz="1800" dirty="0" smtClean="0">
              <a:latin typeface="Trebuchet MS" panose="020B0603020202020204" pitchFamily="34" charset="0"/>
            </a:rPr>
            <a:t>П. 9</a:t>
          </a:r>
          <a:r>
            <a:rPr lang="en-US" sz="1800" dirty="0" smtClean="0">
              <a:latin typeface="Trebuchet MS" panose="020B0603020202020204" pitchFamily="34" charset="0"/>
            </a:rPr>
            <a:t> </a:t>
          </a:r>
          <a:r>
            <a:rPr lang="ru-RU" sz="1800" dirty="0" smtClean="0">
              <a:latin typeface="Trebuchet MS" panose="020B0603020202020204" pitchFamily="34" charset="0"/>
            </a:rPr>
            <a:t>Положения об особенностях участия СМСП</a:t>
          </a:r>
          <a:endParaRPr lang="ru-RU" sz="1800" dirty="0">
            <a:latin typeface="Trebuchet MS" panose="020B0603020202020204" pitchFamily="34" charset="0"/>
          </a:endParaRPr>
        </a:p>
      </dgm:t>
    </dgm:pt>
    <dgm:pt modelId="{225DA9D0-246A-469A-A624-13D79C692A17}" type="parTrans" cxnId="{7F2EC454-D1CB-4998-93F6-B6E7AEBFC742}">
      <dgm:prSet/>
      <dgm:spPr/>
      <dgm:t>
        <a:bodyPr/>
        <a:lstStyle/>
        <a:p>
          <a:endParaRPr lang="ru-RU" sz="1800">
            <a:latin typeface="Trebuchet MS" panose="020B0603020202020204" pitchFamily="34" charset="0"/>
          </a:endParaRPr>
        </a:p>
      </dgm:t>
    </dgm:pt>
    <dgm:pt modelId="{C4F47707-1DD2-4C04-AF57-37F4CBA626E6}" type="sibTrans" cxnId="{7F2EC454-D1CB-4998-93F6-B6E7AEBFC742}">
      <dgm:prSet/>
      <dgm:spPr/>
      <dgm:t>
        <a:bodyPr/>
        <a:lstStyle/>
        <a:p>
          <a:endParaRPr lang="ru-RU" sz="1800">
            <a:latin typeface="Trebuchet MS" panose="020B0603020202020204" pitchFamily="34" charset="0"/>
          </a:endParaRPr>
        </a:p>
      </dgm:t>
    </dgm:pt>
    <dgm:pt modelId="{25BB52DF-F3E7-457B-B883-944A5E7F22D0}">
      <dgm:prSet phldrT="[Текст]" custT="1"/>
      <dgm:spPr/>
      <dgm:t>
        <a:bodyPr/>
        <a:lstStyle/>
        <a:p>
          <a:r>
            <a:rPr lang="ru-RU" sz="1800" dirty="0" smtClean="0">
              <a:latin typeface="Trebuchet MS" panose="020B0603020202020204" pitchFamily="34" charset="0"/>
            </a:rPr>
            <a:t>Перечень составляется на основании ОКПД2 и включает в себя наименования ТРУ и соответствующий код (с обязательным указанием разделов, подразделов и рекомендуемым указанием групп и подгрупп видов экономической деятельности, классов и подклассов продукции и услуг, а также видов продукции и услуг)</a:t>
          </a:r>
          <a:endParaRPr lang="ru-RU" sz="1800" dirty="0">
            <a:latin typeface="Trebuchet MS" panose="020B0603020202020204" pitchFamily="34" charset="0"/>
          </a:endParaRPr>
        </a:p>
      </dgm:t>
    </dgm:pt>
    <dgm:pt modelId="{7B9F47B5-44DE-4624-BC99-EAE82374EFAD}" type="parTrans" cxnId="{40370F74-1153-4AC6-B76F-68004147DA84}">
      <dgm:prSet/>
      <dgm:spPr/>
      <dgm:t>
        <a:bodyPr/>
        <a:lstStyle/>
        <a:p>
          <a:endParaRPr lang="ru-RU" sz="1800">
            <a:latin typeface="Trebuchet MS" panose="020B0603020202020204" pitchFamily="34" charset="0"/>
          </a:endParaRPr>
        </a:p>
      </dgm:t>
    </dgm:pt>
    <dgm:pt modelId="{AB75B7E6-7943-4C6F-8FE7-2149F739D110}" type="sibTrans" cxnId="{40370F74-1153-4AC6-B76F-68004147DA84}">
      <dgm:prSet/>
      <dgm:spPr/>
      <dgm:t>
        <a:bodyPr/>
        <a:lstStyle/>
        <a:p>
          <a:endParaRPr lang="ru-RU" sz="1800">
            <a:latin typeface="Trebuchet MS" panose="020B0603020202020204" pitchFamily="34" charset="0"/>
          </a:endParaRPr>
        </a:p>
      </dgm:t>
    </dgm:pt>
    <dgm:pt modelId="{FA8645AA-1E3C-4AA8-8ED5-C797A04B2231}">
      <dgm:prSet phldrT="[Текст]" custT="1"/>
      <dgm:spPr/>
      <dgm:t>
        <a:bodyPr/>
        <a:lstStyle/>
        <a:p>
          <a:r>
            <a:rPr lang="ru-RU" sz="1800" dirty="0" smtClean="0">
              <a:latin typeface="Trebuchet MS" panose="020B0603020202020204" pitchFamily="34" charset="0"/>
            </a:rPr>
            <a:t>Заказчик размещает перечень ЕИС, </a:t>
          </a:r>
          <a:r>
            <a:rPr lang="ru-RU" sz="1800" b="1" u="sng" dirty="0" smtClean="0">
              <a:solidFill>
                <a:srgbClr val="7030A0"/>
              </a:solidFill>
              <a:latin typeface="Trebuchet MS" panose="020B0603020202020204" pitchFamily="34" charset="0"/>
            </a:rPr>
            <a:t>а также на сайте заказчика в сети "Интернет"</a:t>
          </a:r>
          <a:endParaRPr lang="ru-RU" sz="1800" b="1" u="sng" dirty="0">
            <a:solidFill>
              <a:srgbClr val="7030A0"/>
            </a:solidFill>
            <a:latin typeface="Trebuchet MS" panose="020B0603020202020204" pitchFamily="34" charset="0"/>
          </a:endParaRPr>
        </a:p>
      </dgm:t>
    </dgm:pt>
    <dgm:pt modelId="{A70411BE-8362-409F-B510-5F3AF07DFD4D}" type="parTrans" cxnId="{BF5A3190-0A72-45D7-9C61-D842C96DC748}">
      <dgm:prSet/>
      <dgm:spPr/>
      <dgm:t>
        <a:bodyPr/>
        <a:lstStyle/>
        <a:p>
          <a:endParaRPr lang="ru-RU" sz="1800">
            <a:latin typeface="Trebuchet MS" panose="020B0603020202020204" pitchFamily="34" charset="0"/>
          </a:endParaRPr>
        </a:p>
      </dgm:t>
    </dgm:pt>
    <dgm:pt modelId="{7049242D-C91B-46A4-94D7-EE91EC0AB498}" type="sibTrans" cxnId="{BF5A3190-0A72-45D7-9C61-D842C96DC748}">
      <dgm:prSet/>
      <dgm:spPr/>
      <dgm:t>
        <a:bodyPr/>
        <a:lstStyle/>
        <a:p>
          <a:endParaRPr lang="ru-RU" sz="1800">
            <a:latin typeface="Trebuchet MS" panose="020B0603020202020204" pitchFamily="34" charset="0"/>
          </a:endParaRPr>
        </a:p>
      </dgm:t>
    </dgm:pt>
    <dgm:pt modelId="{25DD42A9-73C6-4F1D-8C81-15D1CB777210}">
      <dgm:prSet phldrT="[Текст]" custT="1"/>
      <dgm:spPr/>
      <dgm:t>
        <a:bodyPr/>
        <a:lstStyle/>
        <a:p>
          <a:r>
            <a:rPr lang="ru-RU" sz="1800" dirty="0" smtClean="0">
              <a:latin typeface="Trebuchet MS" panose="020B0603020202020204" pitchFamily="34" charset="0"/>
            </a:rPr>
            <a:t>П. </a:t>
          </a:r>
          <a:r>
            <a:rPr lang="en-US" sz="1800" dirty="0" smtClean="0">
              <a:latin typeface="Trebuchet MS" panose="020B0603020202020204" pitchFamily="34" charset="0"/>
            </a:rPr>
            <a:t>10 </a:t>
          </a:r>
          <a:r>
            <a:rPr lang="ru-RU" sz="1800" dirty="0" smtClean="0">
              <a:latin typeface="Trebuchet MS" panose="020B0603020202020204" pitchFamily="34" charset="0"/>
            </a:rPr>
            <a:t>Положения об особенностях участия СМСП</a:t>
          </a:r>
          <a:endParaRPr lang="ru-RU" sz="1800" dirty="0">
            <a:latin typeface="Trebuchet MS" panose="020B0603020202020204" pitchFamily="34" charset="0"/>
          </a:endParaRPr>
        </a:p>
      </dgm:t>
    </dgm:pt>
    <dgm:pt modelId="{F4DE3744-B92F-4CD7-B7C1-EBD3C239DE66}" type="parTrans" cxnId="{7ECAE843-E62C-4FC2-A988-89BD9EF9A922}">
      <dgm:prSet/>
      <dgm:spPr/>
      <dgm:t>
        <a:bodyPr/>
        <a:lstStyle/>
        <a:p>
          <a:endParaRPr lang="ru-RU" sz="1800">
            <a:latin typeface="Trebuchet MS" panose="020B0603020202020204" pitchFamily="34" charset="0"/>
          </a:endParaRPr>
        </a:p>
      </dgm:t>
    </dgm:pt>
    <dgm:pt modelId="{03A19694-66FC-401F-B867-8A367F115C3D}" type="sibTrans" cxnId="{7ECAE843-E62C-4FC2-A988-89BD9EF9A922}">
      <dgm:prSet/>
      <dgm:spPr/>
      <dgm:t>
        <a:bodyPr/>
        <a:lstStyle/>
        <a:p>
          <a:endParaRPr lang="ru-RU" sz="1800">
            <a:latin typeface="Trebuchet MS" panose="020B0603020202020204" pitchFamily="34" charset="0"/>
          </a:endParaRPr>
        </a:p>
      </dgm:t>
    </dgm:pt>
    <dgm:pt modelId="{3DDA9D39-F7E7-457C-9725-32DADC0EB919}" type="pres">
      <dgm:prSet presAssocID="{8DA52656-B784-405F-84BA-9B2E3F195EAF}" presName="linear" presStyleCnt="0">
        <dgm:presLayoutVars>
          <dgm:dir/>
          <dgm:animLvl val="lvl"/>
          <dgm:resizeHandles val="exact"/>
        </dgm:presLayoutVars>
      </dgm:prSet>
      <dgm:spPr/>
      <dgm:t>
        <a:bodyPr/>
        <a:lstStyle/>
        <a:p>
          <a:endParaRPr lang="ru-RU"/>
        </a:p>
      </dgm:t>
    </dgm:pt>
    <dgm:pt modelId="{5B02A2E3-8239-4C78-845C-A6B5388D3EE8}" type="pres">
      <dgm:prSet presAssocID="{8FF25007-CF4C-4C16-9546-8DE9B046F19C}" presName="parentLin" presStyleCnt="0"/>
      <dgm:spPr/>
    </dgm:pt>
    <dgm:pt modelId="{3D298627-1C38-4A1D-9779-92B12EABF04B}" type="pres">
      <dgm:prSet presAssocID="{8FF25007-CF4C-4C16-9546-8DE9B046F19C}" presName="parentLeftMargin" presStyleLbl="node1" presStyleIdx="0" presStyleCnt="3"/>
      <dgm:spPr/>
      <dgm:t>
        <a:bodyPr/>
        <a:lstStyle/>
        <a:p>
          <a:endParaRPr lang="ru-RU"/>
        </a:p>
      </dgm:t>
    </dgm:pt>
    <dgm:pt modelId="{A6631AFB-A5D8-4D57-8FC9-929DA2E94BC1}" type="pres">
      <dgm:prSet presAssocID="{8FF25007-CF4C-4C16-9546-8DE9B046F19C}" presName="parentText" presStyleLbl="node1" presStyleIdx="0" presStyleCnt="3">
        <dgm:presLayoutVars>
          <dgm:chMax val="0"/>
          <dgm:bulletEnabled val="1"/>
        </dgm:presLayoutVars>
      </dgm:prSet>
      <dgm:spPr/>
      <dgm:t>
        <a:bodyPr/>
        <a:lstStyle/>
        <a:p>
          <a:endParaRPr lang="ru-RU"/>
        </a:p>
      </dgm:t>
    </dgm:pt>
    <dgm:pt modelId="{3A21467E-E320-4D53-BF7E-6932283D2B54}" type="pres">
      <dgm:prSet presAssocID="{8FF25007-CF4C-4C16-9546-8DE9B046F19C}" presName="negativeSpace" presStyleCnt="0"/>
      <dgm:spPr/>
    </dgm:pt>
    <dgm:pt modelId="{4C08E75C-DF80-48B2-8FB2-4928782A917D}" type="pres">
      <dgm:prSet presAssocID="{8FF25007-CF4C-4C16-9546-8DE9B046F19C}" presName="childText" presStyleLbl="conFgAcc1" presStyleIdx="0" presStyleCnt="3">
        <dgm:presLayoutVars>
          <dgm:bulletEnabled val="1"/>
        </dgm:presLayoutVars>
      </dgm:prSet>
      <dgm:spPr/>
      <dgm:t>
        <a:bodyPr/>
        <a:lstStyle/>
        <a:p>
          <a:endParaRPr lang="ru-RU"/>
        </a:p>
      </dgm:t>
    </dgm:pt>
    <dgm:pt modelId="{E0440C4E-7168-454C-9935-748AF0E7F19A}" type="pres">
      <dgm:prSet presAssocID="{0A234E33-D328-4496-A24F-BE0E68EC5214}" presName="spaceBetweenRectangles" presStyleCnt="0"/>
      <dgm:spPr/>
    </dgm:pt>
    <dgm:pt modelId="{B4E59114-EFC7-4620-A203-B57C231ADC14}" type="pres">
      <dgm:prSet presAssocID="{67995581-C0FB-4338-9DFF-E955B1B8A2DD}" presName="parentLin" presStyleCnt="0"/>
      <dgm:spPr/>
    </dgm:pt>
    <dgm:pt modelId="{5A295066-A699-4F5B-8505-AC61701DB014}" type="pres">
      <dgm:prSet presAssocID="{67995581-C0FB-4338-9DFF-E955B1B8A2DD}" presName="parentLeftMargin" presStyleLbl="node1" presStyleIdx="0" presStyleCnt="3"/>
      <dgm:spPr/>
      <dgm:t>
        <a:bodyPr/>
        <a:lstStyle/>
        <a:p>
          <a:endParaRPr lang="ru-RU"/>
        </a:p>
      </dgm:t>
    </dgm:pt>
    <dgm:pt modelId="{000BBB8C-5E26-4A7E-A567-20D7D5C4ED63}" type="pres">
      <dgm:prSet presAssocID="{67995581-C0FB-4338-9DFF-E955B1B8A2DD}" presName="parentText" presStyleLbl="node1" presStyleIdx="1" presStyleCnt="3">
        <dgm:presLayoutVars>
          <dgm:chMax val="0"/>
          <dgm:bulletEnabled val="1"/>
        </dgm:presLayoutVars>
      </dgm:prSet>
      <dgm:spPr/>
      <dgm:t>
        <a:bodyPr/>
        <a:lstStyle/>
        <a:p>
          <a:endParaRPr lang="ru-RU"/>
        </a:p>
      </dgm:t>
    </dgm:pt>
    <dgm:pt modelId="{0B4D8A44-37FE-4583-B278-C5AE53739C09}" type="pres">
      <dgm:prSet presAssocID="{67995581-C0FB-4338-9DFF-E955B1B8A2DD}" presName="negativeSpace" presStyleCnt="0"/>
      <dgm:spPr/>
    </dgm:pt>
    <dgm:pt modelId="{23186328-68B0-4B3A-83C6-AAEE3FD460E5}" type="pres">
      <dgm:prSet presAssocID="{67995581-C0FB-4338-9DFF-E955B1B8A2DD}" presName="childText" presStyleLbl="conFgAcc1" presStyleIdx="1" presStyleCnt="3">
        <dgm:presLayoutVars>
          <dgm:bulletEnabled val="1"/>
        </dgm:presLayoutVars>
      </dgm:prSet>
      <dgm:spPr/>
      <dgm:t>
        <a:bodyPr/>
        <a:lstStyle/>
        <a:p>
          <a:endParaRPr lang="ru-RU"/>
        </a:p>
      </dgm:t>
    </dgm:pt>
    <dgm:pt modelId="{4B72C151-F9C2-462B-A08B-1AC0227848FF}" type="pres">
      <dgm:prSet presAssocID="{C4F47707-1DD2-4C04-AF57-37F4CBA626E6}" presName="spaceBetweenRectangles" presStyleCnt="0"/>
      <dgm:spPr/>
    </dgm:pt>
    <dgm:pt modelId="{16717F1E-7649-4628-9D9F-0A88DBAF6537}" type="pres">
      <dgm:prSet presAssocID="{25DD42A9-73C6-4F1D-8C81-15D1CB777210}" presName="parentLin" presStyleCnt="0"/>
      <dgm:spPr/>
    </dgm:pt>
    <dgm:pt modelId="{BD51988F-6EB9-4AFA-A79E-DBFD76EB1A06}" type="pres">
      <dgm:prSet presAssocID="{25DD42A9-73C6-4F1D-8C81-15D1CB777210}" presName="parentLeftMargin" presStyleLbl="node1" presStyleIdx="1" presStyleCnt="3"/>
      <dgm:spPr/>
      <dgm:t>
        <a:bodyPr/>
        <a:lstStyle/>
        <a:p>
          <a:endParaRPr lang="ru-RU"/>
        </a:p>
      </dgm:t>
    </dgm:pt>
    <dgm:pt modelId="{2CF77D73-DFF3-47F4-9E4C-6F1257B11BBC}" type="pres">
      <dgm:prSet presAssocID="{25DD42A9-73C6-4F1D-8C81-15D1CB777210}" presName="parentText" presStyleLbl="node1" presStyleIdx="2" presStyleCnt="3">
        <dgm:presLayoutVars>
          <dgm:chMax val="0"/>
          <dgm:bulletEnabled val="1"/>
        </dgm:presLayoutVars>
      </dgm:prSet>
      <dgm:spPr/>
      <dgm:t>
        <a:bodyPr/>
        <a:lstStyle/>
        <a:p>
          <a:endParaRPr lang="ru-RU"/>
        </a:p>
      </dgm:t>
    </dgm:pt>
    <dgm:pt modelId="{3EAAFBC3-42BF-4346-ABFE-FF30C6074736}" type="pres">
      <dgm:prSet presAssocID="{25DD42A9-73C6-4F1D-8C81-15D1CB777210}" presName="negativeSpace" presStyleCnt="0"/>
      <dgm:spPr/>
    </dgm:pt>
    <dgm:pt modelId="{F0126086-A140-4607-9C8D-563BD9BB14BB}" type="pres">
      <dgm:prSet presAssocID="{25DD42A9-73C6-4F1D-8C81-15D1CB777210}" presName="childText" presStyleLbl="conFgAcc1" presStyleIdx="2" presStyleCnt="3">
        <dgm:presLayoutVars>
          <dgm:bulletEnabled val="1"/>
        </dgm:presLayoutVars>
      </dgm:prSet>
      <dgm:spPr/>
      <dgm:t>
        <a:bodyPr/>
        <a:lstStyle/>
        <a:p>
          <a:endParaRPr lang="ru-RU"/>
        </a:p>
      </dgm:t>
    </dgm:pt>
  </dgm:ptLst>
  <dgm:cxnLst>
    <dgm:cxn modelId="{6253148A-E808-48E1-8AB5-12FBA927FCED}" type="presOf" srcId="{8FF25007-CF4C-4C16-9546-8DE9B046F19C}" destId="{3D298627-1C38-4A1D-9779-92B12EABF04B}" srcOrd="0" destOrd="0" presId="urn:microsoft.com/office/officeart/2005/8/layout/list1"/>
    <dgm:cxn modelId="{E3D1E3C4-2D08-4057-B207-6A772E9F721A}" type="presOf" srcId="{8DA52656-B784-405F-84BA-9B2E3F195EAF}" destId="{3DDA9D39-F7E7-457C-9725-32DADC0EB919}" srcOrd="0" destOrd="0" presId="urn:microsoft.com/office/officeart/2005/8/layout/list1"/>
    <dgm:cxn modelId="{61E438C1-619D-4F85-AE9F-312C1386EAF1}" type="presOf" srcId="{67995581-C0FB-4338-9DFF-E955B1B8A2DD}" destId="{5A295066-A699-4F5B-8505-AC61701DB014}" srcOrd="0" destOrd="0" presId="urn:microsoft.com/office/officeart/2005/8/layout/list1"/>
    <dgm:cxn modelId="{40370F74-1153-4AC6-B76F-68004147DA84}" srcId="{67995581-C0FB-4338-9DFF-E955B1B8A2DD}" destId="{25BB52DF-F3E7-457B-B883-944A5E7F22D0}" srcOrd="0" destOrd="0" parTransId="{7B9F47B5-44DE-4624-BC99-EAE82374EFAD}" sibTransId="{AB75B7E6-7943-4C6F-8FE7-2149F739D110}"/>
    <dgm:cxn modelId="{C4BA1EE0-784B-42FE-9812-82A6741C500A}" type="presOf" srcId="{25DD42A9-73C6-4F1D-8C81-15D1CB777210}" destId="{BD51988F-6EB9-4AFA-A79E-DBFD76EB1A06}" srcOrd="0" destOrd="0" presId="urn:microsoft.com/office/officeart/2005/8/layout/list1"/>
    <dgm:cxn modelId="{7ECAE843-E62C-4FC2-A988-89BD9EF9A922}" srcId="{8DA52656-B784-405F-84BA-9B2E3F195EAF}" destId="{25DD42A9-73C6-4F1D-8C81-15D1CB777210}" srcOrd="2" destOrd="0" parTransId="{F4DE3744-B92F-4CD7-B7C1-EBD3C239DE66}" sibTransId="{03A19694-66FC-401F-B867-8A367F115C3D}"/>
    <dgm:cxn modelId="{C20C42FD-52BE-416A-AAA4-6D9BCE4AA9A7}" type="presOf" srcId="{52FAE178-3FD3-4C83-86AD-55D0949CBDC5}" destId="{4C08E75C-DF80-48B2-8FB2-4928782A917D}" srcOrd="0" destOrd="0" presId="urn:microsoft.com/office/officeart/2005/8/layout/list1"/>
    <dgm:cxn modelId="{ACC2B5C4-E8EF-4C49-ACDA-E3FBF96781D9}" type="presOf" srcId="{8FF25007-CF4C-4C16-9546-8DE9B046F19C}" destId="{A6631AFB-A5D8-4D57-8FC9-929DA2E94BC1}" srcOrd="1" destOrd="0" presId="urn:microsoft.com/office/officeart/2005/8/layout/list1"/>
    <dgm:cxn modelId="{49B9943D-F90A-455E-AFF8-D4AD49B6AE0A}" srcId="{8DA52656-B784-405F-84BA-9B2E3F195EAF}" destId="{8FF25007-CF4C-4C16-9546-8DE9B046F19C}" srcOrd="0" destOrd="0" parTransId="{8CD986B5-EDB8-49FD-B1B3-8B2196475DAA}" sibTransId="{0A234E33-D328-4496-A24F-BE0E68EC5214}"/>
    <dgm:cxn modelId="{4CC1C375-180E-4D42-9DED-F755E37081BD}" srcId="{8FF25007-CF4C-4C16-9546-8DE9B046F19C}" destId="{52FAE178-3FD3-4C83-86AD-55D0949CBDC5}" srcOrd="0" destOrd="0" parTransId="{C82A2260-4249-4620-9851-296CDA3547B7}" sibTransId="{7C57D717-0999-4F38-8C7B-D274CA86E5D5}"/>
    <dgm:cxn modelId="{C7A9F330-AC81-4068-A1A2-9B35E7AC0D6F}" type="presOf" srcId="{67995581-C0FB-4338-9DFF-E955B1B8A2DD}" destId="{000BBB8C-5E26-4A7E-A567-20D7D5C4ED63}" srcOrd="1" destOrd="0" presId="urn:microsoft.com/office/officeart/2005/8/layout/list1"/>
    <dgm:cxn modelId="{7F2EC454-D1CB-4998-93F6-B6E7AEBFC742}" srcId="{8DA52656-B784-405F-84BA-9B2E3F195EAF}" destId="{67995581-C0FB-4338-9DFF-E955B1B8A2DD}" srcOrd="1" destOrd="0" parTransId="{225DA9D0-246A-469A-A624-13D79C692A17}" sibTransId="{C4F47707-1DD2-4C04-AF57-37F4CBA626E6}"/>
    <dgm:cxn modelId="{BF5A3190-0A72-45D7-9C61-D842C96DC748}" srcId="{25DD42A9-73C6-4F1D-8C81-15D1CB777210}" destId="{FA8645AA-1E3C-4AA8-8ED5-C797A04B2231}" srcOrd="0" destOrd="0" parTransId="{A70411BE-8362-409F-B510-5F3AF07DFD4D}" sibTransId="{7049242D-C91B-46A4-94D7-EE91EC0AB498}"/>
    <dgm:cxn modelId="{5DEF23F9-5D69-4362-94B6-DECC1657342C}" type="presOf" srcId="{25DD42A9-73C6-4F1D-8C81-15D1CB777210}" destId="{2CF77D73-DFF3-47F4-9E4C-6F1257B11BBC}" srcOrd="1" destOrd="0" presId="urn:microsoft.com/office/officeart/2005/8/layout/list1"/>
    <dgm:cxn modelId="{AC287519-DB97-4488-B404-AB9B9182E7D7}" type="presOf" srcId="{25BB52DF-F3E7-457B-B883-944A5E7F22D0}" destId="{23186328-68B0-4B3A-83C6-AAEE3FD460E5}" srcOrd="0" destOrd="0" presId="urn:microsoft.com/office/officeart/2005/8/layout/list1"/>
    <dgm:cxn modelId="{9AD69B4D-F5B4-402C-A6CB-2BAF6FFCD6EA}" type="presOf" srcId="{FA8645AA-1E3C-4AA8-8ED5-C797A04B2231}" destId="{F0126086-A140-4607-9C8D-563BD9BB14BB}" srcOrd="0" destOrd="0" presId="urn:microsoft.com/office/officeart/2005/8/layout/list1"/>
    <dgm:cxn modelId="{6086F1C9-C857-4C4A-86B9-9B21B7A484DE}" type="presParOf" srcId="{3DDA9D39-F7E7-457C-9725-32DADC0EB919}" destId="{5B02A2E3-8239-4C78-845C-A6B5388D3EE8}" srcOrd="0" destOrd="0" presId="urn:microsoft.com/office/officeart/2005/8/layout/list1"/>
    <dgm:cxn modelId="{D39E897C-388E-4E4F-AFB2-A418F27FDAA7}" type="presParOf" srcId="{5B02A2E3-8239-4C78-845C-A6B5388D3EE8}" destId="{3D298627-1C38-4A1D-9779-92B12EABF04B}" srcOrd="0" destOrd="0" presId="urn:microsoft.com/office/officeart/2005/8/layout/list1"/>
    <dgm:cxn modelId="{C1946B77-3DFD-46D9-A24D-51E031A7A874}" type="presParOf" srcId="{5B02A2E3-8239-4C78-845C-A6B5388D3EE8}" destId="{A6631AFB-A5D8-4D57-8FC9-929DA2E94BC1}" srcOrd="1" destOrd="0" presId="urn:microsoft.com/office/officeart/2005/8/layout/list1"/>
    <dgm:cxn modelId="{24C2CAA4-64B6-4C0C-A77B-DFD056E729C9}" type="presParOf" srcId="{3DDA9D39-F7E7-457C-9725-32DADC0EB919}" destId="{3A21467E-E320-4D53-BF7E-6932283D2B54}" srcOrd="1" destOrd="0" presId="urn:microsoft.com/office/officeart/2005/8/layout/list1"/>
    <dgm:cxn modelId="{1B563957-3459-49B2-94DF-21B856C77199}" type="presParOf" srcId="{3DDA9D39-F7E7-457C-9725-32DADC0EB919}" destId="{4C08E75C-DF80-48B2-8FB2-4928782A917D}" srcOrd="2" destOrd="0" presId="urn:microsoft.com/office/officeart/2005/8/layout/list1"/>
    <dgm:cxn modelId="{CE272A4E-3D18-47E6-A1E8-A6674C574D3D}" type="presParOf" srcId="{3DDA9D39-F7E7-457C-9725-32DADC0EB919}" destId="{E0440C4E-7168-454C-9935-748AF0E7F19A}" srcOrd="3" destOrd="0" presId="urn:microsoft.com/office/officeart/2005/8/layout/list1"/>
    <dgm:cxn modelId="{F0F8CD5A-33A4-45F3-A9D2-FC8C7EC6877C}" type="presParOf" srcId="{3DDA9D39-F7E7-457C-9725-32DADC0EB919}" destId="{B4E59114-EFC7-4620-A203-B57C231ADC14}" srcOrd="4" destOrd="0" presId="urn:microsoft.com/office/officeart/2005/8/layout/list1"/>
    <dgm:cxn modelId="{AA97A085-646A-46AD-9811-59C03E84D595}" type="presParOf" srcId="{B4E59114-EFC7-4620-A203-B57C231ADC14}" destId="{5A295066-A699-4F5B-8505-AC61701DB014}" srcOrd="0" destOrd="0" presId="urn:microsoft.com/office/officeart/2005/8/layout/list1"/>
    <dgm:cxn modelId="{40FBEEE9-A4CB-4B6E-8340-AF3D29A6565D}" type="presParOf" srcId="{B4E59114-EFC7-4620-A203-B57C231ADC14}" destId="{000BBB8C-5E26-4A7E-A567-20D7D5C4ED63}" srcOrd="1" destOrd="0" presId="urn:microsoft.com/office/officeart/2005/8/layout/list1"/>
    <dgm:cxn modelId="{A187472B-4299-4039-9472-F47014AD03CD}" type="presParOf" srcId="{3DDA9D39-F7E7-457C-9725-32DADC0EB919}" destId="{0B4D8A44-37FE-4583-B278-C5AE53739C09}" srcOrd="5" destOrd="0" presId="urn:microsoft.com/office/officeart/2005/8/layout/list1"/>
    <dgm:cxn modelId="{8B20DB0F-F9F2-46DC-AFC2-F0E042612A59}" type="presParOf" srcId="{3DDA9D39-F7E7-457C-9725-32DADC0EB919}" destId="{23186328-68B0-4B3A-83C6-AAEE3FD460E5}" srcOrd="6" destOrd="0" presId="urn:microsoft.com/office/officeart/2005/8/layout/list1"/>
    <dgm:cxn modelId="{38A0B6EE-90B7-4301-AB39-64252620188F}" type="presParOf" srcId="{3DDA9D39-F7E7-457C-9725-32DADC0EB919}" destId="{4B72C151-F9C2-462B-A08B-1AC0227848FF}" srcOrd="7" destOrd="0" presId="urn:microsoft.com/office/officeart/2005/8/layout/list1"/>
    <dgm:cxn modelId="{874376FF-9FE8-4F93-B772-5C9625AF6BFF}" type="presParOf" srcId="{3DDA9D39-F7E7-457C-9725-32DADC0EB919}" destId="{16717F1E-7649-4628-9D9F-0A88DBAF6537}" srcOrd="8" destOrd="0" presId="urn:microsoft.com/office/officeart/2005/8/layout/list1"/>
    <dgm:cxn modelId="{1C5CC9A5-8DDF-4D1A-8AEE-591DA474BE3C}" type="presParOf" srcId="{16717F1E-7649-4628-9D9F-0A88DBAF6537}" destId="{BD51988F-6EB9-4AFA-A79E-DBFD76EB1A06}" srcOrd="0" destOrd="0" presId="urn:microsoft.com/office/officeart/2005/8/layout/list1"/>
    <dgm:cxn modelId="{62F2C20C-2925-4B95-B135-66E150E872F4}" type="presParOf" srcId="{16717F1E-7649-4628-9D9F-0A88DBAF6537}" destId="{2CF77D73-DFF3-47F4-9E4C-6F1257B11BBC}" srcOrd="1" destOrd="0" presId="urn:microsoft.com/office/officeart/2005/8/layout/list1"/>
    <dgm:cxn modelId="{8F491EA4-40BB-4173-8F53-CDC08BEF6B24}" type="presParOf" srcId="{3DDA9D39-F7E7-457C-9725-32DADC0EB919}" destId="{3EAAFBC3-42BF-4346-ABFE-FF30C6074736}" srcOrd="9" destOrd="0" presId="urn:microsoft.com/office/officeart/2005/8/layout/list1"/>
    <dgm:cxn modelId="{6B541BD0-B1A2-453E-A698-55BF1D15DFB6}" type="presParOf" srcId="{3DDA9D39-F7E7-457C-9725-32DADC0EB919}" destId="{F0126086-A140-4607-9C8D-563BD9BB14B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30D2A0-CEC4-4521-8853-1C91F5E88A8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8B02B694-E0F3-44A1-A5C9-4B36863F60C0}">
      <dgm:prSet phldrT="[Текст]" custT="1"/>
      <dgm:spPr>
        <a:solidFill>
          <a:schemeClr val="accent5">
            <a:lumMod val="50000"/>
          </a:schemeClr>
        </a:solidFill>
      </dgm:spPr>
      <dgm:t>
        <a:bodyPr/>
        <a:lstStyle/>
        <a:p>
          <a:r>
            <a:rPr lang="ru-RU" sz="2200" dirty="0" smtClean="0">
              <a:latin typeface="Trebuchet MS" panose="020B0603020202020204" pitchFamily="34" charset="0"/>
            </a:rPr>
            <a:t>Заказчик начинает руководствоваться 44-ФЗ в случае (ч.8.1 ст.3 223-ФЗ).:</a:t>
          </a:r>
          <a:endParaRPr lang="ru-RU" sz="2200" dirty="0">
            <a:latin typeface="Trebuchet MS" panose="020B0603020202020204" pitchFamily="34" charset="0"/>
          </a:endParaRPr>
        </a:p>
      </dgm:t>
    </dgm:pt>
    <dgm:pt modelId="{B9530FC6-E6BD-453F-8536-0E3E0403CF49}" type="parTrans" cxnId="{685638D6-3B01-4C58-A23E-DD0720E1DE32}">
      <dgm:prSet/>
      <dgm:spPr/>
      <dgm:t>
        <a:bodyPr/>
        <a:lstStyle/>
        <a:p>
          <a:endParaRPr lang="ru-RU" sz="2200">
            <a:latin typeface="Trebuchet MS" panose="020B0603020202020204" pitchFamily="34" charset="0"/>
          </a:endParaRPr>
        </a:p>
      </dgm:t>
    </dgm:pt>
    <dgm:pt modelId="{972B69D4-32A8-402C-A010-EE93E50E60BA}" type="sibTrans" cxnId="{685638D6-3B01-4C58-A23E-DD0720E1DE32}">
      <dgm:prSet/>
      <dgm:spPr/>
      <dgm:t>
        <a:bodyPr/>
        <a:lstStyle/>
        <a:p>
          <a:endParaRPr lang="ru-RU" sz="2200">
            <a:latin typeface="Trebuchet MS" panose="020B0603020202020204" pitchFamily="34" charset="0"/>
          </a:endParaRPr>
        </a:p>
      </dgm:t>
    </dgm:pt>
    <dgm:pt modelId="{3D67F304-2874-446E-BBB6-5F04CFB1FEF6}">
      <dgm:prSet phldrT="[Текст]" custT="1"/>
      <dgm:spPr/>
      <dgm:t>
        <a:bodyPr/>
        <a:lstStyle/>
        <a:p>
          <a:pPr algn="l"/>
          <a:r>
            <a:rPr lang="ru-RU" sz="2200" dirty="0" smtClean="0">
              <a:latin typeface="Trebuchet MS" panose="020B0603020202020204" pitchFamily="34" charset="0"/>
            </a:rPr>
            <a:t>невыполнения заказчиком обязанности осуществить закупки у СМСП в течение календарного года в установленном </a:t>
          </a:r>
          <a:r>
            <a:rPr lang="ru-RU" sz="2200" b="1" dirty="0" smtClean="0">
              <a:solidFill>
                <a:srgbClr val="00B050"/>
              </a:solidFill>
              <a:latin typeface="Trebuchet MS" panose="020B0603020202020204" pitchFamily="34" charset="0"/>
            </a:rPr>
            <a:t>объеме</a:t>
          </a:r>
          <a:endParaRPr lang="ru-RU" sz="2200" dirty="0">
            <a:latin typeface="Trebuchet MS" panose="020B0603020202020204" pitchFamily="34" charset="0"/>
          </a:endParaRPr>
        </a:p>
      </dgm:t>
    </dgm:pt>
    <dgm:pt modelId="{7BEFA9B7-A1FD-40A7-81FE-6DA7CE5C989E}" type="parTrans" cxnId="{60009138-8824-4204-8FD2-5755B891E466}">
      <dgm:prSet/>
      <dgm:spPr/>
      <dgm:t>
        <a:bodyPr/>
        <a:lstStyle/>
        <a:p>
          <a:endParaRPr lang="ru-RU" sz="2200">
            <a:latin typeface="Trebuchet MS" panose="020B0603020202020204" pitchFamily="34" charset="0"/>
          </a:endParaRPr>
        </a:p>
      </dgm:t>
    </dgm:pt>
    <dgm:pt modelId="{A2A13301-09AC-48CA-A1E4-EB72BB308F4F}" type="sibTrans" cxnId="{60009138-8824-4204-8FD2-5755B891E466}">
      <dgm:prSet/>
      <dgm:spPr/>
      <dgm:t>
        <a:bodyPr/>
        <a:lstStyle/>
        <a:p>
          <a:endParaRPr lang="ru-RU" sz="2200">
            <a:latin typeface="Trebuchet MS" panose="020B0603020202020204" pitchFamily="34" charset="0"/>
          </a:endParaRPr>
        </a:p>
      </dgm:t>
    </dgm:pt>
    <dgm:pt modelId="{FDE31A74-E2D0-40AC-800D-DFF3326DA73A}">
      <dgm:prSet phldrT="[Текст]" custT="1"/>
      <dgm:spPr/>
      <dgm:t>
        <a:bodyPr/>
        <a:lstStyle/>
        <a:p>
          <a:pPr algn="l"/>
          <a:r>
            <a:rPr lang="ru-RU" sz="2200" dirty="0" smtClean="0">
              <a:latin typeface="Trebuchet MS" panose="020B0603020202020204" pitchFamily="34" charset="0"/>
            </a:rPr>
            <a:t>размещения </a:t>
          </a:r>
          <a:r>
            <a:rPr lang="ru-RU" sz="2200" b="1" dirty="0" smtClean="0">
              <a:solidFill>
                <a:srgbClr val="00B050"/>
              </a:solidFill>
              <a:latin typeface="Trebuchet MS" panose="020B0603020202020204" pitchFamily="34" charset="0"/>
            </a:rPr>
            <a:t>недостоверной информации </a:t>
          </a:r>
          <a:r>
            <a:rPr lang="ru-RU" sz="2200" dirty="0" smtClean="0">
              <a:latin typeface="Trebuchet MS" panose="020B0603020202020204" pitchFamily="34" charset="0"/>
            </a:rPr>
            <a:t>о годовом </a:t>
          </a:r>
          <a:r>
            <a:rPr lang="ru-RU" sz="2200" dirty="0" smtClean="0">
              <a:solidFill>
                <a:srgbClr val="00B050"/>
              </a:solidFill>
              <a:latin typeface="Trebuchet MS" panose="020B0603020202020204" pitchFamily="34" charset="0"/>
            </a:rPr>
            <a:t>объеме</a:t>
          </a:r>
          <a:r>
            <a:rPr lang="ru-RU" sz="2200" dirty="0" smtClean="0">
              <a:latin typeface="Trebuchet MS" panose="020B0603020202020204" pitchFamily="34" charset="0"/>
            </a:rPr>
            <a:t> закупок у таких субъектов, включенной в отчет, или </a:t>
          </a:r>
          <a:r>
            <a:rPr lang="ru-RU" sz="2200" b="1" dirty="0" err="1" smtClean="0">
              <a:solidFill>
                <a:srgbClr val="00B050"/>
              </a:solidFill>
              <a:latin typeface="Trebuchet MS" panose="020B0603020202020204" pitchFamily="34" charset="0"/>
            </a:rPr>
            <a:t>неразмещения</a:t>
          </a:r>
          <a:r>
            <a:rPr lang="ru-RU" sz="2200" b="1" dirty="0" smtClean="0">
              <a:solidFill>
                <a:srgbClr val="00B050"/>
              </a:solidFill>
              <a:latin typeface="Trebuchet MS" panose="020B0603020202020204" pitchFamily="34" charset="0"/>
            </a:rPr>
            <a:t> </a:t>
          </a:r>
          <a:r>
            <a:rPr lang="ru-RU" sz="2200" dirty="0" smtClean="0">
              <a:latin typeface="Trebuchet MS" panose="020B0603020202020204" pitchFamily="34" charset="0"/>
            </a:rPr>
            <a:t>указанного отчета в ЕИС</a:t>
          </a:r>
          <a:endParaRPr lang="ru-RU" sz="2200" b="1" dirty="0">
            <a:latin typeface="Trebuchet MS" panose="020B0603020202020204" pitchFamily="34" charset="0"/>
          </a:endParaRPr>
        </a:p>
      </dgm:t>
    </dgm:pt>
    <dgm:pt modelId="{31C72A82-0C5B-4477-8C43-DB7A47BC102B}" type="parTrans" cxnId="{AD4B5FFA-2937-459D-8DF3-2212C57961E0}">
      <dgm:prSet/>
      <dgm:spPr/>
      <dgm:t>
        <a:bodyPr/>
        <a:lstStyle/>
        <a:p>
          <a:endParaRPr lang="ru-RU" sz="2200">
            <a:latin typeface="Trebuchet MS" panose="020B0603020202020204" pitchFamily="34" charset="0"/>
          </a:endParaRPr>
        </a:p>
      </dgm:t>
    </dgm:pt>
    <dgm:pt modelId="{75BF5C67-A5E5-4EAD-B27B-8B3066AADF3A}" type="sibTrans" cxnId="{AD4B5FFA-2937-459D-8DF3-2212C57961E0}">
      <dgm:prSet/>
      <dgm:spPr/>
      <dgm:t>
        <a:bodyPr/>
        <a:lstStyle/>
        <a:p>
          <a:endParaRPr lang="ru-RU" sz="2200">
            <a:latin typeface="Trebuchet MS" panose="020B0603020202020204" pitchFamily="34" charset="0"/>
          </a:endParaRPr>
        </a:p>
      </dgm:t>
    </dgm:pt>
    <dgm:pt modelId="{0DF8FE26-3D8A-4506-AA50-340FDA1D239E}" type="pres">
      <dgm:prSet presAssocID="{8230D2A0-CEC4-4521-8853-1C91F5E88A8C}" presName="diagram" presStyleCnt="0">
        <dgm:presLayoutVars>
          <dgm:chPref val="1"/>
          <dgm:dir/>
          <dgm:animOne val="branch"/>
          <dgm:animLvl val="lvl"/>
          <dgm:resizeHandles/>
        </dgm:presLayoutVars>
      </dgm:prSet>
      <dgm:spPr/>
      <dgm:t>
        <a:bodyPr/>
        <a:lstStyle/>
        <a:p>
          <a:endParaRPr lang="ru-RU"/>
        </a:p>
      </dgm:t>
    </dgm:pt>
    <dgm:pt modelId="{44F52005-8648-4876-AB7A-8C837A5EC2DD}" type="pres">
      <dgm:prSet presAssocID="{8B02B694-E0F3-44A1-A5C9-4B36863F60C0}" presName="root" presStyleCnt="0"/>
      <dgm:spPr/>
    </dgm:pt>
    <dgm:pt modelId="{73CA49ED-8B00-4A96-B1D8-2635DBF739BD}" type="pres">
      <dgm:prSet presAssocID="{8B02B694-E0F3-44A1-A5C9-4B36863F60C0}" presName="rootComposite" presStyleCnt="0"/>
      <dgm:spPr/>
    </dgm:pt>
    <dgm:pt modelId="{5CF725FB-D4A8-4ACA-B64F-0661D779B42C}" type="pres">
      <dgm:prSet presAssocID="{8B02B694-E0F3-44A1-A5C9-4B36863F60C0}" presName="rootText" presStyleLbl="node1" presStyleIdx="0" presStyleCnt="1" custScaleX="211264"/>
      <dgm:spPr/>
      <dgm:t>
        <a:bodyPr/>
        <a:lstStyle/>
        <a:p>
          <a:endParaRPr lang="ru-RU"/>
        </a:p>
      </dgm:t>
    </dgm:pt>
    <dgm:pt modelId="{1CD25D9F-56E4-4FBB-894D-A3AD3381A14B}" type="pres">
      <dgm:prSet presAssocID="{8B02B694-E0F3-44A1-A5C9-4B36863F60C0}" presName="rootConnector" presStyleLbl="node1" presStyleIdx="0" presStyleCnt="1"/>
      <dgm:spPr/>
      <dgm:t>
        <a:bodyPr/>
        <a:lstStyle/>
        <a:p>
          <a:endParaRPr lang="ru-RU"/>
        </a:p>
      </dgm:t>
    </dgm:pt>
    <dgm:pt modelId="{BCE3758D-F9FF-4F93-9AA7-0A70550410CB}" type="pres">
      <dgm:prSet presAssocID="{8B02B694-E0F3-44A1-A5C9-4B36863F60C0}" presName="childShape" presStyleCnt="0"/>
      <dgm:spPr/>
    </dgm:pt>
    <dgm:pt modelId="{C11F384A-E3C4-45B8-8C9E-2C194F3B5317}" type="pres">
      <dgm:prSet presAssocID="{7BEFA9B7-A1FD-40A7-81FE-6DA7CE5C989E}" presName="Name13" presStyleLbl="parChTrans1D2" presStyleIdx="0" presStyleCnt="2"/>
      <dgm:spPr/>
      <dgm:t>
        <a:bodyPr/>
        <a:lstStyle/>
        <a:p>
          <a:endParaRPr lang="ru-RU"/>
        </a:p>
      </dgm:t>
    </dgm:pt>
    <dgm:pt modelId="{22AE7BA7-14AE-4C05-865C-A81773C32EEB}" type="pres">
      <dgm:prSet presAssocID="{3D67F304-2874-446E-BBB6-5F04CFB1FEF6}" presName="childText" presStyleLbl="bgAcc1" presStyleIdx="0" presStyleCnt="2" custScaleX="428646">
        <dgm:presLayoutVars>
          <dgm:bulletEnabled val="1"/>
        </dgm:presLayoutVars>
      </dgm:prSet>
      <dgm:spPr/>
      <dgm:t>
        <a:bodyPr/>
        <a:lstStyle/>
        <a:p>
          <a:endParaRPr lang="ru-RU"/>
        </a:p>
      </dgm:t>
    </dgm:pt>
    <dgm:pt modelId="{AB10FB58-9780-4A33-ACBC-A5E82D8E1F7C}" type="pres">
      <dgm:prSet presAssocID="{31C72A82-0C5B-4477-8C43-DB7A47BC102B}" presName="Name13" presStyleLbl="parChTrans1D2" presStyleIdx="1" presStyleCnt="2"/>
      <dgm:spPr/>
      <dgm:t>
        <a:bodyPr/>
        <a:lstStyle/>
        <a:p>
          <a:endParaRPr lang="ru-RU"/>
        </a:p>
      </dgm:t>
    </dgm:pt>
    <dgm:pt modelId="{1D72A085-A41C-4253-A886-494BBA8E63E3}" type="pres">
      <dgm:prSet presAssocID="{FDE31A74-E2D0-40AC-800D-DFF3326DA73A}" presName="childText" presStyleLbl="bgAcc1" presStyleIdx="1" presStyleCnt="2" custScaleX="426667" custScaleY="103425">
        <dgm:presLayoutVars>
          <dgm:bulletEnabled val="1"/>
        </dgm:presLayoutVars>
      </dgm:prSet>
      <dgm:spPr/>
      <dgm:t>
        <a:bodyPr/>
        <a:lstStyle/>
        <a:p>
          <a:endParaRPr lang="ru-RU"/>
        </a:p>
      </dgm:t>
    </dgm:pt>
  </dgm:ptLst>
  <dgm:cxnLst>
    <dgm:cxn modelId="{685638D6-3B01-4C58-A23E-DD0720E1DE32}" srcId="{8230D2A0-CEC4-4521-8853-1C91F5E88A8C}" destId="{8B02B694-E0F3-44A1-A5C9-4B36863F60C0}" srcOrd="0" destOrd="0" parTransId="{B9530FC6-E6BD-453F-8536-0E3E0403CF49}" sibTransId="{972B69D4-32A8-402C-A010-EE93E50E60BA}"/>
    <dgm:cxn modelId="{AD4B5FFA-2937-459D-8DF3-2212C57961E0}" srcId="{8B02B694-E0F3-44A1-A5C9-4B36863F60C0}" destId="{FDE31A74-E2D0-40AC-800D-DFF3326DA73A}" srcOrd="1" destOrd="0" parTransId="{31C72A82-0C5B-4477-8C43-DB7A47BC102B}" sibTransId="{75BF5C67-A5E5-4EAD-B27B-8B3066AADF3A}"/>
    <dgm:cxn modelId="{C515F2E1-16F1-425A-923D-C405351F6E83}" type="presOf" srcId="{8230D2A0-CEC4-4521-8853-1C91F5E88A8C}" destId="{0DF8FE26-3D8A-4506-AA50-340FDA1D239E}" srcOrd="0" destOrd="0" presId="urn:microsoft.com/office/officeart/2005/8/layout/hierarchy3"/>
    <dgm:cxn modelId="{D607B427-8B69-45EA-BF69-8F03E231DEEF}" type="presOf" srcId="{3D67F304-2874-446E-BBB6-5F04CFB1FEF6}" destId="{22AE7BA7-14AE-4C05-865C-A81773C32EEB}" srcOrd="0" destOrd="0" presId="urn:microsoft.com/office/officeart/2005/8/layout/hierarchy3"/>
    <dgm:cxn modelId="{50C89D5B-CABB-4AA2-B840-707944F33182}" type="presOf" srcId="{7BEFA9B7-A1FD-40A7-81FE-6DA7CE5C989E}" destId="{C11F384A-E3C4-45B8-8C9E-2C194F3B5317}" srcOrd="0" destOrd="0" presId="urn:microsoft.com/office/officeart/2005/8/layout/hierarchy3"/>
    <dgm:cxn modelId="{3DB17C37-899B-477E-9254-6AFD06F9DCE6}" type="presOf" srcId="{FDE31A74-E2D0-40AC-800D-DFF3326DA73A}" destId="{1D72A085-A41C-4253-A886-494BBA8E63E3}" srcOrd="0" destOrd="0" presId="urn:microsoft.com/office/officeart/2005/8/layout/hierarchy3"/>
    <dgm:cxn modelId="{60009138-8824-4204-8FD2-5755B891E466}" srcId="{8B02B694-E0F3-44A1-A5C9-4B36863F60C0}" destId="{3D67F304-2874-446E-BBB6-5F04CFB1FEF6}" srcOrd="0" destOrd="0" parTransId="{7BEFA9B7-A1FD-40A7-81FE-6DA7CE5C989E}" sibTransId="{A2A13301-09AC-48CA-A1E4-EB72BB308F4F}"/>
    <dgm:cxn modelId="{AB96B04B-2D5C-4EA5-854D-2DE1936BB59C}" type="presOf" srcId="{8B02B694-E0F3-44A1-A5C9-4B36863F60C0}" destId="{1CD25D9F-56E4-4FBB-894D-A3AD3381A14B}" srcOrd="1" destOrd="0" presId="urn:microsoft.com/office/officeart/2005/8/layout/hierarchy3"/>
    <dgm:cxn modelId="{04B5FCBB-9940-4CB3-A0BB-EB7BF95BA5B6}" type="presOf" srcId="{8B02B694-E0F3-44A1-A5C9-4B36863F60C0}" destId="{5CF725FB-D4A8-4ACA-B64F-0661D779B42C}" srcOrd="0" destOrd="0" presId="urn:microsoft.com/office/officeart/2005/8/layout/hierarchy3"/>
    <dgm:cxn modelId="{4B605A84-322B-4761-90BA-809EC8751E23}" type="presOf" srcId="{31C72A82-0C5B-4477-8C43-DB7A47BC102B}" destId="{AB10FB58-9780-4A33-ACBC-A5E82D8E1F7C}" srcOrd="0" destOrd="0" presId="urn:microsoft.com/office/officeart/2005/8/layout/hierarchy3"/>
    <dgm:cxn modelId="{C6556C4A-BCA9-4794-B717-023ACCF304FC}" type="presParOf" srcId="{0DF8FE26-3D8A-4506-AA50-340FDA1D239E}" destId="{44F52005-8648-4876-AB7A-8C837A5EC2DD}" srcOrd="0" destOrd="0" presId="urn:microsoft.com/office/officeart/2005/8/layout/hierarchy3"/>
    <dgm:cxn modelId="{44C5B1F8-D381-4FB3-B7E9-C0EA6F8D4A0F}" type="presParOf" srcId="{44F52005-8648-4876-AB7A-8C837A5EC2DD}" destId="{73CA49ED-8B00-4A96-B1D8-2635DBF739BD}" srcOrd="0" destOrd="0" presId="urn:microsoft.com/office/officeart/2005/8/layout/hierarchy3"/>
    <dgm:cxn modelId="{21E4EE62-066D-4DB8-ACF5-825D3EBF378F}" type="presParOf" srcId="{73CA49ED-8B00-4A96-B1D8-2635DBF739BD}" destId="{5CF725FB-D4A8-4ACA-B64F-0661D779B42C}" srcOrd="0" destOrd="0" presId="urn:microsoft.com/office/officeart/2005/8/layout/hierarchy3"/>
    <dgm:cxn modelId="{D2EEBEDD-3293-4A78-A80C-723595338EAC}" type="presParOf" srcId="{73CA49ED-8B00-4A96-B1D8-2635DBF739BD}" destId="{1CD25D9F-56E4-4FBB-894D-A3AD3381A14B}" srcOrd="1" destOrd="0" presId="urn:microsoft.com/office/officeart/2005/8/layout/hierarchy3"/>
    <dgm:cxn modelId="{4241E5BF-E983-4F56-9C64-81A538372EB1}" type="presParOf" srcId="{44F52005-8648-4876-AB7A-8C837A5EC2DD}" destId="{BCE3758D-F9FF-4F93-9AA7-0A70550410CB}" srcOrd="1" destOrd="0" presId="urn:microsoft.com/office/officeart/2005/8/layout/hierarchy3"/>
    <dgm:cxn modelId="{6DA089E9-5FAA-42A3-B7B7-F95E32BE9CAD}" type="presParOf" srcId="{BCE3758D-F9FF-4F93-9AA7-0A70550410CB}" destId="{C11F384A-E3C4-45B8-8C9E-2C194F3B5317}" srcOrd="0" destOrd="0" presId="urn:microsoft.com/office/officeart/2005/8/layout/hierarchy3"/>
    <dgm:cxn modelId="{AD547376-093E-4509-A4F6-9E8107F1AE0D}" type="presParOf" srcId="{BCE3758D-F9FF-4F93-9AA7-0A70550410CB}" destId="{22AE7BA7-14AE-4C05-865C-A81773C32EEB}" srcOrd="1" destOrd="0" presId="urn:microsoft.com/office/officeart/2005/8/layout/hierarchy3"/>
    <dgm:cxn modelId="{C11FE4D7-3EB1-4FDE-9DAB-35C8899FEB77}" type="presParOf" srcId="{BCE3758D-F9FF-4F93-9AA7-0A70550410CB}" destId="{AB10FB58-9780-4A33-ACBC-A5E82D8E1F7C}" srcOrd="2" destOrd="0" presId="urn:microsoft.com/office/officeart/2005/8/layout/hierarchy3"/>
    <dgm:cxn modelId="{0F144999-B34F-4495-8691-60F3F426A3A9}" type="presParOf" srcId="{BCE3758D-F9FF-4F93-9AA7-0A70550410CB}" destId="{1D72A085-A41C-4253-A886-494BBA8E63E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Заголовок и объект" userDrawn="1">
  <p:cSld name="2_Заголовок и объект">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2"/>
              </a:buClr>
              <a:buSzPts val="4400"/>
              <a:buFont typeface="Calibri"/>
              <a:buNone/>
              <a:defRPr b="1">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ru-RU" smtClean="0"/>
              <a:t>Образец заголовка</a:t>
            </a:r>
            <a:endParaRPr/>
          </a:p>
        </p:txBody>
      </p:sp>
      <p:sp>
        <p:nvSpPr>
          <p:cNvPr id="19" name="Google Shape;19;p3"/>
          <p:cNvSpPr/>
          <p:nvPr/>
        </p:nvSpPr>
        <p:spPr>
          <a:xfrm>
            <a:off x="0" y="0"/>
            <a:ext cx="12192000" cy="99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20" name="Google Shape;20;p3"/>
          <p:cNvSpPr/>
          <p:nvPr/>
        </p:nvSpPr>
        <p:spPr>
          <a:xfrm>
            <a:off x="0" y="6759000"/>
            <a:ext cx="12192000" cy="99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grpSp>
        <p:nvGrpSpPr>
          <p:cNvPr id="21" name="Google Shape;21;p3"/>
          <p:cNvGrpSpPr/>
          <p:nvPr/>
        </p:nvGrpSpPr>
        <p:grpSpPr>
          <a:xfrm>
            <a:off x="9347250" y="37980"/>
            <a:ext cx="2844750" cy="286020"/>
            <a:chOff x="9347250" y="37980"/>
            <a:chExt cx="2844750" cy="286020"/>
          </a:xfrm>
        </p:grpSpPr>
        <p:sp>
          <p:nvSpPr>
            <p:cNvPr id="22" name="Google Shape;22;p3"/>
            <p:cNvSpPr/>
            <p:nvPr/>
          </p:nvSpPr>
          <p:spPr>
            <a:xfrm>
              <a:off x="9651000" y="49500"/>
              <a:ext cx="2541000" cy="274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2"/>
                </a:solidFill>
                <a:latin typeface="Calibri"/>
                <a:ea typeface="Calibri"/>
                <a:cs typeface="Calibri"/>
                <a:sym typeface="Calibri"/>
              </a:endParaRPr>
            </a:p>
          </p:txBody>
        </p:sp>
        <p:sp>
          <p:nvSpPr>
            <p:cNvPr id="23" name="Google Shape;23;p3"/>
            <p:cNvSpPr/>
            <p:nvPr/>
          </p:nvSpPr>
          <p:spPr>
            <a:xfrm>
              <a:off x="9347250" y="37980"/>
              <a:ext cx="607500" cy="274500"/>
            </a:xfrm>
            <a:prstGeom prst="flowChartMerg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2"/>
                </a:solidFill>
                <a:latin typeface="Calibri"/>
                <a:ea typeface="Calibri"/>
                <a:cs typeface="Calibri"/>
                <a:sym typeface="Calibri"/>
              </a:endParaRPr>
            </a:p>
          </p:txBody>
        </p:sp>
      </p:grpSp>
      <p:grpSp>
        <p:nvGrpSpPr>
          <p:cNvPr id="24" name="Google Shape;24;p3"/>
          <p:cNvGrpSpPr/>
          <p:nvPr/>
        </p:nvGrpSpPr>
        <p:grpSpPr>
          <a:xfrm>
            <a:off x="-35250" y="6583500"/>
            <a:ext cx="2844750" cy="274500"/>
            <a:chOff x="-35250" y="6583500"/>
            <a:chExt cx="2844750" cy="274500"/>
          </a:xfrm>
        </p:grpSpPr>
        <p:sp>
          <p:nvSpPr>
            <p:cNvPr id="25" name="Google Shape;25;p3"/>
            <p:cNvSpPr/>
            <p:nvPr/>
          </p:nvSpPr>
          <p:spPr>
            <a:xfrm>
              <a:off x="-35250" y="6583500"/>
              <a:ext cx="2541000" cy="274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26" name="Google Shape;26;p3"/>
            <p:cNvSpPr/>
            <p:nvPr/>
          </p:nvSpPr>
          <p:spPr>
            <a:xfrm rot="10800000">
              <a:off x="2202000" y="6583500"/>
              <a:ext cx="607500" cy="274500"/>
            </a:xfrm>
            <a:prstGeom prst="flowChartMerg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grpSp>
    </p:spTree>
    <p:extLst>
      <p:ext uri="{BB962C8B-B14F-4D97-AF65-F5344CB8AC3E}">
        <p14:creationId xmlns:p14="http://schemas.microsoft.com/office/powerpoint/2010/main" val="207885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33"/>
        <p:cNvGrpSpPr/>
        <p:nvPr/>
      </p:nvGrpSpPr>
      <p:grpSpPr>
        <a:xfrm>
          <a:off x="0" y="0"/>
          <a:ext cx="0" cy="0"/>
          <a:chOff x="0" y="0"/>
          <a:chExt cx="0" cy="0"/>
        </a:xfrm>
      </p:grpSpPr>
    </p:spTree>
    <p:extLst>
      <p:ext uri="{BB962C8B-B14F-4D97-AF65-F5344CB8AC3E}">
        <p14:creationId xmlns:p14="http://schemas.microsoft.com/office/powerpoint/2010/main" val="8931990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Заголовок и объект">
  <p:cSld name="3_Заголовок и объект">
    <p:spTree>
      <p:nvGrpSpPr>
        <p:cNvPr id="1" name="Shape 49"/>
        <p:cNvGrpSpPr/>
        <p:nvPr/>
      </p:nvGrpSpPr>
      <p:grpSpPr>
        <a:xfrm>
          <a:off x="0" y="0"/>
          <a:ext cx="0" cy="0"/>
          <a:chOff x="0" y="0"/>
          <a:chExt cx="0" cy="0"/>
        </a:xfrm>
      </p:grpSpPr>
      <p:sp>
        <p:nvSpPr>
          <p:cNvPr id="50" name="Google Shape;50;p9"/>
          <p:cNvSpPr/>
          <p:nvPr/>
        </p:nvSpPr>
        <p:spPr>
          <a:xfrm>
            <a:off x="0" y="0"/>
            <a:ext cx="12192000" cy="99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51" name="Google Shape;51;p9"/>
          <p:cNvSpPr/>
          <p:nvPr/>
        </p:nvSpPr>
        <p:spPr>
          <a:xfrm>
            <a:off x="0" y="6759000"/>
            <a:ext cx="12192000" cy="99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grpSp>
        <p:nvGrpSpPr>
          <p:cNvPr id="52" name="Google Shape;52;p9"/>
          <p:cNvGrpSpPr/>
          <p:nvPr/>
        </p:nvGrpSpPr>
        <p:grpSpPr>
          <a:xfrm>
            <a:off x="9347250" y="37980"/>
            <a:ext cx="2844750" cy="286020"/>
            <a:chOff x="9347250" y="37980"/>
            <a:chExt cx="2844750" cy="286020"/>
          </a:xfrm>
        </p:grpSpPr>
        <p:sp>
          <p:nvSpPr>
            <p:cNvPr id="53" name="Google Shape;53;p9"/>
            <p:cNvSpPr/>
            <p:nvPr/>
          </p:nvSpPr>
          <p:spPr>
            <a:xfrm>
              <a:off x="9651000" y="49500"/>
              <a:ext cx="2541000" cy="274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54" name="Google Shape;54;p9"/>
            <p:cNvSpPr/>
            <p:nvPr/>
          </p:nvSpPr>
          <p:spPr>
            <a:xfrm>
              <a:off x="9347250" y="37980"/>
              <a:ext cx="607500" cy="274500"/>
            </a:xfrm>
            <a:prstGeom prst="flowChartMerg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grpSp>
      <p:grpSp>
        <p:nvGrpSpPr>
          <p:cNvPr id="55" name="Google Shape;55;p9"/>
          <p:cNvGrpSpPr/>
          <p:nvPr/>
        </p:nvGrpSpPr>
        <p:grpSpPr>
          <a:xfrm>
            <a:off x="-35250" y="6583500"/>
            <a:ext cx="2844750" cy="274500"/>
            <a:chOff x="-35250" y="6583500"/>
            <a:chExt cx="2844750" cy="274500"/>
          </a:xfrm>
        </p:grpSpPr>
        <p:sp>
          <p:nvSpPr>
            <p:cNvPr id="56" name="Google Shape;56;p9"/>
            <p:cNvSpPr/>
            <p:nvPr/>
          </p:nvSpPr>
          <p:spPr>
            <a:xfrm>
              <a:off x="-35250" y="6583500"/>
              <a:ext cx="2541000" cy="274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sp>
          <p:nvSpPr>
            <p:cNvPr id="57" name="Google Shape;57;p9"/>
            <p:cNvSpPr/>
            <p:nvPr/>
          </p:nvSpPr>
          <p:spPr>
            <a:xfrm rot="10800000">
              <a:off x="2202000" y="6583500"/>
              <a:ext cx="607500" cy="274500"/>
            </a:xfrm>
            <a:prstGeom prst="flowChartMerg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Calibri"/>
                <a:ea typeface="Calibri"/>
                <a:cs typeface="Calibri"/>
                <a:sym typeface="Calibri"/>
              </a:endParaRPr>
            </a:p>
          </p:txBody>
        </p:sp>
      </p:grpSp>
    </p:spTree>
    <p:extLst>
      <p:ext uri="{BB962C8B-B14F-4D97-AF65-F5344CB8AC3E}">
        <p14:creationId xmlns:p14="http://schemas.microsoft.com/office/powerpoint/2010/main" val="1959035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presentation-creation.ru/"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pic>
        <p:nvPicPr>
          <p:cNvPr id="11" name="Google Shape;11;p1">
            <a:hlinkClick r:id="rId5"/>
          </p:cNvPr>
          <p:cNvPicPr preferRelativeResize="0"/>
          <p:nvPr/>
        </p:nvPicPr>
        <p:blipFill rotWithShape="1">
          <a:blip r:embed="rId6">
            <a:alphaModFix/>
          </a:blip>
          <a:srcRect/>
          <a:stretch/>
        </p:blipFill>
        <p:spPr>
          <a:xfrm>
            <a:off x="-1194000" y="367393"/>
            <a:ext cx="757762" cy="757762"/>
          </a:xfrm>
          <a:prstGeom prst="rect">
            <a:avLst/>
          </a:prstGeom>
          <a:noFill/>
          <a:ln>
            <a:noFill/>
          </a:ln>
        </p:spPr>
      </p:pic>
    </p:spTree>
    <p:extLst>
      <p:ext uri="{BB962C8B-B14F-4D97-AF65-F5344CB8AC3E}">
        <p14:creationId xmlns:p14="http://schemas.microsoft.com/office/powerpoint/2010/main" val="1130984221"/>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2" r:id="rId3"/>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pn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0.png"/><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jp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jpg"/><Relationship Id="rId14" Type="http://schemas.openxmlformats.org/officeDocument/2006/relationships/image" Target="../media/image32.png"/><Relationship Id="rId22" Type="http://schemas.openxmlformats.org/officeDocument/2006/relationships/image" Target="../media/image4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hyperlink" Target="https://ofd.nalog.ru/" TargetMode="Externa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336" y="16329"/>
            <a:ext cx="1687642" cy="455381"/>
          </a:xfrm>
          <a:prstGeom prst="rect">
            <a:avLst/>
          </a:prstGeom>
        </p:spPr>
        <p:txBody>
          <a:bodyPr wrap="none">
            <a:spAutoFit/>
          </a:bodyPr>
          <a:lstStyle/>
          <a:p>
            <a:pPr marR="6242" algn="ctr"/>
            <a:r>
              <a:rPr lang="ru-RU" sz="2359" b="1" dirty="0" smtClean="0">
                <a:solidFill>
                  <a:srgbClr val="FF0000"/>
                </a:solidFill>
              </a:rPr>
              <a:t>11.06.2024</a:t>
            </a:r>
            <a:endParaRPr lang="ru-RU" sz="2359" b="1" dirty="0">
              <a:solidFill>
                <a:srgbClr val="FF0000"/>
              </a:solidFill>
            </a:endParaRPr>
          </a:p>
        </p:txBody>
      </p:sp>
      <p:sp>
        <p:nvSpPr>
          <p:cNvPr id="4" name="Заголовок 3"/>
          <p:cNvSpPr>
            <a:spLocks noGrp="1"/>
          </p:cNvSpPr>
          <p:nvPr>
            <p:ph type="ctrTitle" idx="4294967295"/>
          </p:nvPr>
        </p:nvSpPr>
        <p:spPr>
          <a:xfrm>
            <a:off x="0" y="1190625"/>
            <a:ext cx="10885488" cy="4600575"/>
          </a:xfrm>
        </p:spPr>
        <p:txBody>
          <a:bodyPr>
            <a:normAutofit fontScale="90000"/>
          </a:bodyPr>
          <a:lstStyle/>
          <a:p>
            <a:r>
              <a:rPr lang="ru-RU" sz="6717" dirty="0">
                <a:latin typeface="Trebuchet MS" panose="020B0603020202020204" pitchFamily="34" charset="0"/>
              </a:rPr>
              <a:t>Закупки по Закону № </a:t>
            </a:r>
            <a:r>
              <a:rPr lang="ru-RU" sz="6717" dirty="0" smtClean="0">
                <a:latin typeface="Trebuchet MS" panose="020B0603020202020204" pitchFamily="34" charset="0"/>
              </a:rPr>
              <a:t>223-ФЗ: ключевые изменения </a:t>
            </a:r>
            <a:r>
              <a:rPr lang="ru-RU" sz="6717" dirty="0">
                <a:latin typeface="Trebuchet MS" panose="020B0603020202020204" pitchFamily="34" charset="0"/>
              </a:rPr>
              <a:t>в </a:t>
            </a:r>
            <a:r>
              <a:rPr lang="ru-RU" sz="6717" dirty="0" smtClean="0">
                <a:latin typeface="Trebuchet MS" panose="020B0603020202020204" pitchFamily="34" charset="0"/>
              </a:rPr>
              <a:t>2024г, особенности </a:t>
            </a:r>
            <a:r>
              <a:rPr lang="ru-RU" sz="6717" dirty="0">
                <a:latin typeface="Trebuchet MS" panose="020B0603020202020204" pitchFamily="34" charset="0"/>
              </a:rPr>
              <a:t>и </a:t>
            </a:r>
            <a:r>
              <a:rPr lang="ru-RU" sz="6717" dirty="0" smtClean="0">
                <a:latin typeface="Trebuchet MS" panose="020B0603020202020204" pitchFamily="34" charset="0"/>
              </a:rPr>
              <a:t>практика осуществления </a:t>
            </a:r>
            <a:r>
              <a:rPr lang="ru-RU" sz="6717" dirty="0">
                <a:latin typeface="Trebuchet MS" panose="020B0603020202020204" pitchFamily="34" charset="0"/>
              </a:rPr>
              <a:t>закупок </a:t>
            </a:r>
            <a:r>
              <a:rPr lang="ru-RU" sz="6717" dirty="0" smtClean="0">
                <a:latin typeface="Trebuchet MS" panose="020B0603020202020204" pitchFamily="34" charset="0"/>
              </a:rPr>
              <a:t>у единственного поставщика, закупки СМСП</a:t>
            </a:r>
            <a:endParaRPr lang="ru-RU" sz="6717" dirty="0">
              <a:latin typeface="Trebuchet MS" panose="020B0603020202020204" pitchFamily="34" charset="0"/>
            </a:endParaRPr>
          </a:p>
        </p:txBody>
      </p:sp>
    </p:spTree>
    <p:extLst>
      <p:ext uri="{BB962C8B-B14F-4D97-AF65-F5344CB8AC3E}">
        <p14:creationId xmlns:p14="http://schemas.microsoft.com/office/powerpoint/2010/main" val="2981730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711708"/>
            <a:ext cx="8736330" cy="0"/>
          </a:xfrm>
          <a:custGeom>
            <a:avLst/>
            <a:gdLst/>
            <a:ahLst/>
            <a:cxnLst/>
            <a:rect l="l" t="t" r="r" b="b"/>
            <a:pathLst>
              <a:path w="8736330">
                <a:moveTo>
                  <a:pt x="0" y="0"/>
                </a:moveTo>
                <a:lnTo>
                  <a:pt x="8736203" y="0"/>
                </a:lnTo>
              </a:path>
            </a:pathLst>
          </a:custGeom>
          <a:ln w="12192">
            <a:solidFill>
              <a:srgbClr val="D9D9D9"/>
            </a:solidFill>
          </a:ln>
        </p:spPr>
        <p:txBody>
          <a:bodyPr wrap="square" lIns="0" tIns="0" rIns="0" bIns="0" rtlCol="0"/>
          <a:lstStyle/>
          <a:p>
            <a:endParaRPr/>
          </a:p>
        </p:txBody>
      </p:sp>
      <p:sp>
        <p:nvSpPr>
          <p:cNvPr id="4" name="object 4"/>
          <p:cNvSpPr/>
          <p:nvPr/>
        </p:nvSpPr>
        <p:spPr>
          <a:xfrm>
            <a:off x="3180588" y="816863"/>
            <a:ext cx="3835908" cy="2391155"/>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246125" y="991361"/>
            <a:ext cx="393700" cy="200025"/>
          </a:xfrm>
          <a:prstGeom prst="rect">
            <a:avLst/>
          </a:prstGeom>
          <a:solidFill>
            <a:srgbClr val="F0F5F9"/>
          </a:solidFill>
          <a:ln w="25907">
            <a:solidFill>
              <a:srgbClr val="00AF50"/>
            </a:solidFill>
          </a:ln>
        </p:spPr>
        <p:txBody>
          <a:bodyPr vert="horz" wrap="square" lIns="0" tIns="0" rIns="0" bIns="0" rtlCol="0">
            <a:spAutoFit/>
          </a:bodyPr>
          <a:lstStyle/>
          <a:p>
            <a:pPr marL="85725">
              <a:lnSpc>
                <a:spcPts val="1305"/>
              </a:lnSpc>
            </a:pPr>
            <a:r>
              <a:rPr sz="1100" b="1" dirty="0">
                <a:solidFill>
                  <a:srgbClr val="17375E"/>
                </a:solidFill>
                <a:latin typeface="Arial"/>
                <a:cs typeface="Arial"/>
              </a:rPr>
              <a:t>2.4</a:t>
            </a:r>
            <a:endParaRPr sz="1100">
              <a:latin typeface="Arial"/>
              <a:cs typeface="Arial"/>
            </a:endParaRPr>
          </a:p>
        </p:txBody>
      </p:sp>
      <p:sp>
        <p:nvSpPr>
          <p:cNvPr id="6" name="object 6"/>
          <p:cNvSpPr txBox="1"/>
          <p:nvPr/>
        </p:nvSpPr>
        <p:spPr>
          <a:xfrm>
            <a:off x="814832" y="896239"/>
            <a:ext cx="1910714" cy="1402080"/>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Выбрать  соответствующие </a:t>
            </a:r>
            <a:r>
              <a:rPr sz="1300" spc="-10" dirty="0">
                <a:solidFill>
                  <a:srgbClr val="17375E"/>
                </a:solidFill>
                <a:latin typeface="Arial"/>
                <a:cs typeface="Arial"/>
              </a:rPr>
              <a:t>права  </a:t>
            </a:r>
            <a:r>
              <a:rPr sz="1300" spc="-5" dirty="0">
                <a:solidFill>
                  <a:srgbClr val="17375E"/>
                </a:solidFill>
                <a:latin typeface="Arial"/>
                <a:cs typeface="Arial"/>
              </a:rPr>
              <a:t>пользователю, после  чего </a:t>
            </a:r>
            <a:r>
              <a:rPr sz="1300" spc="-10" dirty="0">
                <a:solidFill>
                  <a:srgbClr val="17375E"/>
                </a:solidFill>
                <a:latin typeface="Arial"/>
                <a:cs typeface="Arial"/>
              </a:rPr>
              <a:t>появится  </a:t>
            </a:r>
            <a:r>
              <a:rPr sz="1300" spc="-5" dirty="0">
                <a:solidFill>
                  <a:srgbClr val="17375E"/>
                </a:solidFill>
                <a:latin typeface="Arial"/>
                <a:cs typeface="Arial"/>
              </a:rPr>
              <a:t>информационное окно о  </a:t>
            </a:r>
            <a:r>
              <a:rPr sz="1300" spc="-10" dirty="0">
                <a:solidFill>
                  <a:srgbClr val="17375E"/>
                </a:solidFill>
                <a:latin typeface="Arial"/>
                <a:cs typeface="Arial"/>
              </a:rPr>
              <a:t>том, что </a:t>
            </a:r>
            <a:r>
              <a:rPr sz="1300" spc="-5" dirty="0">
                <a:solidFill>
                  <a:srgbClr val="17375E"/>
                </a:solidFill>
                <a:latin typeface="Arial"/>
                <a:cs typeface="Arial"/>
              </a:rPr>
              <a:t>необходимо  выдать</a:t>
            </a:r>
            <a:r>
              <a:rPr sz="1300" spc="-50" dirty="0">
                <a:solidFill>
                  <a:srgbClr val="17375E"/>
                </a:solidFill>
                <a:latin typeface="Arial"/>
                <a:cs typeface="Arial"/>
              </a:rPr>
              <a:t> </a:t>
            </a:r>
            <a:r>
              <a:rPr sz="1300" spc="-5" dirty="0">
                <a:solidFill>
                  <a:srgbClr val="17375E"/>
                </a:solidFill>
                <a:latin typeface="Arial"/>
                <a:cs typeface="Arial"/>
              </a:rPr>
              <a:t>доверенность</a:t>
            </a:r>
            <a:endParaRPr sz="1300">
              <a:latin typeface="Arial"/>
              <a:cs typeface="Arial"/>
            </a:endParaRPr>
          </a:p>
        </p:txBody>
      </p:sp>
      <p:sp>
        <p:nvSpPr>
          <p:cNvPr id="7" name="object 7"/>
          <p:cNvSpPr/>
          <p:nvPr/>
        </p:nvSpPr>
        <p:spPr>
          <a:xfrm>
            <a:off x="3326129" y="1507997"/>
            <a:ext cx="681355" cy="304800"/>
          </a:xfrm>
          <a:custGeom>
            <a:avLst/>
            <a:gdLst/>
            <a:ahLst/>
            <a:cxnLst/>
            <a:rect l="l" t="t" r="r" b="b"/>
            <a:pathLst>
              <a:path w="681354" h="304800">
                <a:moveTo>
                  <a:pt x="0" y="304800"/>
                </a:moveTo>
                <a:lnTo>
                  <a:pt x="681227" y="304800"/>
                </a:lnTo>
                <a:lnTo>
                  <a:pt x="681227" y="0"/>
                </a:lnTo>
                <a:lnTo>
                  <a:pt x="0" y="0"/>
                </a:lnTo>
                <a:lnTo>
                  <a:pt x="0" y="304800"/>
                </a:lnTo>
                <a:close/>
              </a:path>
            </a:pathLst>
          </a:custGeom>
          <a:solidFill>
            <a:srgbClr val="F0F5F9"/>
          </a:solidFill>
        </p:spPr>
        <p:txBody>
          <a:bodyPr wrap="square" lIns="0" tIns="0" rIns="0" bIns="0" rtlCol="0"/>
          <a:lstStyle/>
          <a:p>
            <a:endParaRPr/>
          </a:p>
        </p:txBody>
      </p:sp>
      <p:sp>
        <p:nvSpPr>
          <p:cNvPr id="8" name="object 8"/>
          <p:cNvSpPr/>
          <p:nvPr/>
        </p:nvSpPr>
        <p:spPr>
          <a:xfrm>
            <a:off x="3326129" y="1507997"/>
            <a:ext cx="681355" cy="304800"/>
          </a:xfrm>
          <a:custGeom>
            <a:avLst/>
            <a:gdLst/>
            <a:ahLst/>
            <a:cxnLst/>
            <a:rect l="l" t="t" r="r" b="b"/>
            <a:pathLst>
              <a:path w="681354" h="304800">
                <a:moveTo>
                  <a:pt x="0" y="304800"/>
                </a:moveTo>
                <a:lnTo>
                  <a:pt x="681227" y="304800"/>
                </a:lnTo>
                <a:lnTo>
                  <a:pt x="681227" y="0"/>
                </a:lnTo>
                <a:lnTo>
                  <a:pt x="0" y="0"/>
                </a:lnTo>
                <a:lnTo>
                  <a:pt x="0" y="304800"/>
                </a:lnTo>
                <a:close/>
              </a:path>
            </a:pathLst>
          </a:custGeom>
          <a:ln w="25908">
            <a:solidFill>
              <a:srgbClr val="00AF50"/>
            </a:solidFill>
          </a:ln>
        </p:spPr>
        <p:txBody>
          <a:bodyPr wrap="square" lIns="0" tIns="0" rIns="0" bIns="0" rtlCol="0"/>
          <a:lstStyle/>
          <a:p>
            <a:endParaRPr/>
          </a:p>
        </p:txBody>
      </p:sp>
      <p:sp>
        <p:nvSpPr>
          <p:cNvPr id="9" name="object 9"/>
          <p:cNvSpPr txBox="1"/>
          <p:nvPr/>
        </p:nvSpPr>
        <p:spPr>
          <a:xfrm>
            <a:off x="3555872" y="1572640"/>
            <a:ext cx="220979" cy="182245"/>
          </a:xfrm>
          <a:prstGeom prst="rect">
            <a:avLst/>
          </a:prstGeom>
        </p:spPr>
        <p:txBody>
          <a:bodyPr vert="horz" wrap="square" lIns="0" tIns="0" rIns="0" bIns="0" rtlCol="0">
            <a:spAutoFit/>
          </a:bodyPr>
          <a:lstStyle/>
          <a:p>
            <a:pPr marL="12700">
              <a:lnSpc>
                <a:spcPct val="100000"/>
              </a:lnSpc>
            </a:pPr>
            <a:r>
              <a:rPr sz="1100" b="1" dirty="0">
                <a:solidFill>
                  <a:srgbClr val="17375E"/>
                </a:solidFill>
                <a:latin typeface="Arial"/>
                <a:cs typeface="Arial"/>
              </a:rPr>
              <a:t>2.4</a:t>
            </a:r>
            <a:endParaRPr sz="1100">
              <a:latin typeface="Arial"/>
              <a:cs typeface="Arial"/>
            </a:endParaRPr>
          </a:p>
        </p:txBody>
      </p:sp>
      <p:sp>
        <p:nvSpPr>
          <p:cNvPr id="10" name="object 10"/>
          <p:cNvSpPr/>
          <p:nvPr/>
        </p:nvSpPr>
        <p:spPr>
          <a:xfrm>
            <a:off x="4007358" y="1507997"/>
            <a:ext cx="2482850" cy="990600"/>
          </a:xfrm>
          <a:custGeom>
            <a:avLst/>
            <a:gdLst/>
            <a:ahLst/>
            <a:cxnLst/>
            <a:rect l="l" t="t" r="r" b="b"/>
            <a:pathLst>
              <a:path w="2482850" h="990600">
                <a:moveTo>
                  <a:pt x="0" y="990600"/>
                </a:moveTo>
                <a:lnTo>
                  <a:pt x="2482595" y="990600"/>
                </a:lnTo>
                <a:lnTo>
                  <a:pt x="2482595" y="0"/>
                </a:lnTo>
                <a:lnTo>
                  <a:pt x="0" y="0"/>
                </a:lnTo>
                <a:lnTo>
                  <a:pt x="0" y="990600"/>
                </a:lnTo>
                <a:close/>
              </a:path>
            </a:pathLst>
          </a:custGeom>
          <a:ln w="25908">
            <a:solidFill>
              <a:srgbClr val="00AF50"/>
            </a:solidFill>
          </a:ln>
        </p:spPr>
        <p:txBody>
          <a:bodyPr wrap="square" lIns="0" tIns="0" rIns="0" bIns="0" rtlCol="0"/>
          <a:lstStyle/>
          <a:p>
            <a:endParaRPr/>
          </a:p>
        </p:txBody>
      </p:sp>
      <p:sp>
        <p:nvSpPr>
          <p:cNvPr id="11" name="object 11"/>
          <p:cNvSpPr/>
          <p:nvPr/>
        </p:nvSpPr>
        <p:spPr>
          <a:xfrm>
            <a:off x="3223260" y="3581400"/>
            <a:ext cx="2958084" cy="1549908"/>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6162294" y="4193285"/>
            <a:ext cx="681355" cy="218440"/>
          </a:xfrm>
          <a:custGeom>
            <a:avLst/>
            <a:gdLst/>
            <a:ahLst/>
            <a:cxnLst/>
            <a:rect l="l" t="t" r="r" b="b"/>
            <a:pathLst>
              <a:path w="681354" h="218439">
                <a:moveTo>
                  <a:pt x="0" y="217931"/>
                </a:moveTo>
                <a:lnTo>
                  <a:pt x="681227" y="217931"/>
                </a:lnTo>
                <a:lnTo>
                  <a:pt x="681227" y="0"/>
                </a:lnTo>
                <a:lnTo>
                  <a:pt x="0" y="0"/>
                </a:lnTo>
                <a:lnTo>
                  <a:pt x="0" y="217931"/>
                </a:lnTo>
                <a:close/>
              </a:path>
            </a:pathLst>
          </a:custGeom>
          <a:solidFill>
            <a:srgbClr val="F0F5F9"/>
          </a:solidFill>
        </p:spPr>
        <p:txBody>
          <a:bodyPr wrap="square" lIns="0" tIns="0" rIns="0" bIns="0" rtlCol="0"/>
          <a:lstStyle/>
          <a:p>
            <a:endParaRPr/>
          </a:p>
        </p:txBody>
      </p:sp>
      <p:sp>
        <p:nvSpPr>
          <p:cNvPr id="13" name="object 13"/>
          <p:cNvSpPr/>
          <p:nvPr/>
        </p:nvSpPr>
        <p:spPr>
          <a:xfrm>
            <a:off x="6162294" y="4193285"/>
            <a:ext cx="681355" cy="218440"/>
          </a:xfrm>
          <a:custGeom>
            <a:avLst/>
            <a:gdLst/>
            <a:ahLst/>
            <a:cxnLst/>
            <a:rect l="l" t="t" r="r" b="b"/>
            <a:pathLst>
              <a:path w="681354" h="218439">
                <a:moveTo>
                  <a:pt x="0" y="217931"/>
                </a:moveTo>
                <a:lnTo>
                  <a:pt x="681227" y="217931"/>
                </a:lnTo>
                <a:lnTo>
                  <a:pt x="681227" y="0"/>
                </a:lnTo>
                <a:lnTo>
                  <a:pt x="0" y="0"/>
                </a:lnTo>
                <a:lnTo>
                  <a:pt x="0" y="217931"/>
                </a:lnTo>
                <a:close/>
              </a:path>
            </a:pathLst>
          </a:custGeom>
          <a:ln w="25908">
            <a:solidFill>
              <a:srgbClr val="00AF50"/>
            </a:solidFill>
          </a:ln>
        </p:spPr>
        <p:txBody>
          <a:bodyPr wrap="square" lIns="0" tIns="0" rIns="0" bIns="0" rtlCol="0"/>
          <a:lstStyle/>
          <a:p>
            <a:endParaRPr/>
          </a:p>
        </p:txBody>
      </p:sp>
      <p:sp>
        <p:nvSpPr>
          <p:cNvPr id="14" name="object 14"/>
          <p:cNvSpPr/>
          <p:nvPr/>
        </p:nvSpPr>
        <p:spPr>
          <a:xfrm>
            <a:off x="3262121" y="4249673"/>
            <a:ext cx="2900680" cy="161925"/>
          </a:xfrm>
          <a:custGeom>
            <a:avLst/>
            <a:gdLst/>
            <a:ahLst/>
            <a:cxnLst/>
            <a:rect l="l" t="t" r="r" b="b"/>
            <a:pathLst>
              <a:path w="2900679" h="161925">
                <a:moveTo>
                  <a:pt x="0" y="161544"/>
                </a:moveTo>
                <a:lnTo>
                  <a:pt x="2900172" y="161544"/>
                </a:lnTo>
                <a:lnTo>
                  <a:pt x="2900172" y="0"/>
                </a:lnTo>
                <a:lnTo>
                  <a:pt x="0" y="0"/>
                </a:lnTo>
                <a:lnTo>
                  <a:pt x="0" y="161544"/>
                </a:lnTo>
                <a:close/>
              </a:path>
            </a:pathLst>
          </a:custGeom>
          <a:ln w="25908">
            <a:solidFill>
              <a:srgbClr val="00AF50"/>
            </a:solidFill>
          </a:ln>
        </p:spPr>
        <p:txBody>
          <a:bodyPr wrap="square" lIns="0" tIns="0" rIns="0" bIns="0" rtlCol="0"/>
          <a:lstStyle/>
          <a:p>
            <a:endParaRPr/>
          </a:p>
        </p:txBody>
      </p:sp>
      <p:sp>
        <p:nvSpPr>
          <p:cNvPr id="15" name="object 15"/>
          <p:cNvSpPr txBox="1"/>
          <p:nvPr/>
        </p:nvSpPr>
        <p:spPr>
          <a:xfrm>
            <a:off x="293370" y="2801873"/>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090">
              <a:lnSpc>
                <a:spcPts val="1310"/>
              </a:lnSpc>
            </a:pPr>
            <a:r>
              <a:rPr sz="1100" b="1" dirty="0">
                <a:solidFill>
                  <a:srgbClr val="17375E"/>
                </a:solidFill>
                <a:latin typeface="Arial"/>
                <a:cs typeface="Arial"/>
              </a:rPr>
              <a:t>2.5</a:t>
            </a:r>
            <a:endParaRPr sz="1100">
              <a:latin typeface="Arial"/>
              <a:cs typeface="Arial"/>
            </a:endParaRPr>
          </a:p>
        </p:txBody>
      </p:sp>
      <p:sp>
        <p:nvSpPr>
          <p:cNvPr id="16" name="object 16"/>
          <p:cNvSpPr txBox="1"/>
          <p:nvPr/>
        </p:nvSpPr>
        <p:spPr>
          <a:xfrm>
            <a:off x="891032" y="2782570"/>
            <a:ext cx="1564640" cy="807720"/>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В </a:t>
            </a:r>
            <a:r>
              <a:rPr sz="1300" spc="-10" dirty="0">
                <a:solidFill>
                  <a:srgbClr val="17375E"/>
                </a:solidFill>
                <a:latin typeface="Arial"/>
                <a:cs typeface="Arial"/>
              </a:rPr>
              <a:t>появившимся  </a:t>
            </a:r>
            <a:r>
              <a:rPr sz="1300" spc="-5" dirty="0">
                <a:solidFill>
                  <a:srgbClr val="17375E"/>
                </a:solidFill>
                <a:latin typeface="Arial"/>
                <a:cs typeface="Arial"/>
              </a:rPr>
              <a:t>уведомлении</a:t>
            </a:r>
            <a:r>
              <a:rPr sz="1300" spc="-25" dirty="0">
                <a:solidFill>
                  <a:srgbClr val="17375E"/>
                </a:solidFill>
                <a:latin typeface="Arial"/>
                <a:cs typeface="Arial"/>
              </a:rPr>
              <a:t> </a:t>
            </a:r>
            <a:r>
              <a:rPr sz="1300" spc="-10" dirty="0">
                <a:solidFill>
                  <a:srgbClr val="17375E"/>
                </a:solidFill>
                <a:latin typeface="Arial"/>
                <a:cs typeface="Arial"/>
              </a:rPr>
              <a:t>нужно  </a:t>
            </a:r>
            <a:r>
              <a:rPr sz="1300" spc="-5" dirty="0">
                <a:solidFill>
                  <a:srgbClr val="17375E"/>
                </a:solidFill>
                <a:latin typeface="Arial"/>
                <a:cs typeface="Arial"/>
              </a:rPr>
              <a:t>выбрать «Выдать  доверенность»</a:t>
            </a:r>
            <a:endParaRPr sz="1300">
              <a:latin typeface="Arial"/>
              <a:cs typeface="Arial"/>
            </a:endParaRPr>
          </a:p>
        </p:txBody>
      </p:sp>
      <p:graphicFrame>
        <p:nvGraphicFramePr>
          <p:cNvPr id="17" name="object 17"/>
          <p:cNvGraphicFramePr>
            <a:graphicFrameLocks noGrp="1"/>
          </p:cNvGraphicFramePr>
          <p:nvPr/>
        </p:nvGraphicFramePr>
        <p:xfrm>
          <a:off x="6364985" y="2478785"/>
          <a:ext cx="5570219" cy="3770376"/>
        </p:xfrm>
        <a:graphic>
          <a:graphicData uri="http://schemas.openxmlformats.org/drawingml/2006/table">
            <a:tbl>
              <a:tblPr firstRow="1" bandRow="1">
                <a:tableStyleId>{2D5ABB26-0587-4C30-8999-92F81FD0307C}</a:tableStyleId>
              </a:tblPr>
              <a:tblGrid>
                <a:gridCol w="670560"/>
                <a:gridCol w="4899659"/>
              </a:tblGrid>
              <a:tr h="3465576">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40"/>
                        </a:spcBef>
                      </a:pPr>
                      <a:endParaRPr sz="1050">
                        <a:latin typeface="Times New Roman"/>
                        <a:cs typeface="Times New Roman"/>
                      </a:endParaRPr>
                    </a:p>
                    <a:p>
                      <a:pPr marL="40005">
                        <a:lnSpc>
                          <a:spcPct val="100000"/>
                        </a:lnSpc>
                      </a:pPr>
                      <a:r>
                        <a:rPr sz="1100" b="1" dirty="0">
                          <a:solidFill>
                            <a:srgbClr val="17375E"/>
                          </a:solidFill>
                          <a:latin typeface="Arial"/>
                          <a:cs typeface="Arial"/>
                        </a:rPr>
                        <a:t>2.5</a:t>
                      </a:r>
                      <a:endParaRPr sz="1100">
                        <a:latin typeface="Arial"/>
                        <a:cs typeface="Arial"/>
                      </a:endParaRPr>
                    </a:p>
                  </a:txBody>
                  <a:tcPr marL="0" marR="0" marT="0" marB="0"/>
                </a:tc>
                <a:tc rowSpan="2">
                  <a:txBody>
                    <a:bodyPr/>
                    <a:lstStyle/>
                    <a:p>
                      <a:endParaRPr sz="1100">
                        <a:latin typeface="Arial"/>
                        <a:cs typeface="Arial"/>
                      </a:endParaRPr>
                    </a:p>
                  </a:txBody>
                  <a:tcPr marL="0" marR="0" marT="0" marB="0"/>
                </a:tc>
              </a:tr>
              <a:tr h="304800">
                <a:tc>
                  <a:txBody>
                    <a:bodyPr/>
                    <a:lstStyle/>
                    <a:p>
                      <a:pPr marL="635" algn="ctr">
                        <a:lnSpc>
                          <a:spcPct val="100000"/>
                        </a:lnSpc>
                        <a:spcBef>
                          <a:spcPts val="515"/>
                        </a:spcBef>
                      </a:pPr>
                      <a:r>
                        <a:rPr sz="1100" b="1" dirty="0">
                          <a:solidFill>
                            <a:srgbClr val="17375E"/>
                          </a:solidFill>
                          <a:latin typeface="Arial"/>
                          <a:cs typeface="Arial"/>
                        </a:rPr>
                        <a:t>2.6</a:t>
                      </a:r>
                      <a:endParaRPr sz="1100">
                        <a:latin typeface="Arial"/>
                        <a:cs typeface="Arial"/>
                      </a:endParaRPr>
                    </a:p>
                  </a:txBody>
                  <a:tcPr marL="0" marR="0" marT="65404" marB="0">
                    <a:solidFill>
                      <a:srgbClr val="F0F5F9"/>
                    </a:solidFill>
                  </a:tcPr>
                </a:tc>
                <a:tc vMerge="1">
                  <a:txBody>
                    <a:bodyPr/>
                    <a:lstStyle/>
                    <a:p>
                      <a:endParaRPr/>
                    </a:p>
                  </a:txBody>
                  <a:tcPr marL="0" marR="0" marT="0" marB="0"/>
                </a:tc>
              </a:tr>
            </a:tbl>
          </a:graphicData>
        </a:graphic>
      </p:graphicFrame>
      <p:sp>
        <p:nvSpPr>
          <p:cNvPr id="18" name="object 18"/>
          <p:cNvSpPr/>
          <p:nvPr/>
        </p:nvSpPr>
        <p:spPr>
          <a:xfrm>
            <a:off x="7056119" y="2514600"/>
            <a:ext cx="4898135" cy="3870960"/>
          </a:xfrm>
          <a:prstGeom prst="rect">
            <a:avLst/>
          </a:prstGeom>
          <a:blipFill>
            <a:blip r:embed="rId4" cstate="print"/>
            <a:stretch>
              <a:fillRect/>
            </a:stretch>
          </a:blipFill>
        </p:spPr>
        <p:txBody>
          <a:bodyPr wrap="square" lIns="0" tIns="0" rIns="0" bIns="0" rtlCol="0"/>
          <a:lstStyle/>
          <a:p>
            <a:endParaRPr/>
          </a:p>
        </p:txBody>
      </p:sp>
      <p:sp>
        <p:nvSpPr>
          <p:cNvPr id="19" name="object 19"/>
          <p:cNvSpPr txBox="1"/>
          <p:nvPr/>
        </p:nvSpPr>
        <p:spPr>
          <a:xfrm>
            <a:off x="246125" y="4150614"/>
            <a:ext cx="393700" cy="200025"/>
          </a:xfrm>
          <a:prstGeom prst="rect">
            <a:avLst/>
          </a:prstGeom>
          <a:solidFill>
            <a:srgbClr val="F0F5F9"/>
          </a:solidFill>
          <a:ln w="25907">
            <a:solidFill>
              <a:srgbClr val="00AF50"/>
            </a:solidFill>
          </a:ln>
        </p:spPr>
        <p:txBody>
          <a:bodyPr vert="horz" wrap="square" lIns="0" tIns="0" rIns="0" bIns="0" rtlCol="0">
            <a:spAutoFit/>
          </a:bodyPr>
          <a:lstStyle/>
          <a:p>
            <a:pPr marL="85725">
              <a:lnSpc>
                <a:spcPts val="1315"/>
              </a:lnSpc>
            </a:pPr>
            <a:r>
              <a:rPr sz="1100" b="1" dirty="0">
                <a:solidFill>
                  <a:srgbClr val="17375E"/>
                </a:solidFill>
                <a:latin typeface="Arial"/>
                <a:cs typeface="Arial"/>
              </a:rPr>
              <a:t>2.6</a:t>
            </a:r>
            <a:endParaRPr sz="1100">
              <a:latin typeface="Arial"/>
              <a:cs typeface="Arial"/>
            </a:endParaRPr>
          </a:p>
        </p:txBody>
      </p:sp>
      <p:sp>
        <p:nvSpPr>
          <p:cNvPr id="21" name="object 21"/>
          <p:cNvSpPr txBox="1">
            <a:spLocks noGrp="1"/>
          </p:cNvSpPr>
          <p:nvPr>
            <p:ph type="sldNum" sz="quarter" idx="4294967295"/>
          </p:nvPr>
        </p:nvSpPr>
        <p:spPr>
          <a:xfrm>
            <a:off x="11820017" y="6478318"/>
            <a:ext cx="276859" cy="252095"/>
          </a:xfrm>
          <a:prstGeom prst="rect">
            <a:avLst/>
          </a:prstGeom>
        </p:spPr>
        <p:txBody>
          <a:bodyPr vert="horz" wrap="square" lIns="0" tIns="0" rIns="0" bIns="0" rtlCol="0">
            <a:spAutoFit/>
          </a:bodyPr>
          <a:lstStyle/>
          <a:p>
            <a:pPr marL="25400">
              <a:lnSpc>
                <a:spcPts val="1864"/>
              </a:lnSpc>
            </a:pPr>
            <a:r>
              <a:rPr spc="-5" dirty="0"/>
              <a:t>7</a:t>
            </a:r>
          </a:p>
        </p:txBody>
      </p:sp>
      <p:sp>
        <p:nvSpPr>
          <p:cNvPr id="20" name="object 20"/>
          <p:cNvSpPr txBox="1"/>
          <p:nvPr/>
        </p:nvSpPr>
        <p:spPr>
          <a:xfrm>
            <a:off x="858723" y="4107307"/>
            <a:ext cx="1826895" cy="2194560"/>
          </a:xfrm>
          <a:prstGeom prst="rect">
            <a:avLst/>
          </a:prstGeom>
        </p:spPr>
        <p:txBody>
          <a:bodyPr vert="horz" wrap="square" lIns="0" tIns="0" rIns="0" bIns="0" rtlCol="0">
            <a:spAutoFit/>
          </a:bodyPr>
          <a:lstStyle/>
          <a:p>
            <a:pPr marL="12700" marR="115570">
              <a:lnSpc>
                <a:spcPct val="100000"/>
              </a:lnSpc>
            </a:pPr>
            <a:r>
              <a:rPr sz="1300" spc="-5" dirty="0">
                <a:solidFill>
                  <a:srgbClr val="17375E"/>
                </a:solidFill>
                <a:latin typeface="Arial"/>
                <a:cs typeface="Arial"/>
              </a:rPr>
              <a:t>На экранной форме  выдачи</a:t>
            </a:r>
            <a:r>
              <a:rPr sz="1300" spc="-55" dirty="0">
                <a:solidFill>
                  <a:srgbClr val="17375E"/>
                </a:solidFill>
                <a:latin typeface="Arial"/>
                <a:cs typeface="Arial"/>
              </a:rPr>
              <a:t> </a:t>
            </a:r>
            <a:r>
              <a:rPr sz="1300" spc="-5" dirty="0">
                <a:solidFill>
                  <a:srgbClr val="17375E"/>
                </a:solidFill>
                <a:latin typeface="Arial"/>
                <a:cs typeface="Arial"/>
              </a:rPr>
              <a:t>доверенности  часть сведений  заполняется  автоматически из  сведений об  организации  пользователя.</a:t>
            </a:r>
            <a:endParaRPr sz="1300">
              <a:latin typeface="Arial"/>
              <a:cs typeface="Arial"/>
            </a:endParaRPr>
          </a:p>
          <a:p>
            <a:pPr marL="12700" marR="5080">
              <a:lnSpc>
                <a:spcPct val="100000"/>
              </a:lnSpc>
            </a:pPr>
            <a:r>
              <a:rPr sz="1300" spc="-5" dirty="0">
                <a:solidFill>
                  <a:srgbClr val="17375E"/>
                </a:solidFill>
                <a:latin typeface="Arial"/>
                <a:cs typeface="Arial"/>
              </a:rPr>
              <a:t>Необходимо</a:t>
            </a:r>
            <a:r>
              <a:rPr sz="1300" spc="-25" dirty="0">
                <a:solidFill>
                  <a:srgbClr val="17375E"/>
                </a:solidFill>
                <a:latin typeface="Arial"/>
                <a:cs typeface="Arial"/>
              </a:rPr>
              <a:t> </a:t>
            </a:r>
            <a:r>
              <a:rPr sz="1300" spc="-5" dirty="0">
                <a:solidFill>
                  <a:srgbClr val="17375E"/>
                </a:solidFill>
                <a:latin typeface="Arial"/>
                <a:cs typeface="Arial"/>
              </a:rPr>
              <a:t>заполнить  </a:t>
            </a:r>
            <a:r>
              <a:rPr sz="1300" spc="-10" dirty="0">
                <a:solidFill>
                  <a:srgbClr val="17375E"/>
                </a:solidFill>
                <a:latin typeface="Arial"/>
                <a:cs typeface="Arial"/>
              </a:rPr>
              <a:t>оставшуюся </a:t>
            </a:r>
            <a:r>
              <a:rPr sz="1300" spc="-5" dirty="0">
                <a:solidFill>
                  <a:srgbClr val="17375E"/>
                </a:solidFill>
                <a:latin typeface="Arial"/>
                <a:cs typeface="Arial"/>
              </a:rPr>
              <a:t>часть  сведений.</a:t>
            </a:r>
            <a:endParaRPr sz="1300">
              <a:latin typeface="Arial"/>
              <a:cs typeface="Arial"/>
            </a:endParaRPr>
          </a:p>
        </p:txBody>
      </p:sp>
      <p:sp>
        <p:nvSpPr>
          <p:cNvPr id="23" name="object 12"/>
          <p:cNvSpPr txBox="1">
            <a:spLocks noGrp="1"/>
          </p:cNvSpPr>
          <p:nvPr>
            <p:ph type="title"/>
          </p:nvPr>
        </p:nvSpPr>
        <p:spPr>
          <a:xfrm>
            <a:off x="167258" y="256569"/>
            <a:ext cx="10515600" cy="338554"/>
          </a:xfrm>
          <a:prstGeom prst="rect">
            <a:avLst/>
          </a:prstGeom>
        </p:spPr>
        <p:txBody>
          <a:bodyPr vert="horz" wrap="square" lIns="0" tIns="0" rIns="0" bIns="0" rtlCol="0">
            <a:spAutoFit/>
          </a:bodyPr>
          <a:lstStyle/>
          <a:p>
            <a:pPr>
              <a:lnSpc>
                <a:spcPct val="100000"/>
              </a:lnSpc>
            </a:pPr>
            <a:r>
              <a:rPr sz="2200" spc="-10" dirty="0">
                <a:solidFill>
                  <a:srgbClr val="002060"/>
                </a:solidFill>
                <a:latin typeface="Trebuchet MS" panose="020B0603020202020204" pitchFamily="34" charset="0"/>
              </a:rPr>
              <a:t>ФОРМИРОВАНИЕ </a:t>
            </a:r>
            <a:r>
              <a:rPr sz="2200" spc="-5" dirty="0">
                <a:solidFill>
                  <a:srgbClr val="002060"/>
                </a:solidFill>
                <a:latin typeface="Trebuchet MS" panose="020B0603020202020204" pitchFamily="34" charset="0"/>
              </a:rPr>
              <a:t>МЧД</a:t>
            </a:r>
            <a:r>
              <a:rPr sz="2200" spc="-114"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223-ФЗ</a:t>
            </a:r>
          </a:p>
        </p:txBody>
      </p:sp>
    </p:spTree>
    <p:extLst>
      <p:ext uri="{BB962C8B-B14F-4D97-AF65-F5344CB8AC3E}">
        <p14:creationId xmlns:p14="http://schemas.microsoft.com/office/powerpoint/2010/main" val="227890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711708"/>
            <a:ext cx="8736330" cy="0"/>
          </a:xfrm>
          <a:custGeom>
            <a:avLst/>
            <a:gdLst/>
            <a:ahLst/>
            <a:cxnLst/>
            <a:rect l="l" t="t" r="r" b="b"/>
            <a:pathLst>
              <a:path w="8736330">
                <a:moveTo>
                  <a:pt x="0" y="0"/>
                </a:moveTo>
                <a:lnTo>
                  <a:pt x="8736203" y="0"/>
                </a:lnTo>
              </a:path>
            </a:pathLst>
          </a:custGeom>
          <a:ln w="12192">
            <a:solidFill>
              <a:srgbClr val="D9D9D9"/>
            </a:solidFill>
          </a:ln>
        </p:spPr>
        <p:txBody>
          <a:bodyPr wrap="square" lIns="0" tIns="0" rIns="0" bIns="0" rtlCol="0"/>
          <a:lstStyle/>
          <a:p>
            <a:endParaRPr/>
          </a:p>
        </p:txBody>
      </p:sp>
      <p:sp>
        <p:nvSpPr>
          <p:cNvPr id="3" name="object 3"/>
          <p:cNvSpPr txBox="1"/>
          <p:nvPr/>
        </p:nvSpPr>
        <p:spPr>
          <a:xfrm>
            <a:off x="764540" y="955294"/>
            <a:ext cx="3799204" cy="807085"/>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На экранной форме выдачи доверенности после  заполнения информации необходимо нажать</a:t>
            </a:r>
            <a:r>
              <a:rPr sz="1300" spc="65" dirty="0">
                <a:solidFill>
                  <a:srgbClr val="17375E"/>
                </a:solidFill>
                <a:latin typeface="Arial"/>
                <a:cs typeface="Arial"/>
              </a:rPr>
              <a:t> </a:t>
            </a:r>
            <a:r>
              <a:rPr sz="1300" spc="-5" dirty="0">
                <a:solidFill>
                  <a:srgbClr val="17375E"/>
                </a:solidFill>
                <a:latin typeface="Arial"/>
                <a:cs typeface="Arial"/>
              </a:rPr>
              <a:t>на</a:t>
            </a:r>
            <a:endParaRPr sz="1300">
              <a:latin typeface="Arial"/>
              <a:cs typeface="Arial"/>
            </a:endParaRPr>
          </a:p>
          <a:p>
            <a:pPr marL="12700">
              <a:lnSpc>
                <a:spcPct val="100000"/>
              </a:lnSpc>
            </a:pPr>
            <a:r>
              <a:rPr sz="1300" spc="-5" dirty="0">
                <a:solidFill>
                  <a:srgbClr val="17375E"/>
                </a:solidFill>
                <a:latin typeface="Arial"/>
                <a:cs typeface="Arial"/>
              </a:rPr>
              <a:t>«Сохранить и </a:t>
            </a:r>
            <a:r>
              <a:rPr sz="1300" spc="-10" dirty="0">
                <a:solidFill>
                  <a:srgbClr val="17375E"/>
                </a:solidFill>
                <a:latin typeface="Arial"/>
                <a:cs typeface="Arial"/>
              </a:rPr>
              <a:t>подписать» </a:t>
            </a:r>
            <a:r>
              <a:rPr sz="1300" spc="-5" dirty="0">
                <a:solidFill>
                  <a:srgbClr val="17375E"/>
                </a:solidFill>
                <a:latin typeface="Arial"/>
                <a:cs typeface="Arial"/>
              </a:rPr>
              <a:t>после чего нажать</a:t>
            </a:r>
            <a:r>
              <a:rPr sz="1300" spc="145" dirty="0">
                <a:solidFill>
                  <a:srgbClr val="17375E"/>
                </a:solidFill>
                <a:latin typeface="Arial"/>
                <a:cs typeface="Arial"/>
              </a:rPr>
              <a:t> </a:t>
            </a:r>
            <a:r>
              <a:rPr sz="1300" spc="-5" dirty="0">
                <a:solidFill>
                  <a:srgbClr val="17375E"/>
                </a:solidFill>
                <a:latin typeface="Arial"/>
                <a:cs typeface="Arial"/>
              </a:rPr>
              <a:t>на</a:t>
            </a:r>
            <a:endParaRPr sz="1300">
              <a:latin typeface="Arial"/>
              <a:cs typeface="Arial"/>
            </a:endParaRPr>
          </a:p>
          <a:p>
            <a:pPr marL="12700">
              <a:lnSpc>
                <a:spcPct val="100000"/>
              </a:lnSpc>
            </a:pPr>
            <a:r>
              <a:rPr sz="1300" spc="-5" dirty="0">
                <a:solidFill>
                  <a:srgbClr val="17375E"/>
                </a:solidFill>
                <a:latin typeface="Arial"/>
                <a:cs typeface="Arial"/>
              </a:rPr>
              <a:t>«Разместить»</a:t>
            </a:r>
            <a:endParaRPr sz="1300">
              <a:latin typeface="Arial"/>
              <a:cs typeface="Arial"/>
            </a:endParaRPr>
          </a:p>
        </p:txBody>
      </p:sp>
      <p:sp>
        <p:nvSpPr>
          <p:cNvPr id="4" name="object 4"/>
          <p:cNvSpPr txBox="1"/>
          <p:nvPr/>
        </p:nvSpPr>
        <p:spPr>
          <a:xfrm>
            <a:off x="293370" y="991361"/>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090">
              <a:lnSpc>
                <a:spcPts val="1305"/>
              </a:lnSpc>
            </a:pPr>
            <a:r>
              <a:rPr sz="1100" b="1" dirty="0">
                <a:solidFill>
                  <a:srgbClr val="17375E"/>
                </a:solidFill>
                <a:latin typeface="Arial"/>
                <a:cs typeface="Arial"/>
              </a:rPr>
              <a:t>2.7</a:t>
            </a:r>
            <a:endParaRPr sz="1100">
              <a:latin typeface="Arial"/>
              <a:cs typeface="Arial"/>
            </a:endParaRPr>
          </a:p>
        </p:txBody>
      </p:sp>
      <p:sp>
        <p:nvSpPr>
          <p:cNvPr id="6" name="object 6"/>
          <p:cNvSpPr/>
          <p:nvPr/>
        </p:nvSpPr>
        <p:spPr>
          <a:xfrm>
            <a:off x="6190488" y="2253995"/>
            <a:ext cx="5772911" cy="4200144"/>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5677661" y="1052322"/>
            <a:ext cx="393700" cy="200025"/>
          </a:xfrm>
          <a:prstGeom prst="rect">
            <a:avLst/>
          </a:prstGeom>
          <a:solidFill>
            <a:srgbClr val="F0F5F9"/>
          </a:solidFill>
          <a:ln w="25908">
            <a:solidFill>
              <a:srgbClr val="00AF50"/>
            </a:solidFill>
          </a:ln>
        </p:spPr>
        <p:txBody>
          <a:bodyPr vert="horz" wrap="square" lIns="0" tIns="0" rIns="0" bIns="0" rtlCol="0">
            <a:spAutoFit/>
          </a:bodyPr>
          <a:lstStyle/>
          <a:p>
            <a:pPr marL="86360">
              <a:lnSpc>
                <a:spcPts val="1305"/>
              </a:lnSpc>
            </a:pPr>
            <a:r>
              <a:rPr sz="1100" b="1" dirty="0">
                <a:solidFill>
                  <a:srgbClr val="17375E"/>
                </a:solidFill>
                <a:latin typeface="Arial"/>
                <a:cs typeface="Arial"/>
              </a:rPr>
              <a:t>2.8</a:t>
            </a:r>
            <a:endParaRPr sz="1100">
              <a:latin typeface="Arial"/>
              <a:cs typeface="Arial"/>
            </a:endParaRPr>
          </a:p>
        </p:txBody>
      </p:sp>
      <p:sp>
        <p:nvSpPr>
          <p:cNvPr id="8" name="object 8"/>
          <p:cNvSpPr txBox="1"/>
          <p:nvPr/>
        </p:nvSpPr>
        <p:spPr>
          <a:xfrm>
            <a:off x="6251828" y="1031494"/>
            <a:ext cx="5813425" cy="807085"/>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На форме подписания доверенности </a:t>
            </a:r>
            <a:r>
              <a:rPr sz="1300" spc="-10" dirty="0">
                <a:solidFill>
                  <a:srgbClr val="17375E"/>
                </a:solidFill>
                <a:latin typeface="Arial"/>
                <a:cs typeface="Arial"/>
              </a:rPr>
              <a:t>проставить </a:t>
            </a:r>
            <a:r>
              <a:rPr sz="1300" spc="-5" dirty="0">
                <a:solidFill>
                  <a:srgbClr val="17375E"/>
                </a:solidFill>
                <a:latin typeface="Arial"/>
                <a:cs typeface="Arial"/>
              </a:rPr>
              <a:t>галочку «Я подтверждаю,  </a:t>
            </a:r>
            <a:r>
              <a:rPr sz="1300" spc="-10" dirty="0">
                <a:solidFill>
                  <a:srgbClr val="17375E"/>
                </a:solidFill>
                <a:latin typeface="Arial"/>
                <a:cs typeface="Arial"/>
              </a:rPr>
              <a:t>что </a:t>
            </a:r>
            <a:r>
              <a:rPr sz="1300" spc="-5" dirty="0">
                <a:solidFill>
                  <a:srgbClr val="17375E"/>
                </a:solidFill>
                <a:latin typeface="Arial"/>
                <a:cs typeface="Arial"/>
              </a:rPr>
              <a:t>согласен на </a:t>
            </a:r>
            <a:r>
              <a:rPr sz="1300" spc="-10" dirty="0">
                <a:solidFill>
                  <a:srgbClr val="17375E"/>
                </a:solidFill>
                <a:latin typeface="Arial"/>
                <a:cs typeface="Arial"/>
              </a:rPr>
              <a:t>подписание </a:t>
            </a:r>
            <a:r>
              <a:rPr sz="1300" spc="-5" dirty="0">
                <a:solidFill>
                  <a:srgbClr val="17375E"/>
                </a:solidFill>
                <a:latin typeface="Arial"/>
                <a:cs typeface="Arial"/>
              </a:rPr>
              <a:t>указанной информации своей электронной  </a:t>
            </a:r>
            <a:r>
              <a:rPr sz="1300" spc="-10" dirty="0">
                <a:solidFill>
                  <a:srgbClr val="17375E"/>
                </a:solidFill>
                <a:latin typeface="Arial"/>
                <a:cs typeface="Arial"/>
              </a:rPr>
              <a:t>подписью </a:t>
            </a:r>
            <a:r>
              <a:rPr sz="1300" spc="-5" dirty="0">
                <a:solidFill>
                  <a:srgbClr val="17375E"/>
                </a:solidFill>
                <a:latin typeface="Arial"/>
                <a:cs typeface="Arial"/>
              </a:rPr>
              <a:t>и размещение ее в реестре доверенностей ЕИС» и нажать на  кнопку</a:t>
            </a:r>
            <a:r>
              <a:rPr sz="1300" spc="-65" dirty="0">
                <a:solidFill>
                  <a:srgbClr val="17375E"/>
                </a:solidFill>
                <a:latin typeface="Arial"/>
                <a:cs typeface="Arial"/>
              </a:rPr>
              <a:t> </a:t>
            </a:r>
            <a:r>
              <a:rPr sz="1300" spc="-5" dirty="0">
                <a:solidFill>
                  <a:srgbClr val="17375E"/>
                </a:solidFill>
                <a:latin typeface="Arial"/>
                <a:cs typeface="Arial"/>
              </a:rPr>
              <a:t>«Подписать»</a:t>
            </a:r>
            <a:endParaRPr sz="1300" dirty="0">
              <a:latin typeface="Arial"/>
              <a:cs typeface="Arial"/>
            </a:endParaRPr>
          </a:p>
        </p:txBody>
      </p:sp>
      <p:sp>
        <p:nvSpPr>
          <p:cNvPr id="9" name="object 9"/>
          <p:cNvSpPr/>
          <p:nvPr/>
        </p:nvSpPr>
        <p:spPr>
          <a:xfrm>
            <a:off x="9068561" y="6134861"/>
            <a:ext cx="524510" cy="190500"/>
          </a:xfrm>
          <a:custGeom>
            <a:avLst/>
            <a:gdLst/>
            <a:ahLst/>
            <a:cxnLst/>
            <a:rect l="l" t="t" r="r" b="b"/>
            <a:pathLst>
              <a:path w="524509" h="190500">
                <a:moveTo>
                  <a:pt x="0" y="190500"/>
                </a:moveTo>
                <a:lnTo>
                  <a:pt x="524255" y="190500"/>
                </a:lnTo>
                <a:lnTo>
                  <a:pt x="524255" y="0"/>
                </a:lnTo>
                <a:lnTo>
                  <a:pt x="0" y="0"/>
                </a:lnTo>
                <a:lnTo>
                  <a:pt x="0" y="190500"/>
                </a:lnTo>
                <a:close/>
              </a:path>
            </a:pathLst>
          </a:custGeom>
          <a:solidFill>
            <a:srgbClr val="F0F5F9"/>
          </a:solidFill>
        </p:spPr>
        <p:txBody>
          <a:bodyPr wrap="square" lIns="0" tIns="0" rIns="0" bIns="0" rtlCol="0"/>
          <a:lstStyle/>
          <a:p>
            <a:endParaRPr/>
          </a:p>
        </p:txBody>
      </p:sp>
      <p:sp>
        <p:nvSpPr>
          <p:cNvPr id="10" name="object 10"/>
          <p:cNvSpPr/>
          <p:nvPr/>
        </p:nvSpPr>
        <p:spPr>
          <a:xfrm>
            <a:off x="9068561" y="6134861"/>
            <a:ext cx="524510" cy="190500"/>
          </a:xfrm>
          <a:custGeom>
            <a:avLst/>
            <a:gdLst/>
            <a:ahLst/>
            <a:cxnLst/>
            <a:rect l="l" t="t" r="r" b="b"/>
            <a:pathLst>
              <a:path w="524509" h="190500">
                <a:moveTo>
                  <a:pt x="0" y="190500"/>
                </a:moveTo>
                <a:lnTo>
                  <a:pt x="524255" y="190500"/>
                </a:lnTo>
                <a:lnTo>
                  <a:pt x="524255" y="0"/>
                </a:lnTo>
                <a:lnTo>
                  <a:pt x="0" y="0"/>
                </a:lnTo>
                <a:lnTo>
                  <a:pt x="0" y="190500"/>
                </a:lnTo>
                <a:close/>
              </a:path>
            </a:pathLst>
          </a:custGeom>
          <a:ln w="25908">
            <a:solidFill>
              <a:srgbClr val="00AF50"/>
            </a:solidFill>
          </a:ln>
        </p:spPr>
        <p:txBody>
          <a:bodyPr wrap="square" lIns="0" tIns="0" rIns="0" bIns="0" rtlCol="0"/>
          <a:lstStyle/>
          <a:p>
            <a:endParaRPr/>
          </a:p>
        </p:txBody>
      </p:sp>
      <p:sp>
        <p:nvSpPr>
          <p:cNvPr id="11" name="object 11"/>
          <p:cNvSpPr txBox="1"/>
          <p:nvPr/>
        </p:nvSpPr>
        <p:spPr>
          <a:xfrm>
            <a:off x="9219692" y="6142837"/>
            <a:ext cx="220345" cy="182245"/>
          </a:xfrm>
          <a:prstGeom prst="rect">
            <a:avLst/>
          </a:prstGeom>
        </p:spPr>
        <p:txBody>
          <a:bodyPr vert="horz" wrap="square" lIns="0" tIns="0" rIns="0" bIns="0" rtlCol="0">
            <a:spAutoFit/>
          </a:bodyPr>
          <a:lstStyle/>
          <a:p>
            <a:pPr marL="12700">
              <a:lnSpc>
                <a:spcPct val="100000"/>
              </a:lnSpc>
            </a:pPr>
            <a:r>
              <a:rPr sz="1100" b="1" dirty="0">
                <a:solidFill>
                  <a:srgbClr val="17375E"/>
                </a:solidFill>
                <a:latin typeface="Arial"/>
                <a:cs typeface="Arial"/>
              </a:rPr>
              <a:t>2.8</a:t>
            </a:r>
            <a:endParaRPr sz="1100">
              <a:latin typeface="Arial"/>
              <a:cs typeface="Arial"/>
            </a:endParaRPr>
          </a:p>
        </p:txBody>
      </p:sp>
      <p:sp>
        <p:nvSpPr>
          <p:cNvPr id="12" name="object 12"/>
          <p:cNvSpPr/>
          <p:nvPr/>
        </p:nvSpPr>
        <p:spPr>
          <a:xfrm>
            <a:off x="9592818" y="5944361"/>
            <a:ext cx="1841500" cy="381000"/>
          </a:xfrm>
          <a:custGeom>
            <a:avLst/>
            <a:gdLst/>
            <a:ahLst/>
            <a:cxnLst/>
            <a:rect l="l" t="t" r="r" b="b"/>
            <a:pathLst>
              <a:path w="1841500" h="381000">
                <a:moveTo>
                  <a:pt x="0" y="381000"/>
                </a:moveTo>
                <a:lnTo>
                  <a:pt x="1840992" y="381000"/>
                </a:lnTo>
                <a:lnTo>
                  <a:pt x="1840992" y="0"/>
                </a:lnTo>
                <a:lnTo>
                  <a:pt x="0" y="0"/>
                </a:lnTo>
                <a:lnTo>
                  <a:pt x="0" y="381000"/>
                </a:lnTo>
                <a:close/>
              </a:path>
            </a:pathLst>
          </a:custGeom>
          <a:ln w="25908">
            <a:solidFill>
              <a:srgbClr val="00AF50"/>
            </a:solidFill>
          </a:ln>
        </p:spPr>
        <p:txBody>
          <a:bodyPr wrap="square" lIns="0" tIns="0" rIns="0" bIns="0" rtlCol="0"/>
          <a:lstStyle/>
          <a:p>
            <a:endParaRPr/>
          </a:p>
        </p:txBody>
      </p:sp>
      <p:sp>
        <p:nvSpPr>
          <p:cNvPr id="13" name="object 13"/>
          <p:cNvSpPr/>
          <p:nvPr/>
        </p:nvSpPr>
        <p:spPr>
          <a:xfrm>
            <a:off x="669036" y="2819400"/>
            <a:ext cx="4844796" cy="2276856"/>
          </a:xfrm>
          <a:prstGeom prst="rect">
            <a:avLst/>
          </a:prstGeom>
          <a:blipFill>
            <a:blip r:embed="rId3" cstate="print"/>
            <a:stretch>
              <a:fillRect/>
            </a:stretch>
          </a:blipFill>
        </p:spPr>
        <p:txBody>
          <a:bodyPr wrap="square" lIns="0" tIns="0" rIns="0" bIns="0" rtlCol="0"/>
          <a:lstStyle/>
          <a:p>
            <a:endParaRPr/>
          </a:p>
        </p:txBody>
      </p:sp>
      <p:sp>
        <p:nvSpPr>
          <p:cNvPr id="14" name="object 14"/>
          <p:cNvSpPr txBox="1">
            <a:spLocks noGrp="1"/>
          </p:cNvSpPr>
          <p:nvPr>
            <p:ph type="sldNum" sz="quarter" idx="4294967295"/>
          </p:nvPr>
        </p:nvSpPr>
        <p:spPr>
          <a:xfrm>
            <a:off x="9448800" y="6356350"/>
            <a:ext cx="2743200" cy="365125"/>
          </a:xfrm>
          <a:prstGeom prst="rect">
            <a:avLst/>
          </a:prstGeom>
        </p:spPr>
        <p:txBody>
          <a:bodyPr vert="horz" wrap="square" lIns="0" tIns="0" rIns="0" bIns="0" rtlCol="0">
            <a:spAutoFit/>
          </a:bodyPr>
          <a:lstStyle/>
          <a:p>
            <a:pPr marL="25400">
              <a:lnSpc>
                <a:spcPts val="1864"/>
              </a:lnSpc>
            </a:pPr>
            <a:r>
              <a:rPr spc="-5" dirty="0"/>
              <a:t>8</a:t>
            </a:r>
          </a:p>
        </p:txBody>
      </p:sp>
      <p:sp>
        <p:nvSpPr>
          <p:cNvPr id="16" name="object 12"/>
          <p:cNvSpPr txBox="1">
            <a:spLocks noGrp="1"/>
          </p:cNvSpPr>
          <p:nvPr>
            <p:ph type="title" idx="4294967295"/>
          </p:nvPr>
        </p:nvSpPr>
        <p:spPr>
          <a:xfrm>
            <a:off x="0" y="196850"/>
            <a:ext cx="9753600" cy="339725"/>
          </a:xfrm>
          <a:prstGeom prst="rect">
            <a:avLst/>
          </a:prstGeom>
        </p:spPr>
        <p:txBody>
          <a:bodyPr vert="horz" wrap="square" lIns="0" tIns="0" rIns="0" bIns="0" rtlCol="0">
            <a:spAutoFit/>
          </a:bodyPr>
          <a:lstStyle/>
          <a:p>
            <a:pPr>
              <a:lnSpc>
                <a:spcPct val="100000"/>
              </a:lnSpc>
            </a:pPr>
            <a:r>
              <a:rPr sz="2200" spc="-10" dirty="0">
                <a:solidFill>
                  <a:srgbClr val="002060"/>
                </a:solidFill>
                <a:latin typeface="Trebuchet MS" panose="020B0603020202020204" pitchFamily="34" charset="0"/>
              </a:rPr>
              <a:t>ФОРМИРОВАНИЕ </a:t>
            </a:r>
            <a:r>
              <a:rPr sz="2200" spc="-5" dirty="0">
                <a:solidFill>
                  <a:srgbClr val="002060"/>
                </a:solidFill>
                <a:latin typeface="Trebuchet MS" panose="020B0603020202020204" pitchFamily="34" charset="0"/>
              </a:rPr>
              <a:t>МЧД</a:t>
            </a:r>
            <a:r>
              <a:rPr sz="2200" spc="-114"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223-ФЗ</a:t>
            </a:r>
          </a:p>
        </p:txBody>
      </p:sp>
    </p:spTree>
    <p:extLst>
      <p:ext uri="{BB962C8B-B14F-4D97-AF65-F5344CB8AC3E}">
        <p14:creationId xmlns:p14="http://schemas.microsoft.com/office/powerpoint/2010/main" val="3386791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57962" y="867917"/>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725">
              <a:lnSpc>
                <a:spcPts val="1305"/>
              </a:lnSpc>
            </a:pPr>
            <a:r>
              <a:rPr sz="1100" b="1" dirty="0">
                <a:solidFill>
                  <a:srgbClr val="17375E"/>
                </a:solidFill>
                <a:latin typeface="Arial"/>
                <a:cs typeface="Arial"/>
              </a:rPr>
              <a:t>2.9</a:t>
            </a:r>
            <a:endParaRPr sz="1100">
              <a:latin typeface="Arial"/>
              <a:cs typeface="Arial"/>
            </a:endParaRPr>
          </a:p>
        </p:txBody>
      </p:sp>
      <p:sp>
        <p:nvSpPr>
          <p:cNvPr id="5" name="object 5"/>
          <p:cNvSpPr/>
          <p:nvPr/>
        </p:nvSpPr>
        <p:spPr>
          <a:xfrm>
            <a:off x="304800" y="1600200"/>
            <a:ext cx="5410200" cy="4267200"/>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929436" y="891666"/>
            <a:ext cx="3384550" cy="212725"/>
          </a:xfrm>
          <a:prstGeom prst="rect">
            <a:avLst/>
          </a:prstGeom>
        </p:spPr>
        <p:txBody>
          <a:bodyPr vert="horz" wrap="square" lIns="0" tIns="0" rIns="0" bIns="0" rtlCol="0">
            <a:spAutoFit/>
          </a:bodyPr>
          <a:lstStyle/>
          <a:p>
            <a:pPr marL="12700">
              <a:lnSpc>
                <a:spcPct val="100000"/>
              </a:lnSpc>
            </a:pPr>
            <a:r>
              <a:rPr sz="1300" spc="-5" dirty="0">
                <a:solidFill>
                  <a:srgbClr val="17375E"/>
                </a:solidFill>
                <a:latin typeface="Arial"/>
                <a:cs typeface="Arial"/>
              </a:rPr>
              <a:t>Доверенность на выбранные </a:t>
            </a:r>
            <a:r>
              <a:rPr sz="1300" spc="-10" dirty="0">
                <a:solidFill>
                  <a:srgbClr val="17375E"/>
                </a:solidFill>
                <a:latin typeface="Arial"/>
                <a:cs typeface="Arial"/>
              </a:rPr>
              <a:t>права</a:t>
            </a:r>
            <a:r>
              <a:rPr sz="1300" spc="45" dirty="0">
                <a:solidFill>
                  <a:srgbClr val="17375E"/>
                </a:solidFill>
                <a:latin typeface="Arial"/>
                <a:cs typeface="Arial"/>
              </a:rPr>
              <a:t> </a:t>
            </a:r>
            <a:r>
              <a:rPr sz="1300" spc="-5" dirty="0">
                <a:solidFill>
                  <a:srgbClr val="17375E"/>
                </a:solidFill>
                <a:latin typeface="Arial"/>
                <a:cs typeface="Arial"/>
              </a:rPr>
              <a:t>выдана</a:t>
            </a:r>
            <a:endParaRPr sz="1300">
              <a:latin typeface="Arial"/>
              <a:cs typeface="Arial"/>
            </a:endParaRPr>
          </a:p>
        </p:txBody>
      </p:sp>
      <p:sp>
        <p:nvSpPr>
          <p:cNvPr id="7" name="object 7"/>
          <p:cNvSpPr txBox="1"/>
          <p:nvPr/>
        </p:nvSpPr>
        <p:spPr>
          <a:xfrm>
            <a:off x="6172961" y="829817"/>
            <a:ext cx="609600" cy="238125"/>
          </a:xfrm>
          <a:prstGeom prst="rect">
            <a:avLst/>
          </a:prstGeom>
          <a:solidFill>
            <a:srgbClr val="F0F5F9"/>
          </a:solidFill>
          <a:ln w="25907">
            <a:solidFill>
              <a:srgbClr val="00AF50"/>
            </a:solidFill>
          </a:ln>
        </p:spPr>
        <p:txBody>
          <a:bodyPr vert="horz" wrap="square" lIns="0" tIns="17145" rIns="0" bIns="0" rtlCol="0">
            <a:spAutoFit/>
          </a:bodyPr>
          <a:lstStyle/>
          <a:p>
            <a:pPr marL="154940">
              <a:lnSpc>
                <a:spcPct val="100000"/>
              </a:lnSpc>
              <a:spcBef>
                <a:spcPts val="135"/>
              </a:spcBef>
            </a:pPr>
            <a:r>
              <a:rPr sz="1100" b="1" dirty="0">
                <a:solidFill>
                  <a:srgbClr val="17375E"/>
                </a:solidFill>
                <a:latin typeface="Arial"/>
                <a:cs typeface="Arial"/>
              </a:rPr>
              <a:t>2.10</a:t>
            </a:r>
            <a:endParaRPr sz="1100">
              <a:latin typeface="Arial"/>
              <a:cs typeface="Arial"/>
            </a:endParaRPr>
          </a:p>
        </p:txBody>
      </p:sp>
      <p:sp>
        <p:nvSpPr>
          <p:cNvPr id="8" name="object 8"/>
          <p:cNvSpPr txBox="1"/>
          <p:nvPr/>
        </p:nvSpPr>
        <p:spPr>
          <a:xfrm>
            <a:off x="6937629" y="802894"/>
            <a:ext cx="4774565" cy="410845"/>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При необходимости можно скачать доверенность на рабочее  </a:t>
            </a:r>
            <a:r>
              <a:rPr sz="1300" spc="-10" dirty="0">
                <a:solidFill>
                  <a:srgbClr val="17375E"/>
                </a:solidFill>
                <a:latin typeface="Arial"/>
                <a:cs typeface="Arial"/>
              </a:rPr>
              <a:t>место </a:t>
            </a:r>
            <a:r>
              <a:rPr sz="1300" spc="-5" dirty="0">
                <a:solidFill>
                  <a:srgbClr val="17375E"/>
                </a:solidFill>
                <a:latin typeface="Arial"/>
                <a:cs typeface="Arial"/>
              </a:rPr>
              <a:t>пользователя или</a:t>
            </a:r>
            <a:r>
              <a:rPr sz="1300" spc="105" dirty="0">
                <a:solidFill>
                  <a:srgbClr val="17375E"/>
                </a:solidFill>
                <a:latin typeface="Arial"/>
                <a:cs typeface="Arial"/>
              </a:rPr>
              <a:t> </a:t>
            </a:r>
            <a:r>
              <a:rPr sz="1300" spc="-10" dirty="0">
                <a:solidFill>
                  <a:srgbClr val="17375E"/>
                </a:solidFill>
                <a:latin typeface="Arial"/>
                <a:cs typeface="Arial"/>
              </a:rPr>
              <a:t>распечатать</a:t>
            </a:r>
            <a:endParaRPr sz="1300" dirty="0">
              <a:latin typeface="Arial"/>
              <a:cs typeface="Arial"/>
            </a:endParaRPr>
          </a:p>
        </p:txBody>
      </p:sp>
      <p:sp>
        <p:nvSpPr>
          <p:cNvPr id="9" name="object 9"/>
          <p:cNvSpPr/>
          <p:nvPr/>
        </p:nvSpPr>
        <p:spPr>
          <a:xfrm>
            <a:off x="5867400" y="1266444"/>
            <a:ext cx="6260592" cy="5201411"/>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5862828" y="1261872"/>
            <a:ext cx="6269990" cy="5210810"/>
          </a:xfrm>
          <a:custGeom>
            <a:avLst/>
            <a:gdLst/>
            <a:ahLst/>
            <a:cxnLst/>
            <a:rect l="l" t="t" r="r" b="b"/>
            <a:pathLst>
              <a:path w="6269990" h="5210810">
                <a:moveTo>
                  <a:pt x="0" y="5210556"/>
                </a:moveTo>
                <a:lnTo>
                  <a:pt x="6269735" y="5210556"/>
                </a:lnTo>
                <a:lnTo>
                  <a:pt x="6269735" y="0"/>
                </a:lnTo>
                <a:lnTo>
                  <a:pt x="0" y="0"/>
                </a:lnTo>
                <a:lnTo>
                  <a:pt x="0" y="5210556"/>
                </a:lnTo>
                <a:close/>
              </a:path>
            </a:pathLst>
          </a:custGeom>
          <a:ln w="9144">
            <a:solidFill>
              <a:srgbClr val="13335A"/>
            </a:solidFill>
          </a:ln>
        </p:spPr>
        <p:txBody>
          <a:bodyPr wrap="square" lIns="0" tIns="0" rIns="0" bIns="0" rtlCol="0"/>
          <a:lstStyle/>
          <a:p>
            <a:endParaRPr/>
          </a:p>
        </p:txBody>
      </p:sp>
      <p:sp>
        <p:nvSpPr>
          <p:cNvPr id="11" name="object 11"/>
          <p:cNvSpPr/>
          <p:nvPr/>
        </p:nvSpPr>
        <p:spPr>
          <a:xfrm>
            <a:off x="1219961" y="3963161"/>
            <a:ext cx="447040" cy="321945"/>
          </a:xfrm>
          <a:custGeom>
            <a:avLst/>
            <a:gdLst/>
            <a:ahLst/>
            <a:cxnLst/>
            <a:rect l="l" t="t" r="r" b="b"/>
            <a:pathLst>
              <a:path w="447039" h="321945">
                <a:moveTo>
                  <a:pt x="0" y="321563"/>
                </a:moveTo>
                <a:lnTo>
                  <a:pt x="446531" y="321563"/>
                </a:lnTo>
                <a:lnTo>
                  <a:pt x="446531" y="0"/>
                </a:lnTo>
                <a:lnTo>
                  <a:pt x="0" y="0"/>
                </a:lnTo>
                <a:lnTo>
                  <a:pt x="0" y="321563"/>
                </a:lnTo>
                <a:close/>
              </a:path>
            </a:pathLst>
          </a:custGeom>
          <a:solidFill>
            <a:srgbClr val="F0F5F9"/>
          </a:solidFill>
        </p:spPr>
        <p:txBody>
          <a:bodyPr wrap="square" lIns="0" tIns="0" rIns="0" bIns="0" rtlCol="0"/>
          <a:lstStyle/>
          <a:p>
            <a:endParaRPr/>
          </a:p>
        </p:txBody>
      </p:sp>
      <p:sp>
        <p:nvSpPr>
          <p:cNvPr id="12" name="object 12"/>
          <p:cNvSpPr/>
          <p:nvPr/>
        </p:nvSpPr>
        <p:spPr>
          <a:xfrm>
            <a:off x="1219961" y="3963161"/>
            <a:ext cx="447040" cy="321945"/>
          </a:xfrm>
          <a:custGeom>
            <a:avLst/>
            <a:gdLst/>
            <a:ahLst/>
            <a:cxnLst/>
            <a:rect l="l" t="t" r="r" b="b"/>
            <a:pathLst>
              <a:path w="447039" h="321945">
                <a:moveTo>
                  <a:pt x="0" y="321563"/>
                </a:moveTo>
                <a:lnTo>
                  <a:pt x="446531" y="321563"/>
                </a:lnTo>
                <a:lnTo>
                  <a:pt x="446531" y="0"/>
                </a:lnTo>
                <a:lnTo>
                  <a:pt x="0" y="0"/>
                </a:lnTo>
                <a:lnTo>
                  <a:pt x="0" y="321563"/>
                </a:lnTo>
                <a:close/>
              </a:path>
            </a:pathLst>
          </a:custGeom>
          <a:ln w="25908">
            <a:solidFill>
              <a:srgbClr val="00AF50"/>
            </a:solidFill>
          </a:ln>
        </p:spPr>
        <p:txBody>
          <a:bodyPr wrap="square" lIns="0" tIns="0" rIns="0" bIns="0" rtlCol="0"/>
          <a:lstStyle/>
          <a:p>
            <a:endParaRPr/>
          </a:p>
        </p:txBody>
      </p:sp>
      <p:sp>
        <p:nvSpPr>
          <p:cNvPr id="13" name="object 13"/>
          <p:cNvSpPr txBox="1"/>
          <p:nvPr/>
        </p:nvSpPr>
        <p:spPr>
          <a:xfrm>
            <a:off x="300227" y="1595627"/>
            <a:ext cx="5419725" cy="4276725"/>
          </a:xfrm>
          <a:prstGeom prst="rect">
            <a:avLst/>
          </a:prstGeom>
          <a:ln w="9144">
            <a:solidFill>
              <a:srgbClr val="13335A"/>
            </a:solidFill>
          </a:ln>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35"/>
              </a:spcBef>
            </a:pPr>
            <a:endParaRPr sz="1050">
              <a:latin typeface="Times New Roman"/>
              <a:cs typeface="Times New Roman"/>
            </a:endParaRPr>
          </a:p>
          <a:p>
            <a:pPr marL="1039494">
              <a:lnSpc>
                <a:spcPct val="100000"/>
              </a:lnSpc>
            </a:pPr>
            <a:r>
              <a:rPr sz="1100" b="1" dirty="0">
                <a:solidFill>
                  <a:srgbClr val="17375E"/>
                </a:solidFill>
                <a:latin typeface="Arial"/>
                <a:cs typeface="Arial"/>
              </a:rPr>
              <a:t>2.9</a:t>
            </a:r>
            <a:endParaRPr sz="1100">
              <a:latin typeface="Arial"/>
              <a:cs typeface="Arial"/>
            </a:endParaRPr>
          </a:p>
        </p:txBody>
      </p:sp>
      <p:sp>
        <p:nvSpPr>
          <p:cNvPr id="14" name="object 14"/>
          <p:cNvSpPr/>
          <p:nvPr/>
        </p:nvSpPr>
        <p:spPr>
          <a:xfrm>
            <a:off x="1666494" y="2743961"/>
            <a:ext cx="3134995" cy="1541145"/>
          </a:xfrm>
          <a:custGeom>
            <a:avLst/>
            <a:gdLst/>
            <a:ahLst/>
            <a:cxnLst/>
            <a:rect l="l" t="t" r="r" b="b"/>
            <a:pathLst>
              <a:path w="3134995" h="1541145">
                <a:moveTo>
                  <a:pt x="0" y="1540764"/>
                </a:moveTo>
                <a:lnTo>
                  <a:pt x="3134868" y="1540764"/>
                </a:lnTo>
                <a:lnTo>
                  <a:pt x="3134868" y="0"/>
                </a:lnTo>
                <a:lnTo>
                  <a:pt x="0" y="0"/>
                </a:lnTo>
                <a:lnTo>
                  <a:pt x="0" y="1540764"/>
                </a:lnTo>
                <a:close/>
              </a:path>
            </a:pathLst>
          </a:custGeom>
          <a:ln w="25908">
            <a:solidFill>
              <a:srgbClr val="00AF50"/>
            </a:solidFill>
          </a:ln>
        </p:spPr>
        <p:txBody>
          <a:bodyPr wrap="square" lIns="0" tIns="0" rIns="0" bIns="0" rtlCol="0"/>
          <a:lstStyle/>
          <a:p>
            <a:endParaRPr/>
          </a:p>
        </p:txBody>
      </p:sp>
      <p:sp>
        <p:nvSpPr>
          <p:cNvPr id="15" name="object 15"/>
          <p:cNvSpPr/>
          <p:nvPr/>
        </p:nvSpPr>
        <p:spPr>
          <a:xfrm>
            <a:off x="5627370" y="6127241"/>
            <a:ext cx="742315" cy="257810"/>
          </a:xfrm>
          <a:custGeom>
            <a:avLst/>
            <a:gdLst/>
            <a:ahLst/>
            <a:cxnLst/>
            <a:rect l="l" t="t" r="r" b="b"/>
            <a:pathLst>
              <a:path w="742314" h="257810">
                <a:moveTo>
                  <a:pt x="0" y="257556"/>
                </a:moveTo>
                <a:lnTo>
                  <a:pt x="742188" y="257556"/>
                </a:lnTo>
                <a:lnTo>
                  <a:pt x="742188" y="0"/>
                </a:lnTo>
                <a:lnTo>
                  <a:pt x="0" y="0"/>
                </a:lnTo>
                <a:lnTo>
                  <a:pt x="0" y="257556"/>
                </a:lnTo>
                <a:close/>
              </a:path>
            </a:pathLst>
          </a:custGeom>
          <a:solidFill>
            <a:srgbClr val="F0F5F9"/>
          </a:solidFill>
        </p:spPr>
        <p:txBody>
          <a:bodyPr wrap="square" lIns="0" tIns="0" rIns="0" bIns="0" rtlCol="0"/>
          <a:lstStyle/>
          <a:p>
            <a:endParaRPr/>
          </a:p>
        </p:txBody>
      </p:sp>
      <p:sp>
        <p:nvSpPr>
          <p:cNvPr id="16" name="object 16"/>
          <p:cNvSpPr/>
          <p:nvPr/>
        </p:nvSpPr>
        <p:spPr>
          <a:xfrm>
            <a:off x="5627370" y="6127241"/>
            <a:ext cx="742315" cy="257810"/>
          </a:xfrm>
          <a:custGeom>
            <a:avLst/>
            <a:gdLst/>
            <a:ahLst/>
            <a:cxnLst/>
            <a:rect l="l" t="t" r="r" b="b"/>
            <a:pathLst>
              <a:path w="742314" h="257810">
                <a:moveTo>
                  <a:pt x="0" y="257556"/>
                </a:moveTo>
                <a:lnTo>
                  <a:pt x="742188" y="257556"/>
                </a:lnTo>
                <a:lnTo>
                  <a:pt x="742188" y="0"/>
                </a:lnTo>
                <a:lnTo>
                  <a:pt x="0" y="0"/>
                </a:lnTo>
                <a:lnTo>
                  <a:pt x="0" y="257556"/>
                </a:lnTo>
                <a:close/>
              </a:path>
            </a:pathLst>
          </a:custGeom>
          <a:ln w="25908">
            <a:solidFill>
              <a:srgbClr val="00AF50"/>
            </a:solidFill>
          </a:ln>
        </p:spPr>
        <p:txBody>
          <a:bodyPr wrap="square" lIns="0" tIns="0" rIns="0" bIns="0" rtlCol="0"/>
          <a:lstStyle/>
          <a:p>
            <a:endParaRPr/>
          </a:p>
        </p:txBody>
      </p:sp>
      <p:sp>
        <p:nvSpPr>
          <p:cNvPr id="17" name="object 17"/>
          <p:cNvSpPr txBox="1"/>
          <p:nvPr/>
        </p:nvSpPr>
        <p:spPr>
          <a:xfrm>
            <a:off x="5849492" y="6169050"/>
            <a:ext cx="298450" cy="182245"/>
          </a:xfrm>
          <a:prstGeom prst="rect">
            <a:avLst/>
          </a:prstGeom>
        </p:spPr>
        <p:txBody>
          <a:bodyPr vert="horz" wrap="square" lIns="0" tIns="0" rIns="0" bIns="0" rtlCol="0">
            <a:spAutoFit/>
          </a:bodyPr>
          <a:lstStyle/>
          <a:p>
            <a:pPr marL="12700">
              <a:lnSpc>
                <a:spcPct val="100000"/>
              </a:lnSpc>
            </a:pPr>
            <a:r>
              <a:rPr sz="1100" b="1" dirty="0">
                <a:solidFill>
                  <a:srgbClr val="17375E"/>
                </a:solidFill>
                <a:latin typeface="Arial"/>
                <a:cs typeface="Arial"/>
              </a:rPr>
              <a:t>2.10</a:t>
            </a:r>
            <a:endParaRPr sz="1100">
              <a:latin typeface="Arial"/>
              <a:cs typeface="Arial"/>
            </a:endParaRPr>
          </a:p>
        </p:txBody>
      </p:sp>
      <p:sp>
        <p:nvSpPr>
          <p:cNvPr id="18" name="object 18"/>
          <p:cNvSpPr/>
          <p:nvPr/>
        </p:nvSpPr>
        <p:spPr>
          <a:xfrm>
            <a:off x="6369558" y="5868161"/>
            <a:ext cx="5213985" cy="516890"/>
          </a:xfrm>
          <a:custGeom>
            <a:avLst/>
            <a:gdLst/>
            <a:ahLst/>
            <a:cxnLst/>
            <a:rect l="l" t="t" r="r" b="b"/>
            <a:pathLst>
              <a:path w="5213984" h="516889">
                <a:moveTo>
                  <a:pt x="0" y="516636"/>
                </a:moveTo>
                <a:lnTo>
                  <a:pt x="5213603" y="516636"/>
                </a:lnTo>
                <a:lnTo>
                  <a:pt x="5213603" y="0"/>
                </a:lnTo>
                <a:lnTo>
                  <a:pt x="0" y="0"/>
                </a:lnTo>
                <a:lnTo>
                  <a:pt x="0" y="516636"/>
                </a:lnTo>
                <a:close/>
              </a:path>
            </a:pathLst>
          </a:custGeom>
          <a:ln w="25907">
            <a:solidFill>
              <a:srgbClr val="00AF50"/>
            </a:solidFill>
          </a:ln>
        </p:spPr>
        <p:txBody>
          <a:bodyPr wrap="square" lIns="0" tIns="0" rIns="0" bIns="0" rtlCol="0"/>
          <a:lstStyle/>
          <a:p>
            <a:endParaRPr/>
          </a:p>
        </p:txBody>
      </p:sp>
      <p:sp>
        <p:nvSpPr>
          <p:cNvPr id="19" name="object 19"/>
          <p:cNvSpPr txBox="1">
            <a:spLocks noGrp="1"/>
          </p:cNvSpPr>
          <p:nvPr>
            <p:ph type="sldNum" sz="quarter" idx="4294967295"/>
          </p:nvPr>
        </p:nvSpPr>
        <p:spPr>
          <a:xfrm>
            <a:off x="9448800" y="6356350"/>
            <a:ext cx="2743200" cy="365125"/>
          </a:xfrm>
          <a:prstGeom prst="rect">
            <a:avLst/>
          </a:prstGeom>
        </p:spPr>
        <p:txBody>
          <a:bodyPr vert="horz" wrap="square" lIns="0" tIns="0" rIns="0" bIns="0" rtlCol="0">
            <a:spAutoFit/>
          </a:bodyPr>
          <a:lstStyle/>
          <a:p>
            <a:pPr marL="25400">
              <a:lnSpc>
                <a:spcPts val="1864"/>
              </a:lnSpc>
            </a:pPr>
            <a:r>
              <a:rPr spc="-5" dirty="0"/>
              <a:t>9</a:t>
            </a:r>
          </a:p>
        </p:txBody>
      </p:sp>
      <p:sp>
        <p:nvSpPr>
          <p:cNvPr id="21" name="object 12"/>
          <p:cNvSpPr txBox="1">
            <a:spLocks noGrp="1"/>
          </p:cNvSpPr>
          <p:nvPr>
            <p:ph type="title" idx="4294967295"/>
          </p:nvPr>
        </p:nvSpPr>
        <p:spPr>
          <a:xfrm>
            <a:off x="0" y="257175"/>
            <a:ext cx="10515600" cy="338138"/>
          </a:xfrm>
          <a:prstGeom prst="rect">
            <a:avLst/>
          </a:prstGeom>
        </p:spPr>
        <p:txBody>
          <a:bodyPr vert="horz" wrap="square" lIns="0" tIns="0" rIns="0" bIns="0" rtlCol="0">
            <a:spAutoFit/>
          </a:bodyPr>
          <a:lstStyle/>
          <a:p>
            <a:pPr>
              <a:lnSpc>
                <a:spcPct val="100000"/>
              </a:lnSpc>
            </a:pPr>
            <a:r>
              <a:rPr sz="2200" spc="-10" dirty="0">
                <a:solidFill>
                  <a:srgbClr val="002060"/>
                </a:solidFill>
                <a:latin typeface="Trebuchet MS" panose="020B0603020202020204" pitchFamily="34" charset="0"/>
              </a:rPr>
              <a:t>ФОРМИРОВАНИЕ </a:t>
            </a:r>
            <a:r>
              <a:rPr sz="2200" spc="-5" dirty="0">
                <a:solidFill>
                  <a:srgbClr val="002060"/>
                </a:solidFill>
                <a:latin typeface="Trebuchet MS" panose="020B0603020202020204" pitchFamily="34" charset="0"/>
              </a:rPr>
              <a:t>МЧД</a:t>
            </a:r>
            <a:r>
              <a:rPr sz="2200" spc="-114"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223-ФЗ</a:t>
            </a:r>
          </a:p>
        </p:txBody>
      </p:sp>
    </p:spTree>
    <p:extLst>
      <p:ext uri="{BB962C8B-B14F-4D97-AF65-F5344CB8AC3E}">
        <p14:creationId xmlns:p14="http://schemas.microsoft.com/office/powerpoint/2010/main" val="1517851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838200"/>
            <a:ext cx="11049000" cy="5478423"/>
          </a:xfrm>
          <a:prstGeom prst="rect">
            <a:avLst/>
          </a:prstGeom>
        </p:spPr>
        <p:txBody>
          <a:bodyPr wrap="square">
            <a:spAutoFit/>
          </a:bodyPr>
          <a:lstStyle/>
          <a:p>
            <a:r>
              <a:rPr lang="ru-RU" sz="1400" dirty="0" smtClean="0">
                <a:solidFill>
                  <a:srgbClr val="000000"/>
                </a:solidFill>
                <a:latin typeface="Trebuchet MS" panose="020B0603020202020204" pitchFamily="34" charset="0"/>
              </a:rPr>
              <a:t>Размещение положения о закупке 	</a:t>
            </a:r>
          </a:p>
          <a:p>
            <a:r>
              <a:rPr lang="ru-RU" sz="1400" dirty="0" smtClean="0">
                <a:solidFill>
                  <a:srgbClr val="000000"/>
                </a:solidFill>
                <a:latin typeface="Trebuchet MS" panose="020B0603020202020204" pitchFamily="34" charset="0"/>
              </a:rPr>
              <a:t>Размещение изменений положения о закупке 	</a:t>
            </a:r>
          </a:p>
          <a:p>
            <a:r>
              <a:rPr lang="ru-RU" sz="1400" dirty="0" smtClean="0">
                <a:solidFill>
                  <a:srgbClr val="000000"/>
                </a:solidFill>
                <a:latin typeface="Trebuchet MS" panose="020B0603020202020204" pitchFamily="34" charset="0"/>
              </a:rPr>
              <a:t>Размещение плана закупки (проекта плана закупки, проекта изменений плана закупки) 	</a:t>
            </a:r>
          </a:p>
          <a:p>
            <a:r>
              <a:rPr lang="ru-RU" sz="1400" dirty="0" smtClean="0">
                <a:solidFill>
                  <a:srgbClr val="000000"/>
                </a:solidFill>
                <a:latin typeface="Trebuchet MS" panose="020B0603020202020204" pitchFamily="34" charset="0"/>
              </a:rPr>
              <a:t>Размещение изменений плана закупки (проекта изменений плана закупки, изменений проекта изменений плана закупки) 	</a:t>
            </a:r>
          </a:p>
          <a:p>
            <a:r>
              <a:rPr lang="ru-RU" sz="1400" dirty="0" smtClean="0">
                <a:solidFill>
                  <a:srgbClr val="000000"/>
                </a:solidFill>
                <a:latin typeface="Trebuchet MS" panose="020B0603020202020204" pitchFamily="34" charset="0"/>
              </a:rPr>
              <a:t>Размещение выданных по результатам оценки соответствия (мониторинга соответствия) уведомлений и заключений 	</a:t>
            </a:r>
          </a:p>
          <a:p>
            <a:r>
              <a:rPr lang="ru-RU" sz="1400" dirty="0" smtClean="0">
                <a:solidFill>
                  <a:srgbClr val="000000"/>
                </a:solidFill>
                <a:latin typeface="Trebuchet MS" panose="020B0603020202020204" pitchFamily="34" charset="0"/>
              </a:rPr>
              <a:t>Размещение протокола разногласий 	</a:t>
            </a:r>
          </a:p>
          <a:p>
            <a:r>
              <a:rPr lang="ru-RU" sz="1400" dirty="0" smtClean="0">
                <a:solidFill>
                  <a:srgbClr val="000000"/>
                </a:solidFill>
                <a:latin typeface="Trebuchet MS" panose="020B0603020202020204" pitchFamily="34" charset="0"/>
              </a:rPr>
              <a:t>Размещение перечня товаров, работ, услуг, выбранных с целью приостановки реализации плана закупки 	</a:t>
            </a:r>
          </a:p>
          <a:p>
            <a:r>
              <a:rPr lang="ru-RU" sz="1400" dirty="0" smtClean="0">
                <a:solidFill>
                  <a:srgbClr val="000000"/>
                </a:solidFill>
                <a:latin typeface="Trebuchet MS" panose="020B0603020202020204" pitchFamily="34" charset="0"/>
              </a:rPr>
              <a:t>Размещение плана закупки с сокрытыми позициями (проекта плана закупки, проекта изменений плана закупки) 	</a:t>
            </a:r>
          </a:p>
          <a:p>
            <a:r>
              <a:rPr lang="ru-RU" sz="1400" dirty="0" smtClean="0">
                <a:solidFill>
                  <a:srgbClr val="000000"/>
                </a:solidFill>
                <a:latin typeface="Trebuchet MS" panose="020B0603020202020204" pitchFamily="34" charset="0"/>
              </a:rPr>
              <a:t>Размещение изменений плана закупки с сокрытыми позициями (проекта изменений плана закупки, изменений проекта изменений плана закупки) 	</a:t>
            </a:r>
          </a:p>
          <a:p>
            <a:r>
              <a:rPr lang="ru-RU" sz="1400" dirty="0" smtClean="0">
                <a:solidFill>
                  <a:srgbClr val="000000"/>
                </a:solidFill>
                <a:latin typeface="Trebuchet MS" panose="020B0603020202020204" pitchFamily="34" charset="0"/>
              </a:rPr>
              <a:t>Размещение извещения о закупке 	</a:t>
            </a:r>
          </a:p>
          <a:p>
            <a:r>
              <a:rPr lang="ru-RU" sz="1400" dirty="0" smtClean="0">
                <a:solidFill>
                  <a:srgbClr val="000000"/>
                </a:solidFill>
                <a:latin typeface="Trebuchet MS" panose="020B0603020202020204" pitchFamily="34" charset="0"/>
              </a:rPr>
              <a:t>Размещение изменений извещения о закупке 	</a:t>
            </a:r>
          </a:p>
          <a:p>
            <a:r>
              <a:rPr lang="ru-RU" sz="1400" dirty="0" smtClean="0">
                <a:solidFill>
                  <a:srgbClr val="000000"/>
                </a:solidFill>
                <a:latin typeface="Trebuchet MS" panose="020B0603020202020204" pitchFamily="34" charset="0"/>
              </a:rPr>
              <a:t>Размещение разъяснений документации о закупке 	</a:t>
            </a:r>
          </a:p>
          <a:p>
            <a:r>
              <a:rPr lang="ru-RU" sz="1400" dirty="0" smtClean="0">
                <a:solidFill>
                  <a:srgbClr val="000000"/>
                </a:solidFill>
                <a:latin typeface="Trebuchet MS" panose="020B0603020202020204" pitchFamily="34" charset="0"/>
              </a:rPr>
              <a:t>Размещение запроса заказчика о разъяснении положений </a:t>
            </a:r>
          </a:p>
          <a:p>
            <a:r>
              <a:rPr lang="ru-RU" sz="1400" dirty="0" smtClean="0">
                <a:latin typeface="Trebuchet MS" panose="020B0603020202020204" pitchFamily="34" charset="0"/>
              </a:rPr>
              <a:t>Размещение информации об отмене закупки 	</a:t>
            </a:r>
          </a:p>
          <a:p>
            <a:r>
              <a:rPr lang="ru-RU" sz="1400" dirty="0" smtClean="0">
                <a:latin typeface="Trebuchet MS" panose="020B0603020202020204" pitchFamily="34" charset="0"/>
              </a:rPr>
              <a:t>Размещение протоколов 	</a:t>
            </a:r>
          </a:p>
          <a:p>
            <a:r>
              <a:rPr lang="ru-RU" sz="1400" dirty="0" smtClean="0">
                <a:latin typeface="Trebuchet MS" panose="020B0603020202020204" pitchFamily="34" charset="0"/>
              </a:rPr>
              <a:t>Размещение изменений протоколов 	</a:t>
            </a:r>
          </a:p>
          <a:p>
            <a:r>
              <a:rPr lang="ru-RU" sz="1400" dirty="0" smtClean="0">
                <a:latin typeface="Trebuchet MS" panose="020B0603020202020204" pitchFamily="34" charset="0"/>
              </a:rPr>
              <a:t>Размещение сведений о договоре 	</a:t>
            </a:r>
          </a:p>
          <a:p>
            <a:r>
              <a:rPr lang="ru-RU" sz="1400" dirty="0" smtClean="0">
                <a:latin typeface="Trebuchet MS" panose="020B0603020202020204" pitchFamily="34" charset="0"/>
              </a:rPr>
              <a:t>Размещение изменений сведений о договоре 	</a:t>
            </a:r>
          </a:p>
          <a:p>
            <a:r>
              <a:rPr lang="ru-RU" sz="1400" dirty="0" smtClean="0">
                <a:latin typeface="Trebuchet MS" panose="020B0603020202020204" pitchFamily="34" charset="0"/>
              </a:rPr>
              <a:t>Размещение извещения о закупке (приглашения), не подлежащей размещению на Официальном сайте ЕИС 	</a:t>
            </a:r>
          </a:p>
          <a:p>
            <a:r>
              <a:rPr lang="ru-RU" sz="1400" dirty="0" smtClean="0">
                <a:latin typeface="Trebuchet MS" panose="020B0603020202020204" pitchFamily="34" charset="0"/>
              </a:rPr>
              <a:t>Размещение изменений извещения о закупке (приглашения), не подлежащей размещению на Официальном сайте ЕИС 	</a:t>
            </a:r>
          </a:p>
          <a:p>
            <a:r>
              <a:rPr lang="ru-RU" sz="1400" dirty="0" smtClean="0">
                <a:latin typeface="Trebuchet MS" panose="020B0603020202020204" pitchFamily="34" charset="0"/>
              </a:rPr>
              <a:t>Размещение разъяснений документации о закупке, не подлежащей размещению на Официальном сайте ЕИС 	</a:t>
            </a:r>
          </a:p>
          <a:p>
            <a:r>
              <a:rPr lang="ru-RU" sz="1400" dirty="0" smtClean="0">
                <a:latin typeface="Trebuchet MS" panose="020B0603020202020204" pitchFamily="34" charset="0"/>
              </a:rPr>
              <a:t>Размещение запроса заказчика о разъяснении 	</a:t>
            </a:r>
          </a:p>
          <a:p>
            <a:r>
              <a:rPr lang="ru-RU" sz="1400" dirty="0" smtClean="0">
                <a:solidFill>
                  <a:srgbClr val="000000"/>
                </a:solidFill>
                <a:latin typeface="Trebuchet MS" panose="020B0603020202020204" pitchFamily="34" charset="0"/>
              </a:rPr>
              <a:t>	</a:t>
            </a:r>
            <a:endParaRPr lang="ru-RU" sz="1400" dirty="0">
              <a:solidFill>
                <a:srgbClr val="000000"/>
              </a:solidFill>
              <a:latin typeface="Trebuchet MS" panose="020B0603020202020204" pitchFamily="34" charset="0"/>
            </a:endParaRPr>
          </a:p>
        </p:txBody>
      </p:sp>
      <p:sp>
        <p:nvSpPr>
          <p:cNvPr id="3" name="Прямоугольник 2"/>
          <p:cNvSpPr/>
          <p:nvPr/>
        </p:nvSpPr>
        <p:spPr>
          <a:xfrm>
            <a:off x="76200" y="228600"/>
            <a:ext cx="7151317" cy="430887"/>
          </a:xfrm>
          <a:prstGeom prst="rect">
            <a:avLst/>
          </a:prstGeom>
        </p:spPr>
        <p:txBody>
          <a:bodyPr wrap="none">
            <a:spAutoFit/>
          </a:bodyPr>
          <a:lstStyle/>
          <a:p>
            <a:r>
              <a:rPr lang="ru-RU" sz="2200" dirty="0">
                <a:solidFill>
                  <a:srgbClr val="002060"/>
                </a:solidFill>
                <a:latin typeface="Trebuchet MS" panose="020B0603020202020204" pitchFamily="34" charset="0"/>
              </a:rPr>
              <a:t>Права доступа, на которые требуются доверенности </a:t>
            </a:r>
          </a:p>
        </p:txBody>
      </p:sp>
      <p:sp>
        <p:nvSpPr>
          <p:cNvPr id="4" name="Прямоугольник 3"/>
          <p:cNvSpPr/>
          <p:nvPr/>
        </p:nvSpPr>
        <p:spPr>
          <a:xfrm>
            <a:off x="3651858" y="6094049"/>
            <a:ext cx="7184980" cy="369332"/>
          </a:xfrm>
          <a:prstGeom prst="rect">
            <a:avLst/>
          </a:prstGeom>
        </p:spPr>
        <p:txBody>
          <a:bodyPr wrap="none">
            <a:spAutoFit/>
          </a:bodyPr>
          <a:lstStyle/>
          <a:p>
            <a:r>
              <a:rPr lang="ru-RU" dirty="0" smtClean="0">
                <a:solidFill>
                  <a:srgbClr val="002060"/>
                </a:solidFill>
                <a:latin typeface="Trebuchet MS" panose="020B0603020202020204" pitchFamily="34" charset="0"/>
              </a:rPr>
              <a:t>Закрепить приказом/регламентом/должностными инструкциями</a:t>
            </a:r>
            <a:endParaRPr lang="ru-RU"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2218294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838200"/>
            <a:ext cx="11049000" cy="5693866"/>
          </a:xfrm>
          <a:prstGeom prst="rect">
            <a:avLst/>
          </a:prstGeom>
        </p:spPr>
        <p:txBody>
          <a:bodyPr wrap="square">
            <a:spAutoFit/>
          </a:bodyPr>
          <a:lstStyle/>
          <a:p>
            <a:r>
              <a:rPr lang="ru-RU" sz="1300" dirty="0">
                <a:latin typeface="Trebuchet MS" panose="020B0603020202020204" pitchFamily="34" charset="0"/>
              </a:rPr>
              <a:t>Размещение информации об отмене закупки, не подлежащей размещению на Официальном сайте ЕИС 	</a:t>
            </a:r>
          </a:p>
          <a:p>
            <a:r>
              <a:rPr lang="ru-RU" sz="1300" dirty="0">
                <a:latin typeface="Trebuchet MS" panose="020B0603020202020204" pitchFamily="34" charset="0"/>
              </a:rPr>
              <a:t>Размещение протоколов по закупке, не подлежащей размещению на Официальном сайте ЕИС 	</a:t>
            </a:r>
          </a:p>
          <a:p>
            <a:r>
              <a:rPr lang="ru-RU" sz="1300" dirty="0">
                <a:latin typeface="Trebuchet MS" panose="020B0603020202020204" pitchFamily="34" charset="0"/>
              </a:rPr>
              <a:t>Размещение изменений протоколов по закупке, не подлежащей размещению на Официальном сайте ЕИС 	</a:t>
            </a:r>
          </a:p>
          <a:p>
            <a:r>
              <a:rPr lang="ru-RU" sz="1300" dirty="0">
                <a:latin typeface="Trebuchet MS" panose="020B0603020202020204" pitchFamily="34" charset="0"/>
              </a:rPr>
              <a:t>Размещение сведений об отказе в принятии независимой гарантии 	</a:t>
            </a:r>
          </a:p>
          <a:p>
            <a:r>
              <a:rPr lang="ru-RU" sz="1300" dirty="0">
                <a:latin typeface="Trebuchet MS" panose="020B0603020202020204" pitchFamily="34" charset="0"/>
              </a:rPr>
              <a:t>Размещение отчетности по договорам 	</a:t>
            </a:r>
          </a:p>
          <a:p>
            <a:r>
              <a:rPr lang="ru-RU" sz="1300" dirty="0">
                <a:latin typeface="Trebuchet MS" panose="020B0603020202020204" pitchFamily="34" charset="0"/>
              </a:rPr>
              <a:t>Размещение изменений отчетности по договорам 	</a:t>
            </a:r>
          </a:p>
          <a:p>
            <a:r>
              <a:rPr lang="ru-RU" sz="1300" dirty="0">
                <a:latin typeface="Trebuchet MS" panose="020B0603020202020204" pitchFamily="34" charset="0"/>
              </a:rPr>
              <a:t>Размещение информации об объеме выручки 	</a:t>
            </a:r>
          </a:p>
          <a:p>
            <a:r>
              <a:rPr lang="ru-RU" sz="1300" dirty="0">
                <a:latin typeface="Trebuchet MS" panose="020B0603020202020204" pitchFamily="34" charset="0"/>
              </a:rPr>
              <a:t>Размещение изменений информации об объеме выручки 	</a:t>
            </a:r>
          </a:p>
          <a:p>
            <a:r>
              <a:rPr lang="ru-RU" sz="1300" dirty="0">
                <a:latin typeface="Trebuchet MS" panose="020B0603020202020204" pitchFamily="34" charset="0"/>
              </a:rPr>
              <a:t>Отправка на размещение информации о договоре 	</a:t>
            </a:r>
          </a:p>
          <a:p>
            <a:r>
              <a:rPr lang="ru-RU" sz="1300" dirty="0">
                <a:latin typeface="Trebuchet MS" panose="020B0603020202020204" pitchFamily="34" charset="0"/>
              </a:rPr>
              <a:t>Отправка на размещение изменений информации о договоре 	</a:t>
            </a:r>
          </a:p>
          <a:p>
            <a:r>
              <a:rPr lang="ru-RU" sz="1300" dirty="0">
                <a:latin typeface="Trebuchet MS" panose="020B0603020202020204" pitchFamily="34" charset="0"/>
              </a:rPr>
              <a:t>Отправка на размещение информации об исполнении договора 	</a:t>
            </a:r>
          </a:p>
          <a:p>
            <a:r>
              <a:rPr lang="ru-RU" sz="1300" dirty="0">
                <a:latin typeface="Trebuchet MS" panose="020B0603020202020204" pitchFamily="34" charset="0"/>
              </a:rPr>
              <a:t>Отправка на размещение изменений информации об исполнении договора 	</a:t>
            </a:r>
          </a:p>
          <a:p>
            <a:r>
              <a:rPr lang="ru-RU" sz="1300" dirty="0">
                <a:latin typeface="Trebuchet MS" panose="020B0603020202020204" pitchFamily="34" charset="0"/>
              </a:rPr>
              <a:t>Отправка на размещение информации о расторжении договора 	</a:t>
            </a:r>
          </a:p>
          <a:p>
            <a:r>
              <a:rPr lang="ru-RU" sz="1300" dirty="0">
                <a:latin typeface="Trebuchet MS" panose="020B0603020202020204" pitchFamily="34" charset="0"/>
              </a:rPr>
              <a:t>Отправка на размещение изменений информации о расторжении договора 	</a:t>
            </a:r>
            <a:endParaRPr lang="ru-RU" sz="1300" dirty="0" smtClean="0">
              <a:latin typeface="Trebuchet MS" panose="020B0603020202020204" pitchFamily="34" charset="0"/>
            </a:endParaRPr>
          </a:p>
          <a:p>
            <a:r>
              <a:rPr lang="ru-RU" sz="1300" dirty="0">
                <a:latin typeface="Trebuchet MS" panose="020B0603020202020204" pitchFamily="34" charset="0"/>
              </a:rPr>
              <a:t>Отправка на размещение изменений информации о расторжении договора 	</a:t>
            </a:r>
          </a:p>
          <a:p>
            <a:r>
              <a:rPr lang="ru-RU" sz="1300" dirty="0">
                <a:latin typeface="Trebuchet MS" panose="020B0603020202020204" pitchFamily="34" charset="0"/>
              </a:rPr>
              <a:t>Отправка на размещение информации о договоре с субподрядчиком 	</a:t>
            </a:r>
          </a:p>
          <a:p>
            <a:r>
              <a:rPr lang="ru-RU" sz="1300" dirty="0">
                <a:latin typeface="Trebuchet MS" panose="020B0603020202020204" pitchFamily="34" charset="0"/>
              </a:rPr>
              <a:t>Отправка на размещение изменений информации о договоре с субподрядчиком 	</a:t>
            </a:r>
          </a:p>
          <a:p>
            <a:r>
              <a:rPr lang="ru-RU" sz="1300" dirty="0">
                <a:latin typeface="Trebuchet MS" panose="020B0603020202020204" pitchFamily="34" charset="0"/>
              </a:rPr>
              <a:t>Отправка на размещение информации о договоре, не подлежащей размещению на Официальном сайте ЕИС 	</a:t>
            </a:r>
          </a:p>
          <a:p>
            <a:r>
              <a:rPr lang="ru-RU" sz="1300" dirty="0">
                <a:latin typeface="Trebuchet MS" panose="020B0603020202020204" pitchFamily="34" charset="0"/>
              </a:rPr>
              <a:t>Отправка на размещение изменений информации о договоре, не подлежащей размещению на Официальном сайте ЕИС 	</a:t>
            </a:r>
          </a:p>
          <a:p>
            <a:r>
              <a:rPr lang="ru-RU" sz="1300" dirty="0">
                <a:latin typeface="Trebuchet MS" panose="020B0603020202020204" pitchFamily="34" charset="0"/>
              </a:rPr>
              <a:t>Отправка на размещение информации об исполнении договора, не подлежащего размещению на Официальном сайте ЕИС </a:t>
            </a:r>
          </a:p>
          <a:p>
            <a:r>
              <a:rPr lang="ru-RU" sz="1300" dirty="0">
                <a:latin typeface="Trebuchet MS" panose="020B0603020202020204" pitchFamily="34" charset="0"/>
              </a:rPr>
              <a:t>Отправка на размещение изменений информации об исполнении договора, не подлежащего размещению на Официальном сайте ЕИС </a:t>
            </a:r>
          </a:p>
          <a:p>
            <a:r>
              <a:rPr lang="ru-RU" sz="1300" dirty="0">
                <a:latin typeface="Trebuchet MS" panose="020B0603020202020204" pitchFamily="34" charset="0"/>
              </a:rPr>
              <a:t>Отправка на размещение информации о договоре с субподрядчиком по договору, не подлежащему размещению на Официальном сайте ЕИС 	</a:t>
            </a:r>
          </a:p>
          <a:p>
            <a:r>
              <a:rPr lang="ru-RU" sz="1300" dirty="0">
                <a:latin typeface="Trebuchet MS" panose="020B0603020202020204" pitchFamily="34" charset="0"/>
              </a:rPr>
              <a:t>Отправка на размещение изменений информации о договоре с субподрядчиком по договору, не подлежащему размещению на Официальном сайте ЕИС 	</a:t>
            </a:r>
          </a:p>
          <a:p>
            <a:r>
              <a:rPr lang="ru-RU" sz="1300" dirty="0">
                <a:latin typeface="Trebuchet MS" panose="020B0603020202020204" pitchFamily="34" charset="0"/>
              </a:rPr>
              <a:t>Отправка на размещение информации о расторжении договора, не подлежащего размещению на Официальном сайте ЕИС 	</a:t>
            </a:r>
          </a:p>
          <a:p>
            <a:r>
              <a:rPr lang="ru-RU" sz="1300" dirty="0">
                <a:latin typeface="Trebuchet MS" panose="020B0603020202020204" pitchFamily="34" charset="0"/>
              </a:rPr>
              <a:t>Отправка на размещение изменений информации о расторжении договора, не подлежащего размещению на Официальном сайте ЕИС </a:t>
            </a:r>
            <a:endParaRPr lang="ru-RU" sz="1300" dirty="0">
              <a:solidFill>
                <a:srgbClr val="000000"/>
              </a:solidFill>
              <a:latin typeface="Trebuchet MS" panose="020B0603020202020204" pitchFamily="34" charset="0"/>
            </a:endParaRPr>
          </a:p>
        </p:txBody>
      </p:sp>
      <p:sp>
        <p:nvSpPr>
          <p:cNvPr id="3" name="Прямоугольник 2"/>
          <p:cNvSpPr/>
          <p:nvPr/>
        </p:nvSpPr>
        <p:spPr>
          <a:xfrm>
            <a:off x="76200" y="228600"/>
            <a:ext cx="7151317" cy="430887"/>
          </a:xfrm>
          <a:prstGeom prst="rect">
            <a:avLst/>
          </a:prstGeom>
        </p:spPr>
        <p:txBody>
          <a:bodyPr wrap="none">
            <a:spAutoFit/>
          </a:bodyPr>
          <a:lstStyle/>
          <a:p>
            <a:r>
              <a:rPr lang="ru-RU" sz="2200" dirty="0">
                <a:solidFill>
                  <a:srgbClr val="002060"/>
                </a:solidFill>
                <a:latin typeface="Trebuchet MS" panose="020B0603020202020204" pitchFamily="34" charset="0"/>
              </a:rPr>
              <a:t>Права доступа, на которые требуются доверенности </a:t>
            </a:r>
          </a:p>
        </p:txBody>
      </p:sp>
      <p:sp>
        <p:nvSpPr>
          <p:cNvPr id="4" name="Прямоугольник 3"/>
          <p:cNvSpPr/>
          <p:nvPr/>
        </p:nvSpPr>
        <p:spPr>
          <a:xfrm>
            <a:off x="3651858" y="6236739"/>
            <a:ext cx="7184980" cy="369332"/>
          </a:xfrm>
          <a:prstGeom prst="rect">
            <a:avLst/>
          </a:prstGeom>
        </p:spPr>
        <p:txBody>
          <a:bodyPr wrap="none">
            <a:spAutoFit/>
          </a:bodyPr>
          <a:lstStyle/>
          <a:p>
            <a:r>
              <a:rPr lang="ru-RU" dirty="0" smtClean="0">
                <a:solidFill>
                  <a:srgbClr val="002060"/>
                </a:solidFill>
                <a:latin typeface="Trebuchet MS" panose="020B0603020202020204" pitchFamily="34" charset="0"/>
              </a:rPr>
              <a:t>Закрепить приказом/регламентом/должностными инструкциями</a:t>
            </a:r>
            <a:endParaRPr lang="ru-RU"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3402949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685800"/>
            <a:ext cx="11049000" cy="5693866"/>
          </a:xfrm>
          <a:prstGeom prst="rect">
            <a:avLst/>
          </a:prstGeom>
        </p:spPr>
        <p:txBody>
          <a:bodyPr wrap="square">
            <a:spAutoFit/>
          </a:bodyPr>
          <a:lstStyle/>
          <a:p>
            <a:r>
              <a:rPr lang="ru-RU" sz="1300" dirty="0">
                <a:latin typeface="Trebuchet MS" panose="020B0603020202020204" pitchFamily="34" charset="0"/>
              </a:rPr>
              <a:t>Размещение перечня товаров, работ, услуг, закупка которых осуществляется у субъектов малого и среднего предпринимательства </a:t>
            </a:r>
            <a:r>
              <a:rPr lang="ru-RU" sz="1300" dirty="0" smtClean="0">
                <a:latin typeface="Trebuchet MS" panose="020B0603020202020204" pitchFamily="34" charset="0"/>
              </a:rPr>
              <a:t>Размещение </a:t>
            </a:r>
            <a:r>
              <a:rPr lang="ru-RU" sz="1300" dirty="0">
                <a:latin typeface="Trebuchet MS" panose="020B0603020202020204" pitchFamily="34" charset="0"/>
              </a:rPr>
              <a:t>изменений перечня товаров, работ, услуг, закупка которых осуществляется у субъектов малого и среднего предпринимательства 	</a:t>
            </a:r>
          </a:p>
          <a:p>
            <a:r>
              <a:rPr lang="ru-RU" sz="1300" dirty="0">
                <a:latin typeface="Trebuchet MS" panose="020B0603020202020204" pitchFamily="34" charset="0"/>
              </a:rPr>
              <a:t>Размещение перечня товаров, работ, услуг, удовлетворяющих критериям отнесения к инновационной продукции, высокотехнологичной продукции 	</a:t>
            </a:r>
          </a:p>
          <a:p>
            <a:r>
              <a:rPr lang="ru-RU" sz="1300" dirty="0">
                <a:latin typeface="Trebuchet MS" panose="020B0603020202020204" pitchFamily="34" charset="0"/>
              </a:rPr>
              <a:t>Размещение изменений перечня товаров, работ, услуг, удовлетворяющих критериям отнесения к инновационной продукции, высокотехнологичной продукции 	</a:t>
            </a:r>
          </a:p>
          <a:p>
            <a:r>
              <a:rPr lang="ru-RU" sz="1300" dirty="0">
                <a:latin typeface="Trebuchet MS" panose="020B0603020202020204" pitchFamily="34" charset="0"/>
              </a:rPr>
              <a:t>Размещение перечня перспективных потребностей в продукции машиностроения 	</a:t>
            </a:r>
          </a:p>
          <a:p>
            <a:r>
              <a:rPr lang="ru-RU" sz="1300" dirty="0">
                <a:latin typeface="Trebuchet MS" panose="020B0603020202020204" pitchFamily="34" charset="0"/>
              </a:rPr>
              <a:t>Размещение изменений перечня перспективных потребностей в продукции машиностроения 	</a:t>
            </a:r>
          </a:p>
          <a:p>
            <a:r>
              <a:rPr lang="ru-RU" sz="1300" dirty="0">
                <a:latin typeface="Trebuchet MS" panose="020B0603020202020204" pitchFamily="34" charset="0"/>
              </a:rPr>
              <a:t>Размещение годового отчета о закупке товаров, работ, услуг у субъектов малого и среднего предпринимательства 	</a:t>
            </a:r>
          </a:p>
          <a:p>
            <a:r>
              <a:rPr lang="ru-RU" sz="1300" dirty="0">
                <a:latin typeface="Trebuchet MS" panose="020B0603020202020204" pitchFamily="34" charset="0"/>
              </a:rPr>
              <a:t>Размещение изменений годового отчета о закупке товаров, работ, услуг у субъектов малого и среднего предпринимательства 	</a:t>
            </a:r>
          </a:p>
          <a:p>
            <a:r>
              <a:rPr lang="ru-RU" sz="1300" dirty="0">
                <a:latin typeface="Trebuchet MS" panose="020B0603020202020204" pitchFamily="34" charset="0"/>
              </a:rPr>
              <a:t>Размещение выданных по результатам мониторинга соответствия уведомлений и заключений 	</a:t>
            </a:r>
          </a:p>
          <a:p>
            <a:r>
              <a:rPr lang="ru-RU" sz="1300" dirty="0">
                <a:latin typeface="Trebuchet MS" panose="020B0603020202020204" pitchFamily="34" charset="0"/>
              </a:rPr>
              <a:t>Размещение протокола разногласий 	</a:t>
            </a:r>
          </a:p>
          <a:p>
            <a:r>
              <a:rPr lang="ru-RU" sz="1300" dirty="0">
                <a:latin typeface="Trebuchet MS" panose="020B0603020202020204" pitchFamily="34" charset="0"/>
              </a:rPr>
              <a:t>Размещение годового отчета о закупке инновационной продукции, высокотехнологичной продукции 	</a:t>
            </a:r>
          </a:p>
          <a:p>
            <a:r>
              <a:rPr lang="ru-RU" sz="1300" dirty="0">
                <a:latin typeface="Trebuchet MS" panose="020B0603020202020204" pitchFamily="34" charset="0"/>
              </a:rPr>
              <a:t>Размещение изменений годового отчета о закупке инновационной продукции, высокотехнологичной продукции 	</a:t>
            </a:r>
          </a:p>
          <a:p>
            <a:r>
              <a:rPr lang="ru-RU" sz="1300" dirty="0">
                <a:latin typeface="Trebuchet MS" panose="020B0603020202020204" pitchFamily="34" charset="0"/>
              </a:rPr>
              <a:t>Размещение выданных по результатам мониторинга соответствия уведомлений и заключений 	</a:t>
            </a:r>
          </a:p>
          <a:p>
            <a:r>
              <a:rPr lang="ru-RU" sz="1300" dirty="0">
                <a:latin typeface="Trebuchet MS" panose="020B0603020202020204" pitchFamily="34" charset="0"/>
              </a:rPr>
              <a:t>Размещение протокола разногласий 	</a:t>
            </a:r>
          </a:p>
          <a:p>
            <a:r>
              <a:rPr lang="ru-RU" sz="1300" dirty="0">
                <a:latin typeface="Trebuchet MS" panose="020B0603020202020204" pitchFamily="34" charset="0"/>
              </a:rPr>
              <a:t>Размещение сведений о недобросовестном поставщике 	</a:t>
            </a:r>
          </a:p>
          <a:p>
            <a:r>
              <a:rPr lang="ru-RU" sz="1300" dirty="0">
                <a:latin typeface="Trebuchet MS" panose="020B0603020202020204" pitchFamily="34" charset="0"/>
              </a:rPr>
              <a:t>Размещение изменений сведений о недобросовестном поставщике 	</a:t>
            </a:r>
          </a:p>
          <a:p>
            <a:r>
              <a:rPr lang="ru-RU" sz="1300" dirty="0">
                <a:latin typeface="Trebuchet MS" panose="020B0603020202020204" pitchFamily="34" charset="0"/>
              </a:rPr>
              <a:t>Размещение сведений об исключении поставщика из реестра недобросовестных поставщиков 	</a:t>
            </a:r>
          </a:p>
          <a:p>
            <a:r>
              <a:rPr lang="ru-RU" sz="1300" dirty="0">
                <a:latin typeface="Trebuchet MS" panose="020B0603020202020204" pitchFamily="34" charset="0"/>
              </a:rPr>
              <a:t>Размещение типового положения о закупке 	</a:t>
            </a:r>
          </a:p>
          <a:p>
            <a:r>
              <a:rPr lang="ru-RU" sz="1300" dirty="0">
                <a:latin typeface="Trebuchet MS" panose="020B0603020202020204" pitchFamily="34" charset="0"/>
              </a:rPr>
              <a:t>Размещение изменений типового положения о закупке 	</a:t>
            </a:r>
          </a:p>
          <a:p>
            <a:r>
              <a:rPr lang="ru-RU" sz="1300" dirty="0">
                <a:latin typeface="Trebuchet MS" panose="020B0603020202020204" pitchFamily="34" charset="0"/>
              </a:rPr>
              <a:t>Размещение отчета о результатах проведения мониторинга осуществления оценки соответствия и мониторинга соответствия </a:t>
            </a:r>
          </a:p>
          <a:p>
            <a:r>
              <a:rPr lang="ru-RU" sz="1300" dirty="0">
                <a:latin typeface="Trebuchet MS" panose="020B0603020202020204" pitchFamily="34" charset="0"/>
              </a:rPr>
              <a:t>Размещение изменений отчета о результатах проведения мониторинга осуществления оценки соответствия и мониторинга соответствия </a:t>
            </a:r>
            <a:endParaRPr lang="ru-RU" sz="1300" dirty="0" smtClean="0">
              <a:latin typeface="Trebuchet MS" panose="020B0603020202020204" pitchFamily="34" charset="0"/>
            </a:endParaRPr>
          </a:p>
          <a:p>
            <a:r>
              <a:rPr lang="ru-RU" sz="1300" dirty="0">
                <a:latin typeface="Trebuchet MS" panose="020B0603020202020204" pitchFamily="34" charset="0"/>
              </a:rPr>
              <a:t>Подписание протокола на электронной площадке лицом, имеющим право действовать от имени заказчика 	</a:t>
            </a:r>
          </a:p>
          <a:p>
            <a:r>
              <a:rPr lang="ru-RU" sz="1300" dirty="0">
                <a:latin typeface="Trebuchet MS" panose="020B0603020202020204" pitchFamily="34" charset="0"/>
              </a:rPr>
              <a:t>Подписание разъяснений положений документации о закупке на электронной площадке лицом, имеющим право действовать от имени заказчика </a:t>
            </a:r>
          </a:p>
          <a:p>
            <a:r>
              <a:rPr lang="ru-RU" sz="1300" dirty="0">
                <a:latin typeface="Trebuchet MS" panose="020B0603020202020204" pitchFamily="34" charset="0"/>
              </a:rPr>
              <a:t>	</a:t>
            </a:r>
          </a:p>
        </p:txBody>
      </p:sp>
      <p:sp>
        <p:nvSpPr>
          <p:cNvPr id="3" name="Прямоугольник 2"/>
          <p:cNvSpPr/>
          <p:nvPr/>
        </p:nvSpPr>
        <p:spPr>
          <a:xfrm>
            <a:off x="76200" y="228600"/>
            <a:ext cx="7151317" cy="430887"/>
          </a:xfrm>
          <a:prstGeom prst="rect">
            <a:avLst/>
          </a:prstGeom>
        </p:spPr>
        <p:txBody>
          <a:bodyPr wrap="none">
            <a:spAutoFit/>
          </a:bodyPr>
          <a:lstStyle/>
          <a:p>
            <a:r>
              <a:rPr lang="ru-RU" sz="2200" dirty="0">
                <a:solidFill>
                  <a:srgbClr val="002060"/>
                </a:solidFill>
                <a:latin typeface="Trebuchet MS" panose="020B0603020202020204" pitchFamily="34" charset="0"/>
              </a:rPr>
              <a:t>Права доступа, на которые требуются доверенности </a:t>
            </a:r>
          </a:p>
        </p:txBody>
      </p:sp>
      <p:sp>
        <p:nvSpPr>
          <p:cNvPr id="4" name="Прямоугольник 3"/>
          <p:cNvSpPr/>
          <p:nvPr/>
        </p:nvSpPr>
        <p:spPr>
          <a:xfrm>
            <a:off x="3651858" y="6094049"/>
            <a:ext cx="7184980" cy="369332"/>
          </a:xfrm>
          <a:prstGeom prst="rect">
            <a:avLst/>
          </a:prstGeom>
        </p:spPr>
        <p:txBody>
          <a:bodyPr wrap="none">
            <a:spAutoFit/>
          </a:bodyPr>
          <a:lstStyle/>
          <a:p>
            <a:r>
              <a:rPr lang="ru-RU" dirty="0" smtClean="0">
                <a:solidFill>
                  <a:srgbClr val="002060"/>
                </a:solidFill>
                <a:latin typeface="Trebuchet MS" panose="020B0603020202020204" pitchFamily="34" charset="0"/>
              </a:rPr>
              <a:t>Закрепить приказом/регламентом/должностными инструкциями</a:t>
            </a:r>
            <a:endParaRPr lang="ru-RU"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3706483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71670776"/>
              </p:ext>
            </p:extLst>
          </p:nvPr>
        </p:nvGraphicFramePr>
        <p:xfrm>
          <a:off x="762000" y="583287"/>
          <a:ext cx="10896600" cy="5919408"/>
        </p:xfrm>
        <a:graphic>
          <a:graphicData uri="http://schemas.openxmlformats.org/drawingml/2006/table">
            <a:tbl>
              <a:tblPr/>
              <a:tblGrid>
                <a:gridCol w="9208394"/>
                <a:gridCol w="1688206"/>
              </a:tblGrid>
              <a:tr h="129891">
                <a:tc>
                  <a:txBody>
                    <a:bodyPr/>
                    <a:lstStyle/>
                    <a:p>
                      <a:pPr algn="l" fontAlgn="t">
                        <a:lnSpc>
                          <a:spcPct val="90000"/>
                        </a:lnSpc>
                      </a:pPr>
                      <a:r>
                        <a:rPr lang="ru-RU" sz="1400" b="1" dirty="0">
                          <a:solidFill>
                            <a:schemeClr val="tx1"/>
                          </a:solidFill>
                          <a:effectLst/>
                          <a:latin typeface="Trebuchet MS" panose="020B0603020202020204" pitchFamily="34" charset="0"/>
                        </a:rPr>
                        <a:t>С 17 апреля</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b="1">
                          <a:solidFill>
                            <a:schemeClr val="tx1"/>
                          </a:solidFill>
                          <a:effectLst/>
                          <a:latin typeface="Trebuchet MS" panose="020B0603020202020204" pitchFamily="34" charset="0"/>
                        </a:rPr>
                        <a:t>Основание</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7278">
                <a:tc>
                  <a:txBody>
                    <a:bodyPr/>
                    <a:lstStyle/>
                    <a:p>
                      <a:pPr algn="l" fontAlgn="t">
                        <a:lnSpc>
                          <a:spcPct val="90000"/>
                        </a:lnSpc>
                      </a:pPr>
                      <a:r>
                        <a:rPr lang="ru-RU" sz="1400" dirty="0">
                          <a:solidFill>
                            <a:schemeClr val="tx1"/>
                          </a:solidFill>
                          <a:effectLst/>
                          <a:latin typeface="Trebuchet MS" panose="020B0603020202020204" pitchFamily="34" charset="0"/>
                        </a:rPr>
                        <a:t>В </a:t>
                      </a:r>
                      <a:r>
                        <a:rPr lang="ru-RU" sz="1400" u="none" strike="noStrike" dirty="0">
                          <a:solidFill>
                            <a:schemeClr val="tx1"/>
                          </a:solidFill>
                          <a:effectLst/>
                          <a:latin typeface="Trebuchet MS" panose="020B0603020202020204" pitchFamily="34" charset="0"/>
                        </a:rPr>
                        <a:t>УК</a:t>
                      </a:r>
                      <a:r>
                        <a:rPr lang="ru-RU" sz="1400" dirty="0">
                          <a:solidFill>
                            <a:schemeClr val="tx1"/>
                          </a:solidFill>
                          <a:effectLst/>
                          <a:latin typeface="Trebuchet MS" panose="020B0603020202020204" pitchFamily="34" charset="0"/>
                        </a:rPr>
                        <a:t> увеличили суммы ущерба, из-за которого экономическое преступление, в том числе в сфере конкуренции, признают совершенным в крупном или особо крупном размере.</a:t>
                      </a:r>
                      <a:br>
                        <a:rPr lang="ru-RU" sz="1400" dirty="0">
                          <a:solidFill>
                            <a:schemeClr val="tx1"/>
                          </a:solidFill>
                          <a:effectLst/>
                          <a:latin typeface="Trebuchet MS" panose="020B0603020202020204" pitchFamily="34" charset="0"/>
                        </a:rPr>
                      </a:br>
                      <a:r>
                        <a:rPr lang="ru-RU" sz="1400" dirty="0">
                          <a:solidFill>
                            <a:schemeClr val="tx1"/>
                          </a:solidFill>
                          <a:effectLst/>
                          <a:latin typeface="Trebuchet MS" panose="020B0603020202020204" pitchFamily="34" charset="0"/>
                        </a:rPr>
                        <a:t>Например, преступление сочтут совершенным в крупном размере, если сумма неуплаты налогов, сборов, взносов за три финансовых года подряд превысит 18,75 млн руб., в особо крупном — 56,25 млн руб. Сейчас эти пороги составляют 15 млн и 45 млн руб.</a:t>
                      </a: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u="none" strike="noStrike" dirty="0">
                          <a:solidFill>
                            <a:schemeClr val="tx1"/>
                          </a:solidFill>
                          <a:effectLst/>
                          <a:latin typeface="Trebuchet MS" panose="020B0603020202020204" pitchFamily="34" charset="0"/>
                        </a:rPr>
                        <a:t>Федеральный закон от 06.04.2024 № 79-ФЗ</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891">
                <a:tc>
                  <a:txBody>
                    <a:bodyPr/>
                    <a:lstStyle/>
                    <a:p>
                      <a:pPr algn="l" fontAlgn="t">
                        <a:lnSpc>
                          <a:spcPct val="90000"/>
                        </a:lnSpc>
                      </a:pPr>
                      <a:r>
                        <a:rPr lang="ru-RU" sz="1400" b="1">
                          <a:solidFill>
                            <a:schemeClr val="tx1"/>
                          </a:solidFill>
                          <a:effectLst/>
                          <a:latin typeface="Trebuchet MS" panose="020B0603020202020204" pitchFamily="34" charset="0"/>
                        </a:rPr>
                        <a:t>С 1 апреля</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b="1">
                          <a:solidFill>
                            <a:schemeClr val="tx1"/>
                          </a:solidFill>
                          <a:effectLst/>
                          <a:latin typeface="Trebuchet MS" panose="020B0603020202020204" pitchFamily="34" charset="0"/>
                        </a:rPr>
                        <a:t>Основание</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7278">
                <a:tc>
                  <a:txBody>
                    <a:bodyPr/>
                    <a:lstStyle/>
                    <a:p>
                      <a:pPr algn="l" fontAlgn="t">
                        <a:lnSpc>
                          <a:spcPct val="90000"/>
                        </a:lnSpc>
                      </a:pPr>
                      <a:r>
                        <a:rPr lang="ru-RU" sz="1400" dirty="0">
                          <a:solidFill>
                            <a:schemeClr val="tx1"/>
                          </a:solidFill>
                          <a:effectLst/>
                          <a:latin typeface="Trebuchet MS" panose="020B0603020202020204" pitchFamily="34" charset="0"/>
                        </a:rPr>
                        <a:t>Утвердили перечень ТРУ, при закупке которых нельзя размещать информацию в ЕИС. Всего в перечень включили 144 вида продукции, например, услуги по техобслуживанию, аренде транспортных средств, перевозки </a:t>
                      </a:r>
                      <a:r>
                        <a:rPr lang="ru-RU" sz="1400" dirty="0" smtClean="0">
                          <a:solidFill>
                            <a:schemeClr val="tx1"/>
                          </a:solidFill>
                          <a:effectLst/>
                          <a:latin typeface="Trebuchet MS" panose="020B0603020202020204" pitchFamily="34" charset="0"/>
                        </a:rPr>
                        <a:t>грузов. В распоряжение </a:t>
                      </a:r>
                      <a:r>
                        <a:rPr lang="ru-RU" sz="1400" dirty="0">
                          <a:solidFill>
                            <a:schemeClr val="tx1"/>
                          </a:solidFill>
                          <a:effectLst/>
                          <a:latin typeface="Trebuchet MS" panose="020B0603020202020204" pitchFamily="34" charset="0"/>
                        </a:rPr>
                        <a:t>включили закупки ГК «</a:t>
                      </a:r>
                      <a:r>
                        <a:rPr lang="ru-RU" sz="1400" dirty="0" err="1">
                          <a:solidFill>
                            <a:schemeClr val="tx1"/>
                          </a:solidFill>
                          <a:effectLst/>
                          <a:latin typeface="Trebuchet MS" panose="020B0603020202020204" pitchFamily="34" charset="0"/>
                        </a:rPr>
                        <a:t>Роскосмос</a:t>
                      </a:r>
                      <a:r>
                        <a:rPr lang="ru-RU" sz="1400" dirty="0">
                          <a:solidFill>
                            <a:schemeClr val="tx1"/>
                          </a:solidFill>
                          <a:effectLst/>
                          <a:latin typeface="Trebuchet MS" panose="020B0603020202020204" pitchFamily="34" charset="0"/>
                        </a:rPr>
                        <a:t>» и организаций ракетно-космической промышленности в рамках </a:t>
                      </a:r>
                      <a:r>
                        <a:rPr lang="ru-RU" sz="1400" dirty="0" err="1">
                          <a:solidFill>
                            <a:schemeClr val="tx1"/>
                          </a:solidFill>
                          <a:effectLst/>
                          <a:latin typeface="Trebuchet MS" panose="020B0603020202020204" pitchFamily="34" charset="0"/>
                        </a:rPr>
                        <a:t>гособоронзаказа</a:t>
                      </a:r>
                      <a:r>
                        <a:rPr lang="ru-RU" sz="1400" dirty="0">
                          <a:solidFill>
                            <a:schemeClr val="tx1"/>
                          </a:solidFill>
                          <a:effectLst/>
                          <a:latin typeface="Trebuchet MS" panose="020B0603020202020204" pitchFamily="34" charset="0"/>
                        </a:rPr>
                        <a:t>.</a:t>
                      </a:r>
                      <a:br>
                        <a:rPr lang="ru-RU" sz="1400" dirty="0">
                          <a:solidFill>
                            <a:schemeClr val="tx1"/>
                          </a:solidFill>
                          <a:effectLst/>
                          <a:latin typeface="Trebuchet MS" panose="020B0603020202020204" pitchFamily="34" charset="0"/>
                        </a:rPr>
                      </a:br>
                      <a:r>
                        <a:rPr lang="ru-RU" sz="1400" u="none" strike="noStrike" dirty="0">
                          <a:solidFill>
                            <a:schemeClr val="tx1"/>
                          </a:solidFill>
                          <a:effectLst/>
                          <a:latin typeface="Trebuchet MS" panose="020B0603020202020204" pitchFamily="34" charset="0"/>
                        </a:rPr>
                        <a:t>Перечень</a:t>
                      </a:r>
                      <a:r>
                        <a:rPr lang="ru-RU" sz="1400" dirty="0">
                          <a:solidFill>
                            <a:schemeClr val="tx1"/>
                          </a:solidFill>
                          <a:effectLst/>
                          <a:latin typeface="Trebuchet MS" panose="020B0603020202020204" pitchFamily="34" charset="0"/>
                        </a:rPr>
                        <a:t> ТРУ из </a:t>
                      </a:r>
                      <a:r>
                        <a:rPr lang="ru-RU" sz="1400" u="none" strike="noStrike" dirty="0">
                          <a:solidFill>
                            <a:schemeClr val="tx1"/>
                          </a:solidFill>
                          <a:effectLst/>
                          <a:latin typeface="Trebuchet MS" panose="020B0603020202020204" pitchFamily="34" charset="0"/>
                        </a:rPr>
                        <a:t>распоряжения от 30.06.2015 № 1247-р</a:t>
                      </a:r>
                      <a:r>
                        <a:rPr lang="ru-RU" sz="1400" dirty="0">
                          <a:solidFill>
                            <a:schemeClr val="tx1"/>
                          </a:solidFill>
                          <a:effectLst/>
                          <a:latin typeface="Trebuchet MS" panose="020B0603020202020204" pitchFamily="34" charset="0"/>
                        </a:rPr>
                        <a:t> утратил силу</a:t>
                      </a: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u="none" strike="noStrike" dirty="0">
                          <a:solidFill>
                            <a:schemeClr val="tx1"/>
                          </a:solidFill>
                          <a:effectLst/>
                          <a:latin typeface="Trebuchet MS" panose="020B0603020202020204" pitchFamily="34" charset="0"/>
                        </a:rPr>
                        <a:t>Распоряжение Правительства от 29.03.2024 № 744-р</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891">
                <a:tc>
                  <a:txBody>
                    <a:bodyPr/>
                    <a:lstStyle/>
                    <a:p>
                      <a:pPr algn="l" fontAlgn="t">
                        <a:lnSpc>
                          <a:spcPct val="90000"/>
                        </a:lnSpc>
                      </a:pPr>
                      <a:r>
                        <a:rPr lang="ru-RU" sz="1400" b="1">
                          <a:solidFill>
                            <a:schemeClr val="tx1"/>
                          </a:solidFill>
                          <a:effectLst/>
                          <a:latin typeface="Trebuchet MS" panose="020B0603020202020204" pitchFamily="34" charset="0"/>
                        </a:rPr>
                        <a:t>С 26 февраля</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b="1">
                          <a:solidFill>
                            <a:schemeClr val="tx1"/>
                          </a:solidFill>
                          <a:effectLst/>
                          <a:latin typeface="Trebuchet MS" panose="020B0603020202020204" pitchFamily="34" charset="0"/>
                        </a:rPr>
                        <a:t>Основание</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508">
                <a:tc>
                  <a:txBody>
                    <a:bodyPr/>
                    <a:lstStyle/>
                    <a:p>
                      <a:pPr algn="l" fontAlgn="t">
                        <a:lnSpc>
                          <a:spcPct val="90000"/>
                        </a:lnSpc>
                      </a:pPr>
                      <a:r>
                        <a:rPr lang="ru-RU" sz="1400">
                          <a:solidFill>
                            <a:schemeClr val="tx1"/>
                          </a:solidFill>
                          <a:effectLst/>
                          <a:latin typeface="Trebuchet MS" panose="020B0603020202020204" pitchFamily="34" charset="0"/>
                        </a:rPr>
                        <a:t>Юридические лица и предприниматели, которые оказывают услуги по дезинфекции, дезинсекции и дератизации, должны получить лицензию на эту деятельность с 1 сентября 2024 года по 1 марта 2025 года включительно.</a:t>
                      </a:r>
                      <a:br>
                        <a:rPr lang="ru-RU" sz="1400">
                          <a:solidFill>
                            <a:schemeClr val="tx1"/>
                          </a:solidFill>
                          <a:effectLst/>
                          <a:latin typeface="Trebuchet MS" panose="020B0603020202020204" pitchFamily="34" charset="0"/>
                        </a:rPr>
                      </a:br>
                      <a:r>
                        <a:rPr lang="ru-RU" sz="1400">
                          <a:solidFill>
                            <a:schemeClr val="tx1"/>
                          </a:solidFill>
                          <a:effectLst/>
                          <a:latin typeface="Trebuchet MS" panose="020B0603020202020204" pitchFamily="34" charset="0"/>
                        </a:rPr>
                        <a:t>После 1 марта 2025 года оказывать услуги по дезинфектологии без разрешения нельзя</a:t>
                      </a: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u="none" strike="noStrike" dirty="0">
                          <a:solidFill>
                            <a:schemeClr val="tx1"/>
                          </a:solidFill>
                          <a:effectLst/>
                          <a:latin typeface="Trebuchet MS" panose="020B0603020202020204" pitchFamily="34" charset="0"/>
                        </a:rPr>
                        <a:t>Федеральный закон от 26.02.2024 № </a:t>
                      </a:r>
                      <a:r>
                        <a:rPr lang="ru-RU" sz="1400" u="none" strike="noStrike" dirty="0" smtClean="0">
                          <a:solidFill>
                            <a:schemeClr val="tx1"/>
                          </a:solidFill>
                          <a:effectLst/>
                          <a:latin typeface="Trebuchet MS" panose="020B0603020202020204" pitchFamily="34" charset="0"/>
                        </a:rPr>
                        <a:t>22-ФЗ</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891">
                <a:tc>
                  <a:txBody>
                    <a:bodyPr/>
                    <a:lstStyle/>
                    <a:p>
                      <a:pPr fontAlgn="t">
                        <a:lnSpc>
                          <a:spcPct val="90000"/>
                        </a:lnSpc>
                      </a:pPr>
                      <a:r>
                        <a:rPr lang="ru-RU" sz="1400" b="1">
                          <a:solidFill>
                            <a:schemeClr val="tx1"/>
                          </a:solidFill>
                          <a:effectLst/>
                          <a:latin typeface="Trebuchet MS" panose="020B0603020202020204" pitchFamily="34" charset="0"/>
                        </a:rPr>
                        <a:t>С 1 января</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lnSpc>
                          <a:spcPct val="90000"/>
                        </a:lnSpc>
                      </a:pPr>
                      <a:r>
                        <a:rPr lang="ru-RU" sz="1400" b="1">
                          <a:solidFill>
                            <a:schemeClr val="tx1"/>
                          </a:solidFill>
                          <a:effectLst/>
                          <a:latin typeface="Trebuchet MS" panose="020B0603020202020204" pitchFamily="34" charset="0"/>
                        </a:rPr>
                        <a:t>Основание</a:t>
                      </a:r>
                      <a:endParaRPr lang="ru-RU" sz="140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39125">
                <a:tc>
                  <a:txBody>
                    <a:bodyPr/>
                    <a:lstStyle/>
                    <a:p>
                      <a:pPr algn="l" fontAlgn="t">
                        <a:lnSpc>
                          <a:spcPct val="90000"/>
                        </a:lnSpc>
                      </a:pPr>
                      <a:r>
                        <a:rPr lang="ru-RU" sz="1400">
                          <a:solidFill>
                            <a:schemeClr val="tx1"/>
                          </a:solidFill>
                          <a:effectLst/>
                          <a:latin typeface="Trebuchet MS" panose="020B0603020202020204" pitchFamily="34" charset="0"/>
                        </a:rPr>
                        <a:t>По договорам поставки, лизинга, сервисного обслуживания, ремонта железнодорожного подвижного состава, кроме грузовых вагонов, заказчикам по Закону № 223-ФЗ рекомендуют учитывать индексацию цены сделки с использованием:</a:t>
                      </a:r>
                    </a:p>
                    <a:p>
                      <a:pPr algn="l" fontAlgn="t">
                        <a:lnSpc>
                          <a:spcPct val="90000"/>
                        </a:lnSpc>
                        <a:buFont typeface="Arial" panose="020B0604020202020204" pitchFamily="34" charset="0"/>
                        <a:buChar char="•"/>
                      </a:pPr>
                      <a:r>
                        <a:rPr lang="ru-RU" sz="1400">
                          <a:solidFill>
                            <a:schemeClr val="tx1"/>
                          </a:solidFill>
                          <a:effectLst/>
                          <a:latin typeface="Trebuchet MS" panose="020B0603020202020204" pitchFamily="34" charset="0"/>
                        </a:rPr>
                        <a:t>прогноза или фактического значения композитного индекса цен Минпромторга на продукцию, работы, услуги организаций транспортного машиностроения;</a:t>
                      </a:r>
                    </a:p>
                    <a:p>
                      <a:pPr algn="l" fontAlgn="t">
                        <a:lnSpc>
                          <a:spcPct val="90000"/>
                        </a:lnSpc>
                        <a:buFont typeface="Arial" panose="020B0604020202020204" pitchFamily="34" charset="0"/>
                        <a:buChar char="•"/>
                      </a:pPr>
                      <a:r>
                        <a:rPr lang="ru-RU" sz="1400">
                          <a:solidFill>
                            <a:schemeClr val="tx1"/>
                          </a:solidFill>
                          <a:effectLst/>
                          <a:latin typeface="Trebuchet MS" panose="020B0603020202020204" pitchFamily="34" charset="0"/>
                        </a:rPr>
                        <a:t>прогноза или фактического значения индекса цен производителей промышленной продукции Минэкономразвития, если нет композитных индексов</a:t>
                      </a: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u="none" strike="noStrike" dirty="0">
                          <a:solidFill>
                            <a:schemeClr val="tx1"/>
                          </a:solidFill>
                          <a:effectLst/>
                          <a:latin typeface="Trebuchet MS" panose="020B0603020202020204" pitchFamily="34" charset="0"/>
                        </a:rPr>
                        <a:t>Постановление Правительства от 27.12.2023 № 2333</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585">
                <a:tc>
                  <a:txBody>
                    <a:bodyPr/>
                    <a:lstStyle/>
                    <a:p>
                      <a:pPr algn="l" fontAlgn="t">
                        <a:lnSpc>
                          <a:spcPct val="90000"/>
                        </a:lnSpc>
                      </a:pPr>
                      <a:r>
                        <a:rPr lang="ru-RU" sz="1400" dirty="0">
                          <a:solidFill>
                            <a:schemeClr val="tx1"/>
                          </a:solidFill>
                          <a:effectLst/>
                          <a:latin typeface="Trebuchet MS" panose="020B0603020202020204" pitchFamily="34" charset="0"/>
                        </a:rPr>
                        <a:t>Скорректировали перечень конкретных заказчиков по 223-ФЗ, чьи планы закупок проходят оценку на соответствие требованиям об участии субъектов МСП в ОА «Федеральная корпорация по развитию МСП».</a:t>
                      </a:r>
                      <a:br>
                        <a:rPr lang="ru-RU" sz="1400" dirty="0">
                          <a:solidFill>
                            <a:schemeClr val="tx1"/>
                          </a:solidFill>
                          <a:effectLst/>
                          <a:latin typeface="Trebuchet MS" panose="020B0603020202020204" pitchFamily="34" charset="0"/>
                        </a:rPr>
                      </a:br>
                      <a:r>
                        <a:rPr lang="ru-RU" sz="1400" dirty="0">
                          <a:solidFill>
                            <a:schemeClr val="tx1"/>
                          </a:solidFill>
                          <a:effectLst/>
                          <a:latin typeface="Trebuchet MS" panose="020B0603020202020204" pitchFamily="34" charset="0"/>
                        </a:rPr>
                        <a:t>Изменения внесли в </a:t>
                      </a:r>
                      <a:r>
                        <a:rPr lang="ru-RU" sz="1400" u="none" strike="noStrike" dirty="0">
                          <a:solidFill>
                            <a:schemeClr val="tx1"/>
                          </a:solidFill>
                          <a:effectLst/>
                          <a:latin typeface="Trebuchet MS" panose="020B0603020202020204" pitchFamily="34" charset="0"/>
                        </a:rPr>
                        <a:t>распоряжение от 06.11.2015 № 2258-р</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lnSpc>
                          <a:spcPct val="90000"/>
                        </a:lnSpc>
                      </a:pPr>
                      <a:r>
                        <a:rPr lang="ru-RU" sz="1400" u="none" strike="noStrike" dirty="0">
                          <a:solidFill>
                            <a:schemeClr val="tx1"/>
                          </a:solidFill>
                          <a:effectLst/>
                          <a:latin typeface="Trebuchet MS" panose="020B0603020202020204" pitchFamily="34" charset="0"/>
                        </a:rPr>
                        <a:t>Распоряжение Правительства от 09.12.2023 № 3535-р</a:t>
                      </a:r>
                      <a:endParaRPr lang="ru-RU" sz="1400" dirty="0">
                        <a:solidFill>
                          <a:schemeClr val="tx1"/>
                        </a:solidFill>
                        <a:effectLst/>
                        <a:latin typeface="Trebuchet MS" panose="020B0603020202020204" pitchFamily="34" charset="0"/>
                      </a:endParaRPr>
                    </a:p>
                  </a:txBody>
                  <a:tcPr marL="38967" marR="38967" marT="19484" marB="194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Прямоугольник 2"/>
          <p:cNvSpPr/>
          <p:nvPr/>
        </p:nvSpPr>
        <p:spPr>
          <a:xfrm>
            <a:off x="-36871" y="152400"/>
            <a:ext cx="8426245" cy="430887"/>
          </a:xfrm>
          <a:prstGeom prst="rect">
            <a:avLst/>
          </a:prstGeom>
        </p:spPr>
        <p:txBody>
          <a:bodyPr wrap="square">
            <a:spAutoFit/>
          </a:bodyPr>
          <a:lstStyle/>
          <a:p>
            <a:r>
              <a:rPr lang="ru-RU" sz="2200" b="1" dirty="0">
                <a:solidFill>
                  <a:srgbClr val="002060"/>
                </a:solidFill>
                <a:latin typeface="Trebuchet MS" panose="020B0603020202020204" pitchFamily="34" charset="0"/>
              </a:rPr>
              <a:t>Обзор основных изменений в работе по 223-ФЗ в 2024 году</a:t>
            </a:r>
          </a:p>
        </p:txBody>
      </p:sp>
    </p:spTree>
    <p:extLst>
      <p:ext uri="{BB962C8B-B14F-4D97-AF65-F5344CB8AC3E}">
        <p14:creationId xmlns:p14="http://schemas.microsoft.com/office/powerpoint/2010/main" val="29213260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11855450" cy="512763"/>
          </a:xfrm>
        </p:spPr>
        <p:txBody>
          <a:bodyPr/>
          <a:lstStyle/>
          <a:p>
            <a:r>
              <a:rPr lang="ru-RU" sz="2800" b="1" dirty="0">
                <a:solidFill>
                  <a:srgbClr val="C00000"/>
                </a:solidFill>
              </a:rPr>
              <a:t>С </a:t>
            </a:r>
            <a:r>
              <a:rPr lang="ru-RU" sz="2800" b="1" dirty="0" smtClean="0">
                <a:solidFill>
                  <a:srgbClr val="C00000"/>
                </a:solidFill>
              </a:rPr>
              <a:t>01.07.2024 </a:t>
            </a:r>
            <a:endParaRPr lang="ru-RU" sz="2800" b="1" dirty="0">
              <a:solidFill>
                <a:srgbClr val="C00000"/>
              </a:solidFill>
            </a:endParaRPr>
          </a:p>
        </p:txBody>
      </p:sp>
      <p:sp>
        <p:nvSpPr>
          <p:cNvPr id="5" name="Прямоугольник 4"/>
          <p:cNvSpPr/>
          <p:nvPr/>
        </p:nvSpPr>
        <p:spPr>
          <a:xfrm>
            <a:off x="376950" y="653256"/>
            <a:ext cx="11478500" cy="5576911"/>
          </a:xfrm>
          <a:prstGeom prst="rect">
            <a:avLst/>
          </a:prstGeom>
        </p:spPr>
        <p:txBody>
          <a:bodyPr wrap="square">
            <a:spAutoFit/>
          </a:bodyPr>
          <a:lstStyle/>
          <a:p>
            <a:pPr indent="-286493">
              <a:lnSpc>
                <a:spcPct val="90000"/>
              </a:lnSpc>
              <a:buFont typeface="Wingdings" panose="05000000000000000000" pitchFamily="2" charset="2"/>
              <a:buChar char="§"/>
            </a:pPr>
            <a:r>
              <a:rPr lang="ru-RU" u="sng" dirty="0" smtClean="0">
                <a:latin typeface="Trebuchet MS" panose="020B0603020202020204" pitchFamily="34" charset="0"/>
              </a:rPr>
              <a:t>Изменения </a:t>
            </a:r>
            <a:r>
              <a:rPr lang="ru-RU" u="sng" dirty="0">
                <a:latin typeface="Trebuchet MS" panose="020B0603020202020204" pitchFamily="34" charset="0"/>
              </a:rPr>
              <a:t>в </a:t>
            </a:r>
            <a:r>
              <a:rPr lang="ru-RU" b="1" u="sng" dirty="0">
                <a:latin typeface="Trebuchet MS" panose="020B0603020202020204" pitchFamily="34" charset="0"/>
              </a:rPr>
              <a:t>п.2 ч.1 ст.93 З</a:t>
            </a:r>
            <a:r>
              <a:rPr lang="ru-RU" b="1" u="sng" dirty="0" smtClean="0">
                <a:latin typeface="Trebuchet MS" panose="020B0603020202020204" pitchFamily="34" charset="0"/>
              </a:rPr>
              <a:t>акона №44-ФЗ</a:t>
            </a:r>
            <a:r>
              <a:rPr lang="ru-RU" u="sng" dirty="0" smtClean="0">
                <a:latin typeface="Trebuchet MS" panose="020B0603020202020204" pitchFamily="34" charset="0"/>
              </a:rPr>
              <a:t> </a:t>
            </a:r>
            <a:r>
              <a:rPr lang="ru-RU" u="sng" dirty="0">
                <a:latin typeface="Trebuchet MS" panose="020B0603020202020204" pitchFamily="34" charset="0"/>
              </a:rPr>
              <a:t>(ФЗ от 04.11.2022 N 420-ФЗ</a:t>
            </a:r>
            <a:r>
              <a:rPr lang="ru-RU" u="sng" dirty="0" smtClean="0">
                <a:latin typeface="Trebuchet MS" panose="020B0603020202020204" pitchFamily="34" charset="0"/>
              </a:rPr>
              <a:t>).</a:t>
            </a:r>
          </a:p>
          <a:p>
            <a:pPr indent="-286493">
              <a:lnSpc>
                <a:spcPct val="90000"/>
              </a:lnSpc>
              <a:buFont typeface="Wingdings" panose="05000000000000000000" pitchFamily="2" charset="2"/>
              <a:buChar char="§"/>
            </a:pPr>
            <a:endParaRPr lang="ru-RU" u="sng" dirty="0" smtClean="0">
              <a:latin typeface="Trebuchet MS" panose="020B0603020202020204" pitchFamily="34" charset="0"/>
            </a:endParaRPr>
          </a:p>
          <a:p>
            <a:pPr>
              <a:lnSpc>
                <a:spcPct val="90000"/>
              </a:lnSpc>
            </a:pPr>
            <a:r>
              <a:rPr lang="ru-RU" dirty="0" smtClean="0">
                <a:latin typeface="Trebuchet MS" panose="020B0603020202020204" pitchFamily="34" charset="0"/>
              </a:rPr>
              <a:t>Сейчас: может </a:t>
            </a:r>
            <a:r>
              <a:rPr lang="ru-RU" dirty="0">
                <a:latin typeface="Trebuchet MS" panose="020B0603020202020204" pitchFamily="34" charset="0"/>
              </a:rPr>
              <a:t>быть определена обязанность заказчика установить требование обеспечения исполнения контракта</a:t>
            </a:r>
            <a:endParaRPr lang="ru-RU" dirty="0" smtClean="0">
              <a:latin typeface="Trebuchet MS" panose="020B0603020202020204" pitchFamily="34" charset="0"/>
            </a:endParaRPr>
          </a:p>
          <a:p>
            <a:pPr>
              <a:lnSpc>
                <a:spcPct val="90000"/>
              </a:lnSpc>
            </a:pPr>
            <a:r>
              <a:rPr lang="ru-RU" dirty="0" smtClean="0">
                <a:latin typeface="Trebuchet MS" panose="020B0603020202020204" pitchFamily="34" charset="0"/>
              </a:rPr>
              <a:t>Будет "могут </a:t>
            </a:r>
            <a:r>
              <a:rPr lang="ru-RU" dirty="0">
                <a:latin typeface="Trebuchet MS" panose="020B0603020202020204" pitchFamily="34" charset="0"/>
              </a:rPr>
              <a:t>быть определены обязанность заказчика установить требование обеспечения исполнения контракта, условие о заключении контракта </a:t>
            </a:r>
            <a:r>
              <a:rPr lang="ru-RU" u="sng" dirty="0">
                <a:solidFill>
                  <a:srgbClr val="C00000"/>
                </a:solidFill>
                <a:latin typeface="Trebuchet MS" panose="020B0603020202020204" pitchFamily="34" charset="0"/>
              </a:rPr>
              <a:t>без использования единой информационной системы</a:t>
            </a:r>
            <a:r>
              <a:rPr lang="ru-RU" dirty="0">
                <a:latin typeface="Trebuchet MS" panose="020B0603020202020204" pitchFamily="34" charset="0"/>
              </a:rPr>
              <a:t>";</a:t>
            </a:r>
            <a:endParaRPr lang="ru-RU" dirty="0" smtClean="0">
              <a:latin typeface="Trebuchet MS" panose="020B0603020202020204" pitchFamily="34" charset="0"/>
            </a:endParaRPr>
          </a:p>
          <a:p>
            <a:pPr indent="-286493">
              <a:lnSpc>
                <a:spcPct val="90000"/>
              </a:lnSpc>
              <a:buFont typeface="Wingdings" panose="05000000000000000000" pitchFamily="2" charset="2"/>
              <a:buChar char="§"/>
            </a:pPr>
            <a:endParaRPr lang="ru-RU" dirty="0">
              <a:latin typeface="Trebuchet MS" panose="020B0603020202020204" pitchFamily="34" charset="0"/>
            </a:endParaRPr>
          </a:p>
          <a:p>
            <a:pPr indent="-286493">
              <a:lnSpc>
                <a:spcPct val="90000"/>
              </a:lnSpc>
              <a:buFont typeface="Wingdings" panose="05000000000000000000" pitchFamily="2" charset="2"/>
              <a:buChar char="§"/>
            </a:pPr>
            <a:r>
              <a:rPr lang="ru-RU" u="sng" dirty="0" smtClean="0">
                <a:latin typeface="Trebuchet MS" panose="020B0603020202020204" pitchFamily="34" charset="0"/>
              </a:rPr>
              <a:t>Вводится </a:t>
            </a:r>
            <a:r>
              <a:rPr lang="ru-RU" b="1" u="sng" dirty="0">
                <a:latin typeface="Trebuchet MS" panose="020B0603020202020204" pitchFamily="34" charset="0"/>
              </a:rPr>
              <a:t>п. 6.1 ч.1 ст.93 </a:t>
            </a:r>
            <a:r>
              <a:rPr lang="ru-RU" b="1" u="sng" dirty="0" smtClean="0">
                <a:latin typeface="Trebuchet MS" panose="020B0603020202020204" pitchFamily="34" charset="0"/>
              </a:rPr>
              <a:t>Закона № 44-ФЗ</a:t>
            </a:r>
            <a:r>
              <a:rPr lang="ru-RU" u="sng" dirty="0" smtClean="0">
                <a:latin typeface="Trebuchet MS" panose="020B0603020202020204" pitchFamily="34" charset="0"/>
              </a:rPr>
              <a:t>(ФЗ</a:t>
            </a:r>
            <a:r>
              <a:rPr lang="ru-RU" u="sng" dirty="0">
                <a:latin typeface="Trebuchet MS" panose="020B0603020202020204" pitchFamily="34" charset="0"/>
              </a:rPr>
              <a:t> от 04.08.2023 N 444-ФЗ</a:t>
            </a:r>
            <a:r>
              <a:rPr lang="ru-RU" u="sng" dirty="0" smtClean="0">
                <a:latin typeface="Trebuchet MS" panose="020B0603020202020204" pitchFamily="34" charset="0"/>
              </a:rPr>
              <a:t>)</a:t>
            </a:r>
          </a:p>
          <a:p>
            <a:pPr indent="-286493">
              <a:lnSpc>
                <a:spcPct val="90000"/>
              </a:lnSpc>
              <a:buFont typeface="Wingdings" panose="05000000000000000000" pitchFamily="2" charset="2"/>
              <a:buChar char="§"/>
            </a:pPr>
            <a:endParaRPr lang="ru-RU" u="sng" dirty="0">
              <a:latin typeface="Trebuchet MS" panose="020B0603020202020204" pitchFamily="34" charset="0"/>
            </a:endParaRPr>
          </a:p>
          <a:p>
            <a:pPr>
              <a:lnSpc>
                <a:spcPct val="90000"/>
              </a:lnSpc>
            </a:pPr>
            <a:r>
              <a:rPr lang="ru-RU" dirty="0">
                <a:latin typeface="Trebuchet MS" panose="020B0603020202020204" pitchFamily="34" charset="0"/>
              </a:rPr>
              <a:t> </a:t>
            </a:r>
            <a:r>
              <a:rPr lang="ru-RU" dirty="0" smtClean="0">
                <a:latin typeface="Trebuchet MS" panose="020B0603020202020204" pitchFamily="34" charset="0"/>
              </a:rPr>
              <a:t>осуществление:</a:t>
            </a:r>
          </a:p>
          <a:p>
            <a:pPr marL="342900" indent="-342900">
              <a:lnSpc>
                <a:spcPct val="90000"/>
              </a:lnSpc>
              <a:buFont typeface="Courier New" panose="02070309020205020404" pitchFamily="49" charset="0"/>
              <a:buChar char="o"/>
            </a:pPr>
            <a:r>
              <a:rPr lang="ru-RU" dirty="0" smtClean="0">
                <a:latin typeface="Trebuchet MS" panose="020B0603020202020204" pitchFamily="34" charset="0"/>
              </a:rPr>
              <a:t> </a:t>
            </a:r>
            <a:r>
              <a:rPr lang="ru-RU" dirty="0">
                <a:latin typeface="Trebuchet MS" panose="020B0603020202020204" pitchFamily="34" charset="0"/>
              </a:rPr>
              <a:t>органами исполнительной власти субъекта Российской Федерации, </a:t>
            </a:r>
            <a:endParaRPr lang="ru-RU" dirty="0" smtClean="0">
              <a:latin typeface="Trebuchet MS" panose="020B0603020202020204" pitchFamily="34" charset="0"/>
            </a:endParaRPr>
          </a:p>
          <a:p>
            <a:pPr marL="342900" indent="-342900">
              <a:lnSpc>
                <a:spcPct val="90000"/>
              </a:lnSpc>
              <a:buFont typeface="Courier New" panose="02070309020205020404" pitchFamily="49" charset="0"/>
              <a:buChar char="o"/>
            </a:pPr>
            <a:r>
              <a:rPr lang="ru-RU" dirty="0" smtClean="0">
                <a:latin typeface="Trebuchet MS" panose="020B0603020202020204" pitchFamily="34" charset="0"/>
              </a:rPr>
              <a:t>государственными </a:t>
            </a:r>
            <a:r>
              <a:rPr lang="ru-RU" dirty="0">
                <a:latin typeface="Trebuchet MS" panose="020B0603020202020204" pitchFamily="34" charset="0"/>
              </a:rPr>
              <a:t>учреждениями субъекта Российской Федерации </a:t>
            </a:r>
            <a:endParaRPr lang="ru-RU" dirty="0" smtClean="0">
              <a:latin typeface="Trebuchet MS" panose="020B0603020202020204" pitchFamily="34" charset="0"/>
            </a:endParaRPr>
          </a:p>
          <a:p>
            <a:pPr marL="342900" indent="-342900">
              <a:lnSpc>
                <a:spcPct val="90000"/>
              </a:lnSpc>
              <a:buFont typeface="Courier New" panose="02070309020205020404" pitchFamily="49" charset="0"/>
              <a:buChar char="o"/>
            </a:pPr>
            <a:r>
              <a:rPr lang="ru-RU" dirty="0" smtClean="0">
                <a:latin typeface="Trebuchet MS" panose="020B0603020202020204" pitchFamily="34" charset="0"/>
              </a:rPr>
              <a:t>(</a:t>
            </a:r>
            <a:r>
              <a:rPr lang="ru-RU" dirty="0">
                <a:latin typeface="Trebuchet MS" panose="020B0603020202020204" pitchFamily="34" charset="0"/>
              </a:rPr>
              <a:t>муниципальными учреждениями муниципальных образований, входящих в состав субъекта Российской Федерации</a:t>
            </a:r>
            <a:r>
              <a:rPr lang="ru-RU" dirty="0" smtClean="0">
                <a:latin typeface="Trebuchet MS" panose="020B0603020202020204" pitchFamily="34" charset="0"/>
              </a:rPr>
              <a:t>)</a:t>
            </a:r>
          </a:p>
          <a:p>
            <a:pPr>
              <a:lnSpc>
                <a:spcPct val="90000"/>
              </a:lnSpc>
            </a:pPr>
            <a:r>
              <a:rPr lang="ru-RU" dirty="0" smtClean="0">
                <a:latin typeface="Trebuchet MS" panose="020B0603020202020204" pitchFamily="34" charset="0"/>
              </a:rPr>
              <a:t> </a:t>
            </a:r>
            <a:r>
              <a:rPr lang="ru-RU" dirty="0">
                <a:latin typeface="Trebuchet MS" panose="020B0603020202020204" pitchFamily="34" charset="0"/>
              </a:rPr>
              <a:t>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a:t>
            </a:r>
            <a:r>
              <a:rPr lang="ru-RU" b="1" dirty="0" smtClean="0">
                <a:solidFill>
                  <a:srgbClr val="C00000"/>
                </a:solidFill>
                <a:latin typeface="Trebuchet MS" panose="020B0603020202020204" pitchFamily="34" charset="0"/>
              </a:rPr>
              <a:t>государственного </a:t>
            </a:r>
            <a:r>
              <a:rPr lang="ru-RU" b="1" dirty="0">
                <a:solidFill>
                  <a:srgbClr val="C00000"/>
                </a:solidFill>
                <a:latin typeface="Trebuchet MS" panose="020B0603020202020204" pitchFamily="34" charset="0"/>
              </a:rPr>
              <a:t>унитарного предприятия соответствующего субъекта РФ </a:t>
            </a:r>
            <a:r>
              <a:rPr lang="ru-RU" dirty="0">
                <a:latin typeface="Trebuchet MS" panose="020B0603020202020204" pitchFamily="34" charset="0"/>
              </a:rPr>
              <a:t>либо у </a:t>
            </a:r>
            <a:r>
              <a:rPr lang="ru-RU" b="1" dirty="0">
                <a:solidFill>
                  <a:srgbClr val="C00000"/>
                </a:solidFill>
                <a:latin typeface="Trebuchet MS" panose="020B0603020202020204" pitchFamily="34" charset="0"/>
              </a:rPr>
              <a:t>акционерного общества, сто процентов акций которого принадлежит соответствующему субъекту Российской Федерации;</a:t>
            </a:r>
          </a:p>
          <a:p>
            <a:pPr>
              <a:lnSpc>
                <a:spcPct val="90000"/>
              </a:lnSpc>
            </a:pPr>
            <a:r>
              <a:rPr lang="ru-RU" i="1" dirty="0">
                <a:latin typeface="Trebuchet MS" panose="020B0603020202020204" pitchFamily="34" charset="0"/>
              </a:rPr>
              <a:t>Нужно будет направлять уведомление о заключении </a:t>
            </a:r>
            <a:r>
              <a:rPr lang="ru-RU" i="1" u="sng" dirty="0">
                <a:latin typeface="Trebuchet MS" panose="020B0603020202020204" pitchFamily="34" charset="0"/>
              </a:rPr>
              <a:t>в УФАС направлять и обоснование цены </a:t>
            </a:r>
            <a:r>
              <a:rPr lang="ru-RU" i="1" dirty="0">
                <a:latin typeface="Trebuchet MS" panose="020B0603020202020204" pitchFamily="34" charset="0"/>
              </a:rPr>
              <a:t>(ч.2 и ч.4 ст.93 закона).</a:t>
            </a:r>
          </a:p>
        </p:txBody>
      </p:sp>
    </p:spTree>
    <p:extLst>
      <p:ext uri="{BB962C8B-B14F-4D97-AF65-F5344CB8AC3E}">
        <p14:creationId xmlns:p14="http://schemas.microsoft.com/office/powerpoint/2010/main" val="712123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11855450" cy="512763"/>
          </a:xfrm>
        </p:spPr>
        <p:txBody>
          <a:bodyPr/>
          <a:lstStyle/>
          <a:p>
            <a:r>
              <a:rPr lang="ru-RU" sz="2800" b="1" dirty="0">
                <a:solidFill>
                  <a:srgbClr val="C00000"/>
                </a:solidFill>
              </a:rPr>
              <a:t>С </a:t>
            </a:r>
            <a:r>
              <a:rPr lang="ru-RU" sz="2800" b="1" dirty="0" smtClean="0">
                <a:solidFill>
                  <a:srgbClr val="C00000"/>
                </a:solidFill>
              </a:rPr>
              <a:t>01.07.2024 </a:t>
            </a:r>
            <a:endParaRPr lang="ru-RU" sz="2800" b="1" dirty="0">
              <a:solidFill>
                <a:srgbClr val="C00000"/>
              </a:solidFill>
            </a:endParaRPr>
          </a:p>
        </p:txBody>
      </p:sp>
      <p:sp>
        <p:nvSpPr>
          <p:cNvPr id="5" name="Прямоугольник 4"/>
          <p:cNvSpPr/>
          <p:nvPr/>
        </p:nvSpPr>
        <p:spPr>
          <a:xfrm>
            <a:off x="203200" y="512763"/>
            <a:ext cx="11652250" cy="5410712"/>
          </a:xfrm>
          <a:prstGeom prst="rect">
            <a:avLst/>
          </a:prstGeom>
        </p:spPr>
        <p:txBody>
          <a:bodyPr wrap="square">
            <a:spAutoFit/>
          </a:bodyPr>
          <a:lstStyle/>
          <a:p>
            <a:pPr indent="-286493">
              <a:lnSpc>
                <a:spcPct val="90000"/>
              </a:lnSpc>
              <a:buFont typeface="Wingdings" panose="05000000000000000000" pitchFamily="2" charset="2"/>
              <a:buChar char="§"/>
            </a:pPr>
            <a:r>
              <a:rPr lang="ru-RU" sz="1600" b="1" dirty="0" smtClean="0">
                <a:latin typeface="Trebuchet MS" panose="020B0603020202020204" pitchFamily="34" charset="0"/>
              </a:rPr>
              <a:t>Корректируется п.п</a:t>
            </a:r>
            <a:r>
              <a:rPr lang="ru-RU" sz="1600" b="1" dirty="0">
                <a:latin typeface="Trebuchet MS" panose="020B0603020202020204" pitchFamily="34" charset="0"/>
              </a:rPr>
              <a:t>. б) п. 2 ч. 2.1 статьи 15 З</a:t>
            </a:r>
            <a:r>
              <a:rPr lang="ru-RU" sz="1600" b="1" dirty="0" smtClean="0">
                <a:latin typeface="Trebuchet MS" panose="020B0603020202020204" pitchFamily="34" charset="0"/>
              </a:rPr>
              <a:t>акона № 44-ФЗ </a:t>
            </a:r>
            <a:r>
              <a:rPr lang="ru-RU" sz="1600" dirty="0" smtClean="0">
                <a:latin typeface="Trebuchet MS" panose="020B0603020202020204" pitchFamily="34" charset="0"/>
              </a:rPr>
              <a:t>(Закон </a:t>
            </a:r>
            <a:r>
              <a:rPr lang="ru-RU" sz="1600" dirty="0">
                <a:latin typeface="Trebuchet MS" panose="020B0603020202020204" pitchFamily="34" charset="0"/>
              </a:rPr>
              <a:t>от 04.08.2023 N 444-ФЗ). </a:t>
            </a:r>
            <a:endParaRPr lang="ru-RU" sz="1600" dirty="0" smtClean="0">
              <a:latin typeface="Trebuchet MS" panose="020B0603020202020204" pitchFamily="34" charset="0"/>
            </a:endParaRPr>
          </a:p>
          <a:p>
            <a:pPr>
              <a:lnSpc>
                <a:spcPct val="90000"/>
              </a:lnSpc>
            </a:pPr>
            <a:r>
              <a:rPr lang="ru-RU" sz="1600" dirty="0" smtClean="0">
                <a:latin typeface="Trebuchet MS" panose="020B0603020202020204" pitchFamily="34" charset="0"/>
              </a:rPr>
              <a:t>Государственные</a:t>
            </a:r>
            <a:r>
              <a:rPr lang="ru-RU" sz="1600" dirty="0">
                <a:latin typeface="Trebuchet MS" panose="020B0603020202020204" pitchFamily="34" charset="0"/>
              </a:rPr>
              <a:t>, муниципальные унитарные предприятия осуществляют закупки в соответствии с требованиями Закона №44-ФЗ, за исключением закупок, осуществляемых в соответствии с Положением о закупке, предусмотренным частью 3 статьи 2 Федерального закона от 18 июля 2011 года №223-ФЗ "О закупках товаров, работ, услуг отдельными видами юридических лиц", принятым государственным, муниципальным унитарными предприятиями и размещенным до начала года в ЕИС: </a:t>
            </a:r>
            <a:endParaRPr lang="ru-RU" sz="1600" dirty="0" smtClean="0">
              <a:latin typeface="Trebuchet MS" panose="020B0603020202020204" pitchFamily="34" charset="0"/>
            </a:endParaRPr>
          </a:p>
          <a:p>
            <a:pPr>
              <a:lnSpc>
                <a:spcPct val="90000"/>
              </a:lnSpc>
            </a:pPr>
            <a:r>
              <a:rPr lang="ru-RU" sz="1600" dirty="0" smtClean="0">
                <a:latin typeface="Trebuchet MS" panose="020B0603020202020204" pitchFamily="34" charset="0"/>
              </a:rPr>
              <a:t>б</a:t>
            </a:r>
            <a:r>
              <a:rPr lang="ru-RU" sz="1600" dirty="0">
                <a:latin typeface="Trebuchet MS" panose="020B0603020202020204" pitchFamily="34" charset="0"/>
              </a:rPr>
              <a:t>) в качестве исполнителя по контракту в случае привлечения на основании договора в ходе исполнения данного контракта иных лиц для поставки товара, выполнения работы или оказания услуги, необходимых для исполнения предусмотренных контрактом обязательств данного предприятия, за исключением случаев исполнения предприятием контракта, заключенного в соответствии с пунктами 2 </a:t>
            </a:r>
            <a:r>
              <a:rPr lang="ru-RU" sz="1600" b="1" dirty="0">
                <a:latin typeface="Trebuchet MS" panose="020B0603020202020204" pitchFamily="34" charset="0"/>
              </a:rPr>
              <a:t>и 6.1 части </a:t>
            </a:r>
            <a:r>
              <a:rPr lang="ru-RU" sz="1600" dirty="0">
                <a:latin typeface="Trebuchet MS" panose="020B0603020202020204" pitchFamily="34" charset="0"/>
              </a:rPr>
              <a:t>1 статьи 93 Закона №44-ФЗ</a:t>
            </a:r>
            <a:r>
              <a:rPr lang="ru-RU" sz="1600" dirty="0" smtClean="0">
                <a:latin typeface="Trebuchet MS" panose="020B0603020202020204" pitchFamily="34" charset="0"/>
              </a:rPr>
              <a:t>.</a:t>
            </a:r>
          </a:p>
          <a:p>
            <a:pPr>
              <a:lnSpc>
                <a:spcPct val="90000"/>
              </a:lnSpc>
            </a:pPr>
            <a:endParaRPr lang="ru-RU" sz="1600" dirty="0" smtClean="0">
              <a:latin typeface="Trebuchet MS" panose="020B0603020202020204" pitchFamily="34" charset="0"/>
            </a:endParaRPr>
          </a:p>
          <a:p>
            <a:pPr marL="342900" indent="-342900">
              <a:lnSpc>
                <a:spcPct val="90000"/>
              </a:lnSpc>
              <a:buFont typeface="Wingdings" panose="05000000000000000000" pitchFamily="2" charset="2"/>
              <a:buChar char="§"/>
            </a:pPr>
            <a:r>
              <a:rPr lang="ru-RU" sz="1600" b="1" dirty="0">
                <a:latin typeface="Trebuchet MS" panose="020B0603020202020204" pitchFamily="34" charset="0"/>
              </a:rPr>
              <a:t>Корректируется </a:t>
            </a:r>
            <a:r>
              <a:rPr lang="ru-RU" sz="1600" b="1" dirty="0" smtClean="0">
                <a:latin typeface="Trebuchet MS" panose="020B0603020202020204" pitchFamily="34" charset="0"/>
              </a:rPr>
              <a:t>ч</a:t>
            </a:r>
            <a:r>
              <a:rPr lang="ru-RU" sz="1600" b="1" dirty="0">
                <a:latin typeface="Trebuchet MS" panose="020B0603020202020204" pitchFamily="34" charset="0"/>
              </a:rPr>
              <a:t>. </a:t>
            </a:r>
            <a:r>
              <a:rPr lang="ru-RU" sz="1600" b="1" dirty="0" smtClean="0">
                <a:latin typeface="Trebuchet MS" panose="020B0603020202020204" pitchFamily="34" charset="0"/>
              </a:rPr>
              <a:t>4.1 </a:t>
            </a:r>
            <a:r>
              <a:rPr lang="ru-RU" sz="1600" b="1" dirty="0">
                <a:latin typeface="Trebuchet MS" panose="020B0603020202020204" pitchFamily="34" charset="0"/>
              </a:rPr>
              <a:t>статьи 15 З</a:t>
            </a:r>
            <a:r>
              <a:rPr lang="ru-RU" sz="1600" b="1" dirty="0" smtClean="0">
                <a:latin typeface="Trebuchet MS" panose="020B0603020202020204" pitchFamily="34" charset="0"/>
              </a:rPr>
              <a:t>акона № 44-ФЗ </a:t>
            </a:r>
            <a:r>
              <a:rPr lang="ru-RU" sz="1600" dirty="0">
                <a:latin typeface="Trebuchet MS" panose="020B0603020202020204" pitchFamily="34" charset="0"/>
              </a:rPr>
              <a:t>(Закон от 04.08.2023 N 444-ФЗ). </a:t>
            </a:r>
            <a:endParaRPr lang="ru-RU" sz="1600" dirty="0" smtClean="0">
              <a:latin typeface="Trebuchet MS" panose="020B0603020202020204" pitchFamily="34" charset="0"/>
            </a:endParaRPr>
          </a:p>
          <a:p>
            <a:pPr>
              <a:lnSpc>
                <a:spcPct val="90000"/>
              </a:lnSpc>
            </a:pPr>
            <a:r>
              <a:rPr lang="ru-RU" sz="1600" dirty="0">
                <a:latin typeface="Trebuchet MS" panose="020B0603020202020204" pitchFamily="34" charset="0"/>
              </a:rPr>
              <a:t>При предоставлении в соответствии с бюджетным законодательством Российской Федерации юридическим лицам субсидий, предусмотренных пунктами 8 и 8.1 статьи 78 и подпунктами 3 и 3.1 пункта 1 статьи 78.3 Бюджетного кодекса РФ, на юр. лица, определенные указанными статьями, при осуществлении ими закупок, предусмотренных указанными статьями, распространяются положения Закона №44-ФЗ, регулирующие отношения, указанные в пунктах 2 и 3 части 1 статьи 1 Закона №44-ФЗ. </a:t>
            </a:r>
            <a:endParaRPr lang="ru-RU" sz="1600" dirty="0" smtClean="0">
              <a:latin typeface="Trebuchet MS" panose="020B0603020202020204" pitchFamily="34" charset="0"/>
            </a:endParaRPr>
          </a:p>
          <a:p>
            <a:pPr>
              <a:lnSpc>
                <a:spcPct val="90000"/>
              </a:lnSpc>
            </a:pPr>
            <a:r>
              <a:rPr lang="ru-RU" sz="1600" b="1" dirty="0" smtClean="0">
                <a:solidFill>
                  <a:srgbClr val="C00000"/>
                </a:solidFill>
                <a:latin typeface="Trebuchet MS" panose="020B0603020202020204" pitchFamily="34" charset="0"/>
              </a:rPr>
              <a:t>(</a:t>
            </a:r>
            <a:r>
              <a:rPr lang="ru-RU" sz="1600" b="1" dirty="0">
                <a:solidFill>
                  <a:srgbClr val="C00000"/>
                </a:solidFill>
                <a:latin typeface="Trebuchet MS" panose="020B0603020202020204" pitchFamily="34" charset="0"/>
              </a:rPr>
              <a:t>НОВОЕ!) </a:t>
            </a:r>
            <a:r>
              <a:rPr lang="ru-RU" sz="1600" dirty="0">
                <a:latin typeface="Trebuchet MS" panose="020B0603020202020204" pitchFamily="34" charset="0"/>
              </a:rPr>
              <a:t>При осуществлении акционерными обществами, сто процентов акций которых принадлежит субъекту РФ, закупок для целей исполнения обязательств по контрактам, заключенным на основании </a:t>
            </a:r>
            <a:r>
              <a:rPr lang="ru-RU" sz="1600" b="1" dirty="0">
                <a:latin typeface="Trebuchet MS" panose="020B0603020202020204" pitchFamily="34" charset="0"/>
              </a:rPr>
              <a:t>пункта 6.1 части 1 </a:t>
            </a:r>
            <a:r>
              <a:rPr lang="ru-RU" sz="1600" dirty="0">
                <a:latin typeface="Trebuchet MS" panose="020B0603020202020204" pitchFamily="34" charset="0"/>
              </a:rPr>
              <a:t>статьи 93 Закона №44-ФЗ, на такие акционерные общества распространяются положения Закона №44-ФЗ, регулирующие отношения, указанные в пунктах 2, 3 и 4 части 1 статьи 1 Закона №44-ФЗ. </a:t>
            </a:r>
            <a:endParaRPr lang="ru-RU" sz="1600" dirty="0" smtClean="0">
              <a:latin typeface="Trebuchet MS" panose="020B0603020202020204" pitchFamily="34" charset="0"/>
            </a:endParaRPr>
          </a:p>
          <a:p>
            <a:pPr>
              <a:lnSpc>
                <a:spcPct val="90000"/>
              </a:lnSpc>
            </a:pPr>
            <a:r>
              <a:rPr lang="ru-RU" sz="1600" dirty="0" smtClean="0">
                <a:latin typeface="Trebuchet MS" panose="020B0603020202020204" pitchFamily="34" charset="0"/>
              </a:rPr>
              <a:t>При </a:t>
            </a:r>
            <a:r>
              <a:rPr lang="ru-RU" sz="1600" dirty="0">
                <a:latin typeface="Trebuchet MS" panose="020B0603020202020204" pitchFamily="34" charset="0"/>
              </a:rPr>
              <a:t>этом в отношении таких юридических лиц при осуществлении ими этих закупок применяются положения Закона №44-ФЗ, регулирующие мониторинг закупок, аудит в сфере закупок, а также контроль в сфере закупок, предусмотренный частью 3 статьи 99 Закона №44-ФЗ</a:t>
            </a:r>
            <a:r>
              <a:rPr lang="ru-RU" sz="1600" dirty="0" smtClean="0">
                <a:latin typeface="Trebuchet MS" panose="020B0603020202020204" pitchFamily="34" charset="0"/>
              </a:rPr>
              <a:t>.</a:t>
            </a:r>
            <a:endParaRPr lang="ru-RU" sz="1600" i="1" dirty="0">
              <a:latin typeface="Trebuchet MS" panose="020B0603020202020204" pitchFamily="34" charset="0"/>
            </a:endParaRPr>
          </a:p>
        </p:txBody>
      </p:sp>
    </p:spTree>
    <p:extLst>
      <p:ext uri="{BB962C8B-B14F-4D97-AF65-F5344CB8AC3E}">
        <p14:creationId xmlns:p14="http://schemas.microsoft.com/office/powerpoint/2010/main" val="1911115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224010" y="69215"/>
            <a:ext cx="196215" cy="184666"/>
          </a:xfrm>
          <a:prstGeom prst="rect">
            <a:avLst/>
          </a:prstGeom>
        </p:spPr>
        <p:txBody>
          <a:bodyPr vert="horz" wrap="square" lIns="0" tIns="0" rIns="0" bIns="0" rtlCol="0">
            <a:spAutoFit/>
          </a:bodyPr>
          <a:lstStyle/>
          <a:p>
            <a:pPr marL="12700"/>
            <a:r>
              <a:rPr sz="1200" b="1" spc="-5" dirty="0">
                <a:solidFill>
                  <a:srgbClr val="FFFFFF"/>
                </a:solidFill>
                <a:latin typeface="Arial"/>
                <a:cs typeface="Arial"/>
              </a:rPr>
              <a:t>21</a:t>
            </a:r>
            <a:endParaRPr sz="1200">
              <a:latin typeface="Arial"/>
              <a:cs typeface="Arial"/>
            </a:endParaRPr>
          </a:p>
        </p:txBody>
      </p:sp>
      <p:graphicFrame>
        <p:nvGraphicFramePr>
          <p:cNvPr id="4" name="object 4"/>
          <p:cNvGraphicFramePr>
            <a:graphicFrameLocks noGrp="1"/>
          </p:cNvGraphicFramePr>
          <p:nvPr>
            <p:extLst>
              <p:ext uri="{D42A27DB-BD31-4B8C-83A1-F6EECF244321}">
                <p14:modId xmlns:p14="http://schemas.microsoft.com/office/powerpoint/2010/main" val="1292077652"/>
              </p:ext>
            </p:extLst>
          </p:nvPr>
        </p:nvGraphicFramePr>
        <p:xfrm>
          <a:off x="381000" y="762000"/>
          <a:ext cx="11430000" cy="5359456"/>
        </p:xfrm>
        <a:graphic>
          <a:graphicData uri="http://schemas.openxmlformats.org/drawingml/2006/table">
            <a:tbl>
              <a:tblPr firstRow="1" bandRow="1">
                <a:tableStyleId>{69012ECD-51FC-41F1-AA8D-1B2483CD663E}</a:tableStyleId>
              </a:tblPr>
              <a:tblGrid>
                <a:gridCol w="2738160"/>
                <a:gridCol w="4359334"/>
                <a:gridCol w="4332506"/>
              </a:tblGrid>
              <a:tr h="370839">
                <a:tc gridSpan="2">
                  <a:txBody>
                    <a:bodyPr/>
                    <a:lstStyle/>
                    <a:p>
                      <a:pPr algn="ctr">
                        <a:lnSpc>
                          <a:spcPct val="100000"/>
                        </a:lnSpc>
                        <a:spcBef>
                          <a:spcPts val="260"/>
                        </a:spcBef>
                      </a:pPr>
                      <a:r>
                        <a:rPr sz="1600" spc="-15" dirty="0">
                          <a:latin typeface="Trebuchet MS" panose="020B0603020202020204" pitchFamily="34" charset="0"/>
                        </a:rPr>
                        <a:t>КОНКУРЕНТНЫЕ</a:t>
                      </a:r>
                      <a:endParaRPr sz="1600" dirty="0">
                        <a:latin typeface="Trebuchet MS" panose="020B0603020202020204" pitchFamily="34" charset="0"/>
                        <a:cs typeface="Times New Roman"/>
                      </a:endParaRPr>
                    </a:p>
                  </a:txBody>
                  <a:tcPr marL="0" marR="0" marT="330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a:txBody>
                    <a:bodyPr/>
                    <a:lstStyle/>
                    <a:p>
                      <a:pPr marL="642620">
                        <a:lnSpc>
                          <a:spcPct val="100000"/>
                        </a:lnSpc>
                        <a:spcBef>
                          <a:spcPts val="260"/>
                        </a:spcBef>
                      </a:pPr>
                      <a:r>
                        <a:rPr sz="1600" spc="-15" dirty="0">
                          <a:latin typeface="Trebuchet MS" panose="020B0603020202020204" pitchFamily="34" charset="0"/>
                        </a:rPr>
                        <a:t>НЕКОНКУРЕНТНЫЕ</a:t>
                      </a:r>
                      <a:endParaRPr sz="1600">
                        <a:latin typeface="Trebuchet MS" panose="020B0603020202020204" pitchFamily="34" charset="0"/>
                        <a:cs typeface="Times New Roman"/>
                      </a:endParaRPr>
                    </a:p>
                  </a:txBody>
                  <a:tcPr marL="0" marR="0" marT="330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48561">
                <a:tc gridSpan="2">
                  <a:txBody>
                    <a:bodyPr/>
                    <a:lstStyle/>
                    <a:p>
                      <a:pPr marL="84455" marR="167005">
                        <a:lnSpc>
                          <a:spcPct val="100000"/>
                        </a:lnSpc>
                        <a:spcBef>
                          <a:spcPts val="160"/>
                        </a:spcBef>
                      </a:pPr>
                      <a:r>
                        <a:rPr sz="1600" spc="-10" dirty="0">
                          <a:latin typeface="Trebuchet MS" panose="020B0603020202020204" pitchFamily="34" charset="0"/>
                        </a:rPr>
                        <a:t>закупка, </a:t>
                      </a:r>
                      <a:r>
                        <a:rPr sz="1600" spc="-5" dirty="0">
                          <a:latin typeface="Trebuchet MS" panose="020B0603020202020204" pitchFamily="34" charset="0"/>
                        </a:rPr>
                        <a:t>осуществляемая с </a:t>
                      </a:r>
                      <a:r>
                        <a:rPr sz="1600" spc="-15" dirty="0">
                          <a:latin typeface="Trebuchet MS" panose="020B0603020202020204" pitchFamily="34" charset="0"/>
                        </a:rPr>
                        <a:t>соблюдением ОДНОВРЕМЕННО </a:t>
                      </a:r>
                      <a:r>
                        <a:rPr sz="1600" spc="-10" dirty="0" err="1" smtClean="0">
                          <a:latin typeface="Trebuchet MS" panose="020B0603020202020204" pitchFamily="34" charset="0"/>
                        </a:rPr>
                        <a:t>следующих</a:t>
                      </a:r>
                      <a:r>
                        <a:rPr sz="1600" spc="-10" dirty="0" smtClean="0">
                          <a:latin typeface="Trebuchet MS" panose="020B0603020202020204" pitchFamily="34" charset="0"/>
                        </a:rPr>
                        <a:t> </a:t>
                      </a:r>
                      <a:r>
                        <a:rPr sz="1600" spc="-5" dirty="0">
                          <a:latin typeface="Trebuchet MS" panose="020B0603020202020204" pitchFamily="34" charset="0"/>
                        </a:rPr>
                        <a:t>условий:</a:t>
                      </a:r>
                      <a:endParaRPr sz="1600" dirty="0">
                        <a:latin typeface="Trebuchet MS" panose="020B0603020202020204" pitchFamily="34" charset="0"/>
                      </a:endParaRPr>
                    </a:p>
                    <a:p>
                      <a:pPr marL="313055" marR="173355" indent="-228600">
                        <a:lnSpc>
                          <a:spcPct val="100000"/>
                        </a:lnSpc>
                        <a:buAutoNum type="arabicParenR"/>
                        <a:tabLst>
                          <a:tab pos="313690" algn="l"/>
                        </a:tabLst>
                      </a:pPr>
                      <a:r>
                        <a:rPr sz="1600" spc="-10" dirty="0">
                          <a:latin typeface="Trebuchet MS" panose="020B0603020202020204" pitchFamily="34" charset="0"/>
                        </a:rPr>
                        <a:t>информация </a:t>
                      </a:r>
                      <a:r>
                        <a:rPr sz="1600" spc="-5" dirty="0">
                          <a:latin typeface="Trebuchet MS" panose="020B0603020202020204" pitchFamily="34" charset="0"/>
                        </a:rPr>
                        <a:t>о </a:t>
                      </a:r>
                      <a:r>
                        <a:rPr sz="1600" spc="-15" dirty="0">
                          <a:latin typeface="Trebuchet MS" panose="020B0603020202020204" pitchFamily="34" charset="0"/>
                        </a:rPr>
                        <a:t>конкурентной закупке </a:t>
                      </a:r>
                      <a:r>
                        <a:rPr sz="1600" spc="-5" dirty="0">
                          <a:latin typeface="Trebuchet MS" panose="020B0603020202020204" pitchFamily="34" charset="0"/>
                        </a:rPr>
                        <a:t>размещается в </a:t>
                      </a:r>
                      <a:r>
                        <a:rPr sz="1600" spc="-5" dirty="0" smtClean="0">
                          <a:latin typeface="Trebuchet MS" panose="020B0603020202020204" pitchFamily="34" charset="0"/>
                        </a:rPr>
                        <a:t>ЕИС</a:t>
                      </a:r>
                      <a:r>
                        <a:rPr lang="ru-RU" sz="1600" spc="-5" baseline="0" dirty="0" smtClean="0">
                          <a:latin typeface="Trebuchet MS" panose="020B0603020202020204" pitchFamily="34" charset="0"/>
                        </a:rPr>
                        <a:t> </a:t>
                      </a:r>
                      <a:r>
                        <a:rPr sz="1600" spc="-5" dirty="0" err="1" smtClean="0">
                          <a:latin typeface="Trebuchet MS" panose="020B0603020202020204" pitchFamily="34" charset="0"/>
                        </a:rPr>
                        <a:t>или</a:t>
                      </a:r>
                      <a:r>
                        <a:rPr sz="1600" spc="-5" dirty="0" smtClean="0">
                          <a:latin typeface="Trebuchet MS" panose="020B0603020202020204" pitchFamily="34" charset="0"/>
                        </a:rPr>
                        <a:t> </a:t>
                      </a:r>
                      <a:r>
                        <a:rPr sz="1600" spc="-5" dirty="0">
                          <a:latin typeface="Trebuchet MS" panose="020B0603020202020204" pitchFamily="34" charset="0"/>
                        </a:rPr>
                        <a:t>при </a:t>
                      </a:r>
                      <a:r>
                        <a:rPr sz="1600" spc="-10" dirty="0">
                          <a:latin typeface="Trebuchet MS" panose="020B0603020202020204" pitchFamily="34" charset="0"/>
                        </a:rPr>
                        <a:t>проведении закрытой </a:t>
                      </a:r>
                      <a:r>
                        <a:rPr sz="1600" spc="-5" dirty="0">
                          <a:latin typeface="Trebuchet MS" panose="020B0603020202020204" pitchFamily="34" charset="0"/>
                        </a:rPr>
                        <a:t>закупки сообщает не менее  2 потенциальным </a:t>
                      </a:r>
                      <a:r>
                        <a:rPr sz="1600" spc="-10" dirty="0">
                          <a:latin typeface="Trebuchet MS" panose="020B0603020202020204" pitchFamily="34" charset="0"/>
                        </a:rPr>
                        <a:t>участникам </a:t>
                      </a:r>
                      <a:r>
                        <a:rPr sz="1600" spc="-5" dirty="0">
                          <a:latin typeface="Trebuchet MS" panose="020B0603020202020204" pitchFamily="34" charset="0"/>
                        </a:rPr>
                        <a:t>путем </a:t>
                      </a:r>
                      <a:r>
                        <a:rPr sz="1600" spc="-10" dirty="0">
                          <a:latin typeface="Trebuchet MS" panose="020B0603020202020204" pitchFamily="34" charset="0"/>
                        </a:rPr>
                        <a:t>направления  приглашений,</a:t>
                      </a:r>
                      <a:endParaRPr sz="1600" dirty="0">
                        <a:latin typeface="Trebuchet MS" panose="020B0603020202020204" pitchFamily="34" charset="0"/>
                      </a:endParaRPr>
                    </a:p>
                    <a:p>
                      <a:pPr marL="313055" marR="191770" indent="-228600">
                        <a:lnSpc>
                          <a:spcPct val="100000"/>
                        </a:lnSpc>
                        <a:buAutoNum type="arabicParenR"/>
                        <a:tabLst>
                          <a:tab pos="313690" algn="l"/>
                        </a:tabLst>
                      </a:pPr>
                      <a:r>
                        <a:rPr sz="1600" spc="-5" dirty="0">
                          <a:latin typeface="Trebuchet MS" panose="020B0603020202020204" pitchFamily="34" charset="0"/>
                        </a:rPr>
                        <a:t>обеспечивается </a:t>
                      </a:r>
                      <a:r>
                        <a:rPr sz="1600" spc="-15" dirty="0">
                          <a:latin typeface="Trebuchet MS" panose="020B0603020202020204" pitchFamily="34" charset="0"/>
                        </a:rPr>
                        <a:t>конкуренция </a:t>
                      </a:r>
                      <a:r>
                        <a:rPr sz="1600" spc="-5" dirty="0">
                          <a:latin typeface="Trebuchet MS" panose="020B0603020202020204" pitchFamily="34" charset="0"/>
                        </a:rPr>
                        <a:t>между </a:t>
                      </a:r>
                      <a:r>
                        <a:rPr sz="1600" spc="-10" dirty="0">
                          <a:latin typeface="Trebuchet MS" panose="020B0603020202020204" pitchFamily="34" charset="0"/>
                        </a:rPr>
                        <a:t>участниками закупки  </a:t>
                      </a:r>
                      <a:r>
                        <a:rPr sz="1600" spc="-5" dirty="0">
                          <a:latin typeface="Trebuchet MS" panose="020B0603020202020204" pitchFamily="34" charset="0"/>
                        </a:rPr>
                        <a:t>за право </a:t>
                      </a:r>
                      <a:r>
                        <a:rPr sz="1600" spc="-10" dirty="0">
                          <a:latin typeface="Trebuchet MS" panose="020B0603020202020204" pitchFamily="34" charset="0"/>
                        </a:rPr>
                        <a:t>заключить</a:t>
                      </a:r>
                      <a:r>
                        <a:rPr sz="1600" spc="-20" dirty="0">
                          <a:latin typeface="Trebuchet MS" panose="020B0603020202020204" pitchFamily="34" charset="0"/>
                        </a:rPr>
                        <a:t> </a:t>
                      </a:r>
                      <a:r>
                        <a:rPr sz="1600" spc="-10" dirty="0">
                          <a:latin typeface="Trebuchet MS" panose="020B0603020202020204" pitchFamily="34" charset="0"/>
                        </a:rPr>
                        <a:t>договор;</a:t>
                      </a:r>
                      <a:endParaRPr sz="1600" dirty="0">
                        <a:latin typeface="Trebuchet MS" panose="020B0603020202020204" pitchFamily="34" charset="0"/>
                      </a:endParaRPr>
                    </a:p>
                    <a:p>
                      <a:pPr marL="313055" marR="123825" indent="-228600">
                        <a:lnSpc>
                          <a:spcPct val="100000"/>
                        </a:lnSpc>
                        <a:buAutoNum type="arabicParenR"/>
                        <a:tabLst>
                          <a:tab pos="313690" algn="l"/>
                        </a:tabLst>
                      </a:pPr>
                      <a:r>
                        <a:rPr sz="1600" spc="-5" dirty="0">
                          <a:latin typeface="Trebuchet MS" panose="020B0603020202020204" pitchFamily="34" charset="0"/>
                        </a:rPr>
                        <a:t>описание предмета </a:t>
                      </a:r>
                      <a:r>
                        <a:rPr sz="1600" spc="-15" dirty="0">
                          <a:latin typeface="Trebuchet MS" panose="020B0603020202020204" pitchFamily="34" charset="0"/>
                        </a:rPr>
                        <a:t>конкурентной </a:t>
                      </a:r>
                      <a:r>
                        <a:rPr sz="1600" spc="-10" dirty="0">
                          <a:latin typeface="Trebuchet MS" panose="020B0603020202020204" pitchFamily="34" charset="0"/>
                        </a:rPr>
                        <a:t>закупки </a:t>
                      </a:r>
                      <a:r>
                        <a:rPr sz="1600" spc="-5" dirty="0">
                          <a:latin typeface="Trebuchet MS" panose="020B0603020202020204" pitchFamily="34" charset="0"/>
                        </a:rPr>
                        <a:t>осуществляется  с </a:t>
                      </a:r>
                      <a:r>
                        <a:rPr sz="1600" spc="-15" dirty="0">
                          <a:latin typeface="Trebuchet MS" panose="020B0603020202020204" pitchFamily="34" charset="0"/>
                        </a:rPr>
                        <a:t>соблюдением </a:t>
                      </a:r>
                      <a:r>
                        <a:rPr sz="1600" spc="-5" dirty="0">
                          <a:latin typeface="Trebuchet MS" panose="020B0603020202020204" pitchFamily="34" charset="0"/>
                        </a:rPr>
                        <a:t>требований </a:t>
                      </a:r>
                      <a:r>
                        <a:rPr sz="1600" spc="-20" dirty="0">
                          <a:latin typeface="Trebuchet MS" panose="020B0603020202020204" pitchFamily="34" charset="0"/>
                        </a:rPr>
                        <a:t>Закона </a:t>
                      </a:r>
                      <a:r>
                        <a:rPr sz="1600" dirty="0">
                          <a:latin typeface="Trebuchet MS" panose="020B0603020202020204" pitchFamily="34" charset="0"/>
                        </a:rPr>
                        <a:t>223-ФЗ </a:t>
                      </a:r>
                      <a:r>
                        <a:rPr sz="1600" spc="-10" dirty="0">
                          <a:latin typeface="Trebuchet MS" panose="020B0603020202020204" pitchFamily="34" charset="0"/>
                        </a:rPr>
                        <a:t>(запрет </a:t>
                      </a:r>
                      <a:r>
                        <a:rPr sz="1600" spc="-5" dirty="0">
                          <a:latin typeface="Trebuchet MS" panose="020B0603020202020204" pitchFamily="34" charset="0"/>
                        </a:rPr>
                        <a:t>на  </a:t>
                      </a:r>
                      <a:r>
                        <a:rPr sz="1600" spc="-15" dirty="0">
                          <a:latin typeface="Trebuchet MS" panose="020B0603020202020204" pitchFamily="34" charset="0"/>
                        </a:rPr>
                        <a:t>закупку </a:t>
                      </a:r>
                      <a:r>
                        <a:rPr sz="1600" spc="-10" dirty="0">
                          <a:latin typeface="Trebuchet MS" panose="020B0603020202020204" pitchFamily="34" charset="0"/>
                        </a:rPr>
                        <a:t>продукции </a:t>
                      </a:r>
                      <a:r>
                        <a:rPr sz="1600" spc="-15" dirty="0">
                          <a:latin typeface="Trebuchet MS" panose="020B0603020202020204" pitchFamily="34" charset="0"/>
                        </a:rPr>
                        <a:t>конкретных </a:t>
                      </a:r>
                      <a:r>
                        <a:rPr sz="1600" spc="-5" dirty="0">
                          <a:latin typeface="Trebuchet MS" panose="020B0603020202020204" pitchFamily="34" charset="0"/>
                        </a:rPr>
                        <a:t>марок и</a:t>
                      </a:r>
                      <a:r>
                        <a:rPr sz="1600" spc="170" dirty="0">
                          <a:latin typeface="Trebuchet MS" panose="020B0603020202020204" pitchFamily="34" charset="0"/>
                        </a:rPr>
                        <a:t> </a:t>
                      </a:r>
                      <a:r>
                        <a:rPr sz="1600" spc="-10" dirty="0">
                          <a:latin typeface="Trebuchet MS" panose="020B0603020202020204" pitchFamily="34" charset="0"/>
                        </a:rPr>
                        <a:t>производителя)</a:t>
                      </a:r>
                      <a:endParaRPr sz="1600" dirty="0">
                        <a:latin typeface="Trebuchet MS" panose="020B0603020202020204" pitchFamily="34" charset="0"/>
                        <a:cs typeface="Times New Roman"/>
                      </a:endParaRPr>
                    </a:p>
                  </a:txBody>
                  <a:tcPr marL="0" marR="0" marT="203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a:txBody>
                    <a:bodyPr/>
                    <a:lstStyle/>
                    <a:p>
                      <a:pPr marL="85725" marR="105410">
                        <a:lnSpc>
                          <a:spcPct val="100000"/>
                        </a:lnSpc>
                        <a:spcBef>
                          <a:spcPts val="160"/>
                        </a:spcBef>
                      </a:pPr>
                      <a:r>
                        <a:rPr sz="1600" spc="-10" dirty="0">
                          <a:latin typeface="Trebuchet MS" panose="020B0603020202020204" pitchFamily="34" charset="0"/>
                        </a:rPr>
                        <a:t>закупка, </a:t>
                      </a:r>
                      <a:r>
                        <a:rPr sz="1600" spc="-5" dirty="0">
                          <a:latin typeface="Trebuchet MS" panose="020B0603020202020204" pitchFamily="34" charset="0"/>
                        </a:rPr>
                        <a:t>условия осуществления  </a:t>
                      </a:r>
                      <a:r>
                        <a:rPr sz="1600" spc="-25" dirty="0">
                          <a:latin typeface="Trebuchet MS" panose="020B0603020202020204" pitchFamily="34" charset="0"/>
                        </a:rPr>
                        <a:t>которой </a:t>
                      </a:r>
                      <a:r>
                        <a:rPr sz="1600" spc="-5" dirty="0">
                          <a:latin typeface="Trebuchet MS" panose="020B0603020202020204" pitchFamily="34" charset="0"/>
                        </a:rPr>
                        <a:t>не </a:t>
                      </a:r>
                      <a:r>
                        <a:rPr sz="1600" spc="-15" dirty="0">
                          <a:latin typeface="Trebuchet MS" panose="020B0603020202020204" pitchFamily="34" charset="0"/>
                        </a:rPr>
                        <a:t>соответствуют </a:t>
                      </a:r>
                      <a:r>
                        <a:rPr sz="1600" spc="-5" dirty="0">
                          <a:latin typeface="Trebuchet MS" panose="020B0603020202020204" pitchFamily="34" charset="0"/>
                        </a:rPr>
                        <a:t>условиям,  предусмотренным </a:t>
                      </a:r>
                      <a:r>
                        <a:rPr sz="1600" spc="-20" dirty="0">
                          <a:latin typeface="Trebuchet MS" panose="020B0603020202020204" pitchFamily="34" charset="0"/>
                        </a:rPr>
                        <a:t>законом </a:t>
                      </a:r>
                      <a:r>
                        <a:rPr sz="1600" spc="-5" dirty="0">
                          <a:latin typeface="Trebuchet MS" panose="020B0603020202020204" pitchFamily="34" charset="0"/>
                        </a:rPr>
                        <a:t>для  </a:t>
                      </a:r>
                      <a:r>
                        <a:rPr sz="1600" spc="-15" dirty="0">
                          <a:latin typeface="Trebuchet MS" panose="020B0603020202020204" pitchFamily="34" charset="0"/>
                        </a:rPr>
                        <a:t>конкурентной</a:t>
                      </a:r>
                      <a:r>
                        <a:rPr sz="1600" spc="-30" dirty="0">
                          <a:latin typeface="Trebuchet MS" panose="020B0603020202020204" pitchFamily="34" charset="0"/>
                        </a:rPr>
                        <a:t> </a:t>
                      </a:r>
                      <a:r>
                        <a:rPr sz="1600" spc="-5" dirty="0">
                          <a:latin typeface="Trebuchet MS" panose="020B0603020202020204" pitchFamily="34" charset="0"/>
                        </a:rPr>
                        <a:t>закупки</a:t>
                      </a:r>
                      <a:endParaRPr sz="1600">
                        <a:latin typeface="Trebuchet MS" panose="020B0603020202020204" pitchFamily="34" charset="0"/>
                        <a:cs typeface="Times New Roman"/>
                      </a:endParaRPr>
                    </a:p>
                  </a:txBody>
                  <a:tcPr marL="0" marR="0" marT="203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5280">
                <a:tc gridSpan="2">
                  <a:txBody>
                    <a:bodyPr/>
                    <a:lstStyle/>
                    <a:p>
                      <a:endParaRPr sz="1600">
                        <a:latin typeface="Trebuchet MS" panose="020B0603020202020204" pitchFamily="34" charset="0"/>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rowSpan="3">
                  <a:txBody>
                    <a:bodyPr/>
                    <a:lstStyle/>
                    <a:p>
                      <a:pPr marL="85725" marR="304165">
                        <a:lnSpc>
                          <a:spcPct val="100000"/>
                        </a:lnSpc>
                        <a:spcBef>
                          <a:spcPts val="265"/>
                        </a:spcBef>
                      </a:pPr>
                      <a:r>
                        <a:rPr sz="1600" dirty="0">
                          <a:latin typeface="Trebuchet MS" panose="020B0603020202020204" pitchFamily="34" charset="0"/>
                        </a:rPr>
                        <a:t>Способы </a:t>
                      </a:r>
                      <a:r>
                        <a:rPr sz="1600" spc="-15" dirty="0">
                          <a:latin typeface="Trebuchet MS" panose="020B0603020202020204" pitchFamily="34" charset="0"/>
                        </a:rPr>
                        <a:t>неконкурентной </a:t>
                      </a:r>
                      <a:r>
                        <a:rPr sz="1600" spc="-10" dirty="0">
                          <a:latin typeface="Trebuchet MS" panose="020B0603020202020204" pitchFamily="34" charset="0"/>
                        </a:rPr>
                        <a:t>закупки  устанавливаются </a:t>
                      </a:r>
                      <a:r>
                        <a:rPr sz="1600" spc="-15" dirty="0">
                          <a:latin typeface="Trebuchet MS" panose="020B0603020202020204" pitchFamily="34" charset="0"/>
                        </a:rPr>
                        <a:t>положением </a:t>
                      </a:r>
                      <a:r>
                        <a:rPr sz="1600" spc="-5" dirty="0">
                          <a:latin typeface="Trebuchet MS" panose="020B0603020202020204" pitchFamily="34" charset="0"/>
                        </a:rPr>
                        <a:t>о </a:t>
                      </a:r>
                      <a:r>
                        <a:rPr sz="1600" spc="-10" dirty="0" err="1" smtClean="0">
                          <a:latin typeface="Trebuchet MS" panose="020B0603020202020204" pitchFamily="34" charset="0"/>
                        </a:rPr>
                        <a:t>закупке</a:t>
                      </a:r>
                      <a:r>
                        <a:rPr sz="1600" spc="-10" dirty="0">
                          <a:latin typeface="Trebuchet MS" panose="020B0603020202020204" pitchFamily="34" charset="0"/>
                        </a:rPr>
                        <a:t>.</a:t>
                      </a:r>
                      <a:endParaRPr sz="1600" dirty="0">
                        <a:latin typeface="Trebuchet MS" panose="020B0603020202020204" pitchFamily="34" charset="0"/>
                      </a:endParaRPr>
                    </a:p>
                    <a:p>
                      <a:pPr>
                        <a:lnSpc>
                          <a:spcPct val="100000"/>
                        </a:lnSpc>
                        <a:spcBef>
                          <a:spcPts val="20"/>
                        </a:spcBef>
                      </a:pPr>
                      <a:endParaRPr sz="1650" dirty="0">
                        <a:latin typeface="Trebuchet MS" panose="020B0603020202020204" pitchFamily="34" charset="0"/>
                      </a:endParaRPr>
                    </a:p>
                    <a:p>
                      <a:pPr marL="85725" marR="280035">
                        <a:lnSpc>
                          <a:spcPct val="100000"/>
                        </a:lnSpc>
                      </a:pPr>
                      <a:r>
                        <a:rPr sz="1600" spc="-5" dirty="0">
                          <a:latin typeface="Trebuchet MS" panose="020B0603020202020204" pitchFamily="34" charset="0"/>
                        </a:rPr>
                        <a:t>Порядок </a:t>
                      </a:r>
                      <a:r>
                        <a:rPr sz="1600" spc="-15" dirty="0">
                          <a:latin typeface="Trebuchet MS" panose="020B0603020202020204" pitchFamily="34" charset="0"/>
                        </a:rPr>
                        <a:t>подготовки </a:t>
                      </a:r>
                      <a:r>
                        <a:rPr sz="1600" spc="-5" dirty="0">
                          <a:latin typeface="Trebuchet MS" panose="020B0603020202020204" pitchFamily="34" charset="0"/>
                        </a:rPr>
                        <a:t>и  осуществления </a:t>
                      </a:r>
                      <a:r>
                        <a:rPr sz="1600" spc="-10" dirty="0">
                          <a:latin typeface="Trebuchet MS" panose="020B0603020202020204" pitchFamily="34" charset="0"/>
                        </a:rPr>
                        <a:t>закупки </a:t>
                      </a:r>
                      <a:r>
                        <a:rPr sz="1600" spc="-5" dirty="0">
                          <a:latin typeface="Trebuchet MS" panose="020B0603020202020204" pitchFamily="34" charset="0"/>
                        </a:rPr>
                        <a:t>у ЕП и </a:t>
                      </a:r>
                      <a:r>
                        <a:rPr sz="1600" spc="-10" dirty="0" err="1" smtClean="0">
                          <a:latin typeface="Trebuchet MS" panose="020B0603020202020204" pitchFamily="34" charset="0"/>
                        </a:rPr>
                        <a:t>исчерпывающий</a:t>
                      </a:r>
                      <a:r>
                        <a:rPr sz="1600" spc="-10" dirty="0" smtClean="0">
                          <a:latin typeface="Trebuchet MS" panose="020B0603020202020204" pitchFamily="34" charset="0"/>
                        </a:rPr>
                        <a:t> </a:t>
                      </a:r>
                      <a:r>
                        <a:rPr sz="1600" spc="-10" dirty="0">
                          <a:latin typeface="Trebuchet MS" panose="020B0603020202020204" pitchFamily="34" charset="0"/>
                        </a:rPr>
                        <a:t>перечень </a:t>
                      </a:r>
                      <a:r>
                        <a:rPr sz="1600" spc="-5" dirty="0">
                          <a:latin typeface="Trebuchet MS" panose="020B0603020202020204" pitchFamily="34" charset="0"/>
                        </a:rPr>
                        <a:t>случаев  проведения </a:t>
                      </a:r>
                      <a:r>
                        <a:rPr sz="1600" spc="-15" dirty="0">
                          <a:latin typeface="Trebuchet MS" panose="020B0603020202020204" pitchFamily="34" charset="0"/>
                        </a:rPr>
                        <a:t>такой </a:t>
                      </a:r>
                      <a:r>
                        <a:rPr sz="1600" spc="-10" dirty="0">
                          <a:latin typeface="Trebuchet MS" panose="020B0603020202020204" pitchFamily="34" charset="0"/>
                        </a:rPr>
                        <a:t>закупки  устанавливаются </a:t>
                      </a:r>
                      <a:r>
                        <a:rPr sz="1600" spc="-15" dirty="0">
                          <a:latin typeface="Trebuchet MS" panose="020B0603020202020204" pitchFamily="34" charset="0"/>
                        </a:rPr>
                        <a:t>положением </a:t>
                      </a:r>
                      <a:r>
                        <a:rPr sz="1600" spc="-5" dirty="0">
                          <a:latin typeface="Trebuchet MS" panose="020B0603020202020204" pitchFamily="34" charset="0"/>
                        </a:rPr>
                        <a:t>о  </a:t>
                      </a:r>
                      <a:r>
                        <a:rPr sz="1600" spc="-15" dirty="0">
                          <a:latin typeface="Trebuchet MS" panose="020B0603020202020204" pitchFamily="34" charset="0"/>
                        </a:rPr>
                        <a:t>закупке.</a:t>
                      </a:r>
                      <a:endParaRPr sz="1600" dirty="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3087">
                <a:tc>
                  <a:txBody>
                    <a:bodyPr/>
                    <a:lstStyle/>
                    <a:p>
                      <a:pPr marL="84455" marR="140970">
                        <a:lnSpc>
                          <a:spcPct val="100000"/>
                        </a:lnSpc>
                        <a:spcBef>
                          <a:spcPts val="265"/>
                        </a:spcBef>
                      </a:pPr>
                      <a:r>
                        <a:rPr sz="1600" spc="-5" dirty="0">
                          <a:latin typeface="Trebuchet MS" panose="020B0603020202020204" pitchFamily="34" charset="0"/>
                        </a:rPr>
                        <a:t>Участниками </a:t>
                      </a:r>
                      <a:r>
                        <a:rPr sz="1600" spc="-10" dirty="0">
                          <a:latin typeface="Trebuchet MS" panose="020B0603020202020204" pitchFamily="34" charset="0"/>
                        </a:rPr>
                        <a:t>закупки  являются </a:t>
                      </a:r>
                      <a:r>
                        <a:rPr sz="1600" spc="-25" dirty="0">
                          <a:latin typeface="Trebuchet MS" panose="020B0603020202020204" pitchFamily="34" charset="0"/>
                        </a:rPr>
                        <a:t>только  </a:t>
                      </a:r>
                      <a:r>
                        <a:rPr sz="1600" spc="-5" dirty="0">
                          <a:latin typeface="Trebuchet MS" panose="020B0603020202020204" pitchFamily="34" charset="0"/>
                        </a:rPr>
                        <a:t>СМСП</a:t>
                      </a:r>
                      <a:endParaRPr sz="160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090">
                        <a:lnSpc>
                          <a:spcPct val="100000"/>
                        </a:lnSpc>
                        <a:spcBef>
                          <a:spcPts val="265"/>
                        </a:spcBef>
                      </a:pPr>
                      <a:r>
                        <a:rPr sz="1600" spc="-5" dirty="0">
                          <a:latin typeface="Trebuchet MS" panose="020B0603020202020204" pitchFamily="34" charset="0"/>
                        </a:rPr>
                        <a:t>Участниками </a:t>
                      </a:r>
                      <a:r>
                        <a:rPr sz="1600" spc="-10" dirty="0">
                          <a:latin typeface="Trebuchet MS" panose="020B0603020202020204" pitchFamily="34" charset="0"/>
                        </a:rPr>
                        <a:t>являются </a:t>
                      </a:r>
                      <a:r>
                        <a:rPr sz="1600" spc="-5" dirty="0">
                          <a:latin typeface="Trebuchet MS" panose="020B0603020202020204" pitchFamily="34" charset="0"/>
                        </a:rPr>
                        <a:t>любые</a:t>
                      </a:r>
                      <a:r>
                        <a:rPr sz="1600" spc="40" dirty="0">
                          <a:latin typeface="Trebuchet MS" panose="020B0603020202020204" pitchFamily="34" charset="0"/>
                        </a:rPr>
                        <a:t> </a:t>
                      </a:r>
                      <a:r>
                        <a:rPr sz="1600" spc="-5" dirty="0">
                          <a:latin typeface="Trebuchet MS" panose="020B0603020202020204" pitchFamily="34" charset="0"/>
                        </a:rPr>
                        <a:t>лица</a:t>
                      </a:r>
                      <a:endParaRPr sz="160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r h="1371530">
                <a:tc>
                  <a:txBody>
                    <a:bodyPr/>
                    <a:lstStyle/>
                    <a:p>
                      <a:pPr marL="84455" marR="153035">
                        <a:lnSpc>
                          <a:spcPct val="100000"/>
                        </a:lnSpc>
                        <a:spcBef>
                          <a:spcPts val="265"/>
                        </a:spcBef>
                      </a:pPr>
                      <a:r>
                        <a:rPr sz="1600" spc="-40" dirty="0">
                          <a:latin typeface="Trebuchet MS" panose="020B0603020202020204" pitchFamily="34" charset="0"/>
                        </a:rPr>
                        <a:t>Только </a:t>
                      </a:r>
                      <a:r>
                        <a:rPr sz="1600" spc="-5" dirty="0">
                          <a:latin typeface="Trebuchet MS" panose="020B0603020202020204" pitchFamily="34" charset="0"/>
                        </a:rPr>
                        <a:t>в </a:t>
                      </a:r>
                      <a:r>
                        <a:rPr sz="1600" spc="-10" dirty="0">
                          <a:latin typeface="Trebuchet MS" panose="020B0603020202020204" pitchFamily="34" charset="0"/>
                        </a:rPr>
                        <a:t>электронной  </a:t>
                      </a:r>
                      <a:r>
                        <a:rPr sz="1600" spc="-5" dirty="0">
                          <a:latin typeface="Trebuchet MS" panose="020B0603020202020204" pitchFamily="34" charset="0"/>
                        </a:rPr>
                        <a:t>форме</a:t>
                      </a:r>
                      <a:endParaRPr sz="160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090" marR="205104">
                        <a:lnSpc>
                          <a:spcPct val="100000"/>
                        </a:lnSpc>
                        <a:spcBef>
                          <a:spcPts val="265"/>
                        </a:spcBef>
                      </a:pPr>
                      <a:r>
                        <a:rPr sz="1600" spc="-5" dirty="0">
                          <a:latin typeface="Trebuchet MS" panose="020B0603020202020204" pitchFamily="34" charset="0"/>
                        </a:rPr>
                        <a:t>В электронной форме, </a:t>
                      </a:r>
                      <a:r>
                        <a:rPr sz="1600" dirty="0">
                          <a:latin typeface="Trebuchet MS" panose="020B0603020202020204" pitchFamily="34" charset="0"/>
                        </a:rPr>
                        <a:t>если иное </a:t>
                      </a:r>
                      <a:r>
                        <a:rPr sz="1600" spc="-5" dirty="0">
                          <a:latin typeface="Trebuchet MS" panose="020B0603020202020204" pitchFamily="34" charset="0"/>
                        </a:rPr>
                        <a:t>не  предусмотрено </a:t>
                      </a:r>
                      <a:r>
                        <a:rPr sz="1600" spc="-15" dirty="0">
                          <a:latin typeface="Trebuchet MS" panose="020B0603020202020204" pitchFamily="34" charset="0"/>
                        </a:rPr>
                        <a:t>положением </a:t>
                      </a:r>
                      <a:r>
                        <a:rPr sz="1600" spc="-5" dirty="0">
                          <a:latin typeface="Trebuchet MS" panose="020B0603020202020204" pitchFamily="34" charset="0"/>
                        </a:rPr>
                        <a:t>о  </a:t>
                      </a:r>
                      <a:r>
                        <a:rPr sz="1600" spc="-15" dirty="0">
                          <a:latin typeface="Trebuchet MS" panose="020B0603020202020204" pitchFamily="34" charset="0"/>
                        </a:rPr>
                        <a:t>закупке</a:t>
                      </a:r>
                      <a:endParaRPr sz="1600" dirty="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r>
            </a:tbl>
          </a:graphicData>
        </a:graphic>
      </p:graphicFrame>
      <p:sp>
        <p:nvSpPr>
          <p:cNvPr id="5" name="object 2"/>
          <p:cNvSpPr txBox="1">
            <a:spLocks/>
          </p:cNvSpPr>
          <p:nvPr/>
        </p:nvSpPr>
        <p:spPr>
          <a:xfrm>
            <a:off x="0" y="161548"/>
            <a:ext cx="6553200" cy="338554"/>
          </a:xfrm>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a:r>
              <a:rPr lang="ru-RU" sz="2200" b="1" kern="0" dirty="0" smtClean="0">
                <a:solidFill>
                  <a:srgbClr val="002060"/>
                </a:solidFill>
                <a:latin typeface="Trebuchet MS" panose="020B0603020202020204" pitchFamily="34" charset="0"/>
              </a:rPr>
              <a:t>Способы </a:t>
            </a:r>
            <a:r>
              <a:rPr lang="ru-RU" sz="2200" b="1" kern="0" spc="-5" dirty="0" smtClean="0">
                <a:solidFill>
                  <a:srgbClr val="002060"/>
                </a:solidFill>
                <a:latin typeface="Trebuchet MS" panose="020B0603020202020204" pitchFamily="34" charset="0"/>
              </a:rPr>
              <a:t>закупок </a:t>
            </a:r>
            <a:r>
              <a:rPr lang="ru-RU" sz="2200" b="1" kern="0" dirty="0" smtClean="0">
                <a:solidFill>
                  <a:srgbClr val="002060"/>
                </a:solidFill>
                <a:latin typeface="Trebuchet MS" panose="020B0603020202020204" pitchFamily="34" charset="0"/>
              </a:rPr>
              <a:t>и </a:t>
            </a:r>
            <a:r>
              <a:rPr lang="ru-RU" sz="2200" b="1" kern="0" spc="5" dirty="0" smtClean="0">
                <a:solidFill>
                  <a:srgbClr val="002060"/>
                </a:solidFill>
                <a:latin typeface="Trebuchet MS" panose="020B0603020202020204" pitchFamily="34" charset="0"/>
              </a:rPr>
              <a:t>условия </a:t>
            </a:r>
            <a:r>
              <a:rPr lang="ru-RU" sz="2200" b="1" kern="0" spc="20" dirty="0" smtClean="0">
                <a:solidFill>
                  <a:srgbClr val="002060"/>
                </a:solidFill>
                <a:latin typeface="Trebuchet MS" panose="020B0603020202020204" pitchFamily="34" charset="0"/>
              </a:rPr>
              <a:t>их</a:t>
            </a:r>
            <a:r>
              <a:rPr lang="ru-RU" sz="2200" b="1" kern="0" spc="-165" dirty="0" smtClean="0">
                <a:solidFill>
                  <a:srgbClr val="002060"/>
                </a:solidFill>
                <a:latin typeface="Trebuchet MS" panose="020B0603020202020204" pitchFamily="34" charset="0"/>
              </a:rPr>
              <a:t> </a:t>
            </a:r>
            <a:r>
              <a:rPr lang="ru-RU" sz="2200" b="1" kern="0" spc="-5" dirty="0" smtClean="0">
                <a:solidFill>
                  <a:srgbClr val="002060"/>
                </a:solidFill>
                <a:latin typeface="Trebuchet MS" panose="020B0603020202020204" pitchFamily="34" charset="0"/>
              </a:rPr>
              <a:t>применения</a:t>
            </a:r>
            <a:endParaRPr lang="ru-RU" sz="2200" b="1" kern="0"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3741641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21246" y="4601717"/>
            <a:ext cx="10680065" cy="1477328"/>
          </a:xfrm>
          <a:prstGeom prst="rect">
            <a:avLst/>
          </a:prstGeom>
        </p:spPr>
        <p:txBody>
          <a:bodyPr vert="horz" wrap="square" lIns="0" tIns="0" rIns="0" bIns="0" rtlCol="0">
            <a:spAutoFit/>
          </a:bodyPr>
          <a:lstStyle/>
          <a:p>
            <a:pPr marL="131445" indent="-118745">
              <a:lnSpc>
                <a:spcPct val="100000"/>
              </a:lnSpc>
              <a:buChar char="*"/>
              <a:tabLst>
                <a:tab pos="132080" algn="l"/>
              </a:tabLst>
            </a:pPr>
            <a:r>
              <a:rPr sz="1600" dirty="0">
                <a:latin typeface="Corbel" panose="020B0503020204020204" pitchFamily="34" charset="0"/>
                <a:cs typeface="Arial"/>
              </a:rPr>
              <a:t>а </a:t>
            </a:r>
            <a:r>
              <a:rPr sz="1600" spc="-5" dirty="0">
                <a:latin typeface="Corbel" panose="020B0503020204020204" pitchFamily="34" charset="0"/>
                <a:cs typeface="Arial"/>
              </a:rPr>
              <a:t>также </a:t>
            </a:r>
            <a:r>
              <a:rPr sz="1600" spc="-20" dirty="0">
                <a:latin typeface="Corbel" panose="020B0503020204020204" pitchFamily="34" charset="0"/>
                <a:cs typeface="Arial"/>
              </a:rPr>
              <a:t>от</a:t>
            </a:r>
            <a:r>
              <a:rPr sz="1600" spc="-90" dirty="0">
                <a:latin typeface="Corbel" panose="020B0503020204020204" pitchFamily="34" charset="0"/>
                <a:cs typeface="Arial"/>
              </a:rPr>
              <a:t> </a:t>
            </a:r>
            <a:r>
              <a:rPr sz="1600" spc="-5" dirty="0">
                <a:latin typeface="Corbel" panose="020B0503020204020204" pitchFamily="34" charset="0"/>
                <a:cs typeface="Arial"/>
              </a:rPr>
              <a:t>имени:</a:t>
            </a:r>
            <a:endParaRPr sz="1600" dirty="0">
              <a:latin typeface="Corbel" panose="020B0503020204020204" pitchFamily="34" charset="0"/>
              <a:cs typeface="Arial"/>
            </a:endParaRPr>
          </a:p>
          <a:p>
            <a:pPr marL="547370" lvl="1" indent="-266700">
              <a:lnSpc>
                <a:spcPct val="100000"/>
              </a:lnSpc>
              <a:buFont typeface="Courier New"/>
              <a:buChar char="o"/>
              <a:tabLst>
                <a:tab pos="548005" algn="l"/>
              </a:tabLst>
            </a:pPr>
            <a:r>
              <a:rPr sz="1600" dirty="0">
                <a:latin typeface="Corbel" panose="020B0503020204020204" pitchFamily="34" charset="0"/>
                <a:cs typeface="Arial"/>
              </a:rPr>
              <a:t>участника </a:t>
            </a:r>
            <a:r>
              <a:rPr sz="1600" spc="-5" dirty="0">
                <a:latin typeface="Corbel" panose="020B0503020204020204" pitchFamily="34" charset="0"/>
                <a:cs typeface="Arial"/>
              </a:rPr>
              <a:t>финансового </a:t>
            </a:r>
            <a:r>
              <a:rPr sz="1600" spc="5" dirty="0">
                <a:latin typeface="Corbel" panose="020B0503020204020204" pitchFamily="34" charset="0"/>
                <a:cs typeface="Arial"/>
              </a:rPr>
              <a:t>рынка </a:t>
            </a:r>
            <a:r>
              <a:rPr sz="1600" dirty="0">
                <a:latin typeface="Corbel" panose="020B0503020204020204" pitchFamily="34" charset="0"/>
                <a:cs typeface="Arial"/>
              </a:rPr>
              <a:t>(п. 2 ч. 2 </a:t>
            </a:r>
            <a:r>
              <a:rPr sz="1600" spc="-50" dirty="0">
                <a:latin typeface="Corbel" panose="020B0503020204020204" pitchFamily="34" charset="0"/>
                <a:cs typeface="Arial"/>
              </a:rPr>
              <a:t>ст. </a:t>
            </a:r>
            <a:r>
              <a:rPr sz="1600" dirty="0">
                <a:latin typeface="Corbel" panose="020B0503020204020204" pitchFamily="34" charset="0"/>
                <a:cs typeface="Arial"/>
              </a:rPr>
              <a:t>17.2 Закона №</a:t>
            </a:r>
            <a:r>
              <a:rPr sz="1600" spc="-95" dirty="0">
                <a:latin typeface="Corbel" panose="020B0503020204020204" pitchFamily="34" charset="0"/>
                <a:cs typeface="Arial"/>
              </a:rPr>
              <a:t> </a:t>
            </a:r>
            <a:r>
              <a:rPr sz="1600" dirty="0">
                <a:latin typeface="Corbel" panose="020B0503020204020204" pitchFamily="34" charset="0"/>
                <a:cs typeface="Arial"/>
              </a:rPr>
              <a:t>63-ФЗ),</a:t>
            </a:r>
          </a:p>
          <a:p>
            <a:pPr marL="547370" marR="5080" lvl="1" indent="-266700">
              <a:lnSpc>
                <a:spcPct val="100000"/>
              </a:lnSpc>
              <a:buFont typeface="Courier New"/>
              <a:buChar char="o"/>
              <a:tabLst>
                <a:tab pos="548005" algn="l"/>
                <a:tab pos="894715" algn="l"/>
                <a:tab pos="1585595" algn="l"/>
                <a:tab pos="2898775" algn="l"/>
                <a:tab pos="3474085" algn="l"/>
                <a:tab pos="5090795" algn="l"/>
                <a:tab pos="5863590" algn="l"/>
                <a:tab pos="6589395" algn="l"/>
                <a:tab pos="7505065" algn="l"/>
                <a:tab pos="9103995" algn="l"/>
              </a:tabLst>
            </a:pPr>
            <a:r>
              <a:rPr sz="1600" spc="-35" dirty="0">
                <a:latin typeface="Corbel" panose="020B0503020204020204" pitchFamily="34" charset="0"/>
                <a:cs typeface="Arial"/>
              </a:rPr>
              <a:t>о</a:t>
            </a:r>
            <a:r>
              <a:rPr sz="1600" dirty="0">
                <a:latin typeface="Corbel" panose="020B0503020204020204" pitchFamily="34" charset="0"/>
                <a:cs typeface="Arial"/>
              </a:rPr>
              <a:t>т	</a:t>
            </a:r>
            <a:r>
              <a:rPr sz="1600" spc="-5" dirty="0">
                <a:latin typeface="Corbel" panose="020B0503020204020204" pitchFamily="34" charset="0"/>
                <a:cs typeface="Arial"/>
              </a:rPr>
              <a:t>и</a:t>
            </a:r>
            <a:r>
              <a:rPr sz="1600" spc="-10" dirty="0">
                <a:latin typeface="Corbel" panose="020B0503020204020204" pitchFamily="34" charset="0"/>
                <a:cs typeface="Arial"/>
              </a:rPr>
              <a:t>м</a:t>
            </a:r>
            <a:r>
              <a:rPr sz="1600" dirty="0">
                <a:latin typeface="Corbel" panose="020B0503020204020204" pitchFamily="34" charset="0"/>
                <a:cs typeface="Arial"/>
              </a:rPr>
              <a:t>ени	д</a:t>
            </a:r>
            <a:r>
              <a:rPr sz="1600" spc="-55" dirty="0">
                <a:latin typeface="Corbel" panose="020B0503020204020204" pitchFamily="34" charset="0"/>
                <a:cs typeface="Arial"/>
              </a:rPr>
              <a:t>о</a:t>
            </a:r>
            <a:r>
              <a:rPr sz="1600" dirty="0">
                <a:latin typeface="Corbel" panose="020B0503020204020204" pitchFamily="34" charset="0"/>
                <a:cs typeface="Arial"/>
              </a:rPr>
              <a:t>л</a:t>
            </a:r>
            <a:r>
              <a:rPr sz="1600" spc="-10" dirty="0">
                <a:latin typeface="Corbel" panose="020B0503020204020204" pitchFamily="34" charset="0"/>
                <a:cs typeface="Arial"/>
              </a:rPr>
              <a:t>жн</a:t>
            </a:r>
            <a:r>
              <a:rPr sz="1600" dirty="0">
                <a:latin typeface="Corbel" panose="020B0503020204020204" pitchFamily="34" charset="0"/>
                <a:cs typeface="Arial"/>
              </a:rPr>
              <a:t>о</a:t>
            </a:r>
            <a:r>
              <a:rPr sz="1600" spc="-10" dirty="0">
                <a:latin typeface="Corbel" panose="020B0503020204020204" pitchFamily="34" charset="0"/>
                <a:cs typeface="Arial"/>
              </a:rPr>
              <a:t>с</a:t>
            </a:r>
            <a:r>
              <a:rPr sz="1600" dirty="0">
                <a:latin typeface="Corbel" panose="020B0503020204020204" pitchFamily="34" charset="0"/>
                <a:cs typeface="Arial"/>
              </a:rPr>
              <a:t>т</a:t>
            </a:r>
            <a:r>
              <a:rPr sz="1600" spc="-10" dirty="0">
                <a:latin typeface="Corbel" panose="020B0503020204020204" pitchFamily="34" charset="0"/>
                <a:cs typeface="Arial"/>
              </a:rPr>
              <a:t>н</a:t>
            </a:r>
            <a:r>
              <a:rPr sz="1600" dirty="0">
                <a:latin typeface="Corbel" panose="020B0503020204020204" pitchFamily="34" charset="0"/>
                <a:cs typeface="Arial"/>
              </a:rPr>
              <a:t>о</a:t>
            </a:r>
            <a:r>
              <a:rPr sz="1600" spc="-35" dirty="0">
                <a:latin typeface="Corbel" panose="020B0503020204020204" pitchFamily="34" charset="0"/>
                <a:cs typeface="Arial"/>
              </a:rPr>
              <a:t>г</a:t>
            </a:r>
            <a:r>
              <a:rPr sz="1600" dirty="0">
                <a:latin typeface="Corbel" panose="020B0503020204020204" pitchFamily="34" charset="0"/>
                <a:cs typeface="Arial"/>
              </a:rPr>
              <a:t>о	л</a:t>
            </a:r>
            <a:r>
              <a:rPr sz="1600" spc="-10" dirty="0">
                <a:latin typeface="Corbel" panose="020B0503020204020204" pitchFamily="34" charset="0"/>
                <a:cs typeface="Arial"/>
              </a:rPr>
              <a:t>и</a:t>
            </a:r>
            <a:r>
              <a:rPr sz="1600" dirty="0">
                <a:latin typeface="Corbel" panose="020B0503020204020204" pitchFamily="34" charset="0"/>
                <a:cs typeface="Arial"/>
              </a:rPr>
              <a:t>ца	</a:t>
            </a:r>
            <a:r>
              <a:rPr sz="1600" spc="-45" dirty="0">
                <a:latin typeface="Corbel" panose="020B0503020204020204" pitchFamily="34" charset="0"/>
                <a:cs typeface="Arial"/>
              </a:rPr>
              <a:t>г</a:t>
            </a:r>
            <a:r>
              <a:rPr sz="1600" spc="-15" dirty="0">
                <a:latin typeface="Corbel" panose="020B0503020204020204" pitchFamily="34" charset="0"/>
                <a:cs typeface="Arial"/>
              </a:rPr>
              <a:t>о</a:t>
            </a:r>
            <a:r>
              <a:rPr sz="1600" dirty="0">
                <a:latin typeface="Corbel" panose="020B0503020204020204" pitchFamily="34" charset="0"/>
                <a:cs typeface="Arial"/>
              </a:rPr>
              <a:t>с</a:t>
            </a:r>
            <a:r>
              <a:rPr sz="1600" spc="-70" dirty="0">
                <a:latin typeface="Corbel" panose="020B0503020204020204" pitchFamily="34" charset="0"/>
                <a:cs typeface="Arial"/>
              </a:rPr>
              <a:t>у</a:t>
            </a:r>
            <a:r>
              <a:rPr sz="1600" dirty="0">
                <a:latin typeface="Corbel" panose="020B0503020204020204" pitchFamily="34" charset="0"/>
                <a:cs typeface="Arial"/>
              </a:rPr>
              <a:t>дар</a:t>
            </a:r>
            <a:r>
              <a:rPr sz="1600" spc="-10" dirty="0">
                <a:latin typeface="Corbel" panose="020B0503020204020204" pitchFamily="34" charset="0"/>
                <a:cs typeface="Arial"/>
              </a:rPr>
              <a:t>с</a:t>
            </a:r>
            <a:r>
              <a:rPr sz="1600" dirty="0">
                <a:latin typeface="Corbel" panose="020B0503020204020204" pitchFamily="34" charset="0"/>
                <a:cs typeface="Arial"/>
              </a:rPr>
              <a:t>т</a:t>
            </a:r>
            <a:r>
              <a:rPr sz="1600" spc="-15" dirty="0">
                <a:latin typeface="Corbel" panose="020B0503020204020204" pitchFamily="34" charset="0"/>
                <a:cs typeface="Arial"/>
              </a:rPr>
              <a:t>ве</a:t>
            </a:r>
            <a:r>
              <a:rPr sz="1600" dirty="0">
                <a:latin typeface="Corbel" panose="020B0503020204020204" pitchFamily="34" charset="0"/>
                <a:cs typeface="Arial"/>
              </a:rPr>
              <a:t>нно</a:t>
            </a:r>
            <a:r>
              <a:rPr sz="1600" spc="-45" dirty="0">
                <a:latin typeface="Corbel" panose="020B0503020204020204" pitchFamily="34" charset="0"/>
                <a:cs typeface="Arial"/>
              </a:rPr>
              <a:t>г</a:t>
            </a:r>
            <a:r>
              <a:rPr sz="1600" dirty="0">
                <a:latin typeface="Corbel" panose="020B0503020204020204" pitchFamily="34" charset="0"/>
                <a:cs typeface="Arial"/>
              </a:rPr>
              <a:t>о	</a:t>
            </a:r>
            <a:r>
              <a:rPr sz="1600" spc="-15" dirty="0">
                <a:latin typeface="Corbel" panose="020B0503020204020204" pitchFamily="34" charset="0"/>
                <a:cs typeface="Arial"/>
              </a:rPr>
              <a:t>о</a:t>
            </a:r>
            <a:r>
              <a:rPr sz="1600" dirty="0">
                <a:latin typeface="Corbel" panose="020B0503020204020204" pitchFamily="34" charset="0"/>
                <a:cs typeface="Arial"/>
              </a:rPr>
              <a:t>р</a:t>
            </a:r>
            <a:r>
              <a:rPr sz="1600" spc="-35" dirty="0">
                <a:latin typeface="Corbel" panose="020B0503020204020204" pitchFamily="34" charset="0"/>
                <a:cs typeface="Arial"/>
              </a:rPr>
              <a:t>г</a:t>
            </a:r>
            <a:r>
              <a:rPr sz="1600" dirty="0">
                <a:latin typeface="Corbel" panose="020B0503020204020204" pitchFamily="34" charset="0"/>
                <a:cs typeface="Arial"/>
              </a:rPr>
              <a:t>а</a:t>
            </a:r>
            <a:r>
              <a:rPr sz="1600" spc="-10" dirty="0">
                <a:latin typeface="Corbel" panose="020B0503020204020204" pitchFamily="34" charset="0"/>
                <a:cs typeface="Arial"/>
              </a:rPr>
              <a:t>н</a:t>
            </a:r>
            <a:r>
              <a:rPr sz="1600" dirty="0">
                <a:latin typeface="Corbel" panose="020B0503020204020204" pitchFamily="34" charset="0"/>
                <a:cs typeface="Arial"/>
              </a:rPr>
              <a:t>а,	ор</a:t>
            </a:r>
            <a:r>
              <a:rPr sz="1600" spc="-35" dirty="0">
                <a:latin typeface="Corbel" panose="020B0503020204020204" pitchFamily="34" charset="0"/>
                <a:cs typeface="Arial"/>
              </a:rPr>
              <a:t>г</a:t>
            </a:r>
            <a:r>
              <a:rPr sz="1600" spc="-15" dirty="0">
                <a:latin typeface="Corbel" panose="020B0503020204020204" pitchFamily="34" charset="0"/>
                <a:cs typeface="Arial"/>
              </a:rPr>
              <a:t>а</a:t>
            </a:r>
            <a:r>
              <a:rPr sz="1600" dirty="0">
                <a:latin typeface="Corbel" panose="020B0503020204020204" pitchFamily="34" charset="0"/>
                <a:cs typeface="Arial"/>
              </a:rPr>
              <a:t>на	</a:t>
            </a:r>
            <a:r>
              <a:rPr sz="1600" spc="-20" dirty="0">
                <a:latin typeface="Corbel" panose="020B0503020204020204" pitchFamily="34" charset="0"/>
                <a:cs typeface="Arial"/>
              </a:rPr>
              <a:t>м</a:t>
            </a:r>
            <a:r>
              <a:rPr sz="1600" dirty="0">
                <a:latin typeface="Corbel" panose="020B0503020204020204" pitchFamily="34" charset="0"/>
                <a:cs typeface="Arial"/>
              </a:rPr>
              <a:t>е</a:t>
            </a:r>
            <a:r>
              <a:rPr sz="1600" spc="-10" dirty="0">
                <a:latin typeface="Corbel" panose="020B0503020204020204" pitchFamily="34" charset="0"/>
                <a:cs typeface="Arial"/>
              </a:rPr>
              <a:t>с</a:t>
            </a:r>
            <a:r>
              <a:rPr sz="1600" dirty="0">
                <a:latin typeface="Corbel" panose="020B0503020204020204" pitchFamily="34" charset="0"/>
                <a:cs typeface="Arial"/>
              </a:rPr>
              <a:t>т</a:t>
            </a:r>
            <a:r>
              <a:rPr sz="1600" spc="-10" dirty="0">
                <a:latin typeface="Corbel" panose="020B0503020204020204" pitchFamily="34" charset="0"/>
                <a:cs typeface="Arial"/>
              </a:rPr>
              <a:t>н</a:t>
            </a:r>
            <a:r>
              <a:rPr sz="1600" dirty="0">
                <a:latin typeface="Corbel" panose="020B0503020204020204" pitchFamily="34" charset="0"/>
                <a:cs typeface="Arial"/>
              </a:rPr>
              <a:t>о</a:t>
            </a:r>
            <a:r>
              <a:rPr sz="1600" spc="-35" dirty="0">
                <a:latin typeface="Corbel" panose="020B0503020204020204" pitchFamily="34" charset="0"/>
                <a:cs typeface="Arial"/>
              </a:rPr>
              <a:t>г</a:t>
            </a:r>
            <a:r>
              <a:rPr sz="1600" dirty="0">
                <a:latin typeface="Corbel" panose="020B0503020204020204" pitchFamily="34" charset="0"/>
                <a:cs typeface="Arial"/>
              </a:rPr>
              <a:t>о	са</a:t>
            </a:r>
            <a:r>
              <a:rPr sz="1600" spc="-20" dirty="0">
                <a:latin typeface="Corbel" panose="020B0503020204020204" pitchFamily="34" charset="0"/>
                <a:cs typeface="Arial"/>
              </a:rPr>
              <a:t>м</a:t>
            </a:r>
            <a:r>
              <a:rPr sz="1600" spc="-15" dirty="0">
                <a:latin typeface="Corbel" panose="020B0503020204020204" pitchFamily="34" charset="0"/>
                <a:cs typeface="Arial"/>
              </a:rPr>
              <a:t>о</a:t>
            </a:r>
            <a:r>
              <a:rPr sz="1600" spc="-20" dirty="0">
                <a:latin typeface="Corbel" panose="020B0503020204020204" pitchFamily="34" charset="0"/>
                <a:cs typeface="Arial"/>
              </a:rPr>
              <a:t>у</a:t>
            </a:r>
            <a:r>
              <a:rPr sz="1600" spc="-10" dirty="0">
                <a:latin typeface="Corbel" panose="020B0503020204020204" pitchFamily="34" charset="0"/>
                <a:cs typeface="Arial"/>
              </a:rPr>
              <a:t>п</a:t>
            </a:r>
            <a:r>
              <a:rPr sz="1600" spc="5" dirty="0">
                <a:latin typeface="Corbel" panose="020B0503020204020204" pitchFamily="34" charset="0"/>
                <a:cs typeface="Arial"/>
              </a:rPr>
              <a:t>р</a:t>
            </a:r>
            <a:r>
              <a:rPr sz="1600" dirty="0">
                <a:latin typeface="Corbel" panose="020B0503020204020204" pitchFamily="34" charset="0"/>
                <a:cs typeface="Arial"/>
              </a:rPr>
              <a:t>а</a:t>
            </a:r>
            <a:r>
              <a:rPr sz="1600" spc="-40" dirty="0">
                <a:latin typeface="Corbel" panose="020B0503020204020204" pitchFamily="34" charset="0"/>
                <a:cs typeface="Arial"/>
              </a:rPr>
              <a:t>в</a:t>
            </a:r>
            <a:r>
              <a:rPr sz="1600" dirty="0">
                <a:latin typeface="Corbel" panose="020B0503020204020204" pitchFamily="34" charset="0"/>
                <a:cs typeface="Arial"/>
              </a:rPr>
              <a:t>лени</a:t>
            </a:r>
            <a:r>
              <a:rPr sz="1600" spc="-10" dirty="0">
                <a:latin typeface="Corbel" panose="020B0503020204020204" pitchFamily="34" charset="0"/>
                <a:cs typeface="Arial"/>
              </a:rPr>
              <a:t>я</a:t>
            </a:r>
            <a:r>
              <a:rPr sz="1600" dirty="0">
                <a:latin typeface="Corbel" panose="020B0503020204020204" pitchFamily="34" charset="0"/>
                <a:cs typeface="Arial"/>
              </a:rPr>
              <a:t>,	</a:t>
            </a:r>
            <a:r>
              <a:rPr sz="1600" spc="-10" dirty="0">
                <a:latin typeface="Corbel" panose="020B0503020204020204" pitchFamily="34" charset="0"/>
                <a:cs typeface="Arial"/>
              </a:rPr>
              <a:t>п</a:t>
            </a:r>
            <a:r>
              <a:rPr sz="1600" spc="-40" dirty="0">
                <a:latin typeface="Corbel" panose="020B0503020204020204" pitchFamily="34" charset="0"/>
                <a:cs typeface="Arial"/>
              </a:rPr>
              <a:t>о</a:t>
            </a:r>
            <a:r>
              <a:rPr sz="1600" dirty="0">
                <a:latin typeface="Corbel" panose="020B0503020204020204" pitchFamily="34" charset="0"/>
                <a:cs typeface="Arial"/>
              </a:rPr>
              <a:t>д</a:t>
            </a:r>
            <a:r>
              <a:rPr sz="1600" spc="-20" dirty="0">
                <a:latin typeface="Corbel" panose="020B0503020204020204" pitchFamily="34" charset="0"/>
                <a:cs typeface="Arial"/>
              </a:rPr>
              <a:t>в</a:t>
            </a:r>
            <a:r>
              <a:rPr sz="1600" spc="-40" dirty="0">
                <a:latin typeface="Corbel" panose="020B0503020204020204" pitchFamily="34" charset="0"/>
                <a:cs typeface="Arial"/>
              </a:rPr>
              <a:t>е</a:t>
            </a:r>
            <a:r>
              <a:rPr sz="1600" spc="-15" dirty="0">
                <a:latin typeface="Corbel" panose="020B0503020204020204" pitchFamily="34" charset="0"/>
                <a:cs typeface="Arial"/>
              </a:rPr>
              <a:t>д</a:t>
            </a:r>
            <a:r>
              <a:rPr sz="1600" dirty="0">
                <a:latin typeface="Corbel" panose="020B0503020204020204" pitchFamily="34" charset="0"/>
                <a:cs typeface="Arial"/>
              </a:rPr>
              <a:t>о</a:t>
            </a:r>
            <a:r>
              <a:rPr sz="1600" spc="-10" dirty="0">
                <a:latin typeface="Corbel" panose="020B0503020204020204" pitchFamily="34" charset="0"/>
                <a:cs typeface="Arial"/>
              </a:rPr>
              <a:t>мс</a:t>
            </a:r>
            <a:r>
              <a:rPr sz="1600" dirty="0">
                <a:latin typeface="Corbel" panose="020B0503020204020204" pitchFamily="34" charset="0"/>
                <a:cs typeface="Arial"/>
              </a:rPr>
              <a:t>т</a:t>
            </a:r>
            <a:r>
              <a:rPr sz="1600" spc="-15" dirty="0">
                <a:latin typeface="Corbel" panose="020B0503020204020204" pitchFamily="34" charset="0"/>
                <a:cs typeface="Arial"/>
              </a:rPr>
              <a:t>в</a:t>
            </a:r>
            <a:r>
              <a:rPr sz="1600" dirty="0">
                <a:latin typeface="Corbel" panose="020B0503020204020204" pitchFamily="34" charset="0"/>
                <a:cs typeface="Arial"/>
              </a:rPr>
              <a:t>е</a:t>
            </a:r>
            <a:r>
              <a:rPr sz="1600" spc="-10" dirty="0">
                <a:latin typeface="Corbel" panose="020B0503020204020204" pitchFamily="34" charset="0"/>
                <a:cs typeface="Arial"/>
              </a:rPr>
              <a:t>н</a:t>
            </a:r>
            <a:r>
              <a:rPr sz="1600" dirty="0">
                <a:latin typeface="Corbel" panose="020B0503020204020204" pitchFamily="34" charset="0"/>
                <a:cs typeface="Arial"/>
              </a:rPr>
              <a:t>ной  </a:t>
            </a:r>
            <a:r>
              <a:rPr sz="1600" spc="-5" dirty="0">
                <a:latin typeface="Corbel" panose="020B0503020204020204" pitchFamily="34" charset="0"/>
                <a:cs typeface="Arial"/>
              </a:rPr>
              <a:t>государственному органу </a:t>
            </a:r>
            <a:r>
              <a:rPr sz="1600" dirty="0">
                <a:latin typeface="Corbel" panose="020B0503020204020204" pitchFamily="34" charset="0"/>
                <a:cs typeface="Arial"/>
              </a:rPr>
              <a:t>или </a:t>
            </a:r>
            <a:r>
              <a:rPr sz="1600" spc="-5" dirty="0">
                <a:latin typeface="Corbel" panose="020B0503020204020204" pitchFamily="34" charset="0"/>
                <a:cs typeface="Arial"/>
              </a:rPr>
              <a:t>органу местного самоуправления организации </a:t>
            </a:r>
            <a:r>
              <a:rPr sz="1600" dirty="0">
                <a:latin typeface="Corbel" panose="020B0503020204020204" pitchFamily="34" charset="0"/>
                <a:cs typeface="Arial"/>
              </a:rPr>
              <a:t>(п. 2 ч. 3 </a:t>
            </a:r>
            <a:r>
              <a:rPr sz="1600" spc="-50" dirty="0">
                <a:latin typeface="Corbel" panose="020B0503020204020204" pitchFamily="34" charset="0"/>
                <a:cs typeface="Arial"/>
              </a:rPr>
              <a:t>ст. </a:t>
            </a:r>
            <a:r>
              <a:rPr sz="1600" dirty="0">
                <a:latin typeface="Corbel" panose="020B0503020204020204" pitchFamily="34" charset="0"/>
                <a:cs typeface="Arial"/>
              </a:rPr>
              <a:t>17.2 Закона №</a:t>
            </a:r>
            <a:r>
              <a:rPr sz="1600" spc="-170" dirty="0">
                <a:latin typeface="Corbel" panose="020B0503020204020204" pitchFamily="34" charset="0"/>
                <a:cs typeface="Arial"/>
              </a:rPr>
              <a:t> </a:t>
            </a:r>
            <a:r>
              <a:rPr sz="1600" dirty="0">
                <a:latin typeface="Corbel" panose="020B0503020204020204" pitchFamily="34" charset="0"/>
                <a:cs typeface="Arial"/>
              </a:rPr>
              <a:t>63-ФЗ),</a:t>
            </a:r>
          </a:p>
          <a:p>
            <a:pPr marL="547370" lvl="1" indent="-266700">
              <a:lnSpc>
                <a:spcPct val="100000"/>
              </a:lnSpc>
              <a:buFont typeface="Courier New"/>
              <a:buChar char="o"/>
              <a:tabLst>
                <a:tab pos="548005" algn="l"/>
              </a:tabLst>
            </a:pPr>
            <a:r>
              <a:rPr sz="1600" spc="-20" dirty="0">
                <a:latin typeface="Corbel" panose="020B0503020204020204" pitchFamily="34" charset="0"/>
                <a:cs typeface="Arial"/>
              </a:rPr>
              <a:t>от </a:t>
            </a:r>
            <a:r>
              <a:rPr sz="1600" spc="-5" dirty="0">
                <a:latin typeface="Corbel" panose="020B0503020204020204" pitchFamily="34" charset="0"/>
                <a:cs typeface="Arial"/>
              </a:rPr>
              <a:t>имени индивидуального </a:t>
            </a:r>
            <a:r>
              <a:rPr sz="1600" spc="-10" dirty="0">
                <a:latin typeface="Corbel" panose="020B0503020204020204" pitchFamily="34" charset="0"/>
                <a:cs typeface="Arial"/>
              </a:rPr>
              <a:t>предпринимателя </a:t>
            </a:r>
            <a:r>
              <a:rPr sz="1600" dirty="0">
                <a:latin typeface="Corbel" panose="020B0503020204020204" pitchFamily="34" charset="0"/>
                <a:cs typeface="Arial"/>
              </a:rPr>
              <a:t>(п. 2 ч. 1 </a:t>
            </a:r>
            <a:r>
              <a:rPr sz="1600" spc="-50" dirty="0">
                <a:latin typeface="Corbel" panose="020B0503020204020204" pitchFamily="34" charset="0"/>
                <a:cs typeface="Arial"/>
              </a:rPr>
              <a:t>ст. </a:t>
            </a:r>
            <a:r>
              <a:rPr sz="1600" dirty="0">
                <a:latin typeface="Corbel" panose="020B0503020204020204" pitchFamily="34" charset="0"/>
                <a:cs typeface="Arial"/>
              </a:rPr>
              <a:t>17.3 Закона №</a:t>
            </a:r>
            <a:r>
              <a:rPr sz="1600" spc="-70" dirty="0">
                <a:latin typeface="Corbel" panose="020B0503020204020204" pitchFamily="34" charset="0"/>
                <a:cs typeface="Arial"/>
              </a:rPr>
              <a:t> </a:t>
            </a:r>
            <a:r>
              <a:rPr sz="1600" dirty="0">
                <a:latin typeface="Corbel" panose="020B0503020204020204" pitchFamily="34" charset="0"/>
                <a:cs typeface="Arial"/>
              </a:rPr>
              <a:t>63-ФЗ)</a:t>
            </a:r>
          </a:p>
        </p:txBody>
      </p:sp>
      <p:sp>
        <p:nvSpPr>
          <p:cNvPr id="4" name="object 4"/>
          <p:cNvSpPr txBox="1"/>
          <p:nvPr/>
        </p:nvSpPr>
        <p:spPr>
          <a:xfrm>
            <a:off x="198480" y="1115440"/>
            <a:ext cx="11604498" cy="2215991"/>
          </a:xfrm>
          <a:prstGeom prst="rect">
            <a:avLst/>
          </a:prstGeom>
        </p:spPr>
        <p:txBody>
          <a:bodyPr vert="horz" wrap="square" lIns="0" tIns="0" rIns="0" bIns="0" rtlCol="0">
            <a:spAutoFit/>
          </a:bodyPr>
          <a:lstStyle/>
          <a:p>
            <a:pPr marL="308610" marR="5080" indent="-287020">
              <a:lnSpc>
                <a:spcPct val="100000"/>
              </a:lnSpc>
              <a:spcBef>
                <a:spcPts val="5"/>
              </a:spcBef>
              <a:buChar char="•"/>
              <a:tabLst>
                <a:tab pos="309245" algn="l"/>
              </a:tabLst>
            </a:pPr>
            <a:r>
              <a:rPr sz="1600" dirty="0" err="1" smtClean="0">
                <a:latin typeface="Corbel" panose="020B0503020204020204" pitchFamily="34" charset="0"/>
                <a:cs typeface="Arial"/>
              </a:rPr>
              <a:t>Если</a:t>
            </a:r>
            <a:r>
              <a:rPr sz="1600" dirty="0" smtClean="0">
                <a:latin typeface="Corbel" panose="020B0503020204020204" pitchFamily="34" charset="0"/>
                <a:cs typeface="Arial"/>
              </a:rPr>
              <a:t> </a:t>
            </a:r>
            <a:r>
              <a:rPr sz="1600" spc="-20" dirty="0">
                <a:latin typeface="Corbel" panose="020B0503020204020204" pitchFamily="34" charset="0"/>
                <a:cs typeface="Arial"/>
              </a:rPr>
              <a:t>от </a:t>
            </a:r>
            <a:r>
              <a:rPr sz="1600" dirty="0">
                <a:latin typeface="Corbel" panose="020B0503020204020204" pitchFamily="34" charset="0"/>
                <a:cs typeface="Arial"/>
              </a:rPr>
              <a:t>имени </a:t>
            </a:r>
            <a:r>
              <a:rPr sz="1600" spc="-5" dirty="0">
                <a:latin typeface="Corbel" panose="020B0503020204020204" pitchFamily="34" charset="0"/>
                <a:cs typeface="Arial"/>
              </a:rPr>
              <a:t>юридического лица* </a:t>
            </a:r>
            <a:r>
              <a:rPr sz="1600" b="1" spc="-15" dirty="0">
                <a:latin typeface="Corbel" panose="020B0503020204020204" pitchFamily="34" charset="0"/>
                <a:cs typeface="Arial"/>
              </a:rPr>
              <a:t>действует </a:t>
            </a:r>
            <a:r>
              <a:rPr sz="1600" b="1" spc="-5" dirty="0">
                <a:latin typeface="Corbel" panose="020B0503020204020204" pitchFamily="34" charset="0"/>
                <a:cs typeface="Arial"/>
              </a:rPr>
              <a:t>его представитель</a:t>
            </a:r>
            <a:r>
              <a:rPr sz="1600" spc="-5" dirty="0">
                <a:latin typeface="Corbel" panose="020B0503020204020204" pitchFamily="34" charset="0"/>
                <a:cs typeface="Arial"/>
              </a:rPr>
              <a:t>, </a:t>
            </a:r>
            <a:r>
              <a:rPr sz="1600" spc="-10" dirty="0">
                <a:latin typeface="Corbel" panose="020B0503020204020204" pitchFamily="34" charset="0"/>
                <a:cs typeface="Arial"/>
              </a:rPr>
              <a:t>уполномоченный действовать </a:t>
            </a:r>
            <a:r>
              <a:rPr sz="1600" spc="-25" dirty="0">
                <a:latin typeface="Corbel" panose="020B0503020204020204" pitchFamily="34" charset="0"/>
                <a:cs typeface="Arial"/>
              </a:rPr>
              <a:t>от </a:t>
            </a:r>
            <a:r>
              <a:rPr sz="1600" dirty="0">
                <a:latin typeface="Corbel" panose="020B0503020204020204" pitchFamily="34" charset="0"/>
                <a:cs typeface="Arial"/>
              </a:rPr>
              <a:t>имени </a:t>
            </a:r>
            <a:r>
              <a:rPr sz="1600" spc="-5" dirty="0">
                <a:latin typeface="Corbel" panose="020B0503020204020204" pitchFamily="34" charset="0"/>
                <a:cs typeface="Arial"/>
              </a:rPr>
              <a:t>юридического  лица </a:t>
            </a:r>
            <a:r>
              <a:rPr sz="1600" b="1" dirty="0">
                <a:latin typeface="Corbel" panose="020B0503020204020204" pitchFamily="34" charset="0"/>
                <a:cs typeface="Arial"/>
              </a:rPr>
              <a:t>на </a:t>
            </a:r>
            <a:r>
              <a:rPr sz="1600" b="1" spc="-10" dirty="0">
                <a:latin typeface="Corbel" panose="020B0503020204020204" pitchFamily="34" charset="0"/>
                <a:cs typeface="Arial"/>
              </a:rPr>
              <a:t>основании доверенности</a:t>
            </a:r>
            <a:r>
              <a:rPr sz="1600" spc="-10" dirty="0">
                <a:latin typeface="Corbel" panose="020B0503020204020204" pitchFamily="34" charset="0"/>
                <a:cs typeface="Arial"/>
              </a:rPr>
              <a:t>, </a:t>
            </a:r>
            <a:r>
              <a:rPr sz="1600" spc="-5" dirty="0">
                <a:latin typeface="Corbel" panose="020B0503020204020204" pitchFamily="34" charset="0"/>
                <a:cs typeface="Arial"/>
              </a:rPr>
              <a:t>электронный документ </a:t>
            </a:r>
            <a:r>
              <a:rPr sz="1600" b="1" spc="-10" dirty="0">
                <a:latin typeface="Corbel" panose="020B0503020204020204" pitchFamily="34" charset="0"/>
                <a:cs typeface="Arial"/>
              </a:rPr>
              <a:t>подписывается </a:t>
            </a:r>
            <a:r>
              <a:rPr sz="1600" b="1" spc="-5" dirty="0">
                <a:latin typeface="Corbel" panose="020B0503020204020204" pitchFamily="34" charset="0"/>
                <a:cs typeface="Arial"/>
              </a:rPr>
              <a:t>квалифицированной </a:t>
            </a:r>
            <a:r>
              <a:rPr sz="1600" b="1" spc="-10" dirty="0">
                <a:latin typeface="Corbel" panose="020B0503020204020204" pitchFamily="34" charset="0"/>
                <a:cs typeface="Arial"/>
              </a:rPr>
              <a:t>электронной </a:t>
            </a:r>
            <a:r>
              <a:rPr sz="1600" b="1" spc="-5" dirty="0">
                <a:latin typeface="Corbel" panose="020B0503020204020204" pitchFamily="34" charset="0"/>
                <a:cs typeface="Arial"/>
              </a:rPr>
              <a:t>подписью  </a:t>
            </a:r>
            <a:r>
              <a:rPr sz="1600" spc="-5" dirty="0">
                <a:latin typeface="Corbel" panose="020B0503020204020204" pitchFamily="34" charset="0"/>
                <a:cs typeface="Arial"/>
              </a:rPr>
              <a:t>такого </a:t>
            </a:r>
            <a:r>
              <a:rPr sz="1600" spc="-10" dirty="0">
                <a:latin typeface="Corbel" panose="020B0503020204020204" pitchFamily="34" charset="0"/>
                <a:cs typeface="Arial"/>
              </a:rPr>
              <a:t>представителя </a:t>
            </a:r>
            <a:r>
              <a:rPr sz="1600" spc="-5" dirty="0">
                <a:latin typeface="Corbel" panose="020B0503020204020204" pitchFamily="34" charset="0"/>
                <a:cs typeface="Arial"/>
              </a:rPr>
              <a:t>юридического</a:t>
            </a:r>
            <a:r>
              <a:rPr sz="1600" spc="-85" dirty="0">
                <a:latin typeface="Corbel" panose="020B0503020204020204" pitchFamily="34" charset="0"/>
                <a:cs typeface="Arial"/>
              </a:rPr>
              <a:t> </a:t>
            </a:r>
            <a:r>
              <a:rPr sz="1600" spc="-5" dirty="0">
                <a:latin typeface="Corbel" panose="020B0503020204020204" pitchFamily="34" charset="0"/>
                <a:cs typeface="Arial"/>
              </a:rPr>
              <a:t>лица.</a:t>
            </a:r>
            <a:endParaRPr sz="1600" dirty="0">
              <a:latin typeface="Corbel" panose="020B0503020204020204" pitchFamily="34" charset="0"/>
              <a:cs typeface="Arial"/>
            </a:endParaRPr>
          </a:p>
          <a:p>
            <a:pPr marL="306705">
              <a:lnSpc>
                <a:spcPct val="100000"/>
              </a:lnSpc>
            </a:pPr>
            <a:r>
              <a:rPr sz="1600" spc="-5" dirty="0">
                <a:latin typeface="Corbel" panose="020B0503020204020204" pitchFamily="34" charset="0"/>
                <a:cs typeface="Arial"/>
              </a:rPr>
              <a:t>Одновременно </a:t>
            </a:r>
            <a:r>
              <a:rPr sz="1600" b="1" spc="-10" dirty="0">
                <a:latin typeface="Corbel" panose="020B0503020204020204" pitchFamily="34" charset="0"/>
                <a:cs typeface="Arial"/>
              </a:rPr>
              <a:t>представляется </a:t>
            </a:r>
            <a:r>
              <a:rPr sz="1600" b="1" spc="-5" dirty="0">
                <a:latin typeface="Corbel" panose="020B0503020204020204" pitchFamily="34" charset="0"/>
                <a:cs typeface="Arial"/>
              </a:rPr>
              <a:t>доверенность </a:t>
            </a:r>
            <a:r>
              <a:rPr sz="1600" spc="-20" dirty="0">
                <a:latin typeface="Corbel" panose="020B0503020204020204" pitchFamily="34" charset="0"/>
                <a:cs typeface="Arial"/>
              </a:rPr>
              <a:t>от </a:t>
            </a:r>
            <a:r>
              <a:rPr sz="1600" dirty="0">
                <a:latin typeface="Corbel" panose="020B0503020204020204" pitchFamily="34" charset="0"/>
                <a:cs typeface="Arial"/>
              </a:rPr>
              <a:t>имени </a:t>
            </a:r>
            <a:r>
              <a:rPr sz="1600" spc="-5" dirty="0">
                <a:latin typeface="Corbel" panose="020B0503020204020204" pitchFamily="34" charset="0"/>
                <a:cs typeface="Arial"/>
              </a:rPr>
              <a:t>юридического лица. </a:t>
            </a:r>
            <a:r>
              <a:rPr sz="1600" dirty="0">
                <a:latin typeface="Corbel" panose="020B0503020204020204" pitchFamily="34" charset="0"/>
                <a:cs typeface="Arial"/>
              </a:rPr>
              <a:t>(п. 2 ч. 1 </a:t>
            </a:r>
            <a:r>
              <a:rPr sz="1600" spc="-50" dirty="0">
                <a:latin typeface="Corbel" panose="020B0503020204020204" pitchFamily="34" charset="0"/>
                <a:cs typeface="Arial"/>
              </a:rPr>
              <a:t>ст. </a:t>
            </a:r>
            <a:r>
              <a:rPr sz="1600" dirty="0">
                <a:latin typeface="Corbel" panose="020B0503020204020204" pitchFamily="34" charset="0"/>
                <a:cs typeface="Arial"/>
              </a:rPr>
              <a:t>17.2 Закона №</a:t>
            </a:r>
            <a:r>
              <a:rPr sz="1600" spc="-25" dirty="0">
                <a:latin typeface="Corbel" panose="020B0503020204020204" pitchFamily="34" charset="0"/>
                <a:cs typeface="Arial"/>
              </a:rPr>
              <a:t> </a:t>
            </a:r>
            <a:r>
              <a:rPr sz="1600" dirty="0">
                <a:latin typeface="Corbel" panose="020B0503020204020204" pitchFamily="34" charset="0"/>
                <a:cs typeface="Arial"/>
              </a:rPr>
              <a:t>63-ФЗ)</a:t>
            </a:r>
          </a:p>
          <a:p>
            <a:pPr marL="297180" marR="86360" indent="-284480">
              <a:lnSpc>
                <a:spcPct val="100000"/>
              </a:lnSpc>
              <a:buChar char="•"/>
              <a:tabLst>
                <a:tab pos="297815" algn="l"/>
              </a:tabLst>
            </a:pPr>
            <a:r>
              <a:rPr sz="1600" spc="-5" dirty="0" err="1" smtClean="0">
                <a:latin typeface="Corbel" panose="020B0503020204020204" pitchFamily="34" charset="0"/>
                <a:cs typeface="Arial"/>
              </a:rPr>
              <a:t>Доверенность</a:t>
            </a:r>
            <a:r>
              <a:rPr sz="1600" spc="-5" dirty="0" smtClean="0">
                <a:latin typeface="Corbel" panose="020B0503020204020204" pitchFamily="34" charset="0"/>
                <a:cs typeface="Arial"/>
              </a:rPr>
              <a:t> </a:t>
            </a:r>
            <a:r>
              <a:rPr sz="1600" b="1" spc="-10" dirty="0">
                <a:latin typeface="Corbel" panose="020B0503020204020204" pitchFamily="34" charset="0"/>
                <a:cs typeface="Arial"/>
              </a:rPr>
              <a:t>представляется </a:t>
            </a:r>
            <a:r>
              <a:rPr sz="1600" dirty="0">
                <a:latin typeface="Corbel" panose="020B0503020204020204" pitchFamily="34" charset="0"/>
                <a:cs typeface="Arial"/>
              </a:rPr>
              <a:t>в </a:t>
            </a:r>
            <a:r>
              <a:rPr sz="1600" spc="-5" dirty="0">
                <a:latin typeface="Corbel" panose="020B0503020204020204" pitchFamily="34" charset="0"/>
                <a:cs typeface="Arial"/>
              </a:rPr>
              <a:t>том числе </a:t>
            </a:r>
            <a:r>
              <a:rPr sz="1600" dirty="0">
                <a:latin typeface="Corbel" panose="020B0503020204020204" pitchFamily="34" charset="0"/>
                <a:cs typeface="Arial"/>
              </a:rPr>
              <a:t>в </a:t>
            </a:r>
            <a:r>
              <a:rPr sz="1600" spc="-5" dirty="0">
                <a:latin typeface="Corbel" panose="020B0503020204020204" pitchFamily="34" charset="0"/>
                <a:cs typeface="Arial"/>
              </a:rPr>
              <a:t>электронной </a:t>
            </a:r>
            <a:r>
              <a:rPr sz="1600" dirty="0">
                <a:latin typeface="Corbel" panose="020B0503020204020204" pitchFamily="34" charset="0"/>
                <a:cs typeface="Arial"/>
              </a:rPr>
              <a:t>форме </a:t>
            </a:r>
            <a:r>
              <a:rPr sz="1600" b="1" dirty="0">
                <a:latin typeface="Corbel" panose="020B0503020204020204" pitchFamily="34" charset="0"/>
                <a:cs typeface="Arial"/>
              </a:rPr>
              <a:t>в </a:t>
            </a:r>
            <a:r>
              <a:rPr sz="1600" b="1" spc="-10" dirty="0">
                <a:latin typeface="Corbel" panose="020B0503020204020204" pitchFamily="34" charset="0"/>
                <a:cs typeface="Arial"/>
              </a:rPr>
              <a:t>машиночитаемом </a:t>
            </a:r>
            <a:r>
              <a:rPr sz="1600" b="1" dirty="0">
                <a:latin typeface="Corbel" panose="020B0503020204020204" pitchFamily="34" charset="0"/>
                <a:cs typeface="Arial"/>
              </a:rPr>
              <a:t>виде </a:t>
            </a:r>
            <a:r>
              <a:rPr sz="1600" dirty="0">
                <a:latin typeface="Corbel" panose="020B0503020204020204" pitchFamily="34" charset="0"/>
                <a:cs typeface="Arial"/>
              </a:rPr>
              <a:t>в </a:t>
            </a:r>
            <a:r>
              <a:rPr sz="1600" spc="-15" dirty="0">
                <a:latin typeface="Corbel" panose="020B0503020204020204" pitchFamily="34" charset="0"/>
                <a:cs typeface="Arial"/>
              </a:rPr>
              <a:t>соответствии </a:t>
            </a:r>
            <a:r>
              <a:rPr sz="1600" dirty="0">
                <a:latin typeface="Corbel" panose="020B0503020204020204" pitchFamily="34" charset="0"/>
                <a:cs typeface="Arial"/>
              </a:rPr>
              <a:t>с </a:t>
            </a:r>
            <a:r>
              <a:rPr sz="1600" spc="-5" dirty="0">
                <a:latin typeface="Corbel" panose="020B0503020204020204" pitchFamily="34" charset="0"/>
                <a:cs typeface="Arial"/>
              </a:rPr>
              <a:t>формами  доверенностей, </a:t>
            </a:r>
            <a:r>
              <a:rPr sz="1600" spc="-10" dirty="0">
                <a:latin typeface="Corbel" panose="020B0503020204020204" pitchFamily="34" charset="0"/>
                <a:cs typeface="Arial"/>
              </a:rPr>
              <a:t>которые могут </a:t>
            </a:r>
            <a:r>
              <a:rPr sz="1600" dirty="0">
                <a:latin typeface="Corbel" panose="020B0503020204020204" pitchFamily="34" charset="0"/>
                <a:cs typeface="Arial"/>
              </a:rPr>
              <a:t>быть </a:t>
            </a:r>
            <a:r>
              <a:rPr sz="1600" spc="-15" dirty="0">
                <a:latin typeface="Corbel" panose="020B0503020204020204" pitchFamily="34" charset="0"/>
                <a:cs typeface="Arial"/>
              </a:rPr>
              <a:t>определены </a:t>
            </a:r>
            <a:r>
              <a:rPr sz="1600" dirty="0">
                <a:latin typeface="Corbel" panose="020B0503020204020204" pitchFamily="34" charset="0"/>
                <a:cs typeface="Arial"/>
              </a:rPr>
              <a:t>и </a:t>
            </a:r>
            <a:r>
              <a:rPr sz="1600" spc="-10" dirty="0">
                <a:latin typeface="Corbel" panose="020B0503020204020204" pitchFamily="34" charset="0"/>
                <a:cs typeface="Arial"/>
              </a:rPr>
              <a:t>размещены </a:t>
            </a:r>
            <a:r>
              <a:rPr sz="1600" spc="-5" dirty="0">
                <a:latin typeface="Corbel" panose="020B0503020204020204" pitchFamily="34" charset="0"/>
                <a:cs typeface="Arial"/>
              </a:rPr>
              <a:t>на </a:t>
            </a:r>
            <a:r>
              <a:rPr sz="1600" dirty="0">
                <a:latin typeface="Corbel" panose="020B0503020204020204" pitchFamily="34" charset="0"/>
                <a:cs typeface="Arial"/>
              </a:rPr>
              <a:t>официальных </a:t>
            </a:r>
            <a:r>
              <a:rPr sz="1600" spc="-5" dirty="0">
                <a:latin typeface="Corbel" panose="020B0503020204020204" pitchFamily="34" charset="0"/>
                <a:cs typeface="Arial"/>
              </a:rPr>
              <a:t>сайтах </a:t>
            </a:r>
            <a:r>
              <a:rPr sz="1600" spc="-10" dirty="0">
                <a:latin typeface="Corbel" panose="020B0503020204020204" pitchFamily="34" charset="0"/>
                <a:cs typeface="Arial"/>
              </a:rPr>
              <a:t>операторами государственных  </a:t>
            </a:r>
            <a:r>
              <a:rPr sz="1600" dirty="0">
                <a:latin typeface="Corbel" panose="020B0503020204020204" pitchFamily="34" charset="0"/>
                <a:cs typeface="Arial"/>
              </a:rPr>
              <a:t>информационных </a:t>
            </a:r>
            <a:r>
              <a:rPr sz="1600" spc="-5" dirty="0">
                <a:latin typeface="Corbel" panose="020B0503020204020204" pitchFamily="34" charset="0"/>
                <a:cs typeface="Arial"/>
              </a:rPr>
              <a:t>систем </a:t>
            </a:r>
            <a:r>
              <a:rPr sz="1600" dirty="0">
                <a:latin typeface="Corbel" panose="020B0503020204020204" pitchFamily="34" charset="0"/>
                <a:cs typeface="Arial"/>
              </a:rPr>
              <a:t>(ч. 1 </a:t>
            </a:r>
            <a:r>
              <a:rPr sz="1600" spc="-50" dirty="0">
                <a:latin typeface="Corbel" panose="020B0503020204020204" pitchFamily="34" charset="0"/>
                <a:cs typeface="Arial"/>
              </a:rPr>
              <a:t>ст.</a:t>
            </a:r>
            <a:r>
              <a:rPr sz="1600" spc="-140" dirty="0">
                <a:latin typeface="Corbel" panose="020B0503020204020204" pitchFamily="34" charset="0"/>
                <a:cs typeface="Arial"/>
              </a:rPr>
              <a:t> </a:t>
            </a:r>
            <a:r>
              <a:rPr sz="1600" spc="-5" dirty="0">
                <a:latin typeface="Corbel" panose="020B0503020204020204" pitchFamily="34" charset="0"/>
                <a:cs typeface="Arial"/>
              </a:rPr>
              <a:t>17.5)</a:t>
            </a:r>
            <a:endParaRPr sz="1600" dirty="0">
              <a:latin typeface="Corbel" panose="020B0503020204020204" pitchFamily="34" charset="0"/>
              <a:cs typeface="Arial"/>
            </a:endParaRPr>
          </a:p>
          <a:p>
            <a:pPr marL="305435" marR="41910" indent="-286385">
              <a:lnSpc>
                <a:spcPct val="100000"/>
              </a:lnSpc>
              <a:buChar char="•"/>
              <a:tabLst>
                <a:tab pos="306070" algn="l"/>
              </a:tabLst>
            </a:pPr>
            <a:r>
              <a:rPr sz="1600" spc="-10" dirty="0" err="1" smtClean="0">
                <a:latin typeface="Corbel" panose="020B0503020204020204" pitchFamily="34" charset="0"/>
                <a:cs typeface="Arial"/>
              </a:rPr>
              <a:t>Указанные</a:t>
            </a:r>
            <a:r>
              <a:rPr sz="1600" spc="-10" dirty="0" smtClean="0">
                <a:latin typeface="Corbel" panose="020B0503020204020204" pitchFamily="34" charset="0"/>
                <a:cs typeface="Arial"/>
              </a:rPr>
              <a:t> </a:t>
            </a:r>
            <a:r>
              <a:rPr sz="1600" dirty="0">
                <a:latin typeface="Corbel" panose="020B0503020204020204" pitchFamily="34" charset="0"/>
                <a:cs typeface="Arial"/>
              </a:rPr>
              <a:t>в </a:t>
            </a:r>
            <a:r>
              <a:rPr sz="1600" spc="-10" dirty="0">
                <a:latin typeface="Corbel" panose="020B0503020204020204" pitchFamily="34" charset="0"/>
                <a:cs typeface="Arial"/>
              </a:rPr>
              <a:t>статьях </a:t>
            </a:r>
            <a:r>
              <a:rPr sz="1600" spc="-5" dirty="0">
                <a:latin typeface="Corbel" panose="020B0503020204020204" pitchFamily="34" charset="0"/>
                <a:cs typeface="Arial"/>
              </a:rPr>
              <a:t>17.2, 17.3 </a:t>
            </a:r>
            <a:r>
              <a:rPr sz="1600" dirty="0">
                <a:latin typeface="Corbel" panose="020B0503020204020204" pitchFamily="34" charset="0"/>
                <a:cs typeface="Arial"/>
              </a:rPr>
              <a:t>Закона № </a:t>
            </a:r>
            <a:r>
              <a:rPr sz="1600" spc="-5" dirty="0">
                <a:latin typeface="Corbel" panose="020B0503020204020204" pitchFamily="34" charset="0"/>
                <a:cs typeface="Arial"/>
              </a:rPr>
              <a:t>63-ФЗ </a:t>
            </a:r>
            <a:r>
              <a:rPr sz="1600" b="1" spc="-5" dirty="0">
                <a:latin typeface="Corbel" panose="020B0503020204020204" pitchFamily="34" charset="0"/>
                <a:cs typeface="Arial"/>
              </a:rPr>
              <a:t>доверенности </a:t>
            </a:r>
            <a:r>
              <a:rPr sz="1600" b="1" spc="-15" dirty="0">
                <a:latin typeface="Corbel" panose="020B0503020204020204" pitchFamily="34" charset="0"/>
                <a:cs typeface="Arial"/>
              </a:rPr>
              <a:t>оформляются </a:t>
            </a:r>
            <a:r>
              <a:rPr sz="1600" b="1" dirty="0">
                <a:latin typeface="Corbel" panose="020B0503020204020204" pitchFamily="34" charset="0"/>
                <a:cs typeface="Arial"/>
              </a:rPr>
              <a:t>в </a:t>
            </a:r>
            <a:r>
              <a:rPr sz="1600" b="1" spc="-15" dirty="0">
                <a:latin typeface="Corbel" panose="020B0503020204020204" pitchFamily="34" charset="0"/>
                <a:cs typeface="Arial"/>
              </a:rPr>
              <a:t>соответствии  </a:t>
            </a:r>
            <a:r>
              <a:rPr sz="1600" b="1" dirty="0">
                <a:latin typeface="Corbel" panose="020B0503020204020204" pitchFamily="34" charset="0"/>
                <a:cs typeface="Arial"/>
              </a:rPr>
              <a:t>с </a:t>
            </a:r>
            <a:r>
              <a:rPr sz="1600" b="1" spc="-5" dirty="0">
                <a:latin typeface="Corbel" panose="020B0503020204020204" pitchFamily="34" charset="0"/>
                <a:cs typeface="Arial"/>
              </a:rPr>
              <a:t>требованиями </a:t>
            </a:r>
            <a:r>
              <a:rPr sz="1600" b="1" spc="-10" dirty="0">
                <a:latin typeface="Corbel" panose="020B0503020204020204" pitchFamily="34" charset="0"/>
                <a:cs typeface="Arial"/>
              </a:rPr>
              <a:t>Гражданского кодекса Российской</a:t>
            </a:r>
            <a:r>
              <a:rPr sz="1600" b="1" spc="-95" dirty="0">
                <a:latin typeface="Corbel" panose="020B0503020204020204" pitchFamily="34" charset="0"/>
                <a:cs typeface="Arial"/>
              </a:rPr>
              <a:t> </a:t>
            </a:r>
            <a:r>
              <a:rPr sz="1600" b="1" dirty="0">
                <a:latin typeface="Corbel" panose="020B0503020204020204" pitchFamily="34" charset="0"/>
                <a:cs typeface="Arial"/>
              </a:rPr>
              <a:t>Федерации</a:t>
            </a:r>
            <a:r>
              <a:rPr sz="1600" dirty="0">
                <a:latin typeface="Corbel" panose="020B0503020204020204" pitchFamily="34" charset="0"/>
                <a:cs typeface="Arial"/>
              </a:rPr>
              <a:t>.</a:t>
            </a:r>
          </a:p>
        </p:txBody>
      </p:sp>
      <p:sp>
        <p:nvSpPr>
          <p:cNvPr id="7" name="object 7"/>
          <p:cNvSpPr/>
          <p:nvPr/>
        </p:nvSpPr>
        <p:spPr>
          <a:xfrm>
            <a:off x="7620000" y="3200400"/>
            <a:ext cx="1752600" cy="1401317"/>
          </a:xfrm>
          <a:prstGeom prst="rect">
            <a:avLst/>
          </a:prstGeom>
          <a:blipFill>
            <a:blip r:embed="rId2" cstate="print"/>
            <a:stretch>
              <a:fillRect/>
            </a:stretch>
          </a:blipFill>
        </p:spPr>
        <p:txBody>
          <a:bodyPr wrap="square" lIns="0" tIns="0" rIns="0" bIns="0" rtlCol="0"/>
          <a:lstStyle/>
          <a:p>
            <a:endParaRPr/>
          </a:p>
        </p:txBody>
      </p:sp>
      <p:sp>
        <p:nvSpPr>
          <p:cNvPr id="8" name="Прямоугольник 7"/>
          <p:cNvSpPr/>
          <p:nvPr/>
        </p:nvSpPr>
        <p:spPr>
          <a:xfrm>
            <a:off x="-4012" y="304800"/>
            <a:ext cx="11815011" cy="769441"/>
          </a:xfrm>
          <a:prstGeom prst="rect">
            <a:avLst/>
          </a:prstGeom>
        </p:spPr>
        <p:txBody>
          <a:bodyPr wrap="square">
            <a:spAutoFit/>
          </a:bodyPr>
          <a:lstStyle/>
          <a:p>
            <a:pPr marR="550545">
              <a:lnSpc>
                <a:spcPct val="110000"/>
              </a:lnSpc>
            </a:pPr>
            <a:r>
              <a:rPr lang="ru-RU" sz="2000" b="1" spc="-5" dirty="0">
                <a:solidFill>
                  <a:srgbClr val="002060"/>
                </a:solidFill>
                <a:latin typeface="Corbel" panose="020B0503020204020204" pitchFamily="34" charset="0"/>
                <a:cs typeface="Arial"/>
              </a:rPr>
              <a:t>ИЗМЕНЕНИЕ В </a:t>
            </a:r>
            <a:r>
              <a:rPr lang="ru-RU" sz="2000" b="1" spc="-20" dirty="0">
                <a:solidFill>
                  <a:srgbClr val="002060"/>
                </a:solidFill>
                <a:latin typeface="Corbel" panose="020B0503020204020204" pitchFamily="34" charset="0"/>
                <a:cs typeface="Arial"/>
              </a:rPr>
              <a:t>ФЕДЕРАЛЬНЫЙ </a:t>
            </a:r>
            <a:r>
              <a:rPr lang="ru-RU" sz="2000" b="1" spc="-15" dirty="0">
                <a:solidFill>
                  <a:srgbClr val="002060"/>
                </a:solidFill>
                <a:latin typeface="Corbel" panose="020B0503020204020204" pitchFamily="34" charset="0"/>
                <a:cs typeface="Arial"/>
              </a:rPr>
              <a:t>ЗАКОН </a:t>
            </a:r>
            <a:r>
              <a:rPr lang="ru-RU" sz="2000" b="1" spc="-10" dirty="0">
                <a:solidFill>
                  <a:srgbClr val="002060"/>
                </a:solidFill>
                <a:latin typeface="Corbel" panose="020B0503020204020204" pitchFamily="34" charset="0"/>
                <a:cs typeface="Arial"/>
              </a:rPr>
              <a:t>ОТ </a:t>
            </a:r>
            <a:r>
              <a:rPr lang="ru-RU" sz="2000" b="1" spc="-15" dirty="0">
                <a:solidFill>
                  <a:srgbClr val="002060"/>
                </a:solidFill>
                <a:latin typeface="Corbel" panose="020B0503020204020204" pitchFamily="34" charset="0"/>
                <a:cs typeface="Arial"/>
              </a:rPr>
              <a:t>06.04.2011 </a:t>
            </a:r>
            <a:r>
              <a:rPr lang="ru-RU" sz="2000" b="1" spc="-5" dirty="0">
                <a:solidFill>
                  <a:srgbClr val="002060"/>
                </a:solidFill>
                <a:latin typeface="Corbel" panose="020B0503020204020204" pitchFamily="34" charset="0"/>
                <a:cs typeface="Arial"/>
              </a:rPr>
              <a:t>№ 63-ФЗ «ОБ </a:t>
            </a:r>
            <a:r>
              <a:rPr lang="ru-RU" sz="2000" b="1" spc="-10" dirty="0">
                <a:solidFill>
                  <a:srgbClr val="002060"/>
                </a:solidFill>
                <a:latin typeface="Corbel" panose="020B0503020204020204" pitchFamily="34" charset="0"/>
                <a:cs typeface="Arial"/>
              </a:rPr>
              <a:t>ЭЛЕКТРОННОЙ ПОДПИСИ»  </a:t>
            </a:r>
            <a:r>
              <a:rPr lang="ru-RU" sz="2000" b="1" spc="-5" dirty="0">
                <a:solidFill>
                  <a:srgbClr val="002060"/>
                </a:solidFill>
                <a:latin typeface="Corbel" panose="020B0503020204020204" pitchFamily="34" charset="0"/>
                <a:cs typeface="Arial"/>
              </a:rPr>
              <a:t>В </a:t>
            </a:r>
            <a:r>
              <a:rPr lang="ru-RU" sz="2000" b="1" spc="-30" dirty="0">
                <a:solidFill>
                  <a:srgbClr val="002060"/>
                </a:solidFill>
                <a:latin typeface="Corbel" panose="020B0503020204020204" pitchFamily="34" charset="0"/>
                <a:cs typeface="Arial"/>
              </a:rPr>
              <a:t>ЧАСТИ </a:t>
            </a:r>
            <a:r>
              <a:rPr lang="ru-RU" sz="2000" b="1" spc="-15" dirty="0">
                <a:solidFill>
                  <a:srgbClr val="002060"/>
                </a:solidFill>
                <a:latin typeface="Corbel" panose="020B0503020204020204" pitchFamily="34" charset="0"/>
                <a:cs typeface="Arial"/>
              </a:rPr>
              <a:t>МАШИНОЧИТАЕМЫХ</a:t>
            </a:r>
            <a:r>
              <a:rPr lang="ru-RU" sz="2000" b="1" spc="110" dirty="0">
                <a:solidFill>
                  <a:srgbClr val="002060"/>
                </a:solidFill>
                <a:latin typeface="Corbel" panose="020B0503020204020204" pitchFamily="34" charset="0"/>
                <a:cs typeface="Arial"/>
              </a:rPr>
              <a:t> </a:t>
            </a:r>
            <a:r>
              <a:rPr lang="ru-RU" sz="2000" b="1" spc="-10" dirty="0">
                <a:solidFill>
                  <a:srgbClr val="002060"/>
                </a:solidFill>
                <a:latin typeface="Corbel" panose="020B0503020204020204" pitchFamily="34" charset="0"/>
                <a:cs typeface="Arial"/>
              </a:rPr>
              <a:t>ДОВЕРЕННОСТЕЙ</a:t>
            </a:r>
            <a:endParaRPr lang="ru-RU" sz="2000" dirty="0">
              <a:solidFill>
                <a:srgbClr val="002060"/>
              </a:solidFill>
              <a:latin typeface="Corbel" panose="020B0503020204020204" pitchFamily="34" charset="0"/>
              <a:cs typeface="Arial"/>
            </a:endParaRPr>
          </a:p>
        </p:txBody>
      </p:sp>
    </p:spTree>
    <p:extLst>
      <p:ext uri="{BB962C8B-B14F-4D97-AF65-F5344CB8AC3E}">
        <p14:creationId xmlns:p14="http://schemas.microsoft.com/office/powerpoint/2010/main" val="1255562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297507691"/>
              </p:ext>
            </p:extLst>
          </p:nvPr>
        </p:nvGraphicFramePr>
        <p:xfrm>
          <a:off x="228600" y="78774"/>
          <a:ext cx="11673680" cy="6363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bject 2"/>
          <p:cNvSpPr txBox="1">
            <a:spLocks/>
          </p:cNvSpPr>
          <p:nvPr/>
        </p:nvSpPr>
        <p:spPr>
          <a:xfrm>
            <a:off x="0" y="64487"/>
            <a:ext cx="4038600" cy="677108"/>
          </a:xfrm>
          <a:prstGeom prst="rect">
            <a:avLst/>
          </a:prstGeom>
        </p:spPr>
        <p:txBody>
          <a:bodyPr vert="horz" wrap="square" lIns="0" tIns="0" rIns="0" bIns="0" rtlCol="0" anchor="ctr">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a:r>
              <a:rPr lang="ru-RU" sz="2200" b="1" kern="0" dirty="0" smtClean="0">
                <a:solidFill>
                  <a:srgbClr val="002060"/>
                </a:solidFill>
                <a:latin typeface="Trebuchet MS" panose="020B0603020202020204" pitchFamily="34" charset="0"/>
              </a:rPr>
              <a:t>Способы </a:t>
            </a:r>
            <a:r>
              <a:rPr lang="ru-RU" sz="2200" b="1" kern="0" spc="-5" dirty="0" smtClean="0">
                <a:solidFill>
                  <a:srgbClr val="002060"/>
                </a:solidFill>
                <a:latin typeface="Trebuchet MS" panose="020B0603020202020204" pitchFamily="34" charset="0"/>
              </a:rPr>
              <a:t>закупок </a:t>
            </a:r>
            <a:r>
              <a:rPr lang="ru-RU" sz="2200" b="1" kern="0" dirty="0" smtClean="0">
                <a:solidFill>
                  <a:srgbClr val="002060"/>
                </a:solidFill>
                <a:latin typeface="Trebuchet MS" panose="020B0603020202020204" pitchFamily="34" charset="0"/>
              </a:rPr>
              <a:t>и </a:t>
            </a:r>
            <a:r>
              <a:rPr lang="ru-RU" sz="2200" b="1" kern="0" spc="5" dirty="0" smtClean="0">
                <a:solidFill>
                  <a:srgbClr val="002060"/>
                </a:solidFill>
                <a:latin typeface="Trebuchet MS" panose="020B0603020202020204" pitchFamily="34" charset="0"/>
              </a:rPr>
              <a:t>условия </a:t>
            </a:r>
            <a:r>
              <a:rPr lang="ru-RU" sz="2200" b="1" kern="0" spc="20" dirty="0" smtClean="0">
                <a:solidFill>
                  <a:srgbClr val="002060"/>
                </a:solidFill>
                <a:latin typeface="Trebuchet MS" panose="020B0603020202020204" pitchFamily="34" charset="0"/>
              </a:rPr>
              <a:t>их</a:t>
            </a:r>
            <a:r>
              <a:rPr lang="ru-RU" sz="2200" b="1" kern="0" spc="-165" dirty="0" smtClean="0">
                <a:solidFill>
                  <a:srgbClr val="002060"/>
                </a:solidFill>
                <a:latin typeface="Trebuchet MS" panose="020B0603020202020204" pitchFamily="34" charset="0"/>
              </a:rPr>
              <a:t> </a:t>
            </a:r>
            <a:r>
              <a:rPr lang="ru-RU" sz="2200" b="1" kern="0" spc="-5" dirty="0" smtClean="0">
                <a:solidFill>
                  <a:srgbClr val="002060"/>
                </a:solidFill>
                <a:latin typeface="Trebuchet MS" panose="020B0603020202020204" pitchFamily="34" charset="0"/>
              </a:rPr>
              <a:t>применения</a:t>
            </a:r>
            <a:endParaRPr lang="ru-RU" sz="2200" b="1" kern="0"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3371380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5" y="161548"/>
            <a:ext cx="4552315" cy="338554"/>
          </a:xfrm>
          <a:prstGeom prst="rect">
            <a:avLst/>
          </a:prstGeom>
        </p:spPr>
        <p:txBody>
          <a:bodyPr vert="horz" wrap="square" lIns="0" tIns="0" rIns="0" bIns="0" rtlCol="0">
            <a:spAutoFit/>
          </a:bodyPr>
          <a:lstStyle/>
          <a:p>
            <a:pPr>
              <a:tabLst>
                <a:tab pos="3140710" algn="l"/>
              </a:tabLst>
            </a:pPr>
            <a:r>
              <a:rPr sz="2200" b="1" dirty="0">
                <a:solidFill>
                  <a:srgbClr val="1F487C"/>
                </a:solidFill>
                <a:latin typeface="Trebuchet MS" panose="020B0603020202020204" pitchFamily="34" charset="0"/>
                <a:cs typeface="Times New Roman"/>
              </a:rPr>
              <a:t>Закупка в </a:t>
            </a:r>
            <a:r>
              <a:rPr sz="2200" b="1" dirty="0" err="1">
                <a:solidFill>
                  <a:srgbClr val="1F487C"/>
                </a:solidFill>
                <a:latin typeface="Trebuchet MS" panose="020B0603020202020204" pitchFamily="34" charset="0"/>
                <a:cs typeface="Times New Roman"/>
              </a:rPr>
              <a:t>электрон</a:t>
            </a:r>
            <a:r>
              <a:rPr lang="ru-RU" sz="2200" b="1" dirty="0">
                <a:solidFill>
                  <a:srgbClr val="1F487C"/>
                </a:solidFill>
                <a:latin typeface="Trebuchet MS" panose="020B0603020202020204" pitchFamily="34" charset="0"/>
                <a:cs typeface="Times New Roman"/>
              </a:rPr>
              <a:t>н</a:t>
            </a:r>
            <a:r>
              <a:rPr sz="2200" b="1" dirty="0" err="1">
                <a:solidFill>
                  <a:srgbClr val="1F487C"/>
                </a:solidFill>
                <a:latin typeface="Trebuchet MS" panose="020B0603020202020204" pitchFamily="34" charset="0"/>
                <a:cs typeface="Times New Roman"/>
              </a:rPr>
              <a:t>ой</a:t>
            </a:r>
            <a:r>
              <a:rPr sz="2200" b="1" dirty="0">
                <a:solidFill>
                  <a:srgbClr val="1F487C"/>
                </a:solidFill>
                <a:latin typeface="Trebuchet MS" panose="020B0603020202020204" pitchFamily="34" charset="0"/>
                <a:cs typeface="Times New Roman"/>
              </a:rPr>
              <a:t> форме</a:t>
            </a:r>
            <a:endParaRPr sz="2200" b="1" dirty="0">
              <a:latin typeface="Trebuchet MS" panose="020B0603020202020204" pitchFamily="34" charset="0"/>
              <a:cs typeface="Times New Roman"/>
            </a:endParaRPr>
          </a:p>
        </p:txBody>
      </p:sp>
      <p:sp>
        <p:nvSpPr>
          <p:cNvPr id="3" name="object 3"/>
          <p:cNvSpPr txBox="1"/>
          <p:nvPr/>
        </p:nvSpPr>
        <p:spPr>
          <a:xfrm>
            <a:off x="391794" y="1048183"/>
            <a:ext cx="5094606" cy="4970591"/>
          </a:xfrm>
          <a:prstGeom prst="rect">
            <a:avLst/>
          </a:prstGeom>
        </p:spPr>
        <p:txBody>
          <a:bodyPr vert="horz" wrap="square" lIns="0" tIns="0" rIns="0" bIns="0" rtlCol="0">
            <a:spAutoFit/>
          </a:bodyPr>
          <a:lstStyle/>
          <a:p>
            <a:pPr marL="12700" marR="445770"/>
            <a:r>
              <a:rPr sz="1700" spc="-10" dirty="0">
                <a:latin typeface="Trebuchet MS" panose="020B0603020202020204" pitchFamily="34" charset="0"/>
                <a:cs typeface="Times New Roman"/>
              </a:rPr>
              <a:t>Заказчик </a:t>
            </a:r>
            <a:r>
              <a:rPr sz="1700" b="1" spc="-15" dirty="0">
                <a:solidFill>
                  <a:srgbClr val="4AACC5"/>
                </a:solidFill>
                <a:latin typeface="Trebuchet MS" panose="020B0603020202020204" pitchFamily="34" charset="0"/>
                <a:cs typeface="Times New Roman"/>
              </a:rPr>
              <a:t>ОБЯЗАН </a:t>
            </a:r>
            <a:r>
              <a:rPr sz="1700" spc="-5" dirty="0" err="1" smtClean="0">
                <a:latin typeface="Trebuchet MS" panose="020B0603020202020204" pitchFamily="34" charset="0"/>
                <a:cs typeface="Times New Roman"/>
              </a:rPr>
              <a:t>осуществлять</a:t>
            </a:r>
            <a:r>
              <a:rPr lang="ru-RU" sz="1700" spc="-5" dirty="0" smtClean="0">
                <a:latin typeface="Trebuchet MS" panose="020B0603020202020204" pitchFamily="34" charset="0"/>
                <a:cs typeface="Times New Roman"/>
              </a:rPr>
              <a:t> </a:t>
            </a:r>
            <a:r>
              <a:rPr sz="1700" spc="-15" dirty="0" err="1" smtClean="0">
                <a:latin typeface="Trebuchet MS" panose="020B0603020202020204" pitchFamily="34" charset="0"/>
                <a:cs typeface="Times New Roman"/>
              </a:rPr>
              <a:t>конкурентные</a:t>
            </a:r>
            <a:r>
              <a:rPr sz="1700" spc="-15" dirty="0" smtClean="0">
                <a:latin typeface="Trebuchet MS" panose="020B0603020202020204" pitchFamily="34" charset="0"/>
                <a:cs typeface="Times New Roman"/>
              </a:rPr>
              <a:t> </a:t>
            </a:r>
            <a:r>
              <a:rPr sz="1700" spc="-5" dirty="0">
                <a:latin typeface="Trebuchet MS" panose="020B0603020202020204" pitchFamily="34" charset="0"/>
                <a:cs typeface="Times New Roman"/>
              </a:rPr>
              <a:t>закупки в </a:t>
            </a:r>
            <a:r>
              <a:rPr sz="1700" spc="-10" dirty="0">
                <a:latin typeface="Trebuchet MS" panose="020B0603020202020204" pitchFamily="34" charset="0"/>
                <a:cs typeface="Times New Roman"/>
              </a:rPr>
              <a:t>электронной  </a:t>
            </a:r>
            <a:r>
              <a:rPr sz="1700" spc="-5" dirty="0">
                <a:latin typeface="Trebuchet MS" panose="020B0603020202020204" pitchFamily="34" charset="0"/>
                <a:cs typeface="Times New Roman"/>
              </a:rPr>
              <a:t>форме в 2-х</a:t>
            </a:r>
            <a:r>
              <a:rPr sz="1700" spc="-80" dirty="0">
                <a:latin typeface="Trebuchet MS" panose="020B0603020202020204" pitchFamily="34" charset="0"/>
                <a:cs typeface="Times New Roman"/>
              </a:rPr>
              <a:t> </a:t>
            </a:r>
            <a:r>
              <a:rPr sz="1700" spc="-5" dirty="0" err="1">
                <a:latin typeface="Trebuchet MS" panose="020B0603020202020204" pitchFamily="34" charset="0"/>
                <a:cs typeface="Times New Roman"/>
              </a:rPr>
              <a:t>случаях</a:t>
            </a:r>
            <a:r>
              <a:rPr sz="1700" spc="-5" dirty="0" smtClean="0">
                <a:latin typeface="Trebuchet MS" panose="020B0603020202020204" pitchFamily="34" charset="0"/>
                <a:cs typeface="Times New Roman"/>
              </a:rPr>
              <a:t>:</a:t>
            </a:r>
            <a:endParaRPr lang="ru-RU" sz="1700" spc="-5" dirty="0" smtClean="0">
              <a:latin typeface="Trebuchet MS" panose="020B0603020202020204" pitchFamily="34" charset="0"/>
              <a:cs typeface="Times New Roman"/>
            </a:endParaRPr>
          </a:p>
          <a:p>
            <a:pPr marL="12700" marR="445770"/>
            <a:endParaRPr sz="1700" dirty="0">
              <a:latin typeface="Trebuchet MS" panose="020B0603020202020204" pitchFamily="34" charset="0"/>
              <a:cs typeface="Times New Roman"/>
            </a:endParaRPr>
          </a:p>
          <a:p>
            <a:pPr marL="12700" marR="5080">
              <a:buFont typeface="Times New Roman"/>
              <a:buAutoNum type="arabicParenR"/>
              <a:tabLst>
                <a:tab pos="233679" algn="l"/>
              </a:tabLst>
            </a:pPr>
            <a:r>
              <a:rPr lang="ru-RU" sz="1700" b="1" spc="-5" dirty="0" smtClean="0">
                <a:latin typeface="Trebuchet MS" panose="020B0603020202020204" pitchFamily="34" charset="0"/>
                <a:cs typeface="Times New Roman"/>
              </a:rPr>
              <a:t> </a:t>
            </a:r>
            <a:r>
              <a:rPr sz="1700" b="1" spc="-5" dirty="0" smtClean="0">
                <a:latin typeface="Trebuchet MS" panose="020B0603020202020204" pitchFamily="34" charset="0"/>
                <a:cs typeface="Times New Roman"/>
              </a:rPr>
              <a:t>в </a:t>
            </a:r>
            <a:r>
              <a:rPr sz="1700" b="1" spc="-5" dirty="0">
                <a:latin typeface="Trebuchet MS" panose="020B0603020202020204" pitchFamily="34" charset="0"/>
                <a:cs typeface="Times New Roman"/>
              </a:rPr>
              <a:t>случае </a:t>
            </a:r>
            <a:r>
              <a:rPr sz="1700" b="1" spc="-10" dirty="0">
                <a:latin typeface="Trebuchet MS" panose="020B0603020202020204" pitchFamily="34" charset="0"/>
                <a:cs typeface="Times New Roman"/>
              </a:rPr>
              <a:t>закупки </a:t>
            </a:r>
            <a:r>
              <a:rPr sz="1700" spc="-10" dirty="0">
                <a:latin typeface="Trebuchet MS" panose="020B0603020202020204" pitchFamily="34" charset="0"/>
                <a:cs typeface="Times New Roman"/>
              </a:rPr>
              <a:t>товаров, </a:t>
            </a:r>
            <a:r>
              <a:rPr sz="1700" spc="-30" dirty="0">
                <a:latin typeface="Trebuchet MS" panose="020B0603020202020204" pitchFamily="34" charset="0"/>
                <a:cs typeface="Times New Roman"/>
              </a:rPr>
              <a:t>работ, </a:t>
            </a:r>
            <a:r>
              <a:rPr sz="1700" spc="-35" dirty="0">
                <a:latin typeface="Trebuchet MS" panose="020B0603020202020204" pitchFamily="34" charset="0"/>
                <a:cs typeface="Times New Roman"/>
              </a:rPr>
              <a:t>услуг,  </a:t>
            </a:r>
            <a:r>
              <a:rPr sz="1700" spc="-5" dirty="0">
                <a:latin typeface="Trebuchet MS" panose="020B0603020202020204" pitchFamily="34" charset="0"/>
                <a:cs typeface="Times New Roman"/>
              </a:rPr>
              <a:t>определенных </a:t>
            </a:r>
            <a:r>
              <a:rPr sz="1700" b="1" spc="-5" dirty="0">
                <a:latin typeface="Trebuchet MS" panose="020B0603020202020204" pitchFamily="34" charset="0"/>
                <a:cs typeface="Times New Roman"/>
              </a:rPr>
              <a:t>постановлением  </a:t>
            </a:r>
            <a:r>
              <a:rPr sz="1700" b="1" spc="-10" dirty="0">
                <a:latin typeface="Trebuchet MS" panose="020B0603020202020204" pitchFamily="34" charset="0"/>
                <a:cs typeface="Times New Roman"/>
              </a:rPr>
              <a:t>Правительства </a:t>
            </a:r>
            <a:r>
              <a:rPr sz="1700" b="1" spc="-20" dirty="0">
                <a:latin typeface="Trebuchet MS" panose="020B0603020202020204" pitchFamily="34" charset="0"/>
                <a:cs typeface="Times New Roman"/>
              </a:rPr>
              <a:t>РФ </a:t>
            </a:r>
            <a:r>
              <a:rPr sz="1700" b="1" spc="-15" dirty="0">
                <a:latin typeface="Trebuchet MS" panose="020B0603020202020204" pitchFamily="34" charset="0"/>
                <a:cs typeface="Times New Roman"/>
              </a:rPr>
              <a:t>от </a:t>
            </a:r>
            <a:r>
              <a:rPr sz="1700" b="1" spc="-5" dirty="0">
                <a:latin typeface="Trebuchet MS" panose="020B0603020202020204" pitchFamily="34" charset="0"/>
                <a:cs typeface="Times New Roman"/>
              </a:rPr>
              <a:t>21.06.2012 №</a:t>
            </a:r>
            <a:r>
              <a:rPr sz="1700" b="1" spc="90" dirty="0">
                <a:latin typeface="Trebuchet MS" panose="020B0603020202020204" pitchFamily="34" charset="0"/>
                <a:cs typeface="Times New Roman"/>
              </a:rPr>
              <a:t> </a:t>
            </a:r>
            <a:r>
              <a:rPr sz="1700" b="1" spc="-5" dirty="0">
                <a:latin typeface="Trebuchet MS" panose="020B0603020202020204" pitchFamily="34" charset="0"/>
                <a:cs typeface="Times New Roman"/>
              </a:rPr>
              <a:t>616</a:t>
            </a:r>
            <a:endParaRPr sz="1700" dirty="0">
              <a:latin typeface="Trebuchet MS" panose="020B0603020202020204" pitchFamily="34" charset="0"/>
              <a:cs typeface="Times New Roman"/>
            </a:endParaRPr>
          </a:p>
          <a:p>
            <a:pPr marL="12700" marR="108585"/>
            <a:r>
              <a:rPr sz="1700" spc="-10" dirty="0">
                <a:latin typeface="Trebuchet MS" panose="020B0603020202020204" pitchFamily="34" charset="0"/>
                <a:cs typeface="Times New Roman"/>
              </a:rPr>
              <a:t>«Об </a:t>
            </a:r>
            <a:r>
              <a:rPr sz="1700" spc="-5" dirty="0">
                <a:latin typeface="Trebuchet MS" panose="020B0603020202020204" pitchFamily="34" charset="0"/>
                <a:cs typeface="Times New Roman"/>
              </a:rPr>
              <a:t>утверждении </a:t>
            </a:r>
            <a:r>
              <a:rPr sz="1700" spc="-10" dirty="0">
                <a:latin typeface="Trebuchet MS" panose="020B0603020202020204" pitchFamily="34" charset="0"/>
                <a:cs typeface="Times New Roman"/>
              </a:rPr>
              <a:t>перечня товаров, </a:t>
            </a:r>
            <a:r>
              <a:rPr sz="1700" spc="-5" dirty="0">
                <a:latin typeface="Trebuchet MS" panose="020B0603020202020204" pitchFamily="34" charset="0"/>
                <a:cs typeface="Times New Roman"/>
              </a:rPr>
              <a:t>работ  и </a:t>
            </a:r>
            <a:r>
              <a:rPr sz="1700" spc="-35" dirty="0">
                <a:latin typeface="Trebuchet MS" panose="020B0603020202020204" pitchFamily="34" charset="0"/>
                <a:cs typeface="Times New Roman"/>
              </a:rPr>
              <a:t>услуг, </a:t>
            </a:r>
            <a:r>
              <a:rPr sz="1700" spc="-15" dirty="0">
                <a:latin typeface="Trebuchet MS" panose="020B0603020202020204" pitchFamily="34" charset="0"/>
                <a:cs typeface="Times New Roman"/>
              </a:rPr>
              <a:t>закупка </a:t>
            </a:r>
            <a:r>
              <a:rPr sz="1700" spc="-25" dirty="0">
                <a:latin typeface="Trebuchet MS" panose="020B0603020202020204" pitchFamily="34" charset="0"/>
                <a:cs typeface="Times New Roman"/>
              </a:rPr>
              <a:t>которых </a:t>
            </a:r>
            <a:r>
              <a:rPr sz="1700" spc="-5" dirty="0">
                <a:latin typeface="Trebuchet MS" panose="020B0603020202020204" pitchFamily="34" charset="0"/>
                <a:cs typeface="Times New Roman"/>
              </a:rPr>
              <a:t>осуществляется  в </a:t>
            </a:r>
            <a:r>
              <a:rPr sz="1700" spc="-10" dirty="0">
                <a:latin typeface="Trebuchet MS" panose="020B0603020202020204" pitchFamily="34" charset="0"/>
                <a:cs typeface="Times New Roman"/>
              </a:rPr>
              <a:t>электронной форме», </a:t>
            </a:r>
            <a:r>
              <a:rPr sz="1700" spc="-5" dirty="0">
                <a:latin typeface="Trebuchet MS" panose="020B0603020202020204" pitchFamily="34" charset="0"/>
                <a:cs typeface="Times New Roman"/>
              </a:rPr>
              <a:t>за </a:t>
            </a:r>
            <a:r>
              <a:rPr sz="1700" spc="-10" dirty="0">
                <a:latin typeface="Trebuchet MS" panose="020B0603020202020204" pitchFamily="34" charset="0"/>
                <a:cs typeface="Times New Roman"/>
              </a:rPr>
              <a:t>исключением  </a:t>
            </a:r>
            <a:r>
              <a:rPr sz="1700" spc="-5" dirty="0">
                <a:latin typeface="Trebuchet MS" panose="020B0603020202020204" pitchFamily="34" charset="0"/>
                <a:cs typeface="Times New Roman"/>
              </a:rPr>
              <a:t>случаев, определенных </a:t>
            </a:r>
            <a:r>
              <a:rPr sz="1700" spc="-10" dirty="0">
                <a:latin typeface="Trebuchet MS" panose="020B0603020202020204" pitchFamily="34" charset="0"/>
                <a:cs typeface="Times New Roman"/>
              </a:rPr>
              <a:t>указанным  </a:t>
            </a:r>
            <a:r>
              <a:rPr sz="1700" spc="-5" dirty="0">
                <a:latin typeface="Trebuchet MS" panose="020B0603020202020204" pitchFamily="34" charset="0"/>
                <a:cs typeface="Times New Roman"/>
              </a:rPr>
              <a:t>Постановлением;</a:t>
            </a:r>
            <a:endParaRPr sz="1700" dirty="0">
              <a:latin typeface="Trebuchet MS" panose="020B0603020202020204" pitchFamily="34" charset="0"/>
              <a:cs typeface="Times New Roman"/>
            </a:endParaRPr>
          </a:p>
          <a:p>
            <a:pPr marL="12700" marR="555625">
              <a:buAutoNum type="arabicParenR" startAt="2"/>
              <a:tabLst>
                <a:tab pos="233679" algn="l"/>
              </a:tabLst>
            </a:pPr>
            <a:r>
              <a:rPr lang="ru-RU" sz="1700" spc="-10" dirty="0" smtClean="0">
                <a:latin typeface="Trebuchet MS" panose="020B0603020202020204" pitchFamily="34" charset="0"/>
                <a:cs typeface="Times New Roman"/>
              </a:rPr>
              <a:t> </a:t>
            </a:r>
            <a:r>
              <a:rPr sz="1700" spc="-10" dirty="0" err="1" smtClean="0">
                <a:latin typeface="Trebuchet MS" panose="020B0603020202020204" pitchFamily="34" charset="0"/>
                <a:cs typeface="Times New Roman"/>
              </a:rPr>
              <a:t>закупки</a:t>
            </a:r>
            <a:r>
              <a:rPr sz="1700" spc="-10" dirty="0" smtClean="0">
                <a:latin typeface="Trebuchet MS" panose="020B0603020202020204" pitchFamily="34" charset="0"/>
                <a:cs typeface="Times New Roman"/>
              </a:rPr>
              <a:t> </a:t>
            </a:r>
            <a:r>
              <a:rPr sz="1700" spc="-5" dirty="0">
                <a:latin typeface="Trebuchet MS" panose="020B0603020202020204" pitchFamily="34" charset="0"/>
                <a:cs typeface="Times New Roman"/>
              </a:rPr>
              <a:t>путем </a:t>
            </a:r>
            <a:r>
              <a:rPr sz="1700" spc="-15" dirty="0">
                <a:latin typeface="Trebuchet MS" panose="020B0603020202020204" pitchFamily="34" charset="0"/>
                <a:cs typeface="Times New Roman"/>
              </a:rPr>
              <a:t>открытого </a:t>
            </a:r>
            <a:r>
              <a:rPr sz="1700" dirty="0">
                <a:latin typeface="Trebuchet MS" panose="020B0603020202020204" pitchFamily="34" charset="0"/>
                <a:cs typeface="Times New Roman"/>
              </a:rPr>
              <a:t>запроса  </a:t>
            </a:r>
            <a:r>
              <a:rPr sz="1700" spc="-15" dirty="0">
                <a:latin typeface="Trebuchet MS" panose="020B0603020202020204" pitchFamily="34" charset="0"/>
                <a:cs typeface="Times New Roman"/>
              </a:rPr>
              <a:t>котировок </a:t>
            </a:r>
            <a:r>
              <a:rPr sz="1700" spc="-5" dirty="0">
                <a:latin typeface="Trebuchet MS" panose="020B0603020202020204" pitchFamily="34" charset="0"/>
                <a:cs typeface="Times New Roman"/>
              </a:rPr>
              <a:t>и </a:t>
            </a:r>
            <a:r>
              <a:rPr sz="1700" spc="-15" dirty="0" err="1">
                <a:latin typeface="Trebuchet MS" panose="020B0603020202020204" pitchFamily="34" charset="0"/>
                <a:cs typeface="Times New Roman"/>
              </a:rPr>
              <a:t>открытого</a:t>
            </a:r>
            <a:r>
              <a:rPr sz="1700" spc="-15" dirty="0">
                <a:latin typeface="Trebuchet MS" panose="020B0603020202020204" pitchFamily="34" charset="0"/>
                <a:cs typeface="Times New Roman"/>
              </a:rPr>
              <a:t> </a:t>
            </a:r>
            <a:r>
              <a:rPr sz="1700" dirty="0" err="1" smtClean="0">
                <a:latin typeface="Trebuchet MS" panose="020B0603020202020204" pitchFamily="34" charset="0"/>
                <a:cs typeface="Times New Roman"/>
              </a:rPr>
              <a:t>запроса</a:t>
            </a:r>
            <a:r>
              <a:rPr lang="ru-RU" sz="1700" dirty="0" smtClean="0">
                <a:latin typeface="Trebuchet MS" panose="020B0603020202020204" pitchFamily="34" charset="0"/>
                <a:cs typeface="Times New Roman"/>
              </a:rPr>
              <a:t> </a:t>
            </a:r>
            <a:r>
              <a:rPr sz="1700" spc="-10" dirty="0" err="1" smtClean="0">
                <a:latin typeface="Trebuchet MS" panose="020B0603020202020204" pitchFamily="34" charset="0"/>
                <a:cs typeface="Times New Roman"/>
              </a:rPr>
              <a:t>предложений</a:t>
            </a:r>
            <a:endParaRPr lang="ru-RU" sz="1700" spc="-10" dirty="0" smtClean="0">
              <a:latin typeface="Trebuchet MS" panose="020B0603020202020204" pitchFamily="34" charset="0"/>
              <a:cs typeface="Times New Roman"/>
            </a:endParaRPr>
          </a:p>
          <a:p>
            <a:pPr marL="12700" marR="555625">
              <a:buAutoNum type="arabicParenR" startAt="2"/>
              <a:tabLst>
                <a:tab pos="233679" algn="l"/>
              </a:tabLst>
            </a:pPr>
            <a:endParaRPr lang="ru-RU" sz="1700" dirty="0" smtClean="0">
              <a:latin typeface="Trebuchet MS" panose="020B0603020202020204" pitchFamily="34" charset="0"/>
              <a:cs typeface="Times New Roman"/>
            </a:endParaRPr>
          </a:p>
          <a:p>
            <a:pPr marL="12700" marR="555625">
              <a:buAutoNum type="arabicParenR" startAt="2"/>
              <a:tabLst>
                <a:tab pos="233679" algn="l"/>
              </a:tabLst>
            </a:pPr>
            <a:endParaRPr sz="1700" dirty="0">
              <a:latin typeface="Trebuchet MS" panose="020B0603020202020204" pitchFamily="34" charset="0"/>
              <a:cs typeface="Times New Roman"/>
            </a:endParaRPr>
          </a:p>
          <a:p>
            <a:pPr marL="12700" marR="125730">
              <a:buAutoNum type="arabicParenR" startAt="2"/>
              <a:tabLst>
                <a:tab pos="233679" algn="l"/>
              </a:tabLst>
            </a:pPr>
            <a:r>
              <a:rPr sz="1700" b="1" spc="-5" dirty="0">
                <a:latin typeface="Trebuchet MS" panose="020B0603020202020204" pitchFamily="34" charset="0"/>
                <a:cs typeface="Times New Roman"/>
              </a:rPr>
              <a:t>в случае </a:t>
            </a:r>
            <a:r>
              <a:rPr sz="1700" spc="-5" dirty="0" err="1">
                <a:latin typeface="Trebuchet MS" panose="020B0603020202020204" pitchFamily="34" charset="0"/>
                <a:cs typeface="Times New Roman"/>
              </a:rPr>
              <a:t>осуществления</a:t>
            </a:r>
            <a:r>
              <a:rPr sz="1700" spc="-5" dirty="0">
                <a:latin typeface="Trebuchet MS" panose="020B0603020202020204" pitchFamily="34" charset="0"/>
                <a:cs typeface="Times New Roman"/>
              </a:rPr>
              <a:t> </a:t>
            </a:r>
            <a:r>
              <a:rPr sz="1700" b="1" spc="-10" dirty="0" err="1" smtClean="0">
                <a:latin typeface="Trebuchet MS" panose="020B0603020202020204" pitchFamily="34" charset="0"/>
                <a:cs typeface="Times New Roman"/>
              </a:rPr>
              <a:t>закупки</a:t>
            </a:r>
            <a:r>
              <a:rPr sz="1700" b="1" spc="-10" dirty="0" smtClean="0">
                <a:latin typeface="Trebuchet MS" panose="020B0603020202020204" pitchFamily="34" charset="0"/>
                <a:cs typeface="Times New Roman"/>
              </a:rPr>
              <a:t>,</a:t>
            </a:r>
            <a:r>
              <a:rPr lang="ru-RU" sz="1700" b="1" spc="-10" dirty="0" smtClean="0">
                <a:latin typeface="Trebuchet MS" panose="020B0603020202020204" pitchFamily="34" charset="0"/>
                <a:cs typeface="Times New Roman"/>
              </a:rPr>
              <a:t> </a:t>
            </a:r>
            <a:r>
              <a:rPr sz="1700" b="1" spc="-10" dirty="0" err="1" smtClean="0">
                <a:latin typeface="Trebuchet MS" panose="020B0603020202020204" pitchFamily="34" charset="0"/>
                <a:cs typeface="Times New Roman"/>
              </a:rPr>
              <a:t>участниками</a:t>
            </a:r>
            <a:r>
              <a:rPr sz="1700" b="1" spc="-10" dirty="0" smtClean="0">
                <a:latin typeface="Trebuchet MS" panose="020B0603020202020204" pitchFamily="34" charset="0"/>
                <a:cs typeface="Times New Roman"/>
              </a:rPr>
              <a:t> </a:t>
            </a:r>
            <a:r>
              <a:rPr sz="1700" b="1" spc="-15" dirty="0">
                <a:latin typeface="Trebuchet MS" panose="020B0603020202020204" pitchFamily="34" charset="0"/>
                <a:cs typeface="Times New Roman"/>
              </a:rPr>
              <a:t>которых </a:t>
            </a:r>
            <a:r>
              <a:rPr sz="1700" spc="-5" dirty="0">
                <a:latin typeface="Trebuchet MS" panose="020B0603020202020204" pitchFamily="34" charset="0"/>
                <a:cs typeface="Times New Roman"/>
              </a:rPr>
              <a:t>с </a:t>
            </a:r>
            <a:r>
              <a:rPr sz="1700" spc="-15" dirty="0">
                <a:latin typeface="Trebuchet MS" panose="020B0603020202020204" pitchFamily="34" charset="0"/>
                <a:cs typeface="Times New Roman"/>
              </a:rPr>
              <a:t>учетом  </a:t>
            </a:r>
            <a:r>
              <a:rPr sz="1700" dirty="0">
                <a:latin typeface="Trebuchet MS" panose="020B0603020202020204" pitchFamily="34" charset="0"/>
                <a:cs typeface="Times New Roman"/>
              </a:rPr>
              <a:t>особенностей, </a:t>
            </a:r>
            <a:r>
              <a:rPr sz="1700" spc="-5" dirty="0">
                <a:latin typeface="Trebuchet MS" panose="020B0603020202020204" pitchFamily="34" charset="0"/>
                <a:cs typeface="Times New Roman"/>
              </a:rPr>
              <a:t>установленных  </a:t>
            </a:r>
            <a:r>
              <a:rPr sz="1700" spc="-10" dirty="0">
                <a:latin typeface="Trebuchet MS" panose="020B0603020202020204" pitchFamily="34" charset="0"/>
                <a:cs typeface="Times New Roman"/>
              </a:rPr>
              <a:t>Правительством РФ, </a:t>
            </a:r>
            <a:r>
              <a:rPr sz="1700" b="1" spc="-10" dirty="0">
                <a:latin typeface="Trebuchet MS" panose="020B0603020202020204" pitchFamily="34" charset="0"/>
                <a:cs typeface="Times New Roman"/>
              </a:rPr>
              <a:t>могут быть </a:t>
            </a:r>
            <a:r>
              <a:rPr sz="1700" b="1" spc="-15" dirty="0">
                <a:latin typeface="Trebuchet MS" panose="020B0603020202020204" pitchFamily="34" charset="0"/>
                <a:cs typeface="Times New Roman"/>
              </a:rPr>
              <a:t>только  </a:t>
            </a:r>
            <a:r>
              <a:rPr sz="1700" b="1" spc="-5" dirty="0">
                <a:latin typeface="Trebuchet MS" panose="020B0603020202020204" pitchFamily="34" charset="0"/>
                <a:cs typeface="Times New Roman"/>
              </a:rPr>
              <a:t>СМСП</a:t>
            </a:r>
            <a:endParaRPr sz="1700" dirty="0">
              <a:latin typeface="Trebuchet MS" panose="020B0603020202020204" pitchFamily="34" charset="0"/>
              <a:cs typeface="Times New Roman"/>
            </a:endParaRPr>
          </a:p>
        </p:txBody>
      </p:sp>
      <p:sp>
        <p:nvSpPr>
          <p:cNvPr id="4" name="object 4"/>
          <p:cNvSpPr txBox="1"/>
          <p:nvPr/>
        </p:nvSpPr>
        <p:spPr>
          <a:xfrm>
            <a:off x="9224010" y="69215"/>
            <a:ext cx="196215" cy="184666"/>
          </a:xfrm>
          <a:prstGeom prst="rect">
            <a:avLst/>
          </a:prstGeom>
        </p:spPr>
        <p:txBody>
          <a:bodyPr vert="horz" wrap="square" lIns="0" tIns="0" rIns="0" bIns="0" rtlCol="0">
            <a:spAutoFit/>
          </a:bodyPr>
          <a:lstStyle/>
          <a:p>
            <a:pPr marL="12700"/>
            <a:r>
              <a:rPr sz="1200" b="1" spc="-5" dirty="0">
                <a:solidFill>
                  <a:srgbClr val="FFFFFF"/>
                </a:solidFill>
                <a:latin typeface="Arial"/>
                <a:cs typeface="Arial"/>
              </a:rPr>
              <a:t>25</a:t>
            </a:r>
            <a:endParaRPr sz="1200">
              <a:latin typeface="Arial"/>
              <a:cs typeface="Arial"/>
            </a:endParaRPr>
          </a:p>
        </p:txBody>
      </p:sp>
      <p:sp>
        <p:nvSpPr>
          <p:cNvPr id="5" name="object 5"/>
          <p:cNvSpPr/>
          <p:nvPr/>
        </p:nvSpPr>
        <p:spPr>
          <a:xfrm>
            <a:off x="6391402" y="1020496"/>
            <a:ext cx="5571998" cy="3932937"/>
          </a:xfrm>
          <a:custGeom>
            <a:avLst/>
            <a:gdLst/>
            <a:ahLst/>
            <a:cxnLst/>
            <a:rect l="l" t="t" r="r" b="b"/>
            <a:pathLst>
              <a:path w="4177029" h="4032250">
                <a:moveTo>
                  <a:pt x="0" y="4032250"/>
                </a:moveTo>
                <a:lnTo>
                  <a:pt x="4176776" y="4032250"/>
                </a:lnTo>
                <a:lnTo>
                  <a:pt x="4176776" y="0"/>
                </a:lnTo>
                <a:lnTo>
                  <a:pt x="0" y="0"/>
                </a:lnTo>
                <a:lnTo>
                  <a:pt x="0" y="4032250"/>
                </a:lnTo>
                <a:close/>
              </a:path>
            </a:pathLst>
          </a:custGeom>
          <a:ln w="25400">
            <a:solidFill>
              <a:srgbClr val="4AACC5"/>
            </a:solidFill>
          </a:ln>
        </p:spPr>
        <p:txBody>
          <a:bodyPr wrap="square" lIns="0" tIns="0" rIns="0" bIns="0" rtlCol="0"/>
          <a:lstStyle/>
          <a:p>
            <a:endParaRPr/>
          </a:p>
        </p:txBody>
      </p:sp>
      <p:sp>
        <p:nvSpPr>
          <p:cNvPr id="6" name="object 6"/>
          <p:cNvSpPr txBox="1"/>
          <p:nvPr/>
        </p:nvSpPr>
        <p:spPr>
          <a:xfrm>
            <a:off x="6455409" y="1020496"/>
            <a:ext cx="5174615" cy="3924151"/>
          </a:xfrm>
          <a:prstGeom prst="rect">
            <a:avLst/>
          </a:prstGeom>
        </p:spPr>
        <p:txBody>
          <a:bodyPr vert="horz" wrap="square" lIns="0" tIns="0" rIns="0" bIns="0" rtlCol="0">
            <a:spAutoFit/>
          </a:bodyPr>
          <a:lstStyle/>
          <a:p>
            <a:pPr marL="12700" marR="9525"/>
            <a:r>
              <a:rPr sz="1700" spc="-10" dirty="0" err="1" smtClean="0">
                <a:latin typeface="Trebuchet MS" panose="020B0603020202020204" pitchFamily="34" charset="0"/>
                <a:cs typeface="Times New Roman"/>
              </a:rPr>
              <a:t>Перечень</a:t>
            </a:r>
            <a:r>
              <a:rPr sz="1700" spc="-10" dirty="0" smtClean="0">
                <a:latin typeface="Trebuchet MS" panose="020B0603020202020204" pitchFamily="34" charset="0"/>
                <a:cs typeface="Times New Roman"/>
              </a:rPr>
              <a:t> </a:t>
            </a:r>
            <a:r>
              <a:rPr sz="1700" spc="-5" dirty="0">
                <a:latin typeface="Trebuchet MS" panose="020B0603020202020204" pitchFamily="34" charset="0"/>
                <a:cs typeface="Times New Roman"/>
              </a:rPr>
              <a:t>в ПП 616</a:t>
            </a:r>
            <a:r>
              <a:rPr sz="1700" spc="-5" dirty="0" smtClean="0">
                <a:latin typeface="Trebuchet MS" panose="020B0603020202020204" pitchFamily="34" charset="0"/>
                <a:cs typeface="Times New Roman"/>
              </a:rPr>
              <a:t>.</a:t>
            </a:r>
            <a:endParaRPr lang="ru-RU" sz="1700" spc="-5" dirty="0" smtClean="0">
              <a:latin typeface="Trebuchet MS" panose="020B0603020202020204" pitchFamily="34" charset="0"/>
              <a:cs typeface="Times New Roman"/>
            </a:endParaRPr>
          </a:p>
          <a:p>
            <a:pPr marL="12700" marR="9525"/>
            <a:r>
              <a:rPr sz="1700" spc="-5" dirty="0" smtClean="0">
                <a:latin typeface="Trebuchet MS" panose="020B0603020202020204" pitchFamily="34" charset="0"/>
                <a:cs typeface="Times New Roman"/>
              </a:rPr>
              <a:t>  </a:t>
            </a:r>
            <a:r>
              <a:rPr sz="1700" b="1" u="heavy" spc="-10" dirty="0">
                <a:solidFill>
                  <a:srgbClr val="4AACC5"/>
                </a:solidFill>
                <a:latin typeface="Trebuchet MS" panose="020B0603020202020204" pitchFamily="34" charset="0"/>
                <a:cs typeface="Times New Roman"/>
              </a:rPr>
              <a:t>Исключения </a:t>
            </a:r>
            <a:r>
              <a:rPr sz="1700" b="1" u="heavy" spc="-15" dirty="0">
                <a:solidFill>
                  <a:srgbClr val="4AACC5"/>
                </a:solidFill>
                <a:latin typeface="Trebuchet MS" panose="020B0603020202020204" pitchFamily="34" charset="0"/>
                <a:cs typeface="Times New Roman"/>
              </a:rPr>
              <a:t>(можно </a:t>
            </a:r>
            <a:r>
              <a:rPr sz="1700" b="1" u="heavy" spc="-5" dirty="0">
                <a:solidFill>
                  <a:srgbClr val="4AACC5"/>
                </a:solidFill>
                <a:latin typeface="Trebuchet MS" panose="020B0603020202020204" pitchFamily="34" charset="0"/>
                <a:cs typeface="Times New Roman"/>
              </a:rPr>
              <a:t>не </a:t>
            </a:r>
            <a:r>
              <a:rPr sz="1700" b="1" u="heavy" spc="-15" dirty="0">
                <a:solidFill>
                  <a:srgbClr val="4AACC5"/>
                </a:solidFill>
                <a:latin typeface="Trebuchet MS" panose="020B0603020202020204" pitchFamily="34" charset="0"/>
                <a:cs typeface="Times New Roman"/>
              </a:rPr>
              <a:t>проводить </a:t>
            </a:r>
            <a:r>
              <a:rPr sz="1700" b="1" u="heavy" spc="-10" dirty="0">
                <a:solidFill>
                  <a:srgbClr val="4AACC5"/>
                </a:solidFill>
                <a:latin typeface="Trebuchet MS" panose="020B0603020202020204" pitchFamily="34" charset="0"/>
                <a:cs typeface="Times New Roman"/>
              </a:rPr>
              <a:t>закупку  </a:t>
            </a:r>
            <a:r>
              <a:rPr sz="1700" b="1" u="heavy" spc="-5" dirty="0">
                <a:solidFill>
                  <a:srgbClr val="4AACC5"/>
                </a:solidFill>
                <a:latin typeface="Trebuchet MS" panose="020B0603020202020204" pitchFamily="34" charset="0"/>
                <a:cs typeface="Times New Roman"/>
              </a:rPr>
              <a:t>в электронной</a:t>
            </a:r>
            <a:r>
              <a:rPr sz="1700" b="1" u="heavy" spc="-55" dirty="0">
                <a:solidFill>
                  <a:srgbClr val="4AACC5"/>
                </a:solidFill>
                <a:latin typeface="Trebuchet MS" panose="020B0603020202020204" pitchFamily="34" charset="0"/>
                <a:cs typeface="Times New Roman"/>
              </a:rPr>
              <a:t> </a:t>
            </a:r>
            <a:r>
              <a:rPr sz="1700" b="1" u="heavy" spc="-5" dirty="0">
                <a:solidFill>
                  <a:srgbClr val="4AACC5"/>
                </a:solidFill>
                <a:latin typeface="Trebuchet MS" panose="020B0603020202020204" pitchFamily="34" charset="0"/>
                <a:cs typeface="Times New Roman"/>
              </a:rPr>
              <a:t>форме):</a:t>
            </a:r>
            <a:endParaRPr sz="1700" dirty="0">
              <a:latin typeface="Trebuchet MS" panose="020B0603020202020204" pitchFamily="34" charset="0"/>
              <a:cs typeface="Times New Roman"/>
            </a:endParaRPr>
          </a:p>
          <a:p>
            <a:pPr marL="274320" marR="110489" indent="-261620">
              <a:buFont typeface="Wingdings"/>
              <a:buChar char=""/>
              <a:tabLst>
                <a:tab pos="274955" algn="l"/>
              </a:tabLst>
            </a:pPr>
            <a:r>
              <a:rPr sz="1700" dirty="0">
                <a:latin typeface="Trebuchet MS" panose="020B0603020202020204" pitchFamily="34" charset="0"/>
                <a:cs typeface="Times New Roman"/>
              </a:rPr>
              <a:t>если </a:t>
            </a:r>
            <a:r>
              <a:rPr sz="1700" spc="-10" dirty="0">
                <a:latin typeface="Trebuchet MS" panose="020B0603020202020204" pitchFamily="34" charset="0"/>
                <a:cs typeface="Times New Roman"/>
              </a:rPr>
              <a:t>информация </a:t>
            </a:r>
            <a:r>
              <a:rPr sz="1700" spc="-5" dirty="0">
                <a:latin typeface="Trebuchet MS" panose="020B0603020202020204" pitchFamily="34" charset="0"/>
                <a:cs typeface="Times New Roman"/>
              </a:rPr>
              <a:t>о </a:t>
            </a:r>
            <a:r>
              <a:rPr sz="1700" spc="-15" dirty="0">
                <a:latin typeface="Trebuchet MS" panose="020B0603020202020204" pitchFamily="34" charset="0"/>
                <a:cs typeface="Times New Roman"/>
              </a:rPr>
              <a:t>закупке </a:t>
            </a:r>
            <a:r>
              <a:rPr sz="1700" spc="-5" dirty="0">
                <a:latin typeface="Trebuchet MS" panose="020B0603020202020204" pitchFamily="34" charset="0"/>
                <a:cs typeface="Times New Roman"/>
              </a:rPr>
              <a:t>не </a:t>
            </a:r>
            <a:r>
              <a:rPr sz="1700" spc="-10" dirty="0">
                <a:latin typeface="Trebuchet MS" panose="020B0603020202020204" pitchFamily="34" charset="0"/>
                <a:cs typeface="Times New Roman"/>
              </a:rPr>
              <a:t>подлежит  размещению </a:t>
            </a:r>
            <a:r>
              <a:rPr sz="1700" spc="-5" dirty="0">
                <a:latin typeface="Trebuchet MS" panose="020B0603020202020204" pitchFamily="34" charset="0"/>
                <a:cs typeface="Times New Roman"/>
              </a:rPr>
              <a:t>в ЕИС </a:t>
            </a:r>
            <a:r>
              <a:rPr sz="1700" spc="-10" dirty="0">
                <a:latin typeface="Trebuchet MS" panose="020B0603020202020204" pitchFamily="34" charset="0"/>
                <a:cs typeface="Times New Roman"/>
              </a:rPr>
              <a:t>(например, </a:t>
            </a:r>
            <a:r>
              <a:rPr sz="1700" spc="-5" dirty="0">
                <a:latin typeface="Trebuchet MS" panose="020B0603020202020204" pitchFamily="34" charset="0"/>
                <a:cs typeface="Times New Roman"/>
              </a:rPr>
              <a:t>до 100  </a:t>
            </a:r>
            <a:r>
              <a:rPr sz="1700" spc="-25" dirty="0">
                <a:latin typeface="Trebuchet MS" panose="020B0603020202020204" pitchFamily="34" charset="0"/>
                <a:cs typeface="Times New Roman"/>
              </a:rPr>
              <a:t>т.р.);</a:t>
            </a:r>
            <a:endParaRPr sz="1700" dirty="0">
              <a:latin typeface="Trebuchet MS" panose="020B0603020202020204" pitchFamily="34" charset="0"/>
              <a:cs typeface="Times New Roman"/>
            </a:endParaRPr>
          </a:p>
          <a:p>
            <a:pPr marL="274320" marR="5080" indent="-261620">
              <a:buFont typeface="Wingdings"/>
              <a:buChar char=""/>
              <a:tabLst>
                <a:tab pos="274955" algn="l"/>
              </a:tabLst>
            </a:pPr>
            <a:r>
              <a:rPr sz="1700" dirty="0">
                <a:latin typeface="Trebuchet MS" panose="020B0603020202020204" pitchFamily="34" charset="0"/>
                <a:cs typeface="Times New Roman"/>
              </a:rPr>
              <a:t>если потребность </a:t>
            </a:r>
            <a:r>
              <a:rPr sz="1700" spc="-5" dirty="0">
                <a:latin typeface="Trebuchet MS" panose="020B0603020202020204" pitchFamily="34" charset="0"/>
                <a:cs typeface="Times New Roman"/>
              </a:rPr>
              <a:t>в </a:t>
            </a:r>
            <a:r>
              <a:rPr sz="1700" spc="-15" dirty="0">
                <a:latin typeface="Trebuchet MS" panose="020B0603020202020204" pitchFamily="34" charset="0"/>
                <a:cs typeface="Times New Roman"/>
              </a:rPr>
              <a:t>закупке </a:t>
            </a:r>
            <a:r>
              <a:rPr sz="1700" spc="-5" dirty="0">
                <a:latin typeface="Trebuchet MS" panose="020B0603020202020204" pitchFamily="34" charset="0"/>
                <a:cs typeface="Times New Roman"/>
              </a:rPr>
              <a:t>возникла  </a:t>
            </a:r>
            <a:r>
              <a:rPr sz="1700" spc="-10" dirty="0">
                <a:latin typeface="Trebuchet MS" panose="020B0603020202020204" pitchFamily="34" charset="0"/>
                <a:cs typeface="Times New Roman"/>
              </a:rPr>
              <a:t>вследствие </a:t>
            </a:r>
            <a:r>
              <a:rPr sz="1700" spc="-5" dirty="0">
                <a:latin typeface="Trebuchet MS" panose="020B0603020202020204" pitchFamily="34" charset="0"/>
                <a:cs typeface="Times New Roman"/>
              </a:rPr>
              <a:t>произошедшей </a:t>
            </a:r>
            <a:r>
              <a:rPr sz="1700" spc="-10" dirty="0">
                <a:latin typeface="Trebuchet MS" panose="020B0603020202020204" pitchFamily="34" charset="0"/>
                <a:cs typeface="Times New Roman"/>
              </a:rPr>
              <a:t>аварийной  ситуации, непреодолимой </a:t>
            </a:r>
            <a:r>
              <a:rPr sz="1700" spc="-5" dirty="0">
                <a:latin typeface="Trebuchet MS" panose="020B0603020202020204" pitchFamily="34" charset="0"/>
                <a:cs typeface="Times New Roman"/>
              </a:rPr>
              <a:t>силы,  </a:t>
            </a:r>
            <a:r>
              <a:rPr sz="1700" spc="-15" dirty="0">
                <a:latin typeface="Trebuchet MS" panose="020B0603020202020204" pitchFamily="34" charset="0"/>
                <a:cs typeface="Times New Roman"/>
              </a:rPr>
              <a:t>необходимости срочного медицинского  </a:t>
            </a:r>
            <a:r>
              <a:rPr sz="1700" spc="-10" dirty="0">
                <a:latin typeface="Trebuchet MS" panose="020B0603020202020204" pitchFamily="34" charset="0"/>
                <a:cs typeface="Times New Roman"/>
              </a:rPr>
              <a:t>вмешательства, </a:t>
            </a:r>
            <a:r>
              <a:rPr sz="1700" spc="-5" dirty="0">
                <a:latin typeface="Trebuchet MS" panose="020B0603020202020204" pitchFamily="34" charset="0"/>
                <a:cs typeface="Times New Roman"/>
              </a:rPr>
              <a:t>чрезвычайных </a:t>
            </a:r>
            <a:r>
              <a:rPr sz="1700" spc="-10" dirty="0">
                <a:latin typeface="Trebuchet MS" panose="020B0603020202020204" pitchFamily="34" charset="0"/>
                <a:cs typeface="Times New Roman"/>
              </a:rPr>
              <a:t>ситуаций  природного или техногенного характера, </a:t>
            </a:r>
            <a:r>
              <a:rPr sz="1700" spc="-5" dirty="0">
                <a:latin typeface="Trebuchet MS" panose="020B0603020202020204" pitchFamily="34" charset="0"/>
                <a:cs typeface="Times New Roman"/>
              </a:rPr>
              <a:t>а  также в целях предотвращения угрозы их  возникновения;</a:t>
            </a:r>
            <a:endParaRPr sz="1700" dirty="0">
              <a:latin typeface="Trebuchet MS" panose="020B0603020202020204" pitchFamily="34" charset="0"/>
              <a:cs typeface="Times New Roman"/>
            </a:endParaRPr>
          </a:p>
          <a:p>
            <a:pPr marL="274320" marR="416559" indent="-261620">
              <a:buFont typeface="Wingdings"/>
              <a:buChar char=""/>
              <a:tabLst>
                <a:tab pos="274955" algn="l"/>
              </a:tabLst>
            </a:pPr>
            <a:r>
              <a:rPr sz="1700" dirty="0">
                <a:latin typeface="Trebuchet MS" panose="020B0603020202020204" pitchFamily="34" charset="0"/>
                <a:cs typeface="Times New Roman"/>
              </a:rPr>
              <a:t>если </a:t>
            </a:r>
            <a:r>
              <a:rPr sz="1700" spc="-15" dirty="0">
                <a:latin typeface="Trebuchet MS" panose="020B0603020202020204" pitchFamily="34" charset="0"/>
                <a:cs typeface="Times New Roman"/>
              </a:rPr>
              <a:t>закупка </a:t>
            </a:r>
            <a:r>
              <a:rPr sz="1700" spc="-5" dirty="0">
                <a:latin typeface="Trebuchet MS" panose="020B0603020202020204" pitchFamily="34" charset="0"/>
                <a:cs typeface="Times New Roman"/>
              </a:rPr>
              <a:t>осуществляется у ЕП в  соответствии с </a:t>
            </a:r>
            <a:r>
              <a:rPr sz="1700" spc="-15" dirty="0">
                <a:latin typeface="Trebuchet MS" panose="020B0603020202020204" pitchFamily="34" charset="0"/>
                <a:cs typeface="Times New Roman"/>
              </a:rPr>
              <a:t>положением </a:t>
            </a:r>
            <a:r>
              <a:rPr sz="1700" spc="-5" dirty="0">
                <a:latin typeface="Trebuchet MS" panose="020B0603020202020204" pitchFamily="34" charset="0"/>
                <a:cs typeface="Times New Roman"/>
              </a:rPr>
              <a:t>о</a:t>
            </a:r>
            <a:r>
              <a:rPr sz="1700" spc="75" dirty="0">
                <a:latin typeface="Trebuchet MS" panose="020B0603020202020204" pitchFamily="34" charset="0"/>
                <a:cs typeface="Times New Roman"/>
              </a:rPr>
              <a:t> </a:t>
            </a:r>
            <a:r>
              <a:rPr sz="1700" spc="-15" dirty="0">
                <a:latin typeface="Trebuchet MS" panose="020B0603020202020204" pitchFamily="34" charset="0"/>
                <a:cs typeface="Times New Roman"/>
              </a:rPr>
              <a:t>закупке</a:t>
            </a:r>
            <a:endParaRPr sz="1700" dirty="0">
              <a:latin typeface="Trebuchet MS" panose="020B0603020202020204" pitchFamily="34" charset="0"/>
              <a:cs typeface="Times New Roman"/>
            </a:endParaRPr>
          </a:p>
        </p:txBody>
      </p:sp>
      <p:sp>
        <p:nvSpPr>
          <p:cNvPr id="7" name="object 7"/>
          <p:cNvSpPr/>
          <p:nvPr/>
        </p:nvSpPr>
        <p:spPr>
          <a:xfrm>
            <a:off x="6415214" y="5240460"/>
            <a:ext cx="4177029" cy="626940"/>
          </a:xfrm>
          <a:custGeom>
            <a:avLst/>
            <a:gdLst/>
            <a:ahLst/>
            <a:cxnLst/>
            <a:rect l="l" t="t" r="r" b="b"/>
            <a:pathLst>
              <a:path w="4177029" h="338454">
                <a:moveTo>
                  <a:pt x="0" y="338137"/>
                </a:moveTo>
                <a:lnTo>
                  <a:pt x="4176776" y="338137"/>
                </a:lnTo>
                <a:lnTo>
                  <a:pt x="4176776" y="0"/>
                </a:lnTo>
                <a:lnTo>
                  <a:pt x="0" y="0"/>
                </a:lnTo>
                <a:lnTo>
                  <a:pt x="0" y="338137"/>
                </a:lnTo>
                <a:close/>
              </a:path>
            </a:pathLst>
          </a:custGeom>
          <a:ln w="25400">
            <a:solidFill>
              <a:srgbClr val="4AACC5"/>
            </a:solidFill>
          </a:ln>
        </p:spPr>
        <p:txBody>
          <a:bodyPr wrap="square" lIns="0" tIns="0" rIns="0" bIns="0" rtlCol="0"/>
          <a:lstStyle/>
          <a:p>
            <a:endParaRPr/>
          </a:p>
        </p:txBody>
      </p:sp>
      <p:sp>
        <p:nvSpPr>
          <p:cNvPr id="8" name="object 8"/>
          <p:cNvSpPr txBox="1"/>
          <p:nvPr/>
        </p:nvSpPr>
        <p:spPr>
          <a:xfrm>
            <a:off x="6483984" y="5377272"/>
            <a:ext cx="2126616" cy="261610"/>
          </a:xfrm>
          <a:prstGeom prst="rect">
            <a:avLst/>
          </a:prstGeom>
        </p:spPr>
        <p:txBody>
          <a:bodyPr vert="horz" wrap="square" lIns="0" tIns="0" rIns="0" bIns="0" rtlCol="0">
            <a:spAutoFit/>
          </a:bodyPr>
          <a:lstStyle/>
          <a:p>
            <a:pPr marL="12700"/>
            <a:r>
              <a:rPr sz="1700" spc="-5" dirty="0" smtClean="0">
                <a:latin typeface="Trebuchet MS" panose="020B0603020202020204" pitchFamily="34" charset="0"/>
                <a:cs typeface="Times New Roman"/>
              </a:rPr>
              <a:t>П</a:t>
            </a:r>
            <a:r>
              <a:rPr lang="ru-RU" sz="1700" spc="-5" dirty="0" err="1" smtClean="0">
                <a:latin typeface="Trebuchet MS" panose="020B0603020202020204" pitchFamily="34" charset="0"/>
                <a:cs typeface="Times New Roman"/>
              </a:rPr>
              <a:t>остановление</a:t>
            </a:r>
            <a:r>
              <a:rPr sz="1700" spc="-70" dirty="0" smtClean="0">
                <a:latin typeface="Trebuchet MS" panose="020B0603020202020204" pitchFamily="34" charset="0"/>
                <a:cs typeface="Times New Roman"/>
              </a:rPr>
              <a:t> </a:t>
            </a:r>
            <a:r>
              <a:rPr sz="1700" spc="-5" dirty="0">
                <a:latin typeface="Trebuchet MS" panose="020B0603020202020204" pitchFamily="34" charset="0"/>
                <a:cs typeface="Times New Roman"/>
              </a:rPr>
              <a:t>1352</a:t>
            </a:r>
            <a:endParaRPr sz="1700" dirty="0">
              <a:latin typeface="Trebuchet MS" panose="020B0603020202020204" pitchFamily="34" charset="0"/>
              <a:cs typeface="Times New Roman"/>
            </a:endParaRPr>
          </a:p>
        </p:txBody>
      </p:sp>
      <p:sp>
        <p:nvSpPr>
          <p:cNvPr id="9" name="object 9"/>
          <p:cNvSpPr/>
          <p:nvPr/>
        </p:nvSpPr>
        <p:spPr>
          <a:xfrm>
            <a:off x="5825171" y="2928686"/>
            <a:ext cx="288925" cy="576580"/>
          </a:xfrm>
          <a:custGeom>
            <a:avLst/>
            <a:gdLst/>
            <a:ahLst/>
            <a:cxnLst/>
            <a:rect l="l" t="t" r="r" b="b"/>
            <a:pathLst>
              <a:path w="288925" h="576579">
                <a:moveTo>
                  <a:pt x="288925" y="0"/>
                </a:moveTo>
                <a:lnTo>
                  <a:pt x="0" y="288163"/>
                </a:lnTo>
                <a:lnTo>
                  <a:pt x="288925" y="576326"/>
                </a:lnTo>
                <a:lnTo>
                  <a:pt x="288925" y="0"/>
                </a:lnTo>
                <a:close/>
              </a:path>
            </a:pathLst>
          </a:custGeom>
          <a:solidFill>
            <a:srgbClr val="4AACC5"/>
          </a:solidFill>
        </p:spPr>
        <p:txBody>
          <a:bodyPr wrap="square" lIns="0" tIns="0" rIns="0" bIns="0" rtlCol="0"/>
          <a:lstStyle/>
          <a:p>
            <a:endParaRPr/>
          </a:p>
        </p:txBody>
      </p:sp>
      <p:sp>
        <p:nvSpPr>
          <p:cNvPr id="10" name="object 10"/>
          <p:cNvSpPr/>
          <p:nvPr/>
        </p:nvSpPr>
        <p:spPr>
          <a:xfrm>
            <a:off x="5878513" y="5180585"/>
            <a:ext cx="288925" cy="576580"/>
          </a:xfrm>
          <a:custGeom>
            <a:avLst/>
            <a:gdLst/>
            <a:ahLst/>
            <a:cxnLst/>
            <a:rect l="l" t="t" r="r" b="b"/>
            <a:pathLst>
              <a:path w="288925" h="576579">
                <a:moveTo>
                  <a:pt x="288925" y="0"/>
                </a:moveTo>
                <a:lnTo>
                  <a:pt x="0" y="288124"/>
                </a:lnTo>
                <a:lnTo>
                  <a:pt x="288925" y="576262"/>
                </a:lnTo>
                <a:lnTo>
                  <a:pt x="288925" y="0"/>
                </a:lnTo>
                <a:close/>
              </a:path>
            </a:pathLst>
          </a:custGeom>
          <a:solidFill>
            <a:srgbClr val="4AACC5"/>
          </a:solidFill>
        </p:spPr>
        <p:txBody>
          <a:bodyPr wrap="square" lIns="0" tIns="0" rIns="0" bIns="0" rtlCol="0"/>
          <a:lstStyle/>
          <a:p>
            <a:endParaRPr/>
          </a:p>
        </p:txBody>
      </p:sp>
    </p:spTree>
    <p:extLst>
      <p:ext uri="{BB962C8B-B14F-4D97-AF65-F5344CB8AC3E}">
        <p14:creationId xmlns:p14="http://schemas.microsoft.com/office/powerpoint/2010/main" val="1369083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66250"/>
            <a:ext cx="5205730" cy="304699"/>
          </a:xfrm>
          <a:prstGeom prst="rect">
            <a:avLst/>
          </a:prstGeom>
        </p:spPr>
        <p:txBody>
          <a:bodyPr vert="horz" wrap="square" lIns="0" tIns="0" rIns="0" bIns="0" rtlCol="0">
            <a:spAutoFit/>
          </a:bodyPr>
          <a:lstStyle/>
          <a:p>
            <a:pPr marL="12700"/>
            <a:r>
              <a:rPr sz="2200" spc="-5" dirty="0">
                <a:solidFill>
                  <a:srgbClr val="002060"/>
                </a:solidFill>
                <a:latin typeface="Trebuchet MS" panose="020B0603020202020204" pitchFamily="34" charset="0"/>
              </a:rPr>
              <a:t>Неконкурентная</a:t>
            </a:r>
            <a:r>
              <a:rPr sz="2200" spc="-40" dirty="0">
                <a:solidFill>
                  <a:srgbClr val="002060"/>
                </a:solidFill>
                <a:latin typeface="Trebuchet MS" panose="020B0603020202020204" pitchFamily="34" charset="0"/>
              </a:rPr>
              <a:t> </a:t>
            </a:r>
            <a:r>
              <a:rPr sz="2200" spc="-5" dirty="0">
                <a:solidFill>
                  <a:srgbClr val="002060"/>
                </a:solidFill>
                <a:latin typeface="Trebuchet MS" panose="020B0603020202020204" pitchFamily="34" charset="0"/>
              </a:rPr>
              <a:t>закупка</a:t>
            </a:r>
            <a:endParaRPr sz="2200" dirty="0">
              <a:solidFill>
                <a:srgbClr val="002060"/>
              </a:solidFill>
              <a:latin typeface="Trebuchet MS" panose="020B0603020202020204" pitchFamily="34" charset="0"/>
            </a:endParaRPr>
          </a:p>
        </p:txBody>
      </p:sp>
      <p:sp>
        <p:nvSpPr>
          <p:cNvPr id="4" name="object 4"/>
          <p:cNvSpPr txBox="1"/>
          <p:nvPr/>
        </p:nvSpPr>
        <p:spPr>
          <a:xfrm>
            <a:off x="381000" y="685800"/>
            <a:ext cx="11582400" cy="5755422"/>
          </a:xfrm>
          <a:prstGeom prst="rect">
            <a:avLst/>
          </a:prstGeom>
        </p:spPr>
        <p:txBody>
          <a:bodyPr vert="horz" wrap="square" lIns="0" tIns="0" rIns="0" bIns="0" rtlCol="0">
            <a:spAutoFit/>
          </a:bodyPr>
          <a:lstStyle/>
          <a:p>
            <a:pPr marL="20320" marR="1323975"/>
            <a:r>
              <a:rPr sz="1700" spc="-5" dirty="0" err="1" smtClean="0">
                <a:latin typeface="Trebuchet MS" panose="020B0603020202020204" pitchFamily="34" charset="0"/>
                <a:cs typeface="Verdana"/>
              </a:rPr>
              <a:t>Неконкурентной</a:t>
            </a:r>
            <a:r>
              <a:rPr sz="1700" spc="-5" dirty="0" smtClean="0">
                <a:latin typeface="Trebuchet MS" panose="020B0603020202020204" pitchFamily="34" charset="0"/>
                <a:cs typeface="Verdana"/>
              </a:rPr>
              <a:t> </a:t>
            </a:r>
            <a:r>
              <a:rPr sz="1700" spc="-5" dirty="0">
                <a:latin typeface="Trebuchet MS" panose="020B0603020202020204" pitchFamily="34" charset="0"/>
                <a:cs typeface="Verdana"/>
              </a:rPr>
              <a:t>закупкой </a:t>
            </a:r>
            <a:r>
              <a:rPr sz="1700" dirty="0">
                <a:latin typeface="Trebuchet MS" panose="020B0603020202020204" pitchFamily="34" charset="0"/>
                <a:cs typeface="Verdana"/>
              </a:rPr>
              <a:t>является </a:t>
            </a:r>
            <a:r>
              <a:rPr sz="1700" spc="-5" dirty="0">
                <a:latin typeface="Trebuchet MS" panose="020B0603020202020204" pitchFamily="34" charset="0"/>
                <a:cs typeface="Verdana"/>
              </a:rPr>
              <a:t>закупка, </a:t>
            </a:r>
            <a:r>
              <a:rPr sz="1700" dirty="0">
                <a:latin typeface="Trebuchet MS" panose="020B0603020202020204" pitchFamily="34" charset="0"/>
                <a:cs typeface="Verdana"/>
              </a:rPr>
              <a:t>условия </a:t>
            </a:r>
            <a:r>
              <a:rPr sz="1700" dirty="0" err="1">
                <a:latin typeface="Trebuchet MS" panose="020B0603020202020204" pitchFamily="34" charset="0"/>
                <a:cs typeface="Verdana"/>
              </a:rPr>
              <a:t>осуществления</a:t>
            </a:r>
            <a:r>
              <a:rPr sz="1700" dirty="0">
                <a:latin typeface="Trebuchet MS" panose="020B0603020202020204" pitchFamily="34" charset="0"/>
                <a:cs typeface="Verdana"/>
              </a:rPr>
              <a:t> </a:t>
            </a:r>
            <a:r>
              <a:rPr sz="1700" dirty="0" err="1" smtClean="0">
                <a:latin typeface="Trebuchet MS" panose="020B0603020202020204" pitchFamily="34" charset="0"/>
                <a:cs typeface="Verdana"/>
              </a:rPr>
              <a:t>которой</a:t>
            </a:r>
            <a:r>
              <a:rPr sz="1700" dirty="0" smtClean="0">
                <a:latin typeface="Trebuchet MS" panose="020B0603020202020204" pitchFamily="34" charset="0"/>
                <a:cs typeface="Verdana"/>
              </a:rPr>
              <a:t> </a:t>
            </a:r>
            <a:r>
              <a:rPr sz="1700" b="1" dirty="0" err="1">
                <a:solidFill>
                  <a:srgbClr val="274696"/>
                </a:solidFill>
                <a:latin typeface="Trebuchet MS" panose="020B0603020202020204" pitchFamily="34" charset="0"/>
                <a:cs typeface="Verdana"/>
              </a:rPr>
              <a:t>не</a:t>
            </a:r>
            <a:r>
              <a:rPr sz="1700" b="1" dirty="0">
                <a:solidFill>
                  <a:srgbClr val="274696"/>
                </a:solidFill>
                <a:latin typeface="Trebuchet MS" panose="020B0603020202020204" pitchFamily="34" charset="0"/>
                <a:cs typeface="Verdana"/>
              </a:rPr>
              <a:t> </a:t>
            </a:r>
            <a:r>
              <a:rPr sz="1700" b="1" dirty="0" err="1" smtClean="0">
                <a:solidFill>
                  <a:srgbClr val="274696"/>
                </a:solidFill>
                <a:latin typeface="Trebuchet MS" panose="020B0603020202020204" pitchFamily="34" charset="0"/>
                <a:cs typeface="Verdana"/>
              </a:rPr>
              <a:t>соответствуют</a:t>
            </a:r>
            <a:r>
              <a:rPr lang="ru-RU" sz="1700" b="1" dirty="0" smtClean="0">
                <a:solidFill>
                  <a:srgbClr val="274696"/>
                </a:solidFill>
                <a:latin typeface="Trebuchet MS" panose="020B0603020202020204" pitchFamily="34" charset="0"/>
                <a:cs typeface="Verdana"/>
              </a:rPr>
              <a:t> </a:t>
            </a:r>
            <a:r>
              <a:rPr sz="1700" b="1" dirty="0" err="1" smtClean="0">
                <a:solidFill>
                  <a:srgbClr val="274696"/>
                </a:solidFill>
                <a:latin typeface="Trebuchet MS" panose="020B0603020202020204" pitchFamily="34" charset="0"/>
                <a:cs typeface="Verdana"/>
              </a:rPr>
              <a:t>условиям</a:t>
            </a:r>
            <a:r>
              <a:rPr sz="1700" dirty="0" smtClean="0">
                <a:latin typeface="Trebuchet MS" panose="020B0603020202020204" pitchFamily="34" charset="0"/>
                <a:cs typeface="Verdana"/>
              </a:rPr>
              <a:t>,</a:t>
            </a:r>
            <a:r>
              <a:rPr lang="ru-RU" sz="1700" dirty="0" smtClean="0">
                <a:latin typeface="Trebuchet MS" panose="020B0603020202020204" pitchFamily="34" charset="0"/>
                <a:cs typeface="Verdana"/>
              </a:rPr>
              <a:t> </a:t>
            </a:r>
            <a:r>
              <a:rPr sz="1700" dirty="0" err="1" smtClean="0">
                <a:latin typeface="Trebuchet MS" panose="020B0603020202020204" pitchFamily="34" charset="0"/>
                <a:cs typeface="Verdana"/>
              </a:rPr>
              <a:t>предусмотренным</a:t>
            </a:r>
            <a:r>
              <a:rPr sz="1700" dirty="0" smtClean="0">
                <a:latin typeface="Trebuchet MS" panose="020B0603020202020204" pitchFamily="34" charset="0"/>
                <a:cs typeface="Verdana"/>
              </a:rPr>
              <a:t> </a:t>
            </a:r>
            <a:r>
              <a:rPr sz="1700" dirty="0">
                <a:latin typeface="Trebuchet MS" panose="020B0603020202020204" pitchFamily="34" charset="0"/>
                <a:cs typeface="Verdana"/>
              </a:rPr>
              <a:t>частью 3 статьи</a:t>
            </a:r>
            <a:r>
              <a:rPr sz="1700" spc="-200" dirty="0">
                <a:latin typeface="Trebuchet MS" panose="020B0603020202020204" pitchFamily="34" charset="0"/>
                <a:cs typeface="Verdana"/>
              </a:rPr>
              <a:t> </a:t>
            </a:r>
            <a:r>
              <a:rPr sz="1700" dirty="0">
                <a:latin typeface="Trebuchet MS" panose="020B0603020202020204" pitchFamily="34" charset="0"/>
                <a:cs typeface="Verdana"/>
              </a:rPr>
              <a:t>3  Закона №</a:t>
            </a:r>
            <a:r>
              <a:rPr sz="1700" spc="-120" dirty="0">
                <a:latin typeface="Trebuchet MS" panose="020B0603020202020204" pitchFamily="34" charset="0"/>
                <a:cs typeface="Verdana"/>
              </a:rPr>
              <a:t> </a:t>
            </a:r>
            <a:r>
              <a:rPr sz="1700" spc="-5" dirty="0" smtClean="0">
                <a:latin typeface="Trebuchet MS" panose="020B0603020202020204" pitchFamily="34" charset="0"/>
                <a:cs typeface="Verdana"/>
              </a:rPr>
              <a:t>223-ФЗ</a:t>
            </a:r>
            <a:endParaRPr lang="ru-RU" sz="1700" spc="-5" dirty="0" smtClean="0">
              <a:latin typeface="Trebuchet MS" panose="020B0603020202020204" pitchFamily="34" charset="0"/>
              <a:cs typeface="Verdana"/>
            </a:endParaRPr>
          </a:p>
          <a:p>
            <a:pPr marL="20320" marR="1323975"/>
            <a:endParaRPr sz="1700" dirty="0">
              <a:latin typeface="Trebuchet MS" panose="020B0603020202020204" pitchFamily="34" charset="0"/>
              <a:cs typeface="Verdana"/>
            </a:endParaRPr>
          </a:p>
          <a:p>
            <a:pPr marL="12700" marR="727075" indent="7620"/>
            <a:r>
              <a:rPr sz="1700" dirty="0">
                <a:latin typeface="Trebuchet MS" panose="020B0603020202020204" pitchFamily="34" charset="0"/>
                <a:cs typeface="Verdana"/>
              </a:rPr>
              <a:t>Способы </a:t>
            </a:r>
            <a:r>
              <a:rPr sz="1700" spc="-5" dirty="0">
                <a:latin typeface="Trebuchet MS" panose="020B0603020202020204" pitchFamily="34" charset="0"/>
                <a:cs typeface="Verdana"/>
              </a:rPr>
              <a:t>неконкурентной закупки, </a:t>
            </a:r>
            <a:r>
              <a:rPr sz="1700" dirty="0">
                <a:latin typeface="Trebuchet MS" panose="020B0603020202020204" pitchFamily="34" charset="0"/>
                <a:cs typeface="Verdana"/>
              </a:rPr>
              <a:t>в том числе </a:t>
            </a:r>
            <a:r>
              <a:rPr sz="1700" b="1" dirty="0">
                <a:solidFill>
                  <a:srgbClr val="274696"/>
                </a:solidFill>
                <a:latin typeface="Trebuchet MS" panose="020B0603020202020204" pitchFamily="34" charset="0"/>
                <a:cs typeface="Verdana"/>
              </a:rPr>
              <a:t>закупка у единственного  поставщика </a:t>
            </a:r>
            <a:r>
              <a:rPr sz="1700" dirty="0">
                <a:latin typeface="Trebuchet MS" panose="020B0603020202020204" pitchFamily="34" charset="0"/>
                <a:cs typeface="Verdana"/>
              </a:rPr>
              <a:t>(исполнителя, подрядчика), устанавливаются положением о</a:t>
            </a:r>
            <a:r>
              <a:rPr sz="1700" spc="-190" dirty="0">
                <a:latin typeface="Trebuchet MS" panose="020B0603020202020204" pitchFamily="34" charset="0"/>
                <a:cs typeface="Verdana"/>
              </a:rPr>
              <a:t> </a:t>
            </a:r>
            <a:r>
              <a:rPr sz="1700" spc="-5" dirty="0" err="1" smtClean="0">
                <a:latin typeface="Trebuchet MS" panose="020B0603020202020204" pitchFamily="34" charset="0"/>
                <a:cs typeface="Verdana"/>
              </a:rPr>
              <a:t>закупке</a:t>
            </a:r>
            <a:r>
              <a:rPr lang="ru-RU" sz="1700" spc="-5" dirty="0" smtClean="0">
                <a:latin typeface="Trebuchet MS" panose="020B0603020202020204" pitchFamily="34" charset="0"/>
                <a:cs typeface="Verdana"/>
              </a:rPr>
              <a:t> (</a:t>
            </a:r>
            <a:r>
              <a:rPr lang="ru-RU" sz="1700" spc="-5" dirty="0" err="1" smtClean="0">
                <a:latin typeface="Trebuchet MS" panose="020B0603020202020204" pitchFamily="34" charset="0"/>
                <a:cs typeface="Verdana"/>
              </a:rPr>
              <a:t>ПоЗ</a:t>
            </a:r>
            <a:r>
              <a:rPr lang="ru-RU" sz="1700" spc="-5" dirty="0" smtClean="0">
                <a:latin typeface="Trebuchet MS" panose="020B0603020202020204" pitchFamily="34" charset="0"/>
                <a:cs typeface="Verdana"/>
              </a:rPr>
              <a:t>)</a:t>
            </a:r>
          </a:p>
          <a:p>
            <a:pPr marL="12700" marR="727075" indent="7620"/>
            <a:endParaRPr sz="1700" dirty="0">
              <a:latin typeface="Trebuchet MS" panose="020B0603020202020204" pitchFamily="34" charset="0"/>
              <a:cs typeface="Verdana"/>
            </a:endParaRPr>
          </a:p>
          <a:p>
            <a:pPr marL="12700" algn="r"/>
            <a:r>
              <a:rPr sz="1700" b="1" spc="-5" dirty="0">
                <a:latin typeface="Trebuchet MS" panose="020B0603020202020204" pitchFamily="34" charset="0"/>
                <a:cs typeface="Verdana"/>
              </a:rPr>
              <a:t>Часть 3.2 статьи </a:t>
            </a:r>
            <a:r>
              <a:rPr sz="1700" b="1" dirty="0">
                <a:latin typeface="Trebuchet MS" panose="020B0603020202020204" pitchFamily="34" charset="0"/>
                <a:cs typeface="Verdana"/>
              </a:rPr>
              <a:t>3 </a:t>
            </a:r>
            <a:r>
              <a:rPr sz="1700" b="1" spc="-5" dirty="0">
                <a:latin typeface="Trebuchet MS" panose="020B0603020202020204" pitchFamily="34" charset="0"/>
                <a:cs typeface="Verdana"/>
              </a:rPr>
              <a:t>Закона </a:t>
            </a:r>
            <a:r>
              <a:rPr sz="1700" b="1" dirty="0">
                <a:latin typeface="Trebuchet MS" panose="020B0603020202020204" pitchFamily="34" charset="0"/>
                <a:cs typeface="Verdana"/>
              </a:rPr>
              <a:t>№</a:t>
            </a:r>
            <a:r>
              <a:rPr sz="1700" b="1" spc="20" dirty="0">
                <a:latin typeface="Trebuchet MS" panose="020B0603020202020204" pitchFamily="34" charset="0"/>
                <a:cs typeface="Verdana"/>
              </a:rPr>
              <a:t> </a:t>
            </a:r>
            <a:r>
              <a:rPr sz="1700" b="1" spc="-5" dirty="0">
                <a:latin typeface="Trebuchet MS" panose="020B0603020202020204" pitchFamily="34" charset="0"/>
                <a:cs typeface="Verdana"/>
              </a:rPr>
              <a:t>223-ФЗ</a:t>
            </a:r>
            <a:endParaRPr sz="1700" b="1" dirty="0">
              <a:latin typeface="Trebuchet MS" panose="020B0603020202020204" pitchFamily="34" charset="0"/>
              <a:cs typeface="Verdana"/>
            </a:endParaRPr>
          </a:p>
          <a:p>
            <a:endParaRPr sz="1700" dirty="0">
              <a:latin typeface="Trebuchet MS" panose="020B0603020202020204" pitchFamily="34" charset="0"/>
              <a:cs typeface="Times New Roman"/>
            </a:endParaRPr>
          </a:p>
          <a:p>
            <a:pPr marL="19685" marR="74295"/>
            <a:r>
              <a:rPr sz="1700" dirty="0">
                <a:latin typeface="Trebuchet MS" panose="020B0603020202020204" pitchFamily="34" charset="0"/>
                <a:cs typeface="Verdana"/>
              </a:rPr>
              <a:t>Конкурентной </a:t>
            </a:r>
            <a:r>
              <a:rPr sz="1700" spc="-5" dirty="0">
                <a:latin typeface="Trebuchet MS" panose="020B0603020202020204" pitchFamily="34" charset="0"/>
                <a:cs typeface="Verdana"/>
              </a:rPr>
              <a:t>закупкой </a:t>
            </a:r>
            <a:r>
              <a:rPr sz="1700" dirty="0">
                <a:latin typeface="Trebuchet MS" panose="020B0603020202020204" pitchFamily="34" charset="0"/>
                <a:cs typeface="Verdana"/>
              </a:rPr>
              <a:t>является </a:t>
            </a:r>
            <a:r>
              <a:rPr sz="1700" spc="-5" dirty="0">
                <a:latin typeface="Trebuchet MS" panose="020B0603020202020204" pitchFamily="34" charset="0"/>
                <a:cs typeface="Verdana"/>
              </a:rPr>
              <a:t>закупка, </a:t>
            </a:r>
            <a:r>
              <a:rPr sz="1700" dirty="0">
                <a:latin typeface="Trebuchet MS" panose="020B0603020202020204" pitchFamily="34" charset="0"/>
                <a:cs typeface="Verdana"/>
              </a:rPr>
              <a:t>осуществляемая с соблюдением одновременно  следующих</a:t>
            </a:r>
            <a:r>
              <a:rPr sz="1700" spc="-105" dirty="0">
                <a:latin typeface="Trebuchet MS" panose="020B0603020202020204" pitchFamily="34" charset="0"/>
                <a:cs typeface="Verdana"/>
              </a:rPr>
              <a:t> </a:t>
            </a:r>
            <a:r>
              <a:rPr sz="1700" dirty="0" err="1">
                <a:latin typeface="Trebuchet MS" panose="020B0603020202020204" pitchFamily="34" charset="0"/>
                <a:cs typeface="Verdana"/>
              </a:rPr>
              <a:t>условий</a:t>
            </a:r>
            <a:r>
              <a:rPr sz="1700" dirty="0" smtClean="0">
                <a:latin typeface="Trebuchet MS" panose="020B0603020202020204" pitchFamily="34" charset="0"/>
                <a:cs typeface="Verdana"/>
              </a:rPr>
              <a:t>:</a:t>
            </a:r>
            <a:endParaRPr lang="ru-RU" sz="1700" dirty="0" smtClean="0">
              <a:latin typeface="Trebuchet MS" panose="020B0603020202020204" pitchFamily="34" charset="0"/>
              <a:cs typeface="Verdana"/>
            </a:endParaRPr>
          </a:p>
          <a:p>
            <a:pPr marL="19685" marR="74295"/>
            <a:endParaRPr sz="1700" dirty="0">
              <a:latin typeface="Trebuchet MS" panose="020B0603020202020204" pitchFamily="34" charset="0"/>
              <a:cs typeface="Verdana"/>
            </a:endParaRPr>
          </a:p>
          <a:p>
            <a:pPr marL="20320"/>
            <a:r>
              <a:rPr sz="1700" dirty="0">
                <a:latin typeface="Trebuchet MS" panose="020B0603020202020204" pitchFamily="34" charset="0"/>
                <a:cs typeface="Verdana"/>
              </a:rPr>
              <a:t>1) </a:t>
            </a:r>
            <a:r>
              <a:rPr sz="1700" b="1" dirty="0">
                <a:solidFill>
                  <a:srgbClr val="274696"/>
                </a:solidFill>
                <a:latin typeface="Trebuchet MS" panose="020B0603020202020204" pitchFamily="34" charset="0"/>
                <a:cs typeface="Verdana"/>
              </a:rPr>
              <a:t>информация </a:t>
            </a:r>
            <a:r>
              <a:rPr sz="1700" dirty="0">
                <a:latin typeface="Trebuchet MS" panose="020B0603020202020204" pitchFamily="34" charset="0"/>
                <a:cs typeface="Verdana"/>
              </a:rPr>
              <a:t>о </a:t>
            </a:r>
            <a:r>
              <a:rPr sz="1700" spc="-5" dirty="0">
                <a:latin typeface="Trebuchet MS" panose="020B0603020202020204" pitchFamily="34" charset="0"/>
                <a:cs typeface="Verdana"/>
              </a:rPr>
              <a:t>конкурентной закупке </a:t>
            </a:r>
            <a:r>
              <a:rPr sz="1700" b="1" spc="-5" dirty="0">
                <a:solidFill>
                  <a:srgbClr val="274696"/>
                </a:solidFill>
                <a:latin typeface="Trebuchet MS" panose="020B0603020202020204" pitchFamily="34" charset="0"/>
                <a:cs typeface="Verdana"/>
              </a:rPr>
              <a:t>сообщается </a:t>
            </a:r>
            <a:r>
              <a:rPr sz="1700" spc="-5" dirty="0">
                <a:latin typeface="Trebuchet MS" panose="020B0603020202020204" pitchFamily="34" charset="0"/>
                <a:cs typeface="Verdana"/>
              </a:rPr>
              <a:t>заказчиком одним из следующих</a:t>
            </a:r>
            <a:r>
              <a:rPr sz="1700" spc="80" dirty="0">
                <a:latin typeface="Trebuchet MS" panose="020B0603020202020204" pitchFamily="34" charset="0"/>
                <a:cs typeface="Verdana"/>
              </a:rPr>
              <a:t> </a:t>
            </a:r>
            <a:r>
              <a:rPr sz="1700" spc="-5" dirty="0">
                <a:latin typeface="Trebuchet MS" panose="020B0603020202020204" pitchFamily="34" charset="0"/>
                <a:cs typeface="Verdana"/>
              </a:rPr>
              <a:t>способов:</a:t>
            </a:r>
            <a:endParaRPr sz="1700" dirty="0">
              <a:latin typeface="Trebuchet MS" panose="020B0603020202020204" pitchFamily="34" charset="0"/>
              <a:cs typeface="Verdana"/>
            </a:endParaRPr>
          </a:p>
          <a:p>
            <a:pPr marL="192405" marR="1035685" indent="-172085">
              <a:buFont typeface="Wingdings"/>
              <a:buChar char=""/>
              <a:tabLst>
                <a:tab pos="193040" algn="l"/>
              </a:tabLst>
            </a:pPr>
            <a:r>
              <a:rPr sz="1700" spc="-5" dirty="0">
                <a:latin typeface="Trebuchet MS" panose="020B0603020202020204" pitchFamily="34" charset="0"/>
                <a:cs typeface="Verdana"/>
              </a:rPr>
              <a:t>путем размещения </a:t>
            </a:r>
            <a:r>
              <a:rPr sz="1700" dirty="0">
                <a:latin typeface="Trebuchet MS" panose="020B0603020202020204" pitchFamily="34" charset="0"/>
                <a:cs typeface="Verdana"/>
              </a:rPr>
              <a:t>в </a:t>
            </a:r>
            <a:r>
              <a:rPr sz="1700" spc="-5" dirty="0">
                <a:latin typeface="Trebuchet MS" panose="020B0603020202020204" pitchFamily="34" charset="0"/>
                <a:cs typeface="Verdana"/>
              </a:rPr>
              <a:t>ЕИС извещения об осуществлении конкурентной закупки, доступного  неограниченному кругу лиц, с приложением документации </a:t>
            </a:r>
            <a:r>
              <a:rPr sz="1700" dirty="0">
                <a:latin typeface="Trebuchet MS" panose="020B0603020202020204" pitchFamily="34" charset="0"/>
                <a:cs typeface="Verdana"/>
              </a:rPr>
              <a:t>о </a:t>
            </a:r>
            <a:r>
              <a:rPr sz="1700" spc="-5" dirty="0">
                <a:latin typeface="Trebuchet MS" panose="020B0603020202020204" pitchFamily="34" charset="0"/>
                <a:cs typeface="Verdana"/>
              </a:rPr>
              <a:t>конкурентной</a:t>
            </a:r>
            <a:r>
              <a:rPr sz="1700" spc="45" dirty="0">
                <a:latin typeface="Trebuchet MS" panose="020B0603020202020204" pitchFamily="34" charset="0"/>
                <a:cs typeface="Verdana"/>
              </a:rPr>
              <a:t> </a:t>
            </a:r>
            <a:r>
              <a:rPr sz="1700" spc="-5" dirty="0">
                <a:latin typeface="Trebuchet MS" panose="020B0603020202020204" pitchFamily="34" charset="0"/>
                <a:cs typeface="Verdana"/>
              </a:rPr>
              <a:t>закупке</a:t>
            </a:r>
            <a:endParaRPr sz="1700" dirty="0">
              <a:latin typeface="Trebuchet MS" panose="020B0603020202020204" pitchFamily="34" charset="0"/>
              <a:cs typeface="Verdana"/>
            </a:endParaRPr>
          </a:p>
          <a:p>
            <a:pPr marL="192405" marR="76200" indent="-172085">
              <a:buFont typeface="Wingdings"/>
              <a:buChar char=""/>
              <a:tabLst>
                <a:tab pos="193040" algn="l"/>
              </a:tabLst>
            </a:pPr>
            <a:r>
              <a:rPr sz="1700" spc="-5" dirty="0">
                <a:latin typeface="Trebuchet MS" panose="020B0603020202020204" pitchFamily="34" charset="0"/>
                <a:cs typeface="Verdana"/>
              </a:rPr>
              <a:t>посредством направления приглашений принять участие </a:t>
            </a:r>
            <a:r>
              <a:rPr sz="1700" dirty="0">
                <a:latin typeface="Trebuchet MS" panose="020B0603020202020204" pitchFamily="34" charset="0"/>
                <a:cs typeface="Verdana"/>
              </a:rPr>
              <a:t>в </a:t>
            </a:r>
            <a:r>
              <a:rPr sz="1700" spc="-5" dirty="0">
                <a:latin typeface="Trebuchet MS" panose="020B0603020202020204" pitchFamily="34" charset="0"/>
                <a:cs typeface="Verdana"/>
              </a:rPr>
              <a:t>закрытой конкурентной закупке </a:t>
            </a:r>
            <a:r>
              <a:rPr sz="1700" dirty="0">
                <a:latin typeface="Trebuchet MS" panose="020B0603020202020204" pitchFamily="34" charset="0"/>
                <a:cs typeface="Verdana"/>
              </a:rPr>
              <a:t>в </a:t>
            </a:r>
            <a:r>
              <a:rPr sz="1700" spc="-5" dirty="0">
                <a:latin typeface="Trebuchet MS" panose="020B0603020202020204" pitchFamily="34" charset="0"/>
                <a:cs typeface="Verdana"/>
              </a:rPr>
              <a:t>случаях,  которые предусмотрены статьей 3.5 Закона </a:t>
            </a:r>
            <a:r>
              <a:rPr sz="1700" dirty="0">
                <a:latin typeface="Trebuchet MS" panose="020B0603020202020204" pitchFamily="34" charset="0"/>
                <a:cs typeface="Verdana"/>
              </a:rPr>
              <a:t>№ </a:t>
            </a:r>
            <a:r>
              <a:rPr sz="1700" spc="-5" dirty="0">
                <a:latin typeface="Trebuchet MS" panose="020B0603020202020204" pitchFamily="34" charset="0"/>
                <a:cs typeface="Verdana"/>
              </a:rPr>
              <a:t>223-ФЗ, с приложением документации </a:t>
            </a:r>
            <a:r>
              <a:rPr sz="1700" dirty="0">
                <a:latin typeface="Trebuchet MS" panose="020B0603020202020204" pitchFamily="34" charset="0"/>
                <a:cs typeface="Verdana"/>
              </a:rPr>
              <a:t>о </a:t>
            </a:r>
            <a:r>
              <a:rPr sz="1700" spc="-5" dirty="0">
                <a:latin typeface="Trebuchet MS" panose="020B0603020202020204" pitchFamily="34" charset="0"/>
                <a:cs typeface="Verdana"/>
              </a:rPr>
              <a:t>конкурентной  закупке </a:t>
            </a:r>
            <a:r>
              <a:rPr sz="1700" dirty="0">
                <a:latin typeface="Trebuchet MS" panose="020B0603020202020204" pitchFamily="34" charset="0"/>
                <a:cs typeface="Verdana"/>
              </a:rPr>
              <a:t>не менее чем </a:t>
            </a:r>
            <a:r>
              <a:rPr sz="1700" spc="-5" dirty="0">
                <a:latin typeface="Trebuchet MS" panose="020B0603020202020204" pitchFamily="34" charset="0"/>
                <a:cs typeface="Verdana"/>
              </a:rPr>
              <a:t>двум лицам, которые способны осуществить поставки товаров, выполнение  работ, оказание услуг, являющихся предметом такой</a:t>
            </a:r>
            <a:r>
              <a:rPr sz="1700" spc="85" dirty="0">
                <a:latin typeface="Trebuchet MS" panose="020B0603020202020204" pitchFamily="34" charset="0"/>
                <a:cs typeface="Verdana"/>
              </a:rPr>
              <a:t> </a:t>
            </a:r>
            <a:r>
              <a:rPr sz="1700" spc="-5" dirty="0">
                <a:latin typeface="Trebuchet MS" panose="020B0603020202020204" pitchFamily="34" charset="0"/>
                <a:cs typeface="Verdana"/>
              </a:rPr>
              <a:t>закупки</a:t>
            </a:r>
            <a:endParaRPr sz="1700" dirty="0">
              <a:latin typeface="Trebuchet MS" panose="020B0603020202020204" pitchFamily="34" charset="0"/>
              <a:cs typeface="Verdana"/>
            </a:endParaRPr>
          </a:p>
          <a:p>
            <a:pPr marL="20320" marR="5080">
              <a:buAutoNum type="arabicParenR" startAt="2"/>
              <a:tabLst>
                <a:tab pos="241300" algn="l"/>
              </a:tabLst>
            </a:pPr>
            <a:r>
              <a:rPr sz="1700" spc="-5" dirty="0">
                <a:latin typeface="Trebuchet MS" panose="020B0603020202020204" pitchFamily="34" charset="0"/>
                <a:cs typeface="Verdana"/>
              </a:rPr>
              <a:t>обеспечивается </a:t>
            </a:r>
            <a:r>
              <a:rPr sz="1700" b="1" spc="-5" dirty="0">
                <a:solidFill>
                  <a:srgbClr val="274696"/>
                </a:solidFill>
                <a:latin typeface="Trebuchet MS" panose="020B0603020202020204" pitchFamily="34" charset="0"/>
                <a:cs typeface="Verdana"/>
              </a:rPr>
              <a:t>конкуренция </a:t>
            </a:r>
            <a:r>
              <a:rPr sz="1700" spc="-5" dirty="0">
                <a:latin typeface="Trebuchet MS" panose="020B0603020202020204" pitchFamily="34" charset="0"/>
                <a:cs typeface="Verdana"/>
              </a:rPr>
              <a:t>между участниками конкурентной закупки за право заключить договор  с заказчиком </a:t>
            </a:r>
            <a:r>
              <a:rPr sz="1700" dirty="0">
                <a:latin typeface="Trebuchet MS" panose="020B0603020202020204" pitchFamily="34" charset="0"/>
                <a:cs typeface="Verdana"/>
              </a:rPr>
              <a:t>на </a:t>
            </a:r>
            <a:r>
              <a:rPr sz="1700" spc="-5" dirty="0">
                <a:latin typeface="Trebuchet MS" panose="020B0603020202020204" pitchFamily="34" charset="0"/>
                <a:cs typeface="Verdana"/>
              </a:rPr>
              <a:t>условиях, предлагаемых </a:t>
            </a:r>
            <a:r>
              <a:rPr sz="1700" dirty="0">
                <a:latin typeface="Trebuchet MS" panose="020B0603020202020204" pitchFamily="34" charset="0"/>
                <a:cs typeface="Verdana"/>
              </a:rPr>
              <a:t>в </a:t>
            </a:r>
            <a:r>
              <a:rPr sz="1700" spc="-5" dirty="0">
                <a:latin typeface="Trebuchet MS" panose="020B0603020202020204" pitchFamily="34" charset="0"/>
                <a:cs typeface="Verdana"/>
              </a:rPr>
              <a:t>заявках </a:t>
            </a:r>
            <a:r>
              <a:rPr sz="1700" dirty="0">
                <a:latin typeface="Trebuchet MS" panose="020B0603020202020204" pitchFamily="34" charset="0"/>
                <a:cs typeface="Verdana"/>
              </a:rPr>
              <a:t>на </a:t>
            </a:r>
            <a:r>
              <a:rPr sz="1700" spc="-5" dirty="0">
                <a:latin typeface="Trebuchet MS" panose="020B0603020202020204" pitchFamily="34" charset="0"/>
                <a:cs typeface="Verdana"/>
              </a:rPr>
              <a:t>участие </a:t>
            </a:r>
            <a:r>
              <a:rPr sz="1700" dirty="0">
                <a:latin typeface="Trebuchet MS" panose="020B0603020202020204" pitchFamily="34" charset="0"/>
                <a:cs typeface="Verdana"/>
              </a:rPr>
              <a:t>в </a:t>
            </a:r>
            <a:r>
              <a:rPr sz="1700" spc="-5" dirty="0">
                <a:latin typeface="Trebuchet MS" panose="020B0603020202020204" pitchFamily="34" charset="0"/>
                <a:cs typeface="Verdana"/>
              </a:rPr>
              <a:t>такой закупке, окончательных  предложениях участников такой</a:t>
            </a:r>
            <a:r>
              <a:rPr sz="1700" spc="-10" dirty="0">
                <a:latin typeface="Trebuchet MS" panose="020B0603020202020204" pitchFamily="34" charset="0"/>
                <a:cs typeface="Verdana"/>
              </a:rPr>
              <a:t> </a:t>
            </a:r>
            <a:r>
              <a:rPr sz="1700" spc="-5" dirty="0">
                <a:latin typeface="Trebuchet MS" panose="020B0603020202020204" pitchFamily="34" charset="0"/>
                <a:cs typeface="Verdana"/>
              </a:rPr>
              <a:t>закупки</a:t>
            </a:r>
            <a:endParaRPr sz="1700" dirty="0">
              <a:latin typeface="Trebuchet MS" panose="020B0603020202020204" pitchFamily="34" charset="0"/>
              <a:cs typeface="Verdana"/>
            </a:endParaRPr>
          </a:p>
          <a:p>
            <a:pPr marL="20320" marR="370840">
              <a:buClr>
                <a:srgbClr val="000000"/>
              </a:buClr>
              <a:buFont typeface="Verdana"/>
              <a:buAutoNum type="arabicParenR" startAt="2"/>
              <a:tabLst>
                <a:tab pos="241300" algn="l"/>
              </a:tabLst>
            </a:pPr>
            <a:r>
              <a:rPr sz="1700" b="1" dirty="0">
                <a:solidFill>
                  <a:srgbClr val="274696"/>
                </a:solidFill>
                <a:latin typeface="Trebuchet MS" panose="020B0603020202020204" pitchFamily="34" charset="0"/>
                <a:cs typeface="Verdana"/>
              </a:rPr>
              <a:t>описание </a:t>
            </a:r>
            <a:r>
              <a:rPr sz="1700" spc="-5" dirty="0">
                <a:latin typeface="Trebuchet MS" panose="020B0603020202020204" pitchFamily="34" charset="0"/>
                <a:cs typeface="Verdana"/>
              </a:rPr>
              <a:t>предмета конкурентной закупки осуществляется с соблюдением требований </a:t>
            </a:r>
            <a:r>
              <a:rPr sz="1700" b="1" spc="-5" dirty="0">
                <a:solidFill>
                  <a:srgbClr val="274696"/>
                </a:solidFill>
                <a:latin typeface="Trebuchet MS" panose="020B0603020202020204" pitchFamily="34" charset="0"/>
                <a:cs typeface="Verdana"/>
              </a:rPr>
              <a:t>части 6.1  </a:t>
            </a:r>
            <a:r>
              <a:rPr sz="1700" b="1" dirty="0">
                <a:solidFill>
                  <a:srgbClr val="274696"/>
                </a:solidFill>
                <a:latin typeface="Trebuchet MS" panose="020B0603020202020204" pitchFamily="34" charset="0"/>
                <a:cs typeface="Verdana"/>
              </a:rPr>
              <a:t>статьи 3 </a:t>
            </a:r>
            <a:r>
              <a:rPr sz="1700" b="1" spc="-5" dirty="0">
                <a:solidFill>
                  <a:srgbClr val="274696"/>
                </a:solidFill>
                <a:latin typeface="Trebuchet MS" panose="020B0603020202020204" pitchFamily="34" charset="0"/>
                <a:cs typeface="Verdana"/>
              </a:rPr>
              <a:t>Закона </a:t>
            </a:r>
            <a:r>
              <a:rPr sz="1700" b="1" dirty="0">
                <a:solidFill>
                  <a:srgbClr val="274696"/>
                </a:solidFill>
                <a:latin typeface="Trebuchet MS" panose="020B0603020202020204" pitchFamily="34" charset="0"/>
                <a:cs typeface="Verdana"/>
              </a:rPr>
              <a:t>№</a:t>
            </a:r>
            <a:r>
              <a:rPr sz="1700" b="1" spc="-110" dirty="0">
                <a:solidFill>
                  <a:srgbClr val="274696"/>
                </a:solidFill>
                <a:latin typeface="Trebuchet MS" panose="020B0603020202020204" pitchFamily="34" charset="0"/>
                <a:cs typeface="Verdana"/>
              </a:rPr>
              <a:t> </a:t>
            </a:r>
            <a:r>
              <a:rPr sz="1700" b="1" spc="-5" dirty="0">
                <a:solidFill>
                  <a:srgbClr val="274696"/>
                </a:solidFill>
                <a:latin typeface="Trebuchet MS" panose="020B0603020202020204" pitchFamily="34" charset="0"/>
                <a:cs typeface="Verdana"/>
              </a:rPr>
              <a:t>223-ФЗ</a:t>
            </a:r>
            <a:endParaRPr sz="1700" dirty="0">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96483"/>
            <a:ext cx="6769734" cy="338554"/>
          </a:xfrm>
          <a:prstGeom prst="rect">
            <a:avLst/>
          </a:prstGeom>
        </p:spPr>
        <p:txBody>
          <a:bodyPr vert="horz" wrap="square" lIns="0" tIns="0" rIns="0" bIns="0" rtlCol="0" anchor="ctr">
            <a:spAutoFit/>
          </a:bodyPr>
          <a:lstStyle/>
          <a:p>
            <a:pPr marL="12700">
              <a:lnSpc>
                <a:spcPct val="100000"/>
              </a:lnSpc>
            </a:pPr>
            <a:r>
              <a:rPr sz="2200" dirty="0">
                <a:solidFill>
                  <a:srgbClr val="002060"/>
                </a:solidFill>
                <a:latin typeface="Trebuchet MS" panose="020B0603020202020204" pitchFamily="34" charset="0"/>
              </a:rPr>
              <a:t>Способы </a:t>
            </a:r>
            <a:r>
              <a:rPr sz="2200" spc="-5" dirty="0">
                <a:solidFill>
                  <a:srgbClr val="002060"/>
                </a:solidFill>
                <a:latin typeface="Trebuchet MS" panose="020B0603020202020204" pitchFamily="34" charset="0"/>
              </a:rPr>
              <a:t>закупок </a:t>
            </a:r>
            <a:r>
              <a:rPr sz="2200" dirty="0">
                <a:solidFill>
                  <a:srgbClr val="002060"/>
                </a:solidFill>
                <a:latin typeface="Trebuchet MS" panose="020B0603020202020204" pitchFamily="34" charset="0"/>
              </a:rPr>
              <a:t>и </a:t>
            </a:r>
            <a:r>
              <a:rPr sz="2200" spc="5" dirty="0">
                <a:solidFill>
                  <a:srgbClr val="002060"/>
                </a:solidFill>
                <a:latin typeface="Trebuchet MS" panose="020B0603020202020204" pitchFamily="34" charset="0"/>
              </a:rPr>
              <a:t>условия </a:t>
            </a:r>
            <a:r>
              <a:rPr sz="2200" spc="20" dirty="0">
                <a:solidFill>
                  <a:srgbClr val="002060"/>
                </a:solidFill>
                <a:latin typeface="Trebuchet MS" panose="020B0603020202020204" pitchFamily="34" charset="0"/>
              </a:rPr>
              <a:t>их</a:t>
            </a:r>
            <a:r>
              <a:rPr sz="2200" spc="-165" dirty="0">
                <a:solidFill>
                  <a:srgbClr val="002060"/>
                </a:solidFill>
                <a:latin typeface="Trebuchet MS" panose="020B0603020202020204" pitchFamily="34" charset="0"/>
              </a:rPr>
              <a:t> </a:t>
            </a:r>
            <a:r>
              <a:rPr sz="2200" spc="-5" dirty="0">
                <a:solidFill>
                  <a:srgbClr val="002060"/>
                </a:solidFill>
                <a:latin typeface="Trebuchet MS" panose="020B0603020202020204" pitchFamily="34" charset="0"/>
              </a:rPr>
              <a:t>применения</a:t>
            </a:r>
            <a:endParaRPr sz="2200" dirty="0">
              <a:solidFill>
                <a:srgbClr val="002060"/>
              </a:solidFill>
              <a:latin typeface="Trebuchet MS" panose="020B0603020202020204" pitchFamily="34" charset="0"/>
            </a:endParaRPr>
          </a:p>
        </p:txBody>
      </p:sp>
      <p:sp>
        <p:nvSpPr>
          <p:cNvPr id="3" name="object 3"/>
          <p:cNvSpPr txBox="1"/>
          <p:nvPr/>
        </p:nvSpPr>
        <p:spPr>
          <a:xfrm>
            <a:off x="191345" y="798195"/>
            <a:ext cx="6590455" cy="4862870"/>
          </a:xfrm>
          <a:prstGeom prst="rect">
            <a:avLst/>
          </a:prstGeom>
        </p:spPr>
        <p:txBody>
          <a:bodyPr vert="horz" wrap="square" lIns="0" tIns="0" rIns="0" bIns="0" rtlCol="0">
            <a:spAutoFit/>
          </a:bodyPr>
          <a:lstStyle/>
          <a:p>
            <a:pPr marL="355600" indent="-342900">
              <a:buFont typeface="Arial"/>
              <a:buChar char="•"/>
              <a:tabLst>
                <a:tab pos="354965" algn="l"/>
                <a:tab pos="355600" algn="l"/>
              </a:tabLst>
            </a:pPr>
            <a:r>
              <a:rPr sz="1600" spc="10" dirty="0">
                <a:latin typeface="Trebuchet MS" panose="020B0603020202020204" pitchFamily="34" charset="0"/>
                <a:cs typeface="Calibri"/>
              </a:rPr>
              <a:t>Конкурс</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Аукцион</a:t>
            </a:r>
            <a:endParaRPr sz="1600" dirty="0">
              <a:latin typeface="Trebuchet MS" panose="020B0603020202020204" pitchFamily="34" charset="0"/>
              <a:cs typeface="Calibri"/>
            </a:endParaRPr>
          </a:p>
          <a:p>
            <a:pPr marL="355600" indent="-342900">
              <a:spcBef>
                <a:spcPts val="400"/>
              </a:spcBef>
              <a:buFont typeface="Arial"/>
              <a:buChar char="•"/>
              <a:tabLst>
                <a:tab pos="354965" algn="l"/>
                <a:tab pos="355600" algn="l"/>
              </a:tabLst>
            </a:pPr>
            <a:r>
              <a:rPr sz="1600" spc="5" dirty="0">
                <a:latin typeface="Trebuchet MS" panose="020B0603020202020204" pitchFamily="34" charset="0"/>
                <a:cs typeface="Calibri"/>
              </a:rPr>
              <a:t>Запрос</a:t>
            </a:r>
            <a:r>
              <a:rPr sz="1600" spc="-90" dirty="0">
                <a:latin typeface="Trebuchet MS" panose="020B0603020202020204" pitchFamily="34" charset="0"/>
                <a:cs typeface="Calibri"/>
              </a:rPr>
              <a:t> </a:t>
            </a:r>
            <a:r>
              <a:rPr sz="1600" spc="5" dirty="0">
                <a:latin typeface="Trebuchet MS" panose="020B0603020202020204" pitchFamily="34" charset="0"/>
                <a:cs typeface="Calibri"/>
              </a:rPr>
              <a:t>предложений</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Запрос</a:t>
            </a:r>
            <a:r>
              <a:rPr sz="1600" spc="-60" dirty="0">
                <a:latin typeface="Trebuchet MS" panose="020B0603020202020204" pitchFamily="34" charset="0"/>
                <a:cs typeface="Calibri"/>
              </a:rPr>
              <a:t> </a:t>
            </a:r>
            <a:r>
              <a:rPr sz="1600" spc="10" dirty="0">
                <a:latin typeface="Trebuchet MS" panose="020B0603020202020204" pitchFamily="34" charset="0"/>
                <a:cs typeface="Calibri"/>
              </a:rPr>
              <a:t>котировок</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20" dirty="0">
                <a:latin typeface="Trebuchet MS" panose="020B0603020202020204" pitchFamily="34" charset="0"/>
                <a:cs typeface="Calibri"/>
              </a:rPr>
              <a:t>Закупка </a:t>
            </a:r>
            <a:r>
              <a:rPr sz="1600" dirty="0">
                <a:latin typeface="Trebuchet MS" panose="020B0603020202020204" pitchFamily="34" charset="0"/>
                <a:cs typeface="Calibri"/>
              </a:rPr>
              <a:t>у </a:t>
            </a:r>
            <a:r>
              <a:rPr sz="1600" spc="10" dirty="0">
                <a:latin typeface="Trebuchet MS" panose="020B0603020202020204" pitchFamily="34" charset="0"/>
                <a:cs typeface="Calibri"/>
              </a:rPr>
              <a:t>единственного</a:t>
            </a:r>
            <a:r>
              <a:rPr sz="1600" spc="-95" dirty="0">
                <a:latin typeface="Trebuchet MS" panose="020B0603020202020204" pitchFamily="34" charset="0"/>
                <a:cs typeface="Calibri"/>
              </a:rPr>
              <a:t> </a:t>
            </a:r>
            <a:r>
              <a:rPr sz="1600" dirty="0">
                <a:latin typeface="Trebuchet MS" panose="020B0603020202020204" pitchFamily="34" charset="0"/>
                <a:cs typeface="Calibri"/>
              </a:rPr>
              <a:t>поставщика</a:t>
            </a:r>
          </a:p>
          <a:p>
            <a:pPr marL="355600" indent="-342900">
              <a:spcBef>
                <a:spcPts val="500"/>
              </a:spcBef>
              <a:buFont typeface="Arial"/>
              <a:buChar char="•"/>
              <a:tabLst>
                <a:tab pos="354965" algn="l"/>
                <a:tab pos="355600" algn="l"/>
              </a:tabLst>
            </a:pPr>
            <a:r>
              <a:rPr sz="1600" spc="25" dirty="0">
                <a:latin typeface="Trebuchet MS" panose="020B0603020202020204" pitchFamily="34" charset="0"/>
                <a:cs typeface="Calibri"/>
              </a:rPr>
              <a:t>Формы</a:t>
            </a:r>
            <a:r>
              <a:rPr sz="1600" spc="-185" dirty="0">
                <a:latin typeface="Trebuchet MS" panose="020B0603020202020204" pitchFamily="34" charset="0"/>
                <a:cs typeface="Calibri"/>
              </a:rPr>
              <a:t> </a:t>
            </a:r>
            <a:r>
              <a:rPr sz="1600" spc="-10" dirty="0">
                <a:latin typeface="Trebuchet MS" panose="020B0603020202020204" pitchFamily="34" charset="0"/>
                <a:cs typeface="Calibri"/>
              </a:rPr>
              <a:t>закупок</a:t>
            </a:r>
            <a:r>
              <a:rPr sz="1600" spc="15" dirty="0">
                <a:latin typeface="Trebuchet MS" panose="020B0603020202020204" pitchFamily="34" charset="0"/>
                <a:cs typeface="Calibri"/>
              </a:rPr>
              <a:t> </a:t>
            </a:r>
            <a:r>
              <a:rPr sz="1600" dirty="0">
                <a:latin typeface="Trebuchet MS" panose="020B0603020202020204" pitchFamily="34" charset="0"/>
                <a:cs typeface="Calibri"/>
              </a:rPr>
              <a:t>-</a:t>
            </a:r>
            <a:r>
              <a:rPr sz="1600" spc="30" dirty="0">
                <a:latin typeface="Trebuchet MS" panose="020B0603020202020204" pitchFamily="34" charset="0"/>
                <a:cs typeface="Calibri"/>
              </a:rPr>
              <a:t> </a:t>
            </a:r>
            <a:r>
              <a:rPr sz="1600" spc="15" dirty="0">
                <a:latin typeface="Trebuchet MS" panose="020B0603020202020204" pitchFamily="34" charset="0"/>
                <a:cs typeface="Calibri"/>
              </a:rPr>
              <a:t>электронная</a:t>
            </a:r>
            <a:r>
              <a:rPr sz="1600" spc="-204" dirty="0">
                <a:latin typeface="Trebuchet MS" panose="020B0603020202020204" pitchFamily="34" charset="0"/>
                <a:cs typeface="Calibri"/>
              </a:rPr>
              <a:t> </a:t>
            </a:r>
            <a:r>
              <a:rPr sz="1600" dirty="0">
                <a:latin typeface="Trebuchet MS" panose="020B0603020202020204" pitchFamily="34" charset="0"/>
                <a:cs typeface="Calibri"/>
              </a:rPr>
              <a:t>и</a:t>
            </a:r>
            <a:r>
              <a:rPr sz="1600" spc="-40" dirty="0">
                <a:latin typeface="Trebuchet MS" panose="020B0603020202020204" pitchFamily="34" charset="0"/>
                <a:cs typeface="Calibri"/>
              </a:rPr>
              <a:t> </a:t>
            </a:r>
            <a:r>
              <a:rPr sz="1600" spc="20" dirty="0">
                <a:latin typeface="Trebuchet MS" panose="020B0603020202020204" pitchFamily="34" charset="0"/>
                <a:cs typeface="Calibri"/>
              </a:rPr>
              <a:t>бумажная</a:t>
            </a:r>
            <a:r>
              <a:rPr sz="1600" spc="-204" dirty="0">
                <a:latin typeface="Trebuchet MS" panose="020B0603020202020204" pitchFamily="34" charset="0"/>
                <a:cs typeface="Calibri"/>
              </a:rPr>
              <a:t> </a:t>
            </a:r>
            <a:r>
              <a:rPr sz="1600" spc="15" dirty="0">
                <a:latin typeface="Trebuchet MS" panose="020B0603020202020204" pitchFamily="34" charset="0"/>
                <a:cs typeface="Calibri"/>
              </a:rPr>
              <a:t>формы</a:t>
            </a:r>
            <a:r>
              <a:rPr sz="1600" spc="-85" dirty="0">
                <a:latin typeface="Trebuchet MS" panose="020B0603020202020204" pitchFamily="34" charset="0"/>
                <a:cs typeface="Calibri"/>
              </a:rPr>
              <a:t> </a:t>
            </a:r>
            <a:r>
              <a:rPr sz="1600" spc="-20" dirty="0">
                <a:latin typeface="Trebuchet MS" panose="020B0603020202020204" pitchFamily="34" charset="0"/>
                <a:cs typeface="Calibri"/>
              </a:rPr>
              <a:t>закупки</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Открытая </a:t>
            </a:r>
            <a:r>
              <a:rPr sz="1600" dirty="0">
                <a:latin typeface="Trebuchet MS" panose="020B0603020202020204" pitchFamily="34" charset="0"/>
                <a:cs typeface="Calibri"/>
              </a:rPr>
              <a:t>и закрытая </a:t>
            </a:r>
            <a:r>
              <a:rPr sz="1600" spc="15" dirty="0">
                <a:latin typeface="Trebuchet MS" panose="020B0603020202020204" pitchFamily="34" charset="0"/>
                <a:cs typeface="Calibri"/>
              </a:rPr>
              <a:t>формы</a:t>
            </a:r>
            <a:r>
              <a:rPr sz="1600" spc="-275" dirty="0">
                <a:latin typeface="Trebuchet MS" panose="020B0603020202020204" pitchFamily="34" charset="0"/>
                <a:cs typeface="Calibri"/>
              </a:rPr>
              <a:t> </a:t>
            </a:r>
            <a:r>
              <a:rPr sz="1600" spc="-20" dirty="0">
                <a:latin typeface="Trebuchet MS" panose="020B0603020202020204" pitchFamily="34" charset="0"/>
                <a:cs typeface="Calibri"/>
              </a:rPr>
              <a:t>закупки</a:t>
            </a:r>
            <a:endParaRPr sz="1600" dirty="0">
              <a:latin typeface="Trebuchet MS" panose="020B0603020202020204" pitchFamily="34" charset="0"/>
              <a:cs typeface="Calibri"/>
            </a:endParaRPr>
          </a:p>
          <a:p>
            <a:pPr marL="355600" indent="-342900">
              <a:spcBef>
                <a:spcPts val="400"/>
              </a:spcBef>
              <a:buFont typeface="Arial"/>
              <a:buChar char="•"/>
              <a:tabLst>
                <a:tab pos="354965" algn="l"/>
                <a:tab pos="355600" algn="l"/>
              </a:tabLst>
            </a:pPr>
            <a:r>
              <a:rPr sz="1600" spc="15" dirty="0">
                <a:latin typeface="Trebuchet MS" panose="020B0603020202020204" pitchFamily="34" charset="0"/>
                <a:cs typeface="Calibri"/>
              </a:rPr>
              <a:t>Двухэтапная</a:t>
            </a:r>
            <a:r>
              <a:rPr sz="1600" spc="-235" dirty="0">
                <a:latin typeface="Trebuchet MS" panose="020B0603020202020204" pitchFamily="34" charset="0"/>
                <a:cs typeface="Calibri"/>
              </a:rPr>
              <a:t> </a:t>
            </a:r>
            <a:r>
              <a:rPr sz="1600" spc="15" dirty="0">
                <a:latin typeface="Trebuchet MS" panose="020B0603020202020204" pitchFamily="34" charset="0"/>
                <a:cs typeface="Calibri"/>
              </a:rPr>
              <a:t>форма</a:t>
            </a:r>
            <a:r>
              <a:rPr sz="1600" spc="-160" dirty="0">
                <a:latin typeface="Trebuchet MS" panose="020B0603020202020204" pitchFamily="34" charset="0"/>
                <a:cs typeface="Calibri"/>
              </a:rPr>
              <a:t> </a:t>
            </a:r>
            <a:r>
              <a:rPr sz="1600" spc="-20" dirty="0">
                <a:latin typeface="Trebuchet MS" panose="020B0603020202020204" pitchFamily="34" charset="0"/>
                <a:cs typeface="Calibri"/>
              </a:rPr>
              <a:t>закупки</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dirty="0">
                <a:latin typeface="Trebuchet MS" panose="020B0603020202020204" pitchFamily="34" charset="0"/>
                <a:cs typeface="Calibri"/>
              </a:rPr>
              <a:t>Дополнительные </a:t>
            </a:r>
            <a:r>
              <a:rPr sz="1600" spc="10" dirty="0">
                <a:latin typeface="Trebuchet MS" panose="020B0603020202020204" pitchFamily="34" charset="0"/>
                <a:cs typeface="Calibri"/>
              </a:rPr>
              <a:t>элементы</a:t>
            </a:r>
            <a:r>
              <a:rPr sz="1600" spc="-285" dirty="0">
                <a:latin typeface="Trebuchet MS" panose="020B0603020202020204" pitchFamily="34" charset="0"/>
                <a:cs typeface="Calibri"/>
              </a:rPr>
              <a:t> </a:t>
            </a:r>
            <a:r>
              <a:rPr sz="1600" spc="-10" dirty="0">
                <a:latin typeface="Trebuchet MS" panose="020B0603020202020204" pitchFamily="34" charset="0"/>
                <a:cs typeface="Calibri"/>
              </a:rPr>
              <a:t>закупок</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Квалификационный</a:t>
            </a:r>
            <a:r>
              <a:rPr sz="1600" spc="-135" dirty="0">
                <a:latin typeface="Trebuchet MS" panose="020B0603020202020204" pitchFamily="34" charset="0"/>
                <a:cs typeface="Calibri"/>
              </a:rPr>
              <a:t> </a:t>
            </a:r>
            <a:r>
              <a:rPr sz="1600" spc="25" dirty="0">
                <a:latin typeface="Trebuchet MS" panose="020B0603020202020204" pitchFamily="34" charset="0"/>
                <a:cs typeface="Calibri"/>
              </a:rPr>
              <a:t>отбор</a:t>
            </a:r>
            <a:r>
              <a:rPr sz="1600" spc="-105" dirty="0">
                <a:latin typeface="Trebuchet MS" panose="020B0603020202020204" pitchFamily="34" charset="0"/>
                <a:cs typeface="Calibri"/>
              </a:rPr>
              <a:t> </a:t>
            </a:r>
            <a:r>
              <a:rPr sz="1600" spc="-15" dirty="0">
                <a:latin typeface="Trebuchet MS" panose="020B0603020202020204" pitchFamily="34" charset="0"/>
                <a:cs typeface="Calibri"/>
              </a:rPr>
              <a:t>для</a:t>
            </a:r>
            <a:r>
              <a:rPr sz="1600" spc="-105" dirty="0">
                <a:latin typeface="Trebuchet MS" panose="020B0603020202020204" pitchFamily="34" charset="0"/>
                <a:cs typeface="Calibri"/>
              </a:rPr>
              <a:t> </a:t>
            </a:r>
            <a:r>
              <a:rPr sz="1600" spc="-5" dirty="0">
                <a:latin typeface="Trebuchet MS" panose="020B0603020202020204" pitchFamily="34" charset="0"/>
                <a:cs typeface="Calibri"/>
              </a:rPr>
              <a:t>отдельной</a:t>
            </a:r>
            <a:r>
              <a:rPr sz="1600" spc="-135" dirty="0">
                <a:latin typeface="Trebuchet MS" panose="020B0603020202020204" pitchFamily="34" charset="0"/>
                <a:cs typeface="Calibri"/>
              </a:rPr>
              <a:t> </a:t>
            </a:r>
            <a:r>
              <a:rPr sz="1600" spc="-20" dirty="0">
                <a:latin typeface="Trebuchet MS" panose="020B0603020202020204" pitchFamily="34" charset="0"/>
                <a:cs typeface="Calibri"/>
              </a:rPr>
              <a:t>закупки</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Квалификационный</a:t>
            </a:r>
            <a:r>
              <a:rPr sz="1600" spc="-130" dirty="0">
                <a:latin typeface="Trebuchet MS" panose="020B0603020202020204" pitchFamily="34" charset="0"/>
                <a:cs typeface="Calibri"/>
              </a:rPr>
              <a:t> </a:t>
            </a:r>
            <a:r>
              <a:rPr sz="1600" spc="25" dirty="0">
                <a:latin typeface="Trebuchet MS" panose="020B0603020202020204" pitchFamily="34" charset="0"/>
                <a:cs typeface="Calibri"/>
              </a:rPr>
              <a:t>отбор</a:t>
            </a:r>
            <a:r>
              <a:rPr sz="1600" spc="-100" dirty="0">
                <a:latin typeface="Trebuchet MS" panose="020B0603020202020204" pitchFamily="34" charset="0"/>
                <a:cs typeface="Calibri"/>
              </a:rPr>
              <a:t> </a:t>
            </a:r>
            <a:r>
              <a:rPr sz="1600" spc="-15" dirty="0">
                <a:latin typeface="Trebuchet MS" panose="020B0603020202020204" pitchFamily="34" charset="0"/>
                <a:cs typeface="Calibri"/>
              </a:rPr>
              <a:t>для</a:t>
            </a:r>
            <a:r>
              <a:rPr sz="1600" spc="-100" dirty="0">
                <a:latin typeface="Trebuchet MS" panose="020B0603020202020204" pitchFamily="34" charset="0"/>
                <a:cs typeface="Calibri"/>
              </a:rPr>
              <a:t> </a:t>
            </a:r>
            <a:r>
              <a:rPr sz="1600" dirty="0">
                <a:latin typeface="Trebuchet MS" panose="020B0603020202020204" pitchFamily="34" charset="0"/>
                <a:cs typeface="Calibri"/>
              </a:rPr>
              <a:t>серии</a:t>
            </a:r>
            <a:r>
              <a:rPr sz="1600" spc="-30" dirty="0">
                <a:latin typeface="Trebuchet MS" panose="020B0603020202020204" pitchFamily="34" charset="0"/>
                <a:cs typeface="Calibri"/>
              </a:rPr>
              <a:t> </a:t>
            </a:r>
            <a:r>
              <a:rPr sz="1600" spc="-10" dirty="0">
                <a:latin typeface="Trebuchet MS" panose="020B0603020202020204" pitchFamily="34" charset="0"/>
                <a:cs typeface="Calibri"/>
              </a:rPr>
              <a:t>закупок</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5" dirty="0">
                <a:latin typeface="Trebuchet MS" panose="020B0603020202020204" pitchFamily="34" charset="0"/>
                <a:cs typeface="Calibri"/>
              </a:rPr>
              <a:t>Многолотовые</a:t>
            </a:r>
            <a:r>
              <a:rPr sz="1600" spc="-190" dirty="0">
                <a:latin typeface="Trebuchet MS" panose="020B0603020202020204" pitchFamily="34" charset="0"/>
                <a:cs typeface="Calibri"/>
              </a:rPr>
              <a:t> </a:t>
            </a:r>
            <a:r>
              <a:rPr sz="1600" spc="-20" dirty="0">
                <a:latin typeface="Trebuchet MS" panose="020B0603020202020204" pitchFamily="34" charset="0"/>
                <a:cs typeface="Calibri"/>
              </a:rPr>
              <a:t>закупки</a:t>
            </a:r>
            <a:endParaRPr sz="1600" dirty="0">
              <a:latin typeface="Trebuchet MS" panose="020B0603020202020204" pitchFamily="34" charset="0"/>
              <a:cs typeface="Calibri"/>
            </a:endParaRPr>
          </a:p>
          <a:p>
            <a:pPr marL="355600" indent="-342900">
              <a:spcBef>
                <a:spcPts val="400"/>
              </a:spcBef>
              <a:buFont typeface="Arial"/>
              <a:buChar char="•"/>
              <a:tabLst>
                <a:tab pos="354965" algn="l"/>
                <a:tab pos="355600" algn="l"/>
              </a:tabLst>
            </a:pPr>
            <a:r>
              <a:rPr sz="1600" spc="5" dirty="0">
                <a:latin typeface="Trebuchet MS" panose="020B0603020202020204" pitchFamily="34" charset="0"/>
                <a:cs typeface="Calibri"/>
              </a:rPr>
              <a:t>Альтернативные</a:t>
            </a:r>
            <a:r>
              <a:rPr sz="1600" spc="-225" dirty="0">
                <a:latin typeface="Trebuchet MS" panose="020B0603020202020204" pitchFamily="34" charset="0"/>
                <a:cs typeface="Calibri"/>
              </a:rPr>
              <a:t> </a:t>
            </a:r>
            <a:r>
              <a:rPr sz="1600" spc="5" dirty="0">
                <a:latin typeface="Trebuchet MS" panose="020B0603020202020204" pitchFamily="34" charset="0"/>
                <a:cs typeface="Calibri"/>
              </a:rPr>
              <a:t>предложения</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spc="10" dirty="0">
                <a:latin typeface="Trebuchet MS" panose="020B0603020202020204" pitchFamily="34" charset="0"/>
                <a:cs typeface="Calibri"/>
              </a:rPr>
              <a:t>Переторжка</a:t>
            </a:r>
            <a:endParaRPr sz="1600" dirty="0">
              <a:latin typeface="Trebuchet MS" panose="020B0603020202020204" pitchFamily="34" charset="0"/>
              <a:cs typeface="Calibri"/>
            </a:endParaRPr>
          </a:p>
          <a:p>
            <a:pPr marL="355600" indent="-342900">
              <a:spcBef>
                <a:spcPts val="500"/>
              </a:spcBef>
              <a:buFont typeface="Arial"/>
              <a:buChar char="•"/>
              <a:tabLst>
                <a:tab pos="354965" algn="l"/>
                <a:tab pos="355600" algn="l"/>
              </a:tabLst>
            </a:pPr>
            <a:r>
              <a:rPr sz="1600" dirty="0">
                <a:latin typeface="Trebuchet MS" panose="020B0603020202020204" pitchFamily="34" charset="0"/>
                <a:cs typeface="Calibri"/>
              </a:rPr>
              <a:t>Постквалификация</a:t>
            </a:r>
          </a:p>
          <a:p>
            <a:pPr marL="355600" indent="-342900">
              <a:spcBef>
                <a:spcPts val="500"/>
              </a:spcBef>
              <a:buFont typeface="Arial"/>
              <a:buChar char="•"/>
              <a:tabLst>
                <a:tab pos="354965" algn="l"/>
                <a:tab pos="355600" algn="l"/>
              </a:tabLst>
            </a:pPr>
            <a:r>
              <a:rPr sz="1600" spc="10" dirty="0">
                <a:latin typeface="Trebuchet MS" panose="020B0603020202020204" pitchFamily="34" charset="0"/>
                <a:cs typeface="Calibri"/>
              </a:rPr>
              <a:t>Выбор </a:t>
            </a:r>
            <a:r>
              <a:rPr sz="1600" spc="-10" dirty="0">
                <a:latin typeface="Trebuchet MS" panose="020B0603020202020204" pitchFamily="34" charset="0"/>
                <a:cs typeface="Calibri"/>
              </a:rPr>
              <a:t>нескольких</a:t>
            </a:r>
            <a:r>
              <a:rPr sz="1600" spc="-195" dirty="0">
                <a:latin typeface="Trebuchet MS" panose="020B0603020202020204" pitchFamily="34" charset="0"/>
                <a:cs typeface="Calibri"/>
              </a:rPr>
              <a:t> </a:t>
            </a:r>
            <a:r>
              <a:rPr sz="1600" dirty="0">
                <a:latin typeface="Trebuchet MS" panose="020B0603020202020204" pitchFamily="34" charset="0"/>
                <a:cs typeface="Calibri"/>
              </a:rPr>
              <a:t>победителей</a:t>
            </a:r>
          </a:p>
        </p:txBody>
      </p:sp>
      <p:sp>
        <p:nvSpPr>
          <p:cNvPr id="4" name="object 3"/>
          <p:cNvSpPr txBox="1"/>
          <p:nvPr/>
        </p:nvSpPr>
        <p:spPr>
          <a:xfrm>
            <a:off x="6553200" y="2362200"/>
            <a:ext cx="5334000" cy="3693319"/>
          </a:xfrm>
          <a:prstGeom prst="rect">
            <a:avLst/>
          </a:prstGeom>
          <a:ln>
            <a:solidFill>
              <a:schemeClr val="accent1"/>
            </a:solidFill>
          </a:ln>
        </p:spPr>
        <p:txBody>
          <a:bodyPr vert="horz" wrap="square" lIns="0" tIns="0" rIns="0" bIns="0" rtlCol="0">
            <a:spAutoFit/>
          </a:bodyPr>
          <a:lstStyle/>
          <a:p>
            <a:pPr marL="12700">
              <a:tabLst>
                <a:tab pos="354965" algn="l"/>
                <a:tab pos="355600" algn="l"/>
              </a:tabLst>
            </a:pPr>
            <a:r>
              <a:rPr lang="ru-RU" sz="1600" b="1" spc="5" dirty="0" smtClean="0">
                <a:latin typeface="Trebuchet MS" panose="020B0603020202020204" pitchFamily="34" charset="0"/>
                <a:cs typeface="Calibri"/>
              </a:rPr>
              <a:t>Иные способы закупок</a:t>
            </a:r>
          </a:p>
          <a:p>
            <a:pPr marL="355600" indent="-342900">
              <a:buFont typeface="Arial"/>
              <a:buChar char="•"/>
              <a:tabLst>
                <a:tab pos="354965" algn="l"/>
                <a:tab pos="355600" algn="l"/>
              </a:tabLst>
            </a:pPr>
            <a:r>
              <a:rPr sz="1600" spc="5" dirty="0" err="1" smtClean="0">
                <a:latin typeface="Trebuchet MS" panose="020B0603020202020204" pitchFamily="34" charset="0"/>
                <a:cs typeface="Calibri"/>
              </a:rPr>
              <a:t>Комиссионный</a:t>
            </a:r>
            <a:r>
              <a:rPr sz="1600" spc="-180" dirty="0" smtClean="0">
                <a:latin typeface="Trebuchet MS" panose="020B0603020202020204" pitchFamily="34" charset="0"/>
                <a:cs typeface="Calibri"/>
              </a:rPr>
              <a:t> </a:t>
            </a:r>
            <a:r>
              <a:rPr sz="1600" spc="25" dirty="0">
                <a:latin typeface="Trebuchet MS" panose="020B0603020202020204" pitchFamily="34" charset="0"/>
                <a:cs typeface="Calibri"/>
              </a:rPr>
              <a:t>отбор</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dirty="0">
                <a:latin typeface="Trebuchet MS" panose="020B0603020202020204" pitchFamily="34" charset="0"/>
                <a:cs typeface="Calibri"/>
              </a:rPr>
              <a:t>Приглашение делать</a:t>
            </a:r>
            <a:r>
              <a:rPr sz="1600" spc="-300" dirty="0">
                <a:latin typeface="Trebuchet MS" panose="020B0603020202020204" pitchFamily="34" charset="0"/>
                <a:cs typeface="Calibri"/>
              </a:rPr>
              <a:t> </a:t>
            </a:r>
            <a:r>
              <a:rPr sz="1600" spc="5" dirty="0">
                <a:latin typeface="Trebuchet MS" panose="020B0603020202020204" pitchFamily="34" charset="0"/>
                <a:cs typeface="Calibri"/>
              </a:rPr>
              <a:t>предложение</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10" dirty="0">
                <a:latin typeface="Trebuchet MS" panose="020B0603020202020204" pitchFamily="34" charset="0"/>
                <a:cs typeface="Calibri"/>
              </a:rPr>
              <a:t>Конкурентный</a:t>
            </a:r>
            <a:r>
              <a:rPr sz="1600" spc="-220" dirty="0">
                <a:latin typeface="Trebuchet MS" panose="020B0603020202020204" pitchFamily="34" charset="0"/>
                <a:cs typeface="Calibri"/>
              </a:rPr>
              <a:t> </a:t>
            </a:r>
            <a:r>
              <a:rPr sz="1600" spc="-15" dirty="0">
                <a:latin typeface="Trebuchet MS" panose="020B0603020202020204" pitchFamily="34" charset="0"/>
                <a:cs typeface="Calibri"/>
              </a:rPr>
              <a:t>лист</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5" dirty="0">
                <a:latin typeface="Trebuchet MS" panose="020B0603020202020204" pitchFamily="34" charset="0"/>
                <a:cs typeface="Calibri"/>
              </a:rPr>
              <a:t>Мелкая</a:t>
            </a:r>
            <a:r>
              <a:rPr sz="1600" spc="-85" dirty="0">
                <a:latin typeface="Trebuchet MS" panose="020B0603020202020204" pitchFamily="34" charset="0"/>
                <a:cs typeface="Calibri"/>
              </a:rPr>
              <a:t> </a:t>
            </a:r>
            <a:r>
              <a:rPr sz="1600" spc="-20" dirty="0">
                <a:latin typeface="Trebuchet MS" panose="020B0603020202020204" pitchFamily="34" charset="0"/>
                <a:cs typeface="Calibri"/>
              </a:rPr>
              <a:t>закупка</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15" dirty="0">
                <a:latin typeface="Trebuchet MS" panose="020B0603020202020204" pitchFamily="34" charset="0"/>
                <a:cs typeface="Calibri"/>
              </a:rPr>
              <a:t>Отбор</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10" dirty="0">
                <a:latin typeface="Trebuchet MS" panose="020B0603020202020204" pitchFamily="34" charset="0"/>
                <a:cs typeface="Calibri"/>
              </a:rPr>
              <a:t>Нерегламентированная</a:t>
            </a:r>
            <a:r>
              <a:rPr sz="1600" spc="-295" dirty="0">
                <a:latin typeface="Trebuchet MS" panose="020B0603020202020204" pitchFamily="34" charset="0"/>
                <a:cs typeface="Calibri"/>
              </a:rPr>
              <a:t> </a:t>
            </a:r>
            <a:r>
              <a:rPr sz="1600" spc="-20" dirty="0">
                <a:latin typeface="Trebuchet MS" panose="020B0603020202020204" pitchFamily="34" charset="0"/>
                <a:cs typeface="Calibri"/>
              </a:rPr>
              <a:t>закупка</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5" dirty="0">
                <a:latin typeface="Trebuchet MS" panose="020B0603020202020204" pitchFamily="34" charset="0"/>
                <a:cs typeface="Calibri"/>
              </a:rPr>
              <a:t>Упрощенная</a:t>
            </a:r>
            <a:r>
              <a:rPr sz="1600" spc="-250" dirty="0">
                <a:latin typeface="Trebuchet MS" panose="020B0603020202020204" pitchFamily="34" charset="0"/>
                <a:cs typeface="Calibri"/>
              </a:rPr>
              <a:t> </a:t>
            </a:r>
            <a:r>
              <a:rPr sz="1600" spc="-20" dirty="0">
                <a:latin typeface="Trebuchet MS" panose="020B0603020202020204" pitchFamily="34" charset="0"/>
                <a:cs typeface="Calibri"/>
              </a:rPr>
              <a:t>закупка</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20" dirty="0">
                <a:latin typeface="Trebuchet MS" panose="020B0603020202020204" pitchFamily="34" charset="0"/>
                <a:cs typeface="Calibri"/>
              </a:rPr>
              <a:t>Закупки </a:t>
            </a:r>
            <a:r>
              <a:rPr sz="1600" spc="15" dirty="0">
                <a:latin typeface="Trebuchet MS" panose="020B0603020202020204" pitchFamily="34" charset="0"/>
                <a:cs typeface="Calibri"/>
              </a:rPr>
              <a:t>на основе </a:t>
            </a:r>
            <a:r>
              <a:rPr sz="1600" dirty="0">
                <a:latin typeface="Trebuchet MS" panose="020B0603020202020204" pitchFamily="34" charset="0"/>
                <a:cs typeface="Calibri"/>
              </a:rPr>
              <a:t>устойчивых хозяйственных</a:t>
            </a:r>
            <a:r>
              <a:rPr sz="1600" spc="-275" dirty="0">
                <a:latin typeface="Trebuchet MS" panose="020B0603020202020204" pitchFamily="34" charset="0"/>
                <a:cs typeface="Calibri"/>
              </a:rPr>
              <a:t> </a:t>
            </a:r>
            <a:r>
              <a:rPr sz="1600" spc="-20" dirty="0">
                <a:latin typeface="Trebuchet MS" panose="020B0603020202020204" pitchFamily="34" charset="0"/>
                <a:cs typeface="Calibri"/>
              </a:rPr>
              <a:t>связей</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15" dirty="0">
                <a:latin typeface="Trebuchet MS" panose="020B0603020202020204" pitchFamily="34" charset="0"/>
                <a:cs typeface="Calibri"/>
              </a:rPr>
              <a:t>Оперативная</a:t>
            </a:r>
            <a:r>
              <a:rPr sz="1600" spc="-295" dirty="0">
                <a:latin typeface="Trebuchet MS" panose="020B0603020202020204" pitchFamily="34" charset="0"/>
                <a:cs typeface="Calibri"/>
              </a:rPr>
              <a:t> </a:t>
            </a:r>
            <a:r>
              <a:rPr sz="1600" spc="-20" dirty="0">
                <a:latin typeface="Trebuchet MS" panose="020B0603020202020204" pitchFamily="34" charset="0"/>
                <a:cs typeface="Calibri"/>
              </a:rPr>
              <a:t>закупка</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20" dirty="0">
                <a:latin typeface="Trebuchet MS" panose="020B0603020202020204" pitchFamily="34" charset="0"/>
                <a:cs typeface="Calibri"/>
              </a:rPr>
              <a:t>Закупки </a:t>
            </a:r>
            <a:r>
              <a:rPr sz="1600" spc="-10" dirty="0">
                <a:latin typeface="Trebuchet MS" panose="020B0603020202020204" pitchFamily="34" charset="0"/>
                <a:cs typeface="Calibri"/>
              </a:rPr>
              <a:t>путем </a:t>
            </a:r>
            <a:r>
              <a:rPr sz="1600" spc="10" dirty="0">
                <a:latin typeface="Trebuchet MS" panose="020B0603020202020204" pitchFamily="34" charset="0"/>
                <a:cs typeface="Calibri"/>
              </a:rPr>
              <a:t>проведения </a:t>
            </a:r>
            <a:r>
              <a:rPr sz="1600" spc="5" dirty="0">
                <a:latin typeface="Trebuchet MS" panose="020B0603020202020204" pitchFamily="34" charset="0"/>
                <a:cs typeface="Calibri"/>
              </a:rPr>
              <a:t>анализа</a:t>
            </a:r>
            <a:r>
              <a:rPr sz="1600" spc="-175" dirty="0">
                <a:latin typeface="Trebuchet MS" panose="020B0603020202020204" pitchFamily="34" charset="0"/>
                <a:cs typeface="Calibri"/>
              </a:rPr>
              <a:t> </a:t>
            </a:r>
            <a:r>
              <a:rPr sz="1600" dirty="0">
                <a:latin typeface="Trebuchet MS" panose="020B0603020202020204" pitchFamily="34" charset="0"/>
                <a:cs typeface="Calibri"/>
              </a:rPr>
              <a:t>рынка</a:t>
            </a:r>
          </a:p>
          <a:p>
            <a:pPr marL="355600" indent="-342900">
              <a:buFont typeface="Arial"/>
              <a:buChar char="•"/>
              <a:tabLst>
                <a:tab pos="354965" algn="l"/>
                <a:tab pos="355600" algn="l"/>
              </a:tabLst>
            </a:pPr>
            <a:r>
              <a:rPr sz="1600" spc="-20" dirty="0">
                <a:latin typeface="Trebuchet MS" panose="020B0603020202020204" pitchFamily="34" charset="0"/>
                <a:cs typeface="Calibri"/>
              </a:rPr>
              <a:t>Закупки </a:t>
            </a:r>
            <a:r>
              <a:rPr sz="1600" spc="-25" dirty="0">
                <a:latin typeface="Trebuchet MS" panose="020B0603020202020204" pitchFamily="34" charset="0"/>
                <a:cs typeface="Calibri"/>
              </a:rPr>
              <a:t>по </a:t>
            </a:r>
            <a:r>
              <a:rPr sz="1600" spc="-15" dirty="0">
                <a:latin typeface="Trebuchet MS" panose="020B0603020202020204" pitchFamily="34" charset="0"/>
                <a:cs typeface="Calibri"/>
              </a:rPr>
              <a:t>результатам</a:t>
            </a:r>
            <a:r>
              <a:rPr sz="1600" spc="30" dirty="0">
                <a:latin typeface="Trebuchet MS" panose="020B0603020202020204" pitchFamily="34" charset="0"/>
                <a:cs typeface="Calibri"/>
              </a:rPr>
              <a:t> </a:t>
            </a:r>
            <a:r>
              <a:rPr sz="1600" spc="20" dirty="0">
                <a:latin typeface="Trebuchet MS" panose="020B0603020202020204" pitchFamily="34" charset="0"/>
                <a:cs typeface="Calibri"/>
              </a:rPr>
              <a:t>переговоров</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15" dirty="0">
                <a:latin typeface="Trebuchet MS" panose="020B0603020202020204" pitchFamily="34" charset="0"/>
                <a:cs typeface="Calibri"/>
              </a:rPr>
              <a:t>Котировочная</a:t>
            </a:r>
            <a:r>
              <a:rPr sz="1600" spc="-275" dirty="0">
                <a:latin typeface="Trebuchet MS" panose="020B0603020202020204" pitchFamily="34" charset="0"/>
                <a:cs typeface="Calibri"/>
              </a:rPr>
              <a:t> </a:t>
            </a:r>
            <a:r>
              <a:rPr sz="1600" spc="-25" dirty="0">
                <a:latin typeface="Trebuchet MS" panose="020B0603020202020204" pitchFamily="34" charset="0"/>
                <a:cs typeface="Calibri"/>
              </a:rPr>
              <a:t>сессия</a:t>
            </a:r>
            <a:endParaRPr sz="1600" dirty="0">
              <a:latin typeface="Trebuchet MS" panose="020B0603020202020204" pitchFamily="34" charset="0"/>
              <a:cs typeface="Calibri"/>
            </a:endParaRPr>
          </a:p>
          <a:p>
            <a:pPr marL="355600" indent="-342900">
              <a:buFont typeface="Arial"/>
              <a:buChar char="•"/>
              <a:tabLst>
                <a:tab pos="354965" algn="l"/>
                <a:tab pos="355600" algn="l"/>
              </a:tabLst>
            </a:pPr>
            <a:r>
              <a:rPr sz="1600" spc="5" dirty="0">
                <a:latin typeface="Trebuchet MS" panose="020B0603020202020204" pitchFamily="34" charset="0"/>
                <a:cs typeface="Calibri"/>
              </a:rPr>
              <a:t>Конъюнктурный</a:t>
            </a:r>
            <a:r>
              <a:rPr sz="1600" spc="-175" dirty="0">
                <a:latin typeface="Trebuchet MS" panose="020B0603020202020204" pitchFamily="34" charset="0"/>
                <a:cs typeface="Calibri"/>
              </a:rPr>
              <a:t> </a:t>
            </a:r>
            <a:r>
              <a:rPr sz="1600" spc="15" dirty="0">
                <a:latin typeface="Trebuchet MS" panose="020B0603020202020204" pitchFamily="34" charset="0"/>
                <a:cs typeface="Calibri"/>
              </a:rPr>
              <a:t>анализ</a:t>
            </a:r>
            <a:endParaRPr sz="1600" dirty="0">
              <a:latin typeface="Trebuchet MS" panose="020B0603020202020204" pitchFamily="34" charset="0"/>
              <a:cs typeface="Calibri"/>
            </a:endParaRPr>
          </a:p>
        </p:txBody>
      </p:sp>
    </p:spTree>
    <p:extLst>
      <p:ext uri="{BB962C8B-B14F-4D97-AF65-F5344CB8AC3E}">
        <p14:creationId xmlns:p14="http://schemas.microsoft.com/office/powerpoint/2010/main" val="1923257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33" y="105139"/>
            <a:ext cx="7296784" cy="304699"/>
          </a:xfrm>
          <a:prstGeom prst="rect">
            <a:avLst/>
          </a:prstGeom>
        </p:spPr>
        <p:txBody>
          <a:bodyPr vert="horz" wrap="square" lIns="0" tIns="0" rIns="0" bIns="0" rtlCol="0">
            <a:spAutoFit/>
          </a:bodyPr>
          <a:lstStyle/>
          <a:p>
            <a:pPr marL="12700"/>
            <a:r>
              <a:rPr sz="2200" dirty="0">
                <a:solidFill>
                  <a:srgbClr val="002060"/>
                </a:solidFill>
                <a:latin typeface="Trebuchet MS" panose="020B0603020202020204" pitchFamily="34" charset="0"/>
              </a:rPr>
              <a:t>Закупка у </a:t>
            </a:r>
            <a:r>
              <a:rPr sz="2200" spc="-5" dirty="0">
                <a:solidFill>
                  <a:srgbClr val="002060"/>
                </a:solidFill>
                <a:latin typeface="Trebuchet MS" panose="020B0603020202020204" pitchFamily="34" charset="0"/>
              </a:rPr>
              <a:t>единственного</a:t>
            </a:r>
            <a:r>
              <a:rPr sz="2200" spc="-65"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поставщика</a:t>
            </a:r>
          </a:p>
        </p:txBody>
      </p:sp>
      <p:sp>
        <p:nvSpPr>
          <p:cNvPr id="3" name="object 3"/>
          <p:cNvSpPr txBox="1"/>
          <p:nvPr/>
        </p:nvSpPr>
        <p:spPr>
          <a:xfrm>
            <a:off x="276226" y="793276"/>
            <a:ext cx="11153774" cy="553998"/>
          </a:xfrm>
          <a:prstGeom prst="rect">
            <a:avLst/>
          </a:prstGeom>
        </p:spPr>
        <p:txBody>
          <a:bodyPr vert="horz" wrap="square" lIns="0" tIns="0" rIns="0" bIns="0" rtlCol="0">
            <a:spAutoFit/>
          </a:bodyPr>
          <a:lstStyle/>
          <a:p>
            <a:pPr marL="12700"/>
            <a:r>
              <a:rPr b="1" dirty="0">
                <a:latin typeface="Trebuchet MS" panose="020B0603020202020204" pitchFamily="34" charset="0"/>
                <a:cs typeface="Verdana"/>
              </a:rPr>
              <a:t>Нормы закона </a:t>
            </a:r>
            <a:r>
              <a:rPr b="1" spc="5" dirty="0">
                <a:latin typeface="Trebuchet MS" panose="020B0603020202020204" pitchFamily="34" charset="0"/>
                <a:cs typeface="Verdana"/>
              </a:rPr>
              <a:t>№</a:t>
            </a:r>
            <a:r>
              <a:rPr b="1" spc="-114" dirty="0">
                <a:latin typeface="Trebuchet MS" panose="020B0603020202020204" pitchFamily="34" charset="0"/>
                <a:cs typeface="Verdana"/>
              </a:rPr>
              <a:t> </a:t>
            </a:r>
            <a:r>
              <a:rPr b="1" dirty="0" smtClean="0">
                <a:latin typeface="Trebuchet MS" panose="020B0603020202020204" pitchFamily="34" charset="0"/>
                <a:cs typeface="Verdana"/>
              </a:rPr>
              <a:t>223-ФЗ</a:t>
            </a:r>
            <a:endParaRPr lang="ru-RU" b="1" dirty="0" smtClean="0">
              <a:latin typeface="Trebuchet MS" panose="020B0603020202020204" pitchFamily="34" charset="0"/>
              <a:cs typeface="Verdana"/>
            </a:endParaRPr>
          </a:p>
          <a:p>
            <a:pPr marL="12700"/>
            <a:r>
              <a:rPr lang="ru-RU" b="1" dirty="0">
                <a:latin typeface="Trebuchet MS" panose="020B0603020202020204" pitchFamily="34" charset="0"/>
                <a:cs typeface="Verdana"/>
              </a:rPr>
              <a:t>Статья </a:t>
            </a:r>
            <a:r>
              <a:rPr lang="ru-RU" b="1" spc="-5" dirty="0">
                <a:latin typeface="Trebuchet MS" panose="020B0603020202020204" pitchFamily="34" charset="0"/>
                <a:cs typeface="Verdana"/>
              </a:rPr>
              <a:t>3.6. </a:t>
            </a:r>
            <a:r>
              <a:rPr lang="ru-RU" b="1" dirty="0">
                <a:latin typeface="Trebuchet MS" panose="020B0603020202020204" pitchFamily="34" charset="0"/>
                <a:cs typeface="Verdana"/>
              </a:rPr>
              <a:t>Требования к закупке у единственного поставщика</a:t>
            </a:r>
            <a:r>
              <a:rPr lang="ru-RU" b="1" spc="-175" dirty="0">
                <a:latin typeface="Trebuchet MS" panose="020B0603020202020204" pitchFamily="34" charset="0"/>
                <a:cs typeface="Verdana"/>
              </a:rPr>
              <a:t> </a:t>
            </a:r>
            <a:r>
              <a:rPr lang="ru-RU" b="1" dirty="0">
                <a:latin typeface="Trebuchet MS" panose="020B0603020202020204" pitchFamily="34" charset="0"/>
                <a:cs typeface="Verdana"/>
              </a:rPr>
              <a:t>(исполнителя,  подрядчика</a:t>
            </a:r>
            <a:r>
              <a:rPr lang="ru-RU" b="1" dirty="0" smtClean="0">
                <a:latin typeface="Trebuchet MS" panose="020B0603020202020204" pitchFamily="34" charset="0"/>
                <a:cs typeface="Verdana"/>
              </a:rPr>
              <a:t>)</a:t>
            </a:r>
            <a:endParaRPr dirty="0">
              <a:latin typeface="Trebuchet MS" panose="020B0603020202020204" pitchFamily="34" charset="0"/>
              <a:cs typeface="Verdana"/>
            </a:endParaRPr>
          </a:p>
        </p:txBody>
      </p:sp>
      <p:sp>
        <p:nvSpPr>
          <p:cNvPr id="4" name="object 4"/>
          <p:cNvSpPr txBox="1"/>
          <p:nvPr/>
        </p:nvSpPr>
        <p:spPr>
          <a:xfrm>
            <a:off x="581026" y="1384725"/>
            <a:ext cx="11134724" cy="1969770"/>
          </a:xfrm>
          <a:prstGeom prst="rect">
            <a:avLst/>
          </a:prstGeom>
        </p:spPr>
        <p:txBody>
          <a:bodyPr vert="horz" wrap="square" lIns="0" tIns="0" rIns="0" bIns="0" rtlCol="0">
            <a:spAutoFit/>
          </a:bodyPr>
          <a:lstStyle/>
          <a:p>
            <a:pPr marL="13335" marR="5715"/>
            <a:r>
              <a:rPr sz="1600" b="1" spc="-5" dirty="0">
                <a:solidFill>
                  <a:srgbClr val="274696"/>
                </a:solidFill>
                <a:latin typeface="Trebuchet MS" panose="020B0603020202020204" pitchFamily="34" charset="0"/>
                <a:cs typeface="Verdana"/>
              </a:rPr>
              <a:t>Порядок подготовки и </a:t>
            </a:r>
            <a:r>
              <a:rPr sz="1600" b="1" dirty="0">
                <a:solidFill>
                  <a:srgbClr val="274696"/>
                </a:solidFill>
                <a:latin typeface="Trebuchet MS" panose="020B0603020202020204" pitchFamily="34" charset="0"/>
                <a:cs typeface="Verdana"/>
              </a:rPr>
              <a:t>осуществления </a:t>
            </a:r>
            <a:r>
              <a:rPr sz="1600" b="1" spc="-5" dirty="0">
                <a:solidFill>
                  <a:srgbClr val="274696"/>
                </a:solidFill>
                <a:latin typeface="Trebuchet MS" panose="020B0603020202020204" pitchFamily="34" charset="0"/>
                <a:cs typeface="Verdana"/>
              </a:rPr>
              <a:t>закупки у единственного  поставщика (исполнителя, </a:t>
            </a:r>
            <a:r>
              <a:rPr sz="1600" b="1" dirty="0">
                <a:solidFill>
                  <a:srgbClr val="274696"/>
                </a:solidFill>
                <a:latin typeface="Trebuchet MS" panose="020B0603020202020204" pitchFamily="34" charset="0"/>
                <a:cs typeface="Verdana"/>
              </a:rPr>
              <a:t>подрядчика) </a:t>
            </a:r>
            <a:r>
              <a:rPr sz="1600" b="1" spc="-5" dirty="0">
                <a:solidFill>
                  <a:srgbClr val="274696"/>
                </a:solidFill>
                <a:latin typeface="Trebuchet MS" panose="020B0603020202020204" pitchFamily="34" charset="0"/>
                <a:cs typeface="Verdana"/>
              </a:rPr>
              <a:t>и исчерпывающий перечень  случаев проведения </a:t>
            </a:r>
            <a:r>
              <a:rPr sz="1600" b="1" dirty="0">
                <a:solidFill>
                  <a:srgbClr val="274696"/>
                </a:solidFill>
                <a:latin typeface="Trebuchet MS" panose="020B0603020202020204" pitchFamily="34" charset="0"/>
                <a:cs typeface="Verdana"/>
              </a:rPr>
              <a:t>такой </a:t>
            </a:r>
            <a:r>
              <a:rPr sz="1600" b="1" spc="-5" dirty="0">
                <a:solidFill>
                  <a:srgbClr val="274696"/>
                </a:solidFill>
                <a:latin typeface="Trebuchet MS" panose="020B0603020202020204" pitchFamily="34" charset="0"/>
                <a:cs typeface="Verdana"/>
              </a:rPr>
              <a:t>закупки устанавливаются положением о  закупке</a:t>
            </a:r>
            <a:endParaRPr sz="1600" dirty="0">
              <a:latin typeface="Trebuchet MS" panose="020B0603020202020204" pitchFamily="34" charset="0"/>
              <a:cs typeface="Verdana"/>
            </a:endParaRPr>
          </a:p>
          <a:p>
            <a:pPr marL="12700" marR="5080" indent="635"/>
            <a:r>
              <a:rPr sz="1600" spc="-5" dirty="0" smtClean="0">
                <a:latin typeface="Trebuchet MS" panose="020B0603020202020204" pitchFamily="34" charset="0"/>
                <a:cs typeface="Verdana"/>
              </a:rPr>
              <a:t>В </a:t>
            </a:r>
            <a:r>
              <a:rPr sz="1600" spc="-5" dirty="0">
                <a:latin typeface="Trebuchet MS" panose="020B0603020202020204" pitchFamily="34" charset="0"/>
                <a:cs typeface="Verdana"/>
              </a:rPr>
              <a:t>случае принятия Правительством Российской Федерации решений о  введении специальных мер в сфере </a:t>
            </a:r>
            <a:r>
              <a:rPr sz="1600" dirty="0">
                <a:latin typeface="Trebuchet MS" panose="020B0603020202020204" pitchFamily="34" charset="0"/>
                <a:cs typeface="Verdana"/>
              </a:rPr>
              <a:t>экономики, </a:t>
            </a:r>
            <a:r>
              <a:rPr sz="1600" spc="-5" dirty="0">
                <a:latin typeface="Trebuchet MS" panose="020B0603020202020204" pitchFamily="34" charset="0"/>
                <a:cs typeface="Verdana"/>
              </a:rPr>
              <a:t>предусмотренных пунктом 1  статьи 26.1 Федерального закона от 31.05.1996 № 61-ФЗ «Об </a:t>
            </a:r>
            <a:r>
              <a:rPr sz="1600" dirty="0">
                <a:latin typeface="Trebuchet MS" panose="020B0603020202020204" pitchFamily="34" charset="0"/>
                <a:cs typeface="Verdana"/>
              </a:rPr>
              <a:t>обороне»,  </a:t>
            </a:r>
            <a:r>
              <a:rPr sz="1600" spc="-5" dirty="0">
                <a:latin typeface="Trebuchet MS" panose="020B0603020202020204" pitchFamily="34" charset="0"/>
                <a:cs typeface="Verdana"/>
              </a:rPr>
              <a:t>заказчик </a:t>
            </a:r>
            <a:r>
              <a:rPr sz="1600" dirty="0">
                <a:latin typeface="Trebuchet MS" panose="020B0603020202020204" pitchFamily="34" charset="0"/>
                <a:cs typeface="Verdana"/>
              </a:rPr>
              <a:t>вправе осуществлять </a:t>
            </a:r>
            <a:r>
              <a:rPr sz="1600" spc="-5" dirty="0">
                <a:latin typeface="Trebuchet MS" panose="020B0603020202020204" pitchFamily="34" charset="0"/>
                <a:cs typeface="Verdana"/>
              </a:rPr>
              <a:t>у единственного </a:t>
            </a:r>
            <a:r>
              <a:rPr sz="1600" dirty="0">
                <a:latin typeface="Trebuchet MS" panose="020B0603020202020204" pitchFamily="34" charset="0"/>
                <a:cs typeface="Verdana"/>
              </a:rPr>
              <a:t>поставщика </a:t>
            </a:r>
            <a:r>
              <a:rPr sz="1600" spc="-5" dirty="0">
                <a:latin typeface="Trebuchet MS" panose="020B0603020202020204" pitchFamily="34" charset="0"/>
                <a:cs typeface="Verdana"/>
              </a:rPr>
              <a:t>(исполнителя,  подрядчика) закупку </a:t>
            </a:r>
            <a:r>
              <a:rPr sz="1600" dirty="0">
                <a:latin typeface="Trebuchet MS" panose="020B0603020202020204" pitchFamily="34" charset="0"/>
                <a:cs typeface="Verdana"/>
              </a:rPr>
              <a:t>товаров, работ, </a:t>
            </a:r>
            <a:r>
              <a:rPr sz="1600" spc="-5" dirty="0">
                <a:latin typeface="Trebuchet MS" panose="020B0603020202020204" pitchFamily="34" charset="0"/>
                <a:cs typeface="Verdana"/>
              </a:rPr>
              <a:t>услуг, необходимых для выполнения  государственного </a:t>
            </a:r>
            <a:r>
              <a:rPr sz="1600" dirty="0">
                <a:latin typeface="Trebuchet MS" panose="020B0603020202020204" pitchFamily="34" charset="0"/>
                <a:cs typeface="Verdana"/>
              </a:rPr>
              <a:t>оборонного </a:t>
            </a:r>
            <a:r>
              <a:rPr sz="1600" spc="-5" dirty="0">
                <a:latin typeface="Trebuchet MS" panose="020B0603020202020204" pitchFamily="34" charset="0"/>
                <a:cs typeface="Verdana"/>
              </a:rPr>
              <a:t>заказа, а также для </a:t>
            </a:r>
            <a:r>
              <a:rPr sz="1600" dirty="0">
                <a:latin typeface="Trebuchet MS" panose="020B0603020202020204" pitchFamily="34" charset="0"/>
                <a:cs typeface="Verdana"/>
              </a:rPr>
              <a:t>формирования </a:t>
            </a:r>
            <a:r>
              <a:rPr sz="1600" spc="-5" dirty="0">
                <a:latin typeface="Trebuchet MS" panose="020B0603020202020204" pitchFamily="34" charset="0"/>
                <a:cs typeface="Verdana"/>
              </a:rPr>
              <a:t>запаса  </a:t>
            </a:r>
            <a:r>
              <a:rPr sz="1600" dirty="0">
                <a:latin typeface="Trebuchet MS" panose="020B0603020202020204" pitchFamily="34" charset="0"/>
                <a:cs typeface="Verdana"/>
              </a:rPr>
              <a:t>продукции, сырья, </a:t>
            </a:r>
            <a:r>
              <a:rPr sz="1600" spc="-5" dirty="0">
                <a:latin typeface="Trebuchet MS" panose="020B0603020202020204" pitchFamily="34" charset="0"/>
                <a:cs typeface="Verdana"/>
              </a:rPr>
              <a:t>материалов, </a:t>
            </a:r>
            <a:r>
              <a:rPr sz="1600" dirty="0">
                <a:latin typeface="Trebuchet MS" panose="020B0603020202020204" pitchFamily="34" charset="0"/>
                <a:cs typeface="Verdana"/>
              </a:rPr>
              <a:t>полуфабрикатов, </a:t>
            </a:r>
            <a:r>
              <a:rPr sz="1600" spc="-5" dirty="0">
                <a:latin typeface="Trebuchet MS" panose="020B0603020202020204" pitchFamily="34" charset="0"/>
                <a:cs typeface="Verdana"/>
              </a:rPr>
              <a:t>комплектующих изделий,  предусмотренного </a:t>
            </a:r>
            <a:r>
              <a:rPr sz="1600" dirty="0">
                <a:latin typeface="Trebuchet MS" panose="020B0603020202020204" pitchFamily="34" charset="0"/>
                <a:cs typeface="Verdana"/>
              </a:rPr>
              <a:t>пунктами </a:t>
            </a:r>
            <a:r>
              <a:rPr sz="1600" spc="-5" dirty="0">
                <a:latin typeface="Trebuchet MS" panose="020B0603020202020204" pitchFamily="34" charset="0"/>
                <a:cs typeface="Verdana"/>
              </a:rPr>
              <a:t>3 - 3.2 статьи 7.1 Федерального </a:t>
            </a:r>
            <a:r>
              <a:rPr sz="1600" dirty="0">
                <a:latin typeface="Trebuchet MS" panose="020B0603020202020204" pitchFamily="34" charset="0"/>
                <a:cs typeface="Verdana"/>
              </a:rPr>
              <a:t>закона </a:t>
            </a:r>
            <a:r>
              <a:rPr sz="1600" spc="5" dirty="0">
                <a:latin typeface="Trebuchet MS" panose="020B0603020202020204" pitchFamily="34" charset="0"/>
                <a:cs typeface="Verdana"/>
              </a:rPr>
              <a:t>от  </a:t>
            </a:r>
            <a:r>
              <a:rPr sz="1600" dirty="0">
                <a:latin typeface="Trebuchet MS" panose="020B0603020202020204" pitchFamily="34" charset="0"/>
                <a:cs typeface="Verdana"/>
              </a:rPr>
              <a:t>29.12.2012 </a:t>
            </a:r>
            <a:r>
              <a:rPr sz="1600" spc="-5" dirty="0">
                <a:latin typeface="Trebuchet MS" panose="020B0603020202020204" pitchFamily="34" charset="0"/>
                <a:cs typeface="Verdana"/>
              </a:rPr>
              <a:t>№ 275-ФЗ «О государственном оборонном</a:t>
            </a:r>
            <a:r>
              <a:rPr sz="1600" spc="40" dirty="0">
                <a:latin typeface="Trebuchet MS" panose="020B0603020202020204" pitchFamily="34" charset="0"/>
                <a:cs typeface="Verdana"/>
              </a:rPr>
              <a:t> </a:t>
            </a:r>
            <a:r>
              <a:rPr sz="1600" spc="-5" dirty="0">
                <a:latin typeface="Trebuchet MS" panose="020B0603020202020204" pitchFamily="34" charset="0"/>
                <a:cs typeface="Verdana"/>
              </a:rPr>
              <a:t>заказе»</a:t>
            </a:r>
            <a:endParaRPr sz="1600" dirty="0">
              <a:latin typeface="Trebuchet MS" panose="020B0603020202020204" pitchFamily="34" charset="0"/>
              <a:cs typeface="Verdana"/>
            </a:endParaRPr>
          </a:p>
        </p:txBody>
      </p:sp>
      <p:sp>
        <p:nvSpPr>
          <p:cNvPr id="8" name="object 59"/>
          <p:cNvSpPr txBox="1"/>
          <p:nvPr/>
        </p:nvSpPr>
        <p:spPr>
          <a:xfrm>
            <a:off x="276226" y="3534013"/>
            <a:ext cx="11439524" cy="3102388"/>
          </a:xfrm>
          <a:prstGeom prst="rect">
            <a:avLst/>
          </a:prstGeom>
          <a:ln>
            <a:solidFill>
              <a:schemeClr val="accent1"/>
            </a:solidFill>
          </a:ln>
        </p:spPr>
        <p:txBody>
          <a:bodyPr vert="horz" wrap="square" lIns="0" tIns="0" rIns="0" bIns="0" rtlCol="0">
            <a:spAutoFit/>
          </a:bodyPr>
          <a:lstStyle/>
          <a:p>
            <a:pPr marL="298450" indent="-285750">
              <a:lnSpc>
                <a:spcPct val="90000"/>
              </a:lnSpc>
              <a:buFont typeface="Wingdings" panose="05000000000000000000" pitchFamily="2" charset="2"/>
              <a:buChar char="Ø"/>
            </a:pPr>
            <a:r>
              <a:rPr lang="ru-RU" sz="1600" dirty="0">
                <a:latin typeface="Trebuchet MS" panose="020B0603020202020204" pitchFamily="34" charset="0"/>
                <a:cs typeface="Times New Roman"/>
              </a:rPr>
              <a:t>З</a:t>
            </a:r>
            <a:r>
              <a:rPr sz="1600" b="1" dirty="0" err="1" smtClean="0">
                <a:latin typeface="Trebuchet MS" panose="020B0603020202020204" pitchFamily="34" charset="0"/>
                <a:cs typeface="Times New Roman"/>
              </a:rPr>
              <a:t>аказчик</a:t>
            </a:r>
            <a:r>
              <a:rPr lang="ru-RU" sz="1600" b="1" dirty="0">
                <a:latin typeface="Trebuchet MS" panose="020B0603020202020204" pitchFamily="34" charset="0"/>
                <a:cs typeface="Times New Roman"/>
              </a:rPr>
              <a:t> </a:t>
            </a:r>
            <a:r>
              <a:rPr sz="1600" b="1" dirty="0" err="1" smtClean="0">
                <a:latin typeface="Trebuchet MS" panose="020B0603020202020204" pitchFamily="34" charset="0"/>
                <a:cs typeface="Times New Roman"/>
              </a:rPr>
              <a:t>самостоятельно</a:t>
            </a:r>
            <a:r>
              <a:rPr lang="ru-RU" sz="1600" b="1" dirty="0">
                <a:latin typeface="Trebuchet MS" panose="020B0603020202020204" pitchFamily="34" charset="0"/>
                <a:cs typeface="Times New Roman"/>
              </a:rPr>
              <a:t> </a:t>
            </a:r>
            <a:r>
              <a:rPr sz="1600" b="1" dirty="0" err="1" smtClean="0">
                <a:latin typeface="Trebuchet MS" panose="020B0603020202020204" pitchFamily="34" charset="0"/>
                <a:cs typeface="Times New Roman"/>
              </a:rPr>
              <a:t>определяет</a:t>
            </a:r>
            <a:r>
              <a:rPr sz="1600" b="1" dirty="0" smtClean="0">
                <a:latin typeface="Trebuchet MS" panose="020B0603020202020204" pitchFamily="34" charset="0"/>
                <a:cs typeface="Times New Roman"/>
              </a:rPr>
              <a:t> </a:t>
            </a:r>
            <a:r>
              <a:rPr sz="1600" dirty="0">
                <a:latin typeface="Trebuchet MS" panose="020B0603020202020204" pitchFamily="34" charset="0"/>
                <a:cs typeface="Times New Roman"/>
              </a:rPr>
              <a:t>в </a:t>
            </a:r>
            <a:r>
              <a:rPr lang="ru-RU" sz="1600" dirty="0" smtClean="0">
                <a:latin typeface="Trebuchet MS" panose="020B0603020202020204" pitchFamily="34" charset="0"/>
                <a:cs typeface="Times New Roman"/>
              </a:rPr>
              <a:t>П</a:t>
            </a:r>
            <a:r>
              <a:rPr sz="1600" dirty="0" err="1" smtClean="0">
                <a:latin typeface="Trebuchet MS" panose="020B0603020202020204" pitchFamily="34" charset="0"/>
                <a:cs typeface="Times New Roman"/>
              </a:rPr>
              <a:t>оложении</a:t>
            </a:r>
            <a:r>
              <a:rPr sz="1600" dirty="0" smtClean="0">
                <a:latin typeface="Trebuchet MS" panose="020B0603020202020204" pitchFamily="34" charset="0"/>
                <a:cs typeface="Times New Roman"/>
              </a:rPr>
              <a:t>  </a:t>
            </a:r>
            <a:r>
              <a:rPr sz="1600" dirty="0">
                <a:latin typeface="Trebuchet MS" panose="020B0603020202020204" pitchFamily="34" charset="0"/>
                <a:cs typeface="Times New Roman"/>
              </a:rPr>
              <a:t>о  закупке  способы  закупки,  в  </a:t>
            </a:r>
            <a:r>
              <a:rPr sz="1600" dirty="0" err="1">
                <a:latin typeface="Trebuchet MS" panose="020B0603020202020204" pitchFamily="34" charset="0"/>
                <a:cs typeface="Times New Roman"/>
              </a:rPr>
              <a:t>том</a:t>
            </a:r>
            <a:r>
              <a:rPr sz="1600" dirty="0">
                <a:latin typeface="Trebuchet MS" panose="020B0603020202020204" pitchFamily="34" charset="0"/>
                <a:cs typeface="Times New Roman"/>
              </a:rPr>
              <a:t> </a:t>
            </a:r>
            <a:r>
              <a:rPr sz="1600" dirty="0" err="1" smtClean="0">
                <a:latin typeface="Trebuchet MS" panose="020B0603020202020204" pitchFamily="34" charset="0"/>
                <a:cs typeface="Times New Roman"/>
              </a:rPr>
              <a:t>числе</a:t>
            </a:r>
            <a:r>
              <a:rPr sz="1600" dirty="0" smtClean="0">
                <a:latin typeface="Trebuchet MS" panose="020B0603020202020204" pitchFamily="34" charset="0"/>
                <a:cs typeface="Times New Roman"/>
              </a:rPr>
              <a:t>,</a:t>
            </a:r>
            <a:r>
              <a:rPr lang="ru-RU" sz="1600" dirty="0" smtClean="0">
                <a:latin typeface="Trebuchet MS" panose="020B0603020202020204" pitchFamily="34" charset="0"/>
                <a:cs typeface="Times New Roman"/>
              </a:rPr>
              <a:t> </a:t>
            </a:r>
            <a:r>
              <a:rPr sz="1600" b="1" dirty="0" err="1" smtClean="0">
                <a:latin typeface="Trebuchet MS" panose="020B0603020202020204" pitchFamily="34" charset="0"/>
                <a:cs typeface="Times New Roman"/>
              </a:rPr>
              <a:t>условия</a:t>
            </a:r>
            <a:r>
              <a:rPr sz="1600" b="1" dirty="0" smtClean="0">
                <a:latin typeface="Trebuchet MS" panose="020B0603020202020204" pitchFamily="34" charset="0"/>
                <a:cs typeface="Times New Roman"/>
              </a:rPr>
              <a:t> </a:t>
            </a:r>
            <a:r>
              <a:rPr sz="1600" b="1" dirty="0">
                <a:latin typeface="Trebuchet MS" panose="020B0603020202020204" pitchFamily="34" charset="0"/>
                <a:cs typeface="Times New Roman"/>
              </a:rPr>
              <a:t>и порядок заключения договора с единственным поставщиком</a:t>
            </a:r>
            <a:r>
              <a:rPr sz="1600" dirty="0">
                <a:latin typeface="Trebuchet MS" panose="020B0603020202020204" pitchFamily="34" charset="0"/>
                <a:cs typeface="Times New Roman"/>
              </a:rPr>
              <a:t>, исполнителем, </a:t>
            </a:r>
            <a:r>
              <a:rPr sz="1600" dirty="0" err="1">
                <a:latin typeface="Trebuchet MS" panose="020B0603020202020204" pitchFamily="34" charset="0"/>
                <a:cs typeface="Times New Roman"/>
              </a:rPr>
              <a:t>подрядчиком</a:t>
            </a:r>
            <a:r>
              <a:rPr sz="1600" dirty="0" smtClean="0">
                <a:latin typeface="Trebuchet MS" panose="020B0603020202020204" pitchFamily="34" charset="0"/>
                <a:cs typeface="Times New Roman"/>
              </a:rPr>
              <a:t>.</a:t>
            </a:r>
            <a:endParaRPr lang="ru-RU" sz="1600" dirty="0" smtClean="0">
              <a:latin typeface="Trebuchet MS" panose="020B0603020202020204" pitchFamily="34" charset="0"/>
              <a:cs typeface="Times New Roman"/>
            </a:endParaRPr>
          </a:p>
          <a:p>
            <a:pPr marL="12700" algn="r">
              <a:lnSpc>
                <a:spcPct val="90000"/>
              </a:lnSpc>
            </a:pPr>
            <a:r>
              <a:rPr sz="1600" dirty="0" err="1" smtClean="0">
                <a:latin typeface="Trebuchet MS" panose="020B0603020202020204" pitchFamily="34" charset="0"/>
                <a:cs typeface="Times New Roman"/>
              </a:rPr>
              <a:t>Письмо</a:t>
            </a:r>
            <a:r>
              <a:rPr sz="1600" dirty="0" smtClean="0">
                <a:latin typeface="Trebuchet MS" panose="020B0603020202020204" pitchFamily="34" charset="0"/>
                <a:cs typeface="Times New Roman"/>
              </a:rPr>
              <a:t> </a:t>
            </a:r>
            <a:r>
              <a:rPr sz="1600" dirty="0">
                <a:latin typeface="Trebuchet MS" panose="020B0603020202020204" pitchFamily="34" charset="0"/>
                <a:cs typeface="Times New Roman"/>
              </a:rPr>
              <a:t>ФАС России от 27.02.2019 N 17/15158/19</a:t>
            </a:r>
          </a:p>
          <a:p>
            <a:pPr marL="285750" indent="-285750">
              <a:lnSpc>
                <a:spcPct val="90000"/>
              </a:lnSpc>
              <a:buFont typeface="Wingdings" panose="05000000000000000000" pitchFamily="2" charset="2"/>
              <a:buChar char="Ø"/>
            </a:pPr>
            <a:endParaRPr sz="1600" dirty="0">
              <a:latin typeface="Trebuchet MS" panose="020B0603020202020204" pitchFamily="34" charset="0"/>
              <a:cs typeface="Times New Roman"/>
            </a:endParaRPr>
          </a:p>
          <a:p>
            <a:pPr marL="298450" marR="5080" indent="-285750">
              <a:lnSpc>
                <a:spcPct val="90000"/>
              </a:lnSpc>
              <a:buFont typeface="Wingdings" panose="05000000000000000000" pitchFamily="2" charset="2"/>
              <a:buChar char="Ø"/>
            </a:pPr>
            <a:r>
              <a:rPr sz="1600" b="1" dirty="0">
                <a:latin typeface="Trebuchet MS" panose="020B0603020202020204" pitchFamily="34" charset="0"/>
                <a:cs typeface="Times New Roman"/>
              </a:rPr>
              <a:t>Закон N 223-ФЗ не содержит перечень случаев закупки у единственного поставщика (исполнителя,  подрядчика), в том числе случай закупки товаров, работ, услуг у единственного поставщика (исполнителя,  подрядчика) на сумму до 600 тысяч рублей.</a:t>
            </a:r>
            <a:endParaRPr sz="1600" dirty="0">
              <a:latin typeface="Trebuchet MS" panose="020B0603020202020204" pitchFamily="34" charset="0"/>
              <a:cs typeface="Times New Roman"/>
            </a:endParaRPr>
          </a:p>
          <a:p>
            <a:pPr marL="12700" marR="5715">
              <a:lnSpc>
                <a:spcPct val="90000"/>
              </a:lnSpc>
            </a:pPr>
            <a:r>
              <a:rPr sz="1600" dirty="0">
                <a:latin typeface="Trebuchet MS" panose="020B0603020202020204" pitchFamily="34" charset="0"/>
                <a:cs typeface="Times New Roman"/>
              </a:rPr>
              <a:t>Порядок подготовки и осуществления закупки у единственного поставщика (исполнителя, подрядчика) и  исчерпывающий перечень случаев проведения такой закупки устанавливаются положением о закупке (статья 3.6  Закона N 223-ФЗ</a:t>
            </a:r>
            <a:r>
              <a:rPr sz="1600" dirty="0" smtClean="0">
                <a:latin typeface="Trebuchet MS" panose="020B0603020202020204" pitchFamily="34" charset="0"/>
                <a:cs typeface="Times New Roman"/>
              </a:rPr>
              <a:t>).</a:t>
            </a:r>
            <a:endParaRPr lang="ru-RU" sz="1600" dirty="0" smtClean="0">
              <a:latin typeface="Trebuchet MS" panose="020B0603020202020204" pitchFamily="34" charset="0"/>
              <a:cs typeface="Times New Roman"/>
            </a:endParaRPr>
          </a:p>
          <a:p>
            <a:pPr marL="12700" marR="5715" algn="r">
              <a:lnSpc>
                <a:spcPct val="90000"/>
              </a:lnSpc>
            </a:pPr>
            <a:r>
              <a:rPr lang="ru-RU" sz="1600" i="1" dirty="0">
                <a:latin typeface="Trebuchet MS" panose="020B0603020202020204" pitchFamily="34" charset="0"/>
                <a:cs typeface="Times New Roman" panose="02020603050405020304" pitchFamily="18" charset="0"/>
              </a:rPr>
              <a:t>Письмо Минфина от 28.12.2018 № 24-05-08/96208, от 29.06.2020 N 24-04-08/55767,</a:t>
            </a:r>
            <a:r>
              <a:rPr lang="ru-RU" sz="1600" i="1" dirty="0">
                <a:latin typeface="Trebuchet MS" panose="020B0603020202020204" pitchFamily="34" charset="0"/>
                <a:cs typeface="Times New Roman"/>
              </a:rPr>
              <a:t> </a:t>
            </a:r>
            <a:r>
              <a:rPr lang="ru-RU" sz="1600" i="1" dirty="0" smtClean="0">
                <a:latin typeface="Trebuchet MS" panose="020B0603020202020204" pitchFamily="34" charset="0"/>
                <a:cs typeface="Times New Roman"/>
              </a:rPr>
              <a:t>от </a:t>
            </a:r>
            <a:r>
              <a:rPr lang="ru-RU" sz="1600" i="1" dirty="0">
                <a:latin typeface="Trebuchet MS" panose="020B0603020202020204" pitchFamily="34" charset="0"/>
                <a:cs typeface="Times New Roman"/>
              </a:rPr>
              <a:t>25.09.2020 </a:t>
            </a:r>
            <a:r>
              <a:rPr lang="ru-RU" sz="1600" i="1" dirty="0">
                <a:latin typeface="Trebuchet MS" panose="020B0603020202020204" pitchFamily="34" charset="0"/>
                <a:cs typeface="Book Antiqua"/>
              </a:rPr>
              <a:t>N </a:t>
            </a:r>
            <a:r>
              <a:rPr lang="ru-RU" sz="1600" i="1" dirty="0" smtClean="0">
                <a:latin typeface="Trebuchet MS" panose="020B0603020202020204" pitchFamily="34" charset="0"/>
                <a:cs typeface="Book Antiqua"/>
              </a:rPr>
              <a:t>24-04-08/84391,</a:t>
            </a:r>
            <a:r>
              <a:rPr lang="ru-RU" sz="1600" i="1" dirty="0" smtClean="0">
                <a:latin typeface="Trebuchet MS" panose="020B0603020202020204" pitchFamily="34" charset="0"/>
                <a:cs typeface="Times New Roman"/>
              </a:rPr>
              <a:t>от </a:t>
            </a:r>
            <a:r>
              <a:rPr lang="ru-RU" sz="1600" i="1" dirty="0">
                <a:latin typeface="Trebuchet MS" panose="020B0603020202020204" pitchFamily="34" charset="0"/>
                <a:cs typeface="Times New Roman"/>
              </a:rPr>
              <a:t>12.02.2021 N </a:t>
            </a:r>
            <a:r>
              <a:rPr lang="ru-RU" sz="1600" i="1" dirty="0" smtClean="0">
                <a:latin typeface="Trebuchet MS" panose="020B0603020202020204" pitchFamily="34" charset="0"/>
                <a:cs typeface="Times New Roman"/>
              </a:rPr>
              <a:t>03-11-11/9781</a:t>
            </a:r>
          </a:p>
          <a:p>
            <a:pPr marL="401955" marR="106045" indent="-285750">
              <a:lnSpc>
                <a:spcPct val="90000"/>
              </a:lnSpc>
              <a:buFont typeface="Wingdings" panose="05000000000000000000" pitchFamily="2" charset="2"/>
              <a:buChar char="Ø"/>
            </a:pPr>
            <a:r>
              <a:rPr lang="ru-RU" sz="1600" b="1" dirty="0" smtClean="0">
                <a:latin typeface="Trebuchet MS" panose="020B0603020202020204" pitchFamily="34" charset="0"/>
                <a:cs typeface="Times New Roman"/>
              </a:rPr>
              <a:t>Нельзя </a:t>
            </a:r>
            <a:r>
              <a:rPr lang="ru-RU" sz="1600" b="1" dirty="0">
                <a:latin typeface="Trebuchet MS" panose="020B0603020202020204" pitchFamily="34" charset="0"/>
                <a:cs typeface="Times New Roman"/>
              </a:rPr>
              <a:t>осуществлять  </a:t>
            </a:r>
            <a:r>
              <a:rPr lang="ru-RU" sz="1600" b="1" u="heavy" dirty="0">
                <a:latin typeface="Trebuchet MS" panose="020B0603020202020204" pitchFamily="34" charset="0"/>
                <a:cs typeface="Times New Roman"/>
              </a:rPr>
              <a:t>большую часть </a:t>
            </a:r>
            <a:r>
              <a:rPr lang="ru-RU" sz="1600" b="1" dirty="0">
                <a:latin typeface="Trebuchet MS" panose="020B0603020202020204" pitchFamily="34" charset="0"/>
                <a:cs typeface="Times New Roman"/>
              </a:rPr>
              <a:t>закупок  у </a:t>
            </a:r>
            <a:r>
              <a:rPr lang="ru-RU" sz="1600" b="1" dirty="0" smtClean="0">
                <a:latin typeface="Trebuchet MS" panose="020B0603020202020204" pitchFamily="34" charset="0"/>
                <a:cs typeface="Times New Roman"/>
              </a:rPr>
              <a:t>ЕП</a:t>
            </a:r>
            <a:endParaRPr lang="ru-RU" sz="1600" dirty="0">
              <a:latin typeface="Trebuchet MS" panose="020B0603020202020204" pitchFamily="34" charset="0"/>
              <a:cs typeface="Times New Roman"/>
            </a:endParaRPr>
          </a:p>
          <a:p>
            <a:pPr marL="220979" marR="212725" algn="r">
              <a:lnSpc>
                <a:spcPct val="90000"/>
              </a:lnSpc>
            </a:pPr>
            <a:r>
              <a:rPr lang="ru-RU" sz="1600" dirty="0">
                <a:latin typeface="Trebuchet MS" panose="020B0603020202020204" pitchFamily="34" charset="0"/>
                <a:cs typeface="Times New Roman"/>
              </a:rPr>
              <a:t>П</a:t>
            </a:r>
            <a:r>
              <a:rPr lang="ru-RU" sz="1600" dirty="0" smtClean="0">
                <a:latin typeface="Trebuchet MS" panose="020B0603020202020204" pitchFamily="34" charset="0"/>
                <a:cs typeface="Times New Roman"/>
              </a:rPr>
              <a:t>исьмо </a:t>
            </a:r>
            <a:r>
              <a:rPr lang="ru-RU" sz="1600" dirty="0">
                <a:latin typeface="Trebuchet MS" panose="020B0603020202020204" pitchFamily="34" charset="0"/>
                <a:cs typeface="Times New Roman"/>
              </a:rPr>
              <a:t>Минфина России  от 19.04.2019 N </a:t>
            </a:r>
            <a:r>
              <a:rPr lang="ru-RU" sz="1600" dirty="0" smtClean="0">
                <a:latin typeface="Trebuchet MS" panose="020B0603020202020204" pitchFamily="34" charset="0"/>
                <a:cs typeface="Times New Roman"/>
              </a:rPr>
              <a:t>24-04-07/28730</a:t>
            </a:r>
            <a:endParaRPr sz="1600" dirty="0">
              <a:latin typeface="Trebuchet MS" panose="020B0603020202020204" pitchFamily="34" charset="0"/>
              <a:cs typeface="Times New Roman"/>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172417"/>
            <a:ext cx="8760587" cy="338554"/>
          </a:xfrm>
          <a:prstGeom prst="rect">
            <a:avLst/>
          </a:prstGeom>
        </p:spPr>
        <p:txBody>
          <a:bodyPr spcFirstLastPara="1" vert="horz" wrap="square" lIns="0" tIns="0" rIns="0" bIns="0" rtlCol="0" anchor="ctr" anchorCtr="0">
            <a:spAutoFit/>
          </a:bodyPr>
          <a:lstStyle/>
          <a:p>
            <a:pPr marL="12700">
              <a:lnSpc>
                <a:spcPct val="100000"/>
              </a:lnSpc>
            </a:pPr>
            <a:r>
              <a:rPr sz="2200" spc="-10" dirty="0">
                <a:solidFill>
                  <a:srgbClr val="002060"/>
                </a:solidFill>
                <a:latin typeface="Trebuchet MS" panose="020B0603020202020204" pitchFamily="34" charset="0"/>
              </a:rPr>
              <a:t>Закупки </a:t>
            </a:r>
            <a:r>
              <a:rPr sz="2200" spc="-5" dirty="0">
                <a:solidFill>
                  <a:srgbClr val="002060"/>
                </a:solidFill>
                <a:latin typeface="Trebuchet MS" panose="020B0603020202020204" pitchFamily="34" charset="0"/>
              </a:rPr>
              <a:t>у </a:t>
            </a:r>
            <a:r>
              <a:rPr lang="ru-RU" sz="2200" spc="-10" dirty="0" smtClean="0">
                <a:solidFill>
                  <a:srgbClr val="002060"/>
                </a:solidFill>
                <a:latin typeface="Trebuchet MS" panose="020B0603020202020204" pitchFamily="34" charset="0"/>
              </a:rPr>
              <a:t>единственного поставщика: п</a:t>
            </a:r>
            <a:r>
              <a:rPr sz="2200" spc="-5" dirty="0" err="1" smtClean="0">
                <a:solidFill>
                  <a:srgbClr val="002060"/>
                </a:solidFill>
                <a:latin typeface="Trebuchet MS" panose="020B0603020202020204" pitchFamily="34" charset="0"/>
              </a:rPr>
              <a:t>равила</a:t>
            </a:r>
            <a:r>
              <a:rPr sz="2200" spc="-5" dirty="0" smtClean="0">
                <a:solidFill>
                  <a:srgbClr val="002060"/>
                </a:solidFill>
                <a:latin typeface="Trebuchet MS" panose="020B0603020202020204" pitchFamily="34" charset="0"/>
              </a:rPr>
              <a:t> </a:t>
            </a:r>
            <a:r>
              <a:rPr sz="2200" spc="-10" dirty="0">
                <a:solidFill>
                  <a:srgbClr val="002060"/>
                </a:solidFill>
                <a:latin typeface="Trebuchet MS" panose="020B0603020202020204" pitchFamily="34" charset="0"/>
              </a:rPr>
              <a:t>Закона</a:t>
            </a:r>
            <a:r>
              <a:rPr sz="2200" spc="25"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223-ФЗ</a:t>
            </a:r>
          </a:p>
        </p:txBody>
      </p:sp>
      <p:graphicFrame>
        <p:nvGraphicFramePr>
          <p:cNvPr id="3" name="object 3"/>
          <p:cNvGraphicFramePr>
            <a:graphicFrameLocks noGrp="1"/>
          </p:cNvGraphicFramePr>
          <p:nvPr>
            <p:extLst>
              <p:ext uri="{D42A27DB-BD31-4B8C-83A1-F6EECF244321}">
                <p14:modId xmlns:p14="http://schemas.microsoft.com/office/powerpoint/2010/main" val="1137819712"/>
              </p:ext>
            </p:extLst>
          </p:nvPr>
        </p:nvGraphicFramePr>
        <p:xfrm>
          <a:off x="457200" y="757896"/>
          <a:ext cx="11430001" cy="3189135"/>
        </p:xfrm>
        <a:graphic>
          <a:graphicData uri="http://schemas.openxmlformats.org/drawingml/2006/table">
            <a:tbl>
              <a:tblPr firstRow="1" bandRow="1">
                <a:tableStyleId>{2D5ABB26-0587-4C30-8999-92F81FD0307C}</a:tableStyleId>
              </a:tblPr>
              <a:tblGrid>
                <a:gridCol w="9296400"/>
                <a:gridCol w="2133601"/>
              </a:tblGrid>
              <a:tr h="385104">
                <a:tc>
                  <a:txBody>
                    <a:bodyPr/>
                    <a:lstStyle/>
                    <a:p>
                      <a:pPr marL="85090">
                        <a:lnSpc>
                          <a:spcPct val="100000"/>
                        </a:lnSpc>
                        <a:spcBef>
                          <a:spcPts val="260"/>
                        </a:spcBef>
                      </a:pPr>
                      <a:r>
                        <a:rPr sz="1600" b="1" spc="-5" dirty="0">
                          <a:latin typeface="Trebuchet MS" panose="020B0603020202020204" pitchFamily="34" charset="0"/>
                          <a:cs typeface="Times New Roman"/>
                        </a:rPr>
                        <a:t>Правило</a:t>
                      </a:r>
                      <a:endParaRPr sz="1600" dirty="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5725">
                        <a:lnSpc>
                          <a:spcPct val="100000"/>
                        </a:lnSpc>
                        <a:spcBef>
                          <a:spcPts val="260"/>
                        </a:spcBef>
                      </a:pPr>
                      <a:r>
                        <a:rPr sz="1600" b="1" spc="-10" dirty="0" err="1" smtClean="0">
                          <a:latin typeface="Trebuchet MS" panose="020B0603020202020204" pitchFamily="34" charset="0"/>
                          <a:cs typeface="Times New Roman"/>
                        </a:rPr>
                        <a:t>Норма</a:t>
                      </a:r>
                      <a:r>
                        <a:rPr lang="ru-RU" sz="1600" b="1" spc="-10" dirty="0" smtClean="0">
                          <a:latin typeface="Trebuchet MS" panose="020B0603020202020204" pitchFamily="34" charset="0"/>
                          <a:cs typeface="Times New Roman"/>
                        </a:rPr>
                        <a:t> </a:t>
                      </a:r>
                      <a:r>
                        <a:rPr sz="1600" b="1" spc="-10" dirty="0" err="1" smtClean="0">
                          <a:latin typeface="Trebuchet MS" panose="020B0603020202020204" pitchFamily="34" charset="0"/>
                          <a:cs typeface="Times New Roman"/>
                        </a:rPr>
                        <a:t>закона</a:t>
                      </a:r>
                      <a:endParaRPr sz="1600" dirty="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822959">
                <a:tc>
                  <a:txBody>
                    <a:bodyPr/>
                    <a:lstStyle/>
                    <a:p>
                      <a:pPr marL="85090" marR="273685">
                        <a:lnSpc>
                          <a:spcPct val="100000"/>
                        </a:lnSpc>
                        <a:spcBef>
                          <a:spcPts val="260"/>
                        </a:spcBef>
                      </a:pPr>
                      <a:r>
                        <a:rPr sz="1600" spc="-15" dirty="0">
                          <a:latin typeface="Trebuchet MS" panose="020B0603020202020204" pitchFamily="34" charset="0"/>
                          <a:cs typeface="Times New Roman"/>
                        </a:rPr>
                        <a:t>Положением </a:t>
                      </a:r>
                      <a:r>
                        <a:rPr sz="1600" spc="-5" dirty="0">
                          <a:latin typeface="Trebuchet MS" panose="020B0603020202020204" pitchFamily="34" charset="0"/>
                          <a:cs typeface="Times New Roman"/>
                        </a:rPr>
                        <a:t>о </a:t>
                      </a:r>
                      <a:r>
                        <a:rPr sz="1600" spc="-15" dirty="0">
                          <a:latin typeface="Trebuchet MS" panose="020B0603020202020204" pitchFamily="34" charset="0"/>
                          <a:cs typeface="Times New Roman"/>
                        </a:rPr>
                        <a:t>закупке </a:t>
                      </a:r>
                      <a:r>
                        <a:rPr sz="1600" spc="-10" dirty="0">
                          <a:latin typeface="Trebuchet MS" panose="020B0603020202020204" pitchFamily="34" charset="0"/>
                          <a:cs typeface="Times New Roman"/>
                        </a:rPr>
                        <a:t>предусматриваются </a:t>
                      </a:r>
                      <a:r>
                        <a:rPr sz="1600" spc="-15" dirty="0">
                          <a:latin typeface="Trebuchet MS" panose="020B0603020202020204" pitchFamily="34" charset="0"/>
                          <a:cs typeface="Times New Roman"/>
                        </a:rPr>
                        <a:t>конкурентные </a:t>
                      </a:r>
                      <a:r>
                        <a:rPr sz="1600" spc="-5" dirty="0">
                          <a:latin typeface="Trebuchet MS" panose="020B0603020202020204" pitchFamily="34" charset="0"/>
                          <a:cs typeface="Times New Roman"/>
                        </a:rPr>
                        <a:t>и </a:t>
                      </a:r>
                      <a:r>
                        <a:rPr sz="1600" spc="-15" dirty="0">
                          <a:latin typeface="Trebuchet MS" panose="020B0603020202020204" pitchFamily="34" charset="0"/>
                          <a:cs typeface="Times New Roman"/>
                        </a:rPr>
                        <a:t>неконкурентные </a:t>
                      </a:r>
                      <a:r>
                        <a:rPr sz="1600" spc="-10" dirty="0">
                          <a:latin typeface="Trebuchet MS" panose="020B0603020202020204" pitchFamily="34" charset="0"/>
                          <a:cs typeface="Times New Roman"/>
                        </a:rPr>
                        <a:t>закупки,  </a:t>
                      </a:r>
                      <a:r>
                        <a:rPr sz="1600" spc="-5" dirty="0">
                          <a:latin typeface="Trebuchet MS" panose="020B0603020202020204" pitchFamily="34" charset="0"/>
                          <a:cs typeface="Times New Roman"/>
                        </a:rPr>
                        <a:t>устанавливается порядок осуществления </a:t>
                      </a:r>
                      <a:r>
                        <a:rPr sz="1600" dirty="0">
                          <a:latin typeface="Trebuchet MS" panose="020B0603020202020204" pitchFamily="34" charset="0"/>
                          <a:cs typeface="Times New Roman"/>
                        </a:rPr>
                        <a:t>таких </a:t>
                      </a:r>
                      <a:r>
                        <a:rPr sz="1600" spc="-10" dirty="0">
                          <a:latin typeface="Trebuchet MS" panose="020B0603020202020204" pitchFamily="34" charset="0"/>
                          <a:cs typeface="Times New Roman"/>
                        </a:rPr>
                        <a:t>закупок </a:t>
                      </a:r>
                      <a:r>
                        <a:rPr sz="1600" spc="-5" dirty="0">
                          <a:latin typeface="Trebuchet MS" panose="020B0603020202020204" pitchFamily="34" charset="0"/>
                          <a:cs typeface="Times New Roman"/>
                        </a:rPr>
                        <a:t>с </a:t>
                      </a:r>
                      <a:r>
                        <a:rPr sz="1600" spc="-15" dirty="0">
                          <a:latin typeface="Trebuchet MS" panose="020B0603020202020204" pitchFamily="34" charset="0"/>
                          <a:cs typeface="Times New Roman"/>
                        </a:rPr>
                        <a:t>учетом положений  настоящего </a:t>
                      </a:r>
                      <a:r>
                        <a:rPr sz="1600" spc="-10" dirty="0">
                          <a:latin typeface="Trebuchet MS" panose="020B0603020202020204" pitchFamily="34" charset="0"/>
                          <a:cs typeface="Times New Roman"/>
                        </a:rPr>
                        <a:t>Федерального</a:t>
                      </a:r>
                      <a:r>
                        <a:rPr sz="1600" spc="60" dirty="0">
                          <a:latin typeface="Trebuchet MS" panose="020B0603020202020204" pitchFamily="34" charset="0"/>
                          <a:cs typeface="Times New Roman"/>
                        </a:rPr>
                        <a:t> </a:t>
                      </a:r>
                      <a:r>
                        <a:rPr sz="1600" spc="-15" dirty="0">
                          <a:latin typeface="Trebuchet MS" panose="020B0603020202020204" pitchFamily="34" charset="0"/>
                          <a:cs typeface="Times New Roman"/>
                        </a:rPr>
                        <a:t>закона.</a:t>
                      </a:r>
                      <a:endParaRPr sz="160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5725">
                        <a:lnSpc>
                          <a:spcPct val="100000"/>
                        </a:lnSpc>
                        <a:spcBef>
                          <a:spcPts val="260"/>
                        </a:spcBef>
                      </a:pPr>
                      <a:r>
                        <a:rPr sz="1600" spc="-5" dirty="0">
                          <a:latin typeface="Trebuchet MS" panose="020B0603020202020204" pitchFamily="34" charset="0"/>
                          <a:cs typeface="Times New Roman"/>
                        </a:rPr>
                        <a:t>Ч.2</a:t>
                      </a:r>
                      <a:r>
                        <a:rPr sz="1600" spc="-80" dirty="0">
                          <a:latin typeface="Trebuchet MS" panose="020B0603020202020204" pitchFamily="34" charset="0"/>
                          <a:cs typeface="Times New Roman"/>
                        </a:rPr>
                        <a:t> </a:t>
                      </a:r>
                      <a:r>
                        <a:rPr sz="1600" spc="-35" dirty="0">
                          <a:latin typeface="Trebuchet MS" panose="020B0603020202020204" pitchFamily="34" charset="0"/>
                          <a:cs typeface="Times New Roman"/>
                        </a:rPr>
                        <a:t>ст.3</a:t>
                      </a:r>
                      <a:endParaRPr sz="160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78993">
                <a:tc>
                  <a:txBody>
                    <a:bodyPr/>
                    <a:lstStyle/>
                    <a:p>
                      <a:pPr marL="85090" marR="859790">
                        <a:lnSpc>
                          <a:spcPct val="100000"/>
                        </a:lnSpc>
                        <a:spcBef>
                          <a:spcPts val="260"/>
                        </a:spcBef>
                      </a:pPr>
                      <a:r>
                        <a:rPr sz="1600" dirty="0">
                          <a:latin typeface="Trebuchet MS" panose="020B0603020202020204" pitchFamily="34" charset="0"/>
                          <a:cs typeface="Times New Roman"/>
                        </a:rPr>
                        <a:t>Способы </a:t>
                      </a:r>
                      <a:r>
                        <a:rPr sz="1600" spc="-15" dirty="0">
                          <a:latin typeface="Trebuchet MS" panose="020B0603020202020204" pitchFamily="34" charset="0"/>
                          <a:cs typeface="Times New Roman"/>
                        </a:rPr>
                        <a:t>неконкурентной </a:t>
                      </a:r>
                      <a:r>
                        <a:rPr sz="1600" spc="-10" dirty="0">
                          <a:latin typeface="Trebuchet MS" panose="020B0603020202020204" pitchFamily="34" charset="0"/>
                          <a:cs typeface="Times New Roman"/>
                        </a:rPr>
                        <a:t>закупки, </a:t>
                      </a:r>
                      <a:r>
                        <a:rPr sz="1600" spc="-5" dirty="0">
                          <a:latin typeface="Trebuchet MS" panose="020B0603020202020204" pitchFamily="34" charset="0"/>
                          <a:cs typeface="Times New Roman"/>
                        </a:rPr>
                        <a:t>в </a:t>
                      </a:r>
                      <a:r>
                        <a:rPr sz="1600" spc="-25" dirty="0">
                          <a:latin typeface="Trebuchet MS" panose="020B0603020202020204" pitchFamily="34" charset="0"/>
                          <a:cs typeface="Times New Roman"/>
                        </a:rPr>
                        <a:t>том </a:t>
                      </a:r>
                      <a:r>
                        <a:rPr sz="1600" spc="-5" dirty="0">
                          <a:latin typeface="Trebuchet MS" panose="020B0603020202020204" pitchFamily="34" charset="0"/>
                          <a:cs typeface="Times New Roman"/>
                        </a:rPr>
                        <a:t>числе </a:t>
                      </a:r>
                      <a:r>
                        <a:rPr sz="1600" spc="-15" dirty="0">
                          <a:latin typeface="Trebuchet MS" panose="020B0603020202020204" pitchFamily="34" charset="0"/>
                          <a:cs typeface="Times New Roman"/>
                        </a:rPr>
                        <a:t>закупка </a:t>
                      </a:r>
                      <a:r>
                        <a:rPr sz="1600" spc="-5" dirty="0">
                          <a:latin typeface="Trebuchet MS" panose="020B0603020202020204" pitchFamily="34" charset="0"/>
                          <a:cs typeface="Times New Roman"/>
                        </a:rPr>
                        <a:t>у ЕП, </a:t>
                      </a:r>
                      <a:r>
                        <a:rPr sz="1600" spc="-10" dirty="0">
                          <a:latin typeface="Trebuchet MS" panose="020B0603020202020204" pitchFamily="34" charset="0"/>
                          <a:cs typeface="Times New Roman"/>
                        </a:rPr>
                        <a:t>устанавливаются  </a:t>
                      </a:r>
                      <a:r>
                        <a:rPr sz="1600" spc="-15" dirty="0">
                          <a:latin typeface="Trebuchet MS" panose="020B0603020202020204" pitchFamily="34" charset="0"/>
                          <a:cs typeface="Times New Roman"/>
                        </a:rPr>
                        <a:t>положением </a:t>
                      </a:r>
                      <a:r>
                        <a:rPr sz="1600" spc="-5" dirty="0">
                          <a:latin typeface="Trebuchet MS" panose="020B0603020202020204" pitchFamily="34" charset="0"/>
                          <a:cs typeface="Times New Roman"/>
                        </a:rPr>
                        <a:t>о</a:t>
                      </a:r>
                      <a:r>
                        <a:rPr sz="1600" spc="20" dirty="0">
                          <a:latin typeface="Trebuchet MS" panose="020B0603020202020204" pitchFamily="34" charset="0"/>
                          <a:cs typeface="Times New Roman"/>
                        </a:rPr>
                        <a:t> </a:t>
                      </a:r>
                      <a:r>
                        <a:rPr sz="1600" spc="-15" dirty="0">
                          <a:latin typeface="Trebuchet MS" panose="020B0603020202020204" pitchFamily="34" charset="0"/>
                          <a:cs typeface="Times New Roman"/>
                        </a:rPr>
                        <a:t>закупке</a:t>
                      </a:r>
                      <a:endParaRPr sz="160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5725">
                        <a:lnSpc>
                          <a:spcPct val="100000"/>
                        </a:lnSpc>
                        <a:spcBef>
                          <a:spcPts val="260"/>
                        </a:spcBef>
                      </a:pPr>
                      <a:r>
                        <a:rPr sz="1600" spc="-5" dirty="0">
                          <a:latin typeface="Trebuchet MS" panose="020B0603020202020204" pitchFamily="34" charset="0"/>
                          <a:cs typeface="Times New Roman"/>
                        </a:rPr>
                        <a:t>Ч.3.2</a:t>
                      </a:r>
                      <a:r>
                        <a:rPr sz="1600" spc="-70" dirty="0">
                          <a:latin typeface="Trebuchet MS" panose="020B0603020202020204" pitchFamily="34" charset="0"/>
                          <a:cs typeface="Times New Roman"/>
                        </a:rPr>
                        <a:t> </a:t>
                      </a:r>
                      <a:r>
                        <a:rPr sz="1600" spc="-35" dirty="0">
                          <a:latin typeface="Trebuchet MS" panose="020B0603020202020204" pitchFamily="34" charset="0"/>
                          <a:cs typeface="Times New Roman"/>
                        </a:rPr>
                        <a:t>ст.3</a:t>
                      </a:r>
                      <a:endParaRPr sz="1600">
                        <a:latin typeface="Trebuchet MS" panose="020B0603020202020204" pitchFamily="34" charset="0"/>
                        <a:cs typeface="Times New Roman"/>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79119">
                <a:tc>
                  <a:txBody>
                    <a:bodyPr/>
                    <a:lstStyle/>
                    <a:p>
                      <a:pPr marL="85090">
                        <a:lnSpc>
                          <a:spcPct val="100000"/>
                        </a:lnSpc>
                        <a:spcBef>
                          <a:spcPts val="265"/>
                        </a:spcBef>
                      </a:pPr>
                      <a:r>
                        <a:rPr sz="1600" dirty="0">
                          <a:latin typeface="Trebuchet MS" panose="020B0603020202020204" pitchFamily="34" charset="0"/>
                          <a:cs typeface="Times New Roman"/>
                        </a:rPr>
                        <a:t>Порядок </a:t>
                      </a:r>
                      <a:r>
                        <a:rPr sz="1600" spc="-15" dirty="0">
                          <a:latin typeface="Trebuchet MS" panose="020B0603020202020204" pitchFamily="34" charset="0"/>
                          <a:cs typeface="Times New Roman"/>
                        </a:rPr>
                        <a:t>подготовки </a:t>
                      </a:r>
                      <a:r>
                        <a:rPr sz="1600" spc="-5" dirty="0">
                          <a:latin typeface="Trebuchet MS" panose="020B0603020202020204" pitchFamily="34" charset="0"/>
                          <a:cs typeface="Times New Roman"/>
                        </a:rPr>
                        <a:t>и осуществления закупки у ЕП и </a:t>
                      </a:r>
                      <a:r>
                        <a:rPr sz="1600" spc="-10" dirty="0">
                          <a:latin typeface="Trebuchet MS" panose="020B0603020202020204" pitchFamily="34" charset="0"/>
                          <a:cs typeface="Times New Roman"/>
                        </a:rPr>
                        <a:t>исчерпывающий</a:t>
                      </a:r>
                      <a:r>
                        <a:rPr sz="1600" spc="165" dirty="0">
                          <a:latin typeface="Trebuchet MS" panose="020B0603020202020204" pitchFamily="34" charset="0"/>
                          <a:cs typeface="Times New Roman"/>
                        </a:rPr>
                        <a:t> </a:t>
                      </a:r>
                      <a:r>
                        <a:rPr sz="1600" spc="-10" dirty="0">
                          <a:latin typeface="Trebuchet MS" panose="020B0603020202020204" pitchFamily="34" charset="0"/>
                          <a:cs typeface="Times New Roman"/>
                        </a:rPr>
                        <a:t>перечень</a:t>
                      </a:r>
                      <a:endParaRPr sz="1600">
                        <a:latin typeface="Trebuchet MS" panose="020B0603020202020204" pitchFamily="34" charset="0"/>
                        <a:cs typeface="Times New Roman"/>
                      </a:endParaRPr>
                    </a:p>
                    <a:p>
                      <a:pPr marL="85090">
                        <a:lnSpc>
                          <a:spcPct val="100000"/>
                        </a:lnSpc>
                      </a:pPr>
                      <a:r>
                        <a:rPr sz="1600" spc="-5" dirty="0">
                          <a:latin typeface="Trebuchet MS" panose="020B0603020202020204" pitchFamily="34" charset="0"/>
                          <a:cs typeface="Times New Roman"/>
                        </a:rPr>
                        <a:t>случаев проведения </a:t>
                      </a:r>
                      <a:r>
                        <a:rPr sz="1600" spc="-15" dirty="0">
                          <a:latin typeface="Trebuchet MS" panose="020B0603020202020204" pitchFamily="34" charset="0"/>
                          <a:cs typeface="Times New Roman"/>
                        </a:rPr>
                        <a:t>такой </a:t>
                      </a:r>
                      <a:r>
                        <a:rPr sz="1600" spc="-10" dirty="0">
                          <a:latin typeface="Trebuchet MS" panose="020B0603020202020204" pitchFamily="34" charset="0"/>
                          <a:cs typeface="Times New Roman"/>
                        </a:rPr>
                        <a:t>закупки устанавливаются </a:t>
                      </a:r>
                      <a:r>
                        <a:rPr sz="1600" spc="-15" dirty="0">
                          <a:latin typeface="Trebuchet MS" panose="020B0603020202020204" pitchFamily="34" charset="0"/>
                          <a:cs typeface="Times New Roman"/>
                        </a:rPr>
                        <a:t>положением </a:t>
                      </a:r>
                      <a:r>
                        <a:rPr sz="1600" spc="-5" dirty="0">
                          <a:latin typeface="Trebuchet MS" panose="020B0603020202020204" pitchFamily="34" charset="0"/>
                          <a:cs typeface="Times New Roman"/>
                        </a:rPr>
                        <a:t>о</a:t>
                      </a:r>
                      <a:r>
                        <a:rPr sz="1600" spc="265" dirty="0">
                          <a:latin typeface="Trebuchet MS" panose="020B0603020202020204" pitchFamily="34" charset="0"/>
                          <a:cs typeface="Times New Roman"/>
                        </a:rPr>
                        <a:t> </a:t>
                      </a:r>
                      <a:r>
                        <a:rPr sz="1600" spc="-10" dirty="0">
                          <a:latin typeface="Trebuchet MS" panose="020B0603020202020204" pitchFamily="34" charset="0"/>
                          <a:cs typeface="Times New Roman"/>
                        </a:rPr>
                        <a:t>закупке.</a:t>
                      </a:r>
                      <a:endParaRPr sz="1600">
                        <a:latin typeface="Trebuchet MS" panose="020B0603020202020204" pitchFamily="34" charset="0"/>
                        <a:cs typeface="Times New Roman"/>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5725">
                        <a:lnSpc>
                          <a:spcPct val="100000"/>
                        </a:lnSpc>
                        <a:spcBef>
                          <a:spcPts val="265"/>
                        </a:spcBef>
                      </a:pPr>
                      <a:r>
                        <a:rPr sz="1600" spc="-30" dirty="0">
                          <a:latin typeface="Trebuchet MS" panose="020B0603020202020204" pitchFamily="34" charset="0"/>
                          <a:cs typeface="Times New Roman"/>
                        </a:rPr>
                        <a:t>Ст.3.6</a:t>
                      </a:r>
                      <a:endParaRPr sz="1600">
                        <a:latin typeface="Trebuchet MS" panose="020B0603020202020204" pitchFamily="34" charset="0"/>
                        <a:cs typeface="Times New Roman"/>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822960">
                <a:tc>
                  <a:txBody>
                    <a:bodyPr/>
                    <a:lstStyle/>
                    <a:p>
                      <a:pPr marL="85090" marR="337185">
                        <a:lnSpc>
                          <a:spcPct val="100000"/>
                        </a:lnSpc>
                        <a:spcBef>
                          <a:spcPts val="265"/>
                        </a:spcBef>
                      </a:pPr>
                      <a:r>
                        <a:rPr sz="1600" spc="-5" dirty="0">
                          <a:latin typeface="Trebuchet MS" panose="020B0603020202020204" pitchFamily="34" charset="0"/>
                          <a:cs typeface="Times New Roman"/>
                        </a:rPr>
                        <a:t>При </a:t>
                      </a:r>
                      <a:r>
                        <a:rPr sz="1600" spc="-15" dirty="0">
                          <a:latin typeface="Trebuchet MS" panose="020B0603020202020204" pitchFamily="34" charset="0"/>
                          <a:cs typeface="Times New Roman"/>
                        </a:rPr>
                        <a:t>закупке </a:t>
                      </a:r>
                      <a:r>
                        <a:rPr sz="1600" spc="-5" dirty="0">
                          <a:latin typeface="Trebuchet MS" panose="020B0603020202020204" pitchFamily="34" charset="0"/>
                          <a:cs typeface="Times New Roman"/>
                        </a:rPr>
                        <a:t>у ЕП </a:t>
                      </a:r>
                      <a:r>
                        <a:rPr sz="1600" spc="-10" dirty="0">
                          <a:latin typeface="Trebuchet MS" panose="020B0603020202020204" pitchFamily="34" charset="0"/>
                          <a:cs typeface="Times New Roman"/>
                        </a:rPr>
                        <a:t>информация </a:t>
                      </a:r>
                      <a:r>
                        <a:rPr sz="1600" spc="-5" dirty="0">
                          <a:latin typeface="Trebuchet MS" panose="020B0603020202020204" pitchFamily="34" charset="0"/>
                          <a:cs typeface="Times New Roman"/>
                        </a:rPr>
                        <a:t>о </a:t>
                      </a:r>
                      <a:r>
                        <a:rPr sz="1600" spc="-15" dirty="0">
                          <a:latin typeface="Trebuchet MS" panose="020B0603020202020204" pitchFamily="34" charset="0"/>
                          <a:cs typeface="Times New Roman"/>
                        </a:rPr>
                        <a:t>такой закупке, </a:t>
                      </a:r>
                      <a:r>
                        <a:rPr sz="1600" spc="-5" dirty="0">
                          <a:latin typeface="Trebuchet MS" panose="020B0603020202020204" pitchFamily="34" charset="0"/>
                          <a:cs typeface="Times New Roman"/>
                        </a:rPr>
                        <a:t>предусмотренная </a:t>
                      </a:r>
                      <a:r>
                        <a:rPr sz="1600" spc="-15" dirty="0">
                          <a:latin typeface="Trebuchet MS" panose="020B0603020202020204" pitchFamily="34" charset="0"/>
                          <a:cs typeface="Times New Roman"/>
                        </a:rPr>
                        <a:t>настоящей </a:t>
                      </a:r>
                      <a:r>
                        <a:rPr sz="1600" spc="-5" dirty="0">
                          <a:latin typeface="Trebuchet MS" panose="020B0603020202020204" pitchFamily="34" charset="0"/>
                          <a:cs typeface="Times New Roman"/>
                        </a:rPr>
                        <a:t>частью,  </a:t>
                      </a:r>
                      <a:r>
                        <a:rPr sz="1600" spc="-15" dirty="0">
                          <a:latin typeface="Trebuchet MS" panose="020B0603020202020204" pitchFamily="34" charset="0"/>
                          <a:cs typeface="Times New Roman"/>
                        </a:rPr>
                        <a:t>может </a:t>
                      </a:r>
                      <a:r>
                        <a:rPr sz="1600" spc="-5" dirty="0">
                          <a:latin typeface="Trebuchet MS" panose="020B0603020202020204" pitchFamily="34" charset="0"/>
                          <a:cs typeface="Times New Roman"/>
                        </a:rPr>
                        <a:t>быть </a:t>
                      </a:r>
                      <a:r>
                        <a:rPr sz="1600" spc="-10" dirty="0">
                          <a:latin typeface="Trebuchet MS" panose="020B0603020202020204" pitchFamily="34" charset="0"/>
                          <a:cs typeface="Times New Roman"/>
                        </a:rPr>
                        <a:t>размещена </a:t>
                      </a:r>
                      <a:r>
                        <a:rPr sz="1600" spc="-20" dirty="0">
                          <a:latin typeface="Trebuchet MS" panose="020B0603020202020204" pitchFamily="34" charset="0"/>
                          <a:cs typeface="Times New Roman"/>
                        </a:rPr>
                        <a:t>заказчиком </a:t>
                      </a:r>
                      <a:r>
                        <a:rPr sz="1600" spc="-5" dirty="0">
                          <a:latin typeface="Trebuchet MS" panose="020B0603020202020204" pitchFamily="34" charset="0"/>
                          <a:cs typeface="Times New Roman"/>
                        </a:rPr>
                        <a:t>в ЕИС в случае, </a:t>
                      </a:r>
                      <a:r>
                        <a:rPr sz="1600" dirty="0">
                          <a:latin typeface="Trebuchet MS" panose="020B0603020202020204" pitchFamily="34" charset="0"/>
                          <a:cs typeface="Times New Roman"/>
                        </a:rPr>
                        <a:t>если </a:t>
                      </a:r>
                      <a:r>
                        <a:rPr sz="1600" spc="-15" dirty="0">
                          <a:latin typeface="Trebuchet MS" panose="020B0603020202020204" pitchFamily="34" charset="0"/>
                          <a:cs typeface="Times New Roman"/>
                        </a:rPr>
                        <a:t>это </a:t>
                      </a:r>
                      <a:r>
                        <a:rPr sz="1600" spc="-5" dirty="0">
                          <a:latin typeface="Trebuchet MS" panose="020B0603020202020204" pitchFamily="34" charset="0"/>
                          <a:cs typeface="Times New Roman"/>
                        </a:rPr>
                        <a:t>предусмотрено  </a:t>
                      </a:r>
                      <a:r>
                        <a:rPr sz="1600" spc="-15" dirty="0">
                          <a:latin typeface="Trebuchet MS" panose="020B0603020202020204" pitchFamily="34" charset="0"/>
                          <a:cs typeface="Times New Roman"/>
                        </a:rPr>
                        <a:t>положением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закупке.</a:t>
                      </a:r>
                      <a:endParaRPr sz="1600">
                        <a:latin typeface="Trebuchet MS" panose="020B0603020202020204" pitchFamily="34" charset="0"/>
                        <a:cs typeface="Times New Roman"/>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5725">
                        <a:lnSpc>
                          <a:spcPct val="100000"/>
                        </a:lnSpc>
                        <a:spcBef>
                          <a:spcPts val="265"/>
                        </a:spcBef>
                      </a:pPr>
                      <a:r>
                        <a:rPr sz="1600" spc="-5" dirty="0">
                          <a:latin typeface="Trebuchet MS" panose="020B0603020202020204" pitchFamily="34" charset="0"/>
                          <a:cs typeface="Times New Roman"/>
                        </a:rPr>
                        <a:t>Ч.5</a:t>
                      </a:r>
                      <a:r>
                        <a:rPr sz="1600" spc="-80" dirty="0">
                          <a:latin typeface="Trebuchet MS" panose="020B0603020202020204" pitchFamily="34" charset="0"/>
                          <a:cs typeface="Times New Roman"/>
                        </a:rPr>
                        <a:t> </a:t>
                      </a:r>
                      <a:r>
                        <a:rPr sz="1600" spc="-35" dirty="0">
                          <a:latin typeface="Trebuchet MS" panose="020B0603020202020204" pitchFamily="34" charset="0"/>
                          <a:cs typeface="Times New Roman"/>
                        </a:rPr>
                        <a:t>ст.4</a:t>
                      </a:r>
                      <a:endParaRPr sz="1600" dirty="0">
                        <a:latin typeface="Trebuchet MS" panose="020B0603020202020204" pitchFamily="34" charset="0"/>
                        <a:cs typeface="Times New Roman"/>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4" name="object 4"/>
          <p:cNvSpPr txBox="1"/>
          <p:nvPr/>
        </p:nvSpPr>
        <p:spPr>
          <a:xfrm>
            <a:off x="228601" y="4115949"/>
            <a:ext cx="11658600" cy="2308324"/>
          </a:xfrm>
          <a:prstGeom prst="rect">
            <a:avLst/>
          </a:prstGeom>
        </p:spPr>
        <p:txBody>
          <a:bodyPr vert="horz" wrap="square" lIns="0" tIns="0" rIns="0" bIns="0" rtlCol="0">
            <a:spAutoFit/>
          </a:bodyPr>
          <a:lstStyle/>
          <a:p>
            <a:pPr marR="5080"/>
            <a:r>
              <a:rPr sz="1500" spc="-20" dirty="0">
                <a:latin typeface="Trebuchet MS" panose="020B0603020202020204" pitchFamily="34" charset="0"/>
                <a:cs typeface="Times New Roman"/>
              </a:rPr>
              <a:t>Под </a:t>
            </a:r>
            <a:r>
              <a:rPr sz="1500" spc="-15" dirty="0">
                <a:latin typeface="Trebuchet MS" panose="020B0603020202020204" pitchFamily="34" charset="0"/>
                <a:cs typeface="Times New Roman"/>
              </a:rPr>
              <a:t>закупкой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a:t>
            </a:r>
            <a:r>
              <a:rPr sz="1500" spc="-5" dirty="0">
                <a:latin typeface="Trebuchet MS" panose="020B0603020202020204" pitchFamily="34" charset="0"/>
                <a:cs typeface="Times New Roman"/>
              </a:rPr>
              <a:t>(исполнителя, </a:t>
            </a:r>
            <a:r>
              <a:rPr sz="1500" spc="-10" dirty="0">
                <a:latin typeface="Trebuchet MS" panose="020B0603020202020204" pitchFamily="34" charset="0"/>
                <a:cs typeface="Times New Roman"/>
              </a:rPr>
              <a:t>подрядчика) </a:t>
            </a:r>
            <a:r>
              <a:rPr sz="1500" dirty="0">
                <a:latin typeface="Trebuchet MS" panose="020B0603020202020204" pitchFamily="34" charset="0"/>
                <a:cs typeface="Times New Roman"/>
              </a:rPr>
              <a:t>понимается  </a:t>
            </a:r>
            <a:r>
              <a:rPr sz="1500" b="1" spc="-10" dirty="0">
                <a:latin typeface="Trebuchet MS" panose="020B0603020202020204" pitchFamily="34" charset="0"/>
                <a:cs typeface="Times New Roman"/>
              </a:rPr>
              <a:t>неконкурентный </a:t>
            </a:r>
            <a:r>
              <a:rPr sz="1500" b="1" dirty="0">
                <a:latin typeface="Trebuchet MS" panose="020B0603020202020204" pitchFamily="34" charset="0"/>
                <a:cs typeface="Times New Roman"/>
              </a:rPr>
              <a:t>способ </a:t>
            </a:r>
            <a:r>
              <a:rPr sz="1500" b="1" spc="-5" dirty="0">
                <a:latin typeface="Trebuchet MS" panose="020B0603020202020204" pitchFamily="34" charset="0"/>
                <a:cs typeface="Times New Roman"/>
              </a:rPr>
              <a:t>закупок, при </a:t>
            </a:r>
            <a:r>
              <a:rPr sz="1500" b="1" spc="-20" dirty="0">
                <a:latin typeface="Trebuchet MS" panose="020B0603020202020204" pitchFamily="34" charset="0"/>
                <a:cs typeface="Times New Roman"/>
              </a:rPr>
              <a:t>котором </a:t>
            </a:r>
            <a:r>
              <a:rPr sz="1500" b="1" spc="-10" dirty="0">
                <a:latin typeface="Trebuchet MS" panose="020B0603020202020204" pitchFamily="34" charset="0"/>
                <a:cs typeface="Times New Roman"/>
              </a:rPr>
              <a:t>Заказчик </a:t>
            </a:r>
            <a:r>
              <a:rPr sz="1500" b="1" spc="-5" dirty="0">
                <a:latin typeface="Trebuchet MS" panose="020B0603020202020204" pitchFamily="34" charset="0"/>
                <a:cs typeface="Times New Roman"/>
              </a:rPr>
              <a:t>предлагает </a:t>
            </a:r>
            <a:r>
              <a:rPr sz="1500" b="1" spc="-10" dirty="0">
                <a:latin typeface="Trebuchet MS" panose="020B0603020202020204" pitchFamily="34" charset="0"/>
                <a:cs typeface="Times New Roman"/>
              </a:rPr>
              <a:t>заключить  </a:t>
            </a:r>
            <a:r>
              <a:rPr sz="1500" b="1" spc="-20" dirty="0">
                <a:latin typeface="Trebuchet MS" panose="020B0603020202020204" pitchFamily="34" charset="0"/>
                <a:cs typeface="Times New Roman"/>
              </a:rPr>
              <a:t>договор </a:t>
            </a:r>
            <a:r>
              <a:rPr sz="1500" b="1" spc="-15" dirty="0">
                <a:latin typeface="Trebuchet MS" panose="020B0603020202020204" pitchFamily="34" charset="0"/>
                <a:cs typeface="Times New Roman"/>
              </a:rPr>
              <a:t>только одному </a:t>
            </a:r>
            <a:r>
              <a:rPr sz="1500" b="1" spc="-5" dirty="0">
                <a:latin typeface="Trebuchet MS" panose="020B0603020202020204" pitchFamily="34" charset="0"/>
                <a:cs typeface="Times New Roman"/>
              </a:rPr>
              <a:t>поставщику (исполнителю,</a:t>
            </a:r>
            <a:r>
              <a:rPr sz="1500" b="1" spc="105" dirty="0">
                <a:latin typeface="Trebuchet MS" panose="020B0603020202020204" pitchFamily="34" charset="0"/>
                <a:cs typeface="Times New Roman"/>
              </a:rPr>
              <a:t> </a:t>
            </a:r>
            <a:r>
              <a:rPr sz="1500" b="1" spc="-10" dirty="0" err="1">
                <a:latin typeface="Trebuchet MS" panose="020B0603020202020204" pitchFamily="34" charset="0"/>
                <a:cs typeface="Times New Roman"/>
              </a:rPr>
              <a:t>подрядчику</a:t>
            </a:r>
            <a:r>
              <a:rPr sz="1500" b="1" spc="-10" dirty="0" smtClean="0">
                <a:latin typeface="Trebuchet MS" panose="020B0603020202020204" pitchFamily="34" charset="0"/>
                <a:cs typeface="Times New Roman"/>
              </a:rPr>
              <a:t>)</a:t>
            </a:r>
            <a:r>
              <a:rPr lang="ru-RU" sz="1500" b="1" spc="-10" dirty="0" smtClean="0">
                <a:latin typeface="Trebuchet MS" panose="020B0603020202020204" pitchFamily="34" charset="0"/>
                <a:cs typeface="Times New Roman"/>
              </a:rPr>
              <a:t>:</a:t>
            </a:r>
          </a:p>
          <a:p>
            <a:pPr marR="5080"/>
            <a:endParaRPr lang="ru-RU" sz="1500" b="1" spc="-10" dirty="0" smtClean="0">
              <a:latin typeface="Trebuchet MS" panose="020B0603020202020204" pitchFamily="34" charset="0"/>
              <a:cs typeface="Times New Roman"/>
            </a:endParaRPr>
          </a:p>
          <a:p>
            <a:pPr marR="327660">
              <a:buFont typeface="Wingdings" panose="05000000000000000000" pitchFamily="2" charset="2"/>
              <a:buChar char="Ø"/>
            </a:pPr>
            <a:r>
              <a:rPr lang="ru-RU" sz="1500" b="1" dirty="0">
                <a:latin typeface="Trebuchet MS" panose="020B0603020202020204" pitchFamily="34" charset="0"/>
                <a:cs typeface="Times New Roman"/>
              </a:rPr>
              <a:t>БЕЗ ПРОВЕДЕНИЯ</a:t>
            </a:r>
            <a:r>
              <a:rPr lang="ru-RU" sz="1500" b="1" spc="-85" dirty="0">
                <a:latin typeface="Trebuchet MS" panose="020B0603020202020204" pitchFamily="34" charset="0"/>
                <a:cs typeface="Times New Roman"/>
              </a:rPr>
              <a:t> </a:t>
            </a:r>
            <a:r>
              <a:rPr lang="ru-RU" sz="1500" b="1" spc="-5" dirty="0">
                <a:latin typeface="Trebuchet MS" panose="020B0603020202020204" pitchFamily="34" charset="0"/>
                <a:cs typeface="Times New Roman"/>
              </a:rPr>
              <a:t>КОНКУРЕНТНОЙ  </a:t>
            </a:r>
            <a:r>
              <a:rPr lang="ru-RU" sz="1500" b="1" dirty="0">
                <a:latin typeface="Trebuchet MS" panose="020B0603020202020204" pitchFamily="34" charset="0"/>
                <a:cs typeface="Times New Roman"/>
              </a:rPr>
              <a:t>ПРОЦЕДУРЫ</a:t>
            </a:r>
            <a:endParaRPr lang="ru-RU" sz="1500" dirty="0">
              <a:latin typeface="Trebuchet MS" panose="020B0603020202020204" pitchFamily="34" charset="0"/>
              <a:cs typeface="Times New Roman"/>
            </a:endParaRPr>
          </a:p>
          <a:p>
            <a:pPr marR="5080"/>
            <a:r>
              <a:rPr lang="ru-RU" sz="1500" dirty="0">
                <a:latin typeface="Trebuchet MS" panose="020B0603020202020204" pitchFamily="34" charset="0"/>
                <a:cs typeface="Times New Roman"/>
              </a:rPr>
              <a:t>В </a:t>
            </a:r>
            <a:r>
              <a:rPr lang="ru-RU" sz="1500" spc="-15" dirty="0">
                <a:latin typeface="Trebuchet MS" panose="020B0603020202020204" pitchFamily="34" charset="0"/>
                <a:cs typeface="Times New Roman"/>
              </a:rPr>
              <a:t>этом </a:t>
            </a:r>
            <a:r>
              <a:rPr lang="ru-RU" sz="1500" spc="-5" dirty="0">
                <a:latin typeface="Trebuchet MS" panose="020B0603020202020204" pitchFamily="34" charset="0"/>
                <a:cs typeface="Times New Roman"/>
              </a:rPr>
              <a:t>случае заказчик проводит </a:t>
            </a:r>
            <a:r>
              <a:rPr lang="ru-RU" sz="1500" dirty="0">
                <a:latin typeface="Trebuchet MS" panose="020B0603020202020204" pitchFamily="34" charset="0"/>
                <a:cs typeface="Times New Roman"/>
              </a:rPr>
              <a:t>в </a:t>
            </a:r>
            <a:r>
              <a:rPr lang="ru-RU" sz="1500" spc="-5" dirty="0">
                <a:latin typeface="Trebuchet MS" panose="020B0603020202020204" pitchFamily="34" charset="0"/>
                <a:cs typeface="Times New Roman"/>
              </a:rPr>
              <a:t>соответствии </a:t>
            </a:r>
            <a:r>
              <a:rPr lang="ru-RU" sz="1500" dirty="0">
                <a:latin typeface="Trebuchet MS" panose="020B0603020202020204" pitchFamily="34" charset="0"/>
                <a:cs typeface="Times New Roman"/>
              </a:rPr>
              <a:t>со  </a:t>
            </a:r>
            <a:r>
              <a:rPr lang="ru-RU" sz="1500" spc="-5" dirty="0">
                <a:latin typeface="Trebuchet MS" panose="020B0603020202020204" pitchFamily="34" charset="0"/>
                <a:cs typeface="Times New Roman"/>
              </a:rPr>
              <a:t>своим </a:t>
            </a:r>
            <a:r>
              <a:rPr lang="ru-RU" sz="1500" spc="-10" dirty="0">
                <a:latin typeface="Trebuchet MS" panose="020B0603020202020204" pitchFamily="34" charset="0"/>
                <a:cs typeface="Times New Roman"/>
              </a:rPr>
              <a:t>положением закупку </a:t>
            </a:r>
            <a:r>
              <a:rPr lang="ru-RU" sz="1500" dirty="0">
                <a:latin typeface="Trebuchet MS" panose="020B0603020202020204" pitchFamily="34" charset="0"/>
                <a:cs typeface="Times New Roman"/>
              </a:rPr>
              <a:t>у</a:t>
            </a:r>
            <a:r>
              <a:rPr lang="ru-RU" sz="1500" spc="-50" dirty="0">
                <a:latin typeface="Trebuchet MS" panose="020B0603020202020204" pitchFamily="34" charset="0"/>
                <a:cs typeface="Times New Roman"/>
              </a:rPr>
              <a:t> </a:t>
            </a:r>
            <a:r>
              <a:rPr lang="ru-RU" sz="1500" spc="-5" dirty="0">
                <a:latin typeface="Trebuchet MS" panose="020B0603020202020204" pitchFamily="34" charset="0"/>
                <a:cs typeface="Times New Roman"/>
              </a:rPr>
              <a:t>единственного </a:t>
            </a:r>
            <a:r>
              <a:rPr lang="ru-RU" sz="1500" spc="-5" dirty="0" smtClean="0">
                <a:latin typeface="Trebuchet MS" panose="020B0603020202020204" pitchFamily="34" charset="0"/>
                <a:cs typeface="Times New Roman"/>
              </a:rPr>
              <a:t>поставщика и заключает договор напрямую </a:t>
            </a:r>
          </a:p>
          <a:p>
            <a:pPr marR="5080"/>
            <a:endParaRPr lang="ru-RU" sz="1500" spc="-5" dirty="0" smtClean="0">
              <a:latin typeface="Trebuchet MS" panose="020B0603020202020204" pitchFamily="34" charset="0"/>
              <a:cs typeface="Times New Roman"/>
            </a:endParaRPr>
          </a:p>
          <a:p>
            <a:pPr>
              <a:buFont typeface="Wingdings" panose="05000000000000000000" pitchFamily="2" charset="2"/>
              <a:buChar char="Ø"/>
            </a:pPr>
            <a:r>
              <a:rPr lang="ru-RU" sz="1500" b="1" dirty="0">
                <a:latin typeface="Trebuchet MS" panose="020B0603020202020204" pitchFamily="34" charset="0"/>
                <a:cs typeface="Times New Roman"/>
              </a:rPr>
              <a:t>ПО </a:t>
            </a:r>
            <a:r>
              <a:rPr lang="ru-RU" sz="1500" b="1" spc="-35" dirty="0">
                <a:latin typeface="Trebuchet MS" panose="020B0603020202020204" pitchFamily="34" charset="0"/>
                <a:cs typeface="Times New Roman"/>
              </a:rPr>
              <a:t>ИТОГАМ </a:t>
            </a:r>
            <a:r>
              <a:rPr lang="ru-RU" sz="1500" b="1" spc="-5" dirty="0">
                <a:latin typeface="Trebuchet MS" panose="020B0603020202020204" pitchFamily="34" charset="0"/>
                <a:cs typeface="Times New Roman"/>
              </a:rPr>
              <a:t>КОНКУРЕНТНОЙ</a:t>
            </a:r>
            <a:r>
              <a:rPr lang="ru-RU" sz="1500" b="1" spc="-65" dirty="0">
                <a:latin typeface="Trebuchet MS" panose="020B0603020202020204" pitchFamily="34" charset="0"/>
                <a:cs typeface="Times New Roman"/>
              </a:rPr>
              <a:t> </a:t>
            </a:r>
            <a:r>
              <a:rPr lang="ru-RU" sz="1500" b="1" dirty="0">
                <a:latin typeface="Trebuchet MS" panose="020B0603020202020204" pitchFamily="34" charset="0"/>
                <a:cs typeface="Times New Roman"/>
              </a:rPr>
              <a:t>ПРОЦЕДУРЫ</a:t>
            </a:r>
            <a:r>
              <a:rPr lang="ru-RU" sz="1500" dirty="0">
                <a:latin typeface="Trebuchet MS" panose="020B0603020202020204" pitchFamily="34" charset="0"/>
                <a:cs typeface="Times New Roman"/>
              </a:rPr>
              <a:t>,</a:t>
            </a:r>
          </a:p>
          <a:p>
            <a:pPr marR="5080"/>
            <a:r>
              <a:rPr lang="ru-RU" sz="1500" dirty="0" smtClean="0">
                <a:latin typeface="Trebuchet MS" panose="020B0603020202020204" pitchFamily="34" charset="0"/>
                <a:cs typeface="Times New Roman"/>
              </a:rPr>
              <a:t>на </a:t>
            </a:r>
            <a:r>
              <a:rPr lang="ru-RU" sz="1500" spc="-25" dirty="0">
                <a:latin typeface="Trebuchet MS" panose="020B0603020202020204" pitchFamily="34" charset="0"/>
                <a:cs typeface="Times New Roman"/>
              </a:rPr>
              <a:t>которую </a:t>
            </a:r>
            <a:r>
              <a:rPr lang="ru-RU" sz="1500" spc="-5" dirty="0">
                <a:latin typeface="Trebuchet MS" panose="020B0603020202020204" pitchFamily="34" charset="0"/>
                <a:cs typeface="Times New Roman"/>
              </a:rPr>
              <a:t>подал заявку </a:t>
            </a:r>
            <a:r>
              <a:rPr lang="ru-RU" sz="1500" dirty="0">
                <a:latin typeface="Trebuchet MS" panose="020B0603020202020204" pitchFamily="34" charset="0"/>
                <a:cs typeface="Times New Roman"/>
              </a:rPr>
              <a:t>или допущен </a:t>
            </a:r>
            <a:r>
              <a:rPr lang="ru-RU" sz="1500" spc="-25" dirty="0">
                <a:latin typeface="Trebuchet MS" panose="020B0603020202020204" pitchFamily="34" charset="0"/>
                <a:cs typeface="Times New Roman"/>
              </a:rPr>
              <a:t>только </a:t>
            </a:r>
            <a:r>
              <a:rPr lang="ru-RU" sz="1500" spc="-10" dirty="0">
                <a:latin typeface="Trebuchet MS" panose="020B0603020202020204" pitchFamily="34" charset="0"/>
                <a:cs typeface="Times New Roman"/>
              </a:rPr>
              <a:t>один </a:t>
            </a:r>
            <a:r>
              <a:rPr lang="ru-RU" sz="1500" dirty="0">
                <a:latin typeface="Trebuchet MS" panose="020B0603020202020204" pitchFamily="34" charset="0"/>
                <a:cs typeface="Times New Roman"/>
              </a:rPr>
              <a:t>участник. В  </a:t>
            </a:r>
            <a:r>
              <a:rPr lang="ru-RU" sz="1500" spc="-15" dirty="0">
                <a:latin typeface="Trebuchet MS" panose="020B0603020202020204" pitchFamily="34" charset="0"/>
                <a:cs typeface="Times New Roman"/>
              </a:rPr>
              <a:t>этом </a:t>
            </a:r>
            <a:r>
              <a:rPr lang="ru-RU" sz="1500" spc="-5" dirty="0">
                <a:latin typeface="Trebuchet MS" panose="020B0603020202020204" pitchFamily="34" charset="0"/>
                <a:cs typeface="Times New Roman"/>
              </a:rPr>
              <a:t>случае </a:t>
            </a:r>
            <a:r>
              <a:rPr lang="ru-RU" sz="1500" spc="-10" dirty="0">
                <a:latin typeface="Trebuchet MS" panose="020B0603020202020204" pitchFamily="34" charset="0"/>
                <a:cs typeface="Times New Roman"/>
              </a:rPr>
              <a:t>договор может </a:t>
            </a:r>
            <a:r>
              <a:rPr lang="ru-RU" sz="1500" dirty="0">
                <a:latin typeface="Trebuchet MS" panose="020B0603020202020204" pitchFamily="34" charset="0"/>
                <a:cs typeface="Times New Roman"/>
              </a:rPr>
              <a:t>быть </a:t>
            </a:r>
            <a:r>
              <a:rPr lang="ru-RU" sz="1500" spc="-5" dirty="0">
                <a:latin typeface="Trebuchet MS" panose="020B0603020202020204" pitchFamily="34" charset="0"/>
                <a:cs typeface="Times New Roman"/>
              </a:rPr>
              <a:t>заключен, </a:t>
            </a:r>
            <a:r>
              <a:rPr lang="ru-RU" sz="1500" spc="10" dirty="0">
                <a:latin typeface="Trebuchet MS" panose="020B0603020202020204" pitchFamily="34" charset="0"/>
                <a:cs typeface="Times New Roman"/>
              </a:rPr>
              <a:t>если </a:t>
            </a:r>
            <a:r>
              <a:rPr lang="ru-RU" sz="1500" spc="-10" dirty="0">
                <a:latin typeface="Trebuchet MS" panose="020B0603020202020204" pitchFamily="34" charset="0"/>
                <a:cs typeface="Times New Roman"/>
              </a:rPr>
              <a:t>положением </a:t>
            </a:r>
            <a:r>
              <a:rPr lang="ru-RU" sz="1500" dirty="0">
                <a:latin typeface="Trebuchet MS" panose="020B0603020202020204" pitchFamily="34" charset="0"/>
                <a:cs typeface="Times New Roman"/>
              </a:rPr>
              <a:t>о  </a:t>
            </a:r>
            <a:r>
              <a:rPr lang="ru-RU" sz="1500" spc="-10" dirty="0">
                <a:latin typeface="Trebuchet MS" panose="020B0603020202020204" pitchFamily="34" charset="0"/>
                <a:cs typeface="Times New Roman"/>
              </a:rPr>
              <a:t>закупке заказчика </a:t>
            </a:r>
            <a:r>
              <a:rPr lang="ru-RU" sz="1500" spc="-5" dirty="0">
                <a:latin typeface="Trebuchet MS" panose="020B0603020202020204" pitchFamily="34" charset="0"/>
                <a:cs typeface="Times New Roman"/>
              </a:rPr>
              <a:t>предусмотрено заключение договора</a:t>
            </a:r>
            <a:r>
              <a:rPr lang="ru-RU" sz="1500" spc="-100" dirty="0">
                <a:latin typeface="Trebuchet MS" panose="020B0603020202020204" pitchFamily="34" charset="0"/>
                <a:cs typeface="Times New Roman"/>
              </a:rPr>
              <a:t> </a:t>
            </a:r>
            <a:r>
              <a:rPr lang="ru-RU" sz="1500" dirty="0">
                <a:latin typeface="Trebuchet MS" panose="020B0603020202020204" pitchFamily="34" charset="0"/>
                <a:cs typeface="Times New Roman"/>
              </a:rPr>
              <a:t>с такими </a:t>
            </a:r>
            <a:r>
              <a:rPr lang="ru-RU" sz="1500" dirty="0" smtClean="0">
                <a:latin typeface="Trebuchet MS" panose="020B0603020202020204" pitchFamily="34" charset="0"/>
                <a:cs typeface="Times New Roman"/>
              </a:rPr>
              <a:t>лицами</a:t>
            </a:r>
            <a:endParaRPr sz="1500" dirty="0">
              <a:latin typeface="Trebuchet MS" panose="020B0603020202020204" pitchFamily="34" charset="0"/>
              <a:cs typeface="Times New Roman"/>
            </a:endParaRPr>
          </a:p>
        </p:txBody>
      </p:sp>
    </p:spTree>
    <p:extLst>
      <p:ext uri="{BB962C8B-B14F-4D97-AF65-F5344CB8AC3E}">
        <p14:creationId xmlns:p14="http://schemas.microsoft.com/office/powerpoint/2010/main" val="3929516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892" y="96926"/>
            <a:ext cx="9642347" cy="677108"/>
          </a:xfrm>
          <a:prstGeom prst="rect">
            <a:avLst/>
          </a:prstGeom>
        </p:spPr>
        <p:txBody>
          <a:bodyPr spcFirstLastPara="1" vert="horz" wrap="square" lIns="0" tIns="0" rIns="0" bIns="0" rtlCol="0" anchor="ctr" anchorCtr="0">
            <a:spAutoFit/>
          </a:bodyPr>
          <a:lstStyle/>
          <a:p>
            <a:pPr marL="12700">
              <a:lnSpc>
                <a:spcPct val="100000"/>
              </a:lnSpc>
            </a:pPr>
            <a:r>
              <a:rPr lang="ru-RU" sz="2200" spc="-10" dirty="0">
                <a:solidFill>
                  <a:srgbClr val="002060"/>
                </a:solidFill>
                <a:latin typeface="Trebuchet MS" panose="020B0603020202020204" pitchFamily="34" charset="0"/>
              </a:rPr>
              <a:t>З</a:t>
            </a:r>
            <a:r>
              <a:rPr lang="ru-RU" sz="2200" spc="-10" dirty="0" smtClean="0">
                <a:solidFill>
                  <a:srgbClr val="002060"/>
                </a:solidFill>
                <a:latin typeface="Trebuchet MS" panose="020B0603020202020204" pitchFamily="34" charset="0"/>
              </a:rPr>
              <a:t>акупки </a:t>
            </a:r>
            <a:r>
              <a:rPr lang="ru-RU" sz="2200" spc="-5" dirty="0">
                <a:solidFill>
                  <a:srgbClr val="002060"/>
                </a:solidFill>
                <a:latin typeface="Trebuchet MS" panose="020B0603020202020204" pitchFamily="34" charset="0"/>
              </a:rPr>
              <a:t>у </a:t>
            </a:r>
            <a:r>
              <a:rPr lang="ru-RU" sz="2200" spc="-10" dirty="0">
                <a:solidFill>
                  <a:srgbClr val="002060"/>
                </a:solidFill>
                <a:latin typeface="Trebuchet MS" panose="020B0603020202020204" pitchFamily="34" charset="0"/>
              </a:rPr>
              <a:t>единственного </a:t>
            </a:r>
            <a:r>
              <a:rPr lang="ru-RU" sz="2200" spc="-10" dirty="0" smtClean="0">
                <a:solidFill>
                  <a:srgbClr val="002060"/>
                </a:solidFill>
                <a:latin typeface="Trebuchet MS" panose="020B0603020202020204" pitchFamily="34" charset="0"/>
              </a:rPr>
              <a:t>поставщика: </a:t>
            </a:r>
            <a:br>
              <a:rPr lang="ru-RU" sz="2200" spc="-10" dirty="0" smtClean="0">
                <a:solidFill>
                  <a:srgbClr val="002060"/>
                </a:solidFill>
                <a:latin typeface="Trebuchet MS" panose="020B0603020202020204" pitchFamily="34" charset="0"/>
              </a:rPr>
            </a:br>
            <a:r>
              <a:rPr lang="ru-RU" sz="2200" spc="-10" dirty="0" smtClean="0">
                <a:solidFill>
                  <a:srgbClr val="002060"/>
                </a:solidFill>
                <a:latin typeface="Trebuchet MS" panose="020B0603020202020204" pitchFamily="34" charset="0"/>
              </a:rPr>
              <a:t>порядок закупки (</a:t>
            </a:r>
            <a:r>
              <a:rPr lang="ru-RU" sz="2200" spc="-5" dirty="0">
                <a:solidFill>
                  <a:srgbClr val="002060"/>
                </a:solidFill>
                <a:latin typeface="Trebuchet MS" panose="020B0603020202020204" pitchFamily="34" charset="0"/>
              </a:rPr>
              <a:t>ч</a:t>
            </a:r>
            <a:r>
              <a:rPr sz="2200" spc="-5" dirty="0" smtClean="0">
                <a:solidFill>
                  <a:srgbClr val="002060"/>
                </a:solidFill>
                <a:latin typeface="Trebuchet MS" panose="020B0603020202020204" pitchFamily="34" charset="0"/>
              </a:rPr>
              <a:t>.5 </a:t>
            </a:r>
            <a:r>
              <a:rPr sz="2200" spc="-60" dirty="0">
                <a:solidFill>
                  <a:srgbClr val="002060"/>
                </a:solidFill>
                <a:latin typeface="Trebuchet MS" panose="020B0603020202020204" pitchFamily="34" charset="0"/>
              </a:rPr>
              <a:t>ст.4 </a:t>
            </a:r>
            <a:r>
              <a:rPr sz="2200" spc="-10" dirty="0" err="1">
                <a:solidFill>
                  <a:srgbClr val="002060"/>
                </a:solidFill>
                <a:latin typeface="Trebuchet MS" panose="020B0603020202020204" pitchFamily="34" charset="0"/>
              </a:rPr>
              <a:t>Закона</a:t>
            </a:r>
            <a:r>
              <a:rPr sz="2200" spc="105" dirty="0">
                <a:solidFill>
                  <a:srgbClr val="002060"/>
                </a:solidFill>
                <a:latin typeface="Trebuchet MS" panose="020B0603020202020204" pitchFamily="34" charset="0"/>
              </a:rPr>
              <a:t> </a:t>
            </a:r>
            <a:r>
              <a:rPr sz="2200" dirty="0" smtClean="0">
                <a:solidFill>
                  <a:srgbClr val="002060"/>
                </a:solidFill>
                <a:latin typeface="Trebuchet MS" panose="020B0603020202020204" pitchFamily="34" charset="0"/>
              </a:rPr>
              <a:t>223-ФЗ</a:t>
            </a:r>
            <a:r>
              <a:rPr lang="ru-RU" sz="2200" dirty="0" smtClean="0">
                <a:solidFill>
                  <a:srgbClr val="002060"/>
                </a:solidFill>
                <a:latin typeface="Trebuchet MS" panose="020B0603020202020204" pitchFamily="34" charset="0"/>
              </a:rPr>
              <a:t>)</a:t>
            </a:r>
            <a:endParaRPr sz="2200" dirty="0">
              <a:solidFill>
                <a:srgbClr val="002060"/>
              </a:solidFill>
              <a:latin typeface="Trebuchet MS" panose="020B0603020202020204" pitchFamily="34" charset="0"/>
            </a:endParaRPr>
          </a:p>
        </p:txBody>
      </p:sp>
      <p:sp>
        <p:nvSpPr>
          <p:cNvPr id="6" name="object 6"/>
          <p:cNvSpPr txBox="1"/>
          <p:nvPr/>
        </p:nvSpPr>
        <p:spPr>
          <a:xfrm>
            <a:off x="457200" y="1066800"/>
            <a:ext cx="11201400" cy="2880789"/>
          </a:xfrm>
          <a:prstGeom prst="rect">
            <a:avLst/>
          </a:prstGeom>
        </p:spPr>
        <p:txBody>
          <a:bodyPr vert="horz" wrap="square" lIns="0" tIns="0" rIns="0" bIns="0" rtlCol="0">
            <a:spAutoFit/>
          </a:bodyPr>
          <a:lstStyle/>
          <a:p>
            <a:pPr marL="12700">
              <a:lnSpc>
                <a:spcPct val="90000"/>
              </a:lnSpc>
              <a:tabLst>
                <a:tab pos="354965" algn="l"/>
                <a:tab pos="355600" algn="l"/>
              </a:tabLst>
            </a:pPr>
            <a:r>
              <a:rPr lang="ru-RU" sz="1600" spc="-5" dirty="0" smtClean="0">
                <a:latin typeface="Trebuchet MS" panose="020B0603020202020204" pitchFamily="34" charset="0"/>
                <a:cs typeface="Times New Roman"/>
              </a:rPr>
              <a:t>При осуществлении закупки в ЕИС, на официальном сайте, за исключением случаев, предусмотренных законом, размещаются:</a:t>
            </a:r>
          </a:p>
          <a:p>
            <a:pPr marL="355600" indent="-342900">
              <a:lnSpc>
                <a:spcPct val="90000"/>
              </a:lnSpc>
              <a:buFont typeface="Wingdings" panose="05000000000000000000" pitchFamily="2" charset="2"/>
              <a:buChar char="§"/>
              <a:tabLst>
                <a:tab pos="354965" algn="l"/>
                <a:tab pos="355600" algn="l"/>
              </a:tabLst>
            </a:pPr>
            <a:r>
              <a:rPr sz="1600" spc="-5" dirty="0" err="1" smtClean="0">
                <a:latin typeface="Trebuchet MS" panose="020B0603020202020204" pitchFamily="34" charset="0"/>
                <a:cs typeface="Times New Roman"/>
              </a:rPr>
              <a:t>извещение</a:t>
            </a:r>
            <a:r>
              <a:rPr sz="1600" spc="-5" dirty="0" smtClean="0">
                <a:latin typeface="Trebuchet MS" panose="020B0603020202020204" pitchFamily="34" charset="0"/>
                <a:cs typeface="Times New Roman"/>
              </a:rPr>
              <a:t> </a:t>
            </a:r>
            <a:r>
              <a:rPr sz="1600" spc="-5" dirty="0">
                <a:latin typeface="Trebuchet MS" panose="020B0603020202020204" pitchFamily="34" charset="0"/>
                <a:cs typeface="Times New Roman"/>
              </a:rPr>
              <a:t>об осуществлении </a:t>
            </a:r>
            <a:r>
              <a:rPr sz="1600" spc="-15" dirty="0">
                <a:latin typeface="Trebuchet MS" panose="020B0603020202020204" pitchFamily="34" charset="0"/>
                <a:cs typeface="Times New Roman"/>
              </a:rPr>
              <a:t>конкурентной</a:t>
            </a:r>
            <a:r>
              <a:rPr sz="1600" spc="175" dirty="0">
                <a:latin typeface="Trebuchet MS" panose="020B0603020202020204" pitchFamily="34" charset="0"/>
                <a:cs typeface="Times New Roman"/>
              </a:rPr>
              <a:t> </a:t>
            </a:r>
            <a:r>
              <a:rPr sz="1600" spc="-10" dirty="0">
                <a:latin typeface="Trebuchet MS" panose="020B0603020202020204" pitchFamily="34" charset="0"/>
                <a:cs typeface="Times New Roman"/>
              </a:rPr>
              <a:t>закупки,</a:t>
            </a:r>
            <a:endParaRPr sz="1600" dirty="0">
              <a:latin typeface="Trebuchet MS" panose="020B0603020202020204" pitchFamily="34" charset="0"/>
              <a:cs typeface="Times New Roman"/>
            </a:endParaRPr>
          </a:p>
          <a:p>
            <a:pPr marL="355600" indent="-342900">
              <a:lnSpc>
                <a:spcPct val="90000"/>
              </a:lnSpc>
              <a:buFont typeface="Wingdings" panose="05000000000000000000" pitchFamily="2" charset="2"/>
              <a:buChar char="§"/>
              <a:tabLst>
                <a:tab pos="354965" algn="l"/>
                <a:tab pos="355600" algn="l"/>
              </a:tabLst>
            </a:pPr>
            <a:r>
              <a:rPr sz="1600" spc="-5" dirty="0">
                <a:latin typeface="Trebuchet MS" panose="020B0603020202020204" pitchFamily="34" charset="0"/>
                <a:cs typeface="Times New Roman"/>
              </a:rPr>
              <a:t>документация о </a:t>
            </a:r>
            <a:r>
              <a:rPr sz="1600" spc="-15" dirty="0">
                <a:latin typeface="Trebuchet MS" panose="020B0603020202020204" pitchFamily="34" charset="0"/>
                <a:cs typeface="Times New Roman"/>
              </a:rPr>
              <a:t>конкурентной</a:t>
            </a:r>
            <a:r>
              <a:rPr sz="1600" spc="50" dirty="0">
                <a:latin typeface="Trebuchet MS" panose="020B0603020202020204" pitchFamily="34" charset="0"/>
                <a:cs typeface="Times New Roman"/>
              </a:rPr>
              <a:t> </a:t>
            </a:r>
            <a:r>
              <a:rPr sz="1600" spc="-15" dirty="0">
                <a:latin typeface="Trebuchet MS" panose="020B0603020202020204" pitchFamily="34" charset="0"/>
                <a:cs typeface="Times New Roman"/>
              </a:rPr>
              <a:t>закупке,</a:t>
            </a:r>
            <a:endParaRPr sz="1600" dirty="0">
              <a:latin typeface="Trebuchet MS" panose="020B0603020202020204" pitchFamily="34" charset="0"/>
              <a:cs typeface="Times New Roman"/>
            </a:endParaRPr>
          </a:p>
          <a:p>
            <a:pPr marL="355600" marR="134620" indent="-342900" algn="just">
              <a:lnSpc>
                <a:spcPct val="90000"/>
              </a:lnSpc>
              <a:buFont typeface="Wingdings" panose="05000000000000000000" pitchFamily="2" charset="2"/>
              <a:buChar char="§"/>
              <a:tabLst>
                <a:tab pos="355600" algn="l"/>
              </a:tabLst>
            </a:pPr>
            <a:r>
              <a:rPr sz="1600" spc="-5" dirty="0">
                <a:latin typeface="Trebuchet MS" panose="020B0603020202020204" pitchFamily="34" charset="0"/>
                <a:cs typeface="Times New Roman"/>
              </a:rPr>
              <a:t>проект </a:t>
            </a:r>
            <a:r>
              <a:rPr sz="1600" spc="-10" dirty="0">
                <a:latin typeface="Trebuchet MS" panose="020B0603020202020204" pitchFamily="34" charset="0"/>
                <a:cs typeface="Times New Roman"/>
              </a:rPr>
              <a:t>договора, являющийся </a:t>
            </a:r>
            <a:r>
              <a:rPr sz="1600" spc="-5" dirty="0">
                <a:latin typeface="Trebuchet MS" panose="020B0603020202020204" pitchFamily="34" charset="0"/>
                <a:cs typeface="Times New Roman"/>
              </a:rPr>
              <a:t>неотъемлемой частью  извещения об осуществлении </a:t>
            </a:r>
            <a:r>
              <a:rPr sz="1600" spc="-15" dirty="0">
                <a:latin typeface="Trebuchet MS" panose="020B0603020202020204" pitchFamily="34" charset="0"/>
                <a:cs typeface="Times New Roman"/>
              </a:rPr>
              <a:t>конкурентной </a:t>
            </a:r>
            <a:r>
              <a:rPr sz="1600" spc="-10" dirty="0">
                <a:latin typeface="Trebuchet MS" panose="020B0603020202020204" pitchFamily="34" charset="0"/>
                <a:cs typeface="Times New Roman"/>
              </a:rPr>
              <a:t>закупки  </a:t>
            </a:r>
            <a:r>
              <a:rPr sz="1600" spc="-5" dirty="0">
                <a:latin typeface="Trebuchet MS" panose="020B0603020202020204" pitchFamily="34" charset="0"/>
                <a:cs typeface="Times New Roman"/>
              </a:rPr>
              <a:t>и документации о </a:t>
            </a:r>
            <a:r>
              <a:rPr sz="1600" spc="-15" dirty="0">
                <a:latin typeface="Trebuchet MS" panose="020B0603020202020204" pitchFamily="34" charset="0"/>
                <a:cs typeface="Times New Roman"/>
              </a:rPr>
              <a:t>конкурентной</a:t>
            </a:r>
            <a:r>
              <a:rPr sz="1600" spc="65" dirty="0">
                <a:latin typeface="Trebuchet MS" panose="020B0603020202020204" pitchFamily="34" charset="0"/>
                <a:cs typeface="Times New Roman"/>
              </a:rPr>
              <a:t> </a:t>
            </a:r>
            <a:r>
              <a:rPr sz="1600" spc="-15" dirty="0">
                <a:latin typeface="Trebuchet MS" panose="020B0603020202020204" pitchFamily="34" charset="0"/>
                <a:cs typeface="Times New Roman"/>
              </a:rPr>
              <a:t>закупке,</a:t>
            </a:r>
            <a:endParaRPr sz="1600" dirty="0">
              <a:latin typeface="Trebuchet MS" panose="020B0603020202020204" pitchFamily="34" charset="0"/>
              <a:cs typeface="Times New Roman"/>
            </a:endParaRPr>
          </a:p>
          <a:p>
            <a:pPr marL="355600" indent="-342900">
              <a:lnSpc>
                <a:spcPct val="90000"/>
              </a:lnSpc>
              <a:buFont typeface="Wingdings" panose="05000000000000000000" pitchFamily="2" charset="2"/>
              <a:buChar char="§"/>
              <a:tabLst>
                <a:tab pos="354965" algn="l"/>
                <a:tab pos="355600" algn="l"/>
              </a:tabLst>
            </a:pPr>
            <a:r>
              <a:rPr sz="1600" spc="-5" dirty="0">
                <a:latin typeface="Trebuchet MS" panose="020B0603020202020204" pitchFamily="34" charset="0"/>
                <a:cs typeface="Times New Roman"/>
              </a:rPr>
              <a:t>изменения, </a:t>
            </a:r>
            <a:r>
              <a:rPr sz="1600" dirty="0">
                <a:latin typeface="Trebuchet MS" panose="020B0603020202020204" pitchFamily="34" charset="0"/>
                <a:cs typeface="Times New Roman"/>
              </a:rPr>
              <a:t>внесенные </a:t>
            </a:r>
            <a:r>
              <a:rPr sz="1600" spc="-5" dirty="0">
                <a:latin typeface="Trebuchet MS" panose="020B0603020202020204" pitchFamily="34" charset="0"/>
                <a:cs typeface="Times New Roman"/>
              </a:rPr>
              <a:t>в </a:t>
            </a:r>
            <a:r>
              <a:rPr sz="1600" dirty="0">
                <a:latin typeface="Trebuchet MS" panose="020B0603020202020204" pitchFamily="34" charset="0"/>
                <a:cs typeface="Times New Roman"/>
              </a:rPr>
              <a:t>такие </a:t>
            </a:r>
            <a:r>
              <a:rPr sz="1600" spc="-5" dirty="0" err="1">
                <a:latin typeface="Trebuchet MS" panose="020B0603020202020204" pitchFamily="34" charset="0"/>
                <a:cs typeface="Times New Roman"/>
              </a:rPr>
              <a:t>извещение</a:t>
            </a:r>
            <a:r>
              <a:rPr sz="1600" spc="114" dirty="0">
                <a:latin typeface="Trebuchet MS" panose="020B0603020202020204" pitchFamily="34" charset="0"/>
                <a:cs typeface="Times New Roman"/>
              </a:rPr>
              <a:t> </a:t>
            </a:r>
            <a:r>
              <a:rPr sz="1600" spc="-5" dirty="0" smtClean="0">
                <a:latin typeface="Trebuchet MS" panose="020B0603020202020204" pitchFamily="34" charset="0"/>
                <a:cs typeface="Times New Roman"/>
              </a:rPr>
              <a:t>и</a:t>
            </a:r>
            <a:r>
              <a:rPr lang="ru-RU" sz="1600" spc="-5" dirty="0" smtClean="0">
                <a:latin typeface="Trebuchet MS" panose="020B0603020202020204" pitchFamily="34" charset="0"/>
                <a:cs typeface="Times New Roman"/>
              </a:rPr>
              <a:t> </a:t>
            </a:r>
            <a:r>
              <a:rPr sz="1600" spc="-10" dirty="0" err="1" smtClean="0">
                <a:latin typeface="Trebuchet MS" panose="020B0603020202020204" pitchFamily="34" charset="0"/>
                <a:cs typeface="Times New Roman"/>
              </a:rPr>
              <a:t>документацию</a:t>
            </a:r>
            <a:r>
              <a:rPr sz="1600" spc="-10" dirty="0">
                <a:latin typeface="Trebuchet MS" panose="020B0603020202020204" pitchFamily="34" charset="0"/>
                <a:cs typeface="Times New Roman"/>
              </a:rPr>
              <a:t>,</a:t>
            </a:r>
            <a:endParaRPr sz="1600" dirty="0">
              <a:latin typeface="Trebuchet MS" panose="020B0603020202020204" pitchFamily="34" charset="0"/>
              <a:cs typeface="Times New Roman"/>
            </a:endParaRPr>
          </a:p>
          <a:p>
            <a:pPr marL="355600" indent="-342900">
              <a:lnSpc>
                <a:spcPct val="90000"/>
              </a:lnSpc>
              <a:buFont typeface="Wingdings" panose="05000000000000000000" pitchFamily="2" charset="2"/>
              <a:buChar char="§"/>
              <a:tabLst>
                <a:tab pos="354965" algn="l"/>
                <a:tab pos="355600" algn="l"/>
              </a:tabLst>
            </a:pPr>
            <a:r>
              <a:rPr sz="1600" spc="-5" dirty="0">
                <a:latin typeface="Trebuchet MS" panose="020B0603020202020204" pitchFamily="34" charset="0"/>
                <a:cs typeface="Times New Roman"/>
              </a:rPr>
              <a:t>разъяснения </a:t>
            </a:r>
            <a:r>
              <a:rPr sz="1600" spc="-15" dirty="0">
                <a:latin typeface="Trebuchet MS" panose="020B0603020202020204" pitchFamily="34" charset="0"/>
                <a:cs typeface="Times New Roman"/>
              </a:rPr>
              <a:t>такой</a:t>
            </a:r>
            <a:r>
              <a:rPr sz="1600" spc="10" dirty="0">
                <a:latin typeface="Trebuchet MS" panose="020B0603020202020204" pitchFamily="34" charset="0"/>
                <a:cs typeface="Times New Roman"/>
              </a:rPr>
              <a:t> </a:t>
            </a:r>
            <a:r>
              <a:rPr sz="1600" spc="-10" dirty="0">
                <a:latin typeface="Trebuchet MS" panose="020B0603020202020204" pitchFamily="34" charset="0"/>
                <a:cs typeface="Times New Roman"/>
              </a:rPr>
              <a:t>документации,</a:t>
            </a:r>
            <a:endParaRPr sz="1600" dirty="0">
              <a:latin typeface="Trebuchet MS" panose="020B0603020202020204" pitchFamily="34" charset="0"/>
              <a:cs typeface="Times New Roman"/>
            </a:endParaRPr>
          </a:p>
          <a:p>
            <a:pPr marL="355600" indent="-342900">
              <a:lnSpc>
                <a:spcPct val="90000"/>
              </a:lnSpc>
              <a:buFont typeface="Wingdings" panose="05000000000000000000" pitchFamily="2" charset="2"/>
              <a:buChar char="§"/>
              <a:tabLst>
                <a:tab pos="354965" algn="l"/>
                <a:tab pos="355600" algn="l"/>
              </a:tabLst>
            </a:pPr>
            <a:r>
              <a:rPr sz="1600" spc="-20" dirty="0">
                <a:latin typeface="Trebuchet MS" panose="020B0603020202020204" pitchFamily="34" charset="0"/>
                <a:cs typeface="Times New Roman"/>
              </a:rPr>
              <a:t>протоколы, </a:t>
            </a:r>
            <a:r>
              <a:rPr sz="1600" spc="-5" dirty="0">
                <a:latin typeface="Trebuchet MS" panose="020B0603020202020204" pitchFamily="34" charset="0"/>
                <a:cs typeface="Times New Roman"/>
              </a:rPr>
              <a:t>составляемые </a:t>
            </a:r>
            <a:r>
              <a:rPr sz="1600" spc="-5" dirty="0" err="1">
                <a:latin typeface="Trebuchet MS" panose="020B0603020202020204" pitchFamily="34" charset="0"/>
                <a:cs typeface="Times New Roman"/>
              </a:rPr>
              <a:t>при</a:t>
            </a:r>
            <a:r>
              <a:rPr sz="1600" spc="130" dirty="0">
                <a:latin typeface="Trebuchet MS" panose="020B0603020202020204" pitchFamily="34" charset="0"/>
                <a:cs typeface="Times New Roman"/>
              </a:rPr>
              <a:t> </a:t>
            </a:r>
            <a:r>
              <a:rPr sz="1600" spc="-5" dirty="0" err="1" smtClean="0">
                <a:latin typeface="Trebuchet MS" panose="020B0603020202020204" pitchFamily="34" charset="0"/>
                <a:cs typeface="Times New Roman"/>
              </a:rPr>
              <a:t>осуществлении</a:t>
            </a:r>
            <a:r>
              <a:rPr lang="ru-RU" sz="1600" spc="-5" dirty="0" smtClean="0">
                <a:latin typeface="Trebuchet MS" panose="020B0603020202020204" pitchFamily="34" charset="0"/>
                <a:cs typeface="Times New Roman"/>
              </a:rPr>
              <a:t> </a:t>
            </a:r>
            <a:r>
              <a:rPr sz="1600" spc="-5" dirty="0" err="1" smtClean="0">
                <a:latin typeface="Trebuchet MS" panose="020B0603020202020204" pitchFamily="34" charset="0"/>
                <a:cs typeface="Times New Roman"/>
              </a:rPr>
              <a:t>закупки</a:t>
            </a:r>
            <a:r>
              <a:rPr sz="1600" spc="-5" dirty="0">
                <a:latin typeface="Trebuchet MS" panose="020B0603020202020204" pitchFamily="34" charset="0"/>
                <a:cs typeface="Times New Roman"/>
              </a:rPr>
              <a:t>,</a:t>
            </a:r>
            <a:endParaRPr sz="1600" dirty="0">
              <a:latin typeface="Trebuchet MS" panose="020B0603020202020204" pitchFamily="34" charset="0"/>
              <a:cs typeface="Times New Roman"/>
            </a:endParaRPr>
          </a:p>
          <a:p>
            <a:pPr marL="355600" indent="-342900">
              <a:lnSpc>
                <a:spcPct val="90000"/>
              </a:lnSpc>
              <a:buFont typeface="Wingdings" panose="05000000000000000000" pitchFamily="2" charset="2"/>
              <a:buChar char="§"/>
              <a:tabLst>
                <a:tab pos="354965" algn="l"/>
                <a:tab pos="355600" algn="l"/>
              </a:tabLst>
            </a:pPr>
            <a:r>
              <a:rPr sz="1600" spc="-15" dirty="0">
                <a:latin typeface="Trebuchet MS" panose="020B0603020202020204" pitchFamily="34" charset="0"/>
                <a:cs typeface="Times New Roman"/>
              </a:rPr>
              <a:t>итоговый</a:t>
            </a:r>
            <a:r>
              <a:rPr sz="1600" spc="-30" dirty="0">
                <a:latin typeface="Trebuchet MS" panose="020B0603020202020204" pitchFamily="34" charset="0"/>
                <a:cs typeface="Times New Roman"/>
              </a:rPr>
              <a:t> </a:t>
            </a:r>
            <a:r>
              <a:rPr sz="1600" spc="-20" dirty="0">
                <a:latin typeface="Trebuchet MS" panose="020B0603020202020204" pitchFamily="34" charset="0"/>
                <a:cs typeface="Times New Roman"/>
              </a:rPr>
              <a:t>протокол,</a:t>
            </a:r>
            <a:endParaRPr sz="1600" dirty="0">
              <a:latin typeface="Trebuchet MS" panose="020B0603020202020204" pitchFamily="34" charset="0"/>
              <a:cs typeface="Times New Roman"/>
            </a:endParaRPr>
          </a:p>
          <a:p>
            <a:pPr marL="355600" marR="118110" indent="-342900">
              <a:lnSpc>
                <a:spcPct val="90000"/>
              </a:lnSpc>
              <a:buFont typeface="Wingdings" panose="05000000000000000000" pitchFamily="2" charset="2"/>
              <a:buChar char="§"/>
              <a:tabLst>
                <a:tab pos="354965" algn="l"/>
                <a:tab pos="355600" algn="l"/>
              </a:tabLst>
            </a:pPr>
            <a:r>
              <a:rPr sz="1600" spc="-5" dirty="0">
                <a:latin typeface="Trebuchet MS" panose="020B0603020202020204" pitchFamily="34" charset="0"/>
                <a:cs typeface="Times New Roman"/>
              </a:rPr>
              <a:t>иная дополнительная </a:t>
            </a:r>
            <a:r>
              <a:rPr sz="1600" spc="-10" dirty="0">
                <a:latin typeface="Trebuchet MS" panose="020B0603020202020204" pitchFamily="34" charset="0"/>
                <a:cs typeface="Times New Roman"/>
              </a:rPr>
              <a:t>информация, </a:t>
            </a:r>
            <a:r>
              <a:rPr sz="1600" spc="-5" dirty="0">
                <a:latin typeface="Trebuchet MS" panose="020B0603020202020204" pitchFamily="34" charset="0"/>
                <a:cs typeface="Times New Roman"/>
              </a:rPr>
              <a:t>предусмотренная  в соответствии с частью 6 </a:t>
            </a:r>
            <a:r>
              <a:rPr sz="1600" spc="-10" dirty="0" err="1" smtClean="0">
                <a:latin typeface="Trebuchet MS" panose="020B0603020202020204" pitchFamily="34" charset="0"/>
                <a:cs typeface="Times New Roman"/>
              </a:rPr>
              <a:t>статьи</a:t>
            </a:r>
            <a:r>
              <a:rPr sz="1600" spc="-10" dirty="0" smtClean="0">
                <a:latin typeface="Trebuchet MS" panose="020B0603020202020204" pitchFamily="34" charset="0"/>
                <a:cs typeface="Times New Roman"/>
              </a:rPr>
              <a:t> </a:t>
            </a:r>
            <a:r>
              <a:rPr sz="1600" i="1" spc="-10" dirty="0">
                <a:latin typeface="Trebuchet MS" panose="020B0603020202020204" pitchFamily="34" charset="0"/>
                <a:cs typeface="Times New Roman"/>
              </a:rPr>
              <a:t>(иная  дополнительная </a:t>
            </a:r>
            <a:r>
              <a:rPr sz="1600" i="1" spc="-15" dirty="0">
                <a:latin typeface="Trebuchet MS" panose="020B0603020202020204" pitchFamily="34" charset="0"/>
                <a:cs typeface="Times New Roman"/>
              </a:rPr>
              <a:t>информация,</a:t>
            </a:r>
            <a:r>
              <a:rPr sz="1600" i="1" spc="55" dirty="0">
                <a:latin typeface="Trebuchet MS" panose="020B0603020202020204" pitchFamily="34" charset="0"/>
                <a:cs typeface="Times New Roman"/>
              </a:rPr>
              <a:t> </a:t>
            </a:r>
            <a:r>
              <a:rPr sz="1600" i="1" spc="-10" dirty="0" err="1" smtClean="0">
                <a:latin typeface="Trebuchet MS" panose="020B0603020202020204" pitchFamily="34" charset="0"/>
                <a:cs typeface="Times New Roman"/>
              </a:rPr>
              <a:t>подлежащая</a:t>
            </a:r>
            <a:r>
              <a:rPr lang="ru-RU" sz="1600" i="1" spc="-10" dirty="0" smtClean="0">
                <a:latin typeface="Trebuchet MS" panose="020B0603020202020204" pitchFamily="34" charset="0"/>
                <a:cs typeface="Times New Roman"/>
              </a:rPr>
              <a:t> </a:t>
            </a:r>
            <a:r>
              <a:rPr sz="1600" i="1" spc="-5" dirty="0" err="1" smtClean="0">
                <a:latin typeface="Trebuchet MS" panose="020B0603020202020204" pitchFamily="34" charset="0"/>
                <a:cs typeface="Times New Roman"/>
              </a:rPr>
              <a:t>размещению</a:t>
            </a:r>
            <a:r>
              <a:rPr sz="1600" i="1" spc="-5" dirty="0" smtClean="0">
                <a:latin typeface="Trebuchet MS" panose="020B0603020202020204" pitchFamily="34" charset="0"/>
                <a:cs typeface="Times New Roman"/>
              </a:rPr>
              <a:t> </a:t>
            </a:r>
            <a:r>
              <a:rPr sz="1600" i="1" spc="-5" dirty="0">
                <a:latin typeface="Trebuchet MS" panose="020B0603020202020204" pitchFamily="34" charset="0"/>
                <a:cs typeface="Times New Roman"/>
              </a:rPr>
              <a:t>в </a:t>
            </a:r>
            <a:r>
              <a:rPr sz="1600" i="1" spc="-10" dirty="0">
                <a:latin typeface="Trebuchet MS" panose="020B0603020202020204" pitchFamily="34" charset="0"/>
                <a:cs typeface="Times New Roman"/>
              </a:rPr>
              <a:t>единой информационной системе,</a:t>
            </a:r>
            <a:r>
              <a:rPr sz="1600" i="1" spc="85" dirty="0">
                <a:latin typeface="Trebuchet MS" panose="020B0603020202020204" pitchFamily="34" charset="0"/>
                <a:cs typeface="Times New Roman"/>
              </a:rPr>
              <a:t> </a:t>
            </a:r>
            <a:r>
              <a:rPr sz="1600" i="1" spc="-5" dirty="0" err="1" smtClean="0">
                <a:latin typeface="Trebuchet MS" panose="020B0603020202020204" pitchFamily="34" charset="0"/>
                <a:cs typeface="Times New Roman"/>
              </a:rPr>
              <a:t>на</a:t>
            </a:r>
            <a:r>
              <a:rPr lang="ru-RU" sz="1600" dirty="0">
                <a:latin typeface="Trebuchet MS" panose="020B0603020202020204" pitchFamily="34" charset="0"/>
                <a:cs typeface="Times New Roman"/>
              </a:rPr>
              <a:t> </a:t>
            </a:r>
            <a:r>
              <a:rPr lang="ru-RU" sz="1600" dirty="0" smtClean="0">
                <a:latin typeface="Trebuchet MS" panose="020B0603020202020204" pitchFamily="34" charset="0"/>
                <a:cs typeface="Times New Roman"/>
              </a:rPr>
              <a:t>о</a:t>
            </a:r>
            <a:r>
              <a:rPr sz="1600" i="1" spc="-10" dirty="0" err="1" smtClean="0">
                <a:latin typeface="Trebuchet MS" panose="020B0603020202020204" pitchFamily="34" charset="0"/>
                <a:cs typeface="Times New Roman"/>
              </a:rPr>
              <a:t>фициальном</a:t>
            </a:r>
            <a:r>
              <a:rPr lang="ru-RU" sz="1600" i="1" spc="-10" dirty="0" smtClean="0">
                <a:latin typeface="Trebuchet MS" panose="020B0603020202020204" pitchFamily="34" charset="0"/>
                <a:cs typeface="Times New Roman"/>
              </a:rPr>
              <a:t> </a:t>
            </a:r>
            <a:r>
              <a:rPr sz="1600" i="1" spc="-10" dirty="0" err="1" smtClean="0">
                <a:latin typeface="Trebuchet MS" panose="020B0603020202020204" pitchFamily="34" charset="0"/>
                <a:cs typeface="Times New Roman"/>
              </a:rPr>
              <a:t>сайте</a:t>
            </a:r>
            <a:r>
              <a:rPr sz="1600" i="1" spc="-10" dirty="0">
                <a:latin typeface="Trebuchet MS" panose="020B0603020202020204" pitchFamily="34" charset="0"/>
                <a:cs typeface="Times New Roman"/>
              </a:rPr>
              <a:t>, </a:t>
            </a:r>
            <a:r>
              <a:rPr sz="1600" i="1" spc="-5" dirty="0">
                <a:latin typeface="Trebuchet MS" panose="020B0603020202020204" pitchFamily="34" charset="0"/>
                <a:cs typeface="Times New Roman"/>
              </a:rPr>
              <a:t>за </a:t>
            </a:r>
            <a:r>
              <a:rPr sz="1600" i="1" spc="-10" dirty="0">
                <a:latin typeface="Trebuchet MS" panose="020B0603020202020204" pitchFamily="34" charset="0"/>
                <a:cs typeface="Times New Roman"/>
              </a:rPr>
              <a:t>исключением случаев,  предусмотренных </a:t>
            </a:r>
            <a:r>
              <a:rPr sz="1600" i="1" spc="-5" dirty="0">
                <a:latin typeface="Trebuchet MS" panose="020B0603020202020204" pitchFamily="34" charset="0"/>
                <a:cs typeface="Times New Roman"/>
              </a:rPr>
              <a:t>настоящим Федеральным</a:t>
            </a:r>
            <a:r>
              <a:rPr sz="1600" i="1" spc="75" dirty="0">
                <a:latin typeface="Trebuchet MS" panose="020B0603020202020204" pitchFamily="34" charset="0"/>
                <a:cs typeface="Times New Roman"/>
              </a:rPr>
              <a:t> </a:t>
            </a:r>
            <a:r>
              <a:rPr sz="1600" i="1" spc="-20" dirty="0">
                <a:latin typeface="Trebuchet MS" panose="020B0603020202020204" pitchFamily="34" charset="0"/>
                <a:cs typeface="Times New Roman"/>
              </a:rPr>
              <a:t>законом)</a:t>
            </a:r>
            <a:endParaRPr sz="1600" dirty="0">
              <a:latin typeface="Trebuchet MS" panose="020B0603020202020204" pitchFamily="34" charset="0"/>
              <a:cs typeface="Times New Roman"/>
            </a:endParaRPr>
          </a:p>
        </p:txBody>
      </p:sp>
      <p:sp>
        <p:nvSpPr>
          <p:cNvPr id="11" name="object 11"/>
          <p:cNvSpPr txBox="1"/>
          <p:nvPr/>
        </p:nvSpPr>
        <p:spPr>
          <a:xfrm>
            <a:off x="135892" y="4114800"/>
            <a:ext cx="11737020" cy="1038746"/>
          </a:xfrm>
          <a:prstGeom prst="rect">
            <a:avLst/>
          </a:prstGeom>
          <a:ln>
            <a:solidFill>
              <a:schemeClr val="accent1"/>
            </a:solidFill>
          </a:ln>
        </p:spPr>
        <p:txBody>
          <a:bodyPr vert="horz" wrap="square" lIns="0" tIns="0" rIns="0" bIns="0" rtlCol="0">
            <a:spAutoFit/>
          </a:bodyPr>
          <a:lstStyle/>
          <a:p>
            <a:pPr>
              <a:lnSpc>
                <a:spcPct val="90000"/>
              </a:lnSpc>
            </a:pPr>
            <a:r>
              <a:rPr lang="ru-RU" sz="1500" i="1" spc="-5" dirty="0" smtClean="0">
                <a:latin typeface="Trebuchet MS" panose="020B0603020202020204" pitchFamily="34" charset="0"/>
                <a:cs typeface="Book Antiqua"/>
              </a:rPr>
              <a:t>Письмо </a:t>
            </a:r>
            <a:r>
              <a:rPr lang="ru-RU" sz="1500" i="1" spc="-5" dirty="0">
                <a:latin typeface="Trebuchet MS" panose="020B0603020202020204" pitchFamily="34" charset="0"/>
                <a:cs typeface="Book Antiqua"/>
              </a:rPr>
              <a:t>Минфина</a:t>
            </a:r>
            <a:r>
              <a:rPr lang="ru-RU" sz="1500" i="1" spc="-50" dirty="0">
                <a:latin typeface="Trebuchet MS" panose="020B0603020202020204" pitchFamily="34" charset="0"/>
                <a:cs typeface="Book Antiqua"/>
              </a:rPr>
              <a:t> </a:t>
            </a:r>
            <a:r>
              <a:rPr lang="ru-RU" sz="1500" i="1" spc="-5" dirty="0" smtClean="0">
                <a:latin typeface="Trebuchet MS" panose="020B0603020202020204" pitchFamily="34" charset="0"/>
                <a:cs typeface="Book Antiqua"/>
              </a:rPr>
              <a:t>России от </a:t>
            </a:r>
            <a:r>
              <a:rPr lang="ru-RU" sz="1500" i="1" dirty="0">
                <a:latin typeface="Trebuchet MS" panose="020B0603020202020204" pitchFamily="34" charset="0"/>
                <a:cs typeface="Book Antiqua"/>
              </a:rPr>
              <a:t>23.01.2019 N</a:t>
            </a:r>
            <a:r>
              <a:rPr lang="ru-RU" sz="1500" i="1" spc="-20" dirty="0">
                <a:latin typeface="Trebuchet MS" panose="020B0603020202020204" pitchFamily="34" charset="0"/>
                <a:cs typeface="Book Antiqua"/>
              </a:rPr>
              <a:t> </a:t>
            </a:r>
            <a:r>
              <a:rPr lang="ru-RU" sz="1500" i="1" spc="-5" dirty="0" smtClean="0">
                <a:latin typeface="Trebuchet MS" panose="020B0603020202020204" pitchFamily="34" charset="0"/>
                <a:cs typeface="Book Antiqua"/>
              </a:rPr>
              <a:t>24-04-05/3393:</a:t>
            </a:r>
          </a:p>
          <a:p>
            <a:pPr>
              <a:lnSpc>
                <a:spcPct val="90000"/>
              </a:lnSpc>
            </a:pPr>
            <a:r>
              <a:rPr sz="1500" spc="-5" dirty="0" err="1" smtClean="0">
                <a:latin typeface="Trebuchet MS" panose="020B0603020202020204" pitchFamily="34" charset="0"/>
                <a:cs typeface="Book Antiqua"/>
              </a:rPr>
              <a:t>часть</a:t>
            </a:r>
            <a:r>
              <a:rPr sz="1500" spc="-5" dirty="0" smtClean="0">
                <a:latin typeface="Trebuchet MS" panose="020B0603020202020204" pitchFamily="34" charset="0"/>
                <a:cs typeface="Book Antiqua"/>
              </a:rPr>
              <a:t> </a:t>
            </a:r>
            <a:r>
              <a:rPr sz="1500" dirty="0">
                <a:latin typeface="Trebuchet MS" panose="020B0603020202020204" pitchFamily="34" charset="0"/>
                <a:cs typeface="Book Antiqua"/>
              </a:rPr>
              <a:t>5 </a:t>
            </a:r>
            <a:r>
              <a:rPr sz="1500" spc="-5" dirty="0">
                <a:latin typeface="Trebuchet MS" panose="020B0603020202020204" pitchFamily="34" charset="0"/>
                <a:cs typeface="Book Antiqua"/>
              </a:rPr>
              <a:t>статьи </a:t>
            </a:r>
            <a:r>
              <a:rPr sz="1500" dirty="0">
                <a:latin typeface="Trebuchet MS" panose="020B0603020202020204" pitchFamily="34" charset="0"/>
                <a:cs typeface="Book Antiqua"/>
              </a:rPr>
              <a:t>4 </a:t>
            </a:r>
            <a:r>
              <a:rPr sz="1500" spc="-5" dirty="0">
                <a:latin typeface="Trebuchet MS" panose="020B0603020202020204" pitchFamily="34" charset="0"/>
                <a:cs typeface="Book Antiqua"/>
              </a:rPr>
              <a:t>Закона </a:t>
            </a:r>
            <a:r>
              <a:rPr sz="1500" dirty="0">
                <a:latin typeface="Trebuchet MS" panose="020B0603020202020204" pitchFamily="34" charset="0"/>
                <a:cs typeface="Book Antiqua"/>
              </a:rPr>
              <a:t>N </a:t>
            </a:r>
            <a:r>
              <a:rPr sz="1500" spc="-5" dirty="0">
                <a:latin typeface="Trebuchet MS" panose="020B0603020202020204" pitchFamily="34" charset="0"/>
                <a:cs typeface="Book Antiqua"/>
              </a:rPr>
              <a:t>223-ФЗ </a:t>
            </a:r>
            <a:r>
              <a:rPr sz="1500" b="1" u="sng" dirty="0">
                <a:latin typeface="Trebuchet MS" panose="020B0603020202020204" pitchFamily="34" charset="0"/>
                <a:cs typeface="Book Antiqua"/>
              </a:rPr>
              <a:t>не  </a:t>
            </a:r>
            <a:r>
              <a:rPr sz="1500" b="1" u="sng" spc="-5" dirty="0">
                <a:latin typeface="Trebuchet MS" panose="020B0603020202020204" pitchFamily="34" charset="0"/>
                <a:cs typeface="Book Antiqua"/>
              </a:rPr>
              <a:t>предусматривает возможности  заказчика </a:t>
            </a:r>
            <a:r>
              <a:rPr sz="1500" spc="-5" dirty="0">
                <a:latin typeface="Trebuchet MS" panose="020B0603020202020204" pitchFamily="34" charset="0"/>
                <a:cs typeface="Book Antiqua"/>
              </a:rPr>
              <a:t>определять </a:t>
            </a:r>
            <a:r>
              <a:rPr sz="1500" dirty="0">
                <a:latin typeface="Trebuchet MS" panose="020B0603020202020204" pitchFamily="34" charset="0"/>
                <a:cs typeface="Book Antiqua"/>
              </a:rPr>
              <a:t>в положении о  </a:t>
            </a:r>
            <a:r>
              <a:rPr sz="1500" spc="-5" dirty="0">
                <a:latin typeface="Trebuchet MS" panose="020B0603020202020204" pitchFamily="34" charset="0"/>
                <a:cs typeface="Book Antiqua"/>
              </a:rPr>
              <a:t>закупке отдельные </a:t>
            </a:r>
            <a:r>
              <a:rPr sz="1500" dirty="0">
                <a:latin typeface="Trebuchet MS" panose="020B0603020202020204" pitchFamily="34" charset="0"/>
                <a:cs typeface="Book Antiqua"/>
              </a:rPr>
              <a:t>виды закупок </a:t>
            </a:r>
            <a:r>
              <a:rPr sz="1500" spc="-5" dirty="0">
                <a:latin typeface="Trebuchet MS" panose="020B0603020202020204" pitchFamily="34" charset="0"/>
                <a:cs typeface="Book Antiqua"/>
              </a:rPr>
              <a:t>у  </a:t>
            </a:r>
            <a:r>
              <a:rPr sz="1500" dirty="0">
                <a:latin typeface="Trebuchet MS" panose="020B0603020202020204" pitchFamily="34" charset="0"/>
                <a:cs typeface="Book Antiqua"/>
              </a:rPr>
              <a:t>единственного </a:t>
            </a:r>
            <a:r>
              <a:rPr sz="1500" spc="-5" dirty="0">
                <a:latin typeface="Trebuchet MS" panose="020B0603020202020204" pitchFamily="34" charset="0"/>
                <a:cs typeface="Book Antiqua"/>
              </a:rPr>
              <a:t>поставщика  (исполнителя, подрядчика),  </a:t>
            </a:r>
            <a:r>
              <a:rPr sz="1500" b="1" dirty="0">
                <a:latin typeface="Trebuchet MS" panose="020B0603020202020204" pitchFamily="34" charset="0"/>
                <a:cs typeface="Book Antiqua"/>
              </a:rPr>
              <a:t>информация </a:t>
            </a:r>
            <a:r>
              <a:rPr sz="1500" b="1" spc="-5" dirty="0">
                <a:latin typeface="Trebuchet MS" panose="020B0603020202020204" pitchFamily="34" charset="0"/>
                <a:cs typeface="Book Antiqua"/>
              </a:rPr>
              <a:t>о которых размещается  либо </a:t>
            </a:r>
            <a:r>
              <a:rPr sz="1500" b="1" dirty="0">
                <a:latin typeface="Trebuchet MS" panose="020B0603020202020204" pitchFamily="34" charset="0"/>
                <a:cs typeface="Book Antiqua"/>
              </a:rPr>
              <a:t>не </a:t>
            </a:r>
            <a:r>
              <a:rPr sz="1500" b="1" spc="-5" dirty="0">
                <a:latin typeface="Trebuchet MS" panose="020B0603020202020204" pitchFamily="34" charset="0"/>
                <a:cs typeface="Book Antiqua"/>
              </a:rPr>
              <a:t>размещается </a:t>
            </a:r>
            <a:r>
              <a:rPr sz="1500" b="1" dirty="0">
                <a:latin typeface="Trebuchet MS" panose="020B0603020202020204" pitchFamily="34" charset="0"/>
                <a:cs typeface="Book Antiqua"/>
              </a:rPr>
              <a:t>в ЕИС</a:t>
            </a:r>
            <a:r>
              <a:rPr sz="1500" dirty="0">
                <a:latin typeface="Trebuchet MS" panose="020B0603020202020204" pitchFamily="34" charset="0"/>
                <a:cs typeface="Book Antiqua"/>
              </a:rPr>
              <a:t>, </a:t>
            </a:r>
            <a:r>
              <a:rPr sz="1500" spc="-5" dirty="0">
                <a:latin typeface="Trebuchet MS" panose="020B0603020202020204" pitchFamily="34" charset="0"/>
                <a:cs typeface="Book Antiqua"/>
              </a:rPr>
              <a:t>помимо  установления общего </a:t>
            </a:r>
            <a:r>
              <a:rPr sz="1500" dirty="0">
                <a:latin typeface="Trebuchet MS" panose="020B0603020202020204" pitchFamily="34" charset="0"/>
                <a:cs typeface="Book Antiqua"/>
              </a:rPr>
              <a:t>требования о  </a:t>
            </a:r>
            <a:r>
              <a:rPr sz="1500" spc="-5" dirty="0">
                <a:latin typeface="Trebuchet MS" panose="020B0603020202020204" pitchFamily="34" charset="0"/>
                <a:cs typeface="Book Antiqua"/>
              </a:rPr>
              <a:t>размещении информации обо всех  </a:t>
            </a:r>
            <a:r>
              <a:rPr sz="1500" dirty="0">
                <a:latin typeface="Trebuchet MS" panose="020B0603020202020204" pitchFamily="34" charset="0"/>
                <a:cs typeface="Book Antiqua"/>
              </a:rPr>
              <a:t>таких </a:t>
            </a:r>
            <a:r>
              <a:rPr sz="1500" spc="-5" dirty="0">
                <a:latin typeface="Trebuchet MS" panose="020B0603020202020204" pitchFamily="34" charset="0"/>
                <a:cs typeface="Book Antiqua"/>
              </a:rPr>
              <a:t>закупках </a:t>
            </a:r>
            <a:r>
              <a:rPr sz="1500" dirty="0">
                <a:latin typeface="Trebuchet MS" panose="020B0603020202020204" pitchFamily="34" charset="0"/>
                <a:cs typeface="Book Antiqua"/>
              </a:rPr>
              <a:t>в </a:t>
            </a:r>
            <a:r>
              <a:rPr sz="1500" spc="-5" dirty="0">
                <a:latin typeface="Trebuchet MS" panose="020B0603020202020204" pitchFamily="34" charset="0"/>
                <a:cs typeface="Book Antiqua"/>
              </a:rPr>
              <a:t>ЕИС </a:t>
            </a:r>
            <a:r>
              <a:rPr sz="1500" b="1" dirty="0">
                <a:latin typeface="Trebuchet MS" panose="020B0603020202020204" pitchFamily="34" charset="0"/>
                <a:cs typeface="Book Antiqua"/>
              </a:rPr>
              <a:t>вне </a:t>
            </a:r>
            <a:r>
              <a:rPr sz="1500" b="1" spc="-5" dirty="0">
                <a:latin typeface="Trebuchet MS" panose="020B0603020202020204" pitchFamily="34" charset="0"/>
                <a:cs typeface="Book Antiqua"/>
              </a:rPr>
              <a:t>зависимости  </a:t>
            </a:r>
            <a:r>
              <a:rPr sz="1500" b="1" dirty="0">
                <a:latin typeface="Trebuchet MS" panose="020B0603020202020204" pitchFamily="34" charset="0"/>
                <a:cs typeface="Book Antiqua"/>
              </a:rPr>
              <a:t>от </a:t>
            </a:r>
            <a:r>
              <a:rPr sz="1500" b="1" dirty="0" err="1">
                <a:latin typeface="Trebuchet MS" panose="020B0603020202020204" pitchFamily="34" charset="0"/>
                <a:cs typeface="Book Antiqua"/>
              </a:rPr>
              <a:t>их</a:t>
            </a:r>
            <a:r>
              <a:rPr sz="1500" b="1" spc="-85" dirty="0">
                <a:latin typeface="Trebuchet MS" panose="020B0603020202020204" pitchFamily="34" charset="0"/>
                <a:cs typeface="Book Antiqua"/>
              </a:rPr>
              <a:t> </a:t>
            </a:r>
            <a:r>
              <a:rPr sz="1500" b="1" spc="-5" dirty="0" err="1" smtClean="0">
                <a:latin typeface="Trebuchet MS" panose="020B0603020202020204" pitchFamily="34" charset="0"/>
                <a:cs typeface="Book Antiqua"/>
              </a:rPr>
              <a:t>предмета</a:t>
            </a:r>
            <a:endParaRPr lang="ru-RU" sz="1500" b="1" spc="-5" dirty="0" smtClean="0">
              <a:latin typeface="Trebuchet MS" panose="020B0603020202020204" pitchFamily="34" charset="0"/>
              <a:cs typeface="Book Antiqua"/>
            </a:endParaRPr>
          </a:p>
        </p:txBody>
      </p:sp>
      <p:sp>
        <p:nvSpPr>
          <p:cNvPr id="7" name="Прямоугольник 6"/>
          <p:cNvSpPr/>
          <p:nvPr/>
        </p:nvSpPr>
        <p:spPr>
          <a:xfrm>
            <a:off x="3263200" y="5257800"/>
            <a:ext cx="8609712" cy="1515800"/>
          </a:xfrm>
          <a:prstGeom prst="rect">
            <a:avLst/>
          </a:prstGeom>
          <a:solidFill>
            <a:schemeClr val="accent2">
              <a:lumMod val="20000"/>
              <a:lumOff val="80000"/>
            </a:schemeClr>
          </a:solidFill>
          <a:ln>
            <a:solidFill>
              <a:schemeClr val="accent1"/>
            </a:solidFill>
          </a:ln>
        </p:spPr>
        <p:txBody>
          <a:bodyPr wrap="square">
            <a:spAutoFit/>
          </a:bodyPr>
          <a:lstStyle/>
          <a:p>
            <a:pPr marR="95250" algn="ctr"/>
            <a:r>
              <a:rPr lang="ru-RU" i="1" spc="-5" dirty="0">
                <a:latin typeface="Trebuchet MS" panose="020B0603020202020204" pitchFamily="34" charset="0"/>
                <a:cs typeface="Times New Roman"/>
              </a:rPr>
              <a:t>При </a:t>
            </a:r>
            <a:r>
              <a:rPr lang="ru-RU" i="1" spc="-10" dirty="0">
                <a:latin typeface="Trebuchet MS" panose="020B0603020202020204" pitchFamily="34" charset="0"/>
                <a:cs typeface="Times New Roman"/>
              </a:rPr>
              <a:t>закупке </a:t>
            </a:r>
            <a:r>
              <a:rPr lang="ru-RU" i="1" spc="-5" dirty="0">
                <a:latin typeface="Trebuchet MS" panose="020B0603020202020204" pitchFamily="34" charset="0"/>
                <a:cs typeface="Times New Roman"/>
              </a:rPr>
              <a:t>у единственного  поставщика </a:t>
            </a:r>
            <a:r>
              <a:rPr lang="ru-RU" i="1" spc="-10" dirty="0">
                <a:latin typeface="Trebuchet MS" panose="020B0603020202020204" pitchFamily="34" charset="0"/>
                <a:cs typeface="Times New Roman"/>
              </a:rPr>
              <a:t>(исполнителя,  </a:t>
            </a:r>
            <a:r>
              <a:rPr lang="ru-RU" i="1" spc="-15" dirty="0">
                <a:latin typeface="Trebuchet MS" panose="020B0603020202020204" pitchFamily="34" charset="0"/>
                <a:cs typeface="Times New Roman"/>
              </a:rPr>
              <a:t>подрядчика) информация </a:t>
            </a:r>
            <a:r>
              <a:rPr lang="ru-RU" i="1" spc="-5" dirty="0">
                <a:latin typeface="Trebuchet MS" panose="020B0603020202020204" pitchFamily="34" charset="0"/>
                <a:cs typeface="Times New Roman"/>
              </a:rPr>
              <a:t>о  </a:t>
            </a:r>
            <a:r>
              <a:rPr lang="ru-RU" i="1" spc="-15" dirty="0">
                <a:latin typeface="Trebuchet MS" panose="020B0603020202020204" pitchFamily="34" charset="0"/>
                <a:cs typeface="Times New Roman"/>
              </a:rPr>
              <a:t>такой </a:t>
            </a:r>
            <a:r>
              <a:rPr lang="ru-RU" i="1" spc="-10" dirty="0">
                <a:latin typeface="Trebuchet MS" panose="020B0603020202020204" pitchFamily="34" charset="0"/>
                <a:cs typeface="Times New Roman"/>
              </a:rPr>
              <a:t>закупке,  предусмотренная </a:t>
            </a:r>
            <a:r>
              <a:rPr lang="ru-RU" i="1" spc="-5" dirty="0">
                <a:latin typeface="Trebuchet MS" panose="020B0603020202020204" pitchFamily="34" charset="0"/>
                <a:cs typeface="Times New Roman"/>
              </a:rPr>
              <a:t>настоящей  частью, </a:t>
            </a:r>
            <a:r>
              <a:rPr lang="ru-RU" b="1" i="1" spc="-20" dirty="0">
                <a:latin typeface="Trebuchet MS" panose="020B0603020202020204" pitchFamily="34" charset="0"/>
                <a:cs typeface="Times New Roman"/>
              </a:rPr>
              <a:t>может </a:t>
            </a:r>
            <a:r>
              <a:rPr lang="ru-RU" b="1" i="1" spc="-10" dirty="0" smtClean="0">
                <a:latin typeface="Trebuchet MS" panose="020B0603020202020204" pitchFamily="34" charset="0"/>
                <a:cs typeface="Times New Roman"/>
              </a:rPr>
              <a:t>быть размещена </a:t>
            </a:r>
            <a:r>
              <a:rPr lang="ru-RU" b="1" i="1" spc="-25" dirty="0">
                <a:latin typeface="Trebuchet MS" panose="020B0603020202020204" pitchFamily="34" charset="0"/>
                <a:cs typeface="Times New Roman"/>
              </a:rPr>
              <a:t>заказчиком </a:t>
            </a:r>
            <a:r>
              <a:rPr lang="ru-RU" b="1" i="1" spc="-5" dirty="0">
                <a:latin typeface="Trebuchet MS" panose="020B0603020202020204" pitchFamily="34" charset="0"/>
                <a:cs typeface="Times New Roman"/>
              </a:rPr>
              <a:t>в  ЕИС в </a:t>
            </a:r>
            <a:r>
              <a:rPr lang="ru-RU" b="1" i="1" spc="-10" dirty="0">
                <a:latin typeface="Trebuchet MS" panose="020B0603020202020204" pitchFamily="34" charset="0"/>
                <a:cs typeface="Times New Roman"/>
              </a:rPr>
              <a:t>случае, если </a:t>
            </a:r>
            <a:r>
              <a:rPr lang="ru-RU" b="1" i="1" spc="-25" dirty="0" smtClean="0">
                <a:latin typeface="Trebuchet MS" panose="020B0603020202020204" pitchFamily="34" charset="0"/>
                <a:cs typeface="Times New Roman"/>
              </a:rPr>
              <a:t>это </a:t>
            </a:r>
            <a:r>
              <a:rPr lang="ru-RU" b="1" i="1" spc="-10" dirty="0" smtClean="0">
                <a:latin typeface="Trebuchet MS" panose="020B0603020202020204" pitchFamily="34" charset="0"/>
                <a:cs typeface="Times New Roman"/>
              </a:rPr>
              <a:t>предусмотрено </a:t>
            </a:r>
            <a:r>
              <a:rPr lang="ru-RU" b="1" i="1" spc="-15" dirty="0" smtClean="0">
                <a:latin typeface="Trebuchet MS" panose="020B0603020202020204" pitchFamily="34" charset="0"/>
                <a:cs typeface="Times New Roman"/>
              </a:rPr>
              <a:t>положением </a:t>
            </a:r>
            <a:r>
              <a:rPr lang="ru-RU" b="1" i="1" spc="-5" dirty="0" smtClean="0">
                <a:latin typeface="Trebuchet MS" panose="020B0603020202020204" pitchFamily="34" charset="0"/>
                <a:cs typeface="Times New Roman"/>
              </a:rPr>
              <a:t>о</a:t>
            </a:r>
            <a:r>
              <a:rPr lang="ru-RU" b="1" i="1" spc="-95" dirty="0" smtClean="0">
                <a:latin typeface="Trebuchet MS" panose="020B0603020202020204" pitchFamily="34" charset="0"/>
                <a:cs typeface="Times New Roman"/>
              </a:rPr>
              <a:t> </a:t>
            </a:r>
            <a:r>
              <a:rPr lang="ru-RU" b="1" i="1" spc="-10" dirty="0" smtClean="0">
                <a:latin typeface="Trebuchet MS" panose="020B0603020202020204" pitchFamily="34" charset="0"/>
                <a:cs typeface="Times New Roman"/>
              </a:rPr>
              <a:t>закупке</a:t>
            </a:r>
          </a:p>
          <a:p>
            <a:pPr marR="95250" algn="ctr"/>
            <a:r>
              <a:rPr lang="ru-RU" b="1" u="sng" spc="-25" dirty="0">
                <a:latin typeface="Trebuchet MS" panose="020B0603020202020204" pitchFamily="34" charset="0"/>
                <a:cs typeface="Times New Roman"/>
              </a:rPr>
              <a:t>Для </a:t>
            </a:r>
            <a:r>
              <a:rPr lang="ru-RU" b="1" u="sng" spc="-15" dirty="0">
                <a:latin typeface="Trebuchet MS" panose="020B0603020202020204" pitchFamily="34" charset="0"/>
                <a:cs typeface="Times New Roman"/>
              </a:rPr>
              <a:t>размещения </a:t>
            </a:r>
            <a:r>
              <a:rPr lang="ru-RU" b="1" u="sng" spc="-5" dirty="0">
                <a:latin typeface="Trebuchet MS" panose="020B0603020202020204" pitchFamily="34" charset="0"/>
                <a:cs typeface="Times New Roman"/>
              </a:rPr>
              <a:t>в ЕИС – надо </a:t>
            </a:r>
            <a:r>
              <a:rPr lang="ru-RU" b="1" u="sng" spc="-10" dirty="0">
                <a:latin typeface="Trebuchet MS" panose="020B0603020202020204" pitchFamily="34" charset="0"/>
                <a:cs typeface="Times New Roman"/>
              </a:rPr>
              <a:t>прямо </a:t>
            </a:r>
            <a:r>
              <a:rPr lang="ru-RU" b="1" u="sng" spc="-15" dirty="0">
                <a:latin typeface="Trebuchet MS" panose="020B0603020202020204" pitchFamily="34" charset="0"/>
                <a:cs typeface="Times New Roman"/>
              </a:rPr>
              <a:t>указать </a:t>
            </a:r>
            <a:r>
              <a:rPr lang="ru-RU" b="1" u="sng" spc="-20" dirty="0">
                <a:latin typeface="Trebuchet MS" panose="020B0603020202020204" pitchFamily="34" charset="0"/>
                <a:cs typeface="Times New Roman"/>
              </a:rPr>
              <a:t>это </a:t>
            </a:r>
            <a:r>
              <a:rPr lang="ru-RU" b="1" u="sng" spc="-5" dirty="0">
                <a:latin typeface="Trebuchet MS" panose="020B0603020202020204" pitchFamily="34" charset="0"/>
                <a:cs typeface="Times New Roman"/>
              </a:rPr>
              <a:t>в</a:t>
            </a:r>
            <a:r>
              <a:rPr lang="ru-RU" b="1" u="sng" spc="204" dirty="0">
                <a:latin typeface="Trebuchet MS" panose="020B0603020202020204" pitchFamily="34" charset="0"/>
                <a:cs typeface="Times New Roman"/>
              </a:rPr>
              <a:t> </a:t>
            </a:r>
            <a:r>
              <a:rPr lang="ru-RU" b="1" u="sng" spc="-10" dirty="0" err="1" smtClean="0">
                <a:latin typeface="Trebuchet MS" panose="020B0603020202020204" pitchFamily="34" charset="0"/>
                <a:cs typeface="Times New Roman"/>
              </a:rPr>
              <a:t>ПоЗ</a:t>
            </a:r>
            <a:endParaRPr lang="ru-RU" u="sng" dirty="0">
              <a:latin typeface="Trebuchet MS" panose="020B0603020202020204" pitchFamily="34" charset="0"/>
              <a:cs typeface="Times New Roman"/>
            </a:endParaRPr>
          </a:p>
        </p:txBody>
      </p:sp>
    </p:spTree>
    <p:extLst>
      <p:ext uri="{BB962C8B-B14F-4D97-AF65-F5344CB8AC3E}">
        <p14:creationId xmlns:p14="http://schemas.microsoft.com/office/powerpoint/2010/main" val="2932683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135892" y="96926"/>
            <a:ext cx="9642347" cy="677108"/>
          </a:xfrm>
          <a:prstGeom prst="rect">
            <a:avLst/>
          </a:prstGeom>
        </p:spPr>
        <p:txBody>
          <a:bodyPr spcFirstLastPara="1" vert="horz" wrap="square" lIns="0" tIns="0" rIns="0" bIns="0" rtlCol="0" anchor="ctr"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a:r>
              <a:rPr lang="ru-RU" sz="2200" kern="0" spc="-10" smtClean="0">
                <a:solidFill>
                  <a:srgbClr val="002060"/>
                </a:solidFill>
                <a:latin typeface="Trebuchet MS" panose="020B0603020202020204" pitchFamily="34" charset="0"/>
              </a:rPr>
              <a:t>Закупки </a:t>
            </a:r>
            <a:r>
              <a:rPr lang="ru-RU" sz="2200" kern="0" spc="-5" smtClean="0">
                <a:solidFill>
                  <a:srgbClr val="002060"/>
                </a:solidFill>
                <a:latin typeface="Trebuchet MS" panose="020B0603020202020204" pitchFamily="34" charset="0"/>
              </a:rPr>
              <a:t>у </a:t>
            </a:r>
            <a:r>
              <a:rPr lang="ru-RU" sz="2200" kern="0" spc="-10" smtClean="0">
                <a:solidFill>
                  <a:srgbClr val="002060"/>
                </a:solidFill>
                <a:latin typeface="Trebuchet MS" panose="020B0603020202020204" pitchFamily="34" charset="0"/>
              </a:rPr>
              <a:t>единственного поставщика: </a:t>
            </a:r>
            <a:br>
              <a:rPr lang="ru-RU" sz="2200" kern="0" spc="-10" smtClean="0">
                <a:solidFill>
                  <a:srgbClr val="002060"/>
                </a:solidFill>
                <a:latin typeface="Trebuchet MS" panose="020B0603020202020204" pitchFamily="34" charset="0"/>
              </a:rPr>
            </a:br>
            <a:r>
              <a:rPr lang="ru-RU" sz="2200" kern="0" spc="-10" smtClean="0">
                <a:solidFill>
                  <a:srgbClr val="002060"/>
                </a:solidFill>
                <a:latin typeface="Trebuchet MS" panose="020B0603020202020204" pitchFamily="34" charset="0"/>
              </a:rPr>
              <a:t>порядок закупки (</a:t>
            </a:r>
            <a:r>
              <a:rPr lang="ru-RU" sz="2200" kern="0" spc="-5" smtClean="0">
                <a:solidFill>
                  <a:srgbClr val="002060"/>
                </a:solidFill>
                <a:latin typeface="Trebuchet MS" panose="020B0603020202020204" pitchFamily="34" charset="0"/>
              </a:rPr>
              <a:t>ч.5 </a:t>
            </a:r>
            <a:r>
              <a:rPr lang="ru-RU" sz="2200" kern="0" spc="-60" smtClean="0">
                <a:solidFill>
                  <a:srgbClr val="002060"/>
                </a:solidFill>
                <a:latin typeface="Trebuchet MS" panose="020B0603020202020204" pitchFamily="34" charset="0"/>
              </a:rPr>
              <a:t>ст.4 </a:t>
            </a:r>
            <a:r>
              <a:rPr lang="ru-RU" sz="2200" kern="0" spc="-10" smtClean="0">
                <a:solidFill>
                  <a:srgbClr val="002060"/>
                </a:solidFill>
                <a:latin typeface="Trebuchet MS" panose="020B0603020202020204" pitchFamily="34" charset="0"/>
              </a:rPr>
              <a:t>Закона</a:t>
            </a:r>
            <a:r>
              <a:rPr lang="ru-RU" sz="2200" kern="0" spc="105" smtClean="0">
                <a:solidFill>
                  <a:srgbClr val="002060"/>
                </a:solidFill>
                <a:latin typeface="Trebuchet MS" panose="020B0603020202020204" pitchFamily="34" charset="0"/>
              </a:rPr>
              <a:t> </a:t>
            </a:r>
            <a:r>
              <a:rPr lang="ru-RU" sz="2200" kern="0" smtClean="0">
                <a:solidFill>
                  <a:srgbClr val="002060"/>
                </a:solidFill>
                <a:latin typeface="Trebuchet MS" panose="020B0603020202020204" pitchFamily="34" charset="0"/>
              </a:rPr>
              <a:t>223-ФЗ)</a:t>
            </a:r>
            <a:endParaRPr lang="ru-RU" sz="2200" kern="0" dirty="0">
              <a:solidFill>
                <a:srgbClr val="002060"/>
              </a:solidFill>
              <a:latin typeface="Trebuchet MS" panose="020B0603020202020204" pitchFamily="34" charset="0"/>
            </a:endParaRPr>
          </a:p>
        </p:txBody>
      </p:sp>
      <p:sp>
        <p:nvSpPr>
          <p:cNvPr id="3" name="Прямоугольник 2"/>
          <p:cNvSpPr/>
          <p:nvPr/>
        </p:nvSpPr>
        <p:spPr>
          <a:xfrm>
            <a:off x="762000" y="1371600"/>
            <a:ext cx="10668000" cy="4234557"/>
          </a:xfrm>
          <a:prstGeom prst="rect">
            <a:avLst/>
          </a:prstGeom>
        </p:spPr>
        <p:txBody>
          <a:bodyPr wrap="square">
            <a:spAutoFit/>
          </a:bodyPr>
          <a:lstStyle/>
          <a:p>
            <a:pPr lvl="1"/>
            <a:r>
              <a:rPr lang="ru-RU" b="1" dirty="0">
                <a:latin typeface="Trebuchet MS" panose="020B0603020202020204" pitchFamily="34" charset="0"/>
              </a:rPr>
              <a:t>Типовое положение о закупке товаров, работ, услуг заказчиками городского округа </a:t>
            </a:r>
            <a:r>
              <a:rPr lang="ru-RU" b="1" dirty="0" smtClean="0">
                <a:latin typeface="Trebuchet MS" panose="020B0603020202020204" pitchFamily="34" charset="0"/>
              </a:rPr>
              <a:t>Самара</a:t>
            </a:r>
          </a:p>
          <a:p>
            <a:pPr lvl="1"/>
            <a:endParaRPr lang="ru-RU" b="1" dirty="0" smtClean="0">
              <a:latin typeface="Trebuchet MS" panose="020B0603020202020204" pitchFamily="34" charset="0"/>
            </a:endParaRPr>
          </a:p>
          <a:p>
            <a:pPr lvl="1"/>
            <a:r>
              <a:rPr lang="ru-RU" b="1" dirty="0" smtClean="0">
                <a:latin typeface="Trebuchet MS" panose="020B0603020202020204" pitchFamily="34" charset="0"/>
              </a:rPr>
              <a:t>Информационное </a:t>
            </a:r>
            <a:r>
              <a:rPr lang="ru-RU" b="1" dirty="0">
                <a:latin typeface="Trebuchet MS" panose="020B0603020202020204" pitchFamily="34" charset="0"/>
              </a:rPr>
              <a:t>обеспечение закупки</a:t>
            </a:r>
            <a:endParaRPr lang="ru-RU" sz="1600" dirty="0">
              <a:latin typeface="Trebuchet MS" panose="020B0603020202020204" pitchFamily="34" charset="0"/>
            </a:endParaRPr>
          </a:p>
          <a:p>
            <a:r>
              <a:rPr lang="ru-RU" dirty="0">
                <a:latin typeface="Trebuchet MS" panose="020B0603020202020204" pitchFamily="34" charset="0"/>
              </a:rPr>
              <a:t>2.2.1.	Информационное обеспечение закупки осуществляется Заказчиком в соответствии со статьей 4 Федерального закона № 223-ФЗ.</a:t>
            </a:r>
            <a:endParaRPr lang="ru-RU" sz="1600" dirty="0">
              <a:latin typeface="Trebuchet MS" panose="020B0603020202020204" pitchFamily="34" charset="0"/>
            </a:endParaRPr>
          </a:p>
          <a:p>
            <a:r>
              <a:rPr lang="ru-RU" dirty="0">
                <a:latin typeface="Trebuchet MS" panose="020B0603020202020204" pitchFamily="34" charset="0"/>
              </a:rPr>
              <a:t>2.2.2.	Заказчик размещает в ЕИС:</a:t>
            </a:r>
            <a:endParaRPr lang="ru-RU" sz="1600" dirty="0">
              <a:latin typeface="Trebuchet MS" panose="020B0603020202020204" pitchFamily="34" charset="0"/>
            </a:endParaRPr>
          </a:p>
          <a:p>
            <a:pPr indent="450215" algn="just">
              <a:lnSpc>
                <a:spcPct val="115000"/>
              </a:lnSpc>
              <a:spcAft>
                <a:spcPts val="0"/>
              </a:spcAft>
            </a:pPr>
            <a:endParaRPr lang="ru-RU" dirty="0" smtClean="0">
              <a:latin typeface="Trebuchet MS" panose="020B060302020202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ru-RU" dirty="0" smtClean="0">
                <a:latin typeface="Trebuchet MS" panose="020B0603020202020204" pitchFamily="34" charset="0"/>
                <a:ea typeface="Calibri" panose="020F0502020204030204" pitchFamily="34" charset="0"/>
                <a:cs typeface="Times New Roman" panose="02020603050405020304" pitchFamily="18" charset="0"/>
              </a:rPr>
              <a:t>5</a:t>
            </a:r>
            <a:r>
              <a:rPr lang="ru-RU" dirty="0">
                <a:latin typeface="Trebuchet MS" panose="020B0603020202020204" pitchFamily="34" charset="0"/>
                <a:ea typeface="Calibri" panose="020F0502020204030204" pitchFamily="34" charset="0"/>
                <a:cs typeface="Times New Roman" panose="02020603050405020304" pitchFamily="18" charset="0"/>
              </a:rPr>
              <a:t>) извещение о закупке у единственного поставщика (исполнителя, подрядчика) (далее - единственный поставщик), при условии, что сумма закупки составляет сто тысяч рублей и более (если годовая выручка Заказчика за предыдущий финансовый год не превышает пятьсот миллионов рублей), сумма закупки составляет двести пятьдесят тысяч рублей и более (если годовая выручка Заказчика за предыдущий финансовый год составляет пятьсот миллионов рублей и более) – не позднее чем на следующий рабочий день после осуществления закупки;</a:t>
            </a:r>
            <a:endParaRPr lang="ru-RU" sz="1600" dirty="0">
              <a:effectLst/>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259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914400"/>
            <a:ext cx="11353800" cy="5318379"/>
          </a:xfrm>
          <a:prstGeom prst="rect">
            <a:avLst/>
          </a:prstGeom>
        </p:spPr>
        <p:txBody>
          <a:bodyPr vert="horz" wrap="square" lIns="0" tIns="0" rIns="0" bIns="0" rtlCol="0">
            <a:spAutoFit/>
          </a:bodyPr>
          <a:lstStyle/>
          <a:p>
            <a:pPr marL="285750" indent="-285750">
              <a:lnSpc>
                <a:spcPct val="90000"/>
              </a:lnSpc>
              <a:buFont typeface="Wingdings" panose="05000000000000000000" pitchFamily="2" charset="2"/>
              <a:buChar char="Ø"/>
            </a:pPr>
            <a:r>
              <a:rPr lang="ru-RU" sz="1600" b="1" i="1" spc="-5" dirty="0" smtClean="0">
                <a:latin typeface="Trebuchet MS" panose="020B0603020202020204" pitchFamily="34" charset="0"/>
                <a:cs typeface="Verdana"/>
              </a:rPr>
              <a:t>Письмо </a:t>
            </a:r>
            <a:r>
              <a:rPr lang="ru-RU" sz="1600" b="1" i="1" spc="-5" dirty="0">
                <a:latin typeface="Trebuchet MS" panose="020B0603020202020204" pitchFamily="34" charset="0"/>
                <a:cs typeface="Verdana"/>
              </a:rPr>
              <a:t>Минфина России </a:t>
            </a:r>
            <a:r>
              <a:rPr lang="ru-RU" sz="1600" b="1" i="1" dirty="0">
                <a:latin typeface="Trebuchet MS" panose="020B0603020202020204" pitchFamily="34" charset="0"/>
                <a:cs typeface="Verdana"/>
              </a:rPr>
              <a:t>от </a:t>
            </a:r>
            <a:r>
              <a:rPr lang="ru-RU" sz="1600" b="1" i="1" spc="-5" dirty="0">
                <a:latin typeface="Trebuchet MS" panose="020B0603020202020204" pitchFamily="34" charset="0"/>
                <a:cs typeface="Verdana"/>
              </a:rPr>
              <a:t>09.09.2022 </a:t>
            </a:r>
            <a:r>
              <a:rPr lang="ru-RU" sz="1600" b="1" i="1" dirty="0">
                <a:latin typeface="Trebuchet MS" panose="020B0603020202020204" pitchFamily="34" charset="0"/>
                <a:cs typeface="Verdana"/>
              </a:rPr>
              <a:t>№</a:t>
            </a:r>
            <a:r>
              <a:rPr lang="ru-RU" sz="1600" b="1" i="1" spc="5" dirty="0">
                <a:latin typeface="Trebuchet MS" panose="020B0603020202020204" pitchFamily="34" charset="0"/>
                <a:cs typeface="Verdana"/>
              </a:rPr>
              <a:t> </a:t>
            </a:r>
            <a:r>
              <a:rPr lang="ru-RU" sz="1600" b="1" i="1" dirty="0">
                <a:latin typeface="Trebuchet MS" panose="020B0603020202020204" pitchFamily="34" charset="0"/>
                <a:cs typeface="Verdana"/>
              </a:rPr>
              <a:t>24-07-07/87691</a:t>
            </a:r>
          </a:p>
          <a:p>
            <a:pPr marL="12700" marR="7620">
              <a:lnSpc>
                <a:spcPct val="90000"/>
              </a:lnSpc>
            </a:pPr>
            <a:r>
              <a:rPr sz="1600" spc="-5" dirty="0" smtClean="0">
                <a:latin typeface="Trebuchet MS" panose="020B0603020202020204" pitchFamily="34" charset="0"/>
                <a:cs typeface="Verdana"/>
              </a:rPr>
              <a:t>В </a:t>
            </a:r>
            <a:r>
              <a:rPr sz="1600" dirty="0">
                <a:latin typeface="Trebuchet MS" panose="020B0603020202020204" pitchFamily="34" charset="0"/>
                <a:cs typeface="Verdana"/>
              </a:rPr>
              <a:t>соответствии </a:t>
            </a:r>
            <a:r>
              <a:rPr sz="1600" spc="-5" dirty="0">
                <a:latin typeface="Trebuchet MS" panose="020B0603020202020204" pitchFamily="34" charset="0"/>
                <a:cs typeface="Verdana"/>
              </a:rPr>
              <a:t>с частью 2 статьи </a:t>
            </a:r>
            <a:r>
              <a:rPr sz="1600" dirty="0">
                <a:latin typeface="Trebuchet MS" panose="020B0603020202020204" pitchFamily="34" charset="0"/>
                <a:cs typeface="Verdana"/>
              </a:rPr>
              <a:t>2, частью </a:t>
            </a:r>
            <a:r>
              <a:rPr sz="1600" spc="-5" dirty="0">
                <a:latin typeface="Trebuchet MS" panose="020B0603020202020204" pitchFamily="34" charset="0"/>
                <a:cs typeface="Verdana"/>
              </a:rPr>
              <a:t>2 статьи 3 Закона № 223-ФЗ  положением о закупке предусматриваются конкурентные и </a:t>
            </a:r>
            <a:r>
              <a:rPr sz="1600" dirty="0">
                <a:latin typeface="Trebuchet MS" panose="020B0603020202020204" pitchFamily="34" charset="0"/>
                <a:cs typeface="Verdana"/>
              </a:rPr>
              <a:t>неконкурентные  </a:t>
            </a:r>
            <a:r>
              <a:rPr sz="1600" spc="-5" dirty="0">
                <a:latin typeface="Trebuchet MS" panose="020B0603020202020204" pitchFamily="34" charset="0"/>
                <a:cs typeface="Verdana"/>
              </a:rPr>
              <a:t>закупки, устанавливается </a:t>
            </a:r>
            <a:r>
              <a:rPr sz="1600" dirty="0">
                <a:latin typeface="Trebuchet MS" panose="020B0603020202020204" pitchFamily="34" charset="0"/>
                <a:cs typeface="Verdana"/>
              </a:rPr>
              <a:t>порядок </a:t>
            </a:r>
            <a:r>
              <a:rPr sz="1600" spc="-5" dirty="0">
                <a:latin typeface="Trebuchet MS" panose="020B0603020202020204" pitchFamily="34" charset="0"/>
                <a:cs typeface="Verdana"/>
              </a:rPr>
              <a:t>подготовки и осуществления таких закупок  с учетом положений Закона №</a:t>
            </a:r>
            <a:r>
              <a:rPr sz="1600" spc="40" dirty="0">
                <a:latin typeface="Trebuchet MS" panose="020B0603020202020204" pitchFamily="34" charset="0"/>
                <a:cs typeface="Verdana"/>
              </a:rPr>
              <a:t> </a:t>
            </a:r>
            <a:r>
              <a:rPr sz="1600" spc="-5" dirty="0">
                <a:latin typeface="Trebuchet MS" panose="020B0603020202020204" pitchFamily="34" charset="0"/>
                <a:cs typeface="Verdana"/>
              </a:rPr>
              <a:t>223-ФЗ</a:t>
            </a:r>
            <a:endParaRPr sz="1600" dirty="0">
              <a:latin typeface="Trebuchet MS" panose="020B0603020202020204" pitchFamily="34" charset="0"/>
              <a:cs typeface="Verdana"/>
            </a:endParaRPr>
          </a:p>
          <a:p>
            <a:pPr marL="12700" marR="6350">
              <a:lnSpc>
                <a:spcPct val="90000"/>
              </a:lnSpc>
            </a:pPr>
            <a:r>
              <a:rPr sz="1600" spc="-5" dirty="0">
                <a:latin typeface="Trebuchet MS" panose="020B0603020202020204" pitchFamily="34" charset="0"/>
                <a:cs typeface="Verdana"/>
              </a:rPr>
              <a:t>Частью 3.2 статьи 3 </a:t>
            </a:r>
            <a:r>
              <a:rPr sz="1600" dirty="0">
                <a:latin typeface="Trebuchet MS" panose="020B0603020202020204" pitchFamily="34" charset="0"/>
                <a:cs typeface="Verdana"/>
              </a:rPr>
              <a:t>Закона </a:t>
            </a:r>
            <a:r>
              <a:rPr sz="1600" spc="-5" dirty="0">
                <a:latin typeface="Trebuchet MS" panose="020B0603020202020204" pitchFamily="34" charset="0"/>
                <a:cs typeface="Verdana"/>
              </a:rPr>
              <a:t>№ 223-ФЗ установлено, </a:t>
            </a:r>
            <a:r>
              <a:rPr sz="1600" dirty="0">
                <a:latin typeface="Trebuchet MS" panose="020B0603020202020204" pitchFamily="34" charset="0"/>
                <a:cs typeface="Verdana"/>
              </a:rPr>
              <a:t>что неконкурентной  </a:t>
            </a:r>
            <a:r>
              <a:rPr sz="1600" spc="-5" dirty="0">
                <a:latin typeface="Trebuchet MS" panose="020B0603020202020204" pitchFamily="34" charset="0"/>
                <a:cs typeface="Verdana"/>
              </a:rPr>
              <a:t>закупкой является закупка, условия осуществления </a:t>
            </a:r>
            <a:r>
              <a:rPr sz="1600" dirty="0">
                <a:latin typeface="Trebuchet MS" panose="020B0603020202020204" pitchFamily="34" charset="0"/>
                <a:cs typeface="Verdana"/>
              </a:rPr>
              <a:t>которой </a:t>
            </a:r>
            <a:r>
              <a:rPr sz="1600" spc="-5" dirty="0">
                <a:latin typeface="Trebuchet MS" panose="020B0603020202020204" pitchFamily="34" charset="0"/>
                <a:cs typeface="Verdana"/>
              </a:rPr>
              <a:t>не </a:t>
            </a:r>
            <a:r>
              <a:rPr sz="1600" dirty="0">
                <a:latin typeface="Trebuchet MS" panose="020B0603020202020204" pitchFamily="34" charset="0"/>
                <a:cs typeface="Verdana"/>
              </a:rPr>
              <a:t>соответствуют  </a:t>
            </a:r>
            <a:r>
              <a:rPr sz="1600" spc="-5" dirty="0">
                <a:latin typeface="Trebuchet MS" panose="020B0603020202020204" pitchFamily="34" charset="0"/>
                <a:cs typeface="Verdana"/>
              </a:rPr>
              <a:t>условиям, </a:t>
            </a:r>
            <a:r>
              <a:rPr sz="1600" dirty="0">
                <a:latin typeface="Trebuchet MS" panose="020B0603020202020204" pitchFamily="34" charset="0"/>
                <a:cs typeface="Verdana"/>
              </a:rPr>
              <a:t>предусмотренным </a:t>
            </a:r>
            <a:r>
              <a:rPr sz="1600" spc="-5" dirty="0">
                <a:latin typeface="Trebuchet MS" panose="020B0603020202020204" pitchFamily="34" charset="0"/>
                <a:cs typeface="Verdana"/>
              </a:rPr>
              <a:t>частью 3 статьи 3 </a:t>
            </a:r>
            <a:r>
              <a:rPr sz="1600" dirty="0">
                <a:latin typeface="Trebuchet MS" panose="020B0603020202020204" pitchFamily="34" charset="0"/>
                <a:cs typeface="Verdana"/>
              </a:rPr>
              <a:t>Закона </a:t>
            </a:r>
            <a:r>
              <a:rPr sz="1600" spc="-5" dirty="0">
                <a:latin typeface="Trebuchet MS" panose="020B0603020202020204" pitchFamily="34" charset="0"/>
                <a:cs typeface="Verdana"/>
              </a:rPr>
              <a:t>№ </a:t>
            </a:r>
            <a:r>
              <a:rPr sz="1600" dirty="0">
                <a:latin typeface="Trebuchet MS" panose="020B0603020202020204" pitchFamily="34" charset="0"/>
                <a:cs typeface="Verdana"/>
              </a:rPr>
              <a:t>223-ФЗ. </a:t>
            </a:r>
            <a:endParaRPr lang="ru-RU" sz="1600" dirty="0" smtClean="0">
              <a:latin typeface="Trebuchet MS" panose="020B0603020202020204" pitchFamily="34" charset="0"/>
              <a:cs typeface="Verdana"/>
            </a:endParaRPr>
          </a:p>
          <a:p>
            <a:pPr marL="12700" marR="6350">
              <a:lnSpc>
                <a:spcPct val="90000"/>
              </a:lnSpc>
            </a:pPr>
            <a:r>
              <a:rPr sz="1600" spc="-5" dirty="0" err="1" smtClean="0">
                <a:latin typeface="Trebuchet MS" panose="020B0603020202020204" pitchFamily="34" charset="0"/>
                <a:cs typeface="Verdana"/>
              </a:rPr>
              <a:t>Способы</a:t>
            </a:r>
            <a:r>
              <a:rPr sz="1600" spc="-5" dirty="0" smtClean="0">
                <a:latin typeface="Trebuchet MS" panose="020B0603020202020204" pitchFamily="34" charset="0"/>
                <a:cs typeface="Verdana"/>
              </a:rPr>
              <a:t> </a:t>
            </a:r>
            <a:r>
              <a:rPr sz="1600" dirty="0" err="1" smtClean="0">
                <a:latin typeface="Trebuchet MS" panose="020B0603020202020204" pitchFamily="34" charset="0"/>
                <a:cs typeface="Verdana"/>
              </a:rPr>
              <a:t>неконкурентной</a:t>
            </a:r>
            <a:r>
              <a:rPr sz="1600" dirty="0" smtClean="0">
                <a:latin typeface="Trebuchet MS" panose="020B0603020202020204" pitchFamily="34" charset="0"/>
                <a:cs typeface="Verdana"/>
              </a:rPr>
              <a:t> </a:t>
            </a:r>
            <a:r>
              <a:rPr sz="1600" dirty="0">
                <a:latin typeface="Trebuchet MS" panose="020B0603020202020204" pitchFamily="34" charset="0"/>
                <a:cs typeface="Verdana"/>
              </a:rPr>
              <a:t>закупки, </a:t>
            </a:r>
            <a:r>
              <a:rPr sz="1600" spc="-5" dirty="0">
                <a:latin typeface="Trebuchet MS" panose="020B0603020202020204" pitchFamily="34" charset="0"/>
                <a:cs typeface="Verdana"/>
              </a:rPr>
              <a:t>в том числе </a:t>
            </a:r>
            <a:r>
              <a:rPr sz="1600" b="1" spc="-5" dirty="0">
                <a:solidFill>
                  <a:srgbClr val="274696"/>
                </a:solidFill>
                <a:latin typeface="Trebuchet MS" panose="020B0603020202020204" pitchFamily="34" charset="0"/>
                <a:cs typeface="Verdana"/>
              </a:rPr>
              <a:t>закупка у единственного  поставщика (исполнителя, </a:t>
            </a:r>
            <a:r>
              <a:rPr sz="1600" b="1" dirty="0">
                <a:solidFill>
                  <a:srgbClr val="274696"/>
                </a:solidFill>
                <a:latin typeface="Trebuchet MS" panose="020B0603020202020204" pitchFamily="34" charset="0"/>
                <a:cs typeface="Verdana"/>
              </a:rPr>
              <a:t>подрядчика)</a:t>
            </a:r>
            <a:r>
              <a:rPr sz="1600" dirty="0">
                <a:latin typeface="Trebuchet MS" panose="020B0603020202020204" pitchFamily="34" charset="0"/>
                <a:cs typeface="Verdana"/>
              </a:rPr>
              <a:t>, </a:t>
            </a:r>
            <a:r>
              <a:rPr sz="1600" spc="-5" dirty="0">
                <a:latin typeface="Trebuchet MS" panose="020B0603020202020204" pitchFamily="34" charset="0"/>
                <a:cs typeface="Verdana"/>
              </a:rPr>
              <a:t>устанавливаются положением о  закупке</a:t>
            </a:r>
            <a:endParaRPr sz="1600" dirty="0">
              <a:latin typeface="Trebuchet MS" panose="020B0603020202020204" pitchFamily="34" charset="0"/>
              <a:cs typeface="Verdana"/>
            </a:endParaRPr>
          </a:p>
          <a:p>
            <a:pPr marL="12700" marR="5080">
              <a:lnSpc>
                <a:spcPct val="90000"/>
              </a:lnSpc>
            </a:pPr>
            <a:r>
              <a:rPr sz="1600" spc="-5" dirty="0">
                <a:latin typeface="Trebuchet MS" panose="020B0603020202020204" pitchFamily="34" charset="0"/>
                <a:cs typeface="Verdana"/>
              </a:rPr>
              <a:t>Таким </a:t>
            </a:r>
            <a:r>
              <a:rPr sz="1600" dirty="0">
                <a:latin typeface="Trebuchet MS" panose="020B0603020202020204" pitchFamily="34" charset="0"/>
                <a:cs typeface="Verdana"/>
              </a:rPr>
              <a:t>образом, </a:t>
            </a:r>
            <a:r>
              <a:rPr sz="1600" spc="-5" dirty="0">
                <a:latin typeface="Trebuchet MS" panose="020B0603020202020204" pitchFamily="34" charset="0"/>
                <a:cs typeface="Verdana"/>
              </a:rPr>
              <a:t>заказчик </a:t>
            </a:r>
            <a:r>
              <a:rPr sz="1600" dirty="0">
                <a:latin typeface="Trebuchet MS" panose="020B0603020202020204" pitchFamily="34" charset="0"/>
                <a:cs typeface="Verdana"/>
              </a:rPr>
              <a:t>самостоятельно </a:t>
            </a:r>
            <a:r>
              <a:rPr sz="1600" spc="-5" dirty="0">
                <a:latin typeface="Trebuchet MS" panose="020B0603020202020204" pitchFamily="34" charset="0"/>
                <a:cs typeface="Verdana"/>
              </a:rPr>
              <a:t>с учетом положений </a:t>
            </a:r>
            <a:r>
              <a:rPr sz="1600" dirty="0">
                <a:latin typeface="Trebuchet MS" panose="020B0603020202020204" pitchFamily="34" charset="0"/>
                <a:cs typeface="Verdana"/>
              </a:rPr>
              <a:t>Закона </a:t>
            </a:r>
            <a:r>
              <a:rPr sz="1600" spc="-5" dirty="0">
                <a:latin typeface="Trebuchet MS" panose="020B0603020202020204" pitchFamily="34" charset="0"/>
                <a:cs typeface="Verdana"/>
              </a:rPr>
              <a:t>№ 223- </a:t>
            </a:r>
            <a:r>
              <a:rPr sz="1600" spc="-5" dirty="0" smtClean="0">
                <a:latin typeface="Trebuchet MS" panose="020B0603020202020204" pitchFamily="34" charset="0"/>
                <a:cs typeface="Verdana"/>
              </a:rPr>
              <a:t>ФЗ </a:t>
            </a:r>
            <a:r>
              <a:rPr sz="1600" spc="-5" dirty="0">
                <a:latin typeface="Trebuchet MS" panose="020B0603020202020204" pitchFamily="34" charset="0"/>
                <a:cs typeface="Verdana"/>
              </a:rPr>
              <a:t>определяет и устанавливает в положении о закупке </a:t>
            </a:r>
            <a:r>
              <a:rPr sz="1600" dirty="0">
                <a:latin typeface="Trebuchet MS" panose="020B0603020202020204" pitchFamily="34" charset="0"/>
                <a:cs typeface="Verdana"/>
              </a:rPr>
              <a:t>порядок  </a:t>
            </a:r>
            <a:r>
              <a:rPr sz="1600" b="1" dirty="0">
                <a:solidFill>
                  <a:srgbClr val="274696"/>
                </a:solidFill>
                <a:latin typeface="Trebuchet MS" panose="020B0603020202020204" pitchFamily="34" charset="0"/>
                <a:cs typeface="Verdana"/>
              </a:rPr>
              <a:t>осуществления </a:t>
            </a:r>
            <a:r>
              <a:rPr sz="1600" b="1" spc="-5" dirty="0">
                <a:solidFill>
                  <a:srgbClr val="274696"/>
                </a:solidFill>
                <a:latin typeface="Trebuchet MS" panose="020B0603020202020204" pitchFamily="34" charset="0"/>
                <a:cs typeface="Verdana"/>
              </a:rPr>
              <a:t>неконкурентных закупок</a:t>
            </a:r>
            <a:r>
              <a:rPr sz="1600" spc="-5" dirty="0">
                <a:latin typeface="Trebuchet MS" panose="020B0603020202020204" pitchFamily="34" charset="0"/>
                <a:cs typeface="Verdana"/>
              </a:rPr>
              <a:t>, включая </a:t>
            </a:r>
            <a:r>
              <a:rPr sz="1600" b="1" spc="-5" dirty="0">
                <a:solidFill>
                  <a:srgbClr val="274696"/>
                </a:solidFill>
                <a:latin typeface="Trebuchet MS" panose="020B0603020202020204" pitchFamily="34" charset="0"/>
                <a:cs typeface="Verdana"/>
              </a:rPr>
              <a:t>виды документов</a:t>
            </a:r>
            <a:r>
              <a:rPr sz="1600" spc="-5" dirty="0">
                <a:latin typeface="Trebuchet MS" panose="020B0603020202020204" pitchFamily="34" charset="0"/>
                <a:cs typeface="Verdana"/>
              </a:rPr>
              <a:t>,  формируемых при осуществлении </a:t>
            </a:r>
            <a:r>
              <a:rPr sz="1600" dirty="0">
                <a:latin typeface="Trebuchet MS" panose="020B0603020202020204" pitchFamily="34" charset="0"/>
                <a:cs typeface="Verdana"/>
              </a:rPr>
              <a:t>таких </a:t>
            </a:r>
            <a:r>
              <a:rPr sz="1600" spc="-5" dirty="0">
                <a:latin typeface="Trebuchet MS" panose="020B0603020202020204" pitchFamily="34" charset="0"/>
                <a:cs typeface="Verdana"/>
              </a:rPr>
              <a:t>закупок, а также </a:t>
            </a:r>
            <a:r>
              <a:rPr sz="1600" b="1" dirty="0">
                <a:solidFill>
                  <a:srgbClr val="C00000"/>
                </a:solidFill>
                <a:latin typeface="Trebuchet MS" panose="020B0603020202020204" pitchFamily="34" charset="0"/>
                <a:cs typeface="Verdana"/>
              </a:rPr>
              <a:t>порядок </a:t>
            </a:r>
            <a:r>
              <a:rPr sz="1600" b="1" spc="-5" dirty="0">
                <a:solidFill>
                  <a:srgbClr val="C00000"/>
                </a:solidFill>
                <a:latin typeface="Trebuchet MS" panose="020B0603020202020204" pitchFamily="34" charset="0"/>
                <a:cs typeface="Verdana"/>
              </a:rPr>
              <a:t>их  размещения, в </a:t>
            </a:r>
            <a:r>
              <a:rPr sz="1600" b="1" spc="-10" dirty="0">
                <a:solidFill>
                  <a:srgbClr val="C00000"/>
                </a:solidFill>
                <a:latin typeface="Trebuchet MS" panose="020B0603020202020204" pitchFamily="34" charset="0"/>
                <a:cs typeface="Verdana"/>
              </a:rPr>
              <a:t>том </a:t>
            </a:r>
            <a:r>
              <a:rPr sz="1600" b="1" spc="-5" dirty="0">
                <a:solidFill>
                  <a:srgbClr val="C00000"/>
                </a:solidFill>
                <a:latin typeface="Trebuchet MS" panose="020B0603020202020204" pitchFamily="34" charset="0"/>
                <a:cs typeface="Verdana"/>
              </a:rPr>
              <a:t>числе размещение (не </a:t>
            </a:r>
            <a:r>
              <a:rPr sz="1600" b="1" spc="-10" dirty="0">
                <a:solidFill>
                  <a:srgbClr val="C00000"/>
                </a:solidFill>
                <a:latin typeface="Trebuchet MS" panose="020B0603020202020204" pitchFamily="34" charset="0"/>
                <a:cs typeface="Verdana"/>
              </a:rPr>
              <a:t>размещение) </a:t>
            </a:r>
            <a:r>
              <a:rPr sz="1600" b="1" spc="-5" dirty="0">
                <a:solidFill>
                  <a:srgbClr val="C00000"/>
                </a:solidFill>
                <a:latin typeface="Trebuchet MS" panose="020B0603020202020204" pitchFamily="34" charset="0"/>
                <a:cs typeface="Verdana"/>
              </a:rPr>
              <a:t>в</a:t>
            </a:r>
            <a:r>
              <a:rPr sz="1600" b="1" spc="220" dirty="0">
                <a:solidFill>
                  <a:srgbClr val="C00000"/>
                </a:solidFill>
                <a:latin typeface="Trebuchet MS" panose="020B0603020202020204" pitchFamily="34" charset="0"/>
                <a:cs typeface="Verdana"/>
              </a:rPr>
              <a:t> </a:t>
            </a:r>
            <a:r>
              <a:rPr sz="1600" b="1" spc="-10" dirty="0" smtClean="0">
                <a:solidFill>
                  <a:srgbClr val="C00000"/>
                </a:solidFill>
                <a:latin typeface="Trebuchet MS" panose="020B0603020202020204" pitchFamily="34" charset="0"/>
                <a:cs typeface="Verdana"/>
              </a:rPr>
              <a:t>ЕИС</a:t>
            </a:r>
            <a:endParaRPr lang="ru-RU" sz="1600" b="1" spc="-10" dirty="0" smtClean="0">
              <a:solidFill>
                <a:srgbClr val="C00000"/>
              </a:solidFill>
              <a:latin typeface="Trebuchet MS" panose="020B0603020202020204" pitchFamily="34" charset="0"/>
              <a:cs typeface="Verdana"/>
            </a:endParaRPr>
          </a:p>
          <a:p>
            <a:pPr marL="12700" marR="5080">
              <a:lnSpc>
                <a:spcPct val="90000"/>
              </a:lnSpc>
            </a:pPr>
            <a:endParaRPr lang="ru-RU" sz="1600" b="1" i="1" spc="-10" dirty="0" smtClean="0">
              <a:solidFill>
                <a:srgbClr val="C00000"/>
              </a:solidFill>
              <a:latin typeface="Trebuchet MS" panose="020B0603020202020204" pitchFamily="34" charset="0"/>
              <a:cs typeface="Verdana"/>
            </a:endParaRPr>
          </a:p>
          <a:p>
            <a:pPr marL="285750" indent="-285750">
              <a:lnSpc>
                <a:spcPct val="90000"/>
              </a:lnSpc>
              <a:buFont typeface="Wingdings" panose="05000000000000000000" pitchFamily="2" charset="2"/>
              <a:buChar char="Ø"/>
            </a:pPr>
            <a:r>
              <a:rPr lang="ru-RU" sz="1600" b="1" i="1" dirty="0">
                <a:latin typeface="Trebuchet MS" panose="020B0603020202020204" pitchFamily="34" charset="0"/>
                <a:cs typeface="Verdana"/>
              </a:rPr>
              <a:t>Письмо ФАС России от </a:t>
            </a:r>
            <a:r>
              <a:rPr lang="ru-RU" sz="1600" b="1" i="1" spc="-5" dirty="0">
                <a:latin typeface="Trebuchet MS" panose="020B0603020202020204" pitchFamily="34" charset="0"/>
                <a:cs typeface="Verdana"/>
              </a:rPr>
              <a:t>27.11.2023 </a:t>
            </a:r>
            <a:r>
              <a:rPr lang="ru-RU" sz="1600" b="1" i="1" spc="5" dirty="0">
                <a:latin typeface="Trebuchet MS" panose="020B0603020202020204" pitchFamily="34" charset="0"/>
                <a:cs typeface="Verdana"/>
              </a:rPr>
              <a:t>№</a:t>
            </a:r>
            <a:r>
              <a:rPr lang="ru-RU" sz="1600" b="1" i="1" spc="-70" dirty="0">
                <a:latin typeface="Trebuchet MS" panose="020B0603020202020204" pitchFamily="34" charset="0"/>
                <a:cs typeface="Verdana"/>
              </a:rPr>
              <a:t> </a:t>
            </a:r>
            <a:r>
              <a:rPr lang="ru-RU" sz="1600" b="1" i="1" dirty="0">
                <a:latin typeface="Trebuchet MS" panose="020B0603020202020204" pitchFamily="34" charset="0"/>
                <a:cs typeface="Verdana"/>
              </a:rPr>
              <a:t>ПИ/99723/23</a:t>
            </a:r>
            <a:endParaRPr lang="ru-RU" sz="1600" i="1" dirty="0">
              <a:latin typeface="Trebuchet MS" panose="020B0603020202020204" pitchFamily="34" charset="0"/>
              <a:cs typeface="Verdana"/>
            </a:endParaRPr>
          </a:p>
          <a:p>
            <a:pPr marL="12700" marR="7620">
              <a:lnSpc>
                <a:spcPct val="90000"/>
              </a:lnSpc>
            </a:pPr>
            <a:r>
              <a:rPr lang="ru-RU" sz="1600" spc="-5" dirty="0" smtClean="0">
                <a:latin typeface="Trebuchet MS" panose="020B0603020202020204" pitchFamily="34" charset="0"/>
                <a:cs typeface="Verdana"/>
              </a:rPr>
              <a:t>Согласно </a:t>
            </a:r>
            <a:r>
              <a:rPr lang="ru-RU" sz="1600" spc="-5" dirty="0">
                <a:latin typeface="Trebuchet MS" panose="020B0603020202020204" pitchFamily="34" charset="0"/>
                <a:cs typeface="Verdana"/>
              </a:rPr>
              <a:t>положениям части 3.2 </a:t>
            </a:r>
            <a:r>
              <a:rPr lang="ru-RU" sz="1600" dirty="0">
                <a:latin typeface="Trebuchet MS" panose="020B0603020202020204" pitchFamily="34" charset="0"/>
                <a:cs typeface="Verdana"/>
              </a:rPr>
              <a:t>статьи 3 </a:t>
            </a:r>
            <a:r>
              <a:rPr lang="ru-RU" sz="1600" spc="-5" dirty="0">
                <a:latin typeface="Trebuchet MS" panose="020B0603020202020204" pitchFamily="34" charset="0"/>
                <a:cs typeface="Verdana"/>
              </a:rPr>
              <a:t>Закона </a:t>
            </a:r>
            <a:r>
              <a:rPr lang="ru-RU" sz="1600" dirty="0">
                <a:latin typeface="Trebuchet MS" panose="020B0603020202020204" pitchFamily="34" charset="0"/>
                <a:cs typeface="Verdana"/>
              </a:rPr>
              <a:t>о </a:t>
            </a:r>
            <a:r>
              <a:rPr lang="ru-RU" sz="1600" spc="-5" dirty="0">
                <a:latin typeface="Trebuchet MS" panose="020B0603020202020204" pitchFamily="34" charset="0"/>
                <a:cs typeface="Verdana"/>
              </a:rPr>
              <a:t>закупках способы неконкурентной  закупки, </a:t>
            </a:r>
            <a:r>
              <a:rPr lang="ru-RU" sz="1600" dirty="0">
                <a:latin typeface="Trebuchet MS" panose="020B0603020202020204" pitchFamily="34" charset="0"/>
                <a:cs typeface="Verdana"/>
              </a:rPr>
              <a:t>в том числе </a:t>
            </a:r>
            <a:r>
              <a:rPr lang="ru-RU" sz="1600" spc="-5" dirty="0">
                <a:latin typeface="Trebuchet MS" panose="020B0603020202020204" pitchFamily="34" charset="0"/>
                <a:cs typeface="Verdana"/>
              </a:rPr>
              <a:t>закупка </a:t>
            </a:r>
            <a:r>
              <a:rPr lang="ru-RU" sz="1600" dirty="0">
                <a:latin typeface="Trebuchet MS" panose="020B0603020202020204" pitchFamily="34" charset="0"/>
                <a:cs typeface="Verdana"/>
              </a:rPr>
              <a:t>у </a:t>
            </a:r>
            <a:r>
              <a:rPr lang="ru-RU" sz="1600" spc="-5" dirty="0">
                <a:latin typeface="Trebuchet MS" panose="020B0603020202020204" pitchFamily="34" charset="0"/>
                <a:cs typeface="Verdana"/>
              </a:rPr>
              <a:t>единственного поставщика </a:t>
            </a:r>
            <a:r>
              <a:rPr lang="ru-RU" sz="1600" dirty="0">
                <a:latin typeface="Trebuchet MS" panose="020B0603020202020204" pitchFamily="34" charset="0"/>
                <a:cs typeface="Verdana"/>
              </a:rPr>
              <a:t>(исполнителя, </a:t>
            </a:r>
            <a:r>
              <a:rPr lang="ru-RU" sz="1600" spc="-5" dirty="0">
                <a:latin typeface="Trebuchet MS" panose="020B0603020202020204" pitchFamily="34" charset="0"/>
                <a:cs typeface="Verdana"/>
              </a:rPr>
              <a:t>подрядчика),  </a:t>
            </a:r>
            <a:r>
              <a:rPr lang="ru-RU" sz="1600" dirty="0">
                <a:latin typeface="Trebuchet MS" panose="020B0603020202020204" pitchFamily="34" charset="0"/>
                <a:cs typeface="Verdana"/>
              </a:rPr>
              <a:t>устанавливаются положением о</a:t>
            </a:r>
            <a:r>
              <a:rPr lang="ru-RU" sz="1600" spc="-120" dirty="0">
                <a:latin typeface="Trebuchet MS" panose="020B0603020202020204" pitchFamily="34" charset="0"/>
                <a:cs typeface="Verdana"/>
              </a:rPr>
              <a:t> </a:t>
            </a:r>
            <a:r>
              <a:rPr lang="ru-RU" sz="1600" spc="-5" dirty="0">
                <a:latin typeface="Trebuchet MS" panose="020B0603020202020204" pitchFamily="34" charset="0"/>
                <a:cs typeface="Verdana"/>
              </a:rPr>
              <a:t>закупке</a:t>
            </a:r>
            <a:endParaRPr lang="ru-RU" sz="1600" dirty="0">
              <a:latin typeface="Trebuchet MS" panose="020B0603020202020204" pitchFamily="34" charset="0"/>
              <a:cs typeface="Verdana"/>
            </a:endParaRPr>
          </a:p>
          <a:p>
            <a:pPr marL="12700" marR="5080" indent="-635">
              <a:lnSpc>
                <a:spcPct val="90000"/>
              </a:lnSpc>
            </a:pPr>
            <a:r>
              <a:rPr lang="ru-RU" sz="1600" spc="-5" dirty="0">
                <a:latin typeface="Trebuchet MS" panose="020B0603020202020204" pitchFamily="34" charset="0"/>
                <a:cs typeface="Verdana"/>
              </a:rPr>
              <a:t>Таким образом, заказчик </a:t>
            </a:r>
            <a:r>
              <a:rPr lang="ru-RU" sz="1600" dirty="0">
                <a:latin typeface="Trebuchet MS" panose="020B0603020202020204" pitchFamily="34" charset="0"/>
                <a:cs typeface="Verdana"/>
              </a:rPr>
              <a:t>самостоятельно </a:t>
            </a:r>
            <a:r>
              <a:rPr lang="ru-RU" sz="1600" spc="-5" dirty="0">
                <a:latin typeface="Trebuchet MS" panose="020B0603020202020204" pitchFamily="34" charset="0"/>
                <a:cs typeface="Verdana"/>
              </a:rPr>
              <a:t>определяет </a:t>
            </a:r>
            <a:r>
              <a:rPr lang="ru-RU" sz="1600" dirty="0">
                <a:latin typeface="Trebuchet MS" panose="020B0603020202020204" pitchFamily="34" charset="0"/>
                <a:cs typeface="Verdana"/>
              </a:rPr>
              <a:t>в </a:t>
            </a:r>
            <a:r>
              <a:rPr lang="ru-RU" sz="1600" spc="-5" dirty="0">
                <a:latin typeface="Trebuchet MS" panose="020B0603020202020204" pitchFamily="34" charset="0"/>
                <a:cs typeface="Verdana"/>
              </a:rPr>
              <a:t>положении </a:t>
            </a:r>
            <a:r>
              <a:rPr lang="ru-RU" sz="1600" dirty="0">
                <a:latin typeface="Trebuchet MS" panose="020B0603020202020204" pitchFamily="34" charset="0"/>
                <a:cs typeface="Verdana"/>
              </a:rPr>
              <a:t>о </a:t>
            </a:r>
            <a:r>
              <a:rPr lang="ru-RU" sz="1600" spc="-5" dirty="0">
                <a:latin typeface="Trebuchet MS" panose="020B0603020202020204" pitchFamily="34" charset="0"/>
                <a:cs typeface="Verdana"/>
              </a:rPr>
              <a:t>закупке способы   закупки, условия </a:t>
            </a:r>
            <a:r>
              <a:rPr lang="ru-RU" sz="1600" dirty="0">
                <a:latin typeface="Trebuchet MS" panose="020B0603020202020204" pitchFamily="34" charset="0"/>
                <a:cs typeface="Verdana"/>
              </a:rPr>
              <a:t>и порядок их </a:t>
            </a:r>
            <a:r>
              <a:rPr lang="ru-RU" sz="1600" spc="-5" dirty="0">
                <a:latin typeface="Trebuchet MS" panose="020B0603020202020204" pitchFamily="34" charset="0"/>
                <a:cs typeface="Verdana"/>
              </a:rPr>
              <a:t>применения, </a:t>
            </a:r>
            <a:r>
              <a:rPr lang="ru-RU" sz="1600" dirty="0">
                <a:latin typeface="Trebuchet MS" panose="020B0603020202020204" pitchFamily="34" charset="0"/>
                <a:cs typeface="Verdana"/>
              </a:rPr>
              <a:t>а </a:t>
            </a:r>
            <a:r>
              <a:rPr lang="ru-RU" sz="1600" spc="-5" dirty="0">
                <a:latin typeface="Trebuchet MS" panose="020B0603020202020204" pitchFamily="34" charset="0"/>
                <a:cs typeface="Verdana"/>
              </a:rPr>
              <a:t>также </a:t>
            </a:r>
            <a:r>
              <a:rPr lang="ru-RU" sz="1600" b="1" spc="-5" dirty="0">
                <a:solidFill>
                  <a:srgbClr val="002060"/>
                </a:solidFill>
                <a:latin typeface="Trebuchet MS" panose="020B0603020202020204" pitchFamily="34" charset="0"/>
                <a:cs typeface="Verdana"/>
              </a:rPr>
              <a:t>условия заключения </a:t>
            </a:r>
            <a:r>
              <a:rPr lang="ru-RU" sz="1600" b="1" dirty="0">
                <a:solidFill>
                  <a:srgbClr val="002060"/>
                </a:solidFill>
                <a:latin typeface="Trebuchet MS" panose="020B0603020202020204" pitchFamily="34" charset="0"/>
                <a:cs typeface="Verdana"/>
              </a:rPr>
              <a:t>и  </a:t>
            </a:r>
            <a:r>
              <a:rPr lang="ru-RU" sz="1600" b="1" spc="-5" dirty="0">
                <a:solidFill>
                  <a:srgbClr val="002060"/>
                </a:solidFill>
                <a:latin typeface="Trebuchet MS" panose="020B0603020202020204" pitchFamily="34" charset="0"/>
                <a:cs typeface="Verdana"/>
              </a:rPr>
              <a:t>исполнения договора </a:t>
            </a:r>
            <a:r>
              <a:rPr lang="ru-RU" sz="1600" b="1" dirty="0">
                <a:solidFill>
                  <a:srgbClr val="002060"/>
                </a:solidFill>
                <a:latin typeface="Trebuchet MS" panose="020B0603020202020204" pitchFamily="34" charset="0"/>
                <a:cs typeface="Verdana"/>
              </a:rPr>
              <a:t>с учетом </a:t>
            </a:r>
            <a:r>
              <a:rPr lang="ru-RU" sz="1600" b="1" spc="-5" dirty="0">
                <a:solidFill>
                  <a:srgbClr val="002060"/>
                </a:solidFill>
                <a:latin typeface="Trebuchet MS" panose="020B0603020202020204" pitchFamily="34" charset="0"/>
                <a:cs typeface="Verdana"/>
              </a:rPr>
              <a:t>специфики осуществляемой </a:t>
            </a:r>
            <a:r>
              <a:rPr lang="ru-RU" sz="1600" b="1" dirty="0">
                <a:solidFill>
                  <a:srgbClr val="002060"/>
                </a:solidFill>
                <a:latin typeface="Trebuchet MS" panose="020B0603020202020204" pitchFamily="34" charset="0"/>
                <a:cs typeface="Verdana"/>
              </a:rPr>
              <a:t>заказчиком  хозяйственной</a:t>
            </a:r>
            <a:r>
              <a:rPr lang="ru-RU" sz="1600" b="1" spc="-60" dirty="0">
                <a:solidFill>
                  <a:srgbClr val="002060"/>
                </a:solidFill>
                <a:latin typeface="Trebuchet MS" panose="020B0603020202020204" pitchFamily="34" charset="0"/>
                <a:cs typeface="Verdana"/>
              </a:rPr>
              <a:t> </a:t>
            </a:r>
            <a:r>
              <a:rPr lang="ru-RU" sz="1600" b="1" spc="-5" dirty="0">
                <a:solidFill>
                  <a:srgbClr val="002060"/>
                </a:solidFill>
                <a:latin typeface="Trebuchet MS" panose="020B0603020202020204" pitchFamily="34" charset="0"/>
                <a:cs typeface="Verdana"/>
              </a:rPr>
              <a:t>деятельности</a:t>
            </a:r>
            <a:endParaRPr lang="ru-RU" sz="1600" dirty="0">
              <a:solidFill>
                <a:srgbClr val="002060"/>
              </a:solidFill>
              <a:latin typeface="Trebuchet MS" panose="020B0603020202020204" pitchFamily="34" charset="0"/>
              <a:cs typeface="Verdana"/>
            </a:endParaRPr>
          </a:p>
          <a:p>
            <a:pPr marL="12700" marR="6350" indent="-635">
              <a:lnSpc>
                <a:spcPct val="90000"/>
              </a:lnSpc>
            </a:pPr>
            <a:r>
              <a:rPr lang="ru-RU" sz="1600" dirty="0">
                <a:latin typeface="Trebuchet MS" panose="020B0603020202020204" pitchFamily="34" charset="0"/>
                <a:cs typeface="Verdana"/>
              </a:rPr>
              <a:t>При этом </a:t>
            </a:r>
            <a:r>
              <a:rPr lang="ru-RU" sz="1600" spc="-10" dirty="0">
                <a:latin typeface="Trebuchet MS" panose="020B0603020202020204" pitchFamily="34" charset="0"/>
                <a:cs typeface="Verdana"/>
              </a:rPr>
              <a:t>пунктом </a:t>
            </a:r>
            <a:r>
              <a:rPr lang="ru-RU" sz="1600" dirty="0">
                <a:latin typeface="Trebuchet MS" panose="020B0603020202020204" pitchFamily="34" charset="0"/>
                <a:cs typeface="Verdana"/>
              </a:rPr>
              <a:t>6.1 статьи 3 </a:t>
            </a:r>
            <a:r>
              <a:rPr lang="ru-RU" sz="1600" spc="-5" dirty="0">
                <a:latin typeface="Trebuchet MS" panose="020B0603020202020204" pitchFamily="34" charset="0"/>
                <a:cs typeface="Verdana"/>
              </a:rPr>
              <a:t>Закона </a:t>
            </a:r>
            <a:r>
              <a:rPr lang="ru-RU" sz="1600" dirty="0">
                <a:latin typeface="Trebuchet MS" panose="020B0603020202020204" pitchFamily="34" charset="0"/>
                <a:cs typeface="Verdana"/>
              </a:rPr>
              <a:t>о </a:t>
            </a:r>
            <a:r>
              <a:rPr lang="ru-RU" sz="1600" spc="-5" dirty="0">
                <a:latin typeface="Trebuchet MS" panose="020B0603020202020204" pitchFamily="34" charset="0"/>
                <a:cs typeface="Verdana"/>
              </a:rPr>
              <a:t>закупках установлены </a:t>
            </a:r>
            <a:r>
              <a:rPr lang="ru-RU" sz="1600" dirty="0">
                <a:latin typeface="Trebuchet MS" panose="020B0603020202020204" pitchFamily="34" charset="0"/>
                <a:cs typeface="Verdana"/>
              </a:rPr>
              <a:t>правила </a:t>
            </a:r>
            <a:r>
              <a:rPr lang="ru-RU" sz="1600" spc="-5" dirty="0">
                <a:latin typeface="Trebuchet MS" panose="020B0603020202020204" pitchFamily="34" charset="0"/>
                <a:cs typeface="Verdana"/>
              </a:rPr>
              <a:t>описания  </a:t>
            </a:r>
            <a:r>
              <a:rPr lang="ru-RU" sz="1600" dirty="0">
                <a:latin typeface="Trebuchet MS" panose="020B0603020202020204" pitchFamily="34" charset="0"/>
                <a:cs typeface="Verdana"/>
              </a:rPr>
              <a:t>предмета </a:t>
            </a:r>
            <a:r>
              <a:rPr lang="ru-RU" sz="1600" spc="-5" dirty="0">
                <a:latin typeface="Trebuchet MS" panose="020B0603020202020204" pitchFamily="34" charset="0"/>
                <a:cs typeface="Verdana"/>
              </a:rPr>
              <a:t>закупки </a:t>
            </a:r>
            <a:r>
              <a:rPr lang="ru-RU" sz="1600" b="1" spc="-5" dirty="0">
                <a:solidFill>
                  <a:srgbClr val="002060"/>
                </a:solidFill>
                <a:latin typeface="Trebuchet MS" panose="020B0603020202020204" pitchFamily="34" charset="0"/>
                <a:cs typeface="Verdana"/>
              </a:rPr>
              <a:t>исключительно </a:t>
            </a:r>
            <a:r>
              <a:rPr lang="ru-RU" sz="1600" b="1" dirty="0">
                <a:solidFill>
                  <a:srgbClr val="002060"/>
                </a:solidFill>
                <a:latin typeface="Trebuchet MS" panose="020B0603020202020204" pitchFamily="34" charset="0"/>
                <a:cs typeface="Verdana"/>
              </a:rPr>
              <a:t>в </a:t>
            </a:r>
            <a:r>
              <a:rPr lang="ru-RU" sz="1600" b="1" spc="-5" dirty="0">
                <a:solidFill>
                  <a:srgbClr val="002060"/>
                </a:solidFill>
                <a:latin typeface="Trebuchet MS" panose="020B0603020202020204" pitchFamily="34" charset="0"/>
                <a:cs typeface="Verdana"/>
              </a:rPr>
              <a:t>отношении конкурентных закупочных  </a:t>
            </a:r>
            <a:r>
              <a:rPr lang="ru-RU" sz="1600" b="1" dirty="0">
                <a:solidFill>
                  <a:srgbClr val="002060"/>
                </a:solidFill>
                <a:latin typeface="Trebuchet MS" panose="020B0603020202020204" pitchFamily="34" charset="0"/>
                <a:cs typeface="Verdana"/>
              </a:rPr>
              <a:t>процедур</a:t>
            </a:r>
            <a:endParaRPr lang="ru-RU" sz="1600" dirty="0">
              <a:solidFill>
                <a:srgbClr val="002060"/>
              </a:solidFill>
              <a:latin typeface="Trebuchet MS" panose="020B0603020202020204" pitchFamily="34" charset="0"/>
              <a:cs typeface="Verdana"/>
            </a:endParaRPr>
          </a:p>
          <a:p>
            <a:pPr marL="13335" marR="5080" indent="-635">
              <a:lnSpc>
                <a:spcPct val="90000"/>
              </a:lnSpc>
            </a:pPr>
            <a:r>
              <a:rPr lang="ru-RU" sz="1600" dirty="0">
                <a:latin typeface="Trebuchet MS" panose="020B0603020202020204" pitchFamily="34" charset="0"/>
                <a:cs typeface="Verdana"/>
              </a:rPr>
              <a:t>Учитывая </a:t>
            </a:r>
            <a:r>
              <a:rPr lang="ru-RU" sz="1600" spc="-5" dirty="0">
                <a:latin typeface="Trebuchet MS" panose="020B0603020202020204" pitchFamily="34" charset="0"/>
                <a:cs typeface="Verdana"/>
              </a:rPr>
              <a:t>изложенное, положение </a:t>
            </a:r>
            <a:r>
              <a:rPr lang="ru-RU" sz="1600" dirty="0">
                <a:latin typeface="Trebuchet MS" panose="020B0603020202020204" pitchFamily="34" charset="0"/>
                <a:cs typeface="Verdana"/>
              </a:rPr>
              <a:t>о </a:t>
            </a:r>
            <a:r>
              <a:rPr lang="ru-RU" sz="1600" spc="-5" dirty="0">
                <a:latin typeface="Trebuchet MS" panose="020B0603020202020204" pitchFamily="34" charset="0"/>
                <a:cs typeface="Verdana"/>
              </a:rPr>
              <a:t>закупке </a:t>
            </a:r>
            <a:r>
              <a:rPr lang="ru-RU" sz="1600" dirty="0">
                <a:latin typeface="Trebuchet MS" panose="020B0603020202020204" pitchFamily="34" charset="0"/>
                <a:cs typeface="Verdana"/>
              </a:rPr>
              <a:t>(типовое </a:t>
            </a:r>
            <a:r>
              <a:rPr lang="ru-RU" sz="1600" spc="-5" dirty="0">
                <a:latin typeface="Trebuchet MS" panose="020B0603020202020204" pitchFamily="34" charset="0"/>
                <a:cs typeface="Verdana"/>
              </a:rPr>
              <a:t>положение </a:t>
            </a:r>
            <a:r>
              <a:rPr lang="ru-RU" sz="1600" dirty="0">
                <a:latin typeface="Trebuchet MS" panose="020B0603020202020204" pitchFamily="34" charset="0"/>
                <a:cs typeface="Verdana"/>
              </a:rPr>
              <a:t>о </a:t>
            </a:r>
            <a:r>
              <a:rPr lang="ru-RU" sz="1600" spc="-5" dirty="0">
                <a:latin typeface="Trebuchet MS" panose="020B0603020202020204" pitchFamily="34" charset="0"/>
                <a:cs typeface="Verdana"/>
              </a:rPr>
              <a:t>закупке) принимается  заказчиком </a:t>
            </a:r>
            <a:r>
              <a:rPr lang="ru-RU" sz="1600" b="1" spc="-5" dirty="0">
                <a:solidFill>
                  <a:srgbClr val="002060"/>
                </a:solidFill>
                <a:latin typeface="Trebuchet MS" panose="020B0603020202020204" pitchFamily="34" charset="0"/>
                <a:cs typeface="Verdana"/>
              </a:rPr>
              <a:t>самостоятельно</a:t>
            </a:r>
            <a:r>
              <a:rPr lang="ru-RU" sz="1600" b="1" spc="-5" dirty="0">
                <a:latin typeface="Trebuchet MS" panose="020B0603020202020204" pitchFamily="34" charset="0"/>
                <a:cs typeface="Verdana"/>
              </a:rPr>
              <a:t> </a:t>
            </a:r>
            <a:r>
              <a:rPr lang="ru-RU" sz="1600" dirty="0">
                <a:latin typeface="Trebuchet MS" panose="020B0603020202020204" pitchFamily="34" charset="0"/>
                <a:cs typeface="Verdana"/>
              </a:rPr>
              <a:t>с </a:t>
            </a:r>
            <a:r>
              <a:rPr lang="ru-RU" sz="1600" spc="-5" dirty="0">
                <a:latin typeface="Trebuchet MS" panose="020B0603020202020204" pitchFamily="34" charset="0"/>
                <a:cs typeface="Verdana"/>
              </a:rPr>
              <a:t>учетом </a:t>
            </a:r>
            <a:r>
              <a:rPr lang="ru-RU" sz="1600" dirty="0">
                <a:latin typeface="Trebuchet MS" panose="020B0603020202020204" pitchFamily="34" charset="0"/>
                <a:cs typeface="Verdana"/>
              </a:rPr>
              <a:t>положений </a:t>
            </a:r>
            <a:r>
              <a:rPr lang="ru-RU" sz="1600" spc="-5" dirty="0">
                <a:latin typeface="Trebuchet MS" panose="020B0603020202020204" pitchFamily="34" charset="0"/>
                <a:cs typeface="Verdana"/>
              </a:rPr>
              <a:t>законодательства </a:t>
            </a:r>
            <a:r>
              <a:rPr lang="ru-RU" sz="1600" dirty="0">
                <a:latin typeface="Trebuchet MS" panose="020B0603020202020204" pitchFamily="34" charset="0"/>
                <a:cs typeface="Verdana"/>
              </a:rPr>
              <a:t>Российской  Федерации, </a:t>
            </a:r>
            <a:r>
              <a:rPr lang="ru-RU" sz="1600" spc="-5" dirty="0">
                <a:latin typeface="Trebuchet MS" panose="020B0603020202020204" pitchFamily="34" charset="0"/>
                <a:cs typeface="Verdana"/>
              </a:rPr>
              <a:t>что </a:t>
            </a:r>
            <a:r>
              <a:rPr lang="ru-RU" sz="1600" dirty="0">
                <a:latin typeface="Trebuchet MS" panose="020B0603020202020204" pitchFamily="34" charset="0"/>
                <a:cs typeface="Verdana"/>
              </a:rPr>
              <a:t>позволяет </a:t>
            </a:r>
            <a:r>
              <a:rPr lang="ru-RU" sz="1600" spc="-5" dirty="0">
                <a:latin typeface="Trebuchet MS" panose="020B0603020202020204" pitchFamily="34" charset="0"/>
                <a:cs typeface="Verdana"/>
              </a:rPr>
              <a:t>учесть особенности осуществляемой </a:t>
            </a:r>
            <a:r>
              <a:rPr lang="ru-RU" sz="1600" dirty="0">
                <a:latin typeface="Trebuchet MS" panose="020B0603020202020204" pitchFamily="34" charset="0"/>
                <a:cs typeface="Verdana"/>
              </a:rPr>
              <a:t>им хозяйственной  </a:t>
            </a:r>
            <a:r>
              <a:rPr lang="ru-RU" sz="1600" dirty="0" smtClean="0">
                <a:latin typeface="Trebuchet MS" panose="020B0603020202020204" pitchFamily="34" charset="0"/>
                <a:cs typeface="Verdana"/>
              </a:rPr>
              <a:t>деятельности</a:t>
            </a:r>
            <a:endParaRPr sz="1600" dirty="0">
              <a:latin typeface="Trebuchet MS" panose="020B0603020202020204" pitchFamily="34" charset="0"/>
              <a:cs typeface="Verdana"/>
            </a:endParaRPr>
          </a:p>
        </p:txBody>
      </p:sp>
      <p:sp>
        <p:nvSpPr>
          <p:cNvPr id="7" name="Прямоугольник 6"/>
          <p:cNvSpPr/>
          <p:nvPr/>
        </p:nvSpPr>
        <p:spPr>
          <a:xfrm>
            <a:off x="23812" y="152400"/>
            <a:ext cx="9909444" cy="430887"/>
          </a:xfrm>
          <a:prstGeom prst="rect">
            <a:avLst/>
          </a:prstGeom>
        </p:spPr>
        <p:txBody>
          <a:bodyPr wrap="none">
            <a:spAutoFit/>
          </a:bodyPr>
          <a:lstStyle/>
          <a:p>
            <a:r>
              <a:rPr lang="ru-RU" sz="2200" b="1" spc="-10" dirty="0">
                <a:solidFill>
                  <a:srgbClr val="002060"/>
                </a:solidFill>
                <a:latin typeface="Trebuchet MS" panose="020B0603020202020204" pitchFamily="34" charset="0"/>
              </a:rPr>
              <a:t>Закупки </a:t>
            </a:r>
            <a:r>
              <a:rPr lang="ru-RU" sz="2200" b="1" spc="-5" dirty="0">
                <a:solidFill>
                  <a:srgbClr val="002060"/>
                </a:solidFill>
                <a:latin typeface="Trebuchet MS" panose="020B0603020202020204" pitchFamily="34" charset="0"/>
              </a:rPr>
              <a:t>у </a:t>
            </a:r>
            <a:r>
              <a:rPr lang="ru-RU" sz="2200" b="1" spc="-10" dirty="0">
                <a:solidFill>
                  <a:srgbClr val="002060"/>
                </a:solidFill>
                <a:latin typeface="Trebuchet MS" panose="020B0603020202020204" pitchFamily="34" charset="0"/>
              </a:rPr>
              <a:t>единственного поставщика: </a:t>
            </a:r>
            <a:r>
              <a:rPr lang="ru-RU" sz="2200" b="1" spc="-10" dirty="0" smtClean="0">
                <a:solidFill>
                  <a:srgbClr val="002060"/>
                </a:solidFill>
                <a:latin typeface="Trebuchet MS" panose="020B0603020202020204" pitchFamily="34" charset="0"/>
              </a:rPr>
              <a:t>р</a:t>
            </a:r>
            <a:r>
              <a:rPr lang="ru-RU" sz="2200" b="1" dirty="0" smtClean="0">
                <a:solidFill>
                  <a:srgbClr val="002060"/>
                </a:solidFill>
                <a:latin typeface="Trebuchet MS" panose="020B0603020202020204" pitchFamily="34" charset="0"/>
                <a:cs typeface="Verdana"/>
              </a:rPr>
              <a:t>азмещение </a:t>
            </a:r>
            <a:r>
              <a:rPr lang="ru-RU" sz="2200" b="1" dirty="0">
                <a:solidFill>
                  <a:srgbClr val="002060"/>
                </a:solidFill>
                <a:latin typeface="Trebuchet MS" panose="020B0603020202020204" pitchFamily="34" charset="0"/>
                <a:cs typeface="Verdana"/>
              </a:rPr>
              <a:t>информации в</a:t>
            </a:r>
            <a:r>
              <a:rPr lang="ru-RU" sz="2200" b="1" spc="-145" dirty="0">
                <a:solidFill>
                  <a:srgbClr val="002060"/>
                </a:solidFill>
                <a:latin typeface="Trebuchet MS" panose="020B0603020202020204" pitchFamily="34" charset="0"/>
                <a:cs typeface="Verdana"/>
              </a:rPr>
              <a:t> </a:t>
            </a:r>
            <a:r>
              <a:rPr lang="ru-RU" sz="2200" b="1" dirty="0">
                <a:solidFill>
                  <a:srgbClr val="002060"/>
                </a:solidFill>
                <a:latin typeface="Trebuchet MS" panose="020B0603020202020204" pitchFamily="34" charset="0"/>
                <a:cs typeface="Verdana"/>
              </a:rPr>
              <a:t>ЕИС</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762000"/>
            <a:ext cx="11449272" cy="5324535"/>
          </a:xfrm>
          <a:prstGeom prst="rect">
            <a:avLst/>
          </a:prstGeom>
        </p:spPr>
        <p:txBody>
          <a:bodyPr wrap="square">
            <a:spAutoFit/>
          </a:bodyPr>
          <a:lstStyle/>
          <a:p>
            <a:r>
              <a:rPr lang="ru-RU" sz="2000" spc="50" dirty="0">
                <a:latin typeface="Trebuchet MS" panose="020B0603020202020204" pitchFamily="34" charset="0"/>
                <a:cs typeface="Calibri Light"/>
              </a:rPr>
              <a:t>Основания </a:t>
            </a:r>
            <a:r>
              <a:rPr lang="ru-RU" sz="2000" spc="55" dirty="0">
                <a:latin typeface="Trebuchet MS" panose="020B0603020202020204" pitchFamily="34" charset="0"/>
                <a:cs typeface="Calibri Light"/>
              </a:rPr>
              <a:t>для</a:t>
            </a:r>
            <a:r>
              <a:rPr lang="ru-RU" sz="2000" spc="-135" dirty="0">
                <a:latin typeface="Trebuchet MS" panose="020B0603020202020204" pitchFamily="34" charset="0"/>
                <a:cs typeface="Calibri Light"/>
              </a:rPr>
              <a:t> </a:t>
            </a:r>
            <a:r>
              <a:rPr lang="ru-RU" sz="2000" spc="35" dirty="0" smtClean="0">
                <a:latin typeface="Trebuchet MS" panose="020B0603020202020204" pitchFamily="34" charset="0"/>
                <a:cs typeface="Calibri Light"/>
              </a:rPr>
              <a:t>закупки </a:t>
            </a:r>
            <a:r>
              <a:rPr lang="ru-RU" sz="2000" spc="40" dirty="0" smtClean="0">
                <a:latin typeface="Trebuchet MS" panose="020B0603020202020204" pitchFamily="34" charset="0"/>
                <a:cs typeface="Calibri Light"/>
              </a:rPr>
              <a:t>у </a:t>
            </a:r>
            <a:r>
              <a:rPr lang="ru-RU" sz="2000" spc="45" dirty="0">
                <a:latin typeface="Trebuchet MS" panose="020B0603020202020204" pitchFamily="34" charset="0"/>
                <a:cs typeface="Calibri Light"/>
              </a:rPr>
              <a:t>единственного</a:t>
            </a:r>
            <a:r>
              <a:rPr lang="ru-RU" sz="2000" spc="-135" dirty="0">
                <a:latin typeface="Trebuchet MS" panose="020B0603020202020204" pitchFamily="34" charset="0"/>
                <a:cs typeface="Calibri Light"/>
              </a:rPr>
              <a:t> </a:t>
            </a:r>
            <a:r>
              <a:rPr lang="ru-RU" sz="2000" spc="40" dirty="0" smtClean="0">
                <a:latin typeface="Trebuchet MS" panose="020B0603020202020204" pitchFamily="34" charset="0"/>
                <a:cs typeface="Calibri Light"/>
              </a:rPr>
              <a:t>поставщика</a:t>
            </a:r>
          </a:p>
          <a:p>
            <a:pPr marL="342900" indent="-342900">
              <a:buFont typeface="Arial" panose="020B0604020202020204" pitchFamily="34" charset="0"/>
              <a:buChar char="•"/>
            </a:pPr>
            <a:r>
              <a:rPr lang="ru-RU" sz="2000" spc="-10" dirty="0" smtClean="0">
                <a:solidFill>
                  <a:prstClr val="black"/>
                </a:solidFill>
                <a:latin typeface="Trebuchet MS" panose="020B0603020202020204" pitchFamily="34" charset="0"/>
                <a:cs typeface="Calibri"/>
              </a:rPr>
              <a:t>товары</a:t>
            </a:r>
            <a:r>
              <a:rPr lang="ru-RU" sz="2000" spc="-10" dirty="0">
                <a:solidFill>
                  <a:prstClr val="black"/>
                </a:solidFill>
                <a:latin typeface="Trebuchet MS" panose="020B0603020202020204" pitchFamily="34" charset="0"/>
                <a:cs typeface="Calibri"/>
              </a:rPr>
              <a:t>, </a:t>
            </a:r>
            <a:r>
              <a:rPr lang="ru-RU" sz="2000" dirty="0">
                <a:solidFill>
                  <a:prstClr val="black"/>
                </a:solidFill>
                <a:latin typeface="Trebuchet MS" panose="020B0603020202020204" pitchFamily="34" charset="0"/>
                <a:cs typeface="Calibri"/>
              </a:rPr>
              <a:t>работы, </a:t>
            </a:r>
            <a:r>
              <a:rPr lang="ru-RU" sz="2000" spc="-10" dirty="0">
                <a:solidFill>
                  <a:prstClr val="black"/>
                </a:solidFill>
                <a:latin typeface="Trebuchet MS" panose="020B0603020202020204" pitchFamily="34" charset="0"/>
                <a:cs typeface="Calibri"/>
              </a:rPr>
              <a:t>услуги обращаются </a:t>
            </a:r>
            <a:r>
              <a:rPr lang="ru-RU" sz="2000" spc="5" dirty="0">
                <a:solidFill>
                  <a:prstClr val="black"/>
                </a:solidFill>
                <a:latin typeface="Trebuchet MS" panose="020B0603020202020204" pitchFamily="34" charset="0"/>
                <a:cs typeface="Calibri"/>
              </a:rPr>
              <a:t>на </a:t>
            </a:r>
            <a:r>
              <a:rPr lang="ru-RU" sz="2000" dirty="0" err="1">
                <a:solidFill>
                  <a:prstClr val="black"/>
                </a:solidFill>
                <a:latin typeface="Trebuchet MS" panose="020B0603020202020204" pitchFamily="34" charset="0"/>
                <a:cs typeface="Calibri"/>
              </a:rPr>
              <a:t>низкоконкурентных</a:t>
            </a:r>
            <a:r>
              <a:rPr lang="ru-RU" sz="2000" dirty="0">
                <a:solidFill>
                  <a:prstClr val="black"/>
                </a:solidFill>
                <a:latin typeface="Trebuchet MS" panose="020B0603020202020204" pitchFamily="34" charset="0"/>
                <a:cs typeface="Calibri"/>
              </a:rPr>
              <a:t>  </a:t>
            </a:r>
            <a:r>
              <a:rPr lang="ru-RU" sz="2000" spc="-5" dirty="0" smtClean="0">
                <a:solidFill>
                  <a:prstClr val="black"/>
                </a:solidFill>
                <a:latin typeface="Trebuchet MS" panose="020B0603020202020204" pitchFamily="34" charset="0"/>
                <a:cs typeface="Calibri"/>
              </a:rPr>
              <a:t>рынках</a:t>
            </a:r>
          </a:p>
          <a:p>
            <a:pPr marL="342900" indent="-342900">
              <a:buFont typeface="Arial" panose="020B0604020202020204" pitchFamily="34" charset="0"/>
              <a:buChar char="•"/>
            </a:pPr>
            <a:r>
              <a:rPr lang="ru-RU" sz="2000" spc="-5" dirty="0">
                <a:solidFill>
                  <a:prstClr val="black"/>
                </a:solidFill>
                <a:latin typeface="Trebuchet MS" panose="020B0603020202020204" pitchFamily="34" charset="0"/>
                <a:cs typeface="Calibri"/>
              </a:rPr>
              <a:t>з</a:t>
            </a:r>
            <a:r>
              <a:rPr lang="ru-RU" sz="2000" spc="-5" dirty="0" smtClean="0">
                <a:solidFill>
                  <a:prstClr val="black"/>
                </a:solidFill>
                <a:latin typeface="Trebuchet MS" panose="020B0603020202020204" pitchFamily="34" charset="0"/>
                <a:cs typeface="Calibri"/>
              </a:rPr>
              <a:t>акупка с небольшой стоимостью</a:t>
            </a:r>
            <a:endParaRPr lang="ru-RU" sz="2000" dirty="0">
              <a:solidFill>
                <a:prstClr val="black"/>
              </a:solidFill>
              <a:latin typeface="Trebuchet MS" panose="020B0603020202020204" pitchFamily="34" charset="0"/>
              <a:cs typeface="Calibri"/>
            </a:endParaRPr>
          </a:p>
          <a:p>
            <a:pPr marL="355600" marR="5080" lvl="0" indent="-342900">
              <a:buFont typeface="Arial" panose="020B0604020202020204" pitchFamily="34" charset="0"/>
              <a:buChar char="•"/>
              <a:tabLst>
                <a:tab pos="190500" algn="l"/>
                <a:tab pos="6400165" algn="l"/>
              </a:tabLst>
            </a:pPr>
            <a:r>
              <a:rPr lang="ru-RU" sz="2000" spc="-5" dirty="0">
                <a:solidFill>
                  <a:prstClr val="black"/>
                </a:solidFill>
                <a:latin typeface="Trebuchet MS" panose="020B0603020202020204" pitchFamily="34" charset="0"/>
                <a:cs typeface="Calibri"/>
              </a:rPr>
              <a:t>проведение </a:t>
            </a:r>
            <a:r>
              <a:rPr lang="ru-RU" sz="2000" dirty="0">
                <a:solidFill>
                  <a:prstClr val="black"/>
                </a:solidFill>
                <a:latin typeface="Trebuchet MS" panose="020B0603020202020204" pitchFamily="34" charset="0"/>
                <a:cs typeface="Calibri"/>
              </a:rPr>
              <a:t>конкурсных, аукционных </a:t>
            </a:r>
            <a:r>
              <a:rPr lang="ru-RU" sz="2000" spc="-5" dirty="0">
                <a:solidFill>
                  <a:prstClr val="black"/>
                </a:solidFill>
                <a:latin typeface="Trebuchet MS" panose="020B0603020202020204" pitchFamily="34" charset="0"/>
                <a:cs typeface="Calibri"/>
              </a:rPr>
              <a:t>процедур  </a:t>
            </a:r>
            <a:r>
              <a:rPr lang="ru-RU" sz="2000" dirty="0">
                <a:solidFill>
                  <a:prstClr val="black"/>
                </a:solidFill>
                <a:latin typeface="Trebuchet MS" panose="020B0603020202020204" pitchFamily="34" charset="0"/>
                <a:cs typeface="Calibri"/>
              </a:rPr>
              <a:t>нецелесообразно </a:t>
            </a:r>
            <a:r>
              <a:rPr lang="ru-RU" sz="2000" spc="-25" dirty="0">
                <a:solidFill>
                  <a:prstClr val="black"/>
                </a:solidFill>
                <a:latin typeface="Trebuchet MS" panose="020B0603020202020204" pitchFamily="34" charset="0"/>
                <a:cs typeface="Calibri"/>
              </a:rPr>
              <a:t>по </a:t>
            </a:r>
            <a:r>
              <a:rPr lang="ru-RU" sz="2000" spc="-5" dirty="0">
                <a:solidFill>
                  <a:prstClr val="black"/>
                </a:solidFill>
                <a:latin typeface="Trebuchet MS" panose="020B0603020202020204" pitchFamily="34" charset="0"/>
                <a:cs typeface="Calibri"/>
              </a:rPr>
              <a:t>объективным</a:t>
            </a:r>
            <a:r>
              <a:rPr lang="ru-RU" sz="2000" spc="-20" dirty="0">
                <a:solidFill>
                  <a:prstClr val="black"/>
                </a:solidFill>
                <a:latin typeface="Trebuchet MS" panose="020B0603020202020204" pitchFamily="34" charset="0"/>
                <a:cs typeface="Calibri"/>
              </a:rPr>
              <a:t> </a:t>
            </a:r>
            <a:r>
              <a:rPr lang="ru-RU" sz="2000" spc="-10" dirty="0">
                <a:solidFill>
                  <a:prstClr val="black"/>
                </a:solidFill>
                <a:latin typeface="Trebuchet MS" panose="020B0603020202020204" pitchFamily="34" charset="0"/>
                <a:cs typeface="Calibri"/>
              </a:rPr>
              <a:t>причинам</a:t>
            </a:r>
            <a:r>
              <a:rPr lang="ru-RU" sz="2000" spc="45" dirty="0">
                <a:solidFill>
                  <a:prstClr val="black"/>
                </a:solidFill>
                <a:latin typeface="Trebuchet MS" panose="020B0603020202020204" pitchFamily="34" charset="0"/>
                <a:cs typeface="Calibri"/>
              </a:rPr>
              <a:t> </a:t>
            </a:r>
            <a:r>
              <a:rPr lang="ru-RU" sz="2000" dirty="0" smtClean="0">
                <a:solidFill>
                  <a:prstClr val="black"/>
                </a:solidFill>
                <a:latin typeface="Trebuchet MS" panose="020B0603020202020204" pitchFamily="34" charset="0"/>
                <a:cs typeface="Calibri"/>
              </a:rPr>
              <a:t>- </a:t>
            </a:r>
            <a:r>
              <a:rPr lang="ru-RU" sz="2000" spc="-15" dirty="0" smtClean="0">
                <a:solidFill>
                  <a:prstClr val="black"/>
                </a:solidFill>
                <a:latin typeface="Trebuchet MS" panose="020B0603020202020204" pitchFamily="34" charset="0"/>
                <a:cs typeface="Calibri"/>
              </a:rPr>
              <a:t>время</a:t>
            </a:r>
            <a:r>
              <a:rPr lang="ru-RU" sz="2000" spc="-15" dirty="0">
                <a:solidFill>
                  <a:prstClr val="black"/>
                </a:solidFill>
                <a:latin typeface="Trebuchet MS" panose="020B0603020202020204" pitchFamily="34" charset="0"/>
                <a:cs typeface="Calibri"/>
              </a:rPr>
              <a:t>,</a:t>
            </a:r>
            <a:r>
              <a:rPr lang="ru-RU" sz="2000" spc="-30" dirty="0">
                <a:solidFill>
                  <a:prstClr val="black"/>
                </a:solidFill>
                <a:latin typeface="Trebuchet MS" panose="020B0603020202020204" pitchFamily="34" charset="0"/>
                <a:cs typeface="Calibri"/>
              </a:rPr>
              <a:t> </a:t>
            </a:r>
            <a:r>
              <a:rPr lang="ru-RU" sz="2000" spc="-20" dirty="0">
                <a:solidFill>
                  <a:prstClr val="black"/>
                </a:solidFill>
                <a:latin typeface="Trebuchet MS" panose="020B0603020202020204" pitchFamily="34" charset="0"/>
                <a:cs typeface="Calibri"/>
              </a:rPr>
              <a:t>затраты</a:t>
            </a:r>
            <a:endParaRPr lang="ru-RU" sz="2000" dirty="0">
              <a:solidFill>
                <a:prstClr val="black"/>
              </a:solidFill>
              <a:latin typeface="Trebuchet MS" panose="020B0603020202020204" pitchFamily="34" charset="0"/>
              <a:cs typeface="Calibri"/>
            </a:endParaRPr>
          </a:p>
          <a:p>
            <a:pPr marL="355600" lvl="0" indent="-342900">
              <a:buFont typeface="Arial" panose="020B0604020202020204" pitchFamily="34" charset="0"/>
              <a:buChar char="•"/>
              <a:tabLst>
                <a:tab pos="190500" algn="l"/>
                <a:tab pos="2183765" algn="l"/>
              </a:tabLst>
            </a:pPr>
            <a:r>
              <a:rPr lang="ru-RU" sz="2000" spc="5" dirty="0">
                <a:solidFill>
                  <a:prstClr val="black"/>
                </a:solidFill>
                <a:latin typeface="Trebuchet MS" panose="020B0603020202020204" pitchFamily="34" charset="0"/>
                <a:cs typeface="Calibri"/>
              </a:rPr>
              <a:t>к</a:t>
            </a:r>
            <a:r>
              <a:rPr lang="ru-RU" sz="2000" spc="5" dirty="0" smtClean="0">
                <a:solidFill>
                  <a:prstClr val="black"/>
                </a:solidFill>
                <a:latin typeface="Trebuchet MS" panose="020B0603020202020204" pitchFamily="34" charset="0"/>
                <a:cs typeface="Calibri"/>
              </a:rPr>
              <a:t>онкурентные </a:t>
            </a:r>
            <a:r>
              <a:rPr lang="ru-RU" sz="2000" dirty="0" smtClean="0">
                <a:solidFill>
                  <a:prstClr val="black"/>
                </a:solidFill>
                <a:latin typeface="Trebuchet MS" panose="020B0603020202020204" pitchFamily="34" charset="0"/>
                <a:cs typeface="Calibri"/>
              </a:rPr>
              <a:t>процедуры </a:t>
            </a:r>
            <a:r>
              <a:rPr lang="ru-RU" sz="2000" spc="5" dirty="0">
                <a:solidFill>
                  <a:prstClr val="black"/>
                </a:solidFill>
                <a:latin typeface="Trebuchet MS" panose="020B0603020202020204" pitchFamily="34" charset="0"/>
                <a:cs typeface="Calibri"/>
              </a:rPr>
              <a:t>не </a:t>
            </a:r>
            <a:r>
              <a:rPr lang="ru-RU" sz="2000" spc="-5" dirty="0">
                <a:solidFill>
                  <a:prstClr val="black"/>
                </a:solidFill>
                <a:latin typeface="Trebuchet MS" panose="020B0603020202020204" pitchFamily="34" charset="0"/>
                <a:cs typeface="Calibri"/>
              </a:rPr>
              <a:t>принесли</a:t>
            </a:r>
            <a:r>
              <a:rPr lang="ru-RU" sz="2000" spc="-195" dirty="0">
                <a:solidFill>
                  <a:prstClr val="black"/>
                </a:solidFill>
                <a:latin typeface="Trebuchet MS" panose="020B0603020202020204" pitchFamily="34" charset="0"/>
                <a:cs typeface="Calibri"/>
              </a:rPr>
              <a:t> </a:t>
            </a:r>
            <a:r>
              <a:rPr lang="ru-RU" sz="2000" spc="-35" dirty="0" smtClean="0">
                <a:solidFill>
                  <a:prstClr val="black"/>
                </a:solidFill>
                <a:latin typeface="Trebuchet MS" panose="020B0603020202020204" pitchFamily="34" charset="0"/>
                <a:cs typeface="Calibri"/>
              </a:rPr>
              <a:t>результата (несостоявшиеся конкурентные процедуры)</a:t>
            </a:r>
          </a:p>
          <a:p>
            <a:pPr marL="355600" lvl="0" indent="-342900">
              <a:buFont typeface="Arial" panose="020B0604020202020204" pitchFamily="34" charset="0"/>
              <a:buChar char="•"/>
              <a:tabLst>
                <a:tab pos="190500" algn="l"/>
                <a:tab pos="2183765" algn="l"/>
              </a:tabLst>
            </a:pPr>
            <a:r>
              <a:rPr lang="ru-RU" sz="2000" spc="-15" dirty="0" smtClean="0">
                <a:solidFill>
                  <a:prstClr val="black"/>
                </a:solidFill>
                <a:latin typeface="Trebuchet MS" panose="020B0603020202020204" pitchFamily="34" charset="0"/>
                <a:cs typeface="Calibri"/>
              </a:rPr>
              <a:t>только </a:t>
            </a:r>
            <a:r>
              <a:rPr lang="ru-RU" sz="2000" dirty="0" smtClean="0">
                <a:solidFill>
                  <a:prstClr val="black"/>
                </a:solidFill>
                <a:latin typeface="Trebuchet MS" panose="020B0603020202020204" pitchFamily="34" charset="0"/>
                <a:cs typeface="Calibri"/>
              </a:rPr>
              <a:t>конкретный </a:t>
            </a:r>
            <a:r>
              <a:rPr lang="ru-RU" sz="2000" spc="-20" dirty="0" smtClean="0">
                <a:solidFill>
                  <a:prstClr val="black"/>
                </a:solidFill>
                <a:latin typeface="Trebuchet MS" panose="020B0603020202020204" pitchFamily="34" charset="0"/>
                <a:cs typeface="Calibri"/>
              </a:rPr>
              <a:t>поставщик </a:t>
            </a:r>
            <a:r>
              <a:rPr lang="ru-RU" sz="2000" spc="-15" dirty="0" smtClean="0">
                <a:solidFill>
                  <a:prstClr val="black"/>
                </a:solidFill>
                <a:latin typeface="Trebuchet MS" panose="020B0603020202020204" pitchFamily="34" charset="0"/>
                <a:cs typeface="Calibri"/>
              </a:rPr>
              <a:t>обладает </a:t>
            </a:r>
            <a:r>
              <a:rPr lang="ru-RU" sz="2000" spc="5" dirty="0" smtClean="0">
                <a:solidFill>
                  <a:prstClr val="black"/>
                </a:solidFill>
                <a:latin typeface="Trebuchet MS" panose="020B0603020202020204" pitchFamily="34" charset="0"/>
                <a:cs typeface="Calibri"/>
              </a:rPr>
              <a:t>объектом </a:t>
            </a:r>
            <a:r>
              <a:rPr lang="ru-RU" sz="2000" spc="-20" dirty="0" smtClean="0">
                <a:solidFill>
                  <a:prstClr val="black"/>
                </a:solidFill>
                <a:latin typeface="Trebuchet MS" panose="020B0603020202020204" pitchFamily="34" charset="0"/>
                <a:cs typeface="Calibri"/>
              </a:rPr>
              <a:t>закупки  </a:t>
            </a:r>
            <a:r>
              <a:rPr lang="ru-RU" sz="2000" spc="-10" dirty="0" smtClean="0">
                <a:solidFill>
                  <a:prstClr val="black"/>
                </a:solidFill>
                <a:latin typeface="Trebuchet MS" panose="020B0603020202020204" pitchFamily="34" charset="0"/>
                <a:cs typeface="Calibri"/>
              </a:rPr>
              <a:t>необходимого </a:t>
            </a:r>
            <a:r>
              <a:rPr lang="ru-RU" sz="2000" spc="-25" dirty="0" smtClean="0">
                <a:solidFill>
                  <a:prstClr val="black"/>
                </a:solidFill>
                <a:latin typeface="Trebuchet MS" panose="020B0603020202020204" pitchFamily="34" charset="0"/>
                <a:cs typeface="Calibri"/>
              </a:rPr>
              <a:t>качества </a:t>
            </a:r>
            <a:r>
              <a:rPr lang="ru-RU" sz="2000" dirty="0" smtClean="0">
                <a:solidFill>
                  <a:prstClr val="black"/>
                </a:solidFill>
                <a:latin typeface="Trebuchet MS" panose="020B0603020202020204" pitchFamily="34" charset="0"/>
                <a:cs typeface="Calibri"/>
              </a:rPr>
              <a:t>и </a:t>
            </a:r>
            <a:r>
              <a:rPr lang="ru-RU" sz="2000" spc="10" dirty="0" smtClean="0">
                <a:solidFill>
                  <a:prstClr val="black"/>
                </a:solidFill>
                <a:latin typeface="Trebuchet MS" panose="020B0603020202020204" pitchFamily="34" charset="0"/>
                <a:cs typeface="Calibri"/>
              </a:rPr>
              <a:t>нужных</a:t>
            </a:r>
            <a:r>
              <a:rPr lang="ru-RU" sz="2000" dirty="0" smtClean="0">
                <a:solidFill>
                  <a:prstClr val="black"/>
                </a:solidFill>
                <a:latin typeface="Trebuchet MS" panose="020B0603020202020204" pitchFamily="34" charset="0"/>
                <a:cs typeface="Calibri"/>
              </a:rPr>
              <a:t> </a:t>
            </a:r>
            <a:r>
              <a:rPr lang="ru-RU" sz="2000" spc="-15" dirty="0" smtClean="0">
                <a:solidFill>
                  <a:prstClr val="black"/>
                </a:solidFill>
                <a:latin typeface="Trebuchet MS" panose="020B0603020202020204" pitchFamily="34" charset="0"/>
                <a:cs typeface="Calibri"/>
              </a:rPr>
              <a:t>характеристик, з</a:t>
            </a:r>
            <a:r>
              <a:rPr lang="ru-RU" sz="2000" spc="-10" dirty="0" smtClean="0">
                <a:latin typeface="Trebuchet MS" panose="020B0603020202020204" pitchFamily="34" charset="0"/>
                <a:cs typeface="Times New Roman"/>
              </a:rPr>
              <a:t>акупка </a:t>
            </a:r>
            <a:r>
              <a:rPr lang="ru-RU" sz="2000" spc="-5" dirty="0">
                <a:latin typeface="Trebuchet MS" panose="020B0603020202020204" pitchFamily="34" charset="0"/>
                <a:cs typeface="Times New Roman"/>
              </a:rPr>
              <a:t>при наличии  </a:t>
            </a:r>
            <a:r>
              <a:rPr lang="ru-RU" sz="2000" spc="-10" dirty="0">
                <a:latin typeface="Trebuchet MS" panose="020B0603020202020204" pitchFamily="34" charset="0"/>
                <a:cs typeface="Times New Roman"/>
              </a:rPr>
              <a:t>исключительных  </a:t>
            </a:r>
            <a:r>
              <a:rPr lang="ru-RU" sz="2000" spc="-15" dirty="0">
                <a:latin typeface="Trebuchet MS" panose="020B0603020202020204" pitchFamily="34" charset="0"/>
                <a:cs typeface="Times New Roman"/>
              </a:rPr>
              <a:t>полномочий </a:t>
            </a:r>
            <a:r>
              <a:rPr lang="ru-RU" sz="2000" spc="-5" dirty="0">
                <a:latin typeface="Trebuchet MS" panose="020B0603020202020204" pitchFamily="34" charset="0"/>
                <a:cs typeface="Times New Roman"/>
              </a:rPr>
              <a:t>у  </a:t>
            </a:r>
            <a:r>
              <a:rPr lang="ru-RU" sz="2000" spc="-10" dirty="0">
                <a:latin typeface="Trebuchet MS" panose="020B0603020202020204" pitchFamily="34" charset="0"/>
                <a:cs typeface="Times New Roman"/>
              </a:rPr>
              <a:t>исполнителя</a:t>
            </a:r>
            <a:endParaRPr lang="ru-RU" sz="2000" dirty="0">
              <a:latin typeface="Trebuchet MS" panose="020B0603020202020204" pitchFamily="34" charset="0"/>
              <a:cs typeface="Times New Roman"/>
            </a:endParaRPr>
          </a:p>
          <a:p>
            <a:pPr marL="355600" marR="537845" lvl="0" indent="-342900">
              <a:buFont typeface="Arial" panose="020B0604020202020204" pitchFamily="34" charset="0"/>
              <a:buChar char="•"/>
              <a:tabLst>
                <a:tab pos="190500" algn="l"/>
              </a:tabLst>
            </a:pPr>
            <a:r>
              <a:rPr lang="ru-RU" sz="2000" dirty="0" smtClean="0">
                <a:latin typeface="Trebuchet MS" panose="020B0603020202020204" pitchFamily="34" charset="0"/>
                <a:cs typeface="Times New Roman"/>
              </a:rPr>
              <a:t>совместимость </a:t>
            </a:r>
            <a:r>
              <a:rPr lang="ru-RU" sz="2000" spc="-5" dirty="0">
                <a:latin typeface="Trebuchet MS" panose="020B0603020202020204" pitchFamily="34" charset="0"/>
                <a:cs typeface="Times New Roman"/>
              </a:rPr>
              <a:t>с </a:t>
            </a:r>
            <a:r>
              <a:rPr lang="ru-RU" sz="2000" spc="-25" dirty="0">
                <a:latin typeface="Trebuchet MS" panose="020B0603020202020204" pitchFamily="34" charset="0"/>
                <a:cs typeface="Times New Roman"/>
              </a:rPr>
              <a:t>уже  </a:t>
            </a:r>
            <a:r>
              <a:rPr lang="ru-RU" sz="2000" spc="-5" dirty="0">
                <a:latin typeface="Trebuchet MS" panose="020B0603020202020204" pitchFamily="34" charset="0"/>
                <a:cs typeface="Times New Roman"/>
              </a:rPr>
              <a:t>имеющимися и  </a:t>
            </a:r>
            <a:r>
              <a:rPr lang="ru-RU" sz="2000" spc="-10" dirty="0">
                <a:latin typeface="Trebuchet MS" panose="020B0603020202020204" pitchFamily="34" charset="0"/>
                <a:cs typeface="Times New Roman"/>
              </a:rPr>
              <a:t>использующимися  </a:t>
            </a:r>
            <a:r>
              <a:rPr lang="ru-RU" sz="2000" spc="-20" dirty="0">
                <a:latin typeface="Trebuchet MS" panose="020B0603020202020204" pitchFamily="34" charset="0"/>
                <a:cs typeface="Times New Roman"/>
              </a:rPr>
              <a:t>заказчиком</a:t>
            </a:r>
            <a:r>
              <a:rPr lang="ru-RU" sz="2000" spc="-55" dirty="0">
                <a:latin typeface="Trebuchet MS" panose="020B0603020202020204" pitchFamily="34" charset="0"/>
                <a:cs typeface="Times New Roman"/>
              </a:rPr>
              <a:t> </a:t>
            </a:r>
            <a:r>
              <a:rPr lang="ru-RU" sz="2000" spc="-80" dirty="0">
                <a:latin typeface="Trebuchet MS" panose="020B0603020202020204" pitchFamily="34" charset="0"/>
                <a:cs typeface="Times New Roman"/>
              </a:rPr>
              <a:t>ТРУ</a:t>
            </a:r>
            <a:r>
              <a:rPr lang="ru-RU" sz="2000" spc="-80" dirty="0" smtClean="0">
                <a:latin typeface="Trebuchet MS" panose="020B0603020202020204" pitchFamily="34" charset="0"/>
                <a:cs typeface="Times New Roman"/>
              </a:rPr>
              <a:t>, </a:t>
            </a:r>
            <a:r>
              <a:rPr lang="ru-RU" sz="2000" spc="-10" dirty="0" smtClean="0">
                <a:latin typeface="Trebuchet MS" panose="020B0603020202020204" pitchFamily="34" charset="0"/>
                <a:cs typeface="Times New Roman"/>
              </a:rPr>
              <a:t>«</a:t>
            </a:r>
            <a:r>
              <a:rPr lang="ru-RU" sz="2000" spc="-10" dirty="0" err="1">
                <a:latin typeface="Trebuchet MS" panose="020B0603020202020204" pitchFamily="34" charset="0"/>
                <a:cs typeface="Times New Roman"/>
              </a:rPr>
              <a:t>дозакупка</a:t>
            </a:r>
            <a:r>
              <a:rPr lang="ru-RU" sz="2000" spc="-10" dirty="0">
                <a:latin typeface="Trebuchet MS" panose="020B0603020202020204" pitchFamily="34" charset="0"/>
                <a:cs typeface="Times New Roman"/>
              </a:rPr>
              <a:t>»</a:t>
            </a:r>
            <a:endParaRPr lang="ru-RU" sz="2000" dirty="0">
              <a:latin typeface="Trebuchet MS" panose="020B0603020202020204" pitchFamily="34" charset="0"/>
              <a:cs typeface="Times New Roman"/>
            </a:endParaRPr>
          </a:p>
          <a:p>
            <a:pPr marL="355600" marR="537845" lvl="0" indent="-342900">
              <a:buFont typeface="Arial" panose="020B0604020202020204" pitchFamily="34" charset="0"/>
              <a:buChar char="•"/>
              <a:tabLst>
                <a:tab pos="190500" algn="l"/>
              </a:tabLst>
            </a:pPr>
            <a:r>
              <a:rPr lang="ru-RU" sz="2000" dirty="0" smtClean="0">
                <a:solidFill>
                  <a:prstClr val="black"/>
                </a:solidFill>
                <a:latin typeface="Trebuchet MS" panose="020B0603020202020204" pitchFamily="34" charset="0"/>
                <a:cs typeface="Calibri"/>
              </a:rPr>
              <a:t>«срочность» в потребностях</a:t>
            </a:r>
          </a:p>
          <a:p>
            <a:pPr marL="355600" marR="537845" indent="-342900">
              <a:buFont typeface="Arial" panose="020B0604020202020204" pitchFamily="34" charset="0"/>
              <a:buChar char="•"/>
              <a:tabLst>
                <a:tab pos="190500" algn="l"/>
              </a:tabLst>
            </a:pPr>
            <a:r>
              <a:rPr lang="ru-RU" sz="2000" spc="-10" dirty="0" smtClean="0">
                <a:latin typeface="Trebuchet MS" panose="020B0603020202020204" pitchFamily="34" charset="0"/>
                <a:cs typeface="Times New Roman"/>
              </a:rPr>
              <a:t>закупка </a:t>
            </a:r>
            <a:r>
              <a:rPr lang="ru-RU" sz="2000" spc="-5" dirty="0">
                <a:latin typeface="Trebuchet MS" panose="020B0603020202020204" pitchFamily="34" charset="0"/>
                <a:cs typeface="Times New Roman"/>
              </a:rPr>
              <a:t>для </a:t>
            </a:r>
            <a:r>
              <a:rPr lang="ru-RU" sz="2000" spc="-10" dirty="0">
                <a:latin typeface="Trebuchet MS" panose="020B0603020202020204" pitchFamily="34" charset="0"/>
                <a:cs typeface="Times New Roman"/>
              </a:rPr>
              <a:t>исполнения  обязательств перед  </a:t>
            </a:r>
            <a:r>
              <a:rPr lang="ru-RU" sz="2000" dirty="0">
                <a:latin typeface="Trebuchet MS" panose="020B0603020202020204" pitchFamily="34" charset="0"/>
                <a:cs typeface="Times New Roman"/>
              </a:rPr>
              <a:t>третьими </a:t>
            </a:r>
            <a:r>
              <a:rPr lang="ru-RU" sz="2000" spc="-5" dirty="0">
                <a:latin typeface="Trebuchet MS" panose="020B0603020202020204" pitchFamily="34" charset="0"/>
                <a:cs typeface="Times New Roman"/>
              </a:rPr>
              <a:t>лицами (в  целях </a:t>
            </a:r>
            <a:r>
              <a:rPr lang="ru-RU" sz="2000" spc="-10" dirty="0">
                <a:latin typeface="Trebuchet MS" panose="020B0603020202020204" pitchFamily="34" charset="0"/>
                <a:cs typeface="Times New Roman"/>
              </a:rPr>
              <a:t>исполнения  договора </a:t>
            </a:r>
            <a:r>
              <a:rPr lang="ru-RU" sz="2000" spc="-5" dirty="0">
                <a:latin typeface="Trebuchet MS" panose="020B0603020202020204" pitchFamily="34" charset="0"/>
                <a:cs typeface="Times New Roman"/>
              </a:rPr>
              <a:t>с </a:t>
            </a:r>
            <a:r>
              <a:rPr lang="ru-RU" sz="2000" spc="-10" dirty="0">
                <a:latin typeface="Trebuchet MS" panose="020B0603020202020204" pitchFamily="34" charset="0"/>
                <a:cs typeface="Times New Roman"/>
              </a:rPr>
              <a:t>другими  заказчиками</a:t>
            </a:r>
            <a:r>
              <a:rPr lang="ru-RU" sz="2000" spc="-10" dirty="0" smtClean="0">
                <a:latin typeface="Trebuchet MS" panose="020B0603020202020204" pitchFamily="34" charset="0"/>
                <a:cs typeface="Times New Roman"/>
              </a:rPr>
              <a:t>)</a:t>
            </a:r>
          </a:p>
          <a:p>
            <a:pPr marL="355600" marR="537845" indent="-342900">
              <a:buFont typeface="Arial" panose="020B0604020202020204" pitchFamily="34" charset="0"/>
              <a:buChar char="•"/>
              <a:tabLst>
                <a:tab pos="190500" algn="l"/>
              </a:tabLst>
            </a:pPr>
            <a:r>
              <a:rPr lang="ru-RU" sz="2000" spc="-15" dirty="0" smtClean="0">
                <a:latin typeface="Trebuchet MS" panose="020B0603020202020204" pitchFamily="34" charset="0"/>
                <a:cs typeface="Times New Roman"/>
              </a:rPr>
              <a:t>коммунальные </a:t>
            </a:r>
            <a:r>
              <a:rPr lang="ru-RU" sz="2000" spc="-10" dirty="0">
                <a:latin typeface="Trebuchet MS" panose="020B0603020202020204" pitchFamily="34" charset="0"/>
                <a:cs typeface="Times New Roman"/>
              </a:rPr>
              <a:t>услуги, </a:t>
            </a:r>
            <a:r>
              <a:rPr lang="ru-RU" sz="2000" spc="-10" dirty="0" smtClean="0">
                <a:latin typeface="Trebuchet MS" panose="020B0603020202020204" pitchFamily="34" charset="0"/>
                <a:cs typeface="Times New Roman"/>
              </a:rPr>
              <a:t>услуги связи, </a:t>
            </a:r>
            <a:r>
              <a:rPr lang="ru-RU" sz="2000" spc="-10" dirty="0">
                <a:latin typeface="Trebuchet MS" panose="020B0603020202020204" pitchFamily="34" charset="0"/>
                <a:cs typeface="Times New Roman"/>
              </a:rPr>
              <a:t>услуги </a:t>
            </a:r>
            <a:r>
              <a:rPr lang="ru-RU" sz="2000" spc="-5" dirty="0">
                <a:latin typeface="Trebuchet MS" panose="020B0603020202020204" pitchFamily="34" charset="0"/>
                <a:cs typeface="Times New Roman"/>
              </a:rPr>
              <a:t>по </a:t>
            </a:r>
            <a:r>
              <a:rPr lang="ru-RU" sz="2000" spc="-10" dirty="0">
                <a:latin typeface="Trebuchet MS" panose="020B0603020202020204" pitchFamily="34" charset="0"/>
                <a:cs typeface="Times New Roman"/>
              </a:rPr>
              <a:t>содержанию  </a:t>
            </a:r>
            <a:r>
              <a:rPr lang="ru-RU" sz="2000" spc="-5" dirty="0" smtClean="0">
                <a:latin typeface="Trebuchet MS" panose="020B0603020202020204" pitchFamily="34" charset="0"/>
                <a:cs typeface="Times New Roman"/>
              </a:rPr>
              <a:t>имущества</a:t>
            </a:r>
          </a:p>
          <a:p>
            <a:pPr marL="355600" marR="537845" indent="-342900">
              <a:buFont typeface="Arial" panose="020B0604020202020204" pitchFamily="34" charset="0"/>
              <a:buChar char="•"/>
              <a:tabLst>
                <a:tab pos="190500" algn="l"/>
              </a:tabLst>
            </a:pPr>
            <a:r>
              <a:rPr lang="ru-RU" sz="2000" spc="-10" dirty="0" smtClean="0">
                <a:latin typeface="Trebuchet MS" panose="020B0603020202020204" pitchFamily="34" charset="0"/>
                <a:cs typeface="Times New Roman"/>
              </a:rPr>
              <a:t>закупка </a:t>
            </a:r>
            <a:r>
              <a:rPr lang="ru-RU" sz="2000" spc="-10" dirty="0">
                <a:latin typeface="Trebuchet MS" panose="020B0603020202020204" pitchFamily="34" charset="0"/>
                <a:cs typeface="Times New Roman"/>
              </a:rPr>
              <a:t>товара </a:t>
            </a:r>
            <a:r>
              <a:rPr lang="ru-RU" sz="2000" dirty="0">
                <a:latin typeface="Trebuchet MS" panose="020B0603020202020204" pitchFamily="34" charset="0"/>
                <a:cs typeface="Times New Roman"/>
              </a:rPr>
              <a:t>на </a:t>
            </a:r>
            <a:r>
              <a:rPr lang="ru-RU" sz="2000" spc="-5" dirty="0">
                <a:latin typeface="Trebuchet MS" panose="020B0603020202020204" pitchFamily="34" charset="0"/>
                <a:cs typeface="Times New Roman"/>
              </a:rPr>
              <a:t>торгах  (например, </a:t>
            </a:r>
            <a:r>
              <a:rPr lang="ru-RU" sz="2000" spc="-10" dirty="0">
                <a:latin typeface="Trebuchet MS" panose="020B0603020202020204" pitchFamily="34" charset="0"/>
                <a:cs typeface="Times New Roman"/>
              </a:rPr>
              <a:t>продажа  </a:t>
            </a:r>
            <a:r>
              <a:rPr lang="ru-RU" sz="2000" spc="-5" dirty="0">
                <a:latin typeface="Trebuchet MS" panose="020B0603020202020204" pitchFamily="34" charset="0"/>
                <a:cs typeface="Times New Roman"/>
              </a:rPr>
              <a:t>имущества, земельных  </a:t>
            </a:r>
            <a:r>
              <a:rPr lang="ru-RU" sz="2000" spc="-15" dirty="0">
                <a:latin typeface="Trebuchet MS" panose="020B0603020202020204" pitchFamily="34" charset="0"/>
                <a:cs typeface="Times New Roman"/>
              </a:rPr>
              <a:t>участков, </a:t>
            </a:r>
            <a:r>
              <a:rPr lang="ru-RU" sz="2000" spc="-5" dirty="0">
                <a:latin typeface="Trebuchet MS" panose="020B0603020202020204" pitchFamily="34" charset="0"/>
                <a:cs typeface="Times New Roman"/>
              </a:rPr>
              <a:t>имущества  </a:t>
            </a:r>
            <a:r>
              <a:rPr lang="ru-RU" sz="2000" spc="-15" dirty="0">
                <a:latin typeface="Trebuchet MS" panose="020B0603020202020204" pitchFamily="34" charset="0"/>
                <a:cs typeface="Times New Roman"/>
              </a:rPr>
              <a:t>должников </a:t>
            </a:r>
            <a:r>
              <a:rPr lang="ru-RU" sz="2000" spc="-5" dirty="0">
                <a:latin typeface="Trebuchet MS" panose="020B0603020202020204" pitchFamily="34" charset="0"/>
                <a:cs typeface="Times New Roman"/>
              </a:rPr>
              <a:t>и</a:t>
            </a:r>
            <a:r>
              <a:rPr lang="ru-RU" sz="2000" spc="-50" dirty="0">
                <a:latin typeface="Trebuchet MS" panose="020B0603020202020204" pitchFamily="34" charset="0"/>
                <a:cs typeface="Times New Roman"/>
              </a:rPr>
              <a:t> </a:t>
            </a:r>
            <a:r>
              <a:rPr lang="ru-RU" sz="2000" spc="-25" dirty="0">
                <a:latin typeface="Trebuchet MS" panose="020B0603020202020204" pitchFamily="34" charset="0"/>
                <a:cs typeface="Times New Roman"/>
              </a:rPr>
              <a:t>т.п.)</a:t>
            </a:r>
            <a:endParaRPr lang="ru-RU" sz="2000" dirty="0">
              <a:latin typeface="Trebuchet MS" panose="020B0603020202020204" pitchFamily="34" charset="0"/>
              <a:cs typeface="Times New Roman"/>
            </a:endParaRPr>
          </a:p>
          <a:p>
            <a:pPr marL="355600" lvl="0" indent="-342900">
              <a:buFont typeface="Arial" panose="020B0604020202020204" pitchFamily="34" charset="0"/>
              <a:buChar char="•"/>
              <a:tabLst>
                <a:tab pos="190500" algn="l"/>
              </a:tabLst>
            </a:pPr>
            <a:r>
              <a:rPr lang="ru-RU" sz="2000" dirty="0" smtClean="0">
                <a:solidFill>
                  <a:prstClr val="black"/>
                </a:solidFill>
                <a:latin typeface="Trebuchet MS" panose="020B0603020202020204" pitchFamily="34" charset="0"/>
                <a:cs typeface="Calibri"/>
              </a:rPr>
              <a:t>иные</a:t>
            </a:r>
            <a:r>
              <a:rPr lang="ru-RU" sz="2000" spc="-105" dirty="0" smtClean="0">
                <a:solidFill>
                  <a:prstClr val="black"/>
                </a:solidFill>
                <a:latin typeface="Trebuchet MS" panose="020B0603020202020204" pitchFamily="34" charset="0"/>
                <a:cs typeface="Calibri"/>
              </a:rPr>
              <a:t> </a:t>
            </a:r>
            <a:r>
              <a:rPr lang="ru-RU" sz="2000" spc="-5" dirty="0">
                <a:solidFill>
                  <a:prstClr val="black"/>
                </a:solidFill>
                <a:latin typeface="Trebuchet MS" panose="020B0603020202020204" pitchFamily="34" charset="0"/>
                <a:cs typeface="Calibri"/>
              </a:rPr>
              <a:t>основания</a:t>
            </a:r>
            <a:endParaRPr lang="ru-RU" sz="2000" dirty="0">
              <a:solidFill>
                <a:prstClr val="black"/>
              </a:solidFill>
              <a:latin typeface="Trebuchet MS" panose="020B0603020202020204" pitchFamily="34" charset="0"/>
              <a:cs typeface="Calibri"/>
            </a:endParaRPr>
          </a:p>
        </p:txBody>
      </p:sp>
      <p:sp>
        <p:nvSpPr>
          <p:cNvPr id="7" name="Прямоугольник 6"/>
          <p:cNvSpPr/>
          <p:nvPr/>
        </p:nvSpPr>
        <p:spPr>
          <a:xfrm>
            <a:off x="0" y="152400"/>
            <a:ext cx="7457811" cy="430887"/>
          </a:xfrm>
          <a:prstGeom prst="rect">
            <a:avLst/>
          </a:prstGeom>
        </p:spPr>
        <p:txBody>
          <a:bodyPr wrap="none">
            <a:spAutoFit/>
          </a:bodyPr>
          <a:lstStyle/>
          <a:p>
            <a:r>
              <a:rPr lang="ru-RU" sz="2200" spc="-10" dirty="0">
                <a:solidFill>
                  <a:srgbClr val="002060"/>
                </a:solidFill>
                <a:latin typeface="Trebuchet MS" panose="020B0603020202020204" pitchFamily="34" charset="0"/>
              </a:rPr>
              <a:t>Закупки </a:t>
            </a:r>
            <a:r>
              <a:rPr lang="ru-RU" sz="2200" spc="-5" dirty="0">
                <a:solidFill>
                  <a:srgbClr val="002060"/>
                </a:solidFill>
                <a:latin typeface="Trebuchet MS" panose="020B0603020202020204" pitchFamily="34" charset="0"/>
              </a:rPr>
              <a:t>у </a:t>
            </a:r>
            <a:r>
              <a:rPr lang="ru-RU" sz="2200" spc="-10" dirty="0">
                <a:solidFill>
                  <a:srgbClr val="002060"/>
                </a:solidFill>
                <a:latin typeface="Trebuchet MS" panose="020B0603020202020204" pitchFamily="34" charset="0"/>
              </a:rPr>
              <a:t>единственного поставщика</a:t>
            </a:r>
            <a:r>
              <a:rPr lang="ru-RU" sz="2200" spc="-10" dirty="0" smtClean="0">
                <a:solidFill>
                  <a:srgbClr val="002060"/>
                </a:solidFill>
                <a:latin typeface="Trebuchet MS" panose="020B0603020202020204" pitchFamily="34" charset="0"/>
              </a:rPr>
              <a:t>: основания в </a:t>
            </a:r>
            <a:r>
              <a:rPr lang="ru-RU" sz="2200" spc="-10" dirty="0" err="1" smtClean="0">
                <a:solidFill>
                  <a:srgbClr val="002060"/>
                </a:solidFill>
                <a:latin typeface="Trebuchet MS" panose="020B0603020202020204" pitchFamily="34" charset="0"/>
              </a:rPr>
              <a:t>ПоЗ</a:t>
            </a:r>
            <a:r>
              <a:rPr lang="ru-RU" sz="2200" spc="-10" dirty="0" smtClean="0">
                <a:solidFill>
                  <a:srgbClr val="002060"/>
                </a:solidFill>
                <a:latin typeface="Trebuchet MS" panose="020B0603020202020204" pitchFamily="34" charset="0"/>
              </a:rPr>
              <a:t> </a:t>
            </a:r>
            <a:endParaRPr lang="ru-RU" sz="2200" dirty="0"/>
          </a:p>
        </p:txBody>
      </p:sp>
    </p:spTree>
    <p:extLst>
      <p:ext uri="{BB962C8B-B14F-4D97-AF65-F5344CB8AC3E}">
        <p14:creationId xmlns:p14="http://schemas.microsoft.com/office/powerpoint/2010/main" val="1783617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71105" y="2429636"/>
            <a:ext cx="10668635" cy="190500"/>
          </a:xfrm>
          <a:custGeom>
            <a:avLst/>
            <a:gdLst/>
            <a:ahLst/>
            <a:cxnLst/>
            <a:rect l="l" t="t" r="r" b="b"/>
            <a:pathLst>
              <a:path w="10668635" h="190500">
                <a:moveTo>
                  <a:pt x="10477512" y="114279"/>
                </a:moveTo>
                <a:lnTo>
                  <a:pt x="10477411" y="190500"/>
                </a:lnTo>
                <a:lnTo>
                  <a:pt x="10630116" y="114300"/>
                </a:lnTo>
                <a:lnTo>
                  <a:pt x="10496588" y="114300"/>
                </a:lnTo>
                <a:lnTo>
                  <a:pt x="10477512" y="114279"/>
                </a:lnTo>
                <a:close/>
              </a:path>
              <a:path w="10668635" h="190500">
                <a:moveTo>
                  <a:pt x="10477563" y="76179"/>
                </a:moveTo>
                <a:lnTo>
                  <a:pt x="10477512" y="114279"/>
                </a:lnTo>
                <a:lnTo>
                  <a:pt x="10496588" y="114300"/>
                </a:lnTo>
                <a:lnTo>
                  <a:pt x="10496588" y="76200"/>
                </a:lnTo>
                <a:lnTo>
                  <a:pt x="10477563" y="76179"/>
                </a:lnTo>
                <a:close/>
              </a:path>
              <a:path w="10668635" h="190500">
                <a:moveTo>
                  <a:pt x="10477665" y="0"/>
                </a:moveTo>
                <a:lnTo>
                  <a:pt x="10477563" y="76179"/>
                </a:lnTo>
                <a:lnTo>
                  <a:pt x="10496588" y="76200"/>
                </a:lnTo>
                <a:lnTo>
                  <a:pt x="10496588" y="114300"/>
                </a:lnTo>
                <a:lnTo>
                  <a:pt x="10630116" y="114300"/>
                </a:lnTo>
                <a:lnTo>
                  <a:pt x="10668038" y="95376"/>
                </a:lnTo>
                <a:lnTo>
                  <a:pt x="10477665" y="0"/>
                </a:lnTo>
                <a:close/>
              </a:path>
              <a:path w="10668635" h="190500">
                <a:moveTo>
                  <a:pt x="38" y="64897"/>
                </a:moveTo>
                <a:lnTo>
                  <a:pt x="0" y="102997"/>
                </a:lnTo>
                <a:lnTo>
                  <a:pt x="10477512" y="114279"/>
                </a:lnTo>
                <a:lnTo>
                  <a:pt x="10477563" y="76179"/>
                </a:lnTo>
                <a:lnTo>
                  <a:pt x="38" y="64897"/>
                </a:lnTo>
                <a:close/>
              </a:path>
            </a:pathLst>
          </a:custGeom>
          <a:solidFill>
            <a:srgbClr val="13335A"/>
          </a:solidFill>
        </p:spPr>
        <p:txBody>
          <a:bodyPr wrap="square" lIns="0" tIns="0" rIns="0" bIns="0" rtlCol="0"/>
          <a:lstStyle/>
          <a:p>
            <a:endParaRPr/>
          </a:p>
        </p:txBody>
      </p:sp>
      <p:sp>
        <p:nvSpPr>
          <p:cNvPr id="3" name="object 3"/>
          <p:cNvSpPr/>
          <p:nvPr/>
        </p:nvSpPr>
        <p:spPr>
          <a:xfrm>
            <a:off x="1439925" y="2425826"/>
            <a:ext cx="190500" cy="190500"/>
          </a:xfrm>
          <a:custGeom>
            <a:avLst/>
            <a:gdLst/>
            <a:ahLst/>
            <a:cxnLst/>
            <a:rect l="l" t="t" r="r" b="b"/>
            <a:pathLst>
              <a:path w="190500" h="190500">
                <a:moveTo>
                  <a:pt x="95250" y="0"/>
                </a:moveTo>
                <a:lnTo>
                  <a:pt x="58185" y="7489"/>
                </a:lnTo>
                <a:lnTo>
                  <a:pt x="27908" y="27908"/>
                </a:lnTo>
                <a:lnTo>
                  <a:pt x="7489" y="58185"/>
                </a:lnTo>
                <a:lnTo>
                  <a:pt x="0" y="95250"/>
                </a:lnTo>
                <a:lnTo>
                  <a:pt x="7489" y="132314"/>
                </a:lnTo>
                <a:lnTo>
                  <a:pt x="27908" y="162591"/>
                </a:lnTo>
                <a:lnTo>
                  <a:pt x="58185" y="183010"/>
                </a:lnTo>
                <a:lnTo>
                  <a:pt x="95250" y="190500"/>
                </a:lnTo>
                <a:lnTo>
                  <a:pt x="132367" y="183010"/>
                </a:lnTo>
                <a:lnTo>
                  <a:pt x="162639" y="162591"/>
                </a:lnTo>
                <a:lnTo>
                  <a:pt x="183028" y="132314"/>
                </a:lnTo>
                <a:lnTo>
                  <a:pt x="190500" y="95250"/>
                </a:lnTo>
                <a:lnTo>
                  <a:pt x="183028" y="58185"/>
                </a:lnTo>
                <a:lnTo>
                  <a:pt x="162639" y="27908"/>
                </a:lnTo>
                <a:lnTo>
                  <a:pt x="132367" y="7489"/>
                </a:lnTo>
                <a:lnTo>
                  <a:pt x="95250" y="0"/>
                </a:lnTo>
                <a:close/>
              </a:path>
            </a:pathLst>
          </a:custGeom>
          <a:solidFill>
            <a:srgbClr val="13335A"/>
          </a:solidFill>
        </p:spPr>
        <p:txBody>
          <a:bodyPr wrap="square" lIns="0" tIns="0" rIns="0" bIns="0" rtlCol="0"/>
          <a:lstStyle/>
          <a:p>
            <a:endParaRPr/>
          </a:p>
        </p:txBody>
      </p:sp>
      <p:sp>
        <p:nvSpPr>
          <p:cNvPr id="4" name="object 4"/>
          <p:cNvSpPr/>
          <p:nvPr/>
        </p:nvSpPr>
        <p:spPr>
          <a:xfrm>
            <a:off x="1313307" y="2299207"/>
            <a:ext cx="464820" cy="467995"/>
          </a:xfrm>
          <a:custGeom>
            <a:avLst/>
            <a:gdLst/>
            <a:ahLst/>
            <a:cxnLst/>
            <a:rect l="l" t="t" r="r" b="b"/>
            <a:pathLst>
              <a:path w="464819" h="467994">
                <a:moveTo>
                  <a:pt x="232156" y="0"/>
                </a:moveTo>
                <a:lnTo>
                  <a:pt x="185353" y="4754"/>
                </a:lnTo>
                <a:lnTo>
                  <a:pt x="141767" y="18389"/>
                </a:lnTo>
                <a:lnTo>
                  <a:pt x="102331" y="39962"/>
                </a:lnTo>
                <a:lnTo>
                  <a:pt x="67976" y="68532"/>
                </a:lnTo>
                <a:lnTo>
                  <a:pt x="39634" y="103156"/>
                </a:lnTo>
                <a:lnTo>
                  <a:pt x="18236" y="142892"/>
                </a:lnTo>
                <a:lnTo>
                  <a:pt x="4714" y="186799"/>
                </a:lnTo>
                <a:lnTo>
                  <a:pt x="0" y="233933"/>
                </a:lnTo>
                <a:lnTo>
                  <a:pt x="4714" y="281110"/>
                </a:lnTo>
                <a:lnTo>
                  <a:pt x="18236" y="325048"/>
                </a:lnTo>
                <a:lnTo>
                  <a:pt x="39634" y="364807"/>
                </a:lnTo>
                <a:lnTo>
                  <a:pt x="67976" y="399446"/>
                </a:lnTo>
                <a:lnTo>
                  <a:pt x="102331" y="428025"/>
                </a:lnTo>
                <a:lnTo>
                  <a:pt x="141767" y="449603"/>
                </a:lnTo>
                <a:lnTo>
                  <a:pt x="185353" y="463240"/>
                </a:lnTo>
                <a:lnTo>
                  <a:pt x="232156" y="467994"/>
                </a:lnTo>
                <a:lnTo>
                  <a:pt x="278958" y="463240"/>
                </a:lnTo>
                <a:lnTo>
                  <a:pt x="322544" y="449603"/>
                </a:lnTo>
                <a:lnTo>
                  <a:pt x="333728" y="443483"/>
                </a:lnTo>
                <a:lnTo>
                  <a:pt x="232156" y="443483"/>
                </a:lnTo>
                <a:lnTo>
                  <a:pt x="184544" y="437947"/>
                </a:lnTo>
                <a:lnTo>
                  <a:pt x="140838" y="422179"/>
                </a:lnTo>
                <a:lnTo>
                  <a:pt x="102283" y="397437"/>
                </a:lnTo>
                <a:lnTo>
                  <a:pt x="70127" y="364982"/>
                </a:lnTo>
                <a:lnTo>
                  <a:pt x="45615" y="326073"/>
                </a:lnTo>
                <a:lnTo>
                  <a:pt x="29994" y="281971"/>
                </a:lnTo>
                <a:lnTo>
                  <a:pt x="24511" y="233933"/>
                </a:lnTo>
                <a:lnTo>
                  <a:pt x="29994" y="185903"/>
                </a:lnTo>
                <a:lnTo>
                  <a:pt x="45615" y="141819"/>
                </a:lnTo>
                <a:lnTo>
                  <a:pt x="70127" y="102935"/>
                </a:lnTo>
                <a:lnTo>
                  <a:pt x="102283" y="70507"/>
                </a:lnTo>
                <a:lnTo>
                  <a:pt x="140838" y="45790"/>
                </a:lnTo>
                <a:lnTo>
                  <a:pt x="184544" y="30040"/>
                </a:lnTo>
                <a:lnTo>
                  <a:pt x="232156" y="24511"/>
                </a:lnTo>
                <a:lnTo>
                  <a:pt x="333734" y="24511"/>
                </a:lnTo>
                <a:lnTo>
                  <a:pt x="322544" y="18389"/>
                </a:lnTo>
                <a:lnTo>
                  <a:pt x="278958" y="4754"/>
                </a:lnTo>
                <a:lnTo>
                  <a:pt x="232156" y="0"/>
                </a:lnTo>
                <a:close/>
              </a:path>
              <a:path w="464819" h="467994">
                <a:moveTo>
                  <a:pt x="333734" y="24511"/>
                </a:moveTo>
                <a:lnTo>
                  <a:pt x="232156" y="24511"/>
                </a:lnTo>
                <a:lnTo>
                  <a:pt x="279767" y="30040"/>
                </a:lnTo>
                <a:lnTo>
                  <a:pt x="323473" y="45790"/>
                </a:lnTo>
                <a:lnTo>
                  <a:pt x="362028" y="70507"/>
                </a:lnTo>
                <a:lnTo>
                  <a:pt x="394184" y="102935"/>
                </a:lnTo>
                <a:lnTo>
                  <a:pt x="418696" y="141819"/>
                </a:lnTo>
                <a:lnTo>
                  <a:pt x="434317" y="185903"/>
                </a:lnTo>
                <a:lnTo>
                  <a:pt x="439800" y="233933"/>
                </a:lnTo>
                <a:lnTo>
                  <a:pt x="434317" y="281971"/>
                </a:lnTo>
                <a:lnTo>
                  <a:pt x="418696" y="326073"/>
                </a:lnTo>
                <a:lnTo>
                  <a:pt x="394184" y="364982"/>
                </a:lnTo>
                <a:lnTo>
                  <a:pt x="362028" y="397437"/>
                </a:lnTo>
                <a:lnTo>
                  <a:pt x="323473" y="422179"/>
                </a:lnTo>
                <a:lnTo>
                  <a:pt x="279767" y="437947"/>
                </a:lnTo>
                <a:lnTo>
                  <a:pt x="232156" y="443483"/>
                </a:lnTo>
                <a:lnTo>
                  <a:pt x="333728" y="443483"/>
                </a:lnTo>
                <a:lnTo>
                  <a:pt x="396335" y="399446"/>
                </a:lnTo>
                <a:lnTo>
                  <a:pt x="424677" y="364807"/>
                </a:lnTo>
                <a:lnTo>
                  <a:pt x="446075" y="325048"/>
                </a:lnTo>
                <a:lnTo>
                  <a:pt x="459597" y="281110"/>
                </a:lnTo>
                <a:lnTo>
                  <a:pt x="464312" y="233933"/>
                </a:lnTo>
                <a:lnTo>
                  <a:pt x="459597" y="186799"/>
                </a:lnTo>
                <a:lnTo>
                  <a:pt x="446075" y="142892"/>
                </a:lnTo>
                <a:lnTo>
                  <a:pt x="424677" y="103156"/>
                </a:lnTo>
                <a:lnTo>
                  <a:pt x="396335" y="68532"/>
                </a:lnTo>
                <a:lnTo>
                  <a:pt x="361980" y="39962"/>
                </a:lnTo>
                <a:lnTo>
                  <a:pt x="333734" y="24511"/>
                </a:lnTo>
                <a:close/>
              </a:path>
            </a:pathLst>
          </a:custGeom>
          <a:solidFill>
            <a:srgbClr val="385D89"/>
          </a:solidFill>
        </p:spPr>
        <p:txBody>
          <a:bodyPr wrap="square" lIns="0" tIns="0" rIns="0" bIns="0" rtlCol="0"/>
          <a:lstStyle/>
          <a:p>
            <a:endParaRPr/>
          </a:p>
        </p:txBody>
      </p:sp>
      <p:sp>
        <p:nvSpPr>
          <p:cNvPr id="5" name="object 5"/>
          <p:cNvSpPr/>
          <p:nvPr/>
        </p:nvSpPr>
        <p:spPr>
          <a:xfrm>
            <a:off x="1313307" y="2299207"/>
            <a:ext cx="464820" cy="467995"/>
          </a:xfrm>
          <a:custGeom>
            <a:avLst/>
            <a:gdLst/>
            <a:ahLst/>
            <a:cxnLst/>
            <a:rect l="l" t="t" r="r" b="b"/>
            <a:pathLst>
              <a:path w="464819" h="467994">
                <a:moveTo>
                  <a:pt x="0" y="233933"/>
                </a:moveTo>
                <a:lnTo>
                  <a:pt x="4714" y="186799"/>
                </a:lnTo>
                <a:lnTo>
                  <a:pt x="18236" y="142892"/>
                </a:lnTo>
                <a:lnTo>
                  <a:pt x="39634" y="103156"/>
                </a:lnTo>
                <a:lnTo>
                  <a:pt x="67976" y="68532"/>
                </a:lnTo>
                <a:lnTo>
                  <a:pt x="102331" y="39962"/>
                </a:lnTo>
                <a:lnTo>
                  <a:pt x="141767" y="18389"/>
                </a:lnTo>
                <a:lnTo>
                  <a:pt x="185353" y="4754"/>
                </a:lnTo>
                <a:lnTo>
                  <a:pt x="232156" y="0"/>
                </a:lnTo>
                <a:lnTo>
                  <a:pt x="278958" y="4754"/>
                </a:lnTo>
                <a:lnTo>
                  <a:pt x="322544" y="18389"/>
                </a:lnTo>
                <a:lnTo>
                  <a:pt x="361980" y="39962"/>
                </a:lnTo>
                <a:lnTo>
                  <a:pt x="396335" y="68532"/>
                </a:lnTo>
                <a:lnTo>
                  <a:pt x="424677" y="103156"/>
                </a:lnTo>
                <a:lnTo>
                  <a:pt x="446075" y="142892"/>
                </a:lnTo>
                <a:lnTo>
                  <a:pt x="459597" y="186799"/>
                </a:lnTo>
                <a:lnTo>
                  <a:pt x="464312" y="233933"/>
                </a:lnTo>
                <a:lnTo>
                  <a:pt x="459597" y="281110"/>
                </a:lnTo>
                <a:lnTo>
                  <a:pt x="446075" y="325048"/>
                </a:lnTo>
                <a:lnTo>
                  <a:pt x="424677" y="364807"/>
                </a:lnTo>
                <a:lnTo>
                  <a:pt x="396335" y="399446"/>
                </a:lnTo>
                <a:lnTo>
                  <a:pt x="361980" y="428025"/>
                </a:lnTo>
                <a:lnTo>
                  <a:pt x="322544" y="449603"/>
                </a:lnTo>
                <a:lnTo>
                  <a:pt x="278958" y="463240"/>
                </a:lnTo>
                <a:lnTo>
                  <a:pt x="232156" y="467994"/>
                </a:lnTo>
                <a:lnTo>
                  <a:pt x="185353" y="463240"/>
                </a:lnTo>
                <a:lnTo>
                  <a:pt x="141767" y="449603"/>
                </a:lnTo>
                <a:lnTo>
                  <a:pt x="102331" y="428025"/>
                </a:lnTo>
                <a:lnTo>
                  <a:pt x="67976" y="399446"/>
                </a:lnTo>
                <a:lnTo>
                  <a:pt x="39634" y="364807"/>
                </a:lnTo>
                <a:lnTo>
                  <a:pt x="18236" y="325048"/>
                </a:lnTo>
                <a:lnTo>
                  <a:pt x="4714" y="281110"/>
                </a:lnTo>
                <a:lnTo>
                  <a:pt x="0" y="233933"/>
                </a:lnTo>
                <a:close/>
              </a:path>
            </a:pathLst>
          </a:custGeom>
          <a:ln w="25400">
            <a:solidFill>
              <a:srgbClr val="13335A"/>
            </a:solidFill>
          </a:ln>
        </p:spPr>
        <p:txBody>
          <a:bodyPr wrap="square" lIns="0" tIns="0" rIns="0" bIns="0" rtlCol="0"/>
          <a:lstStyle/>
          <a:p>
            <a:endParaRPr/>
          </a:p>
        </p:txBody>
      </p:sp>
      <p:sp>
        <p:nvSpPr>
          <p:cNvPr id="6" name="object 6"/>
          <p:cNvSpPr/>
          <p:nvPr/>
        </p:nvSpPr>
        <p:spPr>
          <a:xfrm>
            <a:off x="1337817" y="2323719"/>
            <a:ext cx="415290" cy="419100"/>
          </a:xfrm>
          <a:custGeom>
            <a:avLst/>
            <a:gdLst/>
            <a:ahLst/>
            <a:cxnLst/>
            <a:rect l="l" t="t" r="r" b="b"/>
            <a:pathLst>
              <a:path w="415289" h="419100">
                <a:moveTo>
                  <a:pt x="0" y="209422"/>
                </a:moveTo>
                <a:lnTo>
                  <a:pt x="5483" y="257460"/>
                </a:lnTo>
                <a:lnTo>
                  <a:pt x="21104" y="301562"/>
                </a:lnTo>
                <a:lnTo>
                  <a:pt x="45616" y="340471"/>
                </a:lnTo>
                <a:lnTo>
                  <a:pt x="77772" y="372926"/>
                </a:lnTo>
                <a:lnTo>
                  <a:pt x="116327" y="397668"/>
                </a:lnTo>
                <a:lnTo>
                  <a:pt x="160033" y="413436"/>
                </a:lnTo>
                <a:lnTo>
                  <a:pt x="207644" y="418972"/>
                </a:lnTo>
                <a:lnTo>
                  <a:pt x="255256" y="413436"/>
                </a:lnTo>
                <a:lnTo>
                  <a:pt x="298962" y="397668"/>
                </a:lnTo>
                <a:lnTo>
                  <a:pt x="337517" y="372926"/>
                </a:lnTo>
                <a:lnTo>
                  <a:pt x="369673" y="340471"/>
                </a:lnTo>
                <a:lnTo>
                  <a:pt x="394185" y="301562"/>
                </a:lnTo>
                <a:lnTo>
                  <a:pt x="409806" y="257460"/>
                </a:lnTo>
                <a:lnTo>
                  <a:pt x="415289" y="209422"/>
                </a:lnTo>
                <a:lnTo>
                  <a:pt x="409806" y="161392"/>
                </a:lnTo>
                <a:lnTo>
                  <a:pt x="394185" y="117308"/>
                </a:lnTo>
                <a:lnTo>
                  <a:pt x="369673" y="78424"/>
                </a:lnTo>
                <a:lnTo>
                  <a:pt x="337517" y="45996"/>
                </a:lnTo>
                <a:lnTo>
                  <a:pt x="298962" y="21279"/>
                </a:lnTo>
                <a:lnTo>
                  <a:pt x="255256" y="5529"/>
                </a:lnTo>
                <a:lnTo>
                  <a:pt x="207644" y="0"/>
                </a:lnTo>
                <a:lnTo>
                  <a:pt x="160033" y="5529"/>
                </a:lnTo>
                <a:lnTo>
                  <a:pt x="116327" y="21279"/>
                </a:lnTo>
                <a:lnTo>
                  <a:pt x="77772" y="45996"/>
                </a:lnTo>
                <a:lnTo>
                  <a:pt x="45616" y="78424"/>
                </a:lnTo>
                <a:lnTo>
                  <a:pt x="21104" y="117308"/>
                </a:lnTo>
                <a:lnTo>
                  <a:pt x="5483" y="161392"/>
                </a:lnTo>
                <a:lnTo>
                  <a:pt x="0" y="209422"/>
                </a:lnTo>
                <a:close/>
              </a:path>
            </a:pathLst>
          </a:custGeom>
          <a:ln w="25400">
            <a:solidFill>
              <a:srgbClr val="13335A"/>
            </a:solidFill>
          </a:ln>
        </p:spPr>
        <p:txBody>
          <a:bodyPr wrap="square" lIns="0" tIns="0" rIns="0" bIns="0" rtlCol="0"/>
          <a:lstStyle/>
          <a:p>
            <a:endParaRPr/>
          </a:p>
        </p:txBody>
      </p:sp>
      <p:sp>
        <p:nvSpPr>
          <p:cNvPr id="7" name="object 7"/>
          <p:cNvSpPr/>
          <p:nvPr/>
        </p:nvSpPr>
        <p:spPr>
          <a:xfrm>
            <a:off x="1535175" y="2578226"/>
            <a:ext cx="0" cy="1104265"/>
          </a:xfrm>
          <a:custGeom>
            <a:avLst/>
            <a:gdLst/>
            <a:ahLst/>
            <a:cxnLst/>
            <a:rect l="l" t="t" r="r" b="b"/>
            <a:pathLst>
              <a:path h="1104264">
                <a:moveTo>
                  <a:pt x="0" y="1104011"/>
                </a:moveTo>
                <a:lnTo>
                  <a:pt x="0" y="0"/>
                </a:lnTo>
              </a:path>
            </a:pathLst>
          </a:custGeom>
          <a:ln w="31750">
            <a:solidFill>
              <a:srgbClr val="13335A"/>
            </a:solidFill>
          </a:ln>
        </p:spPr>
        <p:txBody>
          <a:bodyPr wrap="square" lIns="0" tIns="0" rIns="0" bIns="0" rtlCol="0"/>
          <a:lstStyle/>
          <a:p>
            <a:endParaRPr/>
          </a:p>
        </p:txBody>
      </p:sp>
      <p:sp>
        <p:nvSpPr>
          <p:cNvPr id="8" name="object 8"/>
          <p:cNvSpPr txBox="1"/>
          <p:nvPr/>
        </p:nvSpPr>
        <p:spPr>
          <a:xfrm>
            <a:off x="1022096" y="2031238"/>
            <a:ext cx="1048385" cy="260985"/>
          </a:xfrm>
          <a:prstGeom prst="rect">
            <a:avLst/>
          </a:prstGeom>
        </p:spPr>
        <p:txBody>
          <a:bodyPr vert="horz" wrap="square" lIns="0" tIns="0" rIns="0" bIns="0" rtlCol="0">
            <a:spAutoFit/>
          </a:bodyPr>
          <a:lstStyle/>
          <a:p>
            <a:pPr marL="12700">
              <a:lnSpc>
                <a:spcPct val="100000"/>
              </a:lnSpc>
            </a:pPr>
            <a:r>
              <a:rPr sz="1600" b="1" spc="-15" dirty="0">
                <a:solidFill>
                  <a:srgbClr val="13335A"/>
                </a:solidFill>
                <a:latin typeface="Century Gothic"/>
                <a:cs typeface="Century Gothic"/>
              </a:rPr>
              <a:t>01</a:t>
            </a:r>
            <a:r>
              <a:rPr sz="1600" b="1" spc="-10" dirty="0">
                <a:solidFill>
                  <a:srgbClr val="13335A"/>
                </a:solidFill>
                <a:latin typeface="Century Gothic"/>
                <a:cs typeface="Century Gothic"/>
              </a:rPr>
              <a:t>.</a:t>
            </a:r>
            <a:r>
              <a:rPr sz="1600" b="1" spc="-15" dirty="0">
                <a:solidFill>
                  <a:srgbClr val="13335A"/>
                </a:solidFill>
                <a:latin typeface="Century Gothic"/>
                <a:cs typeface="Century Gothic"/>
              </a:rPr>
              <a:t>09</a:t>
            </a:r>
            <a:r>
              <a:rPr sz="1600" b="1" dirty="0">
                <a:solidFill>
                  <a:srgbClr val="13335A"/>
                </a:solidFill>
                <a:latin typeface="Century Gothic"/>
                <a:cs typeface="Century Gothic"/>
              </a:rPr>
              <a:t>.</a:t>
            </a:r>
            <a:r>
              <a:rPr sz="1600" b="1" spc="-5" dirty="0">
                <a:solidFill>
                  <a:srgbClr val="13335A"/>
                </a:solidFill>
                <a:latin typeface="Century Gothic"/>
                <a:cs typeface="Century Gothic"/>
              </a:rPr>
              <a:t>2</a:t>
            </a:r>
            <a:r>
              <a:rPr sz="1600" b="1" dirty="0">
                <a:solidFill>
                  <a:srgbClr val="13335A"/>
                </a:solidFill>
                <a:latin typeface="Century Gothic"/>
                <a:cs typeface="Century Gothic"/>
              </a:rPr>
              <a:t>023</a:t>
            </a:r>
            <a:endParaRPr sz="1600">
              <a:latin typeface="Century Gothic"/>
              <a:cs typeface="Century Gothic"/>
            </a:endParaRPr>
          </a:p>
        </p:txBody>
      </p:sp>
      <p:sp>
        <p:nvSpPr>
          <p:cNvPr id="9" name="object 9"/>
          <p:cNvSpPr/>
          <p:nvPr/>
        </p:nvSpPr>
        <p:spPr>
          <a:xfrm>
            <a:off x="9493250" y="2447417"/>
            <a:ext cx="190500" cy="190500"/>
          </a:xfrm>
          <a:custGeom>
            <a:avLst/>
            <a:gdLst/>
            <a:ahLst/>
            <a:cxnLst/>
            <a:rect l="l" t="t" r="r" b="b"/>
            <a:pathLst>
              <a:path w="190500" h="190500">
                <a:moveTo>
                  <a:pt x="95250" y="0"/>
                </a:moveTo>
                <a:lnTo>
                  <a:pt x="58185" y="7489"/>
                </a:lnTo>
                <a:lnTo>
                  <a:pt x="27908" y="27908"/>
                </a:lnTo>
                <a:lnTo>
                  <a:pt x="7489" y="58185"/>
                </a:lnTo>
                <a:lnTo>
                  <a:pt x="0" y="95250"/>
                </a:lnTo>
                <a:lnTo>
                  <a:pt x="7489" y="132314"/>
                </a:lnTo>
                <a:lnTo>
                  <a:pt x="27908" y="162591"/>
                </a:lnTo>
                <a:lnTo>
                  <a:pt x="58185" y="183010"/>
                </a:lnTo>
                <a:lnTo>
                  <a:pt x="95250" y="190500"/>
                </a:lnTo>
                <a:lnTo>
                  <a:pt x="132367" y="183010"/>
                </a:lnTo>
                <a:lnTo>
                  <a:pt x="162639" y="162591"/>
                </a:lnTo>
                <a:lnTo>
                  <a:pt x="183028" y="132314"/>
                </a:lnTo>
                <a:lnTo>
                  <a:pt x="190500" y="95250"/>
                </a:lnTo>
                <a:lnTo>
                  <a:pt x="183028" y="58185"/>
                </a:lnTo>
                <a:lnTo>
                  <a:pt x="162639" y="27908"/>
                </a:lnTo>
                <a:lnTo>
                  <a:pt x="132367" y="7489"/>
                </a:lnTo>
                <a:lnTo>
                  <a:pt x="95250" y="0"/>
                </a:lnTo>
                <a:close/>
              </a:path>
            </a:pathLst>
          </a:custGeom>
          <a:solidFill>
            <a:srgbClr val="13335A"/>
          </a:solidFill>
        </p:spPr>
        <p:txBody>
          <a:bodyPr wrap="square" lIns="0" tIns="0" rIns="0" bIns="0" rtlCol="0"/>
          <a:lstStyle/>
          <a:p>
            <a:endParaRPr/>
          </a:p>
        </p:txBody>
      </p:sp>
      <p:sp>
        <p:nvSpPr>
          <p:cNvPr id="10" name="object 10"/>
          <p:cNvSpPr/>
          <p:nvPr/>
        </p:nvSpPr>
        <p:spPr>
          <a:xfrm>
            <a:off x="9374251" y="2328291"/>
            <a:ext cx="428625" cy="428625"/>
          </a:xfrm>
          <a:custGeom>
            <a:avLst/>
            <a:gdLst/>
            <a:ahLst/>
            <a:cxnLst/>
            <a:rect l="l" t="t" r="r" b="b"/>
            <a:pathLst>
              <a:path w="428625" h="428625">
                <a:moveTo>
                  <a:pt x="214249" y="0"/>
                </a:moveTo>
                <a:lnTo>
                  <a:pt x="165111" y="5663"/>
                </a:lnTo>
                <a:lnTo>
                  <a:pt x="120011" y="21795"/>
                </a:lnTo>
                <a:lnTo>
                  <a:pt x="80231" y="47106"/>
                </a:lnTo>
                <a:lnTo>
                  <a:pt x="47056" y="80308"/>
                </a:lnTo>
                <a:lnTo>
                  <a:pt x="21769" y="120113"/>
                </a:lnTo>
                <a:lnTo>
                  <a:pt x="5656" y="165231"/>
                </a:lnTo>
                <a:lnTo>
                  <a:pt x="0" y="214375"/>
                </a:lnTo>
                <a:lnTo>
                  <a:pt x="5656" y="263513"/>
                </a:lnTo>
                <a:lnTo>
                  <a:pt x="21769" y="308613"/>
                </a:lnTo>
                <a:lnTo>
                  <a:pt x="47056" y="348393"/>
                </a:lnTo>
                <a:lnTo>
                  <a:pt x="80231" y="381568"/>
                </a:lnTo>
                <a:lnTo>
                  <a:pt x="120011" y="406855"/>
                </a:lnTo>
                <a:lnTo>
                  <a:pt x="165111" y="422968"/>
                </a:lnTo>
                <a:lnTo>
                  <a:pt x="214249" y="428625"/>
                </a:lnTo>
                <a:lnTo>
                  <a:pt x="263393" y="422968"/>
                </a:lnTo>
                <a:lnTo>
                  <a:pt x="308511" y="406855"/>
                </a:lnTo>
                <a:lnTo>
                  <a:pt x="309827" y="406019"/>
                </a:lnTo>
                <a:lnTo>
                  <a:pt x="214249" y="406019"/>
                </a:lnTo>
                <a:lnTo>
                  <a:pt x="170322" y="400954"/>
                </a:lnTo>
                <a:lnTo>
                  <a:pt x="129991" y="386531"/>
                </a:lnTo>
                <a:lnTo>
                  <a:pt x="94407" y="363901"/>
                </a:lnTo>
                <a:lnTo>
                  <a:pt x="64723" y="334217"/>
                </a:lnTo>
                <a:lnTo>
                  <a:pt x="42093" y="298633"/>
                </a:lnTo>
                <a:lnTo>
                  <a:pt x="27670" y="258302"/>
                </a:lnTo>
                <a:lnTo>
                  <a:pt x="22605" y="214375"/>
                </a:lnTo>
                <a:lnTo>
                  <a:pt x="27670" y="170409"/>
                </a:lnTo>
                <a:lnTo>
                  <a:pt x="42093" y="130062"/>
                </a:lnTo>
                <a:lnTo>
                  <a:pt x="64723" y="94480"/>
                </a:lnTo>
                <a:lnTo>
                  <a:pt x="94407" y="64810"/>
                </a:lnTo>
                <a:lnTo>
                  <a:pt x="129991" y="42198"/>
                </a:lnTo>
                <a:lnTo>
                  <a:pt x="170322" y="27790"/>
                </a:lnTo>
                <a:lnTo>
                  <a:pt x="214249" y="22733"/>
                </a:lnTo>
                <a:lnTo>
                  <a:pt x="309986" y="22733"/>
                </a:lnTo>
                <a:lnTo>
                  <a:pt x="308511" y="21795"/>
                </a:lnTo>
                <a:lnTo>
                  <a:pt x="263393" y="5663"/>
                </a:lnTo>
                <a:lnTo>
                  <a:pt x="214249" y="0"/>
                </a:lnTo>
                <a:close/>
              </a:path>
              <a:path w="428625" h="428625">
                <a:moveTo>
                  <a:pt x="309986" y="22733"/>
                </a:moveTo>
                <a:lnTo>
                  <a:pt x="214249" y="22733"/>
                </a:lnTo>
                <a:lnTo>
                  <a:pt x="258222" y="27790"/>
                </a:lnTo>
                <a:lnTo>
                  <a:pt x="298587" y="42198"/>
                </a:lnTo>
                <a:lnTo>
                  <a:pt x="334194" y="64810"/>
                </a:lnTo>
                <a:lnTo>
                  <a:pt x="363891" y="94480"/>
                </a:lnTo>
                <a:lnTo>
                  <a:pt x="386528" y="130062"/>
                </a:lnTo>
                <a:lnTo>
                  <a:pt x="400954" y="170409"/>
                </a:lnTo>
                <a:lnTo>
                  <a:pt x="406019" y="214375"/>
                </a:lnTo>
                <a:lnTo>
                  <a:pt x="400954" y="258302"/>
                </a:lnTo>
                <a:lnTo>
                  <a:pt x="386528" y="298633"/>
                </a:lnTo>
                <a:lnTo>
                  <a:pt x="363891" y="334217"/>
                </a:lnTo>
                <a:lnTo>
                  <a:pt x="334194" y="363901"/>
                </a:lnTo>
                <a:lnTo>
                  <a:pt x="298587" y="386531"/>
                </a:lnTo>
                <a:lnTo>
                  <a:pt x="258222" y="400954"/>
                </a:lnTo>
                <a:lnTo>
                  <a:pt x="214249" y="406019"/>
                </a:lnTo>
                <a:lnTo>
                  <a:pt x="309827" y="406019"/>
                </a:lnTo>
                <a:lnTo>
                  <a:pt x="348316" y="381568"/>
                </a:lnTo>
                <a:lnTo>
                  <a:pt x="381518" y="348393"/>
                </a:lnTo>
                <a:lnTo>
                  <a:pt x="406829" y="308613"/>
                </a:lnTo>
                <a:lnTo>
                  <a:pt x="422961" y="263513"/>
                </a:lnTo>
                <a:lnTo>
                  <a:pt x="428625" y="214375"/>
                </a:lnTo>
                <a:lnTo>
                  <a:pt x="422961" y="165231"/>
                </a:lnTo>
                <a:lnTo>
                  <a:pt x="406829" y="120113"/>
                </a:lnTo>
                <a:lnTo>
                  <a:pt x="381518" y="80308"/>
                </a:lnTo>
                <a:lnTo>
                  <a:pt x="348316" y="47106"/>
                </a:lnTo>
                <a:lnTo>
                  <a:pt x="309986" y="22733"/>
                </a:lnTo>
                <a:close/>
              </a:path>
            </a:pathLst>
          </a:custGeom>
          <a:solidFill>
            <a:srgbClr val="385D89"/>
          </a:solidFill>
        </p:spPr>
        <p:txBody>
          <a:bodyPr wrap="square" lIns="0" tIns="0" rIns="0" bIns="0" rtlCol="0"/>
          <a:lstStyle/>
          <a:p>
            <a:endParaRPr/>
          </a:p>
        </p:txBody>
      </p:sp>
      <p:sp>
        <p:nvSpPr>
          <p:cNvPr id="11" name="object 11"/>
          <p:cNvSpPr/>
          <p:nvPr/>
        </p:nvSpPr>
        <p:spPr>
          <a:xfrm>
            <a:off x="9374251" y="2328291"/>
            <a:ext cx="428625" cy="428625"/>
          </a:xfrm>
          <a:custGeom>
            <a:avLst/>
            <a:gdLst/>
            <a:ahLst/>
            <a:cxnLst/>
            <a:rect l="l" t="t" r="r" b="b"/>
            <a:pathLst>
              <a:path w="428625" h="428625">
                <a:moveTo>
                  <a:pt x="0" y="214375"/>
                </a:moveTo>
                <a:lnTo>
                  <a:pt x="5656" y="165231"/>
                </a:lnTo>
                <a:lnTo>
                  <a:pt x="21769" y="120113"/>
                </a:lnTo>
                <a:lnTo>
                  <a:pt x="47056" y="80308"/>
                </a:lnTo>
                <a:lnTo>
                  <a:pt x="80231" y="47106"/>
                </a:lnTo>
                <a:lnTo>
                  <a:pt x="120011" y="21795"/>
                </a:lnTo>
                <a:lnTo>
                  <a:pt x="165111" y="5663"/>
                </a:lnTo>
                <a:lnTo>
                  <a:pt x="214249" y="0"/>
                </a:lnTo>
                <a:lnTo>
                  <a:pt x="263393" y="5663"/>
                </a:lnTo>
                <a:lnTo>
                  <a:pt x="308511" y="21795"/>
                </a:lnTo>
                <a:lnTo>
                  <a:pt x="348316" y="47106"/>
                </a:lnTo>
                <a:lnTo>
                  <a:pt x="381518" y="80308"/>
                </a:lnTo>
                <a:lnTo>
                  <a:pt x="406829" y="120113"/>
                </a:lnTo>
                <a:lnTo>
                  <a:pt x="422961" y="165231"/>
                </a:lnTo>
                <a:lnTo>
                  <a:pt x="428625" y="214375"/>
                </a:lnTo>
                <a:lnTo>
                  <a:pt x="422961" y="263513"/>
                </a:lnTo>
                <a:lnTo>
                  <a:pt x="406829" y="308613"/>
                </a:lnTo>
                <a:lnTo>
                  <a:pt x="381518" y="348393"/>
                </a:lnTo>
                <a:lnTo>
                  <a:pt x="348316" y="381568"/>
                </a:lnTo>
                <a:lnTo>
                  <a:pt x="308511" y="406855"/>
                </a:lnTo>
                <a:lnTo>
                  <a:pt x="263393" y="422968"/>
                </a:lnTo>
                <a:lnTo>
                  <a:pt x="214249" y="428625"/>
                </a:lnTo>
                <a:lnTo>
                  <a:pt x="165111" y="422968"/>
                </a:lnTo>
                <a:lnTo>
                  <a:pt x="120011" y="406855"/>
                </a:lnTo>
                <a:lnTo>
                  <a:pt x="80231" y="381568"/>
                </a:lnTo>
                <a:lnTo>
                  <a:pt x="47056" y="348393"/>
                </a:lnTo>
                <a:lnTo>
                  <a:pt x="21769" y="308613"/>
                </a:lnTo>
                <a:lnTo>
                  <a:pt x="5656" y="263513"/>
                </a:lnTo>
                <a:lnTo>
                  <a:pt x="0" y="214375"/>
                </a:lnTo>
                <a:close/>
              </a:path>
            </a:pathLst>
          </a:custGeom>
          <a:ln w="25400">
            <a:solidFill>
              <a:srgbClr val="13335A"/>
            </a:solidFill>
          </a:ln>
        </p:spPr>
        <p:txBody>
          <a:bodyPr wrap="square" lIns="0" tIns="0" rIns="0" bIns="0" rtlCol="0"/>
          <a:lstStyle/>
          <a:p>
            <a:endParaRPr/>
          </a:p>
        </p:txBody>
      </p:sp>
      <p:sp>
        <p:nvSpPr>
          <p:cNvPr id="12" name="object 12"/>
          <p:cNvSpPr/>
          <p:nvPr/>
        </p:nvSpPr>
        <p:spPr>
          <a:xfrm>
            <a:off x="9396856" y="2351023"/>
            <a:ext cx="383540" cy="383540"/>
          </a:xfrm>
          <a:custGeom>
            <a:avLst/>
            <a:gdLst/>
            <a:ahLst/>
            <a:cxnLst/>
            <a:rect l="l" t="t" r="r" b="b"/>
            <a:pathLst>
              <a:path w="383540" h="383539">
                <a:moveTo>
                  <a:pt x="0" y="191642"/>
                </a:moveTo>
                <a:lnTo>
                  <a:pt x="5064" y="235569"/>
                </a:lnTo>
                <a:lnTo>
                  <a:pt x="19487" y="275900"/>
                </a:lnTo>
                <a:lnTo>
                  <a:pt x="42117" y="311484"/>
                </a:lnTo>
                <a:lnTo>
                  <a:pt x="71801" y="341168"/>
                </a:lnTo>
                <a:lnTo>
                  <a:pt x="107385" y="363798"/>
                </a:lnTo>
                <a:lnTo>
                  <a:pt x="147716" y="378221"/>
                </a:lnTo>
                <a:lnTo>
                  <a:pt x="191643" y="383286"/>
                </a:lnTo>
                <a:lnTo>
                  <a:pt x="235616" y="378221"/>
                </a:lnTo>
                <a:lnTo>
                  <a:pt x="275981" y="363798"/>
                </a:lnTo>
                <a:lnTo>
                  <a:pt x="311588" y="341168"/>
                </a:lnTo>
                <a:lnTo>
                  <a:pt x="341285" y="311484"/>
                </a:lnTo>
                <a:lnTo>
                  <a:pt x="363922" y="275900"/>
                </a:lnTo>
                <a:lnTo>
                  <a:pt x="378348" y="235569"/>
                </a:lnTo>
                <a:lnTo>
                  <a:pt x="383413" y="191642"/>
                </a:lnTo>
                <a:lnTo>
                  <a:pt x="378348" y="147676"/>
                </a:lnTo>
                <a:lnTo>
                  <a:pt x="363922" y="107329"/>
                </a:lnTo>
                <a:lnTo>
                  <a:pt x="341285" y="71747"/>
                </a:lnTo>
                <a:lnTo>
                  <a:pt x="311588" y="42077"/>
                </a:lnTo>
                <a:lnTo>
                  <a:pt x="275981" y="19465"/>
                </a:lnTo>
                <a:lnTo>
                  <a:pt x="235616" y="5057"/>
                </a:lnTo>
                <a:lnTo>
                  <a:pt x="191643" y="0"/>
                </a:lnTo>
                <a:lnTo>
                  <a:pt x="147716" y="5057"/>
                </a:lnTo>
                <a:lnTo>
                  <a:pt x="107385" y="19465"/>
                </a:lnTo>
                <a:lnTo>
                  <a:pt x="71801" y="42077"/>
                </a:lnTo>
                <a:lnTo>
                  <a:pt x="42117" y="71747"/>
                </a:lnTo>
                <a:lnTo>
                  <a:pt x="19487" y="107329"/>
                </a:lnTo>
                <a:lnTo>
                  <a:pt x="5064" y="147676"/>
                </a:lnTo>
                <a:lnTo>
                  <a:pt x="0" y="191642"/>
                </a:lnTo>
                <a:close/>
              </a:path>
            </a:pathLst>
          </a:custGeom>
          <a:ln w="25400">
            <a:solidFill>
              <a:srgbClr val="13335A"/>
            </a:solidFill>
          </a:ln>
        </p:spPr>
        <p:txBody>
          <a:bodyPr wrap="square" lIns="0" tIns="0" rIns="0" bIns="0" rtlCol="0"/>
          <a:lstStyle/>
          <a:p>
            <a:endParaRPr/>
          </a:p>
        </p:txBody>
      </p:sp>
      <p:sp>
        <p:nvSpPr>
          <p:cNvPr id="13" name="object 13"/>
          <p:cNvSpPr txBox="1"/>
          <p:nvPr/>
        </p:nvSpPr>
        <p:spPr>
          <a:xfrm>
            <a:off x="9023095" y="2073655"/>
            <a:ext cx="1047115" cy="260985"/>
          </a:xfrm>
          <a:prstGeom prst="rect">
            <a:avLst/>
          </a:prstGeom>
        </p:spPr>
        <p:txBody>
          <a:bodyPr vert="horz" wrap="square" lIns="0" tIns="0" rIns="0" bIns="0" rtlCol="0">
            <a:spAutoFit/>
          </a:bodyPr>
          <a:lstStyle/>
          <a:p>
            <a:pPr marL="12700">
              <a:lnSpc>
                <a:spcPct val="100000"/>
              </a:lnSpc>
            </a:pPr>
            <a:r>
              <a:rPr sz="1600" b="1" spc="-15" dirty="0">
                <a:solidFill>
                  <a:srgbClr val="13335A"/>
                </a:solidFill>
                <a:latin typeface="Century Gothic"/>
                <a:cs typeface="Century Gothic"/>
              </a:rPr>
              <a:t>01</a:t>
            </a:r>
            <a:r>
              <a:rPr sz="1600" b="1" spc="-5" dirty="0">
                <a:solidFill>
                  <a:srgbClr val="13335A"/>
                </a:solidFill>
                <a:latin typeface="Century Gothic"/>
                <a:cs typeface="Century Gothic"/>
              </a:rPr>
              <a:t>.</a:t>
            </a:r>
            <a:r>
              <a:rPr sz="1600" b="1" spc="-20" dirty="0">
                <a:solidFill>
                  <a:srgbClr val="13335A"/>
                </a:solidFill>
                <a:latin typeface="Century Gothic"/>
                <a:cs typeface="Century Gothic"/>
              </a:rPr>
              <a:t>0</a:t>
            </a:r>
            <a:r>
              <a:rPr sz="1600" b="1" spc="-15" dirty="0">
                <a:solidFill>
                  <a:srgbClr val="13335A"/>
                </a:solidFill>
                <a:latin typeface="Century Gothic"/>
                <a:cs typeface="Century Gothic"/>
              </a:rPr>
              <a:t>9</a:t>
            </a:r>
            <a:r>
              <a:rPr sz="1600" b="1" dirty="0">
                <a:solidFill>
                  <a:srgbClr val="13335A"/>
                </a:solidFill>
                <a:latin typeface="Century Gothic"/>
                <a:cs typeface="Century Gothic"/>
              </a:rPr>
              <a:t>.</a:t>
            </a:r>
            <a:r>
              <a:rPr sz="1600" b="1" spc="-5" dirty="0">
                <a:solidFill>
                  <a:srgbClr val="13335A"/>
                </a:solidFill>
                <a:latin typeface="Century Gothic"/>
                <a:cs typeface="Century Gothic"/>
              </a:rPr>
              <a:t>2024</a:t>
            </a:r>
            <a:endParaRPr sz="1600">
              <a:latin typeface="Century Gothic"/>
              <a:cs typeface="Century Gothic"/>
            </a:endParaRPr>
          </a:p>
        </p:txBody>
      </p:sp>
      <p:sp>
        <p:nvSpPr>
          <p:cNvPr id="14" name="object 14"/>
          <p:cNvSpPr/>
          <p:nvPr/>
        </p:nvSpPr>
        <p:spPr>
          <a:xfrm>
            <a:off x="9591929" y="2616200"/>
            <a:ext cx="0" cy="1104265"/>
          </a:xfrm>
          <a:custGeom>
            <a:avLst/>
            <a:gdLst/>
            <a:ahLst/>
            <a:cxnLst/>
            <a:rect l="l" t="t" r="r" b="b"/>
            <a:pathLst>
              <a:path h="1104264">
                <a:moveTo>
                  <a:pt x="0" y="1104011"/>
                </a:moveTo>
                <a:lnTo>
                  <a:pt x="0" y="0"/>
                </a:lnTo>
              </a:path>
            </a:pathLst>
          </a:custGeom>
          <a:ln w="19050">
            <a:solidFill>
              <a:srgbClr val="13335A"/>
            </a:solidFill>
          </a:ln>
        </p:spPr>
        <p:txBody>
          <a:bodyPr wrap="square" lIns="0" tIns="0" rIns="0" bIns="0" rtlCol="0"/>
          <a:lstStyle/>
          <a:p>
            <a:endParaRPr/>
          </a:p>
        </p:txBody>
      </p:sp>
      <p:sp>
        <p:nvSpPr>
          <p:cNvPr id="15" name="object 15"/>
          <p:cNvSpPr txBox="1"/>
          <p:nvPr/>
        </p:nvSpPr>
        <p:spPr>
          <a:xfrm>
            <a:off x="2776841" y="1277835"/>
            <a:ext cx="7032879" cy="246221"/>
          </a:xfrm>
          <a:prstGeom prst="rect">
            <a:avLst/>
          </a:prstGeom>
        </p:spPr>
        <p:txBody>
          <a:bodyPr vert="horz" wrap="square" lIns="0" tIns="0" rIns="0" bIns="0" rtlCol="0">
            <a:spAutoFit/>
          </a:bodyPr>
          <a:lstStyle/>
          <a:p>
            <a:pPr marL="12700">
              <a:lnSpc>
                <a:spcPct val="100000"/>
              </a:lnSpc>
            </a:pPr>
            <a:r>
              <a:rPr sz="1600" b="1" spc="10" dirty="0">
                <a:solidFill>
                  <a:srgbClr val="13335A"/>
                </a:solidFill>
                <a:latin typeface="Corbel" panose="020B0503020204020204" pitchFamily="34" charset="0"/>
                <a:cs typeface="Arial"/>
              </a:rPr>
              <a:t>ПЕРЕХОДНЫЙ </a:t>
            </a:r>
            <a:r>
              <a:rPr sz="1600" b="1" spc="20" dirty="0">
                <a:solidFill>
                  <a:srgbClr val="13335A"/>
                </a:solidFill>
                <a:latin typeface="Corbel" panose="020B0503020204020204" pitchFamily="34" charset="0"/>
                <a:cs typeface="Arial"/>
              </a:rPr>
              <a:t>ПЕРИОД ДЛЯ </a:t>
            </a:r>
            <a:r>
              <a:rPr sz="1600" b="1" spc="15" dirty="0">
                <a:solidFill>
                  <a:srgbClr val="13335A"/>
                </a:solidFill>
                <a:latin typeface="Corbel" panose="020B0503020204020204" pitchFamily="34" charset="0"/>
                <a:cs typeface="Arial"/>
              </a:rPr>
              <a:t>ЗАМЕНЫ </a:t>
            </a:r>
            <a:r>
              <a:rPr sz="1600" b="1" spc="5" dirty="0">
                <a:solidFill>
                  <a:srgbClr val="13335A"/>
                </a:solidFill>
                <a:latin typeface="Corbel" panose="020B0503020204020204" pitchFamily="34" charset="0"/>
                <a:cs typeface="Arial"/>
              </a:rPr>
              <a:t>СЕРТИФИКАТОВ </a:t>
            </a:r>
            <a:r>
              <a:rPr sz="1600" b="1" spc="130" dirty="0">
                <a:solidFill>
                  <a:srgbClr val="13335A"/>
                </a:solidFill>
                <a:latin typeface="Corbel" panose="020B0503020204020204" pitchFamily="34" charset="0"/>
                <a:cs typeface="Arial"/>
              </a:rPr>
              <a:t> </a:t>
            </a:r>
            <a:r>
              <a:rPr sz="1600" b="1" dirty="0">
                <a:solidFill>
                  <a:srgbClr val="13335A"/>
                </a:solidFill>
                <a:latin typeface="Corbel" panose="020B0503020204020204" pitchFamily="34" charset="0"/>
                <a:cs typeface="Arial"/>
              </a:rPr>
              <a:t>ЭП</a:t>
            </a:r>
            <a:endParaRPr sz="1600" dirty="0">
              <a:latin typeface="Corbel" panose="020B0503020204020204" pitchFamily="34" charset="0"/>
              <a:cs typeface="Arial"/>
            </a:endParaRPr>
          </a:p>
        </p:txBody>
      </p:sp>
      <p:sp>
        <p:nvSpPr>
          <p:cNvPr id="16" name="object 16"/>
          <p:cNvSpPr/>
          <p:nvPr/>
        </p:nvSpPr>
        <p:spPr>
          <a:xfrm>
            <a:off x="3846195" y="2431288"/>
            <a:ext cx="190500" cy="190500"/>
          </a:xfrm>
          <a:custGeom>
            <a:avLst/>
            <a:gdLst/>
            <a:ahLst/>
            <a:cxnLst/>
            <a:rect l="l" t="t" r="r" b="b"/>
            <a:pathLst>
              <a:path w="190500" h="190500">
                <a:moveTo>
                  <a:pt x="95250" y="0"/>
                </a:moveTo>
                <a:lnTo>
                  <a:pt x="58185" y="7489"/>
                </a:lnTo>
                <a:lnTo>
                  <a:pt x="27908" y="27908"/>
                </a:lnTo>
                <a:lnTo>
                  <a:pt x="7489" y="58185"/>
                </a:lnTo>
                <a:lnTo>
                  <a:pt x="0" y="95250"/>
                </a:lnTo>
                <a:lnTo>
                  <a:pt x="7489" y="132314"/>
                </a:lnTo>
                <a:lnTo>
                  <a:pt x="27908" y="162591"/>
                </a:lnTo>
                <a:lnTo>
                  <a:pt x="58185" y="183010"/>
                </a:lnTo>
                <a:lnTo>
                  <a:pt x="95250" y="190500"/>
                </a:lnTo>
                <a:lnTo>
                  <a:pt x="132314" y="183010"/>
                </a:lnTo>
                <a:lnTo>
                  <a:pt x="162591" y="162591"/>
                </a:lnTo>
                <a:lnTo>
                  <a:pt x="183010" y="132314"/>
                </a:lnTo>
                <a:lnTo>
                  <a:pt x="190500" y="95250"/>
                </a:lnTo>
                <a:lnTo>
                  <a:pt x="183010" y="58185"/>
                </a:lnTo>
                <a:lnTo>
                  <a:pt x="162591" y="27908"/>
                </a:lnTo>
                <a:lnTo>
                  <a:pt x="132314" y="7489"/>
                </a:lnTo>
                <a:lnTo>
                  <a:pt x="95250" y="0"/>
                </a:lnTo>
                <a:close/>
              </a:path>
            </a:pathLst>
          </a:custGeom>
          <a:solidFill>
            <a:srgbClr val="13335A"/>
          </a:solidFill>
        </p:spPr>
        <p:txBody>
          <a:bodyPr wrap="square" lIns="0" tIns="0" rIns="0" bIns="0" rtlCol="0"/>
          <a:lstStyle/>
          <a:p>
            <a:endParaRPr/>
          </a:p>
        </p:txBody>
      </p:sp>
      <p:sp>
        <p:nvSpPr>
          <p:cNvPr id="17" name="object 17"/>
          <p:cNvSpPr/>
          <p:nvPr/>
        </p:nvSpPr>
        <p:spPr>
          <a:xfrm>
            <a:off x="3719576" y="2304669"/>
            <a:ext cx="464820" cy="467995"/>
          </a:xfrm>
          <a:custGeom>
            <a:avLst/>
            <a:gdLst/>
            <a:ahLst/>
            <a:cxnLst/>
            <a:rect l="l" t="t" r="r" b="b"/>
            <a:pathLst>
              <a:path w="464820" h="467994">
                <a:moveTo>
                  <a:pt x="232156" y="0"/>
                </a:moveTo>
                <a:lnTo>
                  <a:pt x="185353" y="4749"/>
                </a:lnTo>
                <a:lnTo>
                  <a:pt x="141767" y="18371"/>
                </a:lnTo>
                <a:lnTo>
                  <a:pt x="102331" y="39929"/>
                </a:lnTo>
                <a:lnTo>
                  <a:pt x="67976" y="68484"/>
                </a:lnTo>
                <a:lnTo>
                  <a:pt x="39634" y="103100"/>
                </a:lnTo>
                <a:lnTo>
                  <a:pt x="18236" y="142839"/>
                </a:lnTo>
                <a:lnTo>
                  <a:pt x="4714" y="186762"/>
                </a:lnTo>
                <a:lnTo>
                  <a:pt x="0" y="233933"/>
                </a:lnTo>
                <a:lnTo>
                  <a:pt x="4714" y="281110"/>
                </a:lnTo>
                <a:lnTo>
                  <a:pt x="18236" y="325048"/>
                </a:lnTo>
                <a:lnTo>
                  <a:pt x="39634" y="364807"/>
                </a:lnTo>
                <a:lnTo>
                  <a:pt x="67976" y="399446"/>
                </a:lnTo>
                <a:lnTo>
                  <a:pt x="102331" y="428025"/>
                </a:lnTo>
                <a:lnTo>
                  <a:pt x="141767" y="449603"/>
                </a:lnTo>
                <a:lnTo>
                  <a:pt x="185353" y="463240"/>
                </a:lnTo>
                <a:lnTo>
                  <a:pt x="232156" y="467994"/>
                </a:lnTo>
                <a:lnTo>
                  <a:pt x="278922" y="463240"/>
                </a:lnTo>
                <a:lnTo>
                  <a:pt x="322490" y="449603"/>
                </a:lnTo>
                <a:lnTo>
                  <a:pt x="333906" y="443356"/>
                </a:lnTo>
                <a:lnTo>
                  <a:pt x="232156" y="443356"/>
                </a:lnTo>
                <a:lnTo>
                  <a:pt x="184544" y="437827"/>
                </a:lnTo>
                <a:lnTo>
                  <a:pt x="140838" y="422077"/>
                </a:lnTo>
                <a:lnTo>
                  <a:pt x="102283" y="397360"/>
                </a:lnTo>
                <a:lnTo>
                  <a:pt x="70127" y="364932"/>
                </a:lnTo>
                <a:lnTo>
                  <a:pt x="45615" y="326048"/>
                </a:lnTo>
                <a:lnTo>
                  <a:pt x="29994" y="281964"/>
                </a:lnTo>
                <a:lnTo>
                  <a:pt x="24511" y="233933"/>
                </a:lnTo>
                <a:lnTo>
                  <a:pt x="29994" y="185903"/>
                </a:lnTo>
                <a:lnTo>
                  <a:pt x="45615" y="141819"/>
                </a:lnTo>
                <a:lnTo>
                  <a:pt x="70127" y="102935"/>
                </a:lnTo>
                <a:lnTo>
                  <a:pt x="102283" y="70507"/>
                </a:lnTo>
                <a:lnTo>
                  <a:pt x="140838" y="45790"/>
                </a:lnTo>
                <a:lnTo>
                  <a:pt x="184544" y="30040"/>
                </a:lnTo>
                <a:lnTo>
                  <a:pt x="232156" y="24510"/>
                </a:lnTo>
                <a:lnTo>
                  <a:pt x="333721" y="24510"/>
                </a:lnTo>
                <a:lnTo>
                  <a:pt x="322490" y="18371"/>
                </a:lnTo>
                <a:lnTo>
                  <a:pt x="278922" y="4749"/>
                </a:lnTo>
                <a:lnTo>
                  <a:pt x="232156" y="0"/>
                </a:lnTo>
                <a:close/>
              </a:path>
              <a:path w="464820" h="467994">
                <a:moveTo>
                  <a:pt x="333721" y="24510"/>
                </a:moveTo>
                <a:lnTo>
                  <a:pt x="232156" y="24510"/>
                </a:lnTo>
                <a:lnTo>
                  <a:pt x="279767" y="30040"/>
                </a:lnTo>
                <a:lnTo>
                  <a:pt x="323473" y="45790"/>
                </a:lnTo>
                <a:lnTo>
                  <a:pt x="362028" y="70507"/>
                </a:lnTo>
                <a:lnTo>
                  <a:pt x="394184" y="102935"/>
                </a:lnTo>
                <a:lnTo>
                  <a:pt x="418696" y="141819"/>
                </a:lnTo>
                <a:lnTo>
                  <a:pt x="434317" y="185903"/>
                </a:lnTo>
                <a:lnTo>
                  <a:pt x="439800" y="233933"/>
                </a:lnTo>
                <a:lnTo>
                  <a:pt x="434317" y="281964"/>
                </a:lnTo>
                <a:lnTo>
                  <a:pt x="418696" y="326048"/>
                </a:lnTo>
                <a:lnTo>
                  <a:pt x="394184" y="364932"/>
                </a:lnTo>
                <a:lnTo>
                  <a:pt x="362028" y="397360"/>
                </a:lnTo>
                <a:lnTo>
                  <a:pt x="323473" y="422077"/>
                </a:lnTo>
                <a:lnTo>
                  <a:pt x="279767" y="437827"/>
                </a:lnTo>
                <a:lnTo>
                  <a:pt x="232156" y="443356"/>
                </a:lnTo>
                <a:lnTo>
                  <a:pt x="333906" y="443356"/>
                </a:lnTo>
                <a:lnTo>
                  <a:pt x="396287" y="399446"/>
                </a:lnTo>
                <a:lnTo>
                  <a:pt x="424644" y="364807"/>
                </a:lnTo>
                <a:lnTo>
                  <a:pt x="446057" y="325048"/>
                </a:lnTo>
                <a:lnTo>
                  <a:pt x="459592" y="281110"/>
                </a:lnTo>
                <a:lnTo>
                  <a:pt x="464312" y="233933"/>
                </a:lnTo>
                <a:lnTo>
                  <a:pt x="459592" y="186762"/>
                </a:lnTo>
                <a:lnTo>
                  <a:pt x="446057" y="142839"/>
                </a:lnTo>
                <a:lnTo>
                  <a:pt x="424644" y="103100"/>
                </a:lnTo>
                <a:lnTo>
                  <a:pt x="396287" y="68484"/>
                </a:lnTo>
                <a:lnTo>
                  <a:pt x="361924" y="39929"/>
                </a:lnTo>
                <a:lnTo>
                  <a:pt x="333721" y="24510"/>
                </a:lnTo>
                <a:close/>
              </a:path>
            </a:pathLst>
          </a:custGeom>
          <a:solidFill>
            <a:srgbClr val="385D89"/>
          </a:solidFill>
        </p:spPr>
        <p:txBody>
          <a:bodyPr wrap="square" lIns="0" tIns="0" rIns="0" bIns="0" rtlCol="0"/>
          <a:lstStyle/>
          <a:p>
            <a:endParaRPr/>
          </a:p>
        </p:txBody>
      </p:sp>
      <p:sp>
        <p:nvSpPr>
          <p:cNvPr id="18" name="object 18"/>
          <p:cNvSpPr/>
          <p:nvPr/>
        </p:nvSpPr>
        <p:spPr>
          <a:xfrm>
            <a:off x="3719576" y="2304669"/>
            <a:ext cx="464820" cy="467995"/>
          </a:xfrm>
          <a:custGeom>
            <a:avLst/>
            <a:gdLst/>
            <a:ahLst/>
            <a:cxnLst/>
            <a:rect l="l" t="t" r="r" b="b"/>
            <a:pathLst>
              <a:path w="464820" h="467994">
                <a:moveTo>
                  <a:pt x="0" y="233933"/>
                </a:moveTo>
                <a:lnTo>
                  <a:pt x="4714" y="186762"/>
                </a:lnTo>
                <a:lnTo>
                  <a:pt x="18236" y="142839"/>
                </a:lnTo>
                <a:lnTo>
                  <a:pt x="39634" y="103100"/>
                </a:lnTo>
                <a:lnTo>
                  <a:pt x="67976" y="68484"/>
                </a:lnTo>
                <a:lnTo>
                  <a:pt x="102331" y="39929"/>
                </a:lnTo>
                <a:lnTo>
                  <a:pt x="141767" y="18371"/>
                </a:lnTo>
                <a:lnTo>
                  <a:pt x="185353" y="4749"/>
                </a:lnTo>
                <a:lnTo>
                  <a:pt x="232156" y="0"/>
                </a:lnTo>
                <a:lnTo>
                  <a:pt x="278922" y="4749"/>
                </a:lnTo>
                <a:lnTo>
                  <a:pt x="322490" y="18371"/>
                </a:lnTo>
                <a:lnTo>
                  <a:pt x="361924" y="39929"/>
                </a:lnTo>
                <a:lnTo>
                  <a:pt x="396287" y="68484"/>
                </a:lnTo>
                <a:lnTo>
                  <a:pt x="424644" y="103100"/>
                </a:lnTo>
                <a:lnTo>
                  <a:pt x="446057" y="142839"/>
                </a:lnTo>
                <a:lnTo>
                  <a:pt x="459592" y="186762"/>
                </a:lnTo>
                <a:lnTo>
                  <a:pt x="464312" y="233933"/>
                </a:lnTo>
                <a:lnTo>
                  <a:pt x="459592" y="281110"/>
                </a:lnTo>
                <a:lnTo>
                  <a:pt x="446057" y="325048"/>
                </a:lnTo>
                <a:lnTo>
                  <a:pt x="424644" y="364807"/>
                </a:lnTo>
                <a:lnTo>
                  <a:pt x="396287" y="399446"/>
                </a:lnTo>
                <a:lnTo>
                  <a:pt x="361924" y="428025"/>
                </a:lnTo>
                <a:lnTo>
                  <a:pt x="322490" y="449603"/>
                </a:lnTo>
                <a:lnTo>
                  <a:pt x="278922" y="463240"/>
                </a:lnTo>
                <a:lnTo>
                  <a:pt x="232156" y="467994"/>
                </a:lnTo>
                <a:lnTo>
                  <a:pt x="185353" y="463240"/>
                </a:lnTo>
                <a:lnTo>
                  <a:pt x="141767" y="449603"/>
                </a:lnTo>
                <a:lnTo>
                  <a:pt x="102331" y="428025"/>
                </a:lnTo>
                <a:lnTo>
                  <a:pt x="67976" y="399446"/>
                </a:lnTo>
                <a:lnTo>
                  <a:pt x="39634" y="364807"/>
                </a:lnTo>
                <a:lnTo>
                  <a:pt x="18236" y="325048"/>
                </a:lnTo>
                <a:lnTo>
                  <a:pt x="4714" y="281110"/>
                </a:lnTo>
                <a:lnTo>
                  <a:pt x="0" y="233933"/>
                </a:lnTo>
                <a:close/>
              </a:path>
            </a:pathLst>
          </a:custGeom>
          <a:ln w="25400">
            <a:solidFill>
              <a:srgbClr val="13335A"/>
            </a:solidFill>
          </a:ln>
        </p:spPr>
        <p:txBody>
          <a:bodyPr wrap="square" lIns="0" tIns="0" rIns="0" bIns="0" rtlCol="0"/>
          <a:lstStyle/>
          <a:p>
            <a:endParaRPr/>
          </a:p>
        </p:txBody>
      </p:sp>
      <p:sp>
        <p:nvSpPr>
          <p:cNvPr id="19" name="object 19"/>
          <p:cNvSpPr/>
          <p:nvPr/>
        </p:nvSpPr>
        <p:spPr>
          <a:xfrm>
            <a:off x="3744086" y="2329179"/>
            <a:ext cx="415290" cy="419100"/>
          </a:xfrm>
          <a:custGeom>
            <a:avLst/>
            <a:gdLst/>
            <a:ahLst/>
            <a:cxnLst/>
            <a:rect l="l" t="t" r="r" b="b"/>
            <a:pathLst>
              <a:path w="415289" h="419100">
                <a:moveTo>
                  <a:pt x="0" y="209423"/>
                </a:moveTo>
                <a:lnTo>
                  <a:pt x="5483" y="257453"/>
                </a:lnTo>
                <a:lnTo>
                  <a:pt x="21104" y="301537"/>
                </a:lnTo>
                <a:lnTo>
                  <a:pt x="45616" y="340421"/>
                </a:lnTo>
                <a:lnTo>
                  <a:pt x="77772" y="372849"/>
                </a:lnTo>
                <a:lnTo>
                  <a:pt x="116327" y="397566"/>
                </a:lnTo>
                <a:lnTo>
                  <a:pt x="160033" y="413316"/>
                </a:lnTo>
                <a:lnTo>
                  <a:pt x="207645" y="418846"/>
                </a:lnTo>
                <a:lnTo>
                  <a:pt x="255256" y="413316"/>
                </a:lnTo>
                <a:lnTo>
                  <a:pt x="298962" y="397566"/>
                </a:lnTo>
                <a:lnTo>
                  <a:pt x="337517" y="372849"/>
                </a:lnTo>
                <a:lnTo>
                  <a:pt x="369673" y="340421"/>
                </a:lnTo>
                <a:lnTo>
                  <a:pt x="394185" y="301537"/>
                </a:lnTo>
                <a:lnTo>
                  <a:pt x="409806" y="257453"/>
                </a:lnTo>
                <a:lnTo>
                  <a:pt x="415289" y="209423"/>
                </a:lnTo>
                <a:lnTo>
                  <a:pt x="409806" y="161392"/>
                </a:lnTo>
                <a:lnTo>
                  <a:pt x="394185" y="117308"/>
                </a:lnTo>
                <a:lnTo>
                  <a:pt x="369673" y="78424"/>
                </a:lnTo>
                <a:lnTo>
                  <a:pt x="337517" y="45996"/>
                </a:lnTo>
                <a:lnTo>
                  <a:pt x="298962" y="21279"/>
                </a:lnTo>
                <a:lnTo>
                  <a:pt x="255256" y="5529"/>
                </a:lnTo>
                <a:lnTo>
                  <a:pt x="207645" y="0"/>
                </a:lnTo>
                <a:lnTo>
                  <a:pt x="160033" y="5529"/>
                </a:lnTo>
                <a:lnTo>
                  <a:pt x="116327" y="21279"/>
                </a:lnTo>
                <a:lnTo>
                  <a:pt x="77772" y="45996"/>
                </a:lnTo>
                <a:lnTo>
                  <a:pt x="45616" y="78424"/>
                </a:lnTo>
                <a:lnTo>
                  <a:pt x="21104" y="117308"/>
                </a:lnTo>
                <a:lnTo>
                  <a:pt x="5483" y="161392"/>
                </a:lnTo>
                <a:lnTo>
                  <a:pt x="0" y="209423"/>
                </a:lnTo>
                <a:close/>
              </a:path>
            </a:pathLst>
          </a:custGeom>
          <a:ln w="25400">
            <a:solidFill>
              <a:srgbClr val="13335A"/>
            </a:solidFill>
          </a:ln>
        </p:spPr>
        <p:txBody>
          <a:bodyPr wrap="square" lIns="0" tIns="0" rIns="0" bIns="0" rtlCol="0"/>
          <a:lstStyle/>
          <a:p>
            <a:endParaRPr/>
          </a:p>
        </p:txBody>
      </p:sp>
      <p:sp>
        <p:nvSpPr>
          <p:cNvPr id="20" name="object 20"/>
          <p:cNvSpPr/>
          <p:nvPr/>
        </p:nvSpPr>
        <p:spPr>
          <a:xfrm>
            <a:off x="3941445" y="2583688"/>
            <a:ext cx="0" cy="1104265"/>
          </a:xfrm>
          <a:custGeom>
            <a:avLst/>
            <a:gdLst/>
            <a:ahLst/>
            <a:cxnLst/>
            <a:rect l="l" t="t" r="r" b="b"/>
            <a:pathLst>
              <a:path h="1104264">
                <a:moveTo>
                  <a:pt x="0" y="1104011"/>
                </a:moveTo>
                <a:lnTo>
                  <a:pt x="0" y="0"/>
                </a:lnTo>
              </a:path>
            </a:pathLst>
          </a:custGeom>
          <a:ln w="31750">
            <a:solidFill>
              <a:srgbClr val="13335A"/>
            </a:solidFill>
          </a:ln>
        </p:spPr>
        <p:txBody>
          <a:bodyPr wrap="square" lIns="0" tIns="0" rIns="0" bIns="0" rtlCol="0"/>
          <a:lstStyle/>
          <a:p>
            <a:endParaRPr/>
          </a:p>
        </p:txBody>
      </p:sp>
      <p:sp>
        <p:nvSpPr>
          <p:cNvPr id="21" name="object 21"/>
          <p:cNvSpPr txBox="1"/>
          <p:nvPr/>
        </p:nvSpPr>
        <p:spPr>
          <a:xfrm>
            <a:off x="3478784" y="2016378"/>
            <a:ext cx="1048385" cy="260985"/>
          </a:xfrm>
          <a:prstGeom prst="rect">
            <a:avLst/>
          </a:prstGeom>
        </p:spPr>
        <p:txBody>
          <a:bodyPr vert="horz" wrap="square" lIns="0" tIns="0" rIns="0" bIns="0" rtlCol="0">
            <a:spAutoFit/>
          </a:bodyPr>
          <a:lstStyle/>
          <a:p>
            <a:pPr marL="12700">
              <a:lnSpc>
                <a:spcPct val="100000"/>
              </a:lnSpc>
            </a:pPr>
            <a:r>
              <a:rPr sz="1600" b="1" spc="-15" dirty="0">
                <a:solidFill>
                  <a:srgbClr val="13335A"/>
                </a:solidFill>
                <a:latin typeface="Century Gothic"/>
                <a:cs typeface="Century Gothic"/>
              </a:rPr>
              <a:t>01</a:t>
            </a:r>
            <a:r>
              <a:rPr sz="1600" b="1" spc="-10" dirty="0">
                <a:solidFill>
                  <a:srgbClr val="13335A"/>
                </a:solidFill>
                <a:latin typeface="Century Gothic"/>
                <a:cs typeface="Century Gothic"/>
              </a:rPr>
              <a:t>.</a:t>
            </a:r>
            <a:r>
              <a:rPr sz="1600" b="1" spc="-15" dirty="0">
                <a:solidFill>
                  <a:srgbClr val="13335A"/>
                </a:solidFill>
                <a:latin typeface="Century Gothic"/>
                <a:cs typeface="Century Gothic"/>
              </a:rPr>
              <a:t>10</a:t>
            </a:r>
            <a:r>
              <a:rPr sz="1600" b="1" dirty="0">
                <a:solidFill>
                  <a:srgbClr val="13335A"/>
                </a:solidFill>
                <a:latin typeface="Century Gothic"/>
                <a:cs typeface="Century Gothic"/>
              </a:rPr>
              <a:t>.</a:t>
            </a:r>
            <a:r>
              <a:rPr sz="1600" b="1" spc="-5" dirty="0">
                <a:solidFill>
                  <a:srgbClr val="13335A"/>
                </a:solidFill>
                <a:latin typeface="Century Gothic"/>
                <a:cs typeface="Century Gothic"/>
              </a:rPr>
              <a:t>2</a:t>
            </a:r>
            <a:r>
              <a:rPr sz="1600" b="1" dirty="0">
                <a:solidFill>
                  <a:srgbClr val="13335A"/>
                </a:solidFill>
                <a:latin typeface="Century Gothic"/>
                <a:cs typeface="Century Gothic"/>
              </a:rPr>
              <a:t>023</a:t>
            </a:r>
            <a:endParaRPr sz="1600">
              <a:latin typeface="Century Gothic"/>
              <a:cs typeface="Century Gothic"/>
            </a:endParaRPr>
          </a:p>
        </p:txBody>
      </p:sp>
      <p:sp>
        <p:nvSpPr>
          <p:cNvPr id="22" name="object 22"/>
          <p:cNvSpPr/>
          <p:nvPr/>
        </p:nvSpPr>
        <p:spPr>
          <a:xfrm>
            <a:off x="1545463" y="1692529"/>
            <a:ext cx="8046720" cy="338455"/>
          </a:xfrm>
          <a:custGeom>
            <a:avLst/>
            <a:gdLst/>
            <a:ahLst/>
            <a:cxnLst/>
            <a:rect l="l" t="t" r="r" b="b"/>
            <a:pathLst>
              <a:path w="8046720" h="338455">
                <a:moveTo>
                  <a:pt x="0" y="338328"/>
                </a:moveTo>
                <a:lnTo>
                  <a:pt x="2208" y="272462"/>
                </a:lnTo>
                <a:lnTo>
                  <a:pt x="8239" y="218693"/>
                </a:lnTo>
                <a:lnTo>
                  <a:pt x="17198" y="182451"/>
                </a:lnTo>
                <a:lnTo>
                  <a:pt x="28193" y="169163"/>
                </a:lnTo>
                <a:lnTo>
                  <a:pt x="3995039" y="169163"/>
                </a:lnTo>
                <a:lnTo>
                  <a:pt x="4006034" y="155876"/>
                </a:lnTo>
                <a:lnTo>
                  <a:pt x="4014993" y="119634"/>
                </a:lnTo>
                <a:lnTo>
                  <a:pt x="4021024" y="65865"/>
                </a:lnTo>
                <a:lnTo>
                  <a:pt x="4023233" y="0"/>
                </a:lnTo>
                <a:lnTo>
                  <a:pt x="4025441" y="65865"/>
                </a:lnTo>
                <a:lnTo>
                  <a:pt x="4031472" y="119634"/>
                </a:lnTo>
                <a:lnTo>
                  <a:pt x="4040431" y="155876"/>
                </a:lnTo>
                <a:lnTo>
                  <a:pt x="4051427" y="169163"/>
                </a:lnTo>
                <a:lnTo>
                  <a:pt x="8018271" y="169163"/>
                </a:lnTo>
                <a:lnTo>
                  <a:pt x="8029267" y="182451"/>
                </a:lnTo>
                <a:lnTo>
                  <a:pt x="8038226" y="218693"/>
                </a:lnTo>
                <a:lnTo>
                  <a:pt x="8044257" y="272462"/>
                </a:lnTo>
                <a:lnTo>
                  <a:pt x="8046465" y="338328"/>
                </a:lnTo>
              </a:path>
            </a:pathLst>
          </a:custGeom>
          <a:ln w="12700">
            <a:solidFill>
              <a:srgbClr val="13335A"/>
            </a:solidFill>
          </a:ln>
        </p:spPr>
        <p:txBody>
          <a:bodyPr wrap="square" lIns="0" tIns="0" rIns="0" bIns="0" rtlCol="0"/>
          <a:lstStyle/>
          <a:p>
            <a:endParaRPr/>
          </a:p>
        </p:txBody>
      </p:sp>
      <p:sp>
        <p:nvSpPr>
          <p:cNvPr id="23" name="object 23"/>
          <p:cNvSpPr txBox="1"/>
          <p:nvPr/>
        </p:nvSpPr>
        <p:spPr>
          <a:xfrm>
            <a:off x="502716" y="3784472"/>
            <a:ext cx="2239645" cy="400110"/>
          </a:xfrm>
          <a:prstGeom prst="rect">
            <a:avLst/>
          </a:prstGeom>
        </p:spPr>
        <p:txBody>
          <a:bodyPr vert="horz" wrap="square" lIns="0" tIns="0" rIns="0" bIns="0" rtlCol="0">
            <a:spAutoFit/>
          </a:bodyPr>
          <a:lstStyle/>
          <a:p>
            <a:pPr marL="12700">
              <a:lnSpc>
                <a:spcPct val="100000"/>
              </a:lnSpc>
            </a:pPr>
            <a:r>
              <a:rPr sz="1300" b="1" spc="15" dirty="0">
                <a:latin typeface="Corbel" panose="020B0503020204020204" pitchFamily="34" charset="0"/>
                <a:cs typeface="Arial"/>
              </a:rPr>
              <a:t>Согласно </a:t>
            </a:r>
            <a:r>
              <a:rPr sz="1300" b="1" spc="20" dirty="0">
                <a:latin typeface="Corbel" panose="020B0503020204020204" pitchFamily="34" charset="0"/>
                <a:cs typeface="Arial"/>
              </a:rPr>
              <a:t>ФЗ </a:t>
            </a:r>
            <a:r>
              <a:rPr sz="1300" b="1" dirty="0">
                <a:latin typeface="Corbel" panose="020B0503020204020204" pitchFamily="34" charset="0"/>
                <a:cs typeface="Arial"/>
              </a:rPr>
              <a:t>от</a:t>
            </a:r>
            <a:r>
              <a:rPr sz="1300" b="1" spc="-105" dirty="0">
                <a:latin typeface="Corbel" panose="020B0503020204020204" pitchFamily="34" charset="0"/>
                <a:cs typeface="Arial"/>
              </a:rPr>
              <a:t> </a:t>
            </a:r>
            <a:r>
              <a:rPr sz="1300" b="1" spc="15" dirty="0">
                <a:latin typeface="Corbel" panose="020B0503020204020204" pitchFamily="34" charset="0"/>
                <a:cs typeface="Arial"/>
              </a:rPr>
              <a:t>04.08.2023</a:t>
            </a:r>
            <a:endParaRPr sz="1300" dirty="0">
              <a:latin typeface="Corbel" panose="020B0503020204020204" pitchFamily="34" charset="0"/>
              <a:cs typeface="Arial"/>
            </a:endParaRPr>
          </a:p>
          <a:p>
            <a:pPr marL="12700">
              <a:lnSpc>
                <a:spcPct val="100000"/>
              </a:lnSpc>
              <a:spcBef>
                <a:spcPts val="35"/>
              </a:spcBef>
            </a:pPr>
            <a:r>
              <a:rPr sz="1300" b="1" spc="35" dirty="0">
                <a:latin typeface="Corbel" panose="020B0503020204020204" pitchFamily="34" charset="0"/>
                <a:cs typeface="Arial"/>
              </a:rPr>
              <a:t>№</a:t>
            </a:r>
            <a:r>
              <a:rPr sz="1300" b="1" spc="-60" dirty="0">
                <a:latin typeface="Corbel" panose="020B0503020204020204" pitchFamily="34" charset="0"/>
                <a:cs typeface="Arial"/>
              </a:rPr>
              <a:t> </a:t>
            </a:r>
            <a:r>
              <a:rPr sz="1300" b="1" spc="15" dirty="0">
                <a:latin typeface="Corbel" panose="020B0503020204020204" pitchFamily="34" charset="0"/>
                <a:cs typeface="Arial"/>
              </a:rPr>
              <a:t>457-ФЗ:</a:t>
            </a:r>
            <a:endParaRPr sz="1300" dirty="0">
              <a:latin typeface="Corbel" panose="020B0503020204020204" pitchFamily="34" charset="0"/>
              <a:cs typeface="Arial"/>
            </a:endParaRPr>
          </a:p>
        </p:txBody>
      </p:sp>
      <p:sp>
        <p:nvSpPr>
          <p:cNvPr id="24" name="object 24"/>
          <p:cNvSpPr txBox="1"/>
          <p:nvPr/>
        </p:nvSpPr>
        <p:spPr>
          <a:xfrm>
            <a:off x="502716" y="4390008"/>
            <a:ext cx="2254885" cy="929640"/>
          </a:xfrm>
          <a:prstGeom prst="rect">
            <a:avLst/>
          </a:prstGeom>
        </p:spPr>
        <p:txBody>
          <a:bodyPr vert="horz" wrap="square" lIns="0" tIns="0" rIns="0" bIns="0" rtlCol="0">
            <a:spAutoFit/>
          </a:bodyPr>
          <a:lstStyle/>
          <a:p>
            <a:pPr marL="12700">
              <a:lnSpc>
                <a:spcPct val="100000"/>
              </a:lnSpc>
            </a:pPr>
            <a:r>
              <a:rPr sz="1200" b="1" spc="-5" dirty="0">
                <a:solidFill>
                  <a:srgbClr val="C00000"/>
                </a:solidFill>
                <a:latin typeface="Corbel" panose="020B0503020204020204" pitchFamily="34" charset="0"/>
                <a:cs typeface="Arial"/>
              </a:rPr>
              <a:t>С 01.09.2023 до</a:t>
            </a:r>
            <a:r>
              <a:rPr sz="1200" b="1" spc="-45" dirty="0">
                <a:solidFill>
                  <a:srgbClr val="C00000"/>
                </a:solidFill>
                <a:latin typeface="Corbel" panose="020B0503020204020204" pitchFamily="34" charset="0"/>
                <a:cs typeface="Arial"/>
              </a:rPr>
              <a:t> </a:t>
            </a:r>
            <a:r>
              <a:rPr sz="1200" b="1" spc="-5" dirty="0">
                <a:solidFill>
                  <a:srgbClr val="C00000"/>
                </a:solidFill>
                <a:latin typeface="Corbel" panose="020B0503020204020204" pitchFamily="34" charset="0"/>
                <a:cs typeface="Arial"/>
              </a:rPr>
              <a:t>01.09.2024</a:t>
            </a:r>
            <a:endParaRPr sz="1200" dirty="0">
              <a:latin typeface="Corbel" panose="020B0503020204020204" pitchFamily="34" charset="0"/>
              <a:cs typeface="Arial"/>
            </a:endParaRPr>
          </a:p>
          <a:p>
            <a:pPr marL="12700">
              <a:lnSpc>
                <a:spcPct val="100000"/>
              </a:lnSpc>
            </a:pPr>
            <a:r>
              <a:rPr sz="1200" spc="-5" dirty="0" err="1" smtClean="0">
                <a:solidFill>
                  <a:srgbClr val="13335A"/>
                </a:solidFill>
                <a:latin typeface="Corbel" panose="020B0503020204020204" pitchFamily="34" charset="0"/>
                <a:cs typeface="Arial"/>
              </a:rPr>
              <a:t>э</a:t>
            </a:r>
            <a:r>
              <a:rPr sz="1200" spc="-5" dirty="0" err="1" smtClean="0">
                <a:latin typeface="Corbel" panose="020B0503020204020204" pitchFamily="34" charset="0"/>
                <a:cs typeface="Arial"/>
              </a:rPr>
              <a:t>лектронные</a:t>
            </a:r>
            <a:r>
              <a:rPr sz="1200" spc="-5" dirty="0" smtClean="0">
                <a:latin typeface="Corbel" panose="020B0503020204020204" pitchFamily="34" charset="0"/>
                <a:cs typeface="Arial"/>
              </a:rPr>
              <a:t> </a:t>
            </a:r>
            <a:r>
              <a:rPr sz="1200" spc="-5" dirty="0" err="1" smtClean="0">
                <a:latin typeface="Corbel" panose="020B0503020204020204" pitchFamily="34" charset="0"/>
                <a:cs typeface="Arial"/>
              </a:rPr>
              <a:t>документы</a:t>
            </a:r>
            <a:r>
              <a:rPr sz="1200" spc="-50" dirty="0" smtClean="0">
                <a:latin typeface="Corbel" panose="020B0503020204020204" pitchFamily="34" charset="0"/>
                <a:cs typeface="Arial"/>
              </a:rPr>
              <a:t> </a:t>
            </a:r>
            <a:r>
              <a:rPr sz="1200" spc="-5" dirty="0" err="1" smtClean="0">
                <a:latin typeface="Corbel" panose="020B0503020204020204" pitchFamily="34" charset="0"/>
                <a:cs typeface="Arial"/>
              </a:rPr>
              <a:t>можно</a:t>
            </a:r>
            <a:endParaRPr sz="1200" dirty="0" smtClean="0">
              <a:latin typeface="Corbel" panose="020B0503020204020204" pitchFamily="34" charset="0"/>
              <a:cs typeface="Arial"/>
            </a:endParaRPr>
          </a:p>
          <a:p>
            <a:pPr marL="12700">
              <a:lnSpc>
                <a:spcPct val="100000"/>
              </a:lnSpc>
            </a:pPr>
            <a:r>
              <a:rPr sz="1200" spc="-10" dirty="0" err="1" smtClean="0">
                <a:latin typeface="Corbel" panose="020B0503020204020204" pitchFamily="34" charset="0"/>
                <a:cs typeface="Arial"/>
              </a:rPr>
              <a:t>подписывать</a:t>
            </a:r>
            <a:endParaRPr sz="1200" dirty="0" smtClean="0">
              <a:latin typeface="Corbel" panose="020B0503020204020204" pitchFamily="34" charset="0"/>
              <a:cs typeface="Arial"/>
            </a:endParaRPr>
          </a:p>
          <a:p>
            <a:pPr marL="181610" indent="-168910">
              <a:lnSpc>
                <a:spcPct val="100000"/>
              </a:lnSpc>
              <a:buAutoNum type="arabicPeriod"/>
              <a:tabLst>
                <a:tab pos="182245" algn="l"/>
              </a:tabLst>
            </a:pPr>
            <a:r>
              <a:rPr sz="1200" spc="-5" dirty="0" smtClean="0">
                <a:latin typeface="Corbel" panose="020B0503020204020204" pitchFamily="34" charset="0"/>
                <a:cs typeface="Arial"/>
              </a:rPr>
              <a:t>УКЭП </a:t>
            </a:r>
            <a:r>
              <a:rPr sz="1200" spc="-30" dirty="0" smtClean="0">
                <a:latin typeface="Corbel" panose="020B0503020204020204" pitchFamily="34" charset="0"/>
                <a:cs typeface="Arial"/>
              </a:rPr>
              <a:t>ЮЛ </a:t>
            </a:r>
            <a:r>
              <a:rPr sz="1200" spc="-15" dirty="0" err="1" smtClean="0">
                <a:latin typeface="Corbel" panose="020B0503020204020204" pitchFamily="34" charset="0"/>
                <a:cs typeface="Arial"/>
              </a:rPr>
              <a:t>без</a:t>
            </a:r>
            <a:r>
              <a:rPr sz="1200" spc="-35" dirty="0" smtClean="0">
                <a:latin typeface="Corbel" panose="020B0503020204020204" pitchFamily="34" charset="0"/>
                <a:cs typeface="Arial"/>
              </a:rPr>
              <a:t> </a:t>
            </a:r>
            <a:r>
              <a:rPr sz="1200" spc="-10" dirty="0" smtClean="0">
                <a:latin typeface="Corbel" panose="020B0503020204020204" pitchFamily="34" charset="0"/>
                <a:cs typeface="Arial"/>
              </a:rPr>
              <a:t>МЧД</a:t>
            </a:r>
            <a:endParaRPr sz="1200" dirty="0" smtClean="0">
              <a:latin typeface="Corbel" panose="020B0503020204020204" pitchFamily="34" charset="0"/>
              <a:cs typeface="Arial"/>
            </a:endParaRPr>
          </a:p>
          <a:p>
            <a:pPr marL="181610" indent="-168910">
              <a:lnSpc>
                <a:spcPct val="100000"/>
              </a:lnSpc>
              <a:buAutoNum type="arabicPeriod"/>
              <a:tabLst>
                <a:tab pos="182245" algn="l"/>
              </a:tabLst>
            </a:pPr>
            <a:r>
              <a:rPr sz="1200" spc="-5" dirty="0" smtClean="0">
                <a:latin typeface="Corbel" panose="020B0503020204020204" pitchFamily="34" charset="0"/>
                <a:cs typeface="Arial"/>
              </a:rPr>
              <a:t>УКЭП </a:t>
            </a:r>
            <a:r>
              <a:rPr sz="1200" spc="-25" dirty="0" smtClean="0">
                <a:latin typeface="Corbel" panose="020B0503020204020204" pitchFamily="34" charset="0"/>
                <a:cs typeface="Arial"/>
              </a:rPr>
              <a:t>ФЛ </a:t>
            </a:r>
            <a:r>
              <a:rPr sz="1200" b="1" spc="-5" dirty="0" smtClean="0">
                <a:latin typeface="Corbel" panose="020B0503020204020204" pitchFamily="34" charset="0"/>
                <a:cs typeface="Arial"/>
              </a:rPr>
              <a:t>с</a:t>
            </a:r>
            <a:r>
              <a:rPr sz="1200" b="1" spc="-35" dirty="0" smtClean="0">
                <a:latin typeface="Corbel" panose="020B0503020204020204" pitchFamily="34" charset="0"/>
                <a:cs typeface="Arial"/>
              </a:rPr>
              <a:t> </a:t>
            </a:r>
            <a:r>
              <a:rPr sz="1200" b="1" spc="-5" dirty="0" smtClean="0">
                <a:latin typeface="Corbel" panose="020B0503020204020204" pitchFamily="34" charset="0"/>
                <a:cs typeface="Arial"/>
              </a:rPr>
              <a:t>МЧД</a:t>
            </a:r>
            <a:endParaRPr sz="1200" dirty="0">
              <a:latin typeface="Corbel" panose="020B0503020204020204" pitchFamily="34" charset="0"/>
              <a:cs typeface="Arial"/>
            </a:endParaRPr>
          </a:p>
        </p:txBody>
      </p:sp>
      <p:sp>
        <p:nvSpPr>
          <p:cNvPr id="25" name="object 25"/>
          <p:cNvSpPr txBox="1"/>
          <p:nvPr/>
        </p:nvSpPr>
        <p:spPr>
          <a:xfrm>
            <a:off x="3239897" y="5121909"/>
            <a:ext cx="1887855" cy="198120"/>
          </a:xfrm>
          <a:prstGeom prst="rect">
            <a:avLst/>
          </a:prstGeom>
        </p:spPr>
        <p:txBody>
          <a:bodyPr vert="horz" wrap="square" lIns="0" tIns="0" rIns="0" bIns="0" rtlCol="0">
            <a:spAutoFit/>
          </a:bodyPr>
          <a:lstStyle/>
          <a:p>
            <a:pPr marL="12700">
              <a:lnSpc>
                <a:spcPct val="100000"/>
              </a:lnSpc>
              <a:tabLst>
                <a:tab pos="1874520" algn="l"/>
              </a:tabLst>
            </a:pPr>
            <a:r>
              <a:rPr sz="1200" u="heavy" dirty="0">
                <a:solidFill>
                  <a:srgbClr val="13335A"/>
                </a:solidFill>
                <a:latin typeface="Times New Roman"/>
                <a:cs typeface="Times New Roman"/>
              </a:rPr>
              <a:t> 	</a:t>
            </a:r>
            <a:endParaRPr sz="1200">
              <a:latin typeface="Times New Roman"/>
              <a:cs typeface="Times New Roman"/>
            </a:endParaRPr>
          </a:p>
        </p:txBody>
      </p:sp>
      <p:sp>
        <p:nvSpPr>
          <p:cNvPr id="26" name="object 26"/>
          <p:cNvSpPr/>
          <p:nvPr/>
        </p:nvSpPr>
        <p:spPr>
          <a:xfrm>
            <a:off x="415074" y="6455130"/>
            <a:ext cx="2346960" cy="0"/>
          </a:xfrm>
          <a:custGeom>
            <a:avLst/>
            <a:gdLst/>
            <a:ahLst/>
            <a:cxnLst/>
            <a:rect l="l" t="t" r="r" b="b"/>
            <a:pathLst>
              <a:path w="2346960">
                <a:moveTo>
                  <a:pt x="0" y="0"/>
                </a:moveTo>
                <a:lnTo>
                  <a:pt x="2346794" y="0"/>
                </a:lnTo>
              </a:path>
            </a:pathLst>
          </a:custGeom>
          <a:ln w="19050">
            <a:solidFill>
              <a:srgbClr val="13335A"/>
            </a:solidFill>
          </a:ln>
        </p:spPr>
        <p:txBody>
          <a:bodyPr wrap="square" lIns="0" tIns="0" rIns="0" bIns="0" rtlCol="0"/>
          <a:lstStyle/>
          <a:p>
            <a:endParaRPr/>
          </a:p>
        </p:txBody>
      </p:sp>
      <p:sp>
        <p:nvSpPr>
          <p:cNvPr id="27" name="object 27"/>
          <p:cNvSpPr txBox="1"/>
          <p:nvPr/>
        </p:nvSpPr>
        <p:spPr>
          <a:xfrm>
            <a:off x="3323082" y="3779123"/>
            <a:ext cx="1631950" cy="1096647"/>
          </a:xfrm>
          <a:prstGeom prst="rect">
            <a:avLst/>
          </a:prstGeom>
        </p:spPr>
        <p:txBody>
          <a:bodyPr vert="horz" wrap="square" lIns="0" tIns="0" rIns="0" bIns="0" rtlCol="0">
            <a:spAutoFit/>
          </a:bodyPr>
          <a:lstStyle/>
          <a:p>
            <a:pPr marL="12700" marR="5080">
              <a:lnSpc>
                <a:spcPct val="102699"/>
              </a:lnSpc>
            </a:pPr>
            <a:r>
              <a:rPr sz="1400" b="1" dirty="0">
                <a:latin typeface="Corbel" panose="020B0503020204020204" pitchFamily="34" charset="0"/>
                <a:cs typeface="Arial"/>
              </a:rPr>
              <a:t>Готовность </a:t>
            </a:r>
            <a:r>
              <a:rPr sz="1400" b="1" spc="15" dirty="0">
                <a:latin typeface="Corbel" panose="020B0503020204020204" pitchFamily="34" charset="0"/>
                <a:cs typeface="Arial"/>
              </a:rPr>
              <a:t>к  </a:t>
            </a:r>
            <a:r>
              <a:rPr sz="1400" b="1" spc="5" dirty="0">
                <a:latin typeface="Corbel" panose="020B0503020204020204" pitchFamily="34" charset="0"/>
                <a:cs typeface="Arial"/>
              </a:rPr>
              <a:t>запуску </a:t>
            </a:r>
            <a:r>
              <a:rPr sz="1400" b="1" spc="25" dirty="0">
                <a:latin typeface="Corbel" panose="020B0503020204020204" pitchFamily="34" charset="0"/>
                <a:cs typeface="Arial"/>
              </a:rPr>
              <a:t>МЧД </a:t>
            </a:r>
            <a:r>
              <a:rPr sz="1400" b="1" spc="20" dirty="0">
                <a:latin typeface="Corbel" panose="020B0503020204020204" pitchFamily="34" charset="0"/>
                <a:cs typeface="Arial"/>
              </a:rPr>
              <a:t>в</a:t>
            </a:r>
            <a:r>
              <a:rPr sz="1400" b="1" spc="-80" dirty="0">
                <a:latin typeface="Corbel" panose="020B0503020204020204" pitchFamily="34" charset="0"/>
                <a:cs typeface="Arial"/>
              </a:rPr>
              <a:t> </a:t>
            </a:r>
            <a:r>
              <a:rPr sz="1400" b="1" spc="20" dirty="0">
                <a:latin typeface="Corbel" panose="020B0503020204020204" pitchFamily="34" charset="0"/>
                <a:cs typeface="Arial"/>
              </a:rPr>
              <a:t>ГИС  ЕИС</a:t>
            </a:r>
            <a:endParaRPr sz="1400" dirty="0">
              <a:latin typeface="Corbel" panose="020B0503020204020204" pitchFamily="34" charset="0"/>
              <a:cs typeface="Arial"/>
            </a:endParaRPr>
          </a:p>
          <a:p>
            <a:pPr marL="12700">
              <a:lnSpc>
                <a:spcPct val="100000"/>
              </a:lnSpc>
              <a:spcBef>
                <a:spcPts val="35"/>
              </a:spcBef>
            </a:pPr>
            <a:r>
              <a:rPr sz="1400" spc="10" dirty="0">
                <a:latin typeface="Corbel" panose="020B0503020204020204" pitchFamily="34" charset="0"/>
                <a:cs typeface="Arial"/>
              </a:rPr>
              <a:t>МЧД </a:t>
            </a:r>
            <a:r>
              <a:rPr sz="1400" spc="-15" dirty="0">
                <a:latin typeface="Corbel" panose="020B0503020204020204" pitchFamily="34" charset="0"/>
                <a:cs typeface="Arial"/>
              </a:rPr>
              <a:t>будет</a:t>
            </a:r>
            <a:r>
              <a:rPr sz="1400" spc="-25" dirty="0">
                <a:latin typeface="Corbel" panose="020B0503020204020204" pitchFamily="34" charset="0"/>
                <a:cs typeface="Arial"/>
              </a:rPr>
              <a:t> </a:t>
            </a:r>
            <a:r>
              <a:rPr sz="1400" spc="20" dirty="0">
                <a:latin typeface="Corbel" panose="020B0503020204020204" pitchFamily="34" charset="0"/>
                <a:cs typeface="Arial"/>
              </a:rPr>
              <a:t>как</a:t>
            </a:r>
            <a:endParaRPr sz="1400" dirty="0">
              <a:latin typeface="Corbel" panose="020B0503020204020204" pitchFamily="34" charset="0"/>
              <a:cs typeface="Arial"/>
            </a:endParaRPr>
          </a:p>
          <a:p>
            <a:pPr marL="12700">
              <a:lnSpc>
                <a:spcPct val="100000"/>
              </a:lnSpc>
              <a:spcBef>
                <a:spcPts val="35"/>
              </a:spcBef>
            </a:pPr>
            <a:r>
              <a:rPr sz="1400" spc="15" dirty="0">
                <a:latin typeface="Corbel" panose="020B0503020204020204" pitchFamily="34" charset="0"/>
                <a:cs typeface="Arial"/>
              </a:rPr>
              <a:t>право до</a:t>
            </a:r>
            <a:r>
              <a:rPr sz="1400" spc="-85" dirty="0">
                <a:latin typeface="Corbel" panose="020B0503020204020204" pitchFamily="34" charset="0"/>
                <a:cs typeface="Arial"/>
              </a:rPr>
              <a:t> </a:t>
            </a:r>
            <a:r>
              <a:rPr sz="1400" spc="15" dirty="0">
                <a:latin typeface="Corbel" panose="020B0503020204020204" pitchFamily="34" charset="0"/>
                <a:cs typeface="Arial"/>
              </a:rPr>
              <a:t>01.09.2024</a:t>
            </a:r>
            <a:endParaRPr sz="1400" dirty="0">
              <a:latin typeface="Corbel" panose="020B0503020204020204" pitchFamily="34" charset="0"/>
              <a:cs typeface="Arial"/>
            </a:endParaRPr>
          </a:p>
        </p:txBody>
      </p:sp>
      <p:sp>
        <p:nvSpPr>
          <p:cNvPr id="28" name="object 28"/>
          <p:cNvSpPr txBox="1"/>
          <p:nvPr/>
        </p:nvSpPr>
        <p:spPr>
          <a:xfrm>
            <a:off x="8527795" y="3842892"/>
            <a:ext cx="2253615" cy="1292662"/>
          </a:xfrm>
          <a:prstGeom prst="rect">
            <a:avLst/>
          </a:prstGeom>
        </p:spPr>
        <p:txBody>
          <a:bodyPr vert="horz" wrap="square" lIns="0" tIns="0" rIns="0" bIns="0" rtlCol="0">
            <a:spAutoFit/>
          </a:bodyPr>
          <a:lstStyle/>
          <a:p>
            <a:pPr marL="12700" marR="274320">
              <a:lnSpc>
                <a:spcPct val="100000"/>
              </a:lnSpc>
            </a:pPr>
            <a:r>
              <a:rPr sz="1400" b="1" spc="-10" dirty="0">
                <a:latin typeface="Corbel" panose="020B0503020204020204" pitchFamily="34" charset="0"/>
                <a:cs typeface="Arial"/>
              </a:rPr>
              <a:t>Старт обязанности </a:t>
            </a:r>
            <a:r>
              <a:rPr sz="1400" b="1" spc="-5" dirty="0">
                <a:latin typeface="Corbel" panose="020B0503020204020204" pitchFamily="34" charset="0"/>
                <a:cs typeface="Arial"/>
              </a:rPr>
              <a:t>МЧД </a:t>
            </a:r>
            <a:r>
              <a:rPr sz="1400" b="1" dirty="0">
                <a:latin typeface="Corbel" panose="020B0503020204020204" pitchFamily="34" charset="0"/>
                <a:cs typeface="Arial"/>
              </a:rPr>
              <a:t>в  ГИС</a:t>
            </a:r>
            <a:r>
              <a:rPr sz="1400" b="1" spc="-114" dirty="0">
                <a:latin typeface="Corbel" panose="020B0503020204020204" pitchFamily="34" charset="0"/>
                <a:cs typeface="Arial"/>
              </a:rPr>
              <a:t> </a:t>
            </a:r>
            <a:r>
              <a:rPr sz="1400" b="1" dirty="0">
                <a:latin typeface="Corbel" panose="020B0503020204020204" pitchFamily="34" charset="0"/>
                <a:cs typeface="Arial"/>
              </a:rPr>
              <a:t>ЕИС</a:t>
            </a:r>
            <a:endParaRPr sz="1400">
              <a:latin typeface="Corbel" panose="020B0503020204020204" pitchFamily="34" charset="0"/>
              <a:cs typeface="Arial"/>
            </a:endParaRPr>
          </a:p>
          <a:p>
            <a:pPr marL="12700" marR="5080">
              <a:lnSpc>
                <a:spcPct val="100000"/>
              </a:lnSpc>
            </a:pPr>
            <a:r>
              <a:rPr sz="1400" spc="-5" dirty="0">
                <a:latin typeface="Corbel" panose="020B0503020204020204" pitchFamily="34" charset="0"/>
                <a:cs typeface="Arial"/>
              </a:rPr>
              <a:t>Согласно 457-ФЗ </a:t>
            </a:r>
            <a:r>
              <a:rPr sz="1400" dirty="0">
                <a:latin typeface="Corbel" panose="020B0503020204020204" pitchFamily="34" charset="0"/>
                <a:cs typeface="Arial"/>
              </a:rPr>
              <a:t>и </a:t>
            </a:r>
            <a:r>
              <a:rPr sz="1400" spc="-5" dirty="0">
                <a:latin typeface="Corbel" panose="020B0503020204020204" pitchFamily="34" charset="0"/>
                <a:cs typeface="Arial"/>
              </a:rPr>
              <a:t>63-ФЗ  электронные документы</a:t>
            </a:r>
            <a:r>
              <a:rPr sz="1400" spc="-55" dirty="0">
                <a:latin typeface="Corbel" panose="020B0503020204020204" pitchFamily="34" charset="0"/>
                <a:cs typeface="Arial"/>
              </a:rPr>
              <a:t> </a:t>
            </a:r>
            <a:r>
              <a:rPr sz="1400" spc="-5" dirty="0">
                <a:latin typeface="Corbel" panose="020B0503020204020204" pitchFamily="34" charset="0"/>
                <a:cs typeface="Arial"/>
              </a:rPr>
              <a:t>можно  </a:t>
            </a:r>
            <a:r>
              <a:rPr sz="1400" spc="-10" dirty="0">
                <a:latin typeface="Corbel" panose="020B0503020204020204" pitchFamily="34" charset="0"/>
                <a:cs typeface="Arial"/>
              </a:rPr>
              <a:t>подписывать:</a:t>
            </a:r>
            <a:endParaRPr sz="1400">
              <a:latin typeface="Corbel" panose="020B0503020204020204" pitchFamily="34" charset="0"/>
              <a:cs typeface="Arial"/>
            </a:endParaRPr>
          </a:p>
          <a:p>
            <a:pPr marL="12700">
              <a:lnSpc>
                <a:spcPct val="100000"/>
              </a:lnSpc>
            </a:pPr>
            <a:r>
              <a:rPr sz="1400" b="1" dirty="0">
                <a:latin typeface="Corbel" panose="020B0503020204020204" pitchFamily="34" charset="0"/>
                <a:cs typeface="Arial"/>
              </a:rPr>
              <a:t>1. УКЭП </a:t>
            </a:r>
            <a:r>
              <a:rPr sz="1400" b="1" spc="-35" dirty="0">
                <a:latin typeface="Corbel" panose="020B0503020204020204" pitchFamily="34" charset="0"/>
                <a:cs typeface="Arial"/>
              </a:rPr>
              <a:t>ФЛ </a:t>
            </a:r>
            <a:r>
              <a:rPr sz="1400" b="1" spc="-5" dirty="0">
                <a:latin typeface="Corbel" panose="020B0503020204020204" pitchFamily="34" charset="0"/>
                <a:cs typeface="Arial"/>
              </a:rPr>
              <a:t>с</a:t>
            </a:r>
            <a:r>
              <a:rPr sz="1400" b="1" spc="-35" dirty="0">
                <a:latin typeface="Corbel" panose="020B0503020204020204" pitchFamily="34" charset="0"/>
                <a:cs typeface="Arial"/>
              </a:rPr>
              <a:t> </a:t>
            </a:r>
            <a:r>
              <a:rPr sz="1400" b="1" spc="-5" dirty="0">
                <a:latin typeface="Corbel" panose="020B0503020204020204" pitchFamily="34" charset="0"/>
                <a:cs typeface="Arial"/>
              </a:rPr>
              <a:t>МЧД</a:t>
            </a:r>
            <a:endParaRPr sz="1400">
              <a:latin typeface="Corbel" panose="020B0503020204020204" pitchFamily="34" charset="0"/>
              <a:cs typeface="Arial"/>
            </a:endParaRPr>
          </a:p>
        </p:txBody>
      </p:sp>
      <p:sp>
        <p:nvSpPr>
          <p:cNvPr id="29" name="object 29"/>
          <p:cNvSpPr/>
          <p:nvPr/>
        </p:nvSpPr>
        <p:spPr>
          <a:xfrm>
            <a:off x="8524367" y="5308980"/>
            <a:ext cx="2346960" cy="0"/>
          </a:xfrm>
          <a:custGeom>
            <a:avLst/>
            <a:gdLst/>
            <a:ahLst/>
            <a:cxnLst/>
            <a:rect l="l" t="t" r="r" b="b"/>
            <a:pathLst>
              <a:path w="2346959">
                <a:moveTo>
                  <a:pt x="0" y="0"/>
                </a:moveTo>
                <a:lnTo>
                  <a:pt x="2346832" y="0"/>
                </a:lnTo>
              </a:path>
            </a:pathLst>
          </a:custGeom>
          <a:ln w="19050">
            <a:solidFill>
              <a:srgbClr val="13335A"/>
            </a:solidFill>
          </a:ln>
        </p:spPr>
        <p:txBody>
          <a:bodyPr wrap="square" lIns="0" tIns="0" rIns="0" bIns="0" rtlCol="0"/>
          <a:lstStyle/>
          <a:p>
            <a:endParaRPr/>
          </a:p>
        </p:txBody>
      </p:sp>
      <p:sp>
        <p:nvSpPr>
          <p:cNvPr id="30" name="object 30"/>
          <p:cNvSpPr txBox="1">
            <a:spLocks noGrp="1"/>
          </p:cNvSpPr>
          <p:nvPr>
            <p:ph type="title" idx="4294967295"/>
          </p:nvPr>
        </p:nvSpPr>
        <p:spPr>
          <a:xfrm>
            <a:off x="92679" y="229410"/>
            <a:ext cx="2344737" cy="307777"/>
          </a:xfrm>
          <a:prstGeom prst="rect">
            <a:avLst/>
          </a:prstGeom>
        </p:spPr>
        <p:txBody>
          <a:bodyPr vert="horz" wrap="square" lIns="0" tIns="0" rIns="0" bIns="0" rtlCol="0">
            <a:spAutoFit/>
          </a:bodyPr>
          <a:lstStyle/>
          <a:p>
            <a:pPr marL="12700">
              <a:lnSpc>
                <a:spcPct val="100000"/>
              </a:lnSpc>
            </a:pPr>
            <a:r>
              <a:rPr sz="2000" b="1" spc="-5" dirty="0">
                <a:solidFill>
                  <a:srgbClr val="002060"/>
                </a:solidFill>
                <a:latin typeface="Corbel" panose="020B0503020204020204" pitchFamily="34" charset="0"/>
              </a:rPr>
              <a:t>ПЕРЕХОД </a:t>
            </a:r>
            <a:r>
              <a:rPr sz="2000" b="1" dirty="0">
                <a:solidFill>
                  <a:srgbClr val="002060"/>
                </a:solidFill>
                <a:latin typeface="Corbel" panose="020B0503020204020204" pitchFamily="34" charset="0"/>
              </a:rPr>
              <a:t>НА</a:t>
            </a:r>
            <a:r>
              <a:rPr sz="2000" b="1" spc="-60" dirty="0">
                <a:solidFill>
                  <a:srgbClr val="002060"/>
                </a:solidFill>
                <a:latin typeface="Corbel" panose="020B0503020204020204" pitchFamily="34" charset="0"/>
              </a:rPr>
              <a:t> </a:t>
            </a:r>
            <a:r>
              <a:rPr sz="2000" b="1" spc="-5" dirty="0">
                <a:solidFill>
                  <a:srgbClr val="002060"/>
                </a:solidFill>
                <a:latin typeface="Corbel" panose="020B0503020204020204" pitchFamily="34" charset="0"/>
              </a:rPr>
              <a:t>МЧД</a:t>
            </a:r>
          </a:p>
        </p:txBody>
      </p:sp>
      <p:sp>
        <p:nvSpPr>
          <p:cNvPr id="31" name="object 31"/>
          <p:cNvSpPr txBox="1"/>
          <p:nvPr/>
        </p:nvSpPr>
        <p:spPr>
          <a:xfrm>
            <a:off x="502716" y="5487619"/>
            <a:ext cx="11581130" cy="1242695"/>
          </a:xfrm>
          <a:prstGeom prst="rect">
            <a:avLst/>
          </a:prstGeom>
        </p:spPr>
        <p:txBody>
          <a:bodyPr vert="horz" wrap="square" lIns="0" tIns="0" rIns="0" bIns="0" rtlCol="0">
            <a:spAutoFit/>
          </a:bodyPr>
          <a:lstStyle/>
          <a:p>
            <a:pPr marL="12700" marR="9798050">
              <a:lnSpc>
                <a:spcPct val="100000"/>
              </a:lnSpc>
            </a:pPr>
            <a:r>
              <a:rPr sz="1200" dirty="0">
                <a:latin typeface="Corbel" panose="020B0503020204020204" pitchFamily="34" charset="0"/>
                <a:cs typeface="Arial"/>
              </a:rPr>
              <a:t>УЦ </a:t>
            </a:r>
            <a:r>
              <a:rPr sz="1200" spc="-5" dirty="0">
                <a:latin typeface="Corbel" panose="020B0503020204020204" pitchFamily="34" charset="0"/>
                <a:cs typeface="Arial"/>
              </a:rPr>
              <a:t>перестанут</a:t>
            </a:r>
            <a:r>
              <a:rPr sz="1200" spc="-65" dirty="0">
                <a:latin typeface="Corbel" panose="020B0503020204020204" pitchFamily="34" charset="0"/>
                <a:cs typeface="Arial"/>
              </a:rPr>
              <a:t> </a:t>
            </a:r>
            <a:r>
              <a:rPr sz="1200" spc="-10" dirty="0">
                <a:latin typeface="Corbel" panose="020B0503020204020204" pitchFamily="34" charset="0"/>
                <a:cs typeface="Arial"/>
              </a:rPr>
              <a:t>выдавать  </a:t>
            </a:r>
            <a:r>
              <a:rPr sz="1200" spc="-5" dirty="0">
                <a:latin typeface="Corbel" panose="020B0503020204020204" pitchFamily="34" charset="0"/>
                <a:cs typeface="Arial"/>
              </a:rPr>
              <a:t>новые УКЭП </a:t>
            </a:r>
            <a:r>
              <a:rPr sz="1200" spc="-20" dirty="0">
                <a:latin typeface="Corbel" panose="020B0503020204020204" pitchFamily="34" charset="0"/>
                <a:cs typeface="Arial"/>
              </a:rPr>
              <a:t>ЮЛ.  </a:t>
            </a:r>
            <a:r>
              <a:rPr sz="1200" spc="-5" dirty="0">
                <a:latin typeface="Corbel" panose="020B0503020204020204" pitchFamily="34" charset="0"/>
                <a:cs typeface="Arial"/>
              </a:rPr>
              <a:t>Старые УКЭП </a:t>
            </a:r>
            <a:r>
              <a:rPr sz="1200" spc="-30" dirty="0">
                <a:latin typeface="Corbel" panose="020B0503020204020204" pitchFamily="34" charset="0"/>
                <a:cs typeface="Arial"/>
              </a:rPr>
              <a:t>ЮЛ </a:t>
            </a:r>
            <a:r>
              <a:rPr sz="1200" spc="-20" dirty="0">
                <a:latin typeface="Corbel" panose="020B0503020204020204" pitchFamily="34" charset="0"/>
                <a:cs typeface="Arial"/>
              </a:rPr>
              <a:t>будут  </a:t>
            </a:r>
            <a:r>
              <a:rPr sz="1200" spc="-10" dirty="0">
                <a:latin typeface="Corbel" panose="020B0503020204020204" pitchFamily="34" charset="0"/>
                <a:cs typeface="Arial"/>
              </a:rPr>
              <a:t>работать </a:t>
            </a:r>
            <a:r>
              <a:rPr sz="1200" spc="-5" dirty="0">
                <a:latin typeface="Corbel" panose="020B0503020204020204" pitchFamily="34" charset="0"/>
                <a:cs typeface="Arial"/>
              </a:rPr>
              <a:t>до</a:t>
            </a:r>
            <a:r>
              <a:rPr sz="1200" spc="-105" dirty="0">
                <a:latin typeface="Corbel" panose="020B0503020204020204" pitchFamily="34" charset="0"/>
                <a:cs typeface="Arial"/>
              </a:rPr>
              <a:t> </a:t>
            </a:r>
            <a:r>
              <a:rPr sz="1200" dirty="0">
                <a:latin typeface="Corbel" panose="020B0503020204020204" pitchFamily="34" charset="0"/>
                <a:cs typeface="Arial"/>
              </a:rPr>
              <a:t>01.09.2024</a:t>
            </a:r>
          </a:p>
          <a:p>
            <a:pPr>
              <a:lnSpc>
                <a:spcPct val="100000"/>
              </a:lnSpc>
              <a:spcBef>
                <a:spcPts val="25"/>
              </a:spcBef>
            </a:pPr>
            <a:endParaRPr sz="1700" dirty="0">
              <a:latin typeface="Times New Roman"/>
              <a:cs typeface="Times New Roman"/>
            </a:endParaRPr>
          </a:p>
          <a:p>
            <a:pPr marR="5080" algn="r">
              <a:lnSpc>
                <a:spcPct val="100000"/>
              </a:lnSpc>
            </a:pPr>
            <a:endParaRPr sz="1600" dirty="0">
              <a:latin typeface="Arial"/>
              <a:cs typeface="Arial"/>
            </a:endParaRPr>
          </a:p>
        </p:txBody>
      </p:sp>
    </p:spTree>
    <p:extLst>
      <p:ext uri="{BB962C8B-B14F-4D97-AF65-F5344CB8AC3E}">
        <p14:creationId xmlns:p14="http://schemas.microsoft.com/office/powerpoint/2010/main" val="1848668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838200"/>
            <a:ext cx="11277600" cy="5522024"/>
          </a:xfrm>
          <a:prstGeom prst="rect">
            <a:avLst/>
          </a:prstGeom>
        </p:spPr>
        <p:txBody>
          <a:bodyPr vert="horz" wrap="square" lIns="0" tIns="0" rIns="0" bIns="0" rtlCol="0">
            <a:spAutoFit/>
          </a:bodyPr>
          <a:lstStyle/>
          <a:p>
            <a:pPr marL="438150"/>
            <a:r>
              <a:rPr sz="1700" b="1" spc="-5" dirty="0">
                <a:solidFill>
                  <a:srgbClr val="05A6DF"/>
                </a:solidFill>
                <a:latin typeface="Trebuchet MS" panose="020B0603020202020204" pitchFamily="34" charset="0"/>
                <a:cs typeface="Verdana"/>
              </a:rPr>
              <a:t>Положение </a:t>
            </a:r>
            <a:r>
              <a:rPr sz="1700" b="1" dirty="0">
                <a:solidFill>
                  <a:srgbClr val="05A6DF"/>
                </a:solidFill>
                <a:latin typeface="Trebuchet MS" panose="020B0603020202020204" pitchFamily="34" charset="0"/>
                <a:cs typeface="Verdana"/>
              </a:rPr>
              <a:t>о </a:t>
            </a:r>
            <a:r>
              <a:rPr sz="1700" b="1" spc="-5" dirty="0">
                <a:solidFill>
                  <a:srgbClr val="05A6DF"/>
                </a:solidFill>
                <a:latin typeface="Trebuchet MS" panose="020B0603020202020204" pitchFamily="34" charset="0"/>
                <a:cs typeface="Verdana"/>
              </a:rPr>
              <a:t>закупке заказчика </a:t>
            </a:r>
            <a:r>
              <a:rPr sz="1700" b="1" dirty="0">
                <a:solidFill>
                  <a:srgbClr val="05A6DF"/>
                </a:solidFill>
                <a:latin typeface="Trebuchet MS" panose="020B0603020202020204" pitchFamily="34" charset="0"/>
                <a:cs typeface="Verdana"/>
              </a:rPr>
              <a:t>-</a:t>
            </a:r>
            <a:r>
              <a:rPr sz="1700" b="1" spc="25" dirty="0">
                <a:solidFill>
                  <a:srgbClr val="05A6DF"/>
                </a:solidFill>
                <a:latin typeface="Trebuchet MS" panose="020B0603020202020204" pitchFamily="34" charset="0"/>
                <a:cs typeface="Verdana"/>
              </a:rPr>
              <a:t> </a:t>
            </a:r>
            <a:r>
              <a:rPr sz="1700" b="1" dirty="0">
                <a:solidFill>
                  <a:srgbClr val="05A6DF"/>
                </a:solidFill>
                <a:latin typeface="Trebuchet MS" panose="020B0603020202020204" pitchFamily="34" charset="0"/>
                <a:cs typeface="Verdana"/>
              </a:rPr>
              <a:t>ФОИВ</a:t>
            </a:r>
            <a:endParaRPr sz="1700" dirty="0">
              <a:latin typeface="Trebuchet MS" panose="020B0603020202020204" pitchFamily="34" charset="0"/>
              <a:cs typeface="Verdana"/>
            </a:endParaRPr>
          </a:p>
          <a:p>
            <a:pPr marL="12700" marR="5080">
              <a:spcBef>
                <a:spcPts val="1310"/>
              </a:spcBef>
            </a:pPr>
            <a:r>
              <a:rPr sz="1700" b="1" spc="-5" dirty="0">
                <a:solidFill>
                  <a:srgbClr val="274696"/>
                </a:solidFill>
                <a:latin typeface="Trebuchet MS" panose="020B0603020202020204" pitchFamily="34" charset="0"/>
                <a:cs typeface="Verdana"/>
              </a:rPr>
              <a:t>1. </a:t>
            </a:r>
            <a:r>
              <a:rPr sz="1700" b="1" dirty="0">
                <a:solidFill>
                  <a:srgbClr val="274696"/>
                </a:solidFill>
                <a:latin typeface="Trebuchet MS" panose="020B0603020202020204" pitchFamily="34" charset="0"/>
                <a:cs typeface="Verdana"/>
              </a:rPr>
              <a:t>Закупка у </a:t>
            </a:r>
            <a:r>
              <a:rPr sz="1700" b="1" spc="-5" dirty="0">
                <a:solidFill>
                  <a:srgbClr val="274696"/>
                </a:solidFill>
                <a:latin typeface="Trebuchet MS" panose="020B0603020202020204" pitchFamily="34" charset="0"/>
                <a:cs typeface="Verdana"/>
              </a:rPr>
              <a:t>единственного </a:t>
            </a:r>
            <a:r>
              <a:rPr sz="1700" b="1" dirty="0">
                <a:solidFill>
                  <a:srgbClr val="274696"/>
                </a:solidFill>
                <a:latin typeface="Trebuchet MS" panose="020B0603020202020204" pitchFamily="34" charset="0"/>
                <a:cs typeface="Verdana"/>
              </a:rPr>
              <a:t>поставщика </a:t>
            </a:r>
            <a:r>
              <a:rPr sz="1700" b="1" spc="-5" dirty="0">
                <a:solidFill>
                  <a:srgbClr val="274696"/>
                </a:solidFill>
                <a:latin typeface="Trebuchet MS" panose="020B0603020202020204" pitchFamily="34" charset="0"/>
                <a:cs typeface="Verdana"/>
              </a:rPr>
              <a:t>(подрядчика, исполнителя) </a:t>
            </a:r>
            <a:r>
              <a:rPr sz="1700" dirty="0">
                <a:latin typeface="Trebuchet MS" panose="020B0603020202020204" pitchFamily="34" charset="0"/>
                <a:cs typeface="Verdana"/>
              </a:rPr>
              <a:t>–  </a:t>
            </a:r>
            <a:r>
              <a:rPr sz="1700" spc="-5" dirty="0">
                <a:latin typeface="Trebuchet MS" panose="020B0603020202020204" pitchFamily="34" charset="0"/>
                <a:cs typeface="Verdana"/>
              </a:rPr>
              <a:t>неконкурентный способ закупки, </a:t>
            </a:r>
            <a:r>
              <a:rPr sz="1700" dirty="0">
                <a:latin typeface="Trebuchet MS" panose="020B0603020202020204" pitchFamily="34" charset="0"/>
                <a:cs typeface="Verdana"/>
              </a:rPr>
              <a:t>в </a:t>
            </a:r>
            <a:r>
              <a:rPr sz="1700" spc="-5" dirty="0">
                <a:latin typeface="Trebuchet MS" panose="020B0603020202020204" pitchFamily="34" charset="0"/>
                <a:cs typeface="Verdana"/>
              </a:rPr>
              <a:t>рамках которого Заказчик </a:t>
            </a:r>
            <a:r>
              <a:rPr sz="1700" dirty="0">
                <a:latin typeface="Trebuchet MS" panose="020B0603020202020204" pitchFamily="34" charset="0"/>
                <a:cs typeface="Verdana"/>
              </a:rPr>
              <a:t>предлагает </a:t>
            </a:r>
            <a:r>
              <a:rPr sz="1700" spc="-5" dirty="0">
                <a:latin typeface="Trebuchet MS" panose="020B0603020202020204" pitchFamily="34" charset="0"/>
                <a:cs typeface="Verdana"/>
              </a:rPr>
              <a:t>заключить  </a:t>
            </a:r>
            <a:r>
              <a:rPr sz="1700" dirty="0">
                <a:latin typeface="Trebuchet MS" panose="020B0603020202020204" pitchFamily="34" charset="0"/>
                <a:cs typeface="Verdana"/>
              </a:rPr>
              <a:t>договор (договоры) только одному поставщику </a:t>
            </a:r>
            <a:r>
              <a:rPr sz="1700" spc="-5" dirty="0">
                <a:latin typeface="Trebuchet MS" panose="020B0603020202020204" pitchFamily="34" charset="0"/>
                <a:cs typeface="Verdana"/>
              </a:rPr>
              <a:t>(подрядчику, исполнителю) </a:t>
            </a:r>
            <a:r>
              <a:rPr sz="1700" dirty="0">
                <a:latin typeface="Trebuchet MS" panose="020B0603020202020204" pitchFamily="34" charset="0"/>
                <a:cs typeface="Verdana"/>
              </a:rPr>
              <a:t>либо  принимает предложение о заключении договора </a:t>
            </a:r>
            <a:r>
              <a:rPr sz="1700" spc="-5" dirty="0">
                <a:latin typeface="Trebuchet MS" panose="020B0603020202020204" pitchFamily="34" charset="0"/>
                <a:cs typeface="Verdana"/>
              </a:rPr>
              <a:t>(договоров) </a:t>
            </a:r>
            <a:r>
              <a:rPr sz="1700" dirty="0">
                <a:latin typeface="Trebuchet MS" panose="020B0603020202020204" pitchFamily="34" charset="0"/>
                <a:cs typeface="Verdana"/>
              </a:rPr>
              <a:t>от одного </a:t>
            </a:r>
            <a:r>
              <a:rPr sz="1700" spc="-5" dirty="0">
                <a:latin typeface="Trebuchet MS" panose="020B0603020202020204" pitchFamily="34" charset="0"/>
                <a:cs typeface="Verdana"/>
              </a:rPr>
              <a:t>поставщика  </a:t>
            </a:r>
            <a:r>
              <a:rPr sz="1700" dirty="0">
                <a:latin typeface="Trebuchet MS" panose="020B0603020202020204" pitchFamily="34" charset="0"/>
                <a:cs typeface="Verdana"/>
              </a:rPr>
              <a:t>(подрядчика, исполнителя). </a:t>
            </a:r>
            <a:r>
              <a:rPr sz="1700" spc="-5" dirty="0">
                <a:latin typeface="Trebuchet MS" panose="020B0603020202020204" pitchFamily="34" charset="0"/>
                <a:cs typeface="Verdana"/>
              </a:rPr>
              <a:t>Такая закупка может </a:t>
            </a:r>
            <a:r>
              <a:rPr sz="1700" dirty="0">
                <a:latin typeface="Trebuchet MS" panose="020B0603020202020204" pitchFamily="34" charset="0"/>
                <a:cs typeface="Verdana"/>
              </a:rPr>
              <a:t>осуществляться в</a:t>
            </a:r>
            <a:r>
              <a:rPr sz="1700" spc="-145" dirty="0">
                <a:latin typeface="Trebuchet MS" panose="020B0603020202020204" pitchFamily="34" charset="0"/>
                <a:cs typeface="Verdana"/>
              </a:rPr>
              <a:t> </a:t>
            </a:r>
            <a:r>
              <a:rPr sz="1700" dirty="0">
                <a:latin typeface="Trebuchet MS" panose="020B0603020202020204" pitchFamily="34" charset="0"/>
                <a:cs typeface="Verdana"/>
              </a:rPr>
              <a:t>случаях:</a:t>
            </a:r>
          </a:p>
          <a:p>
            <a:pPr marL="12700" marR="6350">
              <a:spcBef>
                <a:spcPts val="590"/>
              </a:spcBef>
              <a:buAutoNum type="arabicParenR"/>
              <a:tabLst>
                <a:tab pos="276860" algn="l"/>
              </a:tabLst>
            </a:pPr>
            <a:r>
              <a:rPr sz="1700" spc="-5" dirty="0">
                <a:latin typeface="Trebuchet MS" panose="020B0603020202020204" pitchFamily="34" charset="0"/>
                <a:cs typeface="Verdana"/>
              </a:rPr>
              <a:t>осуществление закупки </a:t>
            </a:r>
            <a:r>
              <a:rPr sz="1700" dirty="0">
                <a:latin typeface="Trebuchet MS" panose="020B0603020202020204" pitchFamily="34" charset="0"/>
                <a:cs typeface="Verdana"/>
              </a:rPr>
              <a:t>ТРУ, </a:t>
            </a:r>
            <a:r>
              <a:rPr sz="1700" spc="-5" dirty="0">
                <a:latin typeface="Trebuchet MS" panose="020B0603020202020204" pitchFamily="34" charset="0"/>
                <a:cs typeface="Verdana"/>
              </a:rPr>
              <a:t>которые относятся </a:t>
            </a:r>
            <a:r>
              <a:rPr sz="1700" dirty="0">
                <a:latin typeface="Trebuchet MS" panose="020B0603020202020204" pitchFamily="34" charset="0"/>
                <a:cs typeface="Verdana"/>
              </a:rPr>
              <a:t>к </a:t>
            </a:r>
            <a:r>
              <a:rPr sz="1700" spc="-5" dirty="0">
                <a:latin typeface="Trebuchet MS" panose="020B0603020202020204" pitchFamily="34" charset="0"/>
                <a:cs typeface="Verdana"/>
              </a:rPr>
              <a:t>сфере деятельности </a:t>
            </a:r>
            <a:r>
              <a:rPr sz="1700" b="1" spc="-5" dirty="0">
                <a:solidFill>
                  <a:srgbClr val="274696"/>
                </a:solidFill>
                <a:latin typeface="Trebuchet MS" panose="020B0603020202020204" pitchFamily="34" charset="0"/>
                <a:cs typeface="Verdana"/>
              </a:rPr>
              <a:t>субъектов естественных  </a:t>
            </a:r>
            <a:r>
              <a:rPr sz="1700" b="1" dirty="0">
                <a:solidFill>
                  <a:srgbClr val="274696"/>
                </a:solidFill>
                <a:latin typeface="Trebuchet MS" panose="020B0603020202020204" pitchFamily="34" charset="0"/>
                <a:cs typeface="Verdana"/>
              </a:rPr>
              <a:t>монополий </a:t>
            </a:r>
            <a:r>
              <a:rPr sz="1700" dirty="0">
                <a:latin typeface="Trebuchet MS" panose="020B0603020202020204" pitchFamily="34" charset="0"/>
                <a:cs typeface="Verdana"/>
              </a:rPr>
              <a:t>в </a:t>
            </a:r>
            <a:r>
              <a:rPr sz="1700" spc="-5" dirty="0">
                <a:latin typeface="Trebuchet MS" panose="020B0603020202020204" pitchFamily="34" charset="0"/>
                <a:cs typeface="Verdana"/>
              </a:rPr>
              <a:t>соответствии с Федеральным законом </a:t>
            </a:r>
            <a:r>
              <a:rPr sz="1700" dirty="0">
                <a:latin typeface="Trebuchet MS" panose="020B0603020202020204" pitchFamily="34" charset="0"/>
                <a:cs typeface="Verdana"/>
              </a:rPr>
              <a:t>от 17.08.1995 № 147-ФЗ «О </a:t>
            </a:r>
            <a:r>
              <a:rPr sz="1700" spc="-5" dirty="0">
                <a:latin typeface="Trebuchet MS" panose="020B0603020202020204" pitchFamily="34" charset="0"/>
                <a:cs typeface="Verdana"/>
              </a:rPr>
              <a:t>естественных  монополиях»</a:t>
            </a:r>
            <a:endParaRPr sz="1700" dirty="0">
              <a:latin typeface="Trebuchet MS" panose="020B0603020202020204" pitchFamily="34" charset="0"/>
              <a:cs typeface="Verdana"/>
            </a:endParaRPr>
          </a:p>
          <a:p>
            <a:pPr marL="12700" marR="7620">
              <a:spcBef>
                <a:spcPts val="595"/>
              </a:spcBef>
              <a:buAutoNum type="arabicParenR"/>
              <a:tabLst>
                <a:tab pos="255270" algn="l"/>
              </a:tabLst>
            </a:pPr>
            <a:r>
              <a:rPr sz="1700" spc="-5" dirty="0">
                <a:latin typeface="Trebuchet MS" panose="020B0603020202020204" pitchFamily="34" charset="0"/>
                <a:cs typeface="Verdana"/>
              </a:rPr>
              <a:t>осуществление закупки </a:t>
            </a:r>
            <a:r>
              <a:rPr sz="1700" dirty="0">
                <a:latin typeface="Trebuchet MS" panose="020B0603020202020204" pitchFamily="34" charset="0"/>
                <a:cs typeface="Verdana"/>
              </a:rPr>
              <a:t>у </a:t>
            </a:r>
            <a:r>
              <a:rPr sz="1700" spc="-5" dirty="0">
                <a:latin typeface="Trebuchet MS" panose="020B0603020202020204" pitchFamily="34" charset="0"/>
                <a:cs typeface="Verdana"/>
              </a:rPr>
              <a:t>единственного поставщика, определенного </a:t>
            </a:r>
            <a:r>
              <a:rPr sz="1700" b="1" spc="-5" dirty="0">
                <a:solidFill>
                  <a:srgbClr val="274696"/>
                </a:solidFill>
                <a:latin typeface="Trebuchet MS" panose="020B0603020202020204" pitchFamily="34" charset="0"/>
                <a:cs typeface="Verdana"/>
              </a:rPr>
              <a:t>указом или распоряжением  </a:t>
            </a:r>
            <a:r>
              <a:rPr sz="1700" spc="-5" dirty="0">
                <a:latin typeface="Trebuchet MS" panose="020B0603020202020204" pitchFamily="34" charset="0"/>
                <a:cs typeface="Verdana"/>
              </a:rPr>
              <a:t>Президента РФ, </a:t>
            </a:r>
            <a:r>
              <a:rPr sz="1700" dirty="0">
                <a:latin typeface="Trebuchet MS" panose="020B0603020202020204" pitchFamily="34" charset="0"/>
                <a:cs typeface="Verdana"/>
              </a:rPr>
              <a:t>либо в случаях, </a:t>
            </a:r>
            <a:r>
              <a:rPr sz="1700" spc="-5" dirty="0">
                <a:latin typeface="Trebuchet MS" panose="020B0603020202020204" pitchFamily="34" charset="0"/>
                <a:cs typeface="Verdana"/>
              </a:rPr>
              <a:t>установленных поручениями Президента РФ, либо </a:t>
            </a:r>
            <a:r>
              <a:rPr sz="1700" dirty="0">
                <a:latin typeface="Trebuchet MS" panose="020B0603020202020204" pitchFamily="34" charset="0"/>
                <a:cs typeface="Verdana"/>
              </a:rPr>
              <a:t>у </a:t>
            </a:r>
            <a:r>
              <a:rPr sz="1700" spc="-5" dirty="0">
                <a:latin typeface="Trebuchet MS" panose="020B0603020202020204" pitchFamily="34" charset="0"/>
                <a:cs typeface="Verdana"/>
              </a:rPr>
              <a:t>поставщика,  определенного </a:t>
            </a:r>
            <a:r>
              <a:rPr sz="1700" b="1" spc="-5" dirty="0">
                <a:solidFill>
                  <a:srgbClr val="274696"/>
                </a:solidFill>
                <a:latin typeface="Trebuchet MS" panose="020B0603020202020204" pitchFamily="34" charset="0"/>
                <a:cs typeface="Verdana"/>
              </a:rPr>
              <a:t>постановлением или распоряжением </a:t>
            </a:r>
            <a:r>
              <a:rPr sz="1700" spc="-5" dirty="0">
                <a:latin typeface="Trebuchet MS" panose="020B0603020202020204" pitchFamily="34" charset="0"/>
                <a:cs typeface="Verdana"/>
              </a:rPr>
              <a:t>Правительства</a:t>
            </a:r>
            <a:r>
              <a:rPr sz="1700" spc="60" dirty="0">
                <a:latin typeface="Trebuchet MS" panose="020B0603020202020204" pitchFamily="34" charset="0"/>
                <a:cs typeface="Verdana"/>
              </a:rPr>
              <a:t> </a:t>
            </a:r>
            <a:r>
              <a:rPr sz="1700" spc="-5" dirty="0">
                <a:latin typeface="Trebuchet MS" panose="020B0603020202020204" pitchFamily="34" charset="0"/>
                <a:cs typeface="Verdana"/>
              </a:rPr>
              <a:t>РФ</a:t>
            </a:r>
            <a:endParaRPr sz="1700" dirty="0">
              <a:latin typeface="Trebuchet MS" panose="020B0603020202020204" pitchFamily="34" charset="0"/>
              <a:cs typeface="Verdana"/>
            </a:endParaRPr>
          </a:p>
          <a:p>
            <a:pPr marL="12700" marR="6985">
              <a:spcBef>
                <a:spcPts val="595"/>
              </a:spcBef>
              <a:buAutoNum type="arabicParenR"/>
              <a:tabLst>
                <a:tab pos="363855" algn="l"/>
              </a:tabLst>
            </a:pPr>
            <a:r>
              <a:rPr sz="1700" spc="-5" dirty="0">
                <a:latin typeface="Trebuchet MS" panose="020B0603020202020204" pitchFamily="34" charset="0"/>
                <a:cs typeface="Verdana"/>
              </a:rPr>
              <a:t>возникновение потребности </a:t>
            </a:r>
            <a:r>
              <a:rPr sz="1700" dirty="0">
                <a:latin typeface="Trebuchet MS" panose="020B0603020202020204" pitchFamily="34" charset="0"/>
                <a:cs typeface="Verdana"/>
              </a:rPr>
              <a:t>в ТРУ, </a:t>
            </a:r>
            <a:r>
              <a:rPr sz="1700" spc="-5" dirty="0">
                <a:latin typeface="Trebuchet MS" panose="020B0603020202020204" pitchFamily="34" charset="0"/>
                <a:cs typeface="Verdana"/>
              </a:rPr>
              <a:t>поставка, выполнение или оказание которых </a:t>
            </a:r>
            <a:r>
              <a:rPr sz="1700" dirty="0">
                <a:latin typeface="Trebuchet MS" panose="020B0603020202020204" pitchFamily="34" charset="0"/>
                <a:cs typeface="Verdana"/>
              </a:rPr>
              <a:t>может  </a:t>
            </a:r>
            <a:r>
              <a:rPr sz="1700" spc="-5" dirty="0">
                <a:latin typeface="Trebuchet MS" panose="020B0603020202020204" pitchFamily="34" charset="0"/>
                <a:cs typeface="Verdana"/>
              </a:rPr>
              <a:t>осуществляться </a:t>
            </a:r>
            <a:r>
              <a:rPr sz="1700" b="1" dirty="0">
                <a:solidFill>
                  <a:srgbClr val="274696"/>
                </a:solidFill>
                <a:latin typeface="Trebuchet MS" panose="020B0603020202020204" pitchFamily="34" charset="0"/>
                <a:cs typeface="Verdana"/>
              </a:rPr>
              <a:t>органом </a:t>
            </a:r>
            <a:r>
              <a:rPr sz="1700" b="1" spc="-5" dirty="0">
                <a:solidFill>
                  <a:srgbClr val="274696"/>
                </a:solidFill>
                <a:latin typeface="Trebuchet MS" panose="020B0603020202020204" pitchFamily="34" charset="0"/>
                <a:cs typeface="Verdana"/>
              </a:rPr>
              <a:t>исполнительной </a:t>
            </a:r>
            <a:r>
              <a:rPr sz="1700" b="1" spc="-10" dirty="0">
                <a:solidFill>
                  <a:srgbClr val="274696"/>
                </a:solidFill>
                <a:latin typeface="Trebuchet MS" panose="020B0603020202020204" pitchFamily="34" charset="0"/>
                <a:cs typeface="Verdana"/>
              </a:rPr>
              <a:t>власти </a:t>
            </a:r>
            <a:r>
              <a:rPr sz="1700" dirty="0">
                <a:latin typeface="Trebuchet MS" panose="020B0603020202020204" pitchFamily="34" charset="0"/>
                <a:cs typeface="Verdana"/>
              </a:rPr>
              <a:t>в </a:t>
            </a:r>
            <a:r>
              <a:rPr sz="1700" spc="-5" dirty="0">
                <a:latin typeface="Trebuchet MS" panose="020B0603020202020204" pitchFamily="34" charset="0"/>
                <a:cs typeface="Verdana"/>
              </a:rPr>
              <a:t>соответствии с его полномочиями либо  государственным учреждением, государственным унитарным предприятием, муниципальным унитарным  предприятием</a:t>
            </a:r>
            <a:endParaRPr sz="1700" dirty="0">
              <a:latin typeface="Trebuchet MS" panose="020B0603020202020204" pitchFamily="34" charset="0"/>
              <a:cs typeface="Verdana"/>
            </a:endParaRPr>
          </a:p>
          <a:p>
            <a:pPr marL="12700" marR="6350">
              <a:spcBef>
                <a:spcPts val="595"/>
              </a:spcBef>
              <a:buAutoNum type="arabicParenR"/>
              <a:tabLst>
                <a:tab pos="246379" algn="l"/>
              </a:tabLst>
            </a:pPr>
            <a:r>
              <a:rPr sz="1700" spc="-5" dirty="0">
                <a:latin typeface="Trebuchet MS" panose="020B0603020202020204" pitchFamily="34" charset="0"/>
                <a:cs typeface="Verdana"/>
              </a:rPr>
              <a:t>осуществление закупки ТРУ </a:t>
            </a:r>
            <a:r>
              <a:rPr sz="1700" dirty="0">
                <a:latin typeface="Trebuchet MS" panose="020B0603020202020204" pitchFamily="34" charset="0"/>
                <a:cs typeface="Verdana"/>
              </a:rPr>
              <a:t>в случае, </a:t>
            </a:r>
            <a:r>
              <a:rPr sz="1700" spc="-5" dirty="0">
                <a:latin typeface="Trebuchet MS" panose="020B0603020202020204" pitchFamily="34" charset="0"/>
                <a:cs typeface="Verdana"/>
              </a:rPr>
              <a:t>если </a:t>
            </a:r>
            <a:r>
              <a:rPr sz="1700" dirty="0">
                <a:latin typeface="Trebuchet MS" panose="020B0603020202020204" pitchFamily="34" charset="0"/>
                <a:cs typeface="Verdana"/>
              </a:rPr>
              <a:t>их </a:t>
            </a:r>
            <a:r>
              <a:rPr sz="1700" spc="-5" dirty="0">
                <a:latin typeface="Trebuchet MS" panose="020B0603020202020204" pitchFamily="34" charset="0"/>
                <a:cs typeface="Verdana"/>
              </a:rPr>
              <a:t>стоимость </a:t>
            </a:r>
            <a:r>
              <a:rPr sz="1700" b="1" dirty="0">
                <a:solidFill>
                  <a:srgbClr val="274696"/>
                </a:solidFill>
                <a:latin typeface="Trebuchet MS" panose="020B0603020202020204" pitchFamily="34" charset="0"/>
                <a:cs typeface="Verdana"/>
              </a:rPr>
              <a:t>не </a:t>
            </a:r>
            <a:r>
              <a:rPr sz="1700" b="1" spc="-5" dirty="0">
                <a:solidFill>
                  <a:srgbClr val="274696"/>
                </a:solidFill>
                <a:latin typeface="Trebuchet MS" panose="020B0603020202020204" pitchFamily="34" charset="0"/>
                <a:cs typeface="Verdana"/>
              </a:rPr>
              <a:t>превышает 600 000 рублей</a:t>
            </a:r>
            <a:r>
              <a:rPr sz="1700" spc="-5" dirty="0">
                <a:latin typeface="Trebuchet MS" panose="020B0603020202020204" pitchFamily="34" charset="0"/>
                <a:cs typeface="Verdana"/>
              </a:rPr>
              <a:t>, при </a:t>
            </a:r>
            <a:r>
              <a:rPr sz="1700" dirty="0">
                <a:latin typeface="Trebuchet MS" panose="020B0603020202020204" pitchFamily="34" charset="0"/>
                <a:cs typeface="Verdana"/>
              </a:rPr>
              <a:t>этом  </a:t>
            </a:r>
            <a:r>
              <a:rPr sz="1700" spc="-5" dirty="0">
                <a:latin typeface="Trebuchet MS" panose="020B0603020202020204" pitchFamily="34" charset="0"/>
                <a:cs typeface="Verdana"/>
              </a:rPr>
              <a:t>Заказчик вправе осуществить </a:t>
            </a:r>
            <a:r>
              <a:rPr sz="1700" dirty="0">
                <a:latin typeface="Trebuchet MS" panose="020B0603020202020204" pitchFamily="34" charset="0"/>
                <a:cs typeface="Verdana"/>
              </a:rPr>
              <a:t>в </a:t>
            </a:r>
            <a:r>
              <a:rPr sz="1700" spc="-5" dirty="0">
                <a:latin typeface="Trebuchet MS" panose="020B0603020202020204" pitchFamily="34" charset="0"/>
                <a:cs typeface="Verdana"/>
              </a:rPr>
              <a:t>соответствии с настоящим пунктом закупку ТРУ </a:t>
            </a:r>
            <a:r>
              <a:rPr sz="1700" b="1" spc="-5" dirty="0">
                <a:solidFill>
                  <a:srgbClr val="274696"/>
                </a:solidFill>
                <a:latin typeface="Trebuchet MS" panose="020B0603020202020204" pitchFamily="34" charset="0"/>
                <a:cs typeface="Verdana"/>
              </a:rPr>
              <a:t>в пределах 30% </a:t>
            </a:r>
            <a:r>
              <a:rPr sz="1700" dirty="0">
                <a:latin typeface="Trebuchet MS" panose="020B0603020202020204" pitchFamily="34" charset="0"/>
                <a:cs typeface="Verdana"/>
              </a:rPr>
              <a:t>от  </a:t>
            </a:r>
            <a:r>
              <a:rPr sz="1700" spc="-5" dirty="0">
                <a:latin typeface="Trebuchet MS" panose="020B0603020202020204" pitchFamily="34" charset="0"/>
                <a:cs typeface="Verdana"/>
              </a:rPr>
              <a:t>утвержденного </a:t>
            </a:r>
            <a:r>
              <a:rPr sz="1700" dirty="0">
                <a:latin typeface="Trebuchet MS" panose="020B0603020202020204" pitchFamily="34" charset="0"/>
                <a:cs typeface="Verdana"/>
              </a:rPr>
              <a:t>в </a:t>
            </a:r>
            <a:r>
              <a:rPr sz="1700" spc="-5" dirty="0">
                <a:latin typeface="Trebuchet MS" panose="020B0603020202020204" pitchFamily="34" charset="0"/>
                <a:cs typeface="Verdana"/>
              </a:rPr>
              <a:t>плане </a:t>
            </a:r>
            <a:r>
              <a:rPr sz="1700" dirty="0">
                <a:latin typeface="Trebuchet MS" panose="020B0603020202020204" pitchFamily="34" charset="0"/>
                <a:cs typeface="Verdana"/>
              </a:rPr>
              <a:t>ФХД на </a:t>
            </a:r>
            <a:r>
              <a:rPr sz="1700" spc="-5" dirty="0">
                <a:latin typeface="Trebuchet MS" panose="020B0603020202020204" pitchFamily="34" charset="0"/>
                <a:cs typeface="Verdana"/>
              </a:rPr>
              <a:t>соответствующий финансовый год общего объема финансового  обеспечения для осуществления закупок </a:t>
            </a:r>
            <a:r>
              <a:rPr sz="1700" dirty="0">
                <a:latin typeface="Trebuchet MS" panose="020B0603020202020204" pitchFamily="34" charset="0"/>
                <a:cs typeface="Verdana"/>
              </a:rPr>
              <a:t>в </a:t>
            </a:r>
            <a:r>
              <a:rPr sz="1700" spc="-5" dirty="0">
                <a:latin typeface="Trebuchet MS" panose="020B0603020202020204" pitchFamily="34" charset="0"/>
                <a:cs typeface="Verdana"/>
              </a:rPr>
              <a:t>соответствии с Законом </a:t>
            </a:r>
            <a:r>
              <a:rPr sz="1700" dirty="0">
                <a:latin typeface="Trebuchet MS" panose="020B0603020202020204" pitchFamily="34" charset="0"/>
                <a:cs typeface="Verdana"/>
              </a:rPr>
              <a:t>№ </a:t>
            </a:r>
            <a:r>
              <a:rPr sz="1700" spc="-5" dirty="0">
                <a:latin typeface="Trebuchet MS" panose="020B0603020202020204" pitchFamily="34" charset="0"/>
                <a:cs typeface="Verdana"/>
              </a:rPr>
              <a:t>223-ФЗ, </a:t>
            </a:r>
            <a:r>
              <a:rPr sz="1700" dirty="0">
                <a:latin typeface="Trebuchet MS" panose="020B0603020202020204" pitchFamily="34" charset="0"/>
                <a:cs typeface="Verdana"/>
              </a:rPr>
              <a:t>в </a:t>
            </a:r>
            <a:r>
              <a:rPr sz="1700" spc="-5" dirty="0">
                <a:latin typeface="Trebuchet MS" panose="020B0603020202020204" pitchFamily="34" charset="0"/>
                <a:cs typeface="Verdana"/>
              </a:rPr>
              <a:t>том числе </a:t>
            </a:r>
            <a:r>
              <a:rPr sz="1700" spc="-10" dirty="0">
                <a:latin typeface="Trebuchet MS" panose="020B0603020202020204" pitchFamily="34" charset="0"/>
                <a:cs typeface="Verdana"/>
              </a:rPr>
              <a:t>для </a:t>
            </a:r>
            <a:r>
              <a:rPr sz="1700" dirty="0">
                <a:latin typeface="Trebuchet MS" panose="020B0603020202020204" pitchFamily="34" charset="0"/>
                <a:cs typeface="Verdana"/>
              </a:rPr>
              <a:t>оплаты  </a:t>
            </a:r>
            <a:r>
              <a:rPr sz="1700" spc="-5" dirty="0">
                <a:latin typeface="Trebuchet MS" panose="020B0603020202020204" pitchFamily="34" charset="0"/>
                <a:cs typeface="Verdana"/>
              </a:rPr>
              <a:t>договоров, заключенных до начала указанного финансового года и подлежащих оплате </a:t>
            </a:r>
            <a:r>
              <a:rPr sz="1700" dirty="0">
                <a:latin typeface="Trebuchet MS" panose="020B0603020202020204" pitchFamily="34" charset="0"/>
                <a:cs typeface="Verdana"/>
              </a:rPr>
              <a:t>в </a:t>
            </a:r>
            <a:r>
              <a:rPr sz="1700" spc="-5" dirty="0">
                <a:latin typeface="Trebuchet MS" panose="020B0603020202020204" pitchFamily="34" charset="0"/>
                <a:cs typeface="Verdana"/>
              </a:rPr>
              <a:t>указанном  финансовом</a:t>
            </a:r>
            <a:r>
              <a:rPr sz="1700" spc="-80" dirty="0">
                <a:latin typeface="Trebuchet MS" panose="020B0603020202020204" pitchFamily="34" charset="0"/>
                <a:cs typeface="Verdana"/>
              </a:rPr>
              <a:t> </a:t>
            </a:r>
            <a:r>
              <a:rPr sz="1700" spc="-5" dirty="0">
                <a:latin typeface="Trebuchet MS" panose="020B0603020202020204" pitchFamily="34" charset="0"/>
                <a:cs typeface="Verdana"/>
              </a:rPr>
              <a:t>году</a:t>
            </a:r>
            <a:endParaRPr sz="1700" dirty="0">
              <a:latin typeface="Trebuchet MS" panose="020B0603020202020204" pitchFamily="34" charset="0"/>
              <a:cs typeface="Verdana"/>
            </a:endParaRPr>
          </a:p>
          <a:p>
            <a:pPr marL="12700">
              <a:spcBef>
                <a:spcPts val="595"/>
              </a:spcBef>
            </a:pPr>
            <a:r>
              <a:rPr sz="1700" spc="-5" dirty="0">
                <a:latin typeface="Trebuchet MS" panose="020B0603020202020204" pitchFamily="34" charset="0"/>
                <a:cs typeface="Verdana"/>
              </a:rPr>
              <a:t>5)…</a:t>
            </a:r>
            <a:endParaRPr sz="1700" dirty="0">
              <a:latin typeface="Trebuchet MS" panose="020B0603020202020204" pitchFamily="34" charset="0"/>
              <a:cs typeface="Verdana"/>
            </a:endParaRPr>
          </a:p>
        </p:txBody>
      </p:sp>
      <p:sp>
        <p:nvSpPr>
          <p:cNvPr id="5" name="object 3"/>
          <p:cNvSpPr txBox="1"/>
          <p:nvPr/>
        </p:nvSpPr>
        <p:spPr>
          <a:xfrm>
            <a:off x="0"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b="1"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4800" y="644575"/>
            <a:ext cx="11506200" cy="5816977"/>
          </a:xfrm>
          <a:prstGeom prst="rect">
            <a:avLst/>
          </a:prstGeom>
        </p:spPr>
        <p:txBody>
          <a:bodyPr vert="horz" wrap="square" lIns="0" tIns="0" rIns="0" bIns="0" rtlCol="0">
            <a:spAutoFit/>
          </a:bodyPr>
          <a:lstStyle/>
          <a:p>
            <a:pPr marL="438150">
              <a:lnSpc>
                <a:spcPct val="90000"/>
              </a:lnSpc>
            </a:pPr>
            <a:r>
              <a:rPr sz="1500" b="1" spc="-5" dirty="0">
                <a:solidFill>
                  <a:srgbClr val="05A6DF"/>
                </a:solidFill>
                <a:latin typeface="Trebuchet MS" panose="020B0603020202020204" pitchFamily="34" charset="0"/>
                <a:cs typeface="Verdana"/>
              </a:rPr>
              <a:t>Положение </a:t>
            </a:r>
            <a:r>
              <a:rPr sz="1500" b="1" dirty="0">
                <a:solidFill>
                  <a:srgbClr val="05A6DF"/>
                </a:solidFill>
                <a:latin typeface="Trebuchet MS" panose="020B0603020202020204" pitchFamily="34" charset="0"/>
                <a:cs typeface="Verdana"/>
              </a:rPr>
              <a:t>о </a:t>
            </a:r>
            <a:r>
              <a:rPr sz="1500" b="1" spc="-5" dirty="0">
                <a:solidFill>
                  <a:srgbClr val="05A6DF"/>
                </a:solidFill>
                <a:latin typeface="Trebuchet MS" panose="020B0603020202020204" pitchFamily="34" charset="0"/>
                <a:cs typeface="Verdana"/>
              </a:rPr>
              <a:t>закупке заказчика </a:t>
            </a:r>
            <a:r>
              <a:rPr sz="1500" b="1" dirty="0">
                <a:solidFill>
                  <a:srgbClr val="05A6DF"/>
                </a:solidFill>
                <a:latin typeface="Trebuchet MS" panose="020B0603020202020204" pitchFamily="34" charset="0"/>
                <a:cs typeface="Verdana"/>
              </a:rPr>
              <a:t>-</a:t>
            </a:r>
            <a:r>
              <a:rPr sz="1500" b="1" spc="25" dirty="0">
                <a:solidFill>
                  <a:srgbClr val="05A6DF"/>
                </a:solidFill>
                <a:latin typeface="Trebuchet MS" panose="020B0603020202020204" pitchFamily="34" charset="0"/>
                <a:cs typeface="Verdana"/>
              </a:rPr>
              <a:t> </a:t>
            </a:r>
            <a:r>
              <a:rPr sz="1500" b="1" dirty="0">
                <a:solidFill>
                  <a:srgbClr val="05A6DF"/>
                </a:solidFill>
                <a:latin typeface="Trebuchet MS" panose="020B0603020202020204" pitchFamily="34" charset="0"/>
                <a:cs typeface="Verdana"/>
              </a:rPr>
              <a:t>ФОИВ</a:t>
            </a:r>
            <a:endParaRPr sz="1500" dirty="0">
              <a:latin typeface="Trebuchet MS" panose="020B0603020202020204" pitchFamily="34" charset="0"/>
              <a:cs typeface="Verdana"/>
            </a:endParaRPr>
          </a:p>
          <a:p>
            <a:pPr marL="12700" marR="5080" indent="635">
              <a:lnSpc>
                <a:spcPct val="90000"/>
              </a:lnSpc>
              <a:buClr>
                <a:srgbClr val="274696"/>
              </a:buClr>
              <a:buFont typeface="Verdana"/>
              <a:buAutoNum type="arabicPeriod" startAt="2"/>
              <a:tabLst>
                <a:tab pos="413384" algn="l"/>
              </a:tabLst>
            </a:pPr>
            <a:r>
              <a:rPr lang="ru-RU" sz="1500" dirty="0">
                <a:latin typeface="Trebuchet MS" panose="020B0603020202020204" pitchFamily="34" charset="0"/>
                <a:cs typeface="Verdana"/>
              </a:rPr>
              <a:t>При </a:t>
            </a:r>
            <a:r>
              <a:rPr lang="ru-RU" sz="1500" spc="-5" dirty="0">
                <a:latin typeface="Trebuchet MS" panose="020B0603020202020204" pitchFamily="34" charset="0"/>
                <a:cs typeface="Verdana"/>
              </a:rPr>
              <a:t>осуществлении закупки </a:t>
            </a:r>
            <a:r>
              <a:rPr lang="ru-RU" sz="1500" dirty="0">
                <a:latin typeface="Trebuchet MS" panose="020B0603020202020204" pitchFamily="34" charset="0"/>
                <a:cs typeface="Verdana"/>
              </a:rPr>
              <a:t>у </a:t>
            </a:r>
            <a:r>
              <a:rPr lang="ru-RU" sz="1500" spc="-5" dirty="0">
                <a:latin typeface="Trebuchet MS" panose="020B0603020202020204" pitchFamily="34" charset="0"/>
                <a:cs typeface="Verdana"/>
              </a:rPr>
              <a:t>единственного поставщика Заказчик </a:t>
            </a:r>
            <a:r>
              <a:rPr lang="ru-RU" sz="1500" b="1" spc="-5" dirty="0">
                <a:solidFill>
                  <a:srgbClr val="274696"/>
                </a:solidFill>
                <a:latin typeface="Trebuchet MS" panose="020B0603020202020204" pitchFamily="34" charset="0"/>
                <a:cs typeface="Verdana"/>
              </a:rPr>
              <a:t>вправе  разместить </a:t>
            </a:r>
            <a:r>
              <a:rPr lang="ru-RU" sz="1500" b="1" dirty="0">
                <a:solidFill>
                  <a:srgbClr val="274696"/>
                </a:solidFill>
                <a:latin typeface="Trebuchet MS" panose="020B0603020202020204" pitchFamily="34" charset="0"/>
                <a:cs typeface="Verdana"/>
              </a:rPr>
              <a:t>в ЕИС </a:t>
            </a:r>
            <a:r>
              <a:rPr lang="ru-RU" sz="1500" b="1" spc="-5" dirty="0">
                <a:solidFill>
                  <a:srgbClr val="274696"/>
                </a:solidFill>
                <a:latin typeface="Trebuchet MS" panose="020B0603020202020204" pitchFamily="34" charset="0"/>
                <a:cs typeface="Verdana"/>
              </a:rPr>
              <a:t>извещение </a:t>
            </a:r>
            <a:r>
              <a:rPr lang="ru-RU" sz="1500" dirty="0">
                <a:latin typeface="Trebuchet MS" panose="020B0603020202020204" pitchFamily="34" charset="0"/>
                <a:cs typeface="Verdana"/>
              </a:rPr>
              <a:t>об </a:t>
            </a:r>
            <a:r>
              <a:rPr lang="ru-RU" sz="1500" spc="-5" dirty="0">
                <a:latin typeface="Trebuchet MS" panose="020B0603020202020204" pitchFamily="34" charset="0"/>
                <a:cs typeface="Verdana"/>
              </a:rPr>
              <a:t>осуществлении такой закупки </a:t>
            </a:r>
            <a:r>
              <a:rPr lang="ru-RU" sz="1500" spc="5" dirty="0">
                <a:latin typeface="Trebuchet MS" panose="020B0603020202020204" pitchFamily="34" charset="0"/>
                <a:cs typeface="Verdana"/>
              </a:rPr>
              <a:t>не </a:t>
            </a:r>
            <a:r>
              <a:rPr lang="ru-RU" sz="1500" dirty="0">
                <a:latin typeface="Trebuchet MS" panose="020B0603020202020204" pitchFamily="34" charset="0"/>
                <a:cs typeface="Verdana"/>
              </a:rPr>
              <a:t>позднее дня  заключения </a:t>
            </a:r>
            <a:r>
              <a:rPr lang="ru-RU" sz="1500" spc="-5" dirty="0">
                <a:latin typeface="Trebuchet MS" panose="020B0603020202020204" pitchFamily="34" charset="0"/>
                <a:cs typeface="Verdana"/>
              </a:rPr>
              <a:t>договора. </a:t>
            </a:r>
            <a:r>
              <a:rPr lang="ru-RU" sz="1500" dirty="0">
                <a:latin typeface="Trebuchet MS" panose="020B0603020202020204" pitchFamily="34" charset="0"/>
                <a:cs typeface="Verdana"/>
              </a:rPr>
              <a:t>При этом решение о размещении </a:t>
            </a:r>
            <a:r>
              <a:rPr lang="ru-RU" sz="1500" spc="-5" dirty="0">
                <a:latin typeface="Trebuchet MS" panose="020B0603020202020204" pitchFamily="34" charset="0"/>
                <a:cs typeface="Verdana"/>
              </a:rPr>
              <a:t>извещения </a:t>
            </a:r>
            <a:r>
              <a:rPr lang="ru-RU" sz="1500" dirty="0">
                <a:latin typeface="Trebuchet MS" panose="020B0603020202020204" pitchFamily="34" charset="0"/>
                <a:cs typeface="Verdana"/>
              </a:rPr>
              <a:t>о проведении </a:t>
            </a:r>
            <a:r>
              <a:rPr lang="ru-RU" sz="1500" spc="-5" dirty="0">
                <a:latin typeface="Trebuchet MS" panose="020B0603020202020204" pitchFamily="34" charset="0"/>
                <a:cs typeface="Verdana"/>
              </a:rPr>
              <a:t>закупки  </a:t>
            </a:r>
            <a:r>
              <a:rPr lang="ru-RU" sz="1500" dirty="0">
                <a:latin typeface="Trebuchet MS" panose="020B0603020202020204" pitchFamily="34" charset="0"/>
                <a:cs typeface="Verdana"/>
              </a:rPr>
              <a:t>в </a:t>
            </a:r>
            <a:r>
              <a:rPr lang="ru-RU" sz="1500" spc="-5" dirty="0">
                <a:latin typeface="Trebuchet MS" panose="020B0603020202020204" pitchFamily="34" charset="0"/>
                <a:cs typeface="Verdana"/>
              </a:rPr>
              <a:t>ЕИС принимается Заказчиком </a:t>
            </a:r>
            <a:r>
              <a:rPr lang="ru-RU" sz="1500" dirty="0">
                <a:latin typeface="Trebuchet MS" panose="020B0603020202020204" pitchFamily="34" charset="0"/>
                <a:cs typeface="Verdana"/>
              </a:rPr>
              <a:t>в </a:t>
            </a:r>
            <a:r>
              <a:rPr lang="ru-RU" sz="1500" spc="-5" dirty="0">
                <a:latin typeface="Trebuchet MS" panose="020B0603020202020204" pitchFamily="34" charset="0"/>
                <a:cs typeface="Verdana"/>
              </a:rPr>
              <a:t>каждом конкретном случае. </a:t>
            </a:r>
            <a:r>
              <a:rPr lang="ru-RU" sz="1500" dirty="0">
                <a:latin typeface="Trebuchet MS" panose="020B0603020202020204" pitchFamily="34" charset="0"/>
                <a:cs typeface="Verdana"/>
              </a:rPr>
              <a:t>Факт </a:t>
            </a:r>
            <a:r>
              <a:rPr lang="ru-RU" sz="1500" spc="-5" dirty="0">
                <a:latin typeface="Trebuchet MS" panose="020B0603020202020204" pitchFamily="34" charset="0"/>
                <a:cs typeface="Verdana"/>
              </a:rPr>
              <a:t>размещения такой </a:t>
            </a:r>
            <a:r>
              <a:rPr lang="ru-RU" sz="1500" spc="-5" dirty="0" smtClean="0">
                <a:latin typeface="Trebuchet MS" panose="020B0603020202020204" pitchFamily="34" charset="0"/>
                <a:cs typeface="Verdana"/>
              </a:rPr>
              <a:t>информации </a:t>
            </a:r>
            <a:r>
              <a:rPr lang="ru-RU" sz="1500" dirty="0">
                <a:latin typeface="Trebuchet MS" panose="020B0603020202020204" pitchFamily="34" charset="0"/>
                <a:cs typeface="Verdana"/>
              </a:rPr>
              <a:t>в </a:t>
            </a:r>
            <a:r>
              <a:rPr lang="ru-RU" sz="1500" spc="-5" dirty="0">
                <a:latin typeface="Trebuchet MS" panose="020B0603020202020204" pitchFamily="34" charset="0"/>
                <a:cs typeface="Verdana"/>
              </a:rPr>
              <a:t>ЕИС является фактом </a:t>
            </a:r>
            <a:r>
              <a:rPr lang="ru-RU" sz="1500" dirty="0">
                <a:latin typeface="Trebuchet MS" panose="020B0603020202020204" pitchFamily="34" charset="0"/>
                <a:cs typeface="Verdana"/>
              </a:rPr>
              <a:t>принятия </a:t>
            </a:r>
            <a:r>
              <a:rPr lang="ru-RU" sz="1500" spc="-5" dirty="0">
                <a:latin typeface="Trebuchet MS" panose="020B0603020202020204" pitchFamily="34" charset="0"/>
                <a:cs typeface="Verdana"/>
              </a:rPr>
              <a:t>Заказчиком такого </a:t>
            </a:r>
            <a:r>
              <a:rPr lang="ru-RU" sz="1500" dirty="0">
                <a:latin typeface="Trebuchet MS" panose="020B0603020202020204" pitchFamily="34" charset="0"/>
                <a:cs typeface="Verdana"/>
              </a:rPr>
              <a:t>решения. Составление и  опубликование </a:t>
            </a:r>
            <a:r>
              <a:rPr lang="ru-RU" sz="1500" b="1" dirty="0">
                <a:solidFill>
                  <a:srgbClr val="274696"/>
                </a:solidFill>
                <a:latin typeface="Trebuchet MS" panose="020B0603020202020204" pitchFamily="34" charset="0"/>
                <a:cs typeface="Verdana"/>
              </a:rPr>
              <a:t>отдельного документа об этом решении </a:t>
            </a:r>
            <a:r>
              <a:rPr lang="ru-RU" sz="1500" spc="5" dirty="0">
                <a:latin typeface="Trebuchet MS" panose="020B0603020202020204" pitchFamily="34" charset="0"/>
                <a:cs typeface="Verdana"/>
              </a:rPr>
              <a:t>не</a:t>
            </a:r>
            <a:r>
              <a:rPr lang="ru-RU" sz="1500" spc="-235" dirty="0">
                <a:latin typeface="Trebuchet MS" panose="020B0603020202020204" pitchFamily="34" charset="0"/>
                <a:cs typeface="Verdana"/>
              </a:rPr>
              <a:t> </a:t>
            </a:r>
            <a:r>
              <a:rPr lang="ru-RU" sz="1500" dirty="0">
                <a:latin typeface="Trebuchet MS" panose="020B0603020202020204" pitchFamily="34" charset="0"/>
                <a:cs typeface="Verdana"/>
              </a:rPr>
              <a:t>требуется</a:t>
            </a:r>
          </a:p>
          <a:p>
            <a:pPr marL="12700" marR="6985">
              <a:lnSpc>
                <a:spcPct val="90000"/>
              </a:lnSpc>
              <a:buClr>
                <a:srgbClr val="274696"/>
              </a:buClr>
              <a:buFont typeface="Verdana"/>
              <a:buAutoNum type="arabicPeriod" startAt="2"/>
              <a:tabLst>
                <a:tab pos="377190" algn="l"/>
                <a:tab pos="377825" algn="l"/>
                <a:tab pos="1586865" algn="l"/>
                <a:tab pos="1868805" algn="l"/>
                <a:tab pos="3145790" algn="l"/>
                <a:tab pos="4062095" algn="l"/>
                <a:tab pos="4340860" algn="l"/>
                <a:tab pos="5880100" algn="l"/>
                <a:tab pos="7155815" algn="l"/>
                <a:tab pos="7434580" algn="l"/>
                <a:tab pos="8240395" algn="l"/>
              </a:tabLst>
            </a:pPr>
            <a:r>
              <a:rPr lang="ru-RU" sz="1500" dirty="0" smtClean="0">
                <a:latin typeface="Trebuchet MS" panose="020B0603020202020204" pitchFamily="34" charset="0"/>
                <a:cs typeface="Verdana"/>
              </a:rPr>
              <a:t>И</a:t>
            </a:r>
            <a:r>
              <a:rPr lang="ru-RU" sz="1500" spc="-5" dirty="0" smtClean="0">
                <a:latin typeface="Trebuchet MS" panose="020B0603020202020204" pitchFamily="34" charset="0"/>
                <a:cs typeface="Verdana"/>
              </a:rPr>
              <a:t>з</a:t>
            </a:r>
            <a:r>
              <a:rPr lang="ru-RU" sz="1500" dirty="0" smtClean="0">
                <a:latin typeface="Trebuchet MS" panose="020B0603020202020204" pitchFamily="34" charset="0"/>
                <a:cs typeface="Verdana"/>
              </a:rPr>
              <a:t>вещ</a:t>
            </a:r>
            <a:r>
              <a:rPr lang="ru-RU" sz="1500" spc="-10" dirty="0" smtClean="0">
                <a:latin typeface="Trebuchet MS" panose="020B0603020202020204" pitchFamily="34" charset="0"/>
                <a:cs typeface="Verdana"/>
              </a:rPr>
              <a:t>ен</a:t>
            </a:r>
            <a:r>
              <a:rPr lang="ru-RU" sz="1500" dirty="0" smtClean="0">
                <a:latin typeface="Trebuchet MS" panose="020B0603020202020204" pitchFamily="34" charset="0"/>
                <a:cs typeface="Verdana"/>
              </a:rPr>
              <a:t>ие о </a:t>
            </a:r>
            <a:r>
              <a:rPr lang="ru-RU" sz="1500" spc="5" dirty="0" smtClean="0">
                <a:latin typeface="Trebuchet MS" panose="020B0603020202020204" pitchFamily="34" charset="0"/>
                <a:cs typeface="Verdana"/>
              </a:rPr>
              <a:t>п</a:t>
            </a:r>
            <a:r>
              <a:rPr lang="ru-RU" sz="1500" dirty="0" smtClean="0">
                <a:latin typeface="Trebuchet MS" panose="020B0603020202020204" pitchFamily="34" charset="0"/>
                <a:cs typeface="Verdana"/>
              </a:rPr>
              <a:t>р</a:t>
            </a:r>
            <a:r>
              <a:rPr lang="ru-RU" sz="1500" spc="-15" dirty="0" smtClean="0">
                <a:latin typeface="Trebuchet MS" panose="020B0603020202020204" pitchFamily="34" charset="0"/>
                <a:cs typeface="Verdana"/>
              </a:rPr>
              <a:t>о</a:t>
            </a:r>
            <a:r>
              <a:rPr lang="ru-RU" sz="1500" dirty="0" smtClean="0">
                <a:latin typeface="Trebuchet MS" panose="020B0603020202020204" pitchFamily="34" charset="0"/>
                <a:cs typeface="Verdana"/>
              </a:rPr>
              <a:t>вед</a:t>
            </a:r>
            <a:r>
              <a:rPr lang="ru-RU" sz="1500" spc="-10" dirty="0" smtClean="0">
                <a:latin typeface="Trebuchet MS" panose="020B0603020202020204" pitchFamily="34" charset="0"/>
                <a:cs typeface="Verdana"/>
              </a:rPr>
              <a:t>е</a:t>
            </a:r>
            <a:r>
              <a:rPr lang="ru-RU" sz="1500" spc="5" dirty="0" smtClean="0">
                <a:latin typeface="Trebuchet MS" panose="020B0603020202020204" pitchFamily="34" charset="0"/>
                <a:cs typeface="Verdana"/>
              </a:rPr>
              <a:t>н</a:t>
            </a:r>
            <a:r>
              <a:rPr lang="ru-RU" sz="1500" dirty="0" smtClean="0">
                <a:latin typeface="Trebuchet MS" panose="020B0603020202020204" pitchFamily="34" charset="0"/>
                <a:cs typeface="Verdana"/>
              </a:rPr>
              <a:t>ии </a:t>
            </a:r>
            <a:r>
              <a:rPr lang="ru-RU" sz="1500" spc="-5" dirty="0" smtClean="0">
                <a:latin typeface="Trebuchet MS" panose="020B0603020202020204" pitchFamily="34" charset="0"/>
                <a:cs typeface="Verdana"/>
              </a:rPr>
              <a:t>заку</a:t>
            </a:r>
            <a:r>
              <a:rPr lang="ru-RU" sz="1500" spc="5" dirty="0" smtClean="0">
                <a:latin typeface="Trebuchet MS" panose="020B0603020202020204" pitchFamily="34" charset="0"/>
                <a:cs typeface="Verdana"/>
              </a:rPr>
              <a:t>п</a:t>
            </a:r>
            <a:r>
              <a:rPr lang="ru-RU" sz="1500" spc="-5" dirty="0" smtClean="0">
                <a:latin typeface="Trebuchet MS" panose="020B0603020202020204" pitchFamily="34" charset="0"/>
                <a:cs typeface="Verdana"/>
              </a:rPr>
              <a:t>к</a:t>
            </a:r>
            <a:r>
              <a:rPr lang="ru-RU" sz="1500" dirty="0" smtClean="0">
                <a:latin typeface="Trebuchet MS" panose="020B0603020202020204" pitchFamily="34" charset="0"/>
                <a:cs typeface="Verdana"/>
              </a:rPr>
              <a:t>и у </a:t>
            </a:r>
            <a:r>
              <a:rPr lang="ru-RU" sz="1500" spc="-10" dirty="0" smtClean="0">
                <a:latin typeface="Trebuchet MS" panose="020B0603020202020204" pitchFamily="34" charset="0"/>
                <a:cs typeface="Verdana"/>
              </a:rPr>
              <a:t>е</a:t>
            </a:r>
            <a:r>
              <a:rPr lang="ru-RU" sz="1500" dirty="0" smtClean="0">
                <a:latin typeface="Trebuchet MS" panose="020B0603020202020204" pitchFamily="34" charset="0"/>
                <a:cs typeface="Verdana"/>
              </a:rPr>
              <a:t>ди</a:t>
            </a:r>
            <a:r>
              <a:rPr lang="ru-RU" sz="1500" spc="-10" dirty="0" smtClean="0">
                <a:latin typeface="Trebuchet MS" panose="020B0603020202020204" pitchFamily="34" charset="0"/>
                <a:cs typeface="Verdana"/>
              </a:rPr>
              <a:t>н</a:t>
            </a:r>
            <a:r>
              <a:rPr lang="ru-RU" sz="1500" spc="5" dirty="0" smtClean="0">
                <a:latin typeface="Trebuchet MS" panose="020B0603020202020204" pitchFamily="34" charset="0"/>
                <a:cs typeface="Verdana"/>
              </a:rPr>
              <a:t>с</a:t>
            </a:r>
            <a:r>
              <a:rPr lang="ru-RU" sz="1500" spc="-5" dirty="0" smtClean="0">
                <a:latin typeface="Trebuchet MS" panose="020B0603020202020204" pitchFamily="34" charset="0"/>
                <a:cs typeface="Verdana"/>
              </a:rPr>
              <a:t>т</a:t>
            </a:r>
            <a:r>
              <a:rPr lang="ru-RU" sz="1500" dirty="0" smtClean="0">
                <a:latin typeface="Trebuchet MS" panose="020B0603020202020204" pitchFamily="34" charset="0"/>
                <a:cs typeface="Verdana"/>
              </a:rPr>
              <a:t>в</a:t>
            </a:r>
            <a:r>
              <a:rPr lang="ru-RU" sz="1500" spc="-10" dirty="0" smtClean="0">
                <a:latin typeface="Trebuchet MS" panose="020B0603020202020204" pitchFamily="34" charset="0"/>
                <a:cs typeface="Verdana"/>
              </a:rPr>
              <a:t>ен</a:t>
            </a:r>
            <a:r>
              <a:rPr lang="ru-RU" sz="1500" spc="5" dirty="0" smtClean="0">
                <a:latin typeface="Trebuchet MS" panose="020B0603020202020204" pitchFamily="34" charset="0"/>
                <a:cs typeface="Verdana"/>
              </a:rPr>
              <a:t>н</a:t>
            </a:r>
            <a:r>
              <a:rPr lang="ru-RU" sz="1500" spc="-5" dirty="0" smtClean="0">
                <a:latin typeface="Trebuchet MS" panose="020B0603020202020204" pitchFamily="34" charset="0"/>
                <a:cs typeface="Verdana"/>
              </a:rPr>
              <a:t>ог</a:t>
            </a:r>
            <a:r>
              <a:rPr lang="ru-RU" sz="1500" dirty="0" smtClean="0">
                <a:latin typeface="Trebuchet MS" panose="020B0603020202020204" pitchFamily="34" charset="0"/>
                <a:cs typeface="Verdana"/>
              </a:rPr>
              <a:t>о </a:t>
            </a:r>
            <a:r>
              <a:rPr lang="ru-RU" sz="1500" spc="-10" dirty="0" smtClean="0">
                <a:latin typeface="Trebuchet MS" panose="020B0603020202020204" pitchFamily="34" charset="0"/>
                <a:cs typeface="Verdana"/>
              </a:rPr>
              <a:t>п</a:t>
            </a:r>
            <a:r>
              <a:rPr lang="ru-RU" sz="1500" spc="-5" dirty="0" smtClean="0">
                <a:latin typeface="Trebuchet MS" panose="020B0603020202020204" pitchFamily="34" charset="0"/>
                <a:cs typeface="Verdana"/>
              </a:rPr>
              <a:t>о</a:t>
            </a:r>
            <a:r>
              <a:rPr lang="ru-RU" sz="1500" spc="5" dirty="0" smtClean="0">
                <a:latin typeface="Trebuchet MS" panose="020B0603020202020204" pitchFamily="34" charset="0"/>
                <a:cs typeface="Verdana"/>
              </a:rPr>
              <a:t>с</a:t>
            </a:r>
            <a:r>
              <a:rPr lang="ru-RU" sz="1500" spc="-5" dirty="0" smtClean="0">
                <a:latin typeface="Trebuchet MS" panose="020B0603020202020204" pitchFamily="34" charset="0"/>
                <a:cs typeface="Verdana"/>
              </a:rPr>
              <a:t>та</a:t>
            </a:r>
            <a:r>
              <a:rPr lang="ru-RU" sz="1500" spc="-10" dirty="0" smtClean="0">
                <a:latin typeface="Trebuchet MS" panose="020B0603020202020204" pitchFamily="34" charset="0"/>
                <a:cs typeface="Verdana"/>
              </a:rPr>
              <a:t>в</a:t>
            </a:r>
            <a:r>
              <a:rPr lang="ru-RU" sz="1500" dirty="0" smtClean="0">
                <a:latin typeface="Trebuchet MS" panose="020B0603020202020204" pitchFamily="34" charset="0"/>
                <a:cs typeface="Verdana"/>
              </a:rPr>
              <a:t>щи</a:t>
            </a:r>
            <a:r>
              <a:rPr lang="ru-RU" sz="1500" spc="-5" dirty="0" smtClean="0">
                <a:latin typeface="Trebuchet MS" panose="020B0603020202020204" pitchFamily="34" charset="0"/>
                <a:cs typeface="Verdana"/>
              </a:rPr>
              <a:t>к</a:t>
            </a:r>
            <a:r>
              <a:rPr lang="ru-RU" sz="1500" dirty="0" smtClean="0">
                <a:latin typeface="Trebuchet MS" panose="020B0603020202020204" pitchFamily="34" charset="0"/>
                <a:cs typeface="Verdana"/>
              </a:rPr>
              <a:t>а в </a:t>
            </a:r>
            <a:r>
              <a:rPr lang="ru-RU" sz="1500" spc="-10" dirty="0" smtClean="0">
                <a:latin typeface="Trebuchet MS" panose="020B0603020202020204" pitchFamily="34" charset="0"/>
                <a:cs typeface="Verdana"/>
              </a:rPr>
              <a:t>с</a:t>
            </a:r>
            <a:r>
              <a:rPr lang="ru-RU" sz="1500" dirty="0" smtClean="0">
                <a:latin typeface="Trebuchet MS" panose="020B0603020202020204" pitchFamily="34" charset="0"/>
                <a:cs typeface="Verdana"/>
              </a:rPr>
              <a:t>л</a:t>
            </a:r>
            <a:r>
              <a:rPr lang="ru-RU" sz="1500" spc="-5" dirty="0" smtClean="0">
                <a:latin typeface="Trebuchet MS" panose="020B0603020202020204" pitchFamily="34" charset="0"/>
                <a:cs typeface="Verdana"/>
              </a:rPr>
              <a:t>у</a:t>
            </a:r>
            <a:r>
              <a:rPr lang="ru-RU" sz="1500" dirty="0" smtClean="0">
                <a:latin typeface="Trebuchet MS" panose="020B0603020202020204" pitchFamily="34" charset="0"/>
                <a:cs typeface="Verdana"/>
              </a:rPr>
              <a:t>ч</a:t>
            </a:r>
            <a:r>
              <a:rPr lang="ru-RU" sz="1500" spc="-5" dirty="0" smtClean="0">
                <a:latin typeface="Trebuchet MS" panose="020B0603020202020204" pitchFamily="34" charset="0"/>
                <a:cs typeface="Verdana"/>
              </a:rPr>
              <a:t>а</a:t>
            </a:r>
            <a:r>
              <a:rPr lang="ru-RU" sz="1500" dirty="0" smtClean="0">
                <a:latin typeface="Trebuchet MS" panose="020B0603020202020204" pitchFamily="34" charset="0"/>
                <a:cs typeface="Verdana"/>
              </a:rPr>
              <a:t>е е</a:t>
            </a:r>
            <a:r>
              <a:rPr lang="ru-RU" sz="1500" spc="-5" dirty="0" smtClean="0">
                <a:latin typeface="Trebuchet MS" panose="020B0603020202020204" pitchFamily="34" charset="0"/>
                <a:cs typeface="Verdana"/>
              </a:rPr>
              <a:t>го  </a:t>
            </a:r>
            <a:r>
              <a:rPr lang="ru-RU" sz="1500" dirty="0">
                <a:latin typeface="Trebuchet MS" panose="020B0603020202020204" pitchFamily="34" charset="0"/>
                <a:cs typeface="Verdana"/>
              </a:rPr>
              <a:t>размещения должно содержать следующую</a:t>
            </a:r>
            <a:r>
              <a:rPr lang="ru-RU" sz="1500" spc="-114" dirty="0">
                <a:latin typeface="Trebuchet MS" panose="020B0603020202020204" pitchFamily="34" charset="0"/>
                <a:cs typeface="Verdana"/>
              </a:rPr>
              <a:t> </a:t>
            </a:r>
            <a:r>
              <a:rPr lang="ru-RU" sz="1500" spc="-5" dirty="0">
                <a:latin typeface="Trebuchet MS" panose="020B0603020202020204" pitchFamily="34" charset="0"/>
                <a:cs typeface="Verdana"/>
              </a:rPr>
              <a:t>информацию:</a:t>
            </a:r>
            <a:endParaRPr lang="ru-RU" sz="1500" dirty="0">
              <a:latin typeface="Trebuchet MS" panose="020B0603020202020204" pitchFamily="34" charset="0"/>
              <a:cs typeface="Verdana"/>
            </a:endParaRPr>
          </a:p>
          <a:p>
            <a:pPr marL="12700">
              <a:lnSpc>
                <a:spcPct val="90000"/>
              </a:lnSpc>
              <a:buAutoNum type="arabicParenR"/>
              <a:tabLst>
                <a:tab pos="269240" algn="l"/>
              </a:tabLst>
            </a:pPr>
            <a:r>
              <a:rPr lang="ru-RU" sz="1500" dirty="0">
                <a:latin typeface="Trebuchet MS" panose="020B0603020202020204" pitchFamily="34" charset="0"/>
                <a:cs typeface="Verdana"/>
              </a:rPr>
              <a:t>способ осуществления</a:t>
            </a:r>
            <a:r>
              <a:rPr lang="ru-RU" sz="1500" spc="-114" dirty="0">
                <a:latin typeface="Trebuchet MS" panose="020B0603020202020204" pitchFamily="34" charset="0"/>
                <a:cs typeface="Verdana"/>
              </a:rPr>
              <a:t> </a:t>
            </a:r>
            <a:r>
              <a:rPr lang="ru-RU" sz="1500" spc="-5" dirty="0">
                <a:latin typeface="Trebuchet MS" panose="020B0603020202020204" pitchFamily="34" charset="0"/>
                <a:cs typeface="Verdana"/>
              </a:rPr>
              <a:t>закупки</a:t>
            </a:r>
            <a:endParaRPr lang="ru-RU" sz="1500" dirty="0">
              <a:latin typeface="Trebuchet MS" panose="020B0603020202020204" pitchFamily="34" charset="0"/>
              <a:cs typeface="Verdana"/>
            </a:endParaRPr>
          </a:p>
          <a:p>
            <a:pPr marL="12700" marR="5080">
              <a:lnSpc>
                <a:spcPct val="90000"/>
              </a:lnSpc>
              <a:buAutoNum type="arabicParenR"/>
              <a:tabLst>
                <a:tab pos="300990" algn="l"/>
              </a:tabLst>
            </a:pPr>
            <a:r>
              <a:rPr lang="ru-RU" sz="1500" spc="-5" dirty="0">
                <a:latin typeface="Trebuchet MS" panose="020B0603020202020204" pitchFamily="34" charset="0"/>
                <a:cs typeface="Verdana"/>
              </a:rPr>
              <a:t>наименование, место нахождения, </a:t>
            </a:r>
            <a:r>
              <a:rPr lang="ru-RU" sz="1500" dirty="0">
                <a:latin typeface="Trebuchet MS" panose="020B0603020202020204" pitchFamily="34" charset="0"/>
                <a:cs typeface="Verdana"/>
              </a:rPr>
              <a:t>почтовый адрес, </a:t>
            </a:r>
            <a:r>
              <a:rPr lang="ru-RU" sz="1500" spc="-5" dirty="0">
                <a:latin typeface="Trebuchet MS" panose="020B0603020202020204" pitchFamily="34" charset="0"/>
                <a:cs typeface="Verdana"/>
              </a:rPr>
              <a:t>адрес </a:t>
            </a:r>
            <a:r>
              <a:rPr lang="ru-RU" sz="1500" dirty="0">
                <a:latin typeface="Trebuchet MS" panose="020B0603020202020204" pitchFamily="34" charset="0"/>
                <a:cs typeface="Verdana"/>
              </a:rPr>
              <a:t>электронной почты, </a:t>
            </a:r>
            <a:r>
              <a:rPr lang="ru-RU" sz="1500" spc="-5" dirty="0">
                <a:latin typeface="Trebuchet MS" panose="020B0603020202020204" pitchFamily="34" charset="0"/>
                <a:cs typeface="Verdana"/>
              </a:rPr>
              <a:t>номер  </a:t>
            </a:r>
            <a:r>
              <a:rPr lang="ru-RU" sz="1500" dirty="0">
                <a:latin typeface="Trebuchet MS" panose="020B0603020202020204" pitchFamily="34" charset="0"/>
                <a:cs typeface="Verdana"/>
              </a:rPr>
              <a:t>контактного телефона</a:t>
            </a:r>
            <a:r>
              <a:rPr lang="ru-RU" sz="1500" spc="-110" dirty="0">
                <a:latin typeface="Trebuchet MS" panose="020B0603020202020204" pitchFamily="34" charset="0"/>
                <a:cs typeface="Verdana"/>
              </a:rPr>
              <a:t> </a:t>
            </a:r>
            <a:r>
              <a:rPr lang="ru-RU" sz="1500" spc="-5" dirty="0">
                <a:latin typeface="Trebuchet MS" panose="020B0603020202020204" pitchFamily="34" charset="0"/>
                <a:cs typeface="Verdana"/>
              </a:rPr>
              <a:t>Заказчика</a:t>
            </a:r>
            <a:endParaRPr lang="ru-RU" sz="1500" dirty="0">
              <a:latin typeface="Trebuchet MS" panose="020B0603020202020204" pitchFamily="34" charset="0"/>
              <a:cs typeface="Verdana"/>
            </a:endParaRPr>
          </a:p>
          <a:p>
            <a:pPr marL="12700" marR="5080">
              <a:lnSpc>
                <a:spcPct val="90000"/>
              </a:lnSpc>
              <a:buAutoNum type="arabicParenR"/>
              <a:tabLst>
                <a:tab pos="275590" algn="l"/>
              </a:tabLst>
            </a:pPr>
            <a:r>
              <a:rPr lang="ru-RU" sz="1500" spc="-5" dirty="0">
                <a:latin typeface="Trebuchet MS" panose="020B0603020202020204" pitchFamily="34" charset="0"/>
                <a:cs typeface="Verdana"/>
              </a:rPr>
              <a:t>предмет </a:t>
            </a:r>
            <a:r>
              <a:rPr lang="ru-RU" sz="1500" dirty="0">
                <a:latin typeface="Trebuchet MS" panose="020B0603020202020204" pitchFamily="34" charset="0"/>
                <a:cs typeface="Verdana"/>
              </a:rPr>
              <a:t>договора с </a:t>
            </a:r>
            <a:r>
              <a:rPr lang="ru-RU" sz="1500" spc="-5" dirty="0">
                <a:latin typeface="Trebuchet MS" panose="020B0603020202020204" pitchFamily="34" charset="0"/>
                <a:cs typeface="Verdana"/>
              </a:rPr>
              <a:t>указанием </a:t>
            </a:r>
            <a:r>
              <a:rPr lang="ru-RU" sz="1500" dirty="0">
                <a:latin typeface="Trebuchet MS" panose="020B0603020202020204" pitchFamily="34" charset="0"/>
                <a:cs typeface="Verdana"/>
              </a:rPr>
              <a:t>количества </a:t>
            </a:r>
            <a:r>
              <a:rPr lang="ru-RU" sz="1500" spc="-5" dirty="0">
                <a:latin typeface="Trebuchet MS" panose="020B0603020202020204" pitchFamily="34" charset="0"/>
                <a:cs typeface="Verdana"/>
              </a:rPr>
              <a:t>поставляемого товара, объема выполняемых  </a:t>
            </a:r>
            <a:r>
              <a:rPr lang="ru-RU" sz="1500" dirty="0">
                <a:latin typeface="Trebuchet MS" panose="020B0603020202020204" pitchFamily="34" charset="0"/>
                <a:cs typeface="Verdana"/>
              </a:rPr>
              <a:t>работ, </a:t>
            </a:r>
            <a:r>
              <a:rPr lang="ru-RU" sz="1500" spc="-5" dirty="0">
                <a:latin typeface="Trebuchet MS" panose="020B0603020202020204" pitchFamily="34" charset="0"/>
                <a:cs typeface="Verdana"/>
              </a:rPr>
              <a:t>оказываемых </a:t>
            </a:r>
            <a:r>
              <a:rPr lang="ru-RU" sz="1500" dirty="0">
                <a:latin typeface="Trebuchet MS" panose="020B0603020202020204" pitchFamily="34" charset="0"/>
                <a:cs typeface="Verdana"/>
              </a:rPr>
              <a:t>услуг, а </a:t>
            </a:r>
            <a:r>
              <a:rPr lang="ru-RU" sz="1500" spc="-5" dirty="0">
                <a:latin typeface="Trebuchet MS" panose="020B0603020202020204" pitchFamily="34" charset="0"/>
                <a:cs typeface="Verdana"/>
              </a:rPr>
              <a:t>также краткое </a:t>
            </a:r>
            <a:r>
              <a:rPr lang="ru-RU" sz="1500" dirty="0">
                <a:latin typeface="Trebuchet MS" panose="020B0603020202020204" pitchFamily="34" charset="0"/>
                <a:cs typeface="Verdana"/>
              </a:rPr>
              <a:t>описание предмета</a:t>
            </a:r>
            <a:r>
              <a:rPr lang="ru-RU" sz="1500" spc="-75" dirty="0">
                <a:latin typeface="Trebuchet MS" panose="020B0603020202020204" pitchFamily="34" charset="0"/>
                <a:cs typeface="Verdana"/>
              </a:rPr>
              <a:t> </a:t>
            </a:r>
            <a:r>
              <a:rPr lang="ru-RU" sz="1500" spc="-5" dirty="0">
                <a:latin typeface="Trebuchet MS" panose="020B0603020202020204" pitchFamily="34" charset="0"/>
                <a:cs typeface="Verdana"/>
              </a:rPr>
              <a:t>закупки</a:t>
            </a:r>
            <a:endParaRPr lang="ru-RU" sz="1500" dirty="0">
              <a:latin typeface="Trebuchet MS" panose="020B0603020202020204" pitchFamily="34" charset="0"/>
              <a:cs typeface="Verdana"/>
            </a:endParaRPr>
          </a:p>
          <a:p>
            <a:pPr marL="12700">
              <a:lnSpc>
                <a:spcPct val="90000"/>
              </a:lnSpc>
            </a:pPr>
            <a:r>
              <a:rPr lang="ru-RU" sz="1500" spc="-5" dirty="0">
                <a:latin typeface="Trebuchet MS" panose="020B0603020202020204" pitchFamily="34" charset="0"/>
                <a:cs typeface="Verdana"/>
              </a:rPr>
              <a:t>4)</a:t>
            </a:r>
            <a:r>
              <a:rPr lang="ru-RU" sz="1500" spc="-100" dirty="0">
                <a:latin typeface="Trebuchet MS" panose="020B0603020202020204" pitchFamily="34" charset="0"/>
                <a:cs typeface="Verdana"/>
              </a:rPr>
              <a:t> </a:t>
            </a:r>
            <a:r>
              <a:rPr lang="ru-RU" sz="1500" dirty="0">
                <a:latin typeface="Trebuchet MS" panose="020B0603020202020204" pitchFamily="34" charset="0"/>
                <a:cs typeface="Verdana"/>
              </a:rPr>
              <a:t>…</a:t>
            </a:r>
          </a:p>
          <a:p>
            <a:pPr marL="12700">
              <a:lnSpc>
                <a:spcPct val="90000"/>
              </a:lnSpc>
            </a:pPr>
            <a:r>
              <a:rPr lang="ru-RU" sz="1500" b="1" spc="-5" dirty="0">
                <a:solidFill>
                  <a:srgbClr val="274696"/>
                </a:solidFill>
                <a:latin typeface="Trebuchet MS" panose="020B0603020202020204" pitchFamily="34" charset="0"/>
                <a:cs typeface="Verdana"/>
              </a:rPr>
              <a:t>4. </a:t>
            </a:r>
            <a:r>
              <a:rPr lang="ru-RU" sz="1500" b="1" dirty="0">
                <a:solidFill>
                  <a:srgbClr val="274696"/>
                </a:solidFill>
                <a:latin typeface="Trebuchet MS" panose="020B0603020202020204" pitchFamily="34" charset="0"/>
                <a:cs typeface="Verdana"/>
              </a:rPr>
              <a:t>Протоколы </a:t>
            </a:r>
            <a:r>
              <a:rPr lang="ru-RU" sz="1500" dirty="0">
                <a:latin typeface="Trebuchet MS" panose="020B0603020202020204" pitchFamily="34" charset="0"/>
                <a:cs typeface="Verdana"/>
              </a:rPr>
              <a:t>осуществления </a:t>
            </a:r>
            <a:r>
              <a:rPr lang="ru-RU" sz="1500" spc="-5" dirty="0">
                <a:latin typeface="Trebuchet MS" panose="020B0603020202020204" pitchFamily="34" charset="0"/>
                <a:cs typeface="Verdana"/>
              </a:rPr>
              <a:t>закупки </a:t>
            </a:r>
            <a:r>
              <a:rPr lang="ru-RU" sz="1500" dirty="0">
                <a:latin typeface="Trebuchet MS" panose="020B0603020202020204" pitchFamily="34" charset="0"/>
                <a:cs typeface="Verdana"/>
              </a:rPr>
              <a:t>у единственного поставщика </a:t>
            </a:r>
            <a:r>
              <a:rPr lang="ru-RU" sz="1500" b="1" dirty="0">
                <a:solidFill>
                  <a:srgbClr val="274696"/>
                </a:solidFill>
                <a:latin typeface="Trebuchet MS" panose="020B0603020202020204" pitchFamily="34" charset="0"/>
                <a:cs typeface="Verdana"/>
              </a:rPr>
              <a:t>не</a:t>
            </a:r>
            <a:r>
              <a:rPr lang="ru-RU" sz="1500" b="1" spc="-180" dirty="0">
                <a:solidFill>
                  <a:srgbClr val="274696"/>
                </a:solidFill>
                <a:latin typeface="Trebuchet MS" panose="020B0603020202020204" pitchFamily="34" charset="0"/>
                <a:cs typeface="Verdana"/>
              </a:rPr>
              <a:t> </a:t>
            </a:r>
            <a:r>
              <a:rPr lang="ru-RU" sz="1500" b="1" dirty="0">
                <a:solidFill>
                  <a:srgbClr val="274696"/>
                </a:solidFill>
                <a:latin typeface="Trebuchet MS" panose="020B0603020202020204" pitchFamily="34" charset="0"/>
                <a:cs typeface="Verdana"/>
              </a:rPr>
              <a:t>составляются</a:t>
            </a:r>
            <a:endParaRPr lang="ru-RU" sz="1500" dirty="0">
              <a:latin typeface="Trebuchet MS" panose="020B0603020202020204" pitchFamily="34" charset="0"/>
              <a:cs typeface="Verdana"/>
            </a:endParaRPr>
          </a:p>
          <a:p>
            <a:pPr marL="12700" marR="5715">
              <a:lnSpc>
                <a:spcPct val="90000"/>
              </a:lnSpc>
            </a:pPr>
            <a:r>
              <a:rPr sz="1500" b="1" spc="-5" dirty="0" smtClean="0">
                <a:solidFill>
                  <a:srgbClr val="274696"/>
                </a:solidFill>
                <a:latin typeface="Trebuchet MS" panose="020B0603020202020204" pitchFamily="34" charset="0"/>
                <a:cs typeface="Verdana"/>
              </a:rPr>
              <a:t>5</a:t>
            </a:r>
            <a:r>
              <a:rPr sz="1500" b="1" spc="-5" dirty="0">
                <a:solidFill>
                  <a:srgbClr val="274696"/>
                </a:solidFill>
                <a:latin typeface="Trebuchet MS" panose="020B0603020202020204" pitchFamily="34" charset="0"/>
                <a:cs typeface="Verdana"/>
              </a:rPr>
              <a:t>. </a:t>
            </a:r>
            <a:r>
              <a:rPr sz="1500" dirty="0">
                <a:latin typeface="Trebuchet MS" panose="020B0603020202020204" pitchFamily="34" charset="0"/>
                <a:cs typeface="Verdana"/>
              </a:rPr>
              <a:t>Решение о </a:t>
            </a:r>
            <a:r>
              <a:rPr sz="1500" spc="-5" dirty="0">
                <a:latin typeface="Trebuchet MS" panose="020B0603020202020204" pitchFamily="34" charset="0"/>
                <a:cs typeface="Verdana"/>
              </a:rPr>
              <a:t>закупке </a:t>
            </a:r>
            <a:r>
              <a:rPr sz="1500" dirty="0">
                <a:latin typeface="Trebuchet MS" panose="020B0603020202020204" pitchFamily="34" charset="0"/>
                <a:cs typeface="Verdana"/>
              </a:rPr>
              <a:t>у </a:t>
            </a:r>
            <a:r>
              <a:rPr sz="1500" spc="-5" dirty="0">
                <a:latin typeface="Trebuchet MS" panose="020B0603020202020204" pitchFamily="34" charset="0"/>
                <a:cs typeface="Verdana"/>
              </a:rPr>
              <a:t>единственного поставщика, подрядчика, исполнителя, </a:t>
            </a:r>
            <a:r>
              <a:rPr sz="1500" dirty="0">
                <a:latin typeface="Trebuchet MS" panose="020B0603020202020204" pitchFamily="34" charset="0"/>
                <a:cs typeface="Verdana"/>
              </a:rPr>
              <a:t>принимает  руководитель </a:t>
            </a:r>
            <a:r>
              <a:rPr sz="1500" spc="-5" dirty="0">
                <a:latin typeface="Trebuchet MS" panose="020B0603020202020204" pitchFamily="34" charset="0"/>
                <a:cs typeface="Verdana"/>
              </a:rPr>
              <a:t>или уполномоченное </a:t>
            </a:r>
            <a:r>
              <a:rPr sz="1500" dirty="0">
                <a:latin typeface="Trebuchet MS" panose="020B0603020202020204" pitchFamily="34" charset="0"/>
                <a:cs typeface="Verdana"/>
              </a:rPr>
              <a:t>им </a:t>
            </a:r>
            <a:r>
              <a:rPr sz="1500" spc="-5" dirty="0">
                <a:latin typeface="Trebuchet MS" panose="020B0603020202020204" pitchFamily="34" charset="0"/>
                <a:cs typeface="Verdana"/>
              </a:rPr>
              <a:t>должностное лицо на основании письменного  обоснования </a:t>
            </a:r>
            <a:r>
              <a:rPr sz="1500" dirty="0">
                <a:latin typeface="Trebuchet MS" panose="020B0603020202020204" pitchFamily="34" charset="0"/>
                <a:cs typeface="Verdana"/>
              </a:rPr>
              <a:t>потребности в </a:t>
            </a:r>
            <a:r>
              <a:rPr sz="1500" spc="-5" dirty="0">
                <a:latin typeface="Trebuchet MS" panose="020B0603020202020204" pitchFamily="34" charset="0"/>
                <a:cs typeface="Verdana"/>
              </a:rPr>
              <a:t>закупке </a:t>
            </a:r>
            <a:r>
              <a:rPr sz="1500" dirty="0">
                <a:latin typeface="Trebuchet MS" panose="020B0603020202020204" pitchFamily="34" charset="0"/>
                <a:cs typeface="Verdana"/>
              </a:rPr>
              <a:t>у </a:t>
            </a:r>
            <a:r>
              <a:rPr sz="1500" spc="-5" dirty="0">
                <a:latin typeface="Trebuchet MS" panose="020B0603020202020204" pitchFamily="34" charset="0"/>
                <a:cs typeface="Verdana"/>
              </a:rPr>
              <a:t>единственного поставщика, подрядчика,  </a:t>
            </a:r>
            <a:r>
              <a:rPr sz="1500" dirty="0">
                <a:latin typeface="Trebuchet MS" panose="020B0603020202020204" pitchFamily="34" charset="0"/>
                <a:cs typeface="Verdana"/>
              </a:rPr>
              <a:t>исполнителя. </a:t>
            </a:r>
            <a:r>
              <a:rPr sz="1500" b="1" spc="-5" dirty="0">
                <a:solidFill>
                  <a:srgbClr val="274696"/>
                </a:solidFill>
                <a:latin typeface="Trebuchet MS" panose="020B0603020202020204" pitchFamily="34" charset="0"/>
                <a:cs typeface="Verdana"/>
              </a:rPr>
              <a:t>Обоснование </a:t>
            </a:r>
            <a:r>
              <a:rPr sz="1500" b="1" dirty="0">
                <a:solidFill>
                  <a:srgbClr val="274696"/>
                </a:solidFill>
                <a:latin typeface="Trebuchet MS" panose="020B0603020202020204" pitchFamily="34" charset="0"/>
                <a:cs typeface="Verdana"/>
              </a:rPr>
              <a:t>потребности </a:t>
            </a:r>
            <a:r>
              <a:rPr sz="1500" dirty="0">
                <a:latin typeface="Trebuchet MS" panose="020B0603020202020204" pitchFamily="34" charset="0"/>
                <a:cs typeface="Verdana"/>
              </a:rPr>
              <a:t>в </a:t>
            </a:r>
            <a:r>
              <a:rPr sz="1500" spc="-5" dirty="0">
                <a:latin typeface="Trebuchet MS" panose="020B0603020202020204" pitchFamily="34" charset="0"/>
                <a:cs typeface="Verdana"/>
              </a:rPr>
              <a:t>закупке </a:t>
            </a:r>
            <a:r>
              <a:rPr sz="1500" dirty="0">
                <a:latin typeface="Trebuchet MS" panose="020B0603020202020204" pitchFamily="34" charset="0"/>
                <a:cs typeface="Verdana"/>
              </a:rPr>
              <a:t>у </a:t>
            </a:r>
            <a:r>
              <a:rPr sz="1500" spc="-5" dirty="0">
                <a:latin typeface="Trebuchet MS" panose="020B0603020202020204" pitchFamily="34" charset="0"/>
                <a:cs typeface="Verdana"/>
              </a:rPr>
              <a:t>единственного поставщика,  подрядчика, исполнителя разрабатывается структурным подразделением Заказчика,  </a:t>
            </a:r>
            <a:r>
              <a:rPr sz="1500" dirty="0">
                <a:latin typeface="Trebuchet MS" panose="020B0603020202020204" pitchFamily="34" charset="0"/>
                <a:cs typeface="Verdana"/>
              </a:rPr>
              <a:t>имеющим потребность в товаре, работе, услуге. </a:t>
            </a:r>
            <a:r>
              <a:rPr sz="1500" spc="-5" dirty="0">
                <a:latin typeface="Trebuchet MS" panose="020B0603020202020204" pitchFamily="34" charset="0"/>
                <a:cs typeface="Verdana"/>
              </a:rPr>
              <a:t>Такое </a:t>
            </a:r>
            <a:r>
              <a:rPr sz="1500" dirty="0">
                <a:latin typeface="Trebuchet MS" panose="020B0603020202020204" pitchFamily="34" charset="0"/>
                <a:cs typeface="Verdana"/>
              </a:rPr>
              <a:t>обоснование должно</a:t>
            </a:r>
            <a:r>
              <a:rPr sz="1500" spc="-140" dirty="0">
                <a:latin typeface="Trebuchet MS" panose="020B0603020202020204" pitchFamily="34" charset="0"/>
                <a:cs typeface="Verdana"/>
              </a:rPr>
              <a:t> </a:t>
            </a:r>
            <a:r>
              <a:rPr sz="1500" dirty="0">
                <a:latin typeface="Trebuchet MS" panose="020B0603020202020204" pitchFamily="34" charset="0"/>
                <a:cs typeface="Verdana"/>
              </a:rPr>
              <a:t>содержать:</a:t>
            </a:r>
          </a:p>
          <a:p>
            <a:pPr marL="299085" marR="6350" indent="-286385">
              <a:lnSpc>
                <a:spcPct val="90000"/>
              </a:lnSpc>
              <a:buFont typeface="Wingdings"/>
              <a:buChar char=""/>
              <a:tabLst>
                <a:tab pos="299085" algn="l"/>
                <a:tab pos="299720" algn="l"/>
              </a:tabLst>
            </a:pPr>
            <a:r>
              <a:rPr sz="1500" spc="-5" dirty="0">
                <a:latin typeface="Trebuchet MS" panose="020B0603020202020204" pitchFamily="34" charset="0"/>
                <a:cs typeface="Verdana"/>
              </a:rPr>
              <a:t>информацию </a:t>
            </a:r>
            <a:r>
              <a:rPr sz="1500" dirty="0">
                <a:latin typeface="Trebuchet MS" panose="020B0603020202020204" pitchFamily="34" charset="0"/>
                <a:cs typeface="Verdana"/>
              </a:rPr>
              <a:t>о </a:t>
            </a:r>
            <a:r>
              <a:rPr sz="1500" spc="-5" dirty="0">
                <a:latin typeface="Trebuchet MS" panose="020B0603020202020204" pitchFamily="34" charset="0"/>
                <a:cs typeface="Verdana"/>
              </a:rPr>
              <a:t>причинах </a:t>
            </a:r>
            <a:r>
              <a:rPr sz="1500" dirty="0">
                <a:latin typeface="Trebuchet MS" panose="020B0603020202020204" pitchFamily="34" charset="0"/>
                <a:cs typeface="Verdana"/>
              </a:rPr>
              <a:t>и </a:t>
            </a:r>
            <a:r>
              <a:rPr sz="1500" spc="-5" dirty="0">
                <a:latin typeface="Trebuchet MS" panose="020B0603020202020204" pitchFamily="34" charset="0"/>
                <a:cs typeface="Verdana"/>
              </a:rPr>
              <a:t>(или) </a:t>
            </a:r>
            <a:r>
              <a:rPr sz="1500" dirty="0">
                <a:latin typeface="Trebuchet MS" panose="020B0603020202020204" pitchFamily="34" charset="0"/>
                <a:cs typeface="Verdana"/>
              </a:rPr>
              <a:t>необходимости осуществить </a:t>
            </a:r>
            <a:r>
              <a:rPr sz="1500" spc="-5" dirty="0">
                <a:latin typeface="Trebuchet MS" panose="020B0603020202020204" pitchFamily="34" charset="0"/>
                <a:cs typeface="Verdana"/>
              </a:rPr>
              <a:t>закупку </a:t>
            </a:r>
            <a:r>
              <a:rPr sz="1500" dirty="0">
                <a:latin typeface="Trebuchet MS" panose="020B0603020202020204" pitchFamily="34" charset="0"/>
                <a:cs typeface="Verdana"/>
              </a:rPr>
              <a:t>у </a:t>
            </a:r>
            <a:r>
              <a:rPr sz="1500" spc="-5" dirty="0">
                <a:latin typeface="Trebuchet MS" panose="020B0603020202020204" pitchFamily="34" charset="0"/>
                <a:cs typeface="Verdana"/>
              </a:rPr>
              <a:t>единственного  </a:t>
            </a:r>
            <a:r>
              <a:rPr sz="1500" dirty="0">
                <a:latin typeface="Trebuchet MS" panose="020B0603020202020204" pitchFamily="34" charset="0"/>
                <a:cs typeface="Verdana"/>
              </a:rPr>
              <a:t>поставщика, подрядчика,</a:t>
            </a:r>
            <a:r>
              <a:rPr sz="1500" spc="-125" dirty="0">
                <a:latin typeface="Trebuchet MS" panose="020B0603020202020204" pitchFamily="34" charset="0"/>
                <a:cs typeface="Verdana"/>
              </a:rPr>
              <a:t> </a:t>
            </a:r>
            <a:r>
              <a:rPr sz="1500" dirty="0">
                <a:latin typeface="Trebuchet MS" panose="020B0603020202020204" pitchFamily="34" charset="0"/>
                <a:cs typeface="Verdana"/>
              </a:rPr>
              <a:t>исполнителя</a:t>
            </a:r>
          </a:p>
          <a:p>
            <a:pPr marL="299085" marR="5715" indent="-286385">
              <a:lnSpc>
                <a:spcPct val="90000"/>
              </a:lnSpc>
              <a:buFont typeface="Wingdings"/>
              <a:buChar char=""/>
              <a:tabLst>
                <a:tab pos="299085" algn="l"/>
                <a:tab pos="299720" algn="l"/>
                <a:tab pos="1114425" algn="l"/>
                <a:tab pos="2103120" algn="l"/>
                <a:tab pos="3503929" algn="l"/>
                <a:tab pos="3810000" algn="l"/>
                <a:tab pos="4854575" algn="l"/>
                <a:tab pos="5270500" algn="l"/>
                <a:tab pos="6487795" algn="l"/>
                <a:tab pos="7911465" algn="l"/>
              </a:tabLst>
            </a:pPr>
            <a:r>
              <a:rPr sz="1500" spc="-15" dirty="0" smtClean="0">
                <a:latin typeface="Trebuchet MS" panose="020B0603020202020204" pitchFamily="34" charset="0"/>
                <a:cs typeface="Verdana"/>
              </a:rPr>
              <a:t>Н</a:t>
            </a:r>
            <a:r>
              <a:rPr sz="1500" dirty="0" smtClean="0">
                <a:latin typeface="Trebuchet MS" panose="020B0603020202020204" pitchFamily="34" charset="0"/>
                <a:cs typeface="Verdana"/>
              </a:rPr>
              <a:t>М</a:t>
            </a:r>
            <a:r>
              <a:rPr sz="1500" spc="-5" dirty="0" smtClean="0">
                <a:latin typeface="Trebuchet MS" panose="020B0603020202020204" pitchFamily="34" charset="0"/>
                <a:cs typeface="Verdana"/>
              </a:rPr>
              <a:t>ЦД</a:t>
            </a:r>
            <a:r>
              <a:rPr sz="1500" dirty="0" smtClean="0">
                <a:latin typeface="Trebuchet MS" panose="020B0603020202020204" pitchFamily="34" charset="0"/>
                <a:cs typeface="Verdana"/>
              </a:rPr>
              <a:t>,</a:t>
            </a:r>
            <a:r>
              <a:rPr lang="ru-RU" sz="1500" dirty="0" smtClean="0">
                <a:latin typeface="Trebuchet MS" panose="020B0603020202020204" pitchFamily="34" charset="0"/>
                <a:cs typeface="Verdana"/>
              </a:rPr>
              <a:t> </a:t>
            </a:r>
            <a:r>
              <a:rPr sz="1500" spc="-10" dirty="0" err="1" smtClean="0">
                <a:latin typeface="Trebuchet MS" panose="020B0603020202020204" pitchFamily="34" charset="0"/>
                <a:cs typeface="Verdana"/>
              </a:rPr>
              <a:t>в</a:t>
            </a:r>
            <a:r>
              <a:rPr sz="1500" spc="-5" dirty="0" err="1" smtClean="0">
                <a:latin typeface="Trebuchet MS" panose="020B0603020202020204" pitchFamily="34" charset="0"/>
                <a:cs typeface="Verdana"/>
              </a:rPr>
              <a:t>к</a:t>
            </a:r>
            <a:r>
              <a:rPr sz="1500" dirty="0" err="1" smtClean="0">
                <a:latin typeface="Trebuchet MS" panose="020B0603020202020204" pitchFamily="34" charset="0"/>
                <a:cs typeface="Verdana"/>
              </a:rPr>
              <a:t>л</a:t>
            </a:r>
            <a:r>
              <a:rPr sz="1500" spc="-5" dirty="0" err="1" smtClean="0">
                <a:latin typeface="Trebuchet MS" panose="020B0603020202020204" pitchFamily="34" charset="0"/>
                <a:cs typeface="Verdana"/>
              </a:rPr>
              <a:t>ю</a:t>
            </a:r>
            <a:r>
              <a:rPr sz="1500" dirty="0" err="1" smtClean="0">
                <a:latin typeface="Trebuchet MS" panose="020B0603020202020204" pitchFamily="34" charset="0"/>
                <a:cs typeface="Verdana"/>
              </a:rPr>
              <a:t>ч</a:t>
            </a:r>
            <a:r>
              <a:rPr sz="1500" spc="-20" dirty="0" err="1" smtClean="0">
                <a:latin typeface="Trebuchet MS" panose="020B0603020202020204" pitchFamily="34" charset="0"/>
                <a:cs typeface="Verdana"/>
              </a:rPr>
              <a:t>а</a:t>
            </a:r>
            <a:r>
              <a:rPr sz="1500" dirty="0" err="1" smtClean="0">
                <a:latin typeface="Trebuchet MS" panose="020B0603020202020204" pitchFamily="34" charset="0"/>
                <a:cs typeface="Verdana"/>
              </a:rPr>
              <a:t>я</a:t>
            </a:r>
            <a:r>
              <a:rPr lang="ru-RU" sz="1500" dirty="0" smtClean="0">
                <a:latin typeface="Trebuchet MS" panose="020B0603020202020204" pitchFamily="34" charset="0"/>
                <a:cs typeface="Verdana"/>
              </a:rPr>
              <a:t> </a:t>
            </a:r>
            <a:r>
              <a:rPr sz="1500" spc="-15" dirty="0" err="1" smtClean="0">
                <a:latin typeface="Trebuchet MS" panose="020B0603020202020204" pitchFamily="34" charset="0"/>
                <a:cs typeface="Verdana"/>
              </a:rPr>
              <a:t>и</a:t>
            </a:r>
            <a:r>
              <a:rPr sz="1500" spc="5" dirty="0" err="1" smtClean="0">
                <a:latin typeface="Trebuchet MS" panose="020B0603020202020204" pitchFamily="34" charset="0"/>
                <a:cs typeface="Verdana"/>
              </a:rPr>
              <a:t>н</a:t>
            </a:r>
            <a:r>
              <a:rPr sz="1500" spc="-5" dirty="0" err="1" smtClean="0">
                <a:latin typeface="Trebuchet MS" panose="020B0603020202020204" pitchFamily="34" charset="0"/>
                <a:cs typeface="Verdana"/>
              </a:rPr>
              <a:t>фо</a:t>
            </a:r>
            <a:r>
              <a:rPr sz="1500" dirty="0" err="1" smtClean="0">
                <a:latin typeface="Trebuchet MS" panose="020B0603020202020204" pitchFamily="34" charset="0"/>
                <a:cs typeface="Verdana"/>
              </a:rPr>
              <a:t>р</a:t>
            </a:r>
            <a:r>
              <a:rPr sz="1500" spc="-10" dirty="0" err="1" smtClean="0">
                <a:latin typeface="Trebuchet MS" panose="020B0603020202020204" pitchFamily="34" charset="0"/>
                <a:cs typeface="Verdana"/>
              </a:rPr>
              <a:t>м</a:t>
            </a:r>
            <a:r>
              <a:rPr sz="1500" spc="-5" dirty="0" err="1" smtClean="0">
                <a:latin typeface="Trebuchet MS" panose="020B0603020202020204" pitchFamily="34" charset="0"/>
                <a:cs typeface="Verdana"/>
              </a:rPr>
              <a:t>а</a:t>
            </a:r>
            <a:r>
              <a:rPr sz="1500" spc="-10" dirty="0" err="1" smtClean="0">
                <a:latin typeface="Trebuchet MS" panose="020B0603020202020204" pitchFamily="34" charset="0"/>
                <a:cs typeface="Verdana"/>
              </a:rPr>
              <a:t>ц</a:t>
            </a:r>
            <a:r>
              <a:rPr sz="1500" dirty="0" err="1" smtClean="0">
                <a:latin typeface="Trebuchet MS" panose="020B0603020202020204" pitchFamily="34" charset="0"/>
                <a:cs typeface="Verdana"/>
              </a:rPr>
              <a:t>ию</a:t>
            </a:r>
            <a:r>
              <a:rPr lang="ru-RU" sz="1500" dirty="0" smtClean="0">
                <a:latin typeface="Trebuchet MS" panose="020B0603020202020204" pitchFamily="34" charset="0"/>
                <a:cs typeface="Verdana"/>
              </a:rPr>
              <a:t> </a:t>
            </a:r>
            <a:r>
              <a:rPr sz="1500" dirty="0" smtClean="0">
                <a:latin typeface="Trebuchet MS" panose="020B0603020202020204" pitchFamily="34" charset="0"/>
                <a:cs typeface="Verdana"/>
              </a:rPr>
              <a:t>о</a:t>
            </a:r>
            <a:r>
              <a:rPr lang="ru-RU" sz="1500" dirty="0" smtClean="0">
                <a:latin typeface="Trebuchet MS" panose="020B0603020202020204" pitchFamily="34" charset="0"/>
                <a:cs typeface="Verdana"/>
              </a:rPr>
              <a:t> </a:t>
            </a:r>
            <a:r>
              <a:rPr sz="1500" dirty="0" err="1" smtClean="0">
                <a:latin typeface="Trebuchet MS" panose="020B0603020202020204" pitchFamily="34" charset="0"/>
                <a:cs typeface="Verdana"/>
              </a:rPr>
              <a:t>р</a:t>
            </a:r>
            <a:r>
              <a:rPr sz="1500" spc="-20" dirty="0" err="1" smtClean="0">
                <a:latin typeface="Trebuchet MS" panose="020B0603020202020204" pitchFamily="34" charset="0"/>
                <a:cs typeface="Verdana"/>
              </a:rPr>
              <a:t>а</a:t>
            </a:r>
            <a:r>
              <a:rPr sz="1500" spc="5" dirty="0" err="1" smtClean="0">
                <a:latin typeface="Trebuchet MS" panose="020B0603020202020204" pitchFamily="34" charset="0"/>
                <a:cs typeface="Verdana"/>
              </a:rPr>
              <a:t>с</a:t>
            </a:r>
            <a:r>
              <a:rPr sz="1500" spc="-5" dirty="0" err="1" smtClean="0">
                <a:latin typeface="Trebuchet MS" panose="020B0603020202020204" pitchFamily="34" charset="0"/>
                <a:cs typeface="Verdana"/>
              </a:rPr>
              <a:t>хо</a:t>
            </a:r>
            <a:r>
              <a:rPr sz="1500" dirty="0" err="1" smtClean="0">
                <a:latin typeface="Trebuchet MS" panose="020B0603020202020204" pitchFamily="34" charset="0"/>
                <a:cs typeface="Verdana"/>
              </a:rPr>
              <a:t>д</a:t>
            </a:r>
            <a:r>
              <a:rPr sz="1500" spc="-20" dirty="0" err="1" smtClean="0">
                <a:latin typeface="Trebuchet MS" panose="020B0603020202020204" pitchFamily="34" charset="0"/>
                <a:cs typeface="Verdana"/>
              </a:rPr>
              <a:t>а</a:t>
            </a:r>
            <a:r>
              <a:rPr sz="1500" dirty="0" err="1" smtClean="0">
                <a:latin typeface="Trebuchet MS" panose="020B0603020202020204" pitchFamily="34" charset="0"/>
                <a:cs typeface="Verdana"/>
              </a:rPr>
              <a:t>х</a:t>
            </a:r>
            <a:r>
              <a:rPr lang="ru-RU" sz="1500" dirty="0" smtClean="0">
                <a:latin typeface="Trebuchet MS" panose="020B0603020202020204" pitchFamily="34" charset="0"/>
                <a:cs typeface="Verdana"/>
              </a:rPr>
              <a:t> </a:t>
            </a:r>
            <a:r>
              <a:rPr sz="1500" spc="5" dirty="0" err="1" smtClean="0">
                <a:latin typeface="Trebuchet MS" panose="020B0603020202020204" pitchFamily="34" charset="0"/>
                <a:cs typeface="Verdana"/>
              </a:rPr>
              <a:t>н</a:t>
            </a:r>
            <a:r>
              <a:rPr sz="1500" dirty="0" err="1" smtClean="0">
                <a:latin typeface="Trebuchet MS" panose="020B0603020202020204" pitchFamily="34" charset="0"/>
                <a:cs typeface="Verdana"/>
              </a:rPr>
              <a:t>а</a:t>
            </a:r>
            <a:r>
              <a:rPr lang="ru-RU" sz="1500" dirty="0" smtClean="0">
                <a:latin typeface="Trebuchet MS" panose="020B0603020202020204" pitchFamily="34" charset="0"/>
                <a:cs typeface="Verdana"/>
              </a:rPr>
              <a:t> </a:t>
            </a:r>
            <a:r>
              <a:rPr sz="1500" spc="5" dirty="0" err="1" smtClean="0">
                <a:latin typeface="Trebuchet MS" panose="020B0603020202020204" pitchFamily="34" charset="0"/>
                <a:cs typeface="Verdana"/>
              </a:rPr>
              <a:t>п</a:t>
            </a:r>
            <a:r>
              <a:rPr sz="1500" dirty="0" err="1" smtClean="0">
                <a:latin typeface="Trebuchet MS" panose="020B0603020202020204" pitchFamily="34" charset="0"/>
                <a:cs typeface="Verdana"/>
              </a:rPr>
              <a:t>ере</a:t>
            </a:r>
            <a:r>
              <a:rPr sz="1500" spc="-10" dirty="0" err="1" smtClean="0">
                <a:latin typeface="Trebuchet MS" panose="020B0603020202020204" pitchFamily="34" charset="0"/>
                <a:cs typeface="Verdana"/>
              </a:rPr>
              <a:t>в</a:t>
            </a:r>
            <a:r>
              <a:rPr sz="1500" spc="-5" dirty="0" err="1" smtClean="0">
                <a:latin typeface="Trebuchet MS" panose="020B0603020202020204" pitchFamily="34" charset="0"/>
                <a:cs typeface="Verdana"/>
              </a:rPr>
              <a:t>озку</a:t>
            </a:r>
            <a:r>
              <a:rPr sz="1500" dirty="0" smtClean="0">
                <a:latin typeface="Trebuchet MS" panose="020B0603020202020204" pitchFamily="34" charset="0"/>
                <a:cs typeface="Verdana"/>
              </a:rPr>
              <a:t>,</a:t>
            </a:r>
            <a:r>
              <a:rPr lang="ru-RU" sz="1500" dirty="0" smtClean="0">
                <a:latin typeface="Trebuchet MS" panose="020B0603020202020204" pitchFamily="34" charset="0"/>
                <a:cs typeface="Verdana"/>
              </a:rPr>
              <a:t> </a:t>
            </a:r>
            <a:r>
              <a:rPr sz="1500" spc="5" dirty="0" err="1" smtClean="0">
                <a:latin typeface="Trebuchet MS" panose="020B0603020202020204" pitchFamily="34" charset="0"/>
                <a:cs typeface="Verdana"/>
              </a:rPr>
              <a:t>с</a:t>
            </a:r>
            <a:r>
              <a:rPr sz="1500" spc="-5" dirty="0" err="1" smtClean="0">
                <a:latin typeface="Trebuchet MS" panose="020B0603020202020204" pitchFamily="34" charset="0"/>
                <a:cs typeface="Verdana"/>
              </a:rPr>
              <a:t>т</a:t>
            </a:r>
            <a:r>
              <a:rPr sz="1500" dirty="0" err="1" smtClean="0">
                <a:latin typeface="Trebuchet MS" panose="020B0603020202020204" pitchFamily="34" charset="0"/>
                <a:cs typeface="Verdana"/>
              </a:rPr>
              <a:t>р</a:t>
            </a:r>
            <a:r>
              <a:rPr sz="1500" spc="-5" dirty="0" err="1" smtClean="0">
                <a:latin typeface="Trebuchet MS" panose="020B0603020202020204" pitchFamily="34" charset="0"/>
                <a:cs typeface="Verdana"/>
              </a:rPr>
              <a:t>ахо</a:t>
            </a:r>
            <a:r>
              <a:rPr sz="1500" spc="-10" dirty="0" err="1" smtClean="0">
                <a:latin typeface="Trebuchet MS" panose="020B0603020202020204" pitchFamily="34" charset="0"/>
                <a:cs typeface="Verdana"/>
              </a:rPr>
              <a:t>в</a:t>
            </a:r>
            <a:r>
              <a:rPr sz="1500" spc="-20" dirty="0" err="1" smtClean="0">
                <a:latin typeface="Trebuchet MS" panose="020B0603020202020204" pitchFamily="34" charset="0"/>
                <a:cs typeface="Verdana"/>
              </a:rPr>
              <a:t>а</a:t>
            </a:r>
            <a:r>
              <a:rPr sz="1500" spc="5" dirty="0" err="1" smtClean="0">
                <a:latin typeface="Trebuchet MS" panose="020B0603020202020204" pitchFamily="34" charset="0"/>
                <a:cs typeface="Verdana"/>
              </a:rPr>
              <a:t>н</a:t>
            </a:r>
            <a:r>
              <a:rPr sz="1500" dirty="0" err="1" smtClean="0">
                <a:latin typeface="Trebuchet MS" panose="020B0603020202020204" pitchFamily="34" charset="0"/>
                <a:cs typeface="Verdana"/>
              </a:rPr>
              <a:t>ие</a:t>
            </a:r>
            <a:r>
              <a:rPr sz="1500" dirty="0" smtClean="0">
                <a:latin typeface="Trebuchet MS" panose="020B0603020202020204" pitchFamily="34" charset="0"/>
                <a:cs typeface="Verdana"/>
              </a:rPr>
              <a:t>,</a:t>
            </a:r>
            <a:r>
              <a:rPr lang="ru-RU" sz="1500" dirty="0" smtClean="0">
                <a:latin typeface="Trebuchet MS" panose="020B0603020202020204" pitchFamily="34" charset="0"/>
                <a:cs typeface="Verdana"/>
              </a:rPr>
              <a:t> </a:t>
            </a:r>
            <a:r>
              <a:rPr sz="1500" spc="-20" dirty="0" err="1" smtClean="0">
                <a:latin typeface="Trebuchet MS" panose="020B0603020202020204" pitchFamily="34" charset="0"/>
                <a:cs typeface="Verdana"/>
              </a:rPr>
              <a:t>у</a:t>
            </a:r>
            <a:r>
              <a:rPr sz="1500" spc="5" dirty="0" err="1" smtClean="0">
                <a:latin typeface="Trebuchet MS" panose="020B0603020202020204" pitchFamily="34" charset="0"/>
                <a:cs typeface="Verdana"/>
              </a:rPr>
              <a:t>п</a:t>
            </a:r>
            <a:r>
              <a:rPr sz="1500" dirty="0" err="1" smtClean="0">
                <a:latin typeface="Trebuchet MS" panose="020B0603020202020204" pitchFamily="34" charset="0"/>
                <a:cs typeface="Verdana"/>
              </a:rPr>
              <a:t>л</a:t>
            </a:r>
            <a:r>
              <a:rPr sz="1500" spc="-5" dirty="0" err="1" smtClean="0">
                <a:latin typeface="Trebuchet MS" panose="020B0603020202020204" pitchFamily="34" charset="0"/>
                <a:cs typeface="Verdana"/>
              </a:rPr>
              <a:t>ат</a:t>
            </a:r>
            <a:r>
              <a:rPr sz="1500" dirty="0" err="1" smtClean="0">
                <a:latin typeface="Trebuchet MS" panose="020B0603020202020204" pitchFamily="34" charset="0"/>
                <a:cs typeface="Verdana"/>
              </a:rPr>
              <a:t>у</a:t>
            </a:r>
            <a:r>
              <a:rPr sz="1500" dirty="0" smtClean="0">
                <a:latin typeface="Trebuchet MS" panose="020B0603020202020204" pitchFamily="34" charset="0"/>
                <a:cs typeface="Verdana"/>
              </a:rPr>
              <a:t>  </a:t>
            </a:r>
            <a:r>
              <a:rPr sz="1500" dirty="0">
                <a:latin typeface="Trebuchet MS" panose="020B0603020202020204" pitchFamily="34" charset="0"/>
                <a:cs typeface="Verdana"/>
              </a:rPr>
              <a:t>таможенных пошлин, налогов и других обязательных</a:t>
            </a:r>
            <a:r>
              <a:rPr sz="1500" spc="-180" dirty="0">
                <a:latin typeface="Trebuchet MS" panose="020B0603020202020204" pitchFamily="34" charset="0"/>
                <a:cs typeface="Verdana"/>
              </a:rPr>
              <a:t> </a:t>
            </a:r>
            <a:r>
              <a:rPr sz="1500" dirty="0">
                <a:latin typeface="Trebuchet MS" panose="020B0603020202020204" pitchFamily="34" charset="0"/>
                <a:cs typeface="Verdana"/>
              </a:rPr>
              <a:t>платежей</a:t>
            </a:r>
          </a:p>
          <a:p>
            <a:pPr marL="299085" indent="-286385">
              <a:lnSpc>
                <a:spcPct val="90000"/>
              </a:lnSpc>
              <a:buFont typeface="Wingdings"/>
              <a:buChar char=""/>
              <a:tabLst>
                <a:tab pos="299720" algn="l"/>
              </a:tabLst>
            </a:pPr>
            <a:r>
              <a:rPr sz="1500" dirty="0">
                <a:latin typeface="Trebuchet MS" panose="020B0603020202020204" pitchFamily="34" charset="0"/>
                <a:cs typeface="Verdana"/>
              </a:rPr>
              <a:t>обоснование выбора конкретного поставщика (подрядчика,</a:t>
            </a:r>
            <a:r>
              <a:rPr sz="1500" spc="-170" dirty="0">
                <a:latin typeface="Trebuchet MS" panose="020B0603020202020204" pitchFamily="34" charset="0"/>
                <a:cs typeface="Verdana"/>
              </a:rPr>
              <a:t> </a:t>
            </a:r>
            <a:r>
              <a:rPr sz="1500" dirty="0">
                <a:latin typeface="Trebuchet MS" panose="020B0603020202020204" pitchFamily="34" charset="0"/>
                <a:cs typeface="Verdana"/>
              </a:rPr>
              <a:t>исполнителя)…</a:t>
            </a:r>
          </a:p>
          <a:p>
            <a:pPr marL="12700" marR="5080">
              <a:lnSpc>
                <a:spcPct val="90000"/>
              </a:lnSpc>
              <a:buClr>
                <a:srgbClr val="274696"/>
              </a:buClr>
              <a:buFont typeface="Verdana"/>
              <a:buAutoNum type="arabicPeriod" startAt="6"/>
              <a:tabLst>
                <a:tab pos="278130" algn="l"/>
              </a:tabLst>
            </a:pPr>
            <a:r>
              <a:rPr sz="1500" dirty="0">
                <a:latin typeface="Trebuchet MS" panose="020B0603020202020204" pitchFamily="34" charset="0"/>
                <a:cs typeface="Verdana"/>
              </a:rPr>
              <a:t>При </a:t>
            </a:r>
            <a:r>
              <a:rPr sz="1500" spc="-5" dirty="0">
                <a:latin typeface="Trebuchet MS" panose="020B0603020202020204" pitchFamily="34" charset="0"/>
                <a:cs typeface="Verdana"/>
              </a:rPr>
              <a:t>осуществлении закупок </a:t>
            </a:r>
            <a:r>
              <a:rPr sz="1500" dirty="0">
                <a:latin typeface="Trebuchet MS" panose="020B0603020202020204" pitchFamily="34" charset="0"/>
                <a:cs typeface="Verdana"/>
              </a:rPr>
              <a:t>у </a:t>
            </a:r>
            <a:r>
              <a:rPr sz="1500" spc="-5" dirty="0">
                <a:latin typeface="Trebuchet MS" panose="020B0603020202020204" pitchFamily="34" charset="0"/>
                <a:cs typeface="Verdana"/>
              </a:rPr>
              <a:t>единственного поставщика </a:t>
            </a:r>
            <a:r>
              <a:rPr sz="1500" dirty="0">
                <a:latin typeface="Trebuchet MS" panose="020B0603020202020204" pitchFamily="34" charset="0"/>
                <a:cs typeface="Verdana"/>
              </a:rPr>
              <a:t>в соответствии с </a:t>
            </a:r>
            <a:r>
              <a:rPr sz="1500" spc="-5" dirty="0">
                <a:latin typeface="Trebuchet MS" panose="020B0603020202020204" pitchFamily="34" charset="0"/>
                <a:cs typeface="Verdana"/>
              </a:rPr>
              <a:t>подпунктом  </a:t>
            </a:r>
            <a:r>
              <a:rPr sz="1500" dirty="0">
                <a:latin typeface="Trebuchet MS" panose="020B0603020202020204" pitchFamily="34" charset="0"/>
                <a:cs typeface="Verdana"/>
              </a:rPr>
              <a:t>4 </a:t>
            </a:r>
            <a:r>
              <a:rPr sz="1500" spc="-5" dirty="0">
                <a:latin typeface="Trebuchet MS" panose="020B0603020202020204" pitchFamily="34" charset="0"/>
                <a:cs typeface="Verdana"/>
              </a:rPr>
              <a:t>пункта </a:t>
            </a:r>
            <a:r>
              <a:rPr sz="1500" dirty="0">
                <a:latin typeface="Trebuchet MS" panose="020B0603020202020204" pitchFamily="34" charset="0"/>
                <a:cs typeface="Verdana"/>
              </a:rPr>
              <a:t>1 </a:t>
            </a:r>
            <a:r>
              <a:rPr sz="1500" spc="-5" dirty="0">
                <a:latin typeface="Trebuchet MS" panose="020B0603020202020204" pitchFamily="34" charset="0"/>
                <a:cs typeface="Verdana"/>
              </a:rPr>
              <a:t>настоящего </a:t>
            </a:r>
            <a:r>
              <a:rPr sz="1500" dirty="0">
                <a:latin typeface="Trebuchet MS" panose="020B0603020202020204" pitchFamily="34" charset="0"/>
                <a:cs typeface="Verdana"/>
              </a:rPr>
              <a:t>раздела Положения о </a:t>
            </a:r>
            <a:r>
              <a:rPr sz="1500" spc="-5" dirty="0">
                <a:latin typeface="Trebuchet MS" panose="020B0603020202020204" pitchFamily="34" charset="0"/>
                <a:cs typeface="Verdana"/>
              </a:rPr>
              <a:t>закупке </a:t>
            </a:r>
            <a:r>
              <a:rPr sz="1500" b="1" spc="-5" dirty="0">
                <a:solidFill>
                  <a:srgbClr val="274696"/>
                </a:solidFill>
                <a:latin typeface="Trebuchet MS" panose="020B0603020202020204" pitchFamily="34" charset="0"/>
                <a:cs typeface="Verdana"/>
              </a:rPr>
              <a:t>запрещено дробление </a:t>
            </a:r>
            <a:r>
              <a:rPr sz="1500" spc="-5" dirty="0">
                <a:latin typeface="Trebuchet MS" panose="020B0603020202020204" pitchFamily="34" charset="0"/>
                <a:cs typeface="Verdana"/>
              </a:rPr>
              <a:t>закупок </a:t>
            </a:r>
            <a:r>
              <a:rPr sz="1500" spc="5" dirty="0">
                <a:latin typeface="Trebuchet MS" panose="020B0603020202020204" pitchFamily="34" charset="0"/>
                <a:cs typeface="Verdana"/>
              </a:rPr>
              <a:t>на  </a:t>
            </a:r>
            <a:r>
              <a:rPr sz="1500" dirty="0">
                <a:latin typeface="Trebuchet MS" panose="020B0603020202020204" pitchFamily="34" charset="0"/>
                <a:cs typeface="Verdana"/>
              </a:rPr>
              <a:t>отдельные договоры, </a:t>
            </a:r>
            <a:r>
              <a:rPr sz="1500" spc="-5" dirty="0">
                <a:latin typeface="Trebuchet MS" panose="020B0603020202020204" pitchFamily="34" charset="0"/>
                <a:cs typeface="Verdana"/>
              </a:rPr>
              <a:t>счета для </a:t>
            </a:r>
            <a:r>
              <a:rPr sz="1500" dirty="0">
                <a:latin typeface="Trebuchet MS" panose="020B0603020202020204" pitchFamily="34" charset="0"/>
                <a:cs typeface="Verdana"/>
              </a:rPr>
              <a:t>преодоления стоимостных </a:t>
            </a:r>
            <a:r>
              <a:rPr sz="1500" spc="-5" dirty="0">
                <a:latin typeface="Trebuchet MS" panose="020B0603020202020204" pitchFamily="34" charset="0"/>
                <a:cs typeface="Verdana"/>
              </a:rPr>
              <a:t>ограничений, установленных  </a:t>
            </a:r>
            <a:r>
              <a:rPr sz="1500" dirty="0">
                <a:latin typeface="Trebuchet MS" panose="020B0603020202020204" pitchFamily="34" charset="0"/>
                <a:cs typeface="Verdana"/>
              </a:rPr>
              <a:t>для </a:t>
            </a:r>
            <a:r>
              <a:rPr sz="1500" spc="-5" dirty="0">
                <a:latin typeface="Trebuchet MS" panose="020B0603020202020204" pitchFamily="34" charset="0"/>
                <a:cs typeface="Verdana"/>
              </a:rPr>
              <a:t>данного </a:t>
            </a:r>
            <a:r>
              <a:rPr sz="1500" dirty="0">
                <a:latin typeface="Trebuchet MS" panose="020B0603020202020204" pitchFamily="34" charset="0"/>
                <a:cs typeface="Verdana"/>
              </a:rPr>
              <a:t>способа </a:t>
            </a:r>
            <a:r>
              <a:rPr sz="1500" spc="-5" dirty="0">
                <a:latin typeface="Trebuchet MS" panose="020B0603020202020204" pitchFamily="34" charset="0"/>
                <a:cs typeface="Verdana"/>
              </a:rPr>
              <a:t>закупки. Таким </a:t>
            </a:r>
            <a:r>
              <a:rPr sz="1500" dirty="0">
                <a:latin typeface="Trebuchet MS" panose="020B0603020202020204" pitchFamily="34" charset="0"/>
                <a:cs typeface="Verdana"/>
              </a:rPr>
              <a:t>дроблением считается </a:t>
            </a:r>
            <a:r>
              <a:rPr sz="1500" dirty="0">
                <a:solidFill>
                  <a:srgbClr val="C00000"/>
                </a:solidFill>
                <a:latin typeface="Trebuchet MS" panose="020B0603020202020204" pitchFamily="34" charset="0"/>
                <a:cs typeface="Verdana"/>
              </a:rPr>
              <a:t>заключение </a:t>
            </a:r>
            <a:r>
              <a:rPr sz="1500" spc="-5" dirty="0">
                <a:solidFill>
                  <a:srgbClr val="C00000"/>
                </a:solidFill>
                <a:latin typeface="Trebuchet MS" panose="020B0603020202020204" pitchFamily="34" charset="0"/>
                <a:cs typeface="Verdana"/>
              </a:rPr>
              <a:t>однотипных  </a:t>
            </a:r>
            <a:r>
              <a:rPr sz="1500" dirty="0">
                <a:solidFill>
                  <a:srgbClr val="C00000"/>
                </a:solidFill>
                <a:latin typeface="Trebuchet MS" panose="020B0603020202020204" pitchFamily="34" charset="0"/>
                <a:cs typeface="Verdana"/>
              </a:rPr>
              <a:t>договоров </a:t>
            </a:r>
            <a:r>
              <a:rPr sz="1500" spc="-5" dirty="0">
                <a:solidFill>
                  <a:srgbClr val="C00000"/>
                </a:solidFill>
                <a:latin typeface="Trebuchet MS" panose="020B0603020202020204" pitchFamily="34" charset="0"/>
                <a:cs typeface="Verdana"/>
              </a:rPr>
              <a:t>(оплата </a:t>
            </a:r>
            <a:r>
              <a:rPr sz="1500" dirty="0">
                <a:solidFill>
                  <a:srgbClr val="C00000"/>
                </a:solidFill>
                <a:latin typeface="Trebuchet MS" panose="020B0603020202020204" pitchFamily="34" charset="0"/>
                <a:cs typeface="Verdana"/>
              </a:rPr>
              <a:t>счетов) в течение одного </a:t>
            </a:r>
            <a:r>
              <a:rPr sz="1500" spc="-5" dirty="0">
                <a:solidFill>
                  <a:srgbClr val="C00000"/>
                </a:solidFill>
                <a:latin typeface="Trebuchet MS" panose="020B0603020202020204" pitchFamily="34" charset="0"/>
                <a:cs typeface="Verdana"/>
              </a:rPr>
              <a:t>календарного месяца </a:t>
            </a:r>
            <a:r>
              <a:rPr sz="1500" dirty="0">
                <a:solidFill>
                  <a:srgbClr val="C00000"/>
                </a:solidFill>
                <a:latin typeface="Trebuchet MS" panose="020B0603020202020204" pitchFamily="34" charset="0"/>
                <a:cs typeface="Verdana"/>
              </a:rPr>
              <a:t>с одним и тем </a:t>
            </a:r>
            <a:r>
              <a:rPr sz="1500" spc="-5" dirty="0">
                <a:solidFill>
                  <a:srgbClr val="C00000"/>
                </a:solidFill>
                <a:latin typeface="Trebuchet MS" panose="020B0603020202020204" pitchFamily="34" charset="0"/>
                <a:cs typeface="Verdana"/>
              </a:rPr>
              <a:t>же  </a:t>
            </a:r>
            <a:r>
              <a:rPr sz="1500" dirty="0">
                <a:solidFill>
                  <a:srgbClr val="C00000"/>
                </a:solidFill>
                <a:latin typeface="Trebuchet MS" panose="020B0603020202020204" pitchFamily="34" charset="0"/>
                <a:cs typeface="Verdana"/>
              </a:rPr>
              <a:t>поставщиком (подрядчиком,</a:t>
            </a:r>
            <a:r>
              <a:rPr sz="1500" spc="-125" dirty="0">
                <a:solidFill>
                  <a:srgbClr val="C00000"/>
                </a:solidFill>
                <a:latin typeface="Trebuchet MS" panose="020B0603020202020204" pitchFamily="34" charset="0"/>
                <a:cs typeface="Verdana"/>
              </a:rPr>
              <a:t> </a:t>
            </a:r>
            <a:r>
              <a:rPr sz="1500" dirty="0">
                <a:solidFill>
                  <a:srgbClr val="C00000"/>
                </a:solidFill>
                <a:latin typeface="Trebuchet MS" panose="020B0603020202020204" pitchFamily="34" charset="0"/>
                <a:cs typeface="Verdana"/>
              </a:rPr>
              <a:t>исполнителем)</a:t>
            </a:r>
            <a:endParaRPr sz="1500" dirty="0">
              <a:latin typeface="Trebuchet MS" panose="020B0603020202020204" pitchFamily="34" charset="0"/>
              <a:cs typeface="Verdana"/>
            </a:endParaRPr>
          </a:p>
          <a:p>
            <a:pPr marL="263525" indent="-250825">
              <a:lnSpc>
                <a:spcPct val="90000"/>
              </a:lnSpc>
              <a:buClr>
                <a:srgbClr val="274696"/>
              </a:buClr>
              <a:buFont typeface="Verdana"/>
              <a:buAutoNum type="arabicPeriod" startAt="6"/>
              <a:tabLst>
                <a:tab pos="264160" algn="l"/>
              </a:tabLst>
            </a:pPr>
            <a:r>
              <a:rPr sz="1500" dirty="0">
                <a:latin typeface="Trebuchet MS" panose="020B0603020202020204" pitchFamily="34" charset="0"/>
                <a:cs typeface="Verdana"/>
              </a:rPr>
              <a:t>Особенности осуществления </a:t>
            </a:r>
            <a:r>
              <a:rPr sz="1500" spc="-5" dirty="0">
                <a:latin typeface="Trebuchet MS" panose="020B0603020202020204" pitchFamily="34" charset="0"/>
                <a:cs typeface="Verdana"/>
              </a:rPr>
              <a:t>закупки </a:t>
            </a:r>
            <a:r>
              <a:rPr sz="1500" dirty="0">
                <a:latin typeface="Trebuchet MS" panose="020B0603020202020204" pitchFamily="34" charset="0"/>
                <a:cs typeface="Verdana"/>
              </a:rPr>
              <a:t>в </a:t>
            </a:r>
            <a:r>
              <a:rPr sz="1500" b="1" dirty="0">
                <a:solidFill>
                  <a:srgbClr val="274696"/>
                </a:solidFill>
                <a:latin typeface="Trebuchet MS" panose="020B0603020202020204" pitchFamily="34" charset="0"/>
                <a:cs typeface="Verdana"/>
              </a:rPr>
              <a:t>электронном </a:t>
            </a:r>
            <a:r>
              <a:rPr sz="1500" b="1" spc="-5" dirty="0">
                <a:solidFill>
                  <a:srgbClr val="274696"/>
                </a:solidFill>
                <a:latin typeface="Trebuchet MS" panose="020B0603020202020204" pitchFamily="34" charset="0"/>
                <a:cs typeface="Verdana"/>
              </a:rPr>
              <a:t>магазине,</a:t>
            </a:r>
            <a:r>
              <a:rPr sz="1500" b="1" spc="-114" dirty="0">
                <a:solidFill>
                  <a:srgbClr val="274696"/>
                </a:solidFill>
                <a:latin typeface="Trebuchet MS" panose="020B0603020202020204" pitchFamily="34" charset="0"/>
                <a:cs typeface="Verdana"/>
              </a:rPr>
              <a:t> </a:t>
            </a:r>
            <a:r>
              <a:rPr sz="1500" b="1" dirty="0">
                <a:solidFill>
                  <a:srgbClr val="274696"/>
                </a:solidFill>
                <a:latin typeface="Trebuchet MS" panose="020B0603020202020204" pitchFamily="34" charset="0"/>
                <a:cs typeface="Verdana"/>
              </a:rPr>
              <a:t>ЕАТ…</a:t>
            </a:r>
            <a:endParaRPr sz="1500" dirty="0">
              <a:latin typeface="Trebuchet MS" panose="020B0603020202020204" pitchFamily="34" charset="0"/>
              <a:cs typeface="Verdana"/>
            </a:endParaRPr>
          </a:p>
        </p:txBody>
      </p:sp>
      <p:sp>
        <p:nvSpPr>
          <p:cNvPr id="5" name="object 3"/>
          <p:cNvSpPr txBox="1"/>
          <p:nvPr/>
        </p:nvSpPr>
        <p:spPr>
          <a:xfrm>
            <a:off x="0"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990600"/>
            <a:ext cx="11049000" cy="4108817"/>
          </a:xfrm>
          <a:prstGeom prst="rect">
            <a:avLst/>
          </a:prstGeom>
        </p:spPr>
        <p:txBody>
          <a:bodyPr vert="horz" wrap="square" lIns="0" tIns="0" rIns="0" bIns="0" rtlCol="0">
            <a:spAutoFit/>
          </a:bodyPr>
          <a:lstStyle/>
          <a:p>
            <a:pPr marL="437515"/>
            <a:r>
              <a:rPr lang="ru-RU" sz="1900" b="1" spc="-10" dirty="0">
                <a:latin typeface="Trebuchet MS" panose="020B0603020202020204" pitchFamily="34" charset="0"/>
              </a:rPr>
              <a:t>Примеры </a:t>
            </a:r>
            <a:r>
              <a:rPr lang="ru-RU" sz="1900" b="1" spc="-5" dirty="0">
                <a:latin typeface="Trebuchet MS" panose="020B0603020202020204" pitchFamily="34" charset="0"/>
              </a:rPr>
              <a:t>из положения</a:t>
            </a:r>
            <a:r>
              <a:rPr lang="ru-RU" sz="1900" b="1" spc="25" dirty="0">
                <a:latin typeface="Trebuchet MS" panose="020B0603020202020204" pitchFamily="34" charset="0"/>
              </a:rPr>
              <a:t> </a:t>
            </a:r>
            <a:r>
              <a:rPr lang="ru-RU" sz="1900" b="1" spc="-5" dirty="0" smtClean="0">
                <a:latin typeface="Trebuchet MS" panose="020B0603020202020204" pitchFamily="34" charset="0"/>
              </a:rPr>
              <a:t>заказчика - </a:t>
            </a:r>
            <a:r>
              <a:rPr lang="ru-RU" sz="1900" b="1" i="1" spc="-5" dirty="0" smtClean="0">
                <a:solidFill>
                  <a:srgbClr val="002060"/>
                </a:solidFill>
                <a:latin typeface="Trebuchet MS" panose="020B0603020202020204" pitchFamily="34" charset="0"/>
              </a:rPr>
              <a:t>п</a:t>
            </a:r>
            <a:r>
              <a:rPr sz="1900" b="1" i="1" spc="-5" dirty="0" err="1" smtClean="0">
                <a:solidFill>
                  <a:srgbClr val="002060"/>
                </a:solidFill>
                <a:latin typeface="Trebuchet MS" panose="020B0603020202020204" pitchFamily="34" charset="0"/>
                <a:cs typeface="Verdana"/>
              </a:rPr>
              <a:t>лохие</a:t>
            </a:r>
            <a:r>
              <a:rPr sz="1900" b="1" i="1" spc="-65" dirty="0" smtClean="0">
                <a:solidFill>
                  <a:srgbClr val="002060"/>
                </a:solidFill>
                <a:latin typeface="Trebuchet MS" panose="020B0603020202020204" pitchFamily="34" charset="0"/>
                <a:cs typeface="Verdana"/>
              </a:rPr>
              <a:t> </a:t>
            </a:r>
            <a:r>
              <a:rPr sz="1900" b="1" i="1" dirty="0">
                <a:solidFill>
                  <a:srgbClr val="002060"/>
                </a:solidFill>
                <a:latin typeface="Trebuchet MS" panose="020B0603020202020204" pitchFamily="34" charset="0"/>
                <a:cs typeface="Verdana"/>
              </a:rPr>
              <a:t>основания</a:t>
            </a:r>
            <a:endParaRPr sz="1900" i="1" dirty="0">
              <a:solidFill>
                <a:srgbClr val="002060"/>
              </a:solidFill>
              <a:latin typeface="Trebuchet MS" panose="020B0603020202020204" pitchFamily="34" charset="0"/>
              <a:cs typeface="Verdana"/>
            </a:endParaRPr>
          </a:p>
          <a:p>
            <a:pPr>
              <a:spcBef>
                <a:spcPts val="15"/>
              </a:spcBef>
            </a:pPr>
            <a:endParaRPr sz="1900" dirty="0">
              <a:latin typeface="Trebuchet MS" panose="020B0603020202020204" pitchFamily="34" charset="0"/>
              <a:cs typeface="Times New Roman"/>
            </a:endParaRPr>
          </a:p>
          <a:p>
            <a:pPr marL="1896110">
              <a:spcBef>
                <a:spcPts val="5"/>
              </a:spcBef>
            </a:pPr>
            <a:r>
              <a:rPr sz="1900" b="1" dirty="0">
                <a:latin typeface="Trebuchet MS" panose="020B0603020202020204" pitchFamily="34" charset="0"/>
                <a:cs typeface="Verdana"/>
              </a:rPr>
              <a:t>6. </a:t>
            </a:r>
            <a:r>
              <a:rPr sz="1900" b="1" spc="-5" dirty="0">
                <a:latin typeface="Trebuchet MS" panose="020B0603020202020204" pitchFamily="34" charset="0"/>
                <a:cs typeface="Verdana"/>
              </a:rPr>
              <a:t>Закупка у единственного</a:t>
            </a:r>
            <a:r>
              <a:rPr sz="1900" b="1" spc="-15" dirty="0">
                <a:latin typeface="Trebuchet MS" panose="020B0603020202020204" pitchFamily="34" charset="0"/>
                <a:cs typeface="Verdana"/>
              </a:rPr>
              <a:t> </a:t>
            </a:r>
            <a:r>
              <a:rPr sz="1900" b="1" spc="-5" dirty="0">
                <a:latin typeface="Trebuchet MS" panose="020B0603020202020204" pitchFamily="34" charset="0"/>
                <a:cs typeface="Verdana"/>
              </a:rPr>
              <a:t>поставщика</a:t>
            </a:r>
            <a:endParaRPr sz="1900" dirty="0">
              <a:latin typeface="Trebuchet MS" panose="020B0603020202020204" pitchFamily="34" charset="0"/>
              <a:cs typeface="Verdana"/>
            </a:endParaRPr>
          </a:p>
          <a:p>
            <a:pPr marL="12700" marR="694690">
              <a:spcBef>
                <a:spcPts val="600"/>
              </a:spcBef>
            </a:pPr>
            <a:r>
              <a:rPr sz="1900" spc="-5" dirty="0">
                <a:latin typeface="Trebuchet MS" panose="020B0603020202020204" pitchFamily="34" charset="0"/>
                <a:cs typeface="Verdana"/>
              </a:rPr>
              <a:t>6.1. Закупка у единственного поставщика осуществляется Заказчиком, в  случае</a:t>
            </a:r>
            <a:r>
              <a:rPr sz="1900" spc="-60" dirty="0">
                <a:latin typeface="Trebuchet MS" panose="020B0603020202020204" pitchFamily="34" charset="0"/>
                <a:cs typeface="Verdana"/>
              </a:rPr>
              <a:t> </a:t>
            </a:r>
            <a:r>
              <a:rPr sz="1900" spc="-10" dirty="0">
                <a:latin typeface="Trebuchet MS" panose="020B0603020202020204" pitchFamily="34" charset="0"/>
                <a:cs typeface="Verdana"/>
              </a:rPr>
              <a:t>если:</a:t>
            </a:r>
            <a:endParaRPr sz="1900" dirty="0">
              <a:latin typeface="Trebuchet MS" panose="020B0603020202020204" pitchFamily="34" charset="0"/>
              <a:cs typeface="Verdana"/>
            </a:endParaRPr>
          </a:p>
          <a:p>
            <a:pPr marL="12700" marR="604520">
              <a:spcBef>
                <a:spcPts val="600"/>
              </a:spcBef>
              <a:buAutoNum type="arabicParenR"/>
              <a:tabLst>
                <a:tab pos="339090" algn="l"/>
              </a:tabLst>
            </a:pPr>
            <a:r>
              <a:rPr sz="1900" b="1" spc="-5" dirty="0">
                <a:solidFill>
                  <a:srgbClr val="C00000"/>
                </a:solidFill>
                <a:latin typeface="Trebuchet MS" panose="020B0603020202020204" pitchFamily="34" charset="0"/>
                <a:cs typeface="Verdana"/>
              </a:rPr>
              <a:t>необходимо закупить </a:t>
            </a:r>
            <a:r>
              <a:rPr sz="1900" b="1" spc="-10" dirty="0">
                <a:solidFill>
                  <a:srgbClr val="C00000"/>
                </a:solidFill>
                <a:latin typeface="Trebuchet MS" panose="020B0603020202020204" pitchFamily="34" charset="0"/>
                <a:cs typeface="Verdana"/>
              </a:rPr>
              <a:t>товары </a:t>
            </a:r>
            <a:r>
              <a:rPr sz="1900" b="1" spc="-5" dirty="0">
                <a:solidFill>
                  <a:srgbClr val="C00000"/>
                </a:solidFill>
                <a:latin typeface="Trebuchet MS" panose="020B0603020202020204" pitchFamily="34" charset="0"/>
                <a:cs typeface="Verdana"/>
              </a:rPr>
              <a:t>(работы, услуги) стоимостью – не  ограничено</a:t>
            </a:r>
            <a:endParaRPr sz="1900" dirty="0">
              <a:latin typeface="Trebuchet MS" panose="020B0603020202020204" pitchFamily="34" charset="0"/>
              <a:cs typeface="Verdana"/>
            </a:endParaRPr>
          </a:p>
          <a:p>
            <a:pPr marL="12700" marR="5080">
              <a:spcBef>
                <a:spcPts val="600"/>
              </a:spcBef>
              <a:buAutoNum type="arabicParenR"/>
              <a:tabLst>
                <a:tab pos="305435" algn="l"/>
              </a:tabLst>
            </a:pPr>
            <a:r>
              <a:rPr sz="1900" spc="-5" dirty="0">
                <a:latin typeface="Trebuchet MS" panose="020B0603020202020204" pitchFamily="34" charset="0"/>
                <a:cs typeface="Verdana"/>
              </a:rPr>
              <a:t>требуется закупить товары (работы, услуги), которые могут быть  поставлены (выполнены, оказаны) только конкретным поставщиком  (подрядчиком, исполнителем) и равноценная замена которых невозможна, или  необходимо заключить договоры с субъектами естественных</a:t>
            </a:r>
            <a:r>
              <a:rPr sz="1900" spc="140" dirty="0">
                <a:latin typeface="Trebuchet MS" panose="020B0603020202020204" pitchFamily="34" charset="0"/>
                <a:cs typeface="Verdana"/>
              </a:rPr>
              <a:t> </a:t>
            </a:r>
            <a:r>
              <a:rPr sz="1900" spc="-5" dirty="0">
                <a:latin typeface="Trebuchet MS" panose="020B0603020202020204" pitchFamily="34" charset="0"/>
                <a:cs typeface="Verdana"/>
              </a:rPr>
              <a:t>монополий</a:t>
            </a:r>
            <a:endParaRPr sz="1900" dirty="0">
              <a:latin typeface="Trebuchet MS" panose="020B0603020202020204" pitchFamily="34" charset="0"/>
              <a:cs typeface="Verdana"/>
            </a:endParaRPr>
          </a:p>
          <a:p>
            <a:pPr marL="12700" marR="92710">
              <a:spcBef>
                <a:spcPts val="600"/>
              </a:spcBef>
              <a:buAutoNum type="arabicParenR"/>
              <a:tabLst>
                <a:tab pos="305435" algn="l"/>
              </a:tabLst>
            </a:pPr>
            <a:r>
              <a:rPr sz="1900" spc="-5" dirty="0">
                <a:latin typeface="Trebuchet MS" panose="020B0603020202020204" pitchFamily="34" charset="0"/>
                <a:cs typeface="Verdana"/>
              </a:rPr>
              <a:t>нужно провести дополнительную закупку товаров или закупку товаров,  необходимых для обслуживания, ремонта и </a:t>
            </a:r>
            <a:r>
              <a:rPr sz="1900" spc="-10" dirty="0">
                <a:latin typeface="Trebuchet MS" panose="020B0603020202020204" pitchFamily="34" charset="0"/>
                <a:cs typeface="Verdana"/>
              </a:rPr>
              <a:t>(или) </a:t>
            </a:r>
            <a:r>
              <a:rPr sz="1900" spc="-5" dirty="0">
                <a:latin typeface="Trebuchet MS" panose="020B0603020202020204" pitchFamily="34" charset="0"/>
                <a:cs typeface="Verdana"/>
              </a:rPr>
              <a:t>обеспечения бесперебойной  работы ранее приобретенных товаров, а также товаров, работ и услуг, </a:t>
            </a:r>
            <a:r>
              <a:rPr sz="1900" spc="-5" dirty="0" err="1" smtClean="0">
                <a:latin typeface="Trebuchet MS" panose="020B0603020202020204" pitchFamily="34" charset="0"/>
                <a:cs typeface="Verdana"/>
              </a:rPr>
              <a:t>которые</a:t>
            </a:r>
            <a:r>
              <a:rPr sz="1900" spc="-5" dirty="0" smtClean="0">
                <a:latin typeface="Trebuchet MS" panose="020B0603020202020204" pitchFamily="34" charset="0"/>
                <a:cs typeface="Verdana"/>
              </a:rPr>
              <a:t> </a:t>
            </a:r>
            <a:r>
              <a:rPr sz="1900" spc="-5" dirty="0">
                <a:latin typeface="Trebuchet MS" panose="020B0603020202020204" pitchFamily="34" charset="0"/>
                <a:cs typeface="Verdana"/>
              </a:rPr>
              <a:t>связаны с их обслуживанием и</a:t>
            </a:r>
            <a:r>
              <a:rPr sz="1900" spc="20" dirty="0">
                <a:latin typeface="Trebuchet MS" panose="020B0603020202020204" pitchFamily="34" charset="0"/>
                <a:cs typeface="Verdana"/>
              </a:rPr>
              <a:t> </a:t>
            </a:r>
            <a:r>
              <a:rPr sz="1900" spc="-5" dirty="0">
                <a:latin typeface="Trebuchet MS" panose="020B0603020202020204" pitchFamily="34" charset="0"/>
                <a:cs typeface="Verdana"/>
              </a:rPr>
              <a:t>сопровождением</a:t>
            </a:r>
            <a:endParaRPr sz="1900" dirty="0">
              <a:latin typeface="Trebuchet MS" panose="020B0603020202020204" pitchFamily="34" charset="0"/>
              <a:cs typeface="Verdana"/>
            </a:endParaRPr>
          </a:p>
        </p:txBody>
      </p:sp>
      <p:sp>
        <p:nvSpPr>
          <p:cNvPr id="6" name="object 3"/>
          <p:cNvSpPr txBox="1"/>
          <p:nvPr/>
        </p:nvSpPr>
        <p:spPr>
          <a:xfrm>
            <a:off x="0"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990600"/>
            <a:ext cx="11353800" cy="5226046"/>
          </a:xfrm>
          <a:prstGeom prst="rect">
            <a:avLst/>
          </a:prstGeom>
        </p:spPr>
        <p:txBody>
          <a:bodyPr wrap="square">
            <a:spAutoFit/>
          </a:bodyPr>
          <a:lstStyle/>
          <a:p>
            <a:pPr lvl="1">
              <a:lnSpc>
                <a:spcPct val="90000"/>
              </a:lnSpc>
              <a:spcAft>
                <a:spcPts val="0"/>
              </a:spcAft>
            </a:pPr>
            <a:r>
              <a:rPr lang="ru-RU" sz="1200" b="1" dirty="0">
                <a:latin typeface="Trebuchet MS" panose="020B0603020202020204" pitchFamily="34" charset="0"/>
              </a:rPr>
              <a:t>Типовое положение о закупке товаров, работ, услуг заказчиками городского округа </a:t>
            </a:r>
            <a:r>
              <a:rPr lang="ru-RU" sz="1200" b="1" dirty="0" smtClean="0">
                <a:latin typeface="Trebuchet MS" panose="020B0603020202020204" pitchFamily="34" charset="0"/>
              </a:rPr>
              <a:t>Самара</a:t>
            </a:r>
          </a:p>
          <a:p>
            <a:pPr lvl="1"/>
            <a:r>
              <a:rPr lang="ru-RU" sz="1200" b="1" dirty="0">
                <a:latin typeface="Trebuchet MS" panose="020B0603020202020204" pitchFamily="34" charset="0"/>
              </a:rPr>
              <a:t>Закупка у единственного поставщика</a:t>
            </a:r>
            <a:endParaRPr lang="ru-RU" sz="1200" dirty="0">
              <a:latin typeface="Trebuchet MS" panose="020B0603020202020204" pitchFamily="34" charset="0"/>
            </a:endParaRPr>
          </a:p>
          <a:p>
            <a:r>
              <a:rPr lang="ru-RU" sz="1200" dirty="0">
                <a:latin typeface="Trebuchet MS" panose="020B0603020202020204" pitchFamily="34" charset="0"/>
              </a:rPr>
              <a:t>3.6.1.	Под закупкой у единственного поставщика понимается способ осуществления закупок, при котором договор заключается напрямую с поставщиком без использования конкурентных способов закупки.</a:t>
            </a:r>
          </a:p>
          <a:p>
            <a:r>
              <a:rPr lang="ru-RU" sz="1200" dirty="0">
                <a:latin typeface="Trebuchet MS" panose="020B0603020202020204" pitchFamily="34" charset="0"/>
              </a:rPr>
              <a:t>3.6.2.	Закупка у единственного поставщика осуществляется Заказчиком в случаях, указанных в приложении к настоящему Положению. </a:t>
            </a:r>
          </a:p>
          <a:p>
            <a:r>
              <a:rPr lang="ru-RU" sz="1200" dirty="0">
                <a:latin typeface="Trebuchet MS" panose="020B0603020202020204" pitchFamily="34" charset="0"/>
              </a:rPr>
              <a:t>3.6.3.	Для проведения закупки у единственного поставщика Заказчиком может быть создана комиссия в соответствии с разделом 2.3 настоящего Положения.</a:t>
            </a:r>
          </a:p>
          <a:p>
            <a:r>
              <a:rPr lang="ru-RU" sz="1200" dirty="0">
                <a:latin typeface="Trebuchet MS" panose="020B0603020202020204" pitchFamily="34" charset="0"/>
              </a:rPr>
              <a:t>3.6.4.	Общая последовательность действий при проведении закупки у единственного поставщика:</a:t>
            </a:r>
          </a:p>
          <a:p>
            <a:r>
              <a:rPr lang="ru-RU" sz="1200" dirty="0">
                <a:latin typeface="Trebuchet MS" panose="020B0603020202020204" pitchFamily="34" charset="0"/>
              </a:rPr>
              <a:t>- включение закупки у единственного поставщика в план закупки, размещенный в ЕИС (при необходимости);</a:t>
            </a:r>
          </a:p>
          <a:p>
            <a:r>
              <a:rPr lang="ru-RU" sz="1200" dirty="0">
                <a:latin typeface="Trebuchet MS" panose="020B0603020202020204" pitchFamily="34" charset="0"/>
              </a:rPr>
              <a:t>- обоснование НМЦ договора или расчет НМЦ договора, обоснование потребности в закупке у единственного поставщика (при необходимости);</a:t>
            </a:r>
          </a:p>
          <a:p>
            <a:r>
              <a:rPr lang="ru-RU" sz="1200" dirty="0">
                <a:latin typeface="Trebuchet MS" panose="020B0603020202020204" pitchFamily="34" charset="0"/>
              </a:rPr>
              <a:t>- создание комиссии (при необходимости);</a:t>
            </a:r>
          </a:p>
          <a:p>
            <a:r>
              <a:rPr lang="ru-RU" sz="1200" dirty="0">
                <a:latin typeface="Trebuchet MS" panose="020B0603020202020204" pitchFamily="34" charset="0"/>
              </a:rPr>
              <a:t>- публикация в ЕИС извещения (при необходимости);</a:t>
            </a:r>
          </a:p>
          <a:p>
            <a:r>
              <a:rPr lang="ru-RU" sz="1200" dirty="0">
                <a:latin typeface="Trebuchet MS" panose="020B0603020202020204" pitchFamily="34" charset="0"/>
              </a:rPr>
              <a:t>- подписание договора с единственным поставщиком;</a:t>
            </a:r>
          </a:p>
          <a:p>
            <a:r>
              <a:rPr lang="ru-RU" sz="1200" dirty="0">
                <a:latin typeface="Trebuchet MS" panose="020B0603020202020204" pitchFamily="34" charset="0"/>
              </a:rPr>
              <a:t>- внесение сведений о договоре с единственным поставщиком в реестр договоров в соответствии со статьей 4.1 Федерального закона № 223-ФЗ и требованиями Постановления Правительства Российской Федерации N 1132.</a:t>
            </a:r>
          </a:p>
          <a:p>
            <a:r>
              <a:rPr lang="ru-RU" sz="1200" dirty="0">
                <a:latin typeface="Trebuchet MS" panose="020B0603020202020204" pitchFamily="34" charset="0"/>
              </a:rPr>
              <a:t>3.6.5.	Информация о закупке у единственного поставщика включается в план закупки в соответствии с разделом 2.1 Положения, за исключением случаев, предусмотренных пунктом 2.1.5 Положения. </a:t>
            </a:r>
          </a:p>
          <a:p>
            <a:r>
              <a:rPr lang="ru-RU" sz="1200" dirty="0">
                <a:latin typeface="Trebuchet MS" panose="020B0603020202020204" pitchFamily="34" charset="0"/>
              </a:rPr>
              <a:t>3.6.6.	Обоснование НМЦ договора, расчет НМЦ договора при закупке у единственного поставщика не требуется при условии, что закупка осуществляется на сумму менее ста тысяч рублей.</a:t>
            </a:r>
          </a:p>
          <a:p>
            <a:r>
              <a:rPr lang="ru-RU" sz="1200" dirty="0">
                <a:latin typeface="Trebuchet MS" panose="020B0603020202020204" pitchFamily="34" charset="0"/>
              </a:rPr>
              <a:t>3.6.7.	При закупке у единственного поставщика на сумму сто тысяч рублей и более Заказчик составляет обоснование НМЦ договора в соответствии с разделом 2.4 настоящего Положения или расчет НМЦ договора.</a:t>
            </a:r>
          </a:p>
          <a:p>
            <a:r>
              <a:rPr lang="ru-RU" sz="1200" dirty="0">
                <a:latin typeface="Trebuchet MS" panose="020B0603020202020204" pitchFamily="34" charset="0"/>
              </a:rPr>
              <a:t>3.6.8.	Обоснование НМЦ договора или расчет НМЦ договора хранится Заказчиком вместе с договором и извещением о проведении закупки у единственного поставщика не менее трех лет с даты окончания процедуры закупки.</a:t>
            </a:r>
          </a:p>
          <a:p>
            <a:r>
              <a:rPr lang="ru-RU" sz="1200" dirty="0">
                <a:latin typeface="Trebuchet MS" panose="020B0603020202020204" pitchFamily="34" charset="0"/>
              </a:rPr>
              <a:t>3.6.9.	При закупке у единственного поставщика на сумму, составляющую сто тысяч рублей и более (если годовая выручка Заказчика за предыдущий финансовый год не превышает пятьсот миллионов рублей), на сумму, составляющую двести пятьдесят тысяч рублей и более (если годовая выручка Заказчика за предыдущий финансовый год составляет пятьсот миллионов рублей и более), извещение о закупке у единственного поставщика подлежит размещению в ЕИС не позднее чем на следующий рабочий день после осуществления такой закупки.</a:t>
            </a:r>
          </a:p>
          <a:p>
            <a:pPr lvl="1">
              <a:lnSpc>
                <a:spcPct val="90000"/>
              </a:lnSpc>
              <a:spcAft>
                <a:spcPts val="0"/>
              </a:spcAft>
            </a:pPr>
            <a:endParaRPr lang="ru-RU" sz="1200" b="1" dirty="0">
              <a:latin typeface="Trebuchet MS" panose="020B0603020202020204" pitchFamily="34" charset="0"/>
            </a:endParaRPr>
          </a:p>
        </p:txBody>
      </p:sp>
      <p:sp>
        <p:nvSpPr>
          <p:cNvPr id="3" name="object 3"/>
          <p:cNvSpPr txBox="1"/>
          <p:nvPr/>
        </p:nvSpPr>
        <p:spPr>
          <a:xfrm>
            <a:off x="0"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Tree>
    <p:extLst>
      <p:ext uri="{BB962C8B-B14F-4D97-AF65-F5344CB8AC3E}">
        <p14:creationId xmlns:p14="http://schemas.microsoft.com/office/powerpoint/2010/main" val="20252072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62000"/>
            <a:ext cx="11353800" cy="5650778"/>
          </a:xfrm>
          <a:prstGeom prst="rect">
            <a:avLst/>
          </a:prstGeom>
        </p:spPr>
        <p:txBody>
          <a:bodyPr wrap="square">
            <a:spAutoFit/>
          </a:bodyPr>
          <a:lstStyle/>
          <a:p>
            <a:pPr lvl="1">
              <a:lnSpc>
                <a:spcPct val="90000"/>
              </a:lnSpc>
              <a:spcAft>
                <a:spcPts val="0"/>
              </a:spcAft>
            </a:pPr>
            <a:r>
              <a:rPr lang="ru-RU" sz="1400" b="1" dirty="0">
                <a:latin typeface="Trebuchet MS" panose="020B0603020202020204" pitchFamily="34" charset="0"/>
              </a:rPr>
              <a:t>Типовое положение о закупке товаров, работ, услуг заказчиками городского округа </a:t>
            </a:r>
            <a:r>
              <a:rPr lang="ru-RU" sz="1400" b="1" dirty="0" smtClean="0">
                <a:latin typeface="Trebuchet MS" panose="020B0603020202020204" pitchFamily="34" charset="0"/>
              </a:rPr>
              <a:t>Самара</a:t>
            </a:r>
          </a:p>
          <a:p>
            <a:r>
              <a:rPr lang="ru-RU" sz="1400" b="1" dirty="0">
                <a:latin typeface="Trebuchet MS" panose="020B0603020202020204" pitchFamily="34" charset="0"/>
              </a:rPr>
              <a:t>ПЕРЕЧЕНЬ ОСНОВАНИЙ ДЛЯ ЗАКУПКИ У ЕДИНСТВЕННОГО ПОСТАВЩИКА</a:t>
            </a:r>
            <a:endParaRPr lang="ru-RU" sz="1400" dirty="0">
              <a:latin typeface="Trebuchet MS" panose="020B0603020202020204" pitchFamily="34" charset="0"/>
            </a:endParaRPr>
          </a:p>
          <a:p>
            <a:r>
              <a:rPr lang="ru-RU" sz="1400" dirty="0">
                <a:latin typeface="Trebuchet MS" panose="020B0603020202020204" pitchFamily="34" charset="0"/>
              </a:rPr>
              <a:t> </a:t>
            </a:r>
          </a:p>
          <a:p>
            <a:r>
              <a:rPr lang="ru-RU" sz="1400" dirty="0">
                <a:latin typeface="Trebuchet MS" panose="020B0603020202020204" pitchFamily="34" charset="0"/>
              </a:rPr>
              <a:t>Закупка у единственного поставщика может осуществляться Заказчиком в следующих случаях:</a:t>
            </a:r>
          </a:p>
          <a:p>
            <a:r>
              <a:rPr lang="ru-RU" sz="1400" dirty="0">
                <a:latin typeface="Trebuchet MS" panose="020B0603020202020204" pitchFamily="34" charset="0"/>
              </a:rPr>
              <a:t>1)	осуществление закупки товара, работы или услуги, которые относятся к сфере деятельности субъектов естественных монополий в соответствии с Федеральным законом от 17 августа 1995 года N 147-ФЗ "О естественных монополиях", а также услуг центрального депозитария;</a:t>
            </a:r>
          </a:p>
          <a:p>
            <a:r>
              <a:rPr lang="ru-RU" sz="1400" dirty="0">
                <a:latin typeface="Trebuchet MS" panose="020B0603020202020204" pitchFamily="34" charset="0"/>
              </a:rPr>
              <a:t>2)	выполнение работы по мобилизационной подготовке;</a:t>
            </a:r>
          </a:p>
          <a:p>
            <a:r>
              <a:rPr lang="ru-RU" sz="1400" dirty="0">
                <a:latin typeface="Trebuchet MS" panose="020B0603020202020204" pitchFamily="34" charset="0"/>
              </a:rPr>
              <a:t>3)	осуществление закупки товара, работы или услуги на </a:t>
            </a:r>
            <a:r>
              <a:rPr lang="ru-RU" sz="1400" b="1" dirty="0">
                <a:solidFill>
                  <a:srgbClr val="002060"/>
                </a:solidFill>
                <a:latin typeface="Trebuchet MS" panose="020B0603020202020204" pitchFamily="34" charset="0"/>
              </a:rPr>
              <a:t>сумму до шестисот тысяч рублей </a:t>
            </a:r>
            <a:r>
              <a:rPr lang="ru-RU" sz="1400" dirty="0">
                <a:latin typeface="Trebuchet MS" panose="020B0603020202020204" pitchFamily="34" charset="0"/>
              </a:rPr>
              <a:t>(если годовая выручка Заказчика за предыдущий финансовый год не превышает пятьсот миллионов рублей), на сумму до одного миллиона рублей (если годовая выручка Заказчика за предыдущий финансовый год составляет пятьсот миллионов рублей и более), при этом годовой объем закупок, которые Заказчик вправе осуществить на основании настоящего пункта, не должен превышать два миллиона рублей или десять процентов совокупного годового объема закупок Заказчика и не должен составлять более чем пятьдесят миллионов рублей в течение соответствующего календарного года;</a:t>
            </a:r>
          </a:p>
          <a:p>
            <a:r>
              <a:rPr lang="ru-RU" sz="1400" dirty="0">
                <a:latin typeface="Trebuchet MS" panose="020B0603020202020204" pitchFamily="34" charset="0"/>
              </a:rPr>
              <a:t>3.1) осуществление закупки товара, работы или услуги муниципальным автономным учреждением культуры, уставными целями деятельности которого являются сохранение, использование и популяризация объектов культурного наследия, а также иным муниципальным автономным учреждением (зоопарк, планетарий, парк культуры и отдыха, заповедник, ботанический сад, национальный парк, природный парк, ландшафтный парк, набережная, театр, учреждение, осуществляющее концертную деятельность, телерадиовещательное учреждение, цирк, музей, дом культуры, дворец культуры, дом (центр) народного творчества, дом (центр) ремесел, клуб, библиотека, архив), муниципальной автономной образовательной организацией, муниципальной автономной научной организацией, организацией для детей-сирот и детей, оставшихся без попечения родителей, в которую помещаются дети-сироты и дети, оставшиеся без попечения родителей, под надзор, физкультурно-спортивной организацией на сумму, не превышающую шестисот тысяч рублей. При этом годовой объем закупок, которые заказчик вправе осуществить на основании настоящего пункта, не должен превышать пять миллионов рублей или не должен превышать пятьдесят процентов совокупного годового объема закупок заказчика и не должен составлять более чем тридцать миллионов рублей;</a:t>
            </a:r>
          </a:p>
          <a:p>
            <a:pPr lvl="1">
              <a:lnSpc>
                <a:spcPct val="90000"/>
              </a:lnSpc>
              <a:spcAft>
                <a:spcPts val="0"/>
              </a:spcAft>
            </a:pPr>
            <a:endParaRPr lang="ru-RU" sz="1400" b="1" dirty="0">
              <a:latin typeface="Trebuchet MS" panose="020B0603020202020204" pitchFamily="34" charset="0"/>
            </a:endParaRPr>
          </a:p>
        </p:txBody>
      </p:sp>
      <p:sp>
        <p:nvSpPr>
          <p:cNvPr id="3" name="object 3"/>
          <p:cNvSpPr txBox="1"/>
          <p:nvPr/>
        </p:nvSpPr>
        <p:spPr>
          <a:xfrm>
            <a:off x="0"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Tree>
    <p:extLst>
      <p:ext uri="{BB962C8B-B14F-4D97-AF65-F5344CB8AC3E}">
        <p14:creationId xmlns:p14="http://schemas.microsoft.com/office/powerpoint/2010/main" val="2297459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80885" y="1077821"/>
            <a:ext cx="11177715" cy="4985980"/>
          </a:xfrm>
          <a:prstGeom prst="rect">
            <a:avLst/>
          </a:prstGeom>
        </p:spPr>
        <p:txBody>
          <a:bodyPr vert="horz" wrap="square" lIns="0" tIns="0" rIns="0" bIns="0" rtlCol="0">
            <a:spAutoFit/>
          </a:bodyPr>
          <a:lstStyle/>
          <a:p>
            <a:pPr marL="438150"/>
            <a:r>
              <a:rPr lang="ru-RU" b="1" spc="-10" dirty="0" smtClean="0">
                <a:latin typeface="Trebuchet MS" panose="020B0603020202020204" pitchFamily="34" charset="0"/>
              </a:rPr>
              <a:t>Примеры </a:t>
            </a:r>
            <a:r>
              <a:rPr lang="ru-RU" b="1" spc="-5" dirty="0">
                <a:latin typeface="Trebuchet MS" panose="020B0603020202020204" pitchFamily="34" charset="0"/>
              </a:rPr>
              <a:t>из положения</a:t>
            </a:r>
            <a:r>
              <a:rPr lang="ru-RU" b="1" spc="25" dirty="0">
                <a:latin typeface="Trebuchet MS" panose="020B0603020202020204" pitchFamily="34" charset="0"/>
              </a:rPr>
              <a:t> </a:t>
            </a:r>
            <a:r>
              <a:rPr lang="ru-RU" b="1" spc="-5" dirty="0" smtClean="0">
                <a:latin typeface="Trebuchet MS" panose="020B0603020202020204" pitchFamily="34" charset="0"/>
              </a:rPr>
              <a:t>заказчика</a:t>
            </a:r>
          </a:p>
          <a:p>
            <a:pPr marL="438150"/>
            <a:endParaRPr b="1" dirty="0">
              <a:latin typeface="Trebuchet MS" panose="020B0603020202020204" pitchFamily="34" charset="0"/>
              <a:cs typeface="Times New Roman"/>
            </a:endParaRPr>
          </a:p>
          <a:p>
            <a:pPr marL="355600" indent="-342900">
              <a:spcBef>
                <a:spcPts val="5"/>
              </a:spcBef>
              <a:buFont typeface="Wingdings" panose="05000000000000000000" pitchFamily="2" charset="2"/>
              <a:buChar char="Ø"/>
            </a:pPr>
            <a:r>
              <a:rPr b="1" spc="-10" dirty="0">
                <a:solidFill>
                  <a:srgbClr val="274696"/>
                </a:solidFill>
                <a:latin typeface="Trebuchet MS" panose="020B0603020202020204" pitchFamily="34" charset="0"/>
                <a:cs typeface="Verdana"/>
              </a:rPr>
              <a:t>Положение </a:t>
            </a:r>
            <a:r>
              <a:rPr b="1" spc="-5" dirty="0">
                <a:solidFill>
                  <a:srgbClr val="274696"/>
                </a:solidFill>
                <a:latin typeface="Trebuchet MS" panose="020B0603020202020204" pitchFamily="34" charset="0"/>
                <a:cs typeface="Verdana"/>
              </a:rPr>
              <a:t>о закупке</a:t>
            </a:r>
            <a:r>
              <a:rPr b="1" spc="35" dirty="0">
                <a:solidFill>
                  <a:srgbClr val="274696"/>
                </a:solidFill>
                <a:latin typeface="Trebuchet MS" panose="020B0603020202020204" pitchFamily="34" charset="0"/>
                <a:cs typeface="Verdana"/>
              </a:rPr>
              <a:t> </a:t>
            </a:r>
            <a:r>
              <a:rPr b="1" spc="-5" dirty="0">
                <a:solidFill>
                  <a:srgbClr val="274696"/>
                </a:solidFill>
                <a:latin typeface="Trebuchet MS" panose="020B0603020202020204" pitchFamily="34" charset="0"/>
                <a:cs typeface="Verdana"/>
              </a:rPr>
              <a:t>1</a:t>
            </a:r>
            <a:endParaRPr dirty="0">
              <a:latin typeface="Trebuchet MS" panose="020B0603020202020204" pitchFamily="34" charset="0"/>
              <a:cs typeface="Verdana"/>
            </a:endParaRPr>
          </a:p>
          <a:p>
            <a:pPr marL="12700" marR="6350"/>
            <a:r>
              <a:rPr spc="-5" dirty="0">
                <a:latin typeface="Trebuchet MS" panose="020B0603020202020204" pitchFamily="34" charset="0"/>
                <a:cs typeface="Verdana"/>
              </a:rPr>
              <a:t>Заказчик </a:t>
            </a:r>
            <a:r>
              <a:rPr dirty="0">
                <a:latin typeface="Trebuchet MS" panose="020B0603020202020204" pitchFamily="34" charset="0"/>
                <a:cs typeface="Verdana"/>
              </a:rPr>
              <a:t>вправе </a:t>
            </a:r>
            <a:r>
              <a:rPr spc="-5" dirty="0">
                <a:latin typeface="Trebuchet MS" panose="020B0603020202020204" pitchFamily="34" charset="0"/>
                <a:cs typeface="Verdana"/>
              </a:rPr>
              <a:t>осуществлять закупки у единственного </a:t>
            </a:r>
            <a:r>
              <a:rPr dirty="0">
                <a:latin typeface="Trebuchet MS" panose="020B0603020202020204" pitchFamily="34" charset="0"/>
                <a:cs typeface="Verdana"/>
              </a:rPr>
              <a:t>поставщика  (подрядчика, </a:t>
            </a:r>
            <a:r>
              <a:rPr spc="-5" dirty="0">
                <a:latin typeface="Trebuchet MS" panose="020B0603020202020204" pitchFamily="34" charset="0"/>
                <a:cs typeface="Verdana"/>
              </a:rPr>
              <a:t>исполнителя) </a:t>
            </a:r>
            <a:r>
              <a:rPr b="1" spc="-5" dirty="0">
                <a:solidFill>
                  <a:srgbClr val="274696"/>
                </a:solidFill>
                <a:latin typeface="Trebuchet MS" panose="020B0603020202020204" pitchFamily="34" charset="0"/>
                <a:cs typeface="Verdana"/>
              </a:rPr>
              <a:t>только в случаях невозможности </a:t>
            </a:r>
            <a:r>
              <a:rPr spc="-5" dirty="0">
                <a:latin typeface="Trebuchet MS" panose="020B0603020202020204" pitchFamily="34" charset="0"/>
                <a:cs typeface="Verdana"/>
              </a:rPr>
              <a:t>и (или)  </a:t>
            </a:r>
            <a:r>
              <a:rPr b="1" spc="-5" dirty="0">
                <a:solidFill>
                  <a:srgbClr val="274696"/>
                </a:solidFill>
                <a:latin typeface="Trebuchet MS" panose="020B0603020202020204" pitchFamily="34" charset="0"/>
                <a:cs typeface="Verdana"/>
              </a:rPr>
              <a:t>нецелесообразности </a:t>
            </a:r>
            <a:r>
              <a:rPr spc="-5" dirty="0">
                <a:latin typeface="Trebuchet MS" panose="020B0603020202020204" pitchFamily="34" charset="0"/>
                <a:cs typeface="Verdana"/>
              </a:rPr>
              <a:t>проведения закупок конкурентными</a:t>
            </a:r>
            <a:r>
              <a:rPr spc="170" dirty="0">
                <a:latin typeface="Trebuchet MS" panose="020B0603020202020204" pitchFamily="34" charset="0"/>
                <a:cs typeface="Verdana"/>
              </a:rPr>
              <a:t> </a:t>
            </a:r>
            <a:r>
              <a:rPr spc="-5" dirty="0">
                <a:latin typeface="Trebuchet MS" panose="020B0603020202020204" pitchFamily="34" charset="0"/>
                <a:cs typeface="Verdana"/>
              </a:rPr>
              <a:t>способами</a:t>
            </a:r>
            <a:endParaRPr dirty="0">
              <a:latin typeface="Trebuchet MS" panose="020B0603020202020204" pitchFamily="34" charset="0"/>
              <a:cs typeface="Verdana"/>
            </a:endParaRPr>
          </a:p>
          <a:p>
            <a:pPr>
              <a:spcBef>
                <a:spcPts val="20"/>
              </a:spcBef>
            </a:pPr>
            <a:endParaRPr dirty="0">
              <a:latin typeface="Trebuchet MS" panose="020B0603020202020204" pitchFamily="34" charset="0"/>
              <a:cs typeface="Times New Roman"/>
            </a:endParaRPr>
          </a:p>
          <a:p>
            <a:pPr marL="298450" indent="-285750">
              <a:buFont typeface="Wingdings" panose="05000000000000000000" pitchFamily="2" charset="2"/>
              <a:buChar char="Ø"/>
            </a:pPr>
            <a:r>
              <a:rPr b="1" spc="-10" dirty="0">
                <a:solidFill>
                  <a:srgbClr val="274696"/>
                </a:solidFill>
                <a:latin typeface="Trebuchet MS" panose="020B0603020202020204" pitchFamily="34" charset="0"/>
                <a:cs typeface="Verdana"/>
              </a:rPr>
              <a:t>Положение </a:t>
            </a:r>
            <a:r>
              <a:rPr b="1" spc="-5" dirty="0">
                <a:solidFill>
                  <a:srgbClr val="274696"/>
                </a:solidFill>
                <a:latin typeface="Trebuchet MS" panose="020B0603020202020204" pitchFamily="34" charset="0"/>
                <a:cs typeface="Verdana"/>
              </a:rPr>
              <a:t>о закупке</a:t>
            </a:r>
            <a:r>
              <a:rPr b="1" spc="35" dirty="0">
                <a:solidFill>
                  <a:srgbClr val="274696"/>
                </a:solidFill>
                <a:latin typeface="Trebuchet MS" panose="020B0603020202020204" pitchFamily="34" charset="0"/>
                <a:cs typeface="Verdana"/>
              </a:rPr>
              <a:t> </a:t>
            </a:r>
            <a:r>
              <a:rPr b="1" spc="-5" dirty="0">
                <a:solidFill>
                  <a:srgbClr val="274696"/>
                </a:solidFill>
                <a:latin typeface="Trebuchet MS" panose="020B0603020202020204" pitchFamily="34" charset="0"/>
                <a:cs typeface="Verdana"/>
              </a:rPr>
              <a:t>2</a:t>
            </a:r>
            <a:endParaRPr dirty="0">
              <a:latin typeface="Trebuchet MS" panose="020B0603020202020204" pitchFamily="34" charset="0"/>
              <a:cs typeface="Verdana"/>
            </a:endParaRPr>
          </a:p>
          <a:p>
            <a:pPr marL="12700" marR="5080"/>
            <a:r>
              <a:rPr spc="-5" dirty="0">
                <a:latin typeface="Trebuchet MS" panose="020B0603020202020204" pitchFamily="34" charset="0"/>
                <a:cs typeface="Verdana"/>
              </a:rPr>
              <a:t>Способ закупки в каждом конкретном случае определяет </a:t>
            </a:r>
            <a:r>
              <a:rPr b="1" spc="-5" dirty="0">
                <a:solidFill>
                  <a:srgbClr val="274696"/>
                </a:solidFill>
                <a:latin typeface="Trebuchet MS" panose="020B0603020202020204" pitchFamily="34" charset="0"/>
                <a:cs typeface="Verdana"/>
              </a:rPr>
              <a:t>уполномоченное  лицо </a:t>
            </a:r>
            <a:r>
              <a:rPr b="1" dirty="0">
                <a:solidFill>
                  <a:srgbClr val="274696"/>
                </a:solidFill>
                <a:latin typeface="Trebuchet MS" panose="020B0603020202020204" pitchFamily="34" charset="0"/>
                <a:cs typeface="Verdana"/>
              </a:rPr>
              <a:t>заказчика</a:t>
            </a:r>
            <a:r>
              <a:rPr dirty="0">
                <a:latin typeface="Trebuchet MS" panose="020B0603020202020204" pitchFamily="34" charset="0"/>
                <a:cs typeface="Verdana"/>
              </a:rPr>
              <a:t>, </a:t>
            </a:r>
            <a:r>
              <a:rPr spc="-5" dirty="0">
                <a:latin typeface="Trebuchet MS" panose="020B0603020202020204" pitchFamily="34" charset="0"/>
                <a:cs typeface="Verdana"/>
              </a:rPr>
              <a:t>если </a:t>
            </a:r>
            <a:r>
              <a:rPr dirty="0">
                <a:latin typeface="Trebuchet MS" panose="020B0603020202020204" pitchFamily="34" charset="0"/>
                <a:cs typeface="Verdana"/>
              </a:rPr>
              <a:t>иное </a:t>
            </a:r>
            <a:r>
              <a:rPr spc="-5" dirty="0">
                <a:latin typeface="Trebuchet MS" panose="020B0603020202020204" pitchFamily="34" charset="0"/>
                <a:cs typeface="Verdana"/>
              </a:rPr>
              <a:t>не установлено </a:t>
            </a:r>
            <a:r>
              <a:rPr dirty="0">
                <a:latin typeface="Trebuchet MS" panose="020B0603020202020204" pitchFamily="34" charset="0"/>
                <a:cs typeface="Verdana"/>
              </a:rPr>
              <a:t>локальными </a:t>
            </a:r>
            <a:r>
              <a:rPr spc="-5" dirty="0">
                <a:latin typeface="Trebuchet MS" panose="020B0603020202020204" pitchFamily="34" charset="0"/>
                <a:cs typeface="Verdana"/>
              </a:rPr>
              <a:t>актами </a:t>
            </a:r>
            <a:r>
              <a:rPr dirty="0">
                <a:latin typeface="Trebuchet MS" panose="020B0603020202020204" pitchFamily="34" charset="0"/>
                <a:cs typeface="Verdana"/>
              </a:rPr>
              <a:t>заказчика, </a:t>
            </a:r>
            <a:r>
              <a:rPr spc="-5" dirty="0">
                <a:latin typeface="Trebuchet MS" panose="020B0603020202020204" pitchFamily="34" charset="0"/>
                <a:cs typeface="Verdana"/>
              </a:rPr>
              <a:t>в  соответствии с </a:t>
            </a:r>
            <a:r>
              <a:rPr spc="-5" dirty="0" err="1">
                <a:latin typeface="Trebuchet MS" panose="020B0603020202020204" pitchFamily="34" charset="0"/>
                <a:cs typeface="Verdana"/>
              </a:rPr>
              <a:t>настоящим</a:t>
            </a:r>
            <a:r>
              <a:rPr spc="10" dirty="0">
                <a:latin typeface="Trebuchet MS" panose="020B0603020202020204" pitchFamily="34" charset="0"/>
                <a:cs typeface="Verdana"/>
              </a:rPr>
              <a:t> </a:t>
            </a:r>
            <a:r>
              <a:rPr spc="-5" dirty="0" err="1" smtClean="0">
                <a:latin typeface="Trebuchet MS" panose="020B0603020202020204" pitchFamily="34" charset="0"/>
                <a:cs typeface="Verdana"/>
              </a:rPr>
              <a:t>Положением</a:t>
            </a:r>
            <a:endParaRPr lang="ru-RU" spc="-5" dirty="0" smtClean="0">
              <a:latin typeface="Trebuchet MS" panose="020B0603020202020204" pitchFamily="34" charset="0"/>
              <a:cs typeface="Verdana"/>
            </a:endParaRPr>
          </a:p>
          <a:p>
            <a:pPr marL="12700" marR="5080"/>
            <a:endParaRPr lang="ru-RU" spc="-5" dirty="0" smtClean="0">
              <a:latin typeface="Trebuchet MS" panose="020B0603020202020204" pitchFamily="34" charset="0"/>
              <a:cs typeface="Verdana"/>
            </a:endParaRPr>
          </a:p>
          <a:p>
            <a:pPr marL="298450" indent="-285750">
              <a:buFont typeface="Wingdings" panose="05000000000000000000" pitchFamily="2" charset="2"/>
              <a:buChar char="Ø"/>
              <a:tabLst>
                <a:tab pos="305435" algn="l"/>
              </a:tabLst>
            </a:pPr>
            <a:r>
              <a:rPr lang="ru-RU" spc="-5" dirty="0">
                <a:latin typeface="Trebuchet MS" panose="020B0603020202020204" pitchFamily="34" charset="0"/>
                <a:cs typeface="Verdana"/>
              </a:rPr>
              <a:t>Положение о </a:t>
            </a:r>
            <a:r>
              <a:rPr lang="ru-RU" spc="-5" dirty="0" smtClean="0">
                <a:latin typeface="Trebuchet MS" panose="020B0603020202020204" pitchFamily="34" charset="0"/>
                <a:cs typeface="Verdana"/>
              </a:rPr>
              <a:t>закупке 3</a:t>
            </a:r>
            <a:endParaRPr lang="ru-RU" spc="-5" dirty="0">
              <a:latin typeface="Trebuchet MS" panose="020B0603020202020204" pitchFamily="34" charset="0"/>
              <a:cs typeface="Verdana"/>
            </a:endParaRPr>
          </a:p>
          <a:p>
            <a:pPr marL="12700">
              <a:tabLst>
                <a:tab pos="305435" algn="l"/>
              </a:tabLst>
            </a:pPr>
            <a:r>
              <a:rPr lang="ru-RU" spc="-5" dirty="0">
                <a:latin typeface="Trebuchet MS" panose="020B0603020202020204" pitchFamily="34" charset="0"/>
                <a:cs typeface="Verdana"/>
              </a:rPr>
              <a:t>Заказчик при подготовке и проведении закупки осуществляет следующие действия:</a:t>
            </a:r>
          </a:p>
          <a:p>
            <a:pPr marL="304800" indent="-292100">
              <a:buAutoNum type="arabicParenR"/>
              <a:tabLst>
                <a:tab pos="305435" algn="l"/>
              </a:tabLst>
            </a:pPr>
            <a:r>
              <a:rPr lang="ru-RU" spc="-5" dirty="0">
                <a:latin typeface="Trebuchet MS" panose="020B0603020202020204" pitchFamily="34" charset="0"/>
                <a:cs typeface="Verdana"/>
              </a:rPr>
              <a:t>формирует потребности в товаре, работе,</a:t>
            </a:r>
            <a:r>
              <a:rPr lang="ru-RU" spc="114" dirty="0">
                <a:latin typeface="Trebuchet MS" panose="020B0603020202020204" pitchFamily="34" charset="0"/>
                <a:cs typeface="Verdana"/>
              </a:rPr>
              <a:t> </a:t>
            </a:r>
            <a:r>
              <a:rPr lang="ru-RU" spc="-5" dirty="0">
                <a:latin typeface="Trebuchet MS" panose="020B0603020202020204" pitchFamily="34" charset="0"/>
                <a:cs typeface="Verdana"/>
              </a:rPr>
              <a:t>услуге</a:t>
            </a:r>
            <a:endParaRPr lang="ru-RU" dirty="0">
              <a:latin typeface="Trebuchet MS" panose="020B0603020202020204" pitchFamily="34" charset="0"/>
              <a:cs typeface="Verdana"/>
            </a:endParaRPr>
          </a:p>
          <a:p>
            <a:pPr marL="304800" indent="-292100">
              <a:buAutoNum type="arabicParenR"/>
              <a:tabLst>
                <a:tab pos="305435" algn="l"/>
              </a:tabLst>
            </a:pPr>
            <a:r>
              <a:rPr lang="ru-RU" spc="-5" dirty="0">
                <a:latin typeface="Trebuchet MS" panose="020B0603020202020204" pitchFamily="34" charset="0"/>
                <a:cs typeface="Verdana"/>
              </a:rPr>
              <a:t>определяет предмет закупки и способ ее</a:t>
            </a:r>
            <a:r>
              <a:rPr lang="ru-RU" spc="60" dirty="0">
                <a:latin typeface="Trebuchet MS" panose="020B0603020202020204" pitchFamily="34" charset="0"/>
                <a:cs typeface="Verdana"/>
              </a:rPr>
              <a:t> </a:t>
            </a:r>
            <a:r>
              <a:rPr lang="ru-RU" spc="-5" dirty="0">
                <a:latin typeface="Trebuchet MS" panose="020B0603020202020204" pitchFamily="34" charset="0"/>
                <a:cs typeface="Verdana"/>
              </a:rPr>
              <a:t>проведения</a:t>
            </a:r>
            <a:endParaRPr lang="ru-RU" dirty="0">
              <a:latin typeface="Trebuchet MS" panose="020B0603020202020204" pitchFamily="34" charset="0"/>
              <a:cs typeface="Verdana"/>
            </a:endParaRPr>
          </a:p>
          <a:p>
            <a:pPr marL="344805" indent="-332105">
              <a:buAutoNum type="arabicParenR"/>
              <a:tabLst>
                <a:tab pos="345440" algn="l"/>
              </a:tabLst>
            </a:pPr>
            <a:r>
              <a:rPr lang="ru-RU" spc="-5" dirty="0">
                <a:latin typeface="Trebuchet MS" panose="020B0603020202020204" pitchFamily="34" charset="0"/>
                <a:cs typeface="Verdana"/>
              </a:rPr>
              <a:t>рассматривает </a:t>
            </a:r>
            <a:r>
              <a:rPr lang="ru-RU" b="1" spc="-5" dirty="0">
                <a:solidFill>
                  <a:srgbClr val="274696"/>
                </a:solidFill>
                <a:latin typeface="Trebuchet MS" panose="020B0603020202020204" pitchFamily="34" charset="0"/>
                <a:cs typeface="Verdana"/>
              </a:rPr>
              <a:t>обоснование </a:t>
            </a:r>
            <a:r>
              <a:rPr lang="ru-RU" b="1" dirty="0">
                <a:solidFill>
                  <a:srgbClr val="274696"/>
                </a:solidFill>
                <a:latin typeface="Trebuchet MS" panose="020B0603020202020204" pitchFamily="34" charset="0"/>
                <a:cs typeface="Verdana"/>
              </a:rPr>
              <a:t>потребности </a:t>
            </a:r>
            <a:r>
              <a:rPr lang="ru-RU" b="1" spc="-5" dirty="0">
                <a:solidFill>
                  <a:srgbClr val="274696"/>
                </a:solidFill>
                <a:latin typeface="Trebuchet MS" panose="020B0603020202020204" pitchFamily="34" charset="0"/>
                <a:cs typeface="Verdana"/>
              </a:rPr>
              <a:t>в закупке у </a:t>
            </a:r>
            <a:r>
              <a:rPr lang="ru-RU" b="1" spc="-5" dirty="0" smtClean="0">
                <a:solidFill>
                  <a:srgbClr val="274696"/>
                </a:solidFill>
                <a:latin typeface="Trebuchet MS" panose="020B0603020202020204" pitchFamily="34" charset="0"/>
                <a:cs typeface="Verdana"/>
              </a:rPr>
              <a:t>единственного </a:t>
            </a:r>
            <a:r>
              <a:rPr lang="ru-RU" spc="-5" dirty="0" smtClean="0">
                <a:latin typeface="Trebuchet MS" panose="020B0603020202020204" pitchFamily="34" charset="0"/>
                <a:cs typeface="Verdana"/>
              </a:rPr>
              <a:t>поставщика</a:t>
            </a:r>
            <a:r>
              <a:rPr lang="ru-RU" spc="-5" dirty="0">
                <a:latin typeface="Trebuchet MS" panose="020B0603020202020204" pitchFamily="34" charset="0"/>
                <a:cs typeface="Verdana"/>
              </a:rPr>
              <a:t>, поступившее от </a:t>
            </a:r>
            <a:r>
              <a:rPr lang="ru-RU" b="1" spc="-5" dirty="0">
                <a:solidFill>
                  <a:srgbClr val="274696"/>
                </a:solidFill>
                <a:latin typeface="Trebuchet MS" panose="020B0603020202020204" pitchFamily="34" charset="0"/>
                <a:cs typeface="Verdana"/>
              </a:rPr>
              <a:t>структурных подразделений</a:t>
            </a:r>
            <a:r>
              <a:rPr lang="ru-RU" b="1" spc="185" dirty="0">
                <a:solidFill>
                  <a:srgbClr val="274696"/>
                </a:solidFill>
                <a:latin typeface="Trebuchet MS" panose="020B0603020202020204" pitchFamily="34" charset="0"/>
                <a:cs typeface="Verdana"/>
              </a:rPr>
              <a:t> </a:t>
            </a:r>
            <a:r>
              <a:rPr lang="ru-RU" b="1" spc="-10" dirty="0">
                <a:solidFill>
                  <a:srgbClr val="274696"/>
                </a:solidFill>
                <a:latin typeface="Trebuchet MS" panose="020B0603020202020204" pitchFamily="34" charset="0"/>
                <a:cs typeface="Verdana"/>
              </a:rPr>
              <a:t>Заказчика</a:t>
            </a:r>
            <a:endParaRPr lang="ru-RU" dirty="0">
              <a:latin typeface="Trebuchet MS" panose="020B0603020202020204" pitchFamily="34" charset="0"/>
              <a:cs typeface="Verdana"/>
            </a:endParaRPr>
          </a:p>
          <a:p>
            <a:pPr marL="12700" marR="5080"/>
            <a:endParaRPr dirty="0">
              <a:latin typeface="Trebuchet MS" panose="020B0603020202020204" pitchFamily="34" charset="0"/>
              <a:cs typeface="Verdana"/>
            </a:endParaRPr>
          </a:p>
        </p:txBody>
      </p:sp>
      <p:sp>
        <p:nvSpPr>
          <p:cNvPr id="8" name="object 3"/>
          <p:cNvSpPr txBox="1"/>
          <p:nvPr/>
        </p:nvSpPr>
        <p:spPr>
          <a:xfrm>
            <a:off x="8467" y="2286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525" y="152400"/>
            <a:ext cx="5334474" cy="430887"/>
          </a:xfrm>
          <a:prstGeom prst="rect">
            <a:avLst/>
          </a:prstGeom>
        </p:spPr>
        <p:txBody>
          <a:bodyPr wrap="none">
            <a:spAutoFit/>
          </a:bodyPr>
          <a:lstStyle/>
          <a:p>
            <a:r>
              <a:rPr lang="ru-RU" sz="2200" b="1" spc="-10" dirty="0">
                <a:solidFill>
                  <a:srgbClr val="002060"/>
                </a:solidFill>
                <a:latin typeface="Trebuchet MS" panose="020B0603020202020204" pitchFamily="34" charset="0"/>
              </a:rPr>
              <a:t>Закупки </a:t>
            </a:r>
            <a:r>
              <a:rPr lang="ru-RU" sz="2200" b="1" spc="-5" dirty="0">
                <a:solidFill>
                  <a:srgbClr val="002060"/>
                </a:solidFill>
                <a:latin typeface="Trebuchet MS" panose="020B0603020202020204" pitchFamily="34" charset="0"/>
              </a:rPr>
              <a:t>у </a:t>
            </a:r>
            <a:r>
              <a:rPr lang="ru-RU" sz="2200" b="1" spc="-10" dirty="0">
                <a:solidFill>
                  <a:srgbClr val="002060"/>
                </a:solidFill>
                <a:latin typeface="Trebuchet MS" panose="020B0603020202020204" pitchFamily="34" charset="0"/>
              </a:rPr>
              <a:t>единственного поставщика</a:t>
            </a:r>
            <a:endParaRPr lang="ru-RU" sz="2200" b="1" dirty="0"/>
          </a:p>
        </p:txBody>
      </p:sp>
      <p:sp>
        <p:nvSpPr>
          <p:cNvPr id="6" name="Прямоугольник 5"/>
          <p:cNvSpPr/>
          <p:nvPr/>
        </p:nvSpPr>
        <p:spPr>
          <a:xfrm>
            <a:off x="104274" y="762000"/>
            <a:ext cx="11843084" cy="4829014"/>
          </a:xfrm>
          <a:prstGeom prst="rect">
            <a:avLst/>
          </a:prstGeom>
        </p:spPr>
        <p:txBody>
          <a:bodyPr wrap="square">
            <a:spAutoFit/>
          </a:bodyPr>
          <a:lstStyle/>
          <a:p>
            <a:pPr marL="325120" marR="135890">
              <a:lnSpc>
                <a:spcPct val="90000"/>
              </a:lnSpc>
              <a:buFont typeface="Wingdings" panose="05000000000000000000" pitchFamily="2" charset="2"/>
              <a:buChar char="Ø"/>
            </a:pPr>
            <a:r>
              <a:rPr lang="ru-RU" i="1" dirty="0">
                <a:latin typeface="Trebuchet MS" panose="020B0603020202020204" pitchFamily="34" charset="0"/>
                <a:cs typeface="Times New Roman"/>
              </a:rPr>
              <a:t>Письмо ФАС России от  27.02.2019 N </a:t>
            </a:r>
            <a:r>
              <a:rPr lang="ru-RU" i="1" dirty="0" smtClean="0">
                <a:latin typeface="Trebuchet MS" panose="020B0603020202020204" pitchFamily="34" charset="0"/>
                <a:cs typeface="Times New Roman"/>
              </a:rPr>
              <a:t>17/15158/19</a:t>
            </a:r>
          </a:p>
          <a:p>
            <a:pPr marL="130810" marR="135890">
              <a:lnSpc>
                <a:spcPct val="90000"/>
              </a:lnSpc>
            </a:pPr>
            <a:r>
              <a:rPr lang="ru-RU" dirty="0">
                <a:latin typeface="Trebuchet MS" panose="020B0603020202020204" pitchFamily="34" charset="0"/>
                <a:cs typeface="Times New Roman"/>
              </a:rPr>
              <a:t>Таким образом, </a:t>
            </a:r>
            <a:r>
              <a:rPr lang="ru-RU" b="1" dirty="0">
                <a:latin typeface="Trebuchet MS" panose="020B0603020202020204" pitchFamily="34" charset="0"/>
                <a:cs typeface="Times New Roman"/>
              </a:rPr>
              <a:t>заказчик  самостоятельно  определяет </a:t>
            </a:r>
            <a:r>
              <a:rPr lang="ru-RU" dirty="0">
                <a:latin typeface="Trebuchet MS" panose="020B0603020202020204" pitchFamily="34" charset="0"/>
                <a:cs typeface="Times New Roman"/>
              </a:rPr>
              <a:t>в положении о  закупке способы закупки,  в том числе, </a:t>
            </a:r>
            <a:r>
              <a:rPr lang="ru-RU" b="1" dirty="0">
                <a:latin typeface="Trebuchet MS" panose="020B0603020202020204" pitchFamily="34" charset="0"/>
                <a:cs typeface="Times New Roman"/>
              </a:rPr>
              <a:t>условия и  порядок заключения  договора с единственным  поставщиком,  исполнителем,  подрядчиком</a:t>
            </a:r>
            <a:r>
              <a:rPr lang="ru-RU" b="1" dirty="0" smtClean="0">
                <a:latin typeface="Trebuchet MS" panose="020B0603020202020204" pitchFamily="34" charset="0"/>
                <a:cs typeface="Times New Roman"/>
              </a:rPr>
              <a:t>.</a:t>
            </a:r>
          </a:p>
          <a:p>
            <a:pPr marL="130810" marR="135890">
              <a:lnSpc>
                <a:spcPct val="90000"/>
              </a:lnSpc>
            </a:pPr>
            <a:endParaRPr lang="ru-RU" dirty="0">
              <a:latin typeface="Trebuchet MS" panose="020B0603020202020204" pitchFamily="34" charset="0"/>
              <a:cs typeface="Times New Roman"/>
            </a:endParaRPr>
          </a:p>
          <a:p>
            <a:pPr marL="325120" marR="77470">
              <a:lnSpc>
                <a:spcPct val="90000"/>
              </a:lnSpc>
              <a:buFont typeface="Wingdings" panose="05000000000000000000" pitchFamily="2" charset="2"/>
              <a:buChar char="Ø"/>
            </a:pPr>
            <a:r>
              <a:rPr lang="ru-RU" i="1" dirty="0">
                <a:latin typeface="Trebuchet MS" panose="020B0603020202020204" pitchFamily="34" charset="0"/>
                <a:cs typeface="Times New Roman"/>
              </a:rPr>
              <a:t>Письма Минфина России  от 28.12.2018 N </a:t>
            </a:r>
            <a:r>
              <a:rPr lang="ru-RU" i="1" dirty="0" smtClean="0">
                <a:latin typeface="Trebuchet MS" panose="020B0603020202020204" pitchFamily="34" charset="0"/>
                <a:cs typeface="Times New Roman"/>
              </a:rPr>
              <a:t>24-05-08/96208</a:t>
            </a:r>
            <a:r>
              <a:rPr lang="ru-RU" i="1" dirty="0">
                <a:latin typeface="Trebuchet MS" panose="020B0603020202020204" pitchFamily="34" charset="0"/>
                <a:cs typeface="Times New Roman"/>
              </a:rPr>
              <a:t>, от 29.06.2020 </a:t>
            </a:r>
            <a:r>
              <a:rPr lang="ru-RU" i="1" dirty="0" smtClean="0">
                <a:latin typeface="Trebuchet MS" panose="020B0603020202020204" pitchFamily="34" charset="0"/>
                <a:cs typeface="Times New Roman"/>
              </a:rPr>
              <a:t>N 24-04-08/55767, от </a:t>
            </a:r>
            <a:r>
              <a:rPr lang="ru-RU" i="1" dirty="0">
                <a:latin typeface="Trebuchet MS" panose="020B0603020202020204" pitchFamily="34" charset="0"/>
                <a:cs typeface="Times New Roman"/>
              </a:rPr>
              <a:t>25.09.2020 N </a:t>
            </a:r>
            <a:r>
              <a:rPr lang="ru-RU" i="1" dirty="0" smtClean="0">
                <a:latin typeface="Trebuchet MS" panose="020B0603020202020204" pitchFamily="34" charset="0"/>
                <a:cs typeface="Times New Roman"/>
              </a:rPr>
              <a:t>24-04-08/84391</a:t>
            </a:r>
            <a:r>
              <a:rPr lang="ru-RU" i="1" dirty="0">
                <a:latin typeface="Trebuchet MS" panose="020B0603020202020204" pitchFamily="34" charset="0"/>
                <a:cs typeface="Times New Roman"/>
              </a:rPr>
              <a:t>, от 12.02.2021  N </a:t>
            </a:r>
            <a:r>
              <a:rPr lang="ru-RU" i="1" dirty="0" smtClean="0">
                <a:latin typeface="Trebuchet MS" panose="020B0603020202020204" pitchFamily="34" charset="0"/>
                <a:cs typeface="Times New Roman"/>
              </a:rPr>
              <a:t>03-11-11/9781</a:t>
            </a:r>
          </a:p>
          <a:p>
            <a:pPr marL="130810">
              <a:lnSpc>
                <a:spcPct val="90000"/>
              </a:lnSpc>
            </a:pPr>
            <a:r>
              <a:rPr lang="ru-RU" dirty="0">
                <a:latin typeface="Trebuchet MS" panose="020B0603020202020204" pitchFamily="34" charset="0"/>
                <a:cs typeface="Times New Roman"/>
              </a:rPr>
              <a:t>Порядок подготовки и  осуществления закупки у  единственного  поставщика (исполнителя,  подрядчика) и  </a:t>
            </a:r>
            <a:r>
              <a:rPr lang="ru-RU" b="1" dirty="0">
                <a:latin typeface="Trebuchet MS" panose="020B0603020202020204" pitchFamily="34" charset="0"/>
                <a:cs typeface="Times New Roman"/>
              </a:rPr>
              <a:t>исчерпывающий  перечень случаев  проведения такой  закупки  устанавливаются  положением о закупке</a:t>
            </a:r>
            <a:r>
              <a:rPr lang="ru-RU" b="1" dirty="0" smtClean="0">
                <a:latin typeface="Trebuchet MS" panose="020B0603020202020204" pitchFamily="34" charset="0"/>
                <a:cs typeface="Times New Roman"/>
              </a:rPr>
              <a:t>.</a:t>
            </a:r>
          </a:p>
          <a:p>
            <a:pPr marL="130810">
              <a:lnSpc>
                <a:spcPct val="90000"/>
              </a:lnSpc>
            </a:pPr>
            <a:endParaRPr lang="ru-RU" b="1" dirty="0" smtClean="0">
              <a:latin typeface="Trebuchet MS" panose="020B0603020202020204" pitchFamily="34" charset="0"/>
              <a:cs typeface="Times New Roman"/>
            </a:endParaRPr>
          </a:p>
          <a:p>
            <a:pPr marL="325755">
              <a:lnSpc>
                <a:spcPct val="90000"/>
              </a:lnSpc>
              <a:buFont typeface="Wingdings" panose="05000000000000000000" pitchFamily="2" charset="2"/>
              <a:buChar char="Ø"/>
              <a:tabLst>
                <a:tab pos="215900" algn="l"/>
              </a:tabLst>
            </a:pPr>
            <a:r>
              <a:rPr lang="ru-RU" i="1" dirty="0">
                <a:latin typeface="Trebuchet MS" panose="020B0603020202020204" pitchFamily="34" charset="0"/>
                <a:cs typeface="Times New Roman"/>
              </a:rPr>
              <a:t>Определение ВС РФ от 16.09.2021 </a:t>
            </a:r>
            <a:r>
              <a:rPr lang="ru-RU" i="1" dirty="0" smtClean="0">
                <a:latin typeface="Trebuchet MS" panose="020B0603020202020204" pitchFamily="34" charset="0"/>
                <a:cs typeface="Times New Roman"/>
              </a:rPr>
              <a:t>г. N </a:t>
            </a:r>
            <a:r>
              <a:rPr lang="ru-RU" i="1" dirty="0">
                <a:latin typeface="Trebuchet MS" panose="020B0603020202020204" pitchFamily="34" charset="0"/>
                <a:cs typeface="Times New Roman"/>
              </a:rPr>
              <a:t>306-ЭС21-13581 по делу № </a:t>
            </a:r>
            <a:r>
              <a:rPr lang="ru-RU" i="1" dirty="0" smtClean="0">
                <a:latin typeface="Trebuchet MS" panose="020B0603020202020204" pitchFamily="34" charset="0"/>
                <a:cs typeface="Times New Roman"/>
              </a:rPr>
              <a:t>А57-6788/2020, п.9 </a:t>
            </a:r>
            <a:r>
              <a:rPr lang="ru-RU" i="1" dirty="0">
                <a:latin typeface="Trebuchet MS" panose="020B0603020202020204" pitchFamily="34" charset="0"/>
                <a:cs typeface="Times New Roman"/>
              </a:rPr>
              <a:t>Обзора судебной практики по вопросам, </a:t>
            </a:r>
            <a:r>
              <a:rPr lang="ru-RU" i="1" dirty="0" smtClean="0">
                <a:latin typeface="Trebuchet MS" panose="020B0603020202020204" pitchFamily="34" charset="0"/>
                <a:cs typeface="Times New Roman"/>
              </a:rPr>
              <a:t>связанным </a:t>
            </a:r>
            <a:r>
              <a:rPr lang="ru-RU" i="1" dirty="0">
                <a:latin typeface="Trebuchet MS" panose="020B0603020202020204" pitchFamily="34" charset="0"/>
                <a:cs typeface="Times New Roman"/>
              </a:rPr>
              <a:t>с применением Федерального  закона от 18.07.2011 N 223-ФЗ, утв.  Президиумом Верховного Суда РФ </a:t>
            </a:r>
            <a:r>
              <a:rPr lang="ru-RU" i="1" dirty="0" smtClean="0">
                <a:latin typeface="Trebuchet MS" panose="020B0603020202020204" pitchFamily="34" charset="0"/>
                <a:cs typeface="Times New Roman"/>
              </a:rPr>
              <a:t>16.05.2018</a:t>
            </a:r>
          </a:p>
          <a:p>
            <a:pPr marL="40005" marR="154940">
              <a:lnSpc>
                <a:spcPct val="90000"/>
              </a:lnSpc>
              <a:tabLst>
                <a:tab pos="215900" algn="l"/>
              </a:tabLst>
            </a:pPr>
            <a:r>
              <a:rPr lang="ru-RU" dirty="0">
                <a:latin typeface="Trebuchet MS" panose="020B0603020202020204" pitchFamily="34" charset="0"/>
                <a:cs typeface="Times New Roman"/>
              </a:rPr>
              <a:t>При этом для целей экономической  эффективности </a:t>
            </a:r>
            <a:r>
              <a:rPr lang="ru-RU" b="1" dirty="0">
                <a:latin typeface="Trebuchet MS" panose="020B0603020202020204" pitchFamily="34" charset="0"/>
                <a:cs typeface="Times New Roman"/>
              </a:rPr>
              <a:t>закупка у единственного  поставщика целесообразна в случае</a:t>
            </a:r>
            <a:r>
              <a:rPr lang="ru-RU" dirty="0">
                <a:latin typeface="Trebuchet MS" panose="020B0603020202020204" pitchFamily="34" charset="0"/>
                <a:cs typeface="Times New Roman"/>
              </a:rPr>
              <a:t>, если  соответствующие товары, работы, услуги  обращаются на </a:t>
            </a:r>
            <a:r>
              <a:rPr lang="ru-RU" dirty="0" err="1">
                <a:latin typeface="Trebuchet MS" panose="020B0603020202020204" pitchFamily="34" charset="0"/>
                <a:cs typeface="Times New Roman"/>
              </a:rPr>
              <a:t>низкоконкурентных</a:t>
            </a:r>
            <a:r>
              <a:rPr lang="ru-RU" dirty="0">
                <a:latin typeface="Trebuchet MS" panose="020B0603020202020204" pitchFamily="34" charset="0"/>
                <a:cs typeface="Times New Roman"/>
              </a:rPr>
              <a:t> рынках,  или проведение конкурентных процедур  нецелесообразно по объективным причинам,  например, в случае ликвидации последствий  чрезвычайных ситуаций, последствий  непреодолимой силы</a:t>
            </a:r>
            <a:r>
              <a:rPr lang="ru-RU" dirty="0" smtClean="0">
                <a:latin typeface="Trebuchet MS" panose="020B0603020202020204" pitchFamily="34" charset="0"/>
                <a:cs typeface="Times New Roman"/>
              </a:rPr>
              <a:t>.</a:t>
            </a:r>
            <a:endParaRPr lang="ru-RU" dirty="0">
              <a:latin typeface="Trebuchet MS" panose="020B0603020202020204" pitchFamily="34" charset="0"/>
              <a:cs typeface="Times New Roman"/>
            </a:endParaRPr>
          </a:p>
        </p:txBody>
      </p:sp>
      <p:sp>
        <p:nvSpPr>
          <p:cNvPr id="7" name="Прямоугольник 6"/>
          <p:cNvSpPr/>
          <p:nvPr/>
        </p:nvSpPr>
        <p:spPr>
          <a:xfrm>
            <a:off x="2895599" y="5595025"/>
            <a:ext cx="8899359" cy="1054135"/>
          </a:xfrm>
          <a:prstGeom prst="rect">
            <a:avLst/>
          </a:prstGeom>
          <a:solidFill>
            <a:schemeClr val="accent2">
              <a:lumMod val="20000"/>
              <a:lumOff val="80000"/>
            </a:schemeClr>
          </a:solidFill>
        </p:spPr>
        <p:txBody>
          <a:bodyPr wrap="square">
            <a:spAutoFit/>
          </a:bodyPr>
          <a:lstStyle/>
          <a:p>
            <a:pPr>
              <a:lnSpc>
                <a:spcPct val="100000"/>
              </a:lnSpc>
            </a:pPr>
            <a:r>
              <a:rPr lang="ru-RU" sz="2000" b="1" spc="-5" dirty="0" smtClean="0">
                <a:latin typeface="Trebuchet MS" panose="020B0603020202020204" pitchFamily="34" charset="0"/>
                <a:cs typeface="Times New Roman"/>
              </a:rPr>
              <a:t>В </a:t>
            </a:r>
            <a:r>
              <a:rPr lang="ru-RU" sz="2000" b="1" spc="-10" dirty="0" smtClean="0">
                <a:latin typeface="Trebuchet MS" panose="020B0603020202020204" pitchFamily="34" charset="0"/>
                <a:cs typeface="Times New Roman"/>
              </a:rPr>
              <a:t>Законе </a:t>
            </a:r>
            <a:r>
              <a:rPr lang="ru-RU" sz="2000" b="1" spc="-5" dirty="0">
                <a:latin typeface="Trebuchet MS" panose="020B0603020202020204" pitchFamily="34" charset="0"/>
                <a:cs typeface="Times New Roman"/>
              </a:rPr>
              <a:t>223-ФЗ нет ограничений на </a:t>
            </a:r>
            <a:r>
              <a:rPr lang="ru-RU" sz="2000" b="1" spc="-15" dirty="0">
                <a:latin typeface="Trebuchet MS" panose="020B0603020202020204" pitchFamily="34" charset="0"/>
                <a:cs typeface="Times New Roman"/>
              </a:rPr>
              <a:t>сумму договора </a:t>
            </a:r>
            <a:r>
              <a:rPr lang="ru-RU" sz="2000" b="1" spc="-5" dirty="0">
                <a:latin typeface="Trebuchet MS" panose="020B0603020202020204" pitchFamily="34" charset="0"/>
                <a:cs typeface="Times New Roman"/>
              </a:rPr>
              <a:t>с </a:t>
            </a:r>
            <a:r>
              <a:rPr lang="ru-RU" sz="2000" b="1" spc="-5" dirty="0" smtClean="0">
                <a:latin typeface="Trebuchet MS" panose="020B0603020202020204" pitchFamily="34" charset="0"/>
                <a:cs typeface="Times New Roman"/>
              </a:rPr>
              <a:t>единственным поставщиком </a:t>
            </a:r>
            <a:r>
              <a:rPr lang="ru-RU" sz="2000" b="1" spc="-5" dirty="0">
                <a:latin typeface="Trebuchet MS" panose="020B0603020202020204" pitchFamily="34" charset="0"/>
                <a:cs typeface="Times New Roman"/>
              </a:rPr>
              <a:t>и </a:t>
            </a:r>
            <a:r>
              <a:rPr lang="ru-RU" sz="2000" b="1" spc="-30" dirty="0">
                <a:latin typeface="Trebuchet MS" panose="020B0603020202020204" pitchFamily="34" charset="0"/>
                <a:cs typeface="Times New Roman"/>
              </a:rPr>
              <a:t>годовую</a:t>
            </a:r>
            <a:r>
              <a:rPr lang="ru-RU" sz="2000" b="1" spc="280" dirty="0">
                <a:latin typeface="Trebuchet MS" panose="020B0603020202020204" pitchFamily="34" charset="0"/>
                <a:cs typeface="Times New Roman"/>
              </a:rPr>
              <a:t> </a:t>
            </a:r>
            <a:r>
              <a:rPr lang="ru-RU" sz="2000" b="1" spc="-35" dirty="0" smtClean="0">
                <a:latin typeface="Trebuchet MS" panose="020B0603020202020204" pitchFamily="34" charset="0"/>
                <a:cs typeface="Times New Roman"/>
              </a:rPr>
              <a:t>сумму. </a:t>
            </a:r>
          </a:p>
          <a:p>
            <a:pPr>
              <a:lnSpc>
                <a:spcPct val="100000"/>
              </a:lnSpc>
            </a:pPr>
            <a:r>
              <a:rPr lang="ru-RU" sz="2000" b="1" spc="-15" dirty="0" smtClean="0">
                <a:latin typeface="Trebuchet MS" panose="020B0603020202020204" pitchFamily="34" charset="0"/>
                <a:cs typeface="Times New Roman"/>
              </a:rPr>
              <a:t>Заказчик </a:t>
            </a:r>
            <a:r>
              <a:rPr lang="ru-RU" sz="2000" b="1" dirty="0">
                <a:latin typeface="Trebuchet MS" panose="020B0603020202020204" pitchFamily="34" charset="0"/>
                <a:cs typeface="Times New Roman"/>
              </a:rPr>
              <a:t>сам </a:t>
            </a:r>
            <a:r>
              <a:rPr lang="ru-RU" sz="2000" b="1" spc="-5" dirty="0">
                <a:latin typeface="Trebuchet MS" panose="020B0603020202020204" pitchFamily="34" charset="0"/>
                <a:cs typeface="Times New Roman"/>
              </a:rPr>
              <a:t>их </a:t>
            </a:r>
            <a:r>
              <a:rPr lang="ru-RU" sz="2000" b="1" spc="-25" dirty="0">
                <a:latin typeface="Trebuchet MS" panose="020B0603020202020204" pitchFamily="34" charset="0"/>
                <a:cs typeface="Times New Roman"/>
              </a:rPr>
              <a:t>может </a:t>
            </a:r>
            <a:r>
              <a:rPr lang="ru-RU" sz="2000" b="1" spc="-15" dirty="0">
                <a:latin typeface="Trebuchet MS" panose="020B0603020202020204" pitchFamily="34" charset="0"/>
                <a:cs typeface="Times New Roman"/>
              </a:rPr>
              <a:t>установить </a:t>
            </a:r>
            <a:r>
              <a:rPr lang="ru-RU" sz="2000" b="1" spc="-5" dirty="0">
                <a:latin typeface="Trebuchet MS" panose="020B0603020202020204" pitchFamily="34" charset="0"/>
                <a:cs typeface="Times New Roman"/>
              </a:rPr>
              <a:t>в</a:t>
            </a:r>
            <a:r>
              <a:rPr lang="ru-RU" sz="2000" b="1" spc="165" dirty="0">
                <a:latin typeface="Trebuchet MS" panose="020B0603020202020204" pitchFamily="34" charset="0"/>
                <a:cs typeface="Times New Roman"/>
              </a:rPr>
              <a:t> </a:t>
            </a:r>
            <a:r>
              <a:rPr lang="ru-RU" sz="2000" b="1" spc="-10" dirty="0" err="1">
                <a:latin typeface="Trebuchet MS" panose="020B0603020202020204" pitchFamily="34" charset="0"/>
                <a:cs typeface="Times New Roman"/>
              </a:rPr>
              <a:t>ПоЗ</a:t>
            </a:r>
            <a:endParaRPr lang="ru-RU" sz="2000" dirty="0">
              <a:latin typeface="Trebuchet MS" panose="020B0603020202020204" pitchFamily="34" charset="0"/>
              <a:cs typeface="Times New Roman"/>
            </a:endParaRPr>
          </a:p>
        </p:txBody>
      </p:sp>
      <p:sp>
        <p:nvSpPr>
          <p:cNvPr id="8" name="Стрелка вниз 7"/>
          <p:cNvSpPr/>
          <p:nvPr/>
        </p:nvSpPr>
        <p:spPr>
          <a:xfrm>
            <a:off x="11430000" y="4948450"/>
            <a:ext cx="3810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27648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5400" y="304800"/>
            <a:ext cx="10134600" cy="338554"/>
          </a:xfrm>
          <a:prstGeom prst="rect">
            <a:avLst/>
          </a:prstGeom>
        </p:spPr>
        <p:txBody>
          <a:bodyPr vert="horz" wrap="square" lIns="0" tIns="0" rIns="0" bIns="0" rtlCol="0">
            <a:spAutoFit/>
          </a:bodyPr>
          <a:lstStyle/>
          <a:p>
            <a:pPr marL="12700"/>
            <a:r>
              <a:rPr lang="ru-RU" sz="2200" b="1" dirty="0" smtClean="0">
                <a:solidFill>
                  <a:srgbClr val="002060"/>
                </a:solidFill>
                <a:latin typeface="Trebuchet MS" panose="020B0603020202020204" pitchFamily="34" charset="0"/>
                <a:cs typeface="Verdana"/>
              </a:rPr>
              <a:t>Указание конкретных</a:t>
            </a:r>
            <a:r>
              <a:rPr sz="2200" b="1" spc="-5" dirty="0" smtClean="0">
                <a:solidFill>
                  <a:srgbClr val="002060"/>
                </a:solidFill>
                <a:latin typeface="Trebuchet MS" panose="020B0603020202020204" pitchFamily="34" charset="0"/>
                <a:cs typeface="Verdana"/>
              </a:rPr>
              <a:t> </a:t>
            </a:r>
            <a:r>
              <a:rPr sz="2200" b="1" dirty="0">
                <a:solidFill>
                  <a:srgbClr val="002060"/>
                </a:solidFill>
                <a:latin typeface="Trebuchet MS" panose="020B0603020202020204" pitchFamily="34" charset="0"/>
                <a:cs typeface="Verdana"/>
              </a:rPr>
              <a:t>случаев закупок у</a:t>
            </a:r>
            <a:r>
              <a:rPr sz="2200" b="1" spc="-150" dirty="0">
                <a:solidFill>
                  <a:srgbClr val="002060"/>
                </a:solidFill>
                <a:latin typeface="Trebuchet MS" panose="020B0603020202020204" pitchFamily="34" charset="0"/>
                <a:cs typeface="Verdana"/>
              </a:rPr>
              <a:t> </a:t>
            </a:r>
            <a:r>
              <a:rPr sz="2200" b="1" spc="-5" dirty="0" err="1" smtClean="0">
                <a:solidFill>
                  <a:srgbClr val="002060"/>
                </a:solidFill>
                <a:latin typeface="Trebuchet MS" panose="020B0603020202020204" pitchFamily="34" charset="0"/>
                <a:cs typeface="Verdana"/>
              </a:rPr>
              <a:t>ед</a:t>
            </a:r>
            <a:r>
              <a:rPr lang="ru-RU" sz="2200" b="1" spc="-5" dirty="0" err="1" smtClean="0">
                <a:solidFill>
                  <a:srgbClr val="002060"/>
                </a:solidFill>
                <a:latin typeface="Trebuchet MS" panose="020B0603020202020204" pitchFamily="34" charset="0"/>
                <a:cs typeface="Verdana"/>
              </a:rPr>
              <a:t>инственного</a:t>
            </a:r>
            <a:r>
              <a:rPr lang="ru-RU" sz="2200" b="1" spc="-5" dirty="0" smtClean="0">
                <a:solidFill>
                  <a:srgbClr val="002060"/>
                </a:solidFill>
                <a:latin typeface="Trebuchet MS" panose="020B0603020202020204" pitchFamily="34" charset="0"/>
                <a:cs typeface="Verdana"/>
              </a:rPr>
              <a:t> поставщика</a:t>
            </a:r>
            <a:endParaRPr sz="2200" dirty="0">
              <a:solidFill>
                <a:srgbClr val="002060"/>
              </a:solidFill>
              <a:latin typeface="Trebuchet MS" panose="020B0603020202020204" pitchFamily="34" charset="0"/>
              <a:cs typeface="Verdana"/>
            </a:endParaRPr>
          </a:p>
        </p:txBody>
      </p:sp>
      <p:sp>
        <p:nvSpPr>
          <p:cNvPr id="4" name="object 4"/>
          <p:cNvSpPr txBox="1"/>
          <p:nvPr/>
        </p:nvSpPr>
        <p:spPr>
          <a:xfrm>
            <a:off x="609600" y="1066800"/>
            <a:ext cx="11325225" cy="4939814"/>
          </a:xfrm>
          <a:prstGeom prst="rect">
            <a:avLst/>
          </a:prstGeom>
        </p:spPr>
        <p:txBody>
          <a:bodyPr vert="horz" wrap="square" lIns="0" tIns="0" rIns="0" bIns="0" rtlCol="0">
            <a:spAutoFit/>
          </a:bodyPr>
          <a:lstStyle/>
          <a:p>
            <a:pPr marL="299085" marR="5080" indent="-285750">
              <a:buFont typeface="Wingdings" panose="05000000000000000000" pitchFamily="2" charset="2"/>
              <a:buChar char="Ø"/>
            </a:pPr>
            <a:r>
              <a:rPr lang="ru-RU" b="1" dirty="0">
                <a:latin typeface="Trebuchet MS" panose="020B0603020202020204" pitchFamily="34" charset="0"/>
                <a:cs typeface="Verdana"/>
              </a:rPr>
              <a:t>Обзор </a:t>
            </a:r>
            <a:r>
              <a:rPr lang="ru-RU" b="1" spc="-5" dirty="0">
                <a:latin typeface="Trebuchet MS" panose="020B0603020202020204" pitchFamily="34" charset="0"/>
                <a:cs typeface="Verdana"/>
              </a:rPr>
              <a:t>судебной практики </a:t>
            </a:r>
            <a:r>
              <a:rPr lang="ru-RU" b="1" dirty="0">
                <a:latin typeface="Trebuchet MS" panose="020B0603020202020204" pitchFamily="34" charset="0"/>
                <a:cs typeface="Verdana"/>
              </a:rPr>
              <a:t>по вопросам, </a:t>
            </a:r>
            <a:r>
              <a:rPr lang="ru-RU" b="1" spc="-5" dirty="0">
                <a:latin typeface="Trebuchet MS" panose="020B0603020202020204" pitchFamily="34" charset="0"/>
                <a:cs typeface="Verdana"/>
              </a:rPr>
              <a:t>связанным с применением Закона </a:t>
            </a:r>
            <a:r>
              <a:rPr lang="ru-RU" b="1" dirty="0">
                <a:latin typeface="Trebuchet MS" panose="020B0603020202020204" pitchFamily="34" charset="0"/>
                <a:cs typeface="Verdana"/>
              </a:rPr>
              <a:t>№ </a:t>
            </a:r>
            <a:r>
              <a:rPr lang="ru-RU" b="1" spc="-5" dirty="0">
                <a:latin typeface="Trebuchet MS" panose="020B0603020202020204" pitchFamily="34" charset="0"/>
                <a:cs typeface="Verdana"/>
              </a:rPr>
              <a:t>223-ФЗ  (утв. Президиумом Верховного Суда РФ</a:t>
            </a:r>
            <a:r>
              <a:rPr lang="ru-RU" b="1" spc="-35" dirty="0">
                <a:latin typeface="Trebuchet MS" panose="020B0603020202020204" pitchFamily="34" charset="0"/>
                <a:cs typeface="Verdana"/>
              </a:rPr>
              <a:t> </a:t>
            </a:r>
            <a:r>
              <a:rPr lang="ru-RU" b="1" spc="-5" dirty="0">
                <a:latin typeface="Trebuchet MS" panose="020B0603020202020204" pitchFamily="34" charset="0"/>
                <a:cs typeface="Verdana"/>
              </a:rPr>
              <a:t>16.05.2018)</a:t>
            </a:r>
            <a:endParaRPr lang="ru-RU" dirty="0">
              <a:latin typeface="Trebuchet MS" panose="020B0603020202020204" pitchFamily="34" charset="0"/>
              <a:cs typeface="Verdana"/>
            </a:endParaRPr>
          </a:p>
          <a:p>
            <a:pPr marL="13335" marR="5080"/>
            <a:r>
              <a:rPr dirty="0" smtClean="0">
                <a:latin typeface="Trebuchet MS" panose="020B0603020202020204" pitchFamily="34" charset="0"/>
                <a:cs typeface="Verdana"/>
              </a:rPr>
              <a:t>В </a:t>
            </a:r>
            <a:r>
              <a:rPr dirty="0">
                <a:latin typeface="Trebuchet MS" panose="020B0603020202020204" pitchFamily="34" charset="0"/>
                <a:cs typeface="Verdana"/>
              </a:rPr>
              <a:t>качестве </a:t>
            </a:r>
            <a:r>
              <a:rPr spc="-5" dirty="0">
                <a:latin typeface="Trebuchet MS" panose="020B0603020202020204" pitchFamily="34" charset="0"/>
                <a:cs typeface="Verdana"/>
              </a:rPr>
              <a:t>нарушения антимонопольный орган указывал, </a:t>
            </a:r>
            <a:r>
              <a:rPr dirty="0">
                <a:latin typeface="Trebuchet MS" panose="020B0603020202020204" pitchFamily="34" charset="0"/>
                <a:cs typeface="Verdana"/>
              </a:rPr>
              <a:t>что </a:t>
            </a:r>
            <a:r>
              <a:rPr spc="-5" dirty="0">
                <a:latin typeface="Trebuchet MS" panose="020B0603020202020204" pitchFamily="34" charset="0"/>
                <a:cs typeface="Verdana"/>
              </a:rPr>
              <a:t>положение </a:t>
            </a:r>
            <a:r>
              <a:rPr dirty="0">
                <a:latin typeface="Trebuchet MS" panose="020B0603020202020204" pitchFamily="34" charset="0"/>
                <a:cs typeface="Verdana"/>
              </a:rPr>
              <a:t>о </a:t>
            </a:r>
            <a:r>
              <a:rPr spc="-5" dirty="0">
                <a:latin typeface="Trebuchet MS" panose="020B0603020202020204" pitchFamily="34" charset="0"/>
                <a:cs typeface="Verdana"/>
              </a:rPr>
              <a:t>закупке </a:t>
            </a:r>
            <a:r>
              <a:rPr b="1" spc="-5" dirty="0">
                <a:latin typeface="Trebuchet MS" panose="020B0603020202020204" pitchFamily="34" charset="0"/>
                <a:cs typeface="Verdana"/>
              </a:rPr>
              <a:t>не   содержит критериев </a:t>
            </a:r>
            <a:r>
              <a:rPr b="1" dirty="0">
                <a:latin typeface="Trebuchet MS" panose="020B0603020202020204" pitchFamily="34" charset="0"/>
                <a:cs typeface="Verdana"/>
              </a:rPr>
              <a:t>и </a:t>
            </a:r>
            <a:r>
              <a:rPr b="1" spc="-5" dirty="0">
                <a:latin typeface="Trebuchet MS" panose="020B0603020202020204" pitchFamily="34" charset="0"/>
                <a:cs typeface="Verdana"/>
              </a:rPr>
              <a:t>случаев</a:t>
            </a:r>
            <a:r>
              <a:rPr spc="-5" dirty="0">
                <a:latin typeface="Trebuchet MS" panose="020B0603020202020204" pitchFamily="34" charset="0"/>
                <a:cs typeface="Verdana"/>
              </a:rPr>
              <a:t>, </a:t>
            </a:r>
            <a:r>
              <a:rPr dirty="0">
                <a:latin typeface="Trebuchet MS" panose="020B0603020202020204" pitchFamily="34" charset="0"/>
                <a:cs typeface="Verdana"/>
              </a:rPr>
              <a:t>в которых </a:t>
            </a:r>
            <a:r>
              <a:rPr spc="-5" dirty="0">
                <a:latin typeface="Trebuchet MS" panose="020B0603020202020204" pitchFamily="34" charset="0"/>
                <a:cs typeface="Verdana"/>
              </a:rPr>
              <a:t>заказчик может осуществлять закупку </a:t>
            </a:r>
            <a:r>
              <a:rPr dirty="0">
                <a:latin typeface="Trebuchet MS" panose="020B0603020202020204" pitchFamily="34" charset="0"/>
                <a:cs typeface="Verdana"/>
              </a:rPr>
              <a:t>у </a:t>
            </a:r>
            <a:r>
              <a:rPr spc="-5" dirty="0">
                <a:latin typeface="Trebuchet MS" panose="020B0603020202020204" pitchFamily="34" charset="0"/>
                <a:cs typeface="Verdana"/>
              </a:rPr>
              <a:t>ЕП.  Данное </a:t>
            </a:r>
            <a:r>
              <a:rPr dirty="0">
                <a:latin typeface="Trebuchet MS" panose="020B0603020202020204" pitchFamily="34" charset="0"/>
                <a:cs typeface="Verdana"/>
              </a:rPr>
              <a:t>обстоятельство позволяет </a:t>
            </a:r>
            <a:r>
              <a:rPr spc="-5" dirty="0">
                <a:latin typeface="Trebuchet MS" panose="020B0603020202020204" pitchFamily="34" charset="0"/>
                <a:cs typeface="Verdana"/>
              </a:rPr>
              <a:t>заказчику самостоятельно, без каких-либо ограничений  </a:t>
            </a:r>
            <a:r>
              <a:rPr dirty="0">
                <a:latin typeface="Trebuchet MS" panose="020B0603020202020204" pitchFamily="34" charset="0"/>
                <a:cs typeface="Verdana"/>
              </a:rPr>
              <a:t>осуществлять выбор </a:t>
            </a:r>
            <a:r>
              <a:rPr spc="-5" dirty="0">
                <a:latin typeface="Trebuchet MS" panose="020B0603020202020204" pitchFamily="34" charset="0"/>
                <a:cs typeface="Verdana"/>
              </a:rPr>
              <a:t>поставщика закупаемых транспортных </a:t>
            </a:r>
            <a:r>
              <a:rPr dirty="0">
                <a:latin typeface="Trebuchet MS" panose="020B0603020202020204" pitchFamily="34" charset="0"/>
                <a:cs typeface="Verdana"/>
              </a:rPr>
              <a:t>услуг, </a:t>
            </a:r>
            <a:r>
              <a:rPr spc="-5" dirty="0">
                <a:latin typeface="Trebuchet MS" panose="020B0603020202020204" pitchFamily="34" charset="0"/>
                <a:cs typeface="Verdana"/>
              </a:rPr>
              <a:t>устраняя </a:t>
            </a:r>
            <a:r>
              <a:rPr dirty="0">
                <a:latin typeface="Trebuchet MS" panose="020B0603020202020204" pitchFamily="34" charset="0"/>
                <a:cs typeface="Verdana"/>
              </a:rPr>
              <a:t>при этом  конкуренцию </a:t>
            </a:r>
            <a:r>
              <a:rPr spc="5" dirty="0">
                <a:latin typeface="Trebuchet MS" panose="020B0603020202020204" pitchFamily="34" charset="0"/>
                <a:cs typeface="Verdana"/>
              </a:rPr>
              <a:t>на </a:t>
            </a:r>
            <a:r>
              <a:rPr dirty="0">
                <a:latin typeface="Trebuchet MS" panose="020B0603020202020204" pitchFamily="34" charset="0"/>
                <a:cs typeface="Verdana"/>
              </a:rPr>
              <a:t>соответствующем</a:t>
            </a:r>
            <a:r>
              <a:rPr spc="-170" dirty="0">
                <a:latin typeface="Trebuchet MS" panose="020B0603020202020204" pitchFamily="34" charset="0"/>
                <a:cs typeface="Verdana"/>
              </a:rPr>
              <a:t> </a:t>
            </a:r>
            <a:r>
              <a:rPr dirty="0">
                <a:latin typeface="Trebuchet MS" panose="020B0603020202020204" pitchFamily="34" charset="0"/>
                <a:cs typeface="Verdana"/>
              </a:rPr>
              <a:t>рынке</a:t>
            </a:r>
          </a:p>
          <a:p>
            <a:pPr marL="12700" marR="6350">
              <a:spcBef>
                <a:spcPts val="600"/>
              </a:spcBef>
            </a:pPr>
            <a:r>
              <a:rPr spc="-5" dirty="0">
                <a:latin typeface="Trebuchet MS" panose="020B0603020202020204" pitchFamily="34" charset="0"/>
                <a:cs typeface="Verdana"/>
              </a:rPr>
              <a:t>Согласно </a:t>
            </a:r>
            <a:r>
              <a:rPr dirty="0">
                <a:latin typeface="Trebuchet MS" panose="020B0603020202020204" pitchFamily="34" charset="0"/>
                <a:cs typeface="Verdana"/>
              </a:rPr>
              <a:t>ч. 3 ст. 3 </a:t>
            </a:r>
            <a:r>
              <a:rPr spc="-5" dirty="0">
                <a:latin typeface="Trebuchet MS" panose="020B0603020202020204" pitchFamily="34" charset="0"/>
                <a:cs typeface="Verdana"/>
              </a:rPr>
              <a:t>Закона </a:t>
            </a:r>
            <a:r>
              <a:rPr dirty="0">
                <a:latin typeface="Trebuchet MS" panose="020B0603020202020204" pitchFamily="34" charset="0"/>
                <a:cs typeface="Verdana"/>
              </a:rPr>
              <a:t>о </a:t>
            </a:r>
            <a:r>
              <a:rPr spc="-5" dirty="0">
                <a:latin typeface="Trebuchet MS" panose="020B0603020202020204" pitchFamily="34" charset="0"/>
                <a:cs typeface="Verdana"/>
              </a:rPr>
              <a:t>закупках </a:t>
            </a:r>
            <a:r>
              <a:rPr dirty="0">
                <a:latin typeface="Trebuchet MS" panose="020B0603020202020204" pitchFamily="34" charset="0"/>
                <a:cs typeface="Verdana"/>
              </a:rPr>
              <a:t>в положении о </a:t>
            </a:r>
            <a:r>
              <a:rPr spc="-5" dirty="0">
                <a:latin typeface="Trebuchet MS" panose="020B0603020202020204" pitchFamily="34" charset="0"/>
                <a:cs typeface="Verdana"/>
              </a:rPr>
              <a:t>закупке могут </a:t>
            </a:r>
            <a:r>
              <a:rPr dirty="0">
                <a:latin typeface="Trebuchet MS" panose="020B0603020202020204" pitchFamily="34" charset="0"/>
                <a:cs typeface="Verdana"/>
              </a:rPr>
              <a:t>быть предусмотрены  иные </a:t>
            </a:r>
            <a:r>
              <a:rPr spc="-5" dirty="0">
                <a:latin typeface="Trebuchet MS" panose="020B0603020202020204" pitchFamily="34" charset="0"/>
                <a:cs typeface="Verdana"/>
              </a:rPr>
              <a:t>(помимо конкурса </a:t>
            </a:r>
            <a:r>
              <a:rPr dirty="0">
                <a:latin typeface="Trebuchet MS" panose="020B0603020202020204" pitchFamily="34" charset="0"/>
                <a:cs typeface="Verdana"/>
              </a:rPr>
              <a:t>или </a:t>
            </a:r>
            <a:r>
              <a:rPr spc="-5" dirty="0">
                <a:latin typeface="Trebuchet MS" panose="020B0603020202020204" pitchFamily="34" charset="0"/>
                <a:cs typeface="Verdana"/>
              </a:rPr>
              <a:t>аукциона) способы закупки. Устанавливая такие способы  закупки, заказчик должен руководствоваться принципами осуществления закупочной  </a:t>
            </a:r>
            <a:r>
              <a:rPr dirty="0">
                <a:latin typeface="Trebuchet MS" panose="020B0603020202020204" pitchFamily="34" charset="0"/>
                <a:cs typeface="Verdana"/>
              </a:rPr>
              <a:t>деятельности (ч. 1 ст. 3</a:t>
            </a:r>
            <a:r>
              <a:rPr spc="-90" dirty="0">
                <a:latin typeface="Trebuchet MS" panose="020B0603020202020204" pitchFamily="34" charset="0"/>
                <a:cs typeface="Verdana"/>
              </a:rPr>
              <a:t> </a:t>
            </a:r>
            <a:r>
              <a:rPr spc="-5" dirty="0">
                <a:latin typeface="Trebuchet MS" panose="020B0603020202020204" pitchFamily="34" charset="0"/>
                <a:cs typeface="Verdana"/>
              </a:rPr>
              <a:t>Закона)</a:t>
            </a:r>
            <a:endParaRPr dirty="0">
              <a:latin typeface="Trebuchet MS" panose="020B0603020202020204" pitchFamily="34" charset="0"/>
              <a:cs typeface="Verdana"/>
            </a:endParaRPr>
          </a:p>
          <a:p>
            <a:pPr marL="12700" marR="5080">
              <a:spcBef>
                <a:spcPts val="600"/>
              </a:spcBef>
            </a:pPr>
            <a:r>
              <a:rPr dirty="0">
                <a:latin typeface="Trebuchet MS" panose="020B0603020202020204" pitchFamily="34" charset="0"/>
                <a:cs typeface="Verdana"/>
              </a:rPr>
              <a:t>Вместе с </a:t>
            </a:r>
            <a:r>
              <a:rPr spc="-5" dirty="0">
                <a:latin typeface="Trebuchet MS" panose="020B0603020202020204" pitchFamily="34" charset="0"/>
                <a:cs typeface="Verdana"/>
              </a:rPr>
              <a:t>тем, </a:t>
            </a:r>
            <a:r>
              <a:rPr b="1" spc="-5" dirty="0">
                <a:latin typeface="Trebuchet MS" panose="020B0603020202020204" pitchFamily="34" charset="0"/>
                <a:cs typeface="Verdana"/>
              </a:rPr>
              <a:t>закрепленные заказчиком </a:t>
            </a:r>
            <a:r>
              <a:rPr b="1" dirty="0">
                <a:latin typeface="Trebuchet MS" panose="020B0603020202020204" pitchFamily="34" charset="0"/>
                <a:cs typeface="Verdana"/>
              </a:rPr>
              <a:t>в </a:t>
            </a:r>
            <a:r>
              <a:rPr b="1" spc="-5" dirty="0">
                <a:latin typeface="Trebuchet MS" panose="020B0603020202020204" pitchFamily="34" charset="0"/>
                <a:cs typeface="Verdana"/>
              </a:rPr>
              <a:t>положении </a:t>
            </a:r>
            <a:r>
              <a:rPr b="1" dirty="0">
                <a:latin typeface="Trebuchet MS" panose="020B0603020202020204" pitchFamily="34" charset="0"/>
                <a:cs typeface="Verdana"/>
              </a:rPr>
              <a:t>о закупке </a:t>
            </a:r>
            <a:r>
              <a:rPr b="1" spc="-5" dirty="0">
                <a:latin typeface="Trebuchet MS" panose="020B0603020202020204" pitchFamily="34" charset="0"/>
                <a:cs typeface="Verdana"/>
              </a:rPr>
              <a:t>условия  позволяют осуществлять </a:t>
            </a:r>
            <a:r>
              <a:rPr b="1" dirty="0">
                <a:latin typeface="Trebuchet MS" panose="020B0603020202020204" pitchFamily="34" charset="0"/>
                <a:cs typeface="Verdana"/>
              </a:rPr>
              <a:t>закупку у ЕП во всех </a:t>
            </a:r>
            <a:r>
              <a:rPr b="1" spc="-5" dirty="0">
                <a:latin typeface="Trebuchet MS" panose="020B0603020202020204" pitchFamily="34" charset="0"/>
                <a:cs typeface="Verdana"/>
              </a:rPr>
              <a:t>случаях </a:t>
            </a:r>
            <a:r>
              <a:rPr b="1" dirty="0">
                <a:latin typeface="Trebuchet MS" panose="020B0603020202020204" pitchFamily="34" charset="0"/>
                <a:cs typeface="Verdana"/>
              </a:rPr>
              <a:t>и при </a:t>
            </a:r>
            <a:r>
              <a:rPr b="1" spc="-5" dirty="0">
                <a:latin typeface="Trebuchet MS" panose="020B0603020202020204" pitchFamily="34" charset="0"/>
                <a:cs typeface="Verdana"/>
              </a:rPr>
              <a:t>любых  </a:t>
            </a:r>
            <a:r>
              <a:rPr b="1" dirty="0">
                <a:latin typeface="Trebuchet MS" panose="020B0603020202020204" pitchFamily="34" charset="0"/>
                <a:cs typeface="Verdana"/>
              </a:rPr>
              <a:t>потребностях </a:t>
            </a:r>
            <a:r>
              <a:rPr b="1" spc="-5" dirty="0">
                <a:latin typeface="Trebuchet MS" panose="020B0603020202020204" pitchFamily="34" charset="0"/>
                <a:cs typeface="Verdana"/>
              </a:rPr>
              <a:t>без проведения конкурентных процедур</a:t>
            </a:r>
            <a:r>
              <a:rPr spc="-5" dirty="0">
                <a:latin typeface="Trebuchet MS" panose="020B0603020202020204" pitchFamily="34" charset="0"/>
                <a:cs typeface="Verdana"/>
              </a:rPr>
              <a:t>; независимо </a:t>
            </a:r>
            <a:r>
              <a:rPr spc="-10" dirty="0">
                <a:latin typeface="Trebuchet MS" panose="020B0603020202020204" pitchFamily="34" charset="0"/>
                <a:cs typeface="Verdana"/>
              </a:rPr>
              <a:t>от </a:t>
            </a:r>
            <a:r>
              <a:rPr dirty="0">
                <a:latin typeface="Trebuchet MS" panose="020B0603020202020204" pitchFamily="34" charset="0"/>
                <a:cs typeface="Verdana"/>
              </a:rPr>
              <a:t>наличия  </a:t>
            </a:r>
            <a:r>
              <a:rPr spc="-5" dirty="0">
                <a:latin typeface="Trebuchet MS" panose="020B0603020202020204" pitchFamily="34" charset="0"/>
                <a:cs typeface="Verdana"/>
              </a:rPr>
              <a:t>конкурентного рынка </a:t>
            </a:r>
            <a:r>
              <a:rPr dirty="0">
                <a:latin typeface="Trebuchet MS" panose="020B0603020202020204" pitchFamily="34" charset="0"/>
                <a:cs typeface="Verdana"/>
              </a:rPr>
              <a:t>создают возможность привлечения исполнителя без проведения  торгов </a:t>
            </a:r>
            <a:r>
              <a:rPr spc="-5" dirty="0">
                <a:latin typeface="Trebuchet MS" panose="020B0603020202020204" pitchFamily="34" charset="0"/>
                <a:cs typeface="Verdana"/>
              </a:rPr>
              <a:t>(конкурса/аукциона), </a:t>
            </a:r>
            <a:r>
              <a:rPr dirty="0">
                <a:latin typeface="Trebuchet MS" panose="020B0603020202020204" pitchFamily="34" charset="0"/>
                <a:cs typeface="Verdana"/>
              </a:rPr>
              <a:t>что, в свою очередь, приводит к дискриминации и  ограничению</a:t>
            </a:r>
            <a:r>
              <a:rPr spc="-110" dirty="0">
                <a:latin typeface="Trebuchet MS" panose="020B0603020202020204" pitchFamily="34" charset="0"/>
                <a:cs typeface="Verdana"/>
              </a:rPr>
              <a:t> </a:t>
            </a:r>
            <a:r>
              <a:rPr dirty="0">
                <a:latin typeface="Trebuchet MS" panose="020B0603020202020204" pitchFamily="34" charset="0"/>
                <a:cs typeface="Verdana"/>
              </a:rPr>
              <a:t>конкуренции</a:t>
            </a:r>
          </a:p>
          <a:p>
            <a:pPr marL="12700" marR="5715" indent="-635">
              <a:spcBef>
                <a:spcPts val="600"/>
              </a:spcBef>
            </a:pPr>
            <a:r>
              <a:rPr dirty="0">
                <a:latin typeface="Trebuchet MS" panose="020B0603020202020204" pitchFamily="34" charset="0"/>
                <a:cs typeface="Verdana"/>
              </a:rPr>
              <a:t>При этом суды отметили, что </a:t>
            </a:r>
            <a:r>
              <a:rPr b="1" dirty="0">
                <a:latin typeface="Trebuchet MS" panose="020B0603020202020204" pitchFamily="34" charset="0"/>
                <a:cs typeface="Verdana"/>
              </a:rPr>
              <a:t>указание в </a:t>
            </a:r>
            <a:r>
              <a:rPr b="1" spc="-5" dirty="0">
                <a:latin typeface="Trebuchet MS" panose="020B0603020202020204" pitchFamily="34" charset="0"/>
                <a:cs typeface="Verdana"/>
              </a:rPr>
              <a:t>положении </a:t>
            </a:r>
            <a:r>
              <a:rPr b="1" dirty="0">
                <a:latin typeface="Trebuchet MS" panose="020B0603020202020204" pitchFamily="34" charset="0"/>
                <a:cs typeface="Verdana"/>
              </a:rPr>
              <a:t>о закупке на </a:t>
            </a:r>
            <a:r>
              <a:rPr b="1" spc="-5" dirty="0">
                <a:latin typeface="Trebuchet MS" panose="020B0603020202020204" pitchFamily="34" charset="0"/>
                <a:cs typeface="Verdana"/>
              </a:rPr>
              <a:t>иные </a:t>
            </a:r>
            <a:r>
              <a:rPr b="1" dirty="0">
                <a:latin typeface="Trebuchet MS" panose="020B0603020202020204" pitchFamily="34" charset="0"/>
                <a:cs typeface="Verdana"/>
              </a:rPr>
              <a:t>способы  </a:t>
            </a:r>
            <a:r>
              <a:rPr spc="-5" dirty="0">
                <a:latin typeface="Trebuchet MS" panose="020B0603020202020204" pitchFamily="34" charset="0"/>
                <a:cs typeface="Verdana"/>
              </a:rPr>
              <a:t>закупки </a:t>
            </a:r>
            <a:r>
              <a:rPr spc="5" dirty="0">
                <a:latin typeface="Trebuchet MS" panose="020B0603020202020204" pitchFamily="34" charset="0"/>
                <a:cs typeface="Verdana"/>
              </a:rPr>
              <a:t>не </a:t>
            </a:r>
            <a:r>
              <a:rPr dirty="0">
                <a:latin typeface="Trebuchet MS" panose="020B0603020202020204" pitchFamily="34" charset="0"/>
                <a:cs typeface="Verdana"/>
              </a:rPr>
              <a:t>свидетельствует об отсутствии </a:t>
            </a:r>
            <a:r>
              <a:rPr spc="-5" dirty="0">
                <a:latin typeface="Trebuchet MS" panose="020B0603020202020204" pitchFamily="34" charset="0"/>
                <a:cs typeface="Verdana"/>
              </a:rPr>
              <a:t>нарушения </a:t>
            </a:r>
            <a:r>
              <a:rPr dirty="0">
                <a:latin typeface="Trebuchet MS" panose="020B0603020202020204" pitchFamily="34" charset="0"/>
                <a:cs typeface="Verdana"/>
              </a:rPr>
              <a:t>со стороны </a:t>
            </a:r>
            <a:r>
              <a:rPr spc="-5" dirty="0">
                <a:latin typeface="Trebuchet MS" panose="020B0603020202020204" pitchFamily="34" charset="0"/>
                <a:cs typeface="Verdana"/>
              </a:rPr>
              <a:t>заказчика, поскольку  </a:t>
            </a:r>
            <a:r>
              <a:rPr dirty="0">
                <a:latin typeface="Trebuchet MS" panose="020B0603020202020204" pitchFamily="34" charset="0"/>
                <a:cs typeface="Verdana"/>
              </a:rPr>
              <a:t>сам </a:t>
            </a:r>
            <a:r>
              <a:rPr spc="-5" dirty="0">
                <a:latin typeface="Trebuchet MS" panose="020B0603020202020204" pitchFamily="34" charset="0"/>
                <a:cs typeface="Verdana"/>
              </a:rPr>
              <a:t>факт допустимости закупки </a:t>
            </a:r>
            <a:r>
              <a:rPr dirty="0">
                <a:latin typeface="Trebuchet MS" panose="020B0603020202020204" pitchFamily="34" charset="0"/>
                <a:cs typeface="Verdana"/>
              </a:rPr>
              <a:t>у ЕП </a:t>
            </a:r>
            <a:r>
              <a:rPr spc="5" dirty="0">
                <a:latin typeface="Trebuchet MS" panose="020B0603020202020204" pitchFamily="34" charset="0"/>
                <a:cs typeface="Verdana"/>
              </a:rPr>
              <a:t>на </a:t>
            </a:r>
            <a:r>
              <a:rPr spc="-5" dirty="0">
                <a:latin typeface="Trebuchet MS" panose="020B0603020202020204" pitchFamily="34" charset="0"/>
                <a:cs typeface="Verdana"/>
              </a:rPr>
              <a:t>конкурентном рынке без </a:t>
            </a:r>
            <a:r>
              <a:rPr dirty="0" err="1">
                <a:latin typeface="Trebuchet MS" panose="020B0603020202020204" pitchFamily="34" charset="0"/>
                <a:cs typeface="Verdana"/>
              </a:rPr>
              <a:t>каких-либо</a:t>
            </a:r>
            <a:r>
              <a:rPr spc="465" dirty="0">
                <a:latin typeface="Trebuchet MS" panose="020B0603020202020204" pitchFamily="34" charset="0"/>
                <a:cs typeface="Verdana"/>
              </a:rPr>
              <a:t> </a:t>
            </a:r>
            <a:r>
              <a:rPr spc="-5" dirty="0" err="1" smtClean="0">
                <a:latin typeface="Trebuchet MS" panose="020B0603020202020204" pitchFamily="34" charset="0"/>
                <a:cs typeface="Verdana"/>
              </a:rPr>
              <a:t>ограничений</a:t>
            </a:r>
            <a:r>
              <a:rPr lang="ru-RU" spc="-5" dirty="0" smtClean="0">
                <a:latin typeface="Trebuchet MS" panose="020B0603020202020204" pitchFamily="34" charset="0"/>
                <a:cs typeface="Verdana"/>
              </a:rPr>
              <a:t> является неправомерным</a:t>
            </a:r>
            <a:endParaRPr dirty="0">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28600" y="228600"/>
            <a:ext cx="3505200" cy="677108"/>
          </a:xfrm>
          <a:prstGeom prst="rect">
            <a:avLst/>
          </a:prstGeom>
        </p:spPr>
        <p:txBody>
          <a:bodyPr vert="horz" wrap="square" lIns="0" tIns="0" rIns="0" bIns="0" rtlCol="0">
            <a:spAutoFit/>
          </a:bodyPr>
          <a:lstStyle/>
          <a:p>
            <a:pPr marL="12700"/>
            <a:r>
              <a:rPr lang="ru-RU" sz="2200" spc="-10" dirty="0">
                <a:solidFill>
                  <a:srgbClr val="002060"/>
                </a:solidFill>
                <a:latin typeface="Trebuchet MS" panose="020B0603020202020204" pitchFamily="34" charset="0"/>
              </a:rPr>
              <a:t>Закупки </a:t>
            </a:r>
            <a:r>
              <a:rPr lang="ru-RU" sz="2200" spc="-5" dirty="0">
                <a:solidFill>
                  <a:srgbClr val="002060"/>
                </a:solidFill>
                <a:latin typeface="Trebuchet MS" panose="020B0603020202020204" pitchFamily="34" charset="0"/>
              </a:rPr>
              <a:t>у </a:t>
            </a:r>
            <a:r>
              <a:rPr lang="ru-RU" sz="2200" spc="-10" dirty="0">
                <a:solidFill>
                  <a:srgbClr val="002060"/>
                </a:solidFill>
                <a:latin typeface="Trebuchet MS" panose="020B0603020202020204" pitchFamily="34" charset="0"/>
              </a:rPr>
              <a:t>единственного поставщика: </a:t>
            </a:r>
            <a:r>
              <a:rPr lang="ru-RU" sz="2200" spc="-10" dirty="0" smtClean="0">
                <a:solidFill>
                  <a:srgbClr val="002060"/>
                </a:solidFill>
                <a:latin typeface="Trebuchet MS" panose="020B0603020202020204" pitchFamily="34" charset="0"/>
              </a:rPr>
              <a:t>п</a:t>
            </a:r>
            <a:r>
              <a:rPr sz="2200" dirty="0" err="1" smtClean="0">
                <a:solidFill>
                  <a:srgbClr val="002060"/>
                </a:solidFill>
                <a:latin typeface="Trebuchet MS" panose="020B0603020202020204" pitchFamily="34" charset="0"/>
                <a:cs typeface="Verdana"/>
              </a:rPr>
              <a:t>лан</a:t>
            </a:r>
            <a:r>
              <a:rPr sz="2200" spc="-90" dirty="0" smtClean="0">
                <a:solidFill>
                  <a:srgbClr val="002060"/>
                </a:solidFill>
                <a:latin typeface="Trebuchet MS" panose="020B0603020202020204" pitchFamily="34" charset="0"/>
                <a:cs typeface="Verdana"/>
              </a:rPr>
              <a:t> </a:t>
            </a:r>
            <a:r>
              <a:rPr sz="2200" dirty="0">
                <a:solidFill>
                  <a:srgbClr val="002060"/>
                </a:solidFill>
                <a:latin typeface="Trebuchet MS" panose="020B0603020202020204" pitchFamily="34" charset="0"/>
                <a:cs typeface="Verdana"/>
              </a:rPr>
              <a:t>закупки</a:t>
            </a:r>
          </a:p>
        </p:txBody>
      </p:sp>
      <p:sp>
        <p:nvSpPr>
          <p:cNvPr id="4" name="object 4"/>
          <p:cNvSpPr/>
          <p:nvPr/>
        </p:nvSpPr>
        <p:spPr>
          <a:xfrm>
            <a:off x="3810000" y="228600"/>
            <a:ext cx="8153400" cy="6385749"/>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914400"/>
            <a:ext cx="11430000" cy="4708981"/>
          </a:xfrm>
          <a:prstGeom prst="rect">
            <a:avLst/>
          </a:prstGeom>
        </p:spPr>
        <p:txBody>
          <a:bodyPr vert="horz" wrap="square" lIns="0" tIns="0" rIns="0" bIns="0" rtlCol="0">
            <a:spAutoFit/>
          </a:bodyPr>
          <a:lstStyle/>
          <a:p>
            <a:pPr marR="2106930"/>
            <a:r>
              <a:rPr b="1" dirty="0" err="1" smtClean="0">
                <a:latin typeface="Trebuchet MS" panose="020B0603020202020204" pitchFamily="34" charset="0"/>
                <a:cs typeface="Verdana"/>
              </a:rPr>
              <a:t>Решение</a:t>
            </a:r>
            <a:r>
              <a:rPr b="1" dirty="0" smtClean="0">
                <a:latin typeface="Trebuchet MS" panose="020B0603020202020204" pitchFamily="34" charset="0"/>
                <a:cs typeface="Verdana"/>
              </a:rPr>
              <a:t> </a:t>
            </a:r>
            <a:r>
              <a:rPr b="1" dirty="0">
                <a:latin typeface="Trebuchet MS" panose="020B0603020202020204" pitchFamily="34" charset="0"/>
                <a:cs typeface="Verdana"/>
              </a:rPr>
              <a:t>о цене </a:t>
            </a:r>
            <a:r>
              <a:rPr b="1" spc="-5" dirty="0">
                <a:latin typeface="Trebuchet MS" panose="020B0603020202020204" pitchFamily="34" charset="0"/>
                <a:cs typeface="Verdana"/>
              </a:rPr>
              <a:t>товаров, </a:t>
            </a:r>
            <a:r>
              <a:rPr b="1" dirty="0">
                <a:latin typeface="Trebuchet MS" panose="020B0603020202020204" pitchFamily="34" charset="0"/>
                <a:cs typeface="Verdana"/>
              </a:rPr>
              <a:t>работ, </a:t>
            </a:r>
            <a:r>
              <a:rPr b="1" spc="-5" dirty="0">
                <a:latin typeface="Trebuchet MS" panose="020B0603020202020204" pitchFamily="34" charset="0"/>
                <a:cs typeface="Verdana"/>
              </a:rPr>
              <a:t>услуг, </a:t>
            </a:r>
            <a:r>
              <a:rPr b="1" dirty="0" err="1" smtClean="0">
                <a:latin typeface="Trebuchet MS" panose="020B0603020202020204" pitchFamily="34" charset="0"/>
                <a:cs typeface="Verdana"/>
              </a:rPr>
              <a:t>закупаемых</a:t>
            </a:r>
            <a:r>
              <a:rPr b="1" dirty="0" smtClean="0">
                <a:latin typeface="Trebuchet MS" panose="020B0603020202020204" pitchFamily="34" charset="0"/>
                <a:cs typeface="Verdana"/>
              </a:rPr>
              <a:t> </a:t>
            </a:r>
            <a:r>
              <a:rPr b="1" dirty="0">
                <a:latin typeface="Trebuchet MS" panose="020B0603020202020204" pitchFamily="34" charset="0"/>
                <a:cs typeface="Verdana"/>
              </a:rPr>
              <a:t>у единственного</a:t>
            </a:r>
            <a:r>
              <a:rPr b="1" spc="-140" dirty="0">
                <a:latin typeface="Trebuchet MS" panose="020B0603020202020204" pitchFamily="34" charset="0"/>
                <a:cs typeface="Verdana"/>
              </a:rPr>
              <a:t> </a:t>
            </a:r>
            <a:r>
              <a:rPr b="1" dirty="0">
                <a:latin typeface="Trebuchet MS" panose="020B0603020202020204" pitchFamily="34" charset="0"/>
                <a:cs typeface="Verdana"/>
              </a:rPr>
              <a:t>поставщика</a:t>
            </a:r>
            <a:endParaRPr dirty="0">
              <a:latin typeface="Trebuchet MS" panose="020B0603020202020204" pitchFamily="34" charset="0"/>
              <a:cs typeface="Verdana"/>
            </a:endParaRPr>
          </a:p>
          <a:p>
            <a:endParaRPr dirty="0">
              <a:latin typeface="Trebuchet MS" panose="020B0603020202020204" pitchFamily="34" charset="0"/>
              <a:cs typeface="Times New Roman"/>
            </a:endParaRPr>
          </a:p>
          <a:p>
            <a:pPr marL="12700" marR="6350"/>
            <a:r>
              <a:rPr dirty="0">
                <a:latin typeface="Trebuchet MS" panose="020B0603020202020204" pitchFamily="34" charset="0"/>
                <a:cs typeface="Verdana"/>
              </a:rPr>
              <a:t>1.1 </a:t>
            </a:r>
            <a:r>
              <a:rPr spc="-5" dirty="0">
                <a:latin typeface="Trebuchet MS" panose="020B0603020202020204" pitchFamily="34" charset="0"/>
                <a:cs typeface="Verdana"/>
              </a:rPr>
              <a:t>Решение </a:t>
            </a:r>
            <a:r>
              <a:rPr dirty="0">
                <a:latin typeface="Trebuchet MS" panose="020B0603020202020204" pitchFamily="34" charset="0"/>
                <a:cs typeface="Verdana"/>
              </a:rPr>
              <a:t>о </a:t>
            </a:r>
            <a:r>
              <a:rPr spc="-5" dirty="0">
                <a:latin typeface="Trebuchet MS" panose="020B0603020202020204" pitchFamily="34" charset="0"/>
                <a:cs typeface="Verdana"/>
              </a:rPr>
              <a:t>цене </a:t>
            </a:r>
            <a:r>
              <a:rPr dirty="0">
                <a:latin typeface="Trebuchet MS" panose="020B0603020202020204" pitchFamily="34" charset="0"/>
                <a:cs typeface="Verdana"/>
              </a:rPr>
              <a:t>товаров, работ, </a:t>
            </a:r>
            <a:r>
              <a:rPr spc="-5" dirty="0">
                <a:latin typeface="Trebuchet MS" panose="020B0603020202020204" pitchFamily="34" charset="0"/>
                <a:cs typeface="Verdana"/>
              </a:rPr>
              <a:t>услуг, закупаемых </a:t>
            </a:r>
            <a:r>
              <a:rPr dirty="0">
                <a:latin typeface="Trebuchet MS" panose="020B0603020202020204" pitchFamily="34" charset="0"/>
                <a:cs typeface="Verdana"/>
              </a:rPr>
              <a:t>у </a:t>
            </a:r>
            <a:r>
              <a:rPr spc="-5" dirty="0">
                <a:latin typeface="Trebuchet MS" panose="020B0603020202020204" pitchFamily="34" charset="0"/>
                <a:cs typeface="Verdana"/>
              </a:rPr>
              <a:t>единственного поставщика,  </a:t>
            </a:r>
            <a:r>
              <a:rPr dirty="0">
                <a:latin typeface="Trebuchet MS" panose="020B0603020202020204" pitchFamily="34" charset="0"/>
                <a:cs typeface="Verdana"/>
              </a:rPr>
              <a:t>принимает </a:t>
            </a:r>
            <a:r>
              <a:rPr b="1" dirty="0">
                <a:solidFill>
                  <a:srgbClr val="274696"/>
                </a:solidFill>
                <a:latin typeface="Trebuchet MS" panose="020B0603020202020204" pitchFamily="34" charset="0"/>
                <a:cs typeface="Verdana"/>
              </a:rPr>
              <a:t>руководитель Заказчика </a:t>
            </a:r>
            <a:r>
              <a:rPr dirty="0">
                <a:latin typeface="Trebuchet MS" panose="020B0603020202020204" pitchFamily="34" charset="0"/>
                <a:cs typeface="Verdana"/>
              </a:rPr>
              <a:t>или </a:t>
            </a:r>
            <a:r>
              <a:rPr b="1" spc="-5" dirty="0">
                <a:solidFill>
                  <a:srgbClr val="274696"/>
                </a:solidFill>
                <a:latin typeface="Trebuchet MS" panose="020B0603020202020204" pitchFamily="34" charset="0"/>
                <a:cs typeface="Verdana"/>
              </a:rPr>
              <a:t>уполномоченное </a:t>
            </a:r>
            <a:r>
              <a:rPr b="1" dirty="0">
                <a:solidFill>
                  <a:srgbClr val="274696"/>
                </a:solidFill>
                <a:latin typeface="Trebuchet MS" panose="020B0603020202020204" pitchFamily="34" charset="0"/>
                <a:cs typeface="Verdana"/>
              </a:rPr>
              <a:t>им</a:t>
            </a:r>
            <a:r>
              <a:rPr b="1" spc="-105" dirty="0">
                <a:solidFill>
                  <a:srgbClr val="274696"/>
                </a:solidFill>
                <a:latin typeface="Trebuchet MS" panose="020B0603020202020204" pitchFamily="34" charset="0"/>
                <a:cs typeface="Verdana"/>
              </a:rPr>
              <a:t> </a:t>
            </a:r>
            <a:r>
              <a:rPr b="1" dirty="0">
                <a:solidFill>
                  <a:srgbClr val="274696"/>
                </a:solidFill>
                <a:latin typeface="Trebuchet MS" panose="020B0603020202020204" pitchFamily="34" charset="0"/>
                <a:cs typeface="Verdana"/>
              </a:rPr>
              <a:t>лицо</a:t>
            </a:r>
            <a:endParaRPr dirty="0">
              <a:latin typeface="Trebuchet MS" panose="020B0603020202020204" pitchFamily="34" charset="0"/>
              <a:cs typeface="Verdana"/>
            </a:endParaRPr>
          </a:p>
          <a:p>
            <a:pPr marL="12700" marR="5080" lvl="1">
              <a:buAutoNum type="arabicPeriod" startAt="2"/>
              <a:tabLst>
                <a:tab pos="480695" algn="l"/>
              </a:tabLst>
            </a:pPr>
            <a:r>
              <a:rPr spc="-5" dirty="0">
                <a:latin typeface="Trebuchet MS" panose="020B0603020202020204" pitchFamily="34" charset="0"/>
                <a:cs typeface="Verdana"/>
              </a:rPr>
              <a:t>Решение принимается </a:t>
            </a:r>
            <a:r>
              <a:rPr spc="5" dirty="0">
                <a:latin typeface="Trebuchet MS" panose="020B0603020202020204" pitchFamily="34" charset="0"/>
                <a:cs typeface="Verdana"/>
              </a:rPr>
              <a:t>на </a:t>
            </a:r>
            <a:r>
              <a:rPr spc="-5" dirty="0">
                <a:latin typeface="Trebuchet MS" panose="020B0603020202020204" pitchFamily="34" charset="0"/>
                <a:cs typeface="Verdana"/>
              </a:rPr>
              <a:t>основании </a:t>
            </a:r>
            <a:r>
              <a:rPr b="1" spc="-5" dirty="0">
                <a:solidFill>
                  <a:srgbClr val="274696"/>
                </a:solidFill>
                <a:latin typeface="Trebuchet MS" panose="020B0603020202020204" pitchFamily="34" charset="0"/>
                <a:cs typeface="Verdana"/>
              </a:rPr>
              <a:t>письменного обоснования </a:t>
            </a:r>
            <a:r>
              <a:rPr b="1" dirty="0">
                <a:solidFill>
                  <a:srgbClr val="274696"/>
                </a:solidFill>
                <a:latin typeface="Trebuchet MS" panose="020B0603020202020204" pitchFamily="34" charset="0"/>
                <a:cs typeface="Verdana"/>
              </a:rPr>
              <a:t>потребности </a:t>
            </a:r>
            <a:r>
              <a:rPr dirty="0">
                <a:latin typeface="Trebuchet MS" panose="020B0603020202020204" pitchFamily="34" charset="0"/>
                <a:cs typeface="Verdana"/>
              </a:rPr>
              <a:t>в  </a:t>
            </a:r>
            <a:r>
              <a:rPr spc="-5" dirty="0">
                <a:latin typeface="Trebuchet MS" panose="020B0603020202020204" pitchFamily="34" charset="0"/>
                <a:cs typeface="Verdana"/>
              </a:rPr>
              <a:t>закупке </a:t>
            </a:r>
            <a:r>
              <a:rPr dirty="0">
                <a:latin typeface="Trebuchet MS" panose="020B0603020202020204" pitchFamily="34" charset="0"/>
                <a:cs typeface="Verdana"/>
              </a:rPr>
              <a:t>у </a:t>
            </a:r>
            <a:r>
              <a:rPr spc="-5" dirty="0">
                <a:latin typeface="Trebuchet MS" panose="020B0603020202020204" pitchFamily="34" charset="0"/>
                <a:cs typeface="Verdana"/>
              </a:rPr>
              <a:t>единственного поставщика, которое разрабатывается структурным  </a:t>
            </a:r>
            <a:r>
              <a:rPr dirty="0">
                <a:latin typeface="Trebuchet MS" panose="020B0603020202020204" pitchFamily="34" charset="0"/>
                <a:cs typeface="Verdana"/>
              </a:rPr>
              <a:t>подразделением </a:t>
            </a:r>
            <a:r>
              <a:rPr spc="-5" dirty="0">
                <a:latin typeface="Trebuchet MS" panose="020B0603020202020204" pitchFamily="34" charset="0"/>
                <a:cs typeface="Verdana"/>
              </a:rPr>
              <a:t>Заказчика </a:t>
            </a:r>
            <a:r>
              <a:rPr dirty="0">
                <a:latin typeface="Trebuchet MS" panose="020B0603020202020204" pitchFamily="34" charset="0"/>
                <a:cs typeface="Verdana"/>
              </a:rPr>
              <a:t>или ответственным </a:t>
            </a:r>
            <a:r>
              <a:rPr spc="-5" dirty="0">
                <a:latin typeface="Trebuchet MS" panose="020B0603020202020204" pitchFamily="34" charset="0"/>
                <a:cs typeface="Verdana"/>
              </a:rPr>
              <a:t>лицом, </a:t>
            </a:r>
            <a:r>
              <a:rPr dirty="0">
                <a:latin typeface="Trebuchet MS" panose="020B0603020202020204" pitchFamily="34" charset="0"/>
                <a:cs typeface="Verdana"/>
              </a:rPr>
              <a:t>инициирующим </a:t>
            </a:r>
            <a:r>
              <a:rPr spc="-5" dirty="0">
                <a:latin typeface="Trebuchet MS" panose="020B0603020202020204" pitchFamily="34" charset="0"/>
                <a:cs typeface="Verdana"/>
              </a:rPr>
              <a:t>закупку. </a:t>
            </a:r>
            <a:r>
              <a:rPr dirty="0">
                <a:latin typeface="Trebuchet MS" panose="020B0603020202020204" pitchFamily="34" charset="0"/>
                <a:cs typeface="Verdana"/>
              </a:rPr>
              <a:t>Перед  заключением договора с </a:t>
            </a:r>
            <a:r>
              <a:rPr spc="-5" dirty="0">
                <a:latin typeface="Trebuchet MS" panose="020B0603020202020204" pitchFamily="34" charset="0"/>
                <a:cs typeface="Verdana"/>
              </a:rPr>
              <a:t>единственным поставщиком структурное </a:t>
            </a:r>
            <a:r>
              <a:rPr dirty="0">
                <a:latin typeface="Trebuchet MS" panose="020B0603020202020204" pitchFamily="34" charset="0"/>
                <a:cs typeface="Verdana"/>
              </a:rPr>
              <a:t>подразделение  </a:t>
            </a:r>
            <a:r>
              <a:rPr spc="-5" dirty="0">
                <a:latin typeface="Trebuchet MS" panose="020B0603020202020204" pitchFamily="34" charset="0"/>
                <a:cs typeface="Verdana"/>
              </a:rPr>
              <a:t>Заказчика </a:t>
            </a:r>
            <a:r>
              <a:rPr dirty="0">
                <a:latin typeface="Trebuchet MS" panose="020B0603020202020204" pitchFamily="34" charset="0"/>
                <a:cs typeface="Verdana"/>
              </a:rPr>
              <a:t>или ответственное</a:t>
            </a:r>
            <a:r>
              <a:rPr spc="-75" dirty="0">
                <a:latin typeface="Trebuchet MS" panose="020B0603020202020204" pitchFamily="34" charset="0"/>
                <a:cs typeface="Verdana"/>
              </a:rPr>
              <a:t> </a:t>
            </a:r>
            <a:r>
              <a:rPr dirty="0">
                <a:latin typeface="Trebuchet MS" panose="020B0603020202020204" pitchFamily="34" charset="0"/>
                <a:cs typeface="Verdana"/>
              </a:rPr>
              <a:t>лицо:</a:t>
            </a:r>
          </a:p>
          <a:p>
            <a:pPr marL="803275" lvl="2" indent="-255904">
              <a:buAutoNum type="arabicParenR"/>
              <a:tabLst>
                <a:tab pos="803910" algn="l"/>
              </a:tabLst>
            </a:pPr>
            <a:r>
              <a:rPr dirty="0">
                <a:latin typeface="Trebuchet MS" panose="020B0603020202020204" pitchFamily="34" charset="0"/>
                <a:cs typeface="Verdana"/>
              </a:rPr>
              <a:t>определяет цену договора в соответствии с пунктом № настоящего</a:t>
            </a:r>
            <a:r>
              <a:rPr spc="-180" dirty="0">
                <a:latin typeface="Trebuchet MS" panose="020B0603020202020204" pitchFamily="34" charset="0"/>
                <a:cs typeface="Verdana"/>
              </a:rPr>
              <a:t> </a:t>
            </a:r>
            <a:r>
              <a:rPr dirty="0">
                <a:latin typeface="Trebuchet MS" panose="020B0603020202020204" pitchFamily="34" charset="0"/>
                <a:cs typeface="Verdana"/>
              </a:rPr>
              <a:t>Положения</a:t>
            </a:r>
          </a:p>
          <a:p>
            <a:pPr marL="803275" lvl="2" indent="-255904">
              <a:buAutoNum type="arabicParenR"/>
              <a:tabLst>
                <a:tab pos="803910" algn="l"/>
              </a:tabLst>
            </a:pPr>
            <a:r>
              <a:rPr spc="-5" dirty="0">
                <a:latin typeface="Trebuchet MS" panose="020B0603020202020204" pitchFamily="34" charset="0"/>
                <a:cs typeface="Verdana"/>
              </a:rPr>
              <a:t>формирует </a:t>
            </a:r>
            <a:r>
              <a:rPr dirty="0">
                <a:latin typeface="Trebuchet MS" panose="020B0603020202020204" pitchFamily="34" charset="0"/>
                <a:cs typeface="Verdana"/>
              </a:rPr>
              <a:t>и подписывает</a:t>
            </a:r>
            <a:r>
              <a:rPr spc="-60" dirty="0">
                <a:latin typeface="Trebuchet MS" panose="020B0603020202020204" pitchFamily="34" charset="0"/>
                <a:cs typeface="Verdana"/>
              </a:rPr>
              <a:t> </a:t>
            </a:r>
            <a:r>
              <a:rPr dirty="0">
                <a:latin typeface="Trebuchet MS" panose="020B0603020202020204" pitchFamily="34" charset="0"/>
                <a:cs typeface="Verdana"/>
              </a:rPr>
              <a:t>обоснование:</a:t>
            </a:r>
          </a:p>
          <a:p>
            <a:pPr marL="908050" lvl="3" indent="18415">
              <a:buChar char="-"/>
              <a:tabLst>
                <a:tab pos="1070610" algn="l"/>
              </a:tabLst>
            </a:pPr>
            <a:r>
              <a:rPr dirty="0">
                <a:latin typeface="Trebuchet MS" panose="020B0603020202020204" pitchFamily="34" charset="0"/>
                <a:cs typeface="Verdana"/>
              </a:rPr>
              <a:t>потребности в товаре (работе,</a:t>
            </a:r>
            <a:r>
              <a:rPr spc="-105" dirty="0">
                <a:latin typeface="Trebuchet MS" panose="020B0603020202020204" pitchFamily="34" charset="0"/>
                <a:cs typeface="Verdana"/>
              </a:rPr>
              <a:t> </a:t>
            </a:r>
            <a:r>
              <a:rPr dirty="0">
                <a:latin typeface="Trebuchet MS" panose="020B0603020202020204" pitchFamily="34" charset="0"/>
                <a:cs typeface="Verdana"/>
              </a:rPr>
              <a:t>услуге)</a:t>
            </a:r>
          </a:p>
          <a:p>
            <a:pPr marL="1069340" lvl="3" indent="-142875">
              <a:buChar char="-"/>
              <a:tabLst>
                <a:tab pos="1069975" algn="l"/>
              </a:tabLst>
            </a:pPr>
            <a:r>
              <a:rPr dirty="0">
                <a:latin typeface="Trebuchet MS" panose="020B0603020202020204" pitchFamily="34" charset="0"/>
                <a:cs typeface="Verdana"/>
              </a:rPr>
              <a:t>выбора поставщика (исполнителя,</a:t>
            </a:r>
            <a:r>
              <a:rPr spc="-145" dirty="0">
                <a:latin typeface="Trebuchet MS" panose="020B0603020202020204" pitchFamily="34" charset="0"/>
                <a:cs typeface="Verdana"/>
              </a:rPr>
              <a:t> </a:t>
            </a:r>
            <a:r>
              <a:rPr dirty="0">
                <a:latin typeface="Trebuchet MS" panose="020B0603020202020204" pitchFamily="34" charset="0"/>
                <a:cs typeface="Verdana"/>
              </a:rPr>
              <a:t>подрядчика)</a:t>
            </a:r>
          </a:p>
          <a:p>
            <a:pPr marL="908050" marR="5715" lvl="3">
              <a:buChar char="-"/>
              <a:tabLst>
                <a:tab pos="1097280" algn="l"/>
              </a:tabLst>
            </a:pPr>
            <a:r>
              <a:rPr spc="-5" dirty="0">
                <a:latin typeface="Trebuchet MS" panose="020B0603020202020204" pitchFamily="34" charset="0"/>
                <a:cs typeface="Verdana"/>
              </a:rPr>
              <a:t>формирования цены </a:t>
            </a:r>
            <a:r>
              <a:rPr dirty="0">
                <a:latin typeface="Trebuchet MS" panose="020B0603020202020204" pitchFamily="34" charset="0"/>
                <a:cs typeface="Verdana"/>
              </a:rPr>
              <a:t>договора в соответствии с </a:t>
            </a:r>
            <a:r>
              <a:rPr spc="-5" dirty="0">
                <a:latin typeface="Trebuchet MS" panose="020B0603020202020204" pitchFamily="34" charset="0"/>
                <a:cs typeface="Verdana"/>
              </a:rPr>
              <a:t>приложением </a:t>
            </a:r>
            <a:r>
              <a:rPr dirty="0">
                <a:latin typeface="Trebuchet MS" panose="020B0603020202020204" pitchFamily="34" charset="0"/>
                <a:cs typeface="Verdana"/>
              </a:rPr>
              <a:t>к </a:t>
            </a:r>
            <a:r>
              <a:rPr spc="-5" dirty="0">
                <a:latin typeface="Trebuchet MS" panose="020B0603020202020204" pitchFamily="34" charset="0"/>
                <a:cs typeface="Verdana"/>
              </a:rPr>
              <a:t>настоящему  </a:t>
            </a:r>
            <a:r>
              <a:rPr dirty="0">
                <a:latin typeface="Trebuchet MS" panose="020B0603020202020204" pitchFamily="34" charset="0"/>
                <a:cs typeface="Verdana"/>
              </a:rPr>
              <a:t>Положению </a:t>
            </a:r>
            <a:r>
              <a:rPr spc="-10" dirty="0">
                <a:latin typeface="Trebuchet MS" panose="020B0603020202020204" pitchFamily="34" charset="0"/>
                <a:cs typeface="Verdana"/>
              </a:rPr>
              <a:t>(при </a:t>
            </a:r>
            <a:r>
              <a:rPr dirty="0">
                <a:latin typeface="Trebuchet MS" panose="020B0603020202020204" pitchFamily="34" charset="0"/>
                <a:cs typeface="Verdana"/>
              </a:rPr>
              <a:t>этом для </a:t>
            </a:r>
            <a:r>
              <a:rPr spc="-5" dirty="0">
                <a:latin typeface="Trebuchet MS" panose="020B0603020202020204" pitchFamily="34" charset="0"/>
                <a:cs typeface="Verdana"/>
              </a:rPr>
              <a:t>экономии </a:t>
            </a:r>
            <a:r>
              <a:rPr dirty="0">
                <a:latin typeface="Trebuchet MS" panose="020B0603020202020204" pitchFamily="34" charset="0"/>
                <a:cs typeface="Verdana"/>
              </a:rPr>
              <a:t>средств от </a:t>
            </a:r>
            <a:r>
              <a:rPr spc="-5" dirty="0">
                <a:latin typeface="Trebuchet MS" panose="020B0603020202020204" pitchFamily="34" charset="0"/>
                <a:cs typeface="Verdana"/>
              </a:rPr>
              <a:t>приносящей доход деятельности,  </a:t>
            </a:r>
            <a:r>
              <a:rPr dirty="0">
                <a:latin typeface="Trebuchet MS" panose="020B0603020202020204" pitchFamily="34" charset="0"/>
                <a:cs typeface="Verdana"/>
              </a:rPr>
              <a:t>договор </a:t>
            </a:r>
            <a:r>
              <a:rPr spc="-5" dirty="0">
                <a:latin typeface="Trebuchet MS" panose="020B0603020202020204" pitchFamily="34" charset="0"/>
                <a:cs typeface="Verdana"/>
              </a:rPr>
              <a:t>заключается </a:t>
            </a:r>
            <a:r>
              <a:rPr dirty="0">
                <a:latin typeface="Trebuchet MS" panose="020B0603020202020204" pitchFamily="34" charset="0"/>
                <a:cs typeface="Verdana"/>
              </a:rPr>
              <a:t>с </a:t>
            </a:r>
            <a:r>
              <a:rPr spc="-5" dirty="0">
                <a:latin typeface="Trebuchet MS" panose="020B0603020202020204" pitchFamily="34" charset="0"/>
                <a:cs typeface="Verdana"/>
              </a:rPr>
              <a:t>поставщиком (исполнителем, подрядчиком),  </a:t>
            </a:r>
            <a:r>
              <a:rPr b="1" dirty="0">
                <a:solidFill>
                  <a:srgbClr val="274696"/>
                </a:solidFill>
                <a:latin typeface="Trebuchet MS" panose="020B0603020202020204" pitchFamily="34" charset="0"/>
                <a:cs typeface="Verdana"/>
              </a:rPr>
              <a:t>предложившим </a:t>
            </a:r>
            <a:r>
              <a:rPr b="1" spc="-5" dirty="0">
                <a:solidFill>
                  <a:srgbClr val="274696"/>
                </a:solidFill>
                <a:latin typeface="Trebuchet MS" panose="020B0603020202020204" pitchFamily="34" charset="0"/>
                <a:cs typeface="Verdana"/>
              </a:rPr>
              <a:t>наименьшую </a:t>
            </a:r>
            <a:r>
              <a:rPr dirty="0">
                <a:latin typeface="Trebuchet MS" panose="020B0603020202020204" pitchFamily="34" charset="0"/>
                <a:cs typeface="Verdana"/>
              </a:rPr>
              <a:t>цену</a:t>
            </a:r>
            <a:r>
              <a:rPr spc="-114" dirty="0">
                <a:latin typeface="Trebuchet MS" panose="020B0603020202020204" pitchFamily="34" charset="0"/>
                <a:cs typeface="Verdana"/>
              </a:rPr>
              <a:t> </a:t>
            </a:r>
            <a:r>
              <a:rPr dirty="0">
                <a:latin typeface="Trebuchet MS" panose="020B0603020202020204" pitchFamily="34" charset="0"/>
                <a:cs typeface="Verdana"/>
              </a:rPr>
              <a:t>договора)</a:t>
            </a:r>
          </a:p>
          <a:p>
            <a:pPr marL="802640" lvl="2" indent="-255904">
              <a:buAutoNum type="arabicParenR"/>
              <a:tabLst>
                <a:tab pos="803275" algn="l"/>
              </a:tabLst>
            </a:pPr>
            <a:r>
              <a:rPr dirty="0">
                <a:latin typeface="Trebuchet MS" panose="020B0603020202020204" pitchFamily="34" charset="0"/>
                <a:cs typeface="Verdana"/>
              </a:rPr>
              <a:t>производит запрос у контрагента следующего списка</a:t>
            </a:r>
            <a:r>
              <a:rPr spc="-165" dirty="0">
                <a:latin typeface="Trebuchet MS" panose="020B0603020202020204" pitchFamily="34" charset="0"/>
                <a:cs typeface="Verdana"/>
              </a:rPr>
              <a:t> </a:t>
            </a:r>
            <a:r>
              <a:rPr dirty="0">
                <a:latin typeface="Trebuchet MS" panose="020B0603020202020204" pitchFamily="34" charset="0"/>
                <a:cs typeface="Verdana"/>
              </a:rPr>
              <a:t>документов:</a:t>
            </a:r>
          </a:p>
          <a:p>
            <a:pPr marL="1050925" lvl="3" indent="-143510">
              <a:buChar char="-"/>
              <a:tabLst>
                <a:tab pos="1051560" algn="l"/>
              </a:tabLst>
            </a:pPr>
            <a:r>
              <a:rPr dirty="0">
                <a:latin typeface="Trebuchet MS" panose="020B0603020202020204" pitchFamily="34" charset="0"/>
                <a:cs typeface="Verdana"/>
              </a:rPr>
              <a:t>копия </a:t>
            </a:r>
            <a:r>
              <a:rPr spc="-5" dirty="0">
                <a:latin typeface="Trebuchet MS" panose="020B0603020202020204" pitchFamily="34" charset="0"/>
                <a:cs typeface="Verdana"/>
              </a:rPr>
              <a:t>документа, </a:t>
            </a:r>
            <a:r>
              <a:rPr dirty="0">
                <a:latin typeface="Trebuchet MS" panose="020B0603020202020204" pitchFamily="34" charset="0"/>
                <a:cs typeface="Verdana"/>
              </a:rPr>
              <a:t>удостоверяющего</a:t>
            </a:r>
            <a:r>
              <a:rPr spc="-110" dirty="0">
                <a:latin typeface="Trebuchet MS" panose="020B0603020202020204" pitchFamily="34" charset="0"/>
                <a:cs typeface="Verdana"/>
              </a:rPr>
              <a:t> </a:t>
            </a:r>
            <a:r>
              <a:rPr dirty="0">
                <a:latin typeface="Trebuchet MS" panose="020B0603020202020204" pitchFamily="34" charset="0"/>
                <a:cs typeface="Verdana"/>
              </a:rPr>
              <a:t>личность…</a:t>
            </a:r>
          </a:p>
        </p:txBody>
      </p:sp>
      <p:sp>
        <p:nvSpPr>
          <p:cNvPr id="6" name="Прямоугольник 5"/>
          <p:cNvSpPr/>
          <p:nvPr/>
        </p:nvSpPr>
        <p:spPr>
          <a:xfrm>
            <a:off x="0" y="228600"/>
            <a:ext cx="8291052" cy="430887"/>
          </a:xfrm>
          <a:prstGeom prst="rect">
            <a:avLst/>
          </a:prstGeom>
        </p:spPr>
        <p:txBody>
          <a:bodyPr wrap="none">
            <a:spAutoFit/>
          </a:bodyPr>
          <a:lstStyle/>
          <a:p>
            <a:r>
              <a:rPr lang="ru-RU" sz="2200" b="1" dirty="0">
                <a:solidFill>
                  <a:srgbClr val="002060"/>
                </a:solidFill>
                <a:latin typeface="Trebuchet MS" panose="020B0603020202020204" pitchFamily="34" charset="0"/>
                <a:cs typeface="Verdana"/>
              </a:rPr>
              <a:t>Обоснование </a:t>
            </a:r>
            <a:r>
              <a:rPr lang="ru-RU" sz="2200" b="1" spc="-5" dirty="0">
                <a:solidFill>
                  <a:srgbClr val="002060"/>
                </a:solidFill>
                <a:latin typeface="Trebuchet MS" panose="020B0603020202020204" pitchFamily="34" charset="0"/>
                <a:cs typeface="Verdana"/>
              </a:rPr>
              <a:t>цены </a:t>
            </a:r>
            <a:r>
              <a:rPr lang="ru-RU" sz="2200" b="1" dirty="0">
                <a:solidFill>
                  <a:srgbClr val="002060"/>
                </a:solidFill>
                <a:latin typeface="Trebuchet MS" panose="020B0603020202020204" pitchFamily="34" charset="0"/>
                <a:cs typeface="Verdana"/>
              </a:rPr>
              <a:t>договора у</a:t>
            </a:r>
            <a:r>
              <a:rPr lang="ru-RU" sz="2200" b="1" spc="-50" dirty="0">
                <a:solidFill>
                  <a:srgbClr val="002060"/>
                </a:solidFill>
                <a:latin typeface="Trebuchet MS" panose="020B0603020202020204" pitchFamily="34" charset="0"/>
                <a:cs typeface="Verdana"/>
              </a:rPr>
              <a:t> </a:t>
            </a:r>
            <a:r>
              <a:rPr lang="ru-RU" sz="2200" b="1" spc="-5" dirty="0" smtClean="0">
                <a:solidFill>
                  <a:srgbClr val="002060"/>
                </a:solidFill>
                <a:latin typeface="Trebuchet MS" panose="020B0603020202020204" pitchFamily="34" charset="0"/>
                <a:cs typeface="Verdana"/>
              </a:rPr>
              <a:t>единственного поставщика</a:t>
            </a:r>
            <a:endParaRPr lang="ru-RU"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4091" y="4763008"/>
            <a:ext cx="0" cy="991869"/>
          </a:xfrm>
          <a:custGeom>
            <a:avLst/>
            <a:gdLst/>
            <a:ahLst/>
            <a:cxnLst/>
            <a:rect l="l" t="t" r="r" b="b"/>
            <a:pathLst>
              <a:path h="991870">
                <a:moveTo>
                  <a:pt x="0" y="991704"/>
                </a:moveTo>
                <a:lnTo>
                  <a:pt x="0" y="0"/>
                </a:lnTo>
              </a:path>
            </a:pathLst>
          </a:custGeom>
          <a:ln w="10299">
            <a:solidFill>
              <a:srgbClr val="CECECE"/>
            </a:solidFill>
          </a:ln>
        </p:spPr>
        <p:txBody>
          <a:bodyPr wrap="square" lIns="0" tIns="0" rIns="0" bIns="0" rtlCol="0"/>
          <a:lstStyle/>
          <a:p>
            <a:endParaRPr/>
          </a:p>
        </p:txBody>
      </p:sp>
      <p:sp>
        <p:nvSpPr>
          <p:cNvPr id="3" name="object 3"/>
          <p:cNvSpPr/>
          <p:nvPr/>
        </p:nvSpPr>
        <p:spPr>
          <a:xfrm>
            <a:off x="2910713" y="3557778"/>
            <a:ext cx="991869" cy="0"/>
          </a:xfrm>
          <a:custGeom>
            <a:avLst/>
            <a:gdLst/>
            <a:ahLst/>
            <a:cxnLst/>
            <a:rect l="l" t="t" r="r" b="b"/>
            <a:pathLst>
              <a:path w="991870">
                <a:moveTo>
                  <a:pt x="991742" y="0"/>
                </a:moveTo>
                <a:lnTo>
                  <a:pt x="0" y="0"/>
                </a:lnTo>
              </a:path>
            </a:pathLst>
          </a:custGeom>
          <a:ln w="10299">
            <a:solidFill>
              <a:srgbClr val="CECECE"/>
            </a:solidFill>
          </a:ln>
        </p:spPr>
        <p:txBody>
          <a:bodyPr wrap="square" lIns="0" tIns="0" rIns="0" bIns="0" rtlCol="0"/>
          <a:lstStyle/>
          <a:p>
            <a:endParaRPr/>
          </a:p>
        </p:txBody>
      </p:sp>
      <p:sp>
        <p:nvSpPr>
          <p:cNvPr id="4" name="object 4"/>
          <p:cNvSpPr/>
          <p:nvPr/>
        </p:nvSpPr>
        <p:spPr>
          <a:xfrm>
            <a:off x="1744091" y="1386077"/>
            <a:ext cx="0" cy="991869"/>
          </a:xfrm>
          <a:custGeom>
            <a:avLst/>
            <a:gdLst/>
            <a:ahLst/>
            <a:cxnLst/>
            <a:rect l="l" t="t" r="r" b="b"/>
            <a:pathLst>
              <a:path h="991869">
                <a:moveTo>
                  <a:pt x="0" y="991743"/>
                </a:moveTo>
                <a:lnTo>
                  <a:pt x="0" y="0"/>
                </a:lnTo>
              </a:path>
            </a:pathLst>
          </a:custGeom>
          <a:ln w="10299">
            <a:solidFill>
              <a:srgbClr val="CECECE"/>
            </a:solidFill>
          </a:ln>
        </p:spPr>
        <p:txBody>
          <a:bodyPr wrap="square" lIns="0" tIns="0" rIns="0" bIns="0" rtlCol="0"/>
          <a:lstStyle/>
          <a:p>
            <a:endParaRPr/>
          </a:p>
        </p:txBody>
      </p:sp>
      <p:sp>
        <p:nvSpPr>
          <p:cNvPr id="5" name="object 5"/>
          <p:cNvSpPr/>
          <p:nvPr/>
        </p:nvSpPr>
        <p:spPr>
          <a:xfrm>
            <a:off x="2577845" y="2048382"/>
            <a:ext cx="662305" cy="662305"/>
          </a:xfrm>
          <a:custGeom>
            <a:avLst/>
            <a:gdLst/>
            <a:ahLst/>
            <a:cxnLst/>
            <a:rect l="l" t="t" r="r" b="b"/>
            <a:pathLst>
              <a:path w="662305" h="662305">
                <a:moveTo>
                  <a:pt x="0" y="662177"/>
                </a:moveTo>
                <a:lnTo>
                  <a:pt x="662305" y="0"/>
                </a:lnTo>
              </a:path>
            </a:pathLst>
          </a:custGeom>
          <a:ln w="10299">
            <a:solidFill>
              <a:srgbClr val="CECECE"/>
            </a:solidFill>
          </a:ln>
        </p:spPr>
        <p:txBody>
          <a:bodyPr wrap="square" lIns="0" tIns="0" rIns="0" bIns="0" rtlCol="0"/>
          <a:lstStyle/>
          <a:p>
            <a:endParaRPr/>
          </a:p>
        </p:txBody>
      </p:sp>
      <p:sp>
        <p:nvSpPr>
          <p:cNvPr id="6" name="object 6"/>
          <p:cNvSpPr/>
          <p:nvPr/>
        </p:nvSpPr>
        <p:spPr>
          <a:xfrm>
            <a:off x="2569464" y="4391533"/>
            <a:ext cx="662305" cy="662305"/>
          </a:xfrm>
          <a:custGeom>
            <a:avLst/>
            <a:gdLst/>
            <a:ahLst/>
            <a:cxnLst/>
            <a:rect l="l" t="t" r="r" b="b"/>
            <a:pathLst>
              <a:path w="662305" h="662304">
                <a:moveTo>
                  <a:pt x="662305" y="662305"/>
                </a:moveTo>
                <a:lnTo>
                  <a:pt x="0" y="0"/>
                </a:lnTo>
              </a:path>
            </a:pathLst>
          </a:custGeom>
          <a:ln w="10299">
            <a:solidFill>
              <a:srgbClr val="CECECE"/>
            </a:solidFill>
          </a:ln>
        </p:spPr>
        <p:txBody>
          <a:bodyPr wrap="square" lIns="0" tIns="0" rIns="0" bIns="0" rtlCol="0"/>
          <a:lstStyle/>
          <a:p>
            <a:endParaRPr/>
          </a:p>
        </p:txBody>
      </p:sp>
      <p:sp>
        <p:nvSpPr>
          <p:cNvPr id="7" name="object 7"/>
          <p:cNvSpPr/>
          <p:nvPr/>
        </p:nvSpPr>
        <p:spPr>
          <a:xfrm>
            <a:off x="1734057" y="1122172"/>
            <a:ext cx="1719580" cy="937894"/>
          </a:xfrm>
          <a:custGeom>
            <a:avLst/>
            <a:gdLst/>
            <a:ahLst/>
            <a:cxnLst/>
            <a:rect l="l" t="t" r="r" b="b"/>
            <a:pathLst>
              <a:path w="1719579" h="937894">
                <a:moveTo>
                  <a:pt x="0" y="0"/>
                </a:moveTo>
                <a:lnTo>
                  <a:pt x="0" y="317626"/>
                </a:lnTo>
                <a:lnTo>
                  <a:pt x="51326" y="318240"/>
                </a:lnTo>
                <a:lnTo>
                  <a:pt x="102359" y="320069"/>
                </a:lnTo>
                <a:lnTo>
                  <a:pt x="153084" y="323102"/>
                </a:lnTo>
                <a:lnTo>
                  <a:pt x="203488" y="327324"/>
                </a:lnTo>
                <a:lnTo>
                  <a:pt x="253555" y="332720"/>
                </a:lnTo>
                <a:lnTo>
                  <a:pt x="303272" y="339278"/>
                </a:lnTo>
                <a:lnTo>
                  <a:pt x="352626" y="346983"/>
                </a:lnTo>
                <a:lnTo>
                  <a:pt x="401600" y="355822"/>
                </a:lnTo>
                <a:lnTo>
                  <a:pt x="450183" y="365780"/>
                </a:lnTo>
                <a:lnTo>
                  <a:pt x="498359" y="376843"/>
                </a:lnTo>
                <a:lnTo>
                  <a:pt x="546114" y="388998"/>
                </a:lnTo>
                <a:lnTo>
                  <a:pt x="593435" y="402231"/>
                </a:lnTo>
                <a:lnTo>
                  <a:pt x="640307" y="416528"/>
                </a:lnTo>
                <a:lnTo>
                  <a:pt x="686716" y="431875"/>
                </a:lnTo>
                <a:lnTo>
                  <a:pt x="732647" y="448258"/>
                </a:lnTo>
                <a:lnTo>
                  <a:pt x="778088" y="465663"/>
                </a:lnTo>
                <a:lnTo>
                  <a:pt x="823023" y="484076"/>
                </a:lnTo>
                <a:lnTo>
                  <a:pt x="867439" y="503483"/>
                </a:lnTo>
                <a:lnTo>
                  <a:pt x="911321" y="523872"/>
                </a:lnTo>
                <a:lnTo>
                  <a:pt x="954656" y="545226"/>
                </a:lnTo>
                <a:lnTo>
                  <a:pt x="997428" y="567533"/>
                </a:lnTo>
                <a:lnTo>
                  <a:pt x="1039625" y="590779"/>
                </a:lnTo>
                <a:lnTo>
                  <a:pt x="1081232" y="614950"/>
                </a:lnTo>
                <a:lnTo>
                  <a:pt x="1122235" y="640032"/>
                </a:lnTo>
                <a:lnTo>
                  <a:pt x="1162620" y="666011"/>
                </a:lnTo>
                <a:lnTo>
                  <a:pt x="1202372" y="692873"/>
                </a:lnTo>
                <a:lnTo>
                  <a:pt x="1241478" y="720604"/>
                </a:lnTo>
                <a:lnTo>
                  <a:pt x="1279923" y="749191"/>
                </a:lnTo>
                <a:lnTo>
                  <a:pt x="1317694" y="778619"/>
                </a:lnTo>
                <a:lnTo>
                  <a:pt x="1354776" y="808875"/>
                </a:lnTo>
                <a:lnTo>
                  <a:pt x="1391154" y="839944"/>
                </a:lnTo>
                <a:lnTo>
                  <a:pt x="1426816" y="871813"/>
                </a:lnTo>
                <a:lnTo>
                  <a:pt x="1461747" y="904468"/>
                </a:lnTo>
                <a:lnTo>
                  <a:pt x="1495933" y="937894"/>
                </a:lnTo>
                <a:lnTo>
                  <a:pt x="1719580" y="714375"/>
                </a:lnTo>
                <a:lnTo>
                  <a:pt x="1685370" y="680825"/>
                </a:lnTo>
                <a:lnTo>
                  <a:pt x="1650509" y="647943"/>
                </a:lnTo>
                <a:lnTo>
                  <a:pt x="1615006" y="615740"/>
                </a:lnTo>
                <a:lnTo>
                  <a:pt x="1578872" y="584226"/>
                </a:lnTo>
                <a:lnTo>
                  <a:pt x="1542119" y="553412"/>
                </a:lnTo>
                <a:lnTo>
                  <a:pt x="1504756" y="523310"/>
                </a:lnTo>
                <a:lnTo>
                  <a:pt x="1466795" y="493929"/>
                </a:lnTo>
                <a:lnTo>
                  <a:pt x="1428245" y="465282"/>
                </a:lnTo>
                <a:lnTo>
                  <a:pt x="1389119" y="437378"/>
                </a:lnTo>
                <a:lnTo>
                  <a:pt x="1349426" y="410228"/>
                </a:lnTo>
                <a:lnTo>
                  <a:pt x="1309177" y="383845"/>
                </a:lnTo>
                <a:lnTo>
                  <a:pt x="1268383" y="358237"/>
                </a:lnTo>
                <a:lnTo>
                  <a:pt x="1227055" y="333417"/>
                </a:lnTo>
                <a:lnTo>
                  <a:pt x="1185203" y="309395"/>
                </a:lnTo>
                <a:lnTo>
                  <a:pt x="1142838" y="286181"/>
                </a:lnTo>
                <a:lnTo>
                  <a:pt x="1099970" y="263788"/>
                </a:lnTo>
                <a:lnTo>
                  <a:pt x="1056611" y="242225"/>
                </a:lnTo>
                <a:lnTo>
                  <a:pt x="1012772" y="221504"/>
                </a:lnTo>
                <a:lnTo>
                  <a:pt x="968462" y="201635"/>
                </a:lnTo>
                <a:lnTo>
                  <a:pt x="923692" y="182629"/>
                </a:lnTo>
                <a:lnTo>
                  <a:pt x="878474" y="164498"/>
                </a:lnTo>
                <a:lnTo>
                  <a:pt x="832817" y="147251"/>
                </a:lnTo>
                <a:lnTo>
                  <a:pt x="786734" y="130901"/>
                </a:lnTo>
                <a:lnTo>
                  <a:pt x="740233" y="115457"/>
                </a:lnTo>
                <a:lnTo>
                  <a:pt x="693327" y="100931"/>
                </a:lnTo>
                <a:lnTo>
                  <a:pt x="646025" y="87333"/>
                </a:lnTo>
                <a:lnTo>
                  <a:pt x="598339" y="74675"/>
                </a:lnTo>
                <a:lnTo>
                  <a:pt x="550278" y="62967"/>
                </a:lnTo>
                <a:lnTo>
                  <a:pt x="501855" y="52220"/>
                </a:lnTo>
                <a:lnTo>
                  <a:pt x="453079" y="42444"/>
                </a:lnTo>
                <a:lnTo>
                  <a:pt x="403961" y="33652"/>
                </a:lnTo>
                <a:lnTo>
                  <a:pt x="354513" y="25854"/>
                </a:lnTo>
                <a:lnTo>
                  <a:pt x="304743" y="19060"/>
                </a:lnTo>
                <a:lnTo>
                  <a:pt x="254665" y="13281"/>
                </a:lnTo>
                <a:lnTo>
                  <a:pt x="204287" y="8529"/>
                </a:lnTo>
                <a:lnTo>
                  <a:pt x="153621" y="4813"/>
                </a:lnTo>
                <a:lnTo>
                  <a:pt x="102677" y="2146"/>
                </a:lnTo>
                <a:lnTo>
                  <a:pt x="51466" y="538"/>
                </a:lnTo>
                <a:lnTo>
                  <a:pt x="0" y="0"/>
                </a:lnTo>
                <a:close/>
              </a:path>
            </a:pathLst>
          </a:custGeom>
          <a:solidFill>
            <a:srgbClr val="C5D9F0"/>
          </a:solidFill>
        </p:spPr>
        <p:txBody>
          <a:bodyPr wrap="square" lIns="0" tIns="0" rIns="0" bIns="0" rtlCol="0"/>
          <a:lstStyle/>
          <a:p>
            <a:endParaRPr/>
          </a:p>
        </p:txBody>
      </p:sp>
      <p:sp>
        <p:nvSpPr>
          <p:cNvPr id="8" name="object 8"/>
          <p:cNvSpPr/>
          <p:nvPr/>
        </p:nvSpPr>
        <p:spPr>
          <a:xfrm>
            <a:off x="158191" y="2154554"/>
            <a:ext cx="2818130" cy="2818130"/>
          </a:xfrm>
          <a:custGeom>
            <a:avLst/>
            <a:gdLst/>
            <a:ahLst/>
            <a:cxnLst/>
            <a:rect l="l" t="t" r="r" b="b"/>
            <a:pathLst>
              <a:path w="2818130" h="2818129">
                <a:moveTo>
                  <a:pt x="1408988" y="0"/>
                </a:moveTo>
                <a:lnTo>
                  <a:pt x="1360517" y="816"/>
                </a:lnTo>
                <a:lnTo>
                  <a:pt x="1312459" y="3247"/>
                </a:lnTo>
                <a:lnTo>
                  <a:pt x="1264839" y="7268"/>
                </a:lnTo>
                <a:lnTo>
                  <a:pt x="1217684" y="12852"/>
                </a:lnTo>
                <a:lnTo>
                  <a:pt x="1171020" y="19972"/>
                </a:lnTo>
                <a:lnTo>
                  <a:pt x="1124874" y="28604"/>
                </a:lnTo>
                <a:lnTo>
                  <a:pt x="1079270" y="38719"/>
                </a:lnTo>
                <a:lnTo>
                  <a:pt x="1034237" y="50293"/>
                </a:lnTo>
                <a:lnTo>
                  <a:pt x="989799" y="63300"/>
                </a:lnTo>
                <a:lnTo>
                  <a:pt x="945982" y="77712"/>
                </a:lnTo>
                <a:lnTo>
                  <a:pt x="902814" y="93504"/>
                </a:lnTo>
                <a:lnTo>
                  <a:pt x="860320" y="110650"/>
                </a:lnTo>
                <a:lnTo>
                  <a:pt x="818525" y="129124"/>
                </a:lnTo>
                <a:lnTo>
                  <a:pt x="777458" y="148899"/>
                </a:lnTo>
                <a:lnTo>
                  <a:pt x="737142" y="169950"/>
                </a:lnTo>
                <a:lnTo>
                  <a:pt x="697606" y="192249"/>
                </a:lnTo>
                <a:lnTo>
                  <a:pt x="658874" y="215772"/>
                </a:lnTo>
                <a:lnTo>
                  <a:pt x="620973" y="240492"/>
                </a:lnTo>
                <a:lnTo>
                  <a:pt x="583929" y="266382"/>
                </a:lnTo>
                <a:lnTo>
                  <a:pt x="547769" y="293417"/>
                </a:lnTo>
                <a:lnTo>
                  <a:pt x="512517" y="321570"/>
                </a:lnTo>
                <a:lnTo>
                  <a:pt x="478202" y="350816"/>
                </a:lnTo>
                <a:lnTo>
                  <a:pt x="444848" y="381128"/>
                </a:lnTo>
                <a:lnTo>
                  <a:pt x="412481" y="412480"/>
                </a:lnTo>
                <a:lnTo>
                  <a:pt x="381129" y="444845"/>
                </a:lnTo>
                <a:lnTo>
                  <a:pt x="350817" y="478199"/>
                </a:lnTo>
                <a:lnTo>
                  <a:pt x="321570" y="512514"/>
                </a:lnTo>
                <a:lnTo>
                  <a:pt x="293417" y="547764"/>
                </a:lnTo>
                <a:lnTo>
                  <a:pt x="266382" y="583924"/>
                </a:lnTo>
                <a:lnTo>
                  <a:pt x="240491" y="620966"/>
                </a:lnTo>
                <a:lnTo>
                  <a:pt x="215771" y="658866"/>
                </a:lnTo>
                <a:lnTo>
                  <a:pt x="192248" y="697596"/>
                </a:lnTo>
                <a:lnTo>
                  <a:pt x="169949" y="737132"/>
                </a:lnTo>
                <a:lnTo>
                  <a:pt x="148898" y="777445"/>
                </a:lnTo>
                <a:lnTo>
                  <a:pt x="129123" y="818511"/>
                </a:lnTo>
                <a:lnTo>
                  <a:pt x="110649" y="860303"/>
                </a:lnTo>
                <a:lnTo>
                  <a:pt x="93503" y="902796"/>
                </a:lnTo>
                <a:lnTo>
                  <a:pt x="77711" y="945962"/>
                </a:lnTo>
                <a:lnTo>
                  <a:pt x="63299" y="989776"/>
                </a:lnTo>
                <a:lnTo>
                  <a:pt x="50293" y="1034212"/>
                </a:lnTo>
                <a:lnTo>
                  <a:pt x="38719" y="1079243"/>
                </a:lnTo>
                <a:lnTo>
                  <a:pt x="28603" y="1124843"/>
                </a:lnTo>
                <a:lnTo>
                  <a:pt x="19972" y="1170987"/>
                </a:lnTo>
                <a:lnTo>
                  <a:pt x="12852" y="1217647"/>
                </a:lnTo>
                <a:lnTo>
                  <a:pt x="7268" y="1264799"/>
                </a:lnTo>
                <a:lnTo>
                  <a:pt x="3247" y="1312415"/>
                </a:lnTo>
                <a:lnTo>
                  <a:pt x="816" y="1360470"/>
                </a:lnTo>
                <a:lnTo>
                  <a:pt x="0" y="1408938"/>
                </a:lnTo>
                <a:lnTo>
                  <a:pt x="816" y="1457413"/>
                </a:lnTo>
                <a:lnTo>
                  <a:pt x="3247" y="1505475"/>
                </a:lnTo>
                <a:lnTo>
                  <a:pt x="7268" y="1553098"/>
                </a:lnTo>
                <a:lnTo>
                  <a:pt x="12852" y="1600257"/>
                </a:lnTo>
                <a:lnTo>
                  <a:pt x="19972" y="1646924"/>
                </a:lnTo>
                <a:lnTo>
                  <a:pt x="28603" y="1693074"/>
                </a:lnTo>
                <a:lnTo>
                  <a:pt x="38719" y="1738680"/>
                </a:lnTo>
                <a:lnTo>
                  <a:pt x="50293" y="1783717"/>
                </a:lnTo>
                <a:lnTo>
                  <a:pt x="63299" y="1828158"/>
                </a:lnTo>
                <a:lnTo>
                  <a:pt x="77711" y="1871977"/>
                </a:lnTo>
                <a:lnTo>
                  <a:pt x="93503" y="1915148"/>
                </a:lnTo>
                <a:lnTo>
                  <a:pt x="110649" y="1957645"/>
                </a:lnTo>
                <a:lnTo>
                  <a:pt x="129123" y="1999442"/>
                </a:lnTo>
                <a:lnTo>
                  <a:pt x="148898" y="2040512"/>
                </a:lnTo>
                <a:lnTo>
                  <a:pt x="169949" y="2080829"/>
                </a:lnTo>
                <a:lnTo>
                  <a:pt x="192248" y="2120368"/>
                </a:lnTo>
                <a:lnTo>
                  <a:pt x="215771" y="2159102"/>
                </a:lnTo>
                <a:lnTo>
                  <a:pt x="240491" y="2197005"/>
                </a:lnTo>
                <a:lnTo>
                  <a:pt x="266382" y="2234050"/>
                </a:lnTo>
                <a:lnTo>
                  <a:pt x="293417" y="2270213"/>
                </a:lnTo>
                <a:lnTo>
                  <a:pt x="321570" y="2305466"/>
                </a:lnTo>
                <a:lnTo>
                  <a:pt x="350817" y="2339783"/>
                </a:lnTo>
                <a:lnTo>
                  <a:pt x="381129" y="2373139"/>
                </a:lnTo>
                <a:lnTo>
                  <a:pt x="412481" y="2405507"/>
                </a:lnTo>
                <a:lnTo>
                  <a:pt x="444848" y="2436860"/>
                </a:lnTo>
                <a:lnTo>
                  <a:pt x="478202" y="2467174"/>
                </a:lnTo>
                <a:lnTo>
                  <a:pt x="512517" y="2496421"/>
                </a:lnTo>
                <a:lnTo>
                  <a:pt x="547769" y="2524576"/>
                </a:lnTo>
                <a:lnTo>
                  <a:pt x="583929" y="2551612"/>
                </a:lnTo>
                <a:lnTo>
                  <a:pt x="620973" y="2577504"/>
                </a:lnTo>
                <a:lnTo>
                  <a:pt x="658874" y="2602224"/>
                </a:lnTo>
                <a:lnTo>
                  <a:pt x="697606" y="2625748"/>
                </a:lnTo>
                <a:lnTo>
                  <a:pt x="737142" y="2648049"/>
                </a:lnTo>
                <a:lnTo>
                  <a:pt x="777458" y="2669100"/>
                </a:lnTo>
                <a:lnTo>
                  <a:pt x="818525" y="2688876"/>
                </a:lnTo>
                <a:lnTo>
                  <a:pt x="860320" y="2707350"/>
                </a:lnTo>
                <a:lnTo>
                  <a:pt x="902814" y="2724496"/>
                </a:lnTo>
                <a:lnTo>
                  <a:pt x="945982" y="2740289"/>
                </a:lnTo>
                <a:lnTo>
                  <a:pt x="989799" y="2754702"/>
                </a:lnTo>
                <a:lnTo>
                  <a:pt x="1034237" y="2767708"/>
                </a:lnTo>
                <a:lnTo>
                  <a:pt x="1079270" y="2779282"/>
                </a:lnTo>
                <a:lnTo>
                  <a:pt x="1124874" y="2789398"/>
                </a:lnTo>
                <a:lnTo>
                  <a:pt x="1171020" y="2798030"/>
                </a:lnTo>
                <a:lnTo>
                  <a:pt x="1217684" y="2805150"/>
                </a:lnTo>
                <a:lnTo>
                  <a:pt x="1264839" y="2810734"/>
                </a:lnTo>
                <a:lnTo>
                  <a:pt x="1312459" y="2814755"/>
                </a:lnTo>
                <a:lnTo>
                  <a:pt x="1360517" y="2817186"/>
                </a:lnTo>
                <a:lnTo>
                  <a:pt x="1408988" y="2818003"/>
                </a:lnTo>
                <a:lnTo>
                  <a:pt x="1457456" y="2817186"/>
                </a:lnTo>
                <a:lnTo>
                  <a:pt x="1505510" y="2814755"/>
                </a:lnTo>
                <a:lnTo>
                  <a:pt x="1553127" y="2810734"/>
                </a:lnTo>
                <a:lnTo>
                  <a:pt x="1600278" y="2805150"/>
                </a:lnTo>
                <a:lnTo>
                  <a:pt x="1646939" y="2798030"/>
                </a:lnTo>
                <a:lnTo>
                  <a:pt x="1693083" y="2789398"/>
                </a:lnTo>
                <a:lnTo>
                  <a:pt x="1738683" y="2779282"/>
                </a:lnTo>
                <a:lnTo>
                  <a:pt x="1783714" y="2767708"/>
                </a:lnTo>
                <a:lnTo>
                  <a:pt x="1828150" y="2754702"/>
                </a:lnTo>
                <a:lnTo>
                  <a:pt x="1871964" y="2740289"/>
                </a:lnTo>
                <a:lnTo>
                  <a:pt x="1915130" y="2724496"/>
                </a:lnTo>
                <a:lnTo>
                  <a:pt x="1957622" y="2707350"/>
                </a:lnTo>
                <a:lnTo>
                  <a:pt x="1999415" y="2688876"/>
                </a:lnTo>
                <a:lnTo>
                  <a:pt x="2040481" y="2669100"/>
                </a:lnTo>
                <a:lnTo>
                  <a:pt x="2080794" y="2648049"/>
                </a:lnTo>
                <a:lnTo>
                  <a:pt x="2120329" y="2625748"/>
                </a:lnTo>
                <a:lnTo>
                  <a:pt x="2159060" y="2602224"/>
                </a:lnTo>
                <a:lnTo>
                  <a:pt x="2196960" y="2577504"/>
                </a:lnTo>
                <a:lnTo>
                  <a:pt x="2234002" y="2551612"/>
                </a:lnTo>
                <a:lnTo>
                  <a:pt x="2270162" y="2524576"/>
                </a:lnTo>
                <a:lnTo>
                  <a:pt x="2305412" y="2496421"/>
                </a:lnTo>
                <a:lnTo>
                  <a:pt x="2339727" y="2467174"/>
                </a:lnTo>
                <a:lnTo>
                  <a:pt x="2373080" y="2436860"/>
                </a:lnTo>
                <a:lnTo>
                  <a:pt x="2405446" y="2405507"/>
                </a:lnTo>
                <a:lnTo>
                  <a:pt x="2436798" y="2373139"/>
                </a:lnTo>
                <a:lnTo>
                  <a:pt x="2467110" y="2339783"/>
                </a:lnTo>
                <a:lnTo>
                  <a:pt x="2496356" y="2305466"/>
                </a:lnTo>
                <a:lnTo>
                  <a:pt x="2524509" y="2270213"/>
                </a:lnTo>
                <a:lnTo>
                  <a:pt x="2551544" y="2234050"/>
                </a:lnTo>
                <a:lnTo>
                  <a:pt x="2577434" y="2197005"/>
                </a:lnTo>
                <a:lnTo>
                  <a:pt x="2602154" y="2159102"/>
                </a:lnTo>
                <a:lnTo>
                  <a:pt x="2625677" y="2120368"/>
                </a:lnTo>
                <a:lnTo>
                  <a:pt x="2647976" y="2080829"/>
                </a:lnTo>
                <a:lnTo>
                  <a:pt x="2669027" y="2040512"/>
                </a:lnTo>
                <a:lnTo>
                  <a:pt x="2688802" y="1999442"/>
                </a:lnTo>
                <a:lnTo>
                  <a:pt x="2707276" y="1957645"/>
                </a:lnTo>
                <a:lnTo>
                  <a:pt x="2724422" y="1915148"/>
                </a:lnTo>
                <a:lnTo>
                  <a:pt x="2740214" y="1871977"/>
                </a:lnTo>
                <a:lnTo>
                  <a:pt x="2754626" y="1828158"/>
                </a:lnTo>
                <a:lnTo>
                  <a:pt x="2767633" y="1783717"/>
                </a:lnTo>
                <a:lnTo>
                  <a:pt x="2779207" y="1738680"/>
                </a:lnTo>
                <a:lnTo>
                  <a:pt x="2789322" y="1693074"/>
                </a:lnTo>
                <a:lnTo>
                  <a:pt x="2797953" y="1646924"/>
                </a:lnTo>
                <a:lnTo>
                  <a:pt x="2805074" y="1600257"/>
                </a:lnTo>
                <a:lnTo>
                  <a:pt x="2810658" y="1553098"/>
                </a:lnTo>
                <a:lnTo>
                  <a:pt x="2814678" y="1505475"/>
                </a:lnTo>
                <a:lnTo>
                  <a:pt x="2817110" y="1457413"/>
                </a:lnTo>
                <a:lnTo>
                  <a:pt x="2817926" y="1408938"/>
                </a:lnTo>
                <a:lnTo>
                  <a:pt x="2817110" y="1360470"/>
                </a:lnTo>
                <a:lnTo>
                  <a:pt x="2814678" y="1312415"/>
                </a:lnTo>
                <a:lnTo>
                  <a:pt x="2810658" y="1264799"/>
                </a:lnTo>
                <a:lnTo>
                  <a:pt x="2805074" y="1217647"/>
                </a:lnTo>
                <a:lnTo>
                  <a:pt x="2797953" y="1170987"/>
                </a:lnTo>
                <a:lnTo>
                  <a:pt x="2789322" y="1124843"/>
                </a:lnTo>
                <a:lnTo>
                  <a:pt x="2779207" y="1079243"/>
                </a:lnTo>
                <a:lnTo>
                  <a:pt x="2767633" y="1034212"/>
                </a:lnTo>
                <a:lnTo>
                  <a:pt x="2754626" y="989776"/>
                </a:lnTo>
                <a:lnTo>
                  <a:pt x="2740214" y="945962"/>
                </a:lnTo>
                <a:lnTo>
                  <a:pt x="2724422" y="902796"/>
                </a:lnTo>
                <a:lnTo>
                  <a:pt x="2707276" y="860303"/>
                </a:lnTo>
                <a:lnTo>
                  <a:pt x="2688802" y="818511"/>
                </a:lnTo>
                <a:lnTo>
                  <a:pt x="2669027" y="777445"/>
                </a:lnTo>
                <a:lnTo>
                  <a:pt x="2647976" y="737132"/>
                </a:lnTo>
                <a:lnTo>
                  <a:pt x="2625677" y="697596"/>
                </a:lnTo>
                <a:lnTo>
                  <a:pt x="2602154" y="658866"/>
                </a:lnTo>
                <a:lnTo>
                  <a:pt x="2577434" y="620966"/>
                </a:lnTo>
                <a:lnTo>
                  <a:pt x="2551544" y="583924"/>
                </a:lnTo>
                <a:lnTo>
                  <a:pt x="2524509" y="547764"/>
                </a:lnTo>
                <a:lnTo>
                  <a:pt x="2496356" y="512514"/>
                </a:lnTo>
                <a:lnTo>
                  <a:pt x="2467110" y="478199"/>
                </a:lnTo>
                <a:lnTo>
                  <a:pt x="2436798" y="444845"/>
                </a:lnTo>
                <a:lnTo>
                  <a:pt x="2405446" y="412480"/>
                </a:lnTo>
                <a:lnTo>
                  <a:pt x="2373080" y="381128"/>
                </a:lnTo>
                <a:lnTo>
                  <a:pt x="2339727" y="350816"/>
                </a:lnTo>
                <a:lnTo>
                  <a:pt x="2305412" y="321570"/>
                </a:lnTo>
                <a:lnTo>
                  <a:pt x="2270162" y="293417"/>
                </a:lnTo>
                <a:lnTo>
                  <a:pt x="2234002" y="266382"/>
                </a:lnTo>
                <a:lnTo>
                  <a:pt x="2196960" y="240492"/>
                </a:lnTo>
                <a:lnTo>
                  <a:pt x="2159060" y="215772"/>
                </a:lnTo>
                <a:lnTo>
                  <a:pt x="2120329" y="192249"/>
                </a:lnTo>
                <a:lnTo>
                  <a:pt x="2080794" y="169950"/>
                </a:lnTo>
                <a:lnTo>
                  <a:pt x="2040481" y="148899"/>
                </a:lnTo>
                <a:lnTo>
                  <a:pt x="1999415" y="129124"/>
                </a:lnTo>
                <a:lnTo>
                  <a:pt x="1957622" y="110650"/>
                </a:lnTo>
                <a:lnTo>
                  <a:pt x="1915130" y="93504"/>
                </a:lnTo>
                <a:lnTo>
                  <a:pt x="1871964" y="77712"/>
                </a:lnTo>
                <a:lnTo>
                  <a:pt x="1828150" y="63300"/>
                </a:lnTo>
                <a:lnTo>
                  <a:pt x="1783714" y="50293"/>
                </a:lnTo>
                <a:lnTo>
                  <a:pt x="1738683" y="38719"/>
                </a:lnTo>
                <a:lnTo>
                  <a:pt x="1693083" y="28604"/>
                </a:lnTo>
                <a:lnTo>
                  <a:pt x="1646939" y="19972"/>
                </a:lnTo>
                <a:lnTo>
                  <a:pt x="1600278" y="12852"/>
                </a:lnTo>
                <a:lnTo>
                  <a:pt x="1553127" y="7268"/>
                </a:lnTo>
                <a:lnTo>
                  <a:pt x="1505510" y="3247"/>
                </a:lnTo>
                <a:lnTo>
                  <a:pt x="1457456" y="816"/>
                </a:lnTo>
                <a:lnTo>
                  <a:pt x="1408988" y="0"/>
                </a:lnTo>
                <a:close/>
              </a:path>
            </a:pathLst>
          </a:custGeom>
          <a:solidFill>
            <a:srgbClr val="17375E"/>
          </a:solidFill>
        </p:spPr>
        <p:txBody>
          <a:bodyPr wrap="square" lIns="0" tIns="0" rIns="0" bIns="0" rtlCol="0"/>
          <a:lstStyle/>
          <a:p>
            <a:endParaRPr/>
          </a:p>
        </p:txBody>
      </p:sp>
      <p:sp>
        <p:nvSpPr>
          <p:cNvPr id="9" name="object 9"/>
          <p:cNvSpPr/>
          <p:nvPr/>
        </p:nvSpPr>
        <p:spPr>
          <a:xfrm>
            <a:off x="333438" y="2330704"/>
            <a:ext cx="2467610" cy="2465705"/>
          </a:xfrm>
          <a:custGeom>
            <a:avLst/>
            <a:gdLst/>
            <a:ahLst/>
            <a:cxnLst/>
            <a:rect l="l" t="t" r="r" b="b"/>
            <a:pathLst>
              <a:path w="2467610" h="2465704">
                <a:moveTo>
                  <a:pt x="1233741" y="0"/>
                </a:moveTo>
                <a:lnTo>
                  <a:pt x="1186371" y="903"/>
                </a:lnTo>
                <a:lnTo>
                  <a:pt x="1139056" y="3615"/>
                </a:lnTo>
                <a:lnTo>
                  <a:pt x="1091854" y="8134"/>
                </a:lnTo>
                <a:lnTo>
                  <a:pt x="1044821" y="14460"/>
                </a:lnTo>
                <a:lnTo>
                  <a:pt x="998012" y="22594"/>
                </a:lnTo>
                <a:lnTo>
                  <a:pt x="951484" y="32534"/>
                </a:lnTo>
                <a:lnTo>
                  <a:pt x="905294" y="44281"/>
                </a:lnTo>
                <a:lnTo>
                  <a:pt x="859498" y="57834"/>
                </a:lnTo>
                <a:lnTo>
                  <a:pt x="814152" y="73194"/>
                </a:lnTo>
                <a:lnTo>
                  <a:pt x="769313" y="90360"/>
                </a:lnTo>
                <a:lnTo>
                  <a:pt x="725037" y="109332"/>
                </a:lnTo>
                <a:lnTo>
                  <a:pt x="681380" y="130109"/>
                </a:lnTo>
                <a:lnTo>
                  <a:pt x="638399" y="152693"/>
                </a:lnTo>
                <a:lnTo>
                  <a:pt x="596150" y="177081"/>
                </a:lnTo>
                <a:lnTo>
                  <a:pt x="554690" y="203275"/>
                </a:lnTo>
                <a:lnTo>
                  <a:pt x="514074" y="231274"/>
                </a:lnTo>
                <a:lnTo>
                  <a:pt x="474360" y="261077"/>
                </a:lnTo>
                <a:lnTo>
                  <a:pt x="435603" y="292685"/>
                </a:lnTo>
                <a:lnTo>
                  <a:pt x="397860" y="326098"/>
                </a:lnTo>
                <a:lnTo>
                  <a:pt x="361188" y="361315"/>
                </a:lnTo>
                <a:lnTo>
                  <a:pt x="327608" y="396212"/>
                </a:lnTo>
                <a:lnTo>
                  <a:pt x="295666" y="432076"/>
                </a:lnTo>
                <a:lnTo>
                  <a:pt x="265362" y="468858"/>
                </a:lnTo>
                <a:lnTo>
                  <a:pt x="236696" y="506509"/>
                </a:lnTo>
                <a:lnTo>
                  <a:pt x="209669" y="544981"/>
                </a:lnTo>
                <a:lnTo>
                  <a:pt x="184279" y="584226"/>
                </a:lnTo>
                <a:lnTo>
                  <a:pt x="160528" y="624196"/>
                </a:lnTo>
                <a:lnTo>
                  <a:pt x="138414" y="664841"/>
                </a:lnTo>
                <a:lnTo>
                  <a:pt x="117938" y="706115"/>
                </a:lnTo>
                <a:lnTo>
                  <a:pt x="99101" y="747969"/>
                </a:lnTo>
                <a:lnTo>
                  <a:pt x="81902" y="790353"/>
                </a:lnTo>
                <a:lnTo>
                  <a:pt x="66340" y="833221"/>
                </a:lnTo>
                <a:lnTo>
                  <a:pt x="52417" y="876524"/>
                </a:lnTo>
                <a:lnTo>
                  <a:pt x="40132" y="920213"/>
                </a:lnTo>
                <a:lnTo>
                  <a:pt x="29484" y="964241"/>
                </a:lnTo>
                <a:lnTo>
                  <a:pt x="20475" y="1008558"/>
                </a:lnTo>
                <a:lnTo>
                  <a:pt x="13104" y="1053117"/>
                </a:lnTo>
                <a:lnTo>
                  <a:pt x="7371" y="1097870"/>
                </a:lnTo>
                <a:lnTo>
                  <a:pt x="3276" y="1142767"/>
                </a:lnTo>
                <a:lnTo>
                  <a:pt x="819" y="1187762"/>
                </a:lnTo>
                <a:lnTo>
                  <a:pt x="0" y="1232804"/>
                </a:lnTo>
                <a:lnTo>
                  <a:pt x="819" y="1277847"/>
                </a:lnTo>
                <a:lnTo>
                  <a:pt x="3276" y="1322842"/>
                </a:lnTo>
                <a:lnTo>
                  <a:pt x="7371" y="1367741"/>
                </a:lnTo>
                <a:lnTo>
                  <a:pt x="13104" y="1412495"/>
                </a:lnTo>
                <a:lnTo>
                  <a:pt x="20475" y="1457056"/>
                </a:lnTo>
                <a:lnTo>
                  <a:pt x="29484" y="1501376"/>
                </a:lnTo>
                <a:lnTo>
                  <a:pt x="40131" y="1545406"/>
                </a:lnTo>
                <a:lnTo>
                  <a:pt x="52417" y="1589099"/>
                </a:lnTo>
                <a:lnTo>
                  <a:pt x="66340" y="1632405"/>
                </a:lnTo>
                <a:lnTo>
                  <a:pt x="81902" y="1675277"/>
                </a:lnTo>
                <a:lnTo>
                  <a:pt x="99101" y="1717666"/>
                </a:lnTo>
                <a:lnTo>
                  <a:pt x="117938" y="1759525"/>
                </a:lnTo>
                <a:lnTo>
                  <a:pt x="138414" y="1800804"/>
                </a:lnTo>
                <a:lnTo>
                  <a:pt x="160527" y="1841455"/>
                </a:lnTo>
                <a:lnTo>
                  <a:pt x="184279" y="1881431"/>
                </a:lnTo>
                <a:lnTo>
                  <a:pt x="209669" y="1920683"/>
                </a:lnTo>
                <a:lnTo>
                  <a:pt x="236696" y="1959162"/>
                </a:lnTo>
                <a:lnTo>
                  <a:pt x="265362" y="1996821"/>
                </a:lnTo>
                <a:lnTo>
                  <a:pt x="295666" y="2033610"/>
                </a:lnTo>
                <a:lnTo>
                  <a:pt x="327608" y="2069483"/>
                </a:lnTo>
                <a:lnTo>
                  <a:pt x="361188" y="2104390"/>
                </a:lnTo>
                <a:lnTo>
                  <a:pt x="397860" y="2139605"/>
                </a:lnTo>
                <a:lnTo>
                  <a:pt x="435603" y="2173015"/>
                </a:lnTo>
                <a:lnTo>
                  <a:pt x="474360" y="2204619"/>
                </a:lnTo>
                <a:lnTo>
                  <a:pt x="514074" y="2234417"/>
                </a:lnTo>
                <a:lnTo>
                  <a:pt x="554690" y="2262409"/>
                </a:lnTo>
                <a:lnTo>
                  <a:pt x="596150" y="2288595"/>
                </a:lnTo>
                <a:lnTo>
                  <a:pt x="638399" y="2312976"/>
                </a:lnTo>
                <a:lnTo>
                  <a:pt x="681380" y="2335550"/>
                </a:lnTo>
                <a:lnTo>
                  <a:pt x="725037" y="2356318"/>
                </a:lnTo>
                <a:lnTo>
                  <a:pt x="769313" y="2375281"/>
                </a:lnTo>
                <a:lnTo>
                  <a:pt x="814152" y="2392437"/>
                </a:lnTo>
                <a:lnTo>
                  <a:pt x="859498" y="2407787"/>
                </a:lnTo>
                <a:lnTo>
                  <a:pt x="905294" y="2421332"/>
                </a:lnTo>
                <a:lnTo>
                  <a:pt x="951484" y="2433071"/>
                </a:lnTo>
                <a:lnTo>
                  <a:pt x="998012" y="2443003"/>
                </a:lnTo>
                <a:lnTo>
                  <a:pt x="1044821" y="2451130"/>
                </a:lnTo>
                <a:lnTo>
                  <a:pt x="1091854" y="2457451"/>
                </a:lnTo>
                <a:lnTo>
                  <a:pt x="1139056" y="2461966"/>
                </a:lnTo>
                <a:lnTo>
                  <a:pt x="1186371" y="2464675"/>
                </a:lnTo>
                <a:lnTo>
                  <a:pt x="1233741" y="2465578"/>
                </a:lnTo>
                <a:lnTo>
                  <a:pt x="1281109" y="2464675"/>
                </a:lnTo>
                <a:lnTo>
                  <a:pt x="1328421" y="2461966"/>
                </a:lnTo>
                <a:lnTo>
                  <a:pt x="1375620" y="2457451"/>
                </a:lnTo>
                <a:lnTo>
                  <a:pt x="1422650" y="2451130"/>
                </a:lnTo>
                <a:lnTo>
                  <a:pt x="1469455" y="2443003"/>
                </a:lnTo>
                <a:lnTo>
                  <a:pt x="1515979" y="2433071"/>
                </a:lnTo>
                <a:lnTo>
                  <a:pt x="1562164" y="2421332"/>
                </a:lnTo>
                <a:lnTo>
                  <a:pt x="1607956" y="2407787"/>
                </a:lnTo>
                <a:lnTo>
                  <a:pt x="1653298" y="2392437"/>
                </a:lnTo>
                <a:lnTo>
                  <a:pt x="1698132" y="2375281"/>
                </a:lnTo>
                <a:lnTo>
                  <a:pt x="1742404" y="2356318"/>
                </a:lnTo>
                <a:lnTo>
                  <a:pt x="1786057" y="2335550"/>
                </a:lnTo>
                <a:lnTo>
                  <a:pt x="1829034" y="2312976"/>
                </a:lnTo>
                <a:lnTo>
                  <a:pt x="1871279" y="2288595"/>
                </a:lnTo>
                <a:lnTo>
                  <a:pt x="1912737" y="2262409"/>
                </a:lnTo>
                <a:lnTo>
                  <a:pt x="1953349" y="2234417"/>
                </a:lnTo>
                <a:lnTo>
                  <a:pt x="1993062" y="2204619"/>
                </a:lnTo>
                <a:lnTo>
                  <a:pt x="2031817" y="2173015"/>
                </a:lnTo>
                <a:lnTo>
                  <a:pt x="2069559" y="2139605"/>
                </a:lnTo>
                <a:lnTo>
                  <a:pt x="2106231" y="2104390"/>
                </a:lnTo>
                <a:lnTo>
                  <a:pt x="2139811" y="2069483"/>
                </a:lnTo>
                <a:lnTo>
                  <a:pt x="2171753" y="2033610"/>
                </a:lnTo>
                <a:lnTo>
                  <a:pt x="2202056" y="1996821"/>
                </a:lnTo>
                <a:lnTo>
                  <a:pt x="2230722" y="1959162"/>
                </a:lnTo>
                <a:lnTo>
                  <a:pt x="2257750" y="1920683"/>
                </a:lnTo>
                <a:lnTo>
                  <a:pt x="2283139" y="1881431"/>
                </a:lnTo>
                <a:lnTo>
                  <a:pt x="2306891" y="1841455"/>
                </a:lnTo>
                <a:lnTo>
                  <a:pt x="2329005" y="1800804"/>
                </a:lnTo>
                <a:lnTo>
                  <a:pt x="2349480" y="1759525"/>
                </a:lnTo>
                <a:lnTo>
                  <a:pt x="2368318" y="1717666"/>
                </a:lnTo>
                <a:lnTo>
                  <a:pt x="2385517" y="1675277"/>
                </a:lnTo>
                <a:lnTo>
                  <a:pt x="2401078" y="1632405"/>
                </a:lnTo>
                <a:lnTo>
                  <a:pt x="2415002" y="1589099"/>
                </a:lnTo>
                <a:lnTo>
                  <a:pt x="2427287" y="1545406"/>
                </a:lnTo>
                <a:lnTo>
                  <a:pt x="2437934" y="1501376"/>
                </a:lnTo>
                <a:lnTo>
                  <a:pt x="2446943" y="1457056"/>
                </a:lnTo>
                <a:lnTo>
                  <a:pt x="2454315" y="1412495"/>
                </a:lnTo>
                <a:lnTo>
                  <a:pt x="2460048" y="1367741"/>
                </a:lnTo>
                <a:lnTo>
                  <a:pt x="2464143" y="1322842"/>
                </a:lnTo>
                <a:lnTo>
                  <a:pt x="2466600" y="1277847"/>
                </a:lnTo>
                <a:lnTo>
                  <a:pt x="2467419" y="1232804"/>
                </a:lnTo>
                <a:lnTo>
                  <a:pt x="2466600" y="1187762"/>
                </a:lnTo>
                <a:lnTo>
                  <a:pt x="2464143" y="1142767"/>
                </a:lnTo>
                <a:lnTo>
                  <a:pt x="2460048" y="1097870"/>
                </a:lnTo>
                <a:lnTo>
                  <a:pt x="2454315" y="1053117"/>
                </a:lnTo>
                <a:lnTo>
                  <a:pt x="2446943" y="1008558"/>
                </a:lnTo>
                <a:lnTo>
                  <a:pt x="2437934" y="964241"/>
                </a:lnTo>
                <a:lnTo>
                  <a:pt x="2427287" y="920213"/>
                </a:lnTo>
                <a:lnTo>
                  <a:pt x="2415002" y="876524"/>
                </a:lnTo>
                <a:lnTo>
                  <a:pt x="2401078" y="833221"/>
                </a:lnTo>
                <a:lnTo>
                  <a:pt x="2385517" y="790353"/>
                </a:lnTo>
                <a:lnTo>
                  <a:pt x="2368318" y="747969"/>
                </a:lnTo>
                <a:lnTo>
                  <a:pt x="2349480" y="706115"/>
                </a:lnTo>
                <a:lnTo>
                  <a:pt x="2329005" y="664841"/>
                </a:lnTo>
                <a:lnTo>
                  <a:pt x="2306891" y="624196"/>
                </a:lnTo>
                <a:lnTo>
                  <a:pt x="2283139" y="584226"/>
                </a:lnTo>
                <a:lnTo>
                  <a:pt x="2257750" y="544981"/>
                </a:lnTo>
                <a:lnTo>
                  <a:pt x="2230722" y="506509"/>
                </a:lnTo>
                <a:lnTo>
                  <a:pt x="2202056" y="468858"/>
                </a:lnTo>
                <a:lnTo>
                  <a:pt x="2171753" y="432076"/>
                </a:lnTo>
                <a:lnTo>
                  <a:pt x="2139811" y="396212"/>
                </a:lnTo>
                <a:lnTo>
                  <a:pt x="2106231" y="361315"/>
                </a:lnTo>
                <a:lnTo>
                  <a:pt x="2069559" y="326098"/>
                </a:lnTo>
                <a:lnTo>
                  <a:pt x="2031817" y="292685"/>
                </a:lnTo>
                <a:lnTo>
                  <a:pt x="1993062" y="261077"/>
                </a:lnTo>
                <a:lnTo>
                  <a:pt x="1953349" y="231274"/>
                </a:lnTo>
                <a:lnTo>
                  <a:pt x="1912737" y="203275"/>
                </a:lnTo>
                <a:lnTo>
                  <a:pt x="1871279" y="177081"/>
                </a:lnTo>
                <a:lnTo>
                  <a:pt x="1829034" y="152693"/>
                </a:lnTo>
                <a:lnTo>
                  <a:pt x="1786057" y="130109"/>
                </a:lnTo>
                <a:lnTo>
                  <a:pt x="1742404" y="109332"/>
                </a:lnTo>
                <a:lnTo>
                  <a:pt x="1698132" y="90360"/>
                </a:lnTo>
                <a:lnTo>
                  <a:pt x="1653298" y="73194"/>
                </a:lnTo>
                <a:lnTo>
                  <a:pt x="1607956" y="57834"/>
                </a:lnTo>
                <a:lnTo>
                  <a:pt x="1562164" y="44281"/>
                </a:lnTo>
                <a:lnTo>
                  <a:pt x="1515979" y="32534"/>
                </a:lnTo>
                <a:lnTo>
                  <a:pt x="1469455" y="22594"/>
                </a:lnTo>
                <a:lnTo>
                  <a:pt x="1422650" y="14460"/>
                </a:lnTo>
                <a:lnTo>
                  <a:pt x="1375620" y="8134"/>
                </a:lnTo>
                <a:lnTo>
                  <a:pt x="1328421" y="3615"/>
                </a:lnTo>
                <a:lnTo>
                  <a:pt x="1281109" y="903"/>
                </a:lnTo>
                <a:lnTo>
                  <a:pt x="1233741" y="0"/>
                </a:lnTo>
                <a:close/>
              </a:path>
            </a:pathLst>
          </a:custGeom>
          <a:solidFill>
            <a:srgbClr val="FFFFFF"/>
          </a:solidFill>
        </p:spPr>
        <p:txBody>
          <a:bodyPr wrap="square" lIns="0" tIns="0" rIns="0" bIns="0" rtlCol="0"/>
          <a:lstStyle/>
          <a:p>
            <a:endParaRPr/>
          </a:p>
        </p:txBody>
      </p:sp>
      <p:sp>
        <p:nvSpPr>
          <p:cNvPr id="10" name="object 10"/>
          <p:cNvSpPr/>
          <p:nvPr/>
        </p:nvSpPr>
        <p:spPr>
          <a:xfrm>
            <a:off x="3229991" y="3556127"/>
            <a:ext cx="936625" cy="1719580"/>
          </a:xfrm>
          <a:custGeom>
            <a:avLst/>
            <a:gdLst/>
            <a:ahLst/>
            <a:cxnLst/>
            <a:rect l="l" t="t" r="r" b="b"/>
            <a:pathLst>
              <a:path w="936625" h="1719579">
                <a:moveTo>
                  <a:pt x="936370" y="0"/>
                </a:moveTo>
                <a:lnTo>
                  <a:pt x="620268" y="0"/>
                </a:lnTo>
                <a:lnTo>
                  <a:pt x="619650" y="51457"/>
                </a:lnTo>
                <a:lnTo>
                  <a:pt x="617807" y="102659"/>
                </a:lnTo>
                <a:lnTo>
                  <a:pt x="614795" y="153053"/>
                </a:lnTo>
                <a:lnTo>
                  <a:pt x="610575" y="203448"/>
                </a:lnTo>
                <a:lnTo>
                  <a:pt x="605181" y="253507"/>
                </a:lnTo>
                <a:lnTo>
                  <a:pt x="598626" y="303217"/>
                </a:lnTo>
                <a:lnTo>
                  <a:pt x="590924" y="352563"/>
                </a:lnTo>
                <a:lnTo>
                  <a:pt x="582088" y="401532"/>
                </a:lnTo>
                <a:lnTo>
                  <a:pt x="572134" y="450109"/>
                </a:lnTo>
                <a:lnTo>
                  <a:pt x="561074" y="498280"/>
                </a:lnTo>
                <a:lnTo>
                  <a:pt x="548923" y="546031"/>
                </a:lnTo>
                <a:lnTo>
                  <a:pt x="535693" y="593348"/>
                </a:lnTo>
                <a:lnTo>
                  <a:pt x="521400" y="640217"/>
                </a:lnTo>
                <a:lnTo>
                  <a:pt x="506057" y="686623"/>
                </a:lnTo>
                <a:lnTo>
                  <a:pt x="489678" y="732553"/>
                </a:lnTo>
                <a:lnTo>
                  <a:pt x="472276" y="777993"/>
                </a:lnTo>
                <a:lnTo>
                  <a:pt x="453866" y="822928"/>
                </a:lnTo>
                <a:lnTo>
                  <a:pt x="434461" y="867344"/>
                </a:lnTo>
                <a:lnTo>
                  <a:pt x="414075" y="911227"/>
                </a:lnTo>
                <a:lnTo>
                  <a:pt x="392722" y="954563"/>
                </a:lnTo>
                <a:lnTo>
                  <a:pt x="370416" y="997338"/>
                </a:lnTo>
                <a:lnTo>
                  <a:pt x="347171" y="1039538"/>
                </a:lnTo>
                <a:lnTo>
                  <a:pt x="323000" y="1081149"/>
                </a:lnTo>
                <a:lnTo>
                  <a:pt x="297918" y="1122156"/>
                </a:lnTo>
                <a:lnTo>
                  <a:pt x="271938" y="1162546"/>
                </a:lnTo>
                <a:lnTo>
                  <a:pt x="245073" y="1202304"/>
                </a:lnTo>
                <a:lnTo>
                  <a:pt x="217339" y="1241416"/>
                </a:lnTo>
                <a:lnTo>
                  <a:pt x="188749" y="1279868"/>
                </a:lnTo>
                <a:lnTo>
                  <a:pt x="159316" y="1317646"/>
                </a:lnTo>
                <a:lnTo>
                  <a:pt x="129054" y="1354736"/>
                </a:lnTo>
                <a:lnTo>
                  <a:pt x="97978" y="1391124"/>
                </a:lnTo>
                <a:lnTo>
                  <a:pt x="66101" y="1426795"/>
                </a:lnTo>
                <a:lnTo>
                  <a:pt x="33437" y="1461736"/>
                </a:lnTo>
                <a:lnTo>
                  <a:pt x="0" y="1495933"/>
                </a:lnTo>
                <a:lnTo>
                  <a:pt x="223646" y="1719453"/>
                </a:lnTo>
                <a:lnTo>
                  <a:pt x="257193" y="1685252"/>
                </a:lnTo>
                <a:lnTo>
                  <a:pt x="290065" y="1650399"/>
                </a:lnTo>
                <a:lnTo>
                  <a:pt x="322253" y="1614904"/>
                </a:lnTo>
                <a:lnTo>
                  <a:pt x="353746" y="1578777"/>
                </a:lnTo>
                <a:lnTo>
                  <a:pt x="384534" y="1542029"/>
                </a:lnTo>
                <a:lnTo>
                  <a:pt x="414606" y="1504672"/>
                </a:lnTo>
                <a:lnTo>
                  <a:pt x="443951" y="1466714"/>
                </a:lnTo>
                <a:lnTo>
                  <a:pt x="472559" y="1428169"/>
                </a:lnTo>
                <a:lnTo>
                  <a:pt x="500420" y="1389045"/>
                </a:lnTo>
                <a:lnTo>
                  <a:pt x="527523" y="1349355"/>
                </a:lnTo>
                <a:lnTo>
                  <a:pt x="553856" y="1309108"/>
                </a:lnTo>
                <a:lnTo>
                  <a:pt x="579411" y="1268316"/>
                </a:lnTo>
                <a:lnTo>
                  <a:pt x="604176" y="1226989"/>
                </a:lnTo>
                <a:lnTo>
                  <a:pt x="628141" y="1185138"/>
                </a:lnTo>
                <a:lnTo>
                  <a:pt x="651295" y="1142773"/>
                </a:lnTo>
                <a:lnTo>
                  <a:pt x="673628" y="1099906"/>
                </a:lnTo>
                <a:lnTo>
                  <a:pt x="695128" y="1056548"/>
                </a:lnTo>
                <a:lnTo>
                  <a:pt x="715787" y="1012708"/>
                </a:lnTo>
                <a:lnTo>
                  <a:pt x="735592" y="968398"/>
                </a:lnTo>
                <a:lnTo>
                  <a:pt x="754534" y="923629"/>
                </a:lnTo>
                <a:lnTo>
                  <a:pt x="772603" y="878410"/>
                </a:lnTo>
                <a:lnTo>
                  <a:pt x="789786" y="832754"/>
                </a:lnTo>
                <a:lnTo>
                  <a:pt x="806075" y="786671"/>
                </a:lnTo>
                <a:lnTo>
                  <a:pt x="821458" y="740170"/>
                </a:lnTo>
                <a:lnTo>
                  <a:pt x="835925" y="693265"/>
                </a:lnTo>
                <a:lnTo>
                  <a:pt x="849465" y="645964"/>
                </a:lnTo>
                <a:lnTo>
                  <a:pt x="862068" y="598279"/>
                </a:lnTo>
                <a:lnTo>
                  <a:pt x="873723" y="550220"/>
                </a:lnTo>
                <a:lnTo>
                  <a:pt x="884420" y="501799"/>
                </a:lnTo>
                <a:lnTo>
                  <a:pt x="894149" y="453025"/>
                </a:lnTo>
                <a:lnTo>
                  <a:pt x="902898" y="403911"/>
                </a:lnTo>
                <a:lnTo>
                  <a:pt x="910657" y="354466"/>
                </a:lnTo>
                <a:lnTo>
                  <a:pt x="917416" y="304701"/>
                </a:lnTo>
                <a:lnTo>
                  <a:pt x="923164" y="254627"/>
                </a:lnTo>
                <a:lnTo>
                  <a:pt x="927890" y="204255"/>
                </a:lnTo>
                <a:lnTo>
                  <a:pt x="931613" y="153053"/>
                </a:lnTo>
                <a:lnTo>
                  <a:pt x="934246" y="102338"/>
                </a:lnTo>
                <a:lnTo>
                  <a:pt x="935837" y="51315"/>
                </a:lnTo>
                <a:lnTo>
                  <a:pt x="936370" y="0"/>
                </a:lnTo>
                <a:close/>
              </a:path>
            </a:pathLst>
          </a:custGeom>
          <a:solidFill>
            <a:srgbClr val="548ED4"/>
          </a:solidFill>
        </p:spPr>
        <p:txBody>
          <a:bodyPr wrap="square" lIns="0" tIns="0" rIns="0" bIns="0" rtlCol="0"/>
          <a:lstStyle/>
          <a:p>
            <a:endParaRPr/>
          </a:p>
        </p:txBody>
      </p:sp>
      <p:sp>
        <p:nvSpPr>
          <p:cNvPr id="11" name="object 11"/>
          <p:cNvSpPr/>
          <p:nvPr/>
        </p:nvSpPr>
        <p:spPr>
          <a:xfrm>
            <a:off x="3228339" y="1836547"/>
            <a:ext cx="938530" cy="1719580"/>
          </a:xfrm>
          <a:custGeom>
            <a:avLst/>
            <a:gdLst/>
            <a:ahLst/>
            <a:cxnLst/>
            <a:rect l="l" t="t" r="r" b="b"/>
            <a:pathLst>
              <a:path w="938529" h="1719579">
                <a:moveTo>
                  <a:pt x="225298" y="0"/>
                </a:moveTo>
                <a:lnTo>
                  <a:pt x="0" y="223519"/>
                </a:lnTo>
                <a:lnTo>
                  <a:pt x="33578" y="257716"/>
                </a:lnTo>
                <a:lnTo>
                  <a:pt x="66376" y="292657"/>
                </a:lnTo>
                <a:lnTo>
                  <a:pt x="98378" y="328328"/>
                </a:lnTo>
                <a:lnTo>
                  <a:pt x="129571" y="364716"/>
                </a:lnTo>
                <a:lnTo>
                  <a:pt x="159942" y="401806"/>
                </a:lnTo>
                <a:lnTo>
                  <a:pt x="189478" y="439585"/>
                </a:lnTo>
                <a:lnTo>
                  <a:pt x="218163" y="478037"/>
                </a:lnTo>
                <a:lnTo>
                  <a:pt x="245986" y="517150"/>
                </a:lnTo>
                <a:lnTo>
                  <a:pt x="272932" y="556909"/>
                </a:lnTo>
                <a:lnTo>
                  <a:pt x="298988" y="597299"/>
                </a:lnTo>
                <a:lnTo>
                  <a:pt x="324140" y="638307"/>
                </a:lnTo>
                <a:lnTo>
                  <a:pt x="348375" y="679919"/>
                </a:lnTo>
                <a:lnTo>
                  <a:pt x="371678" y="722121"/>
                </a:lnTo>
                <a:lnTo>
                  <a:pt x="394037" y="764898"/>
                </a:lnTo>
                <a:lnTo>
                  <a:pt x="415438" y="808236"/>
                </a:lnTo>
                <a:lnTo>
                  <a:pt x="435867" y="852121"/>
                </a:lnTo>
                <a:lnTo>
                  <a:pt x="455310" y="896540"/>
                </a:lnTo>
                <a:lnTo>
                  <a:pt x="473755" y="941478"/>
                </a:lnTo>
                <a:lnTo>
                  <a:pt x="491187" y="986921"/>
                </a:lnTo>
                <a:lnTo>
                  <a:pt x="507593" y="1032855"/>
                </a:lnTo>
                <a:lnTo>
                  <a:pt x="522959" y="1079265"/>
                </a:lnTo>
                <a:lnTo>
                  <a:pt x="537272" y="1126138"/>
                </a:lnTo>
                <a:lnTo>
                  <a:pt x="550518" y="1173460"/>
                </a:lnTo>
                <a:lnTo>
                  <a:pt x="562683" y="1221217"/>
                </a:lnTo>
                <a:lnTo>
                  <a:pt x="573754" y="1269394"/>
                </a:lnTo>
                <a:lnTo>
                  <a:pt x="583718" y="1317977"/>
                </a:lnTo>
                <a:lnTo>
                  <a:pt x="592560" y="1366952"/>
                </a:lnTo>
                <a:lnTo>
                  <a:pt x="600268" y="1416306"/>
                </a:lnTo>
                <a:lnTo>
                  <a:pt x="606827" y="1466024"/>
                </a:lnTo>
                <a:lnTo>
                  <a:pt x="612223" y="1516091"/>
                </a:lnTo>
                <a:lnTo>
                  <a:pt x="616445" y="1566495"/>
                </a:lnTo>
                <a:lnTo>
                  <a:pt x="619477" y="1617220"/>
                </a:lnTo>
                <a:lnTo>
                  <a:pt x="621306" y="1668253"/>
                </a:lnTo>
                <a:lnTo>
                  <a:pt x="621919" y="1719579"/>
                </a:lnTo>
                <a:lnTo>
                  <a:pt x="938022" y="1719579"/>
                </a:lnTo>
                <a:lnTo>
                  <a:pt x="937486" y="1668113"/>
                </a:lnTo>
                <a:lnTo>
                  <a:pt x="935887" y="1616902"/>
                </a:lnTo>
                <a:lnTo>
                  <a:pt x="933235" y="1565958"/>
                </a:lnTo>
                <a:lnTo>
                  <a:pt x="929541" y="1515292"/>
                </a:lnTo>
                <a:lnTo>
                  <a:pt x="924815" y="1464914"/>
                </a:lnTo>
                <a:lnTo>
                  <a:pt x="919067" y="1414836"/>
                </a:lnTo>
                <a:lnTo>
                  <a:pt x="912308" y="1365066"/>
                </a:lnTo>
                <a:lnTo>
                  <a:pt x="904549" y="1315618"/>
                </a:lnTo>
                <a:lnTo>
                  <a:pt x="895800" y="1266500"/>
                </a:lnTo>
                <a:lnTo>
                  <a:pt x="886071" y="1217724"/>
                </a:lnTo>
                <a:lnTo>
                  <a:pt x="875374" y="1169301"/>
                </a:lnTo>
                <a:lnTo>
                  <a:pt x="863719" y="1121240"/>
                </a:lnTo>
                <a:lnTo>
                  <a:pt x="851116" y="1073554"/>
                </a:lnTo>
                <a:lnTo>
                  <a:pt x="837576" y="1026252"/>
                </a:lnTo>
                <a:lnTo>
                  <a:pt x="823109" y="979346"/>
                </a:lnTo>
                <a:lnTo>
                  <a:pt x="807726" y="932845"/>
                </a:lnTo>
                <a:lnTo>
                  <a:pt x="791437" y="886762"/>
                </a:lnTo>
                <a:lnTo>
                  <a:pt x="774254" y="841105"/>
                </a:lnTo>
                <a:lnTo>
                  <a:pt x="756185" y="795887"/>
                </a:lnTo>
                <a:lnTo>
                  <a:pt x="737243" y="751117"/>
                </a:lnTo>
                <a:lnTo>
                  <a:pt x="717438" y="706807"/>
                </a:lnTo>
                <a:lnTo>
                  <a:pt x="696779" y="662968"/>
                </a:lnTo>
                <a:lnTo>
                  <a:pt x="675279" y="619609"/>
                </a:lnTo>
                <a:lnTo>
                  <a:pt x="652946" y="576741"/>
                </a:lnTo>
                <a:lnTo>
                  <a:pt x="629792" y="534376"/>
                </a:lnTo>
                <a:lnTo>
                  <a:pt x="605827" y="492524"/>
                </a:lnTo>
                <a:lnTo>
                  <a:pt x="581062" y="451196"/>
                </a:lnTo>
                <a:lnTo>
                  <a:pt x="555507" y="410402"/>
                </a:lnTo>
                <a:lnTo>
                  <a:pt x="529174" y="370153"/>
                </a:lnTo>
                <a:lnTo>
                  <a:pt x="502071" y="330460"/>
                </a:lnTo>
                <a:lnTo>
                  <a:pt x="474210" y="291334"/>
                </a:lnTo>
                <a:lnTo>
                  <a:pt x="445602" y="252784"/>
                </a:lnTo>
                <a:lnTo>
                  <a:pt x="416257" y="214823"/>
                </a:lnTo>
                <a:lnTo>
                  <a:pt x="386185" y="177460"/>
                </a:lnTo>
                <a:lnTo>
                  <a:pt x="355397" y="140707"/>
                </a:lnTo>
                <a:lnTo>
                  <a:pt x="323904" y="104573"/>
                </a:lnTo>
                <a:lnTo>
                  <a:pt x="291716" y="69070"/>
                </a:lnTo>
                <a:lnTo>
                  <a:pt x="258844" y="34209"/>
                </a:lnTo>
                <a:lnTo>
                  <a:pt x="225298" y="0"/>
                </a:lnTo>
                <a:close/>
              </a:path>
            </a:pathLst>
          </a:custGeom>
          <a:solidFill>
            <a:srgbClr val="8EB4E2"/>
          </a:solidFill>
        </p:spPr>
        <p:txBody>
          <a:bodyPr wrap="square" lIns="0" tIns="0" rIns="0" bIns="0" rtlCol="0"/>
          <a:lstStyle/>
          <a:p>
            <a:endParaRPr/>
          </a:p>
        </p:txBody>
      </p:sp>
      <p:sp>
        <p:nvSpPr>
          <p:cNvPr id="12" name="object 12"/>
          <p:cNvSpPr/>
          <p:nvPr/>
        </p:nvSpPr>
        <p:spPr>
          <a:xfrm>
            <a:off x="1734057" y="5052059"/>
            <a:ext cx="1719580" cy="938530"/>
          </a:xfrm>
          <a:custGeom>
            <a:avLst/>
            <a:gdLst/>
            <a:ahLst/>
            <a:cxnLst/>
            <a:rect l="l" t="t" r="r" b="b"/>
            <a:pathLst>
              <a:path w="1719579" h="938529">
                <a:moveTo>
                  <a:pt x="1495933" y="0"/>
                </a:moveTo>
                <a:lnTo>
                  <a:pt x="1461747" y="33437"/>
                </a:lnTo>
                <a:lnTo>
                  <a:pt x="1426816" y="66101"/>
                </a:lnTo>
                <a:lnTo>
                  <a:pt x="1391154" y="97978"/>
                </a:lnTo>
                <a:lnTo>
                  <a:pt x="1354776" y="129055"/>
                </a:lnTo>
                <a:lnTo>
                  <a:pt x="1317694" y="159317"/>
                </a:lnTo>
                <a:lnTo>
                  <a:pt x="1279923" y="188750"/>
                </a:lnTo>
                <a:lnTo>
                  <a:pt x="1241478" y="217341"/>
                </a:lnTo>
                <a:lnTo>
                  <a:pt x="1202372" y="245075"/>
                </a:lnTo>
                <a:lnTo>
                  <a:pt x="1162620" y="271940"/>
                </a:lnTo>
                <a:lnTo>
                  <a:pt x="1122235" y="297920"/>
                </a:lnTo>
                <a:lnTo>
                  <a:pt x="1081232" y="323003"/>
                </a:lnTo>
                <a:lnTo>
                  <a:pt x="1039625" y="347175"/>
                </a:lnTo>
                <a:lnTo>
                  <a:pt x="997428" y="370420"/>
                </a:lnTo>
                <a:lnTo>
                  <a:pt x="954656" y="392727"/>
                </a:lnTo>
                <a:lnTo>
                  <a:pt x="911321" y="414080"/>
                </a:lnTo>
                <a:lnTo>
                  <a:pt x="867439" y="434467"/>
                </a:lnTo>
                <a:lnTo>
                  <a:pt x="823023" y="453872"/>
                </a:lnTo>
                <a:lnTo>
                  <a:pt x="778088" y="472283"/>
                </a:lnTo>
                <a:lnTo>
                  <a:pt x="732647" y="489685"/>
                </a:lnTo>
                <a:lnTo>
                  <a:pt x="686716" y="506065"/>
                </a:lnTo>
                <a:lnTo>
                  <a:pt x="640307" y="521409"/>
                </a:lnTo>
                <a:lnTo>
                  <a:pt x="593435" y="535702"/>
                </a:lnTo>
                <a:lnTo>
                  <a:pt x="546114" y="548932"/>
                </a:lnTo>
                <a:lnTo>
                  <a:pt x="498359" y="561084"/>
                </a:lnTo>
                <a:lnTo>
                  <a:pt x="450183" y="572144"/>
                </a:lnTo>
                <a:lnTo>
                  <a:pt x="401600" y="582099"/>
                </a:lnTo>
                <a:lnTo>
                  <a:pt x="352626" y="590935"/>
                </a:lnTo>
                <a:lnTo>
                  <a:pt x="303272" y="598637"/>
                </a:lnTo>
                <a:lnTo>
                  <a:pt x="253555" y="605193"/>
                </a:lnTo>
                <a:lnTo>
                  <a:pt x="203488" y="610587"/>
                </a:lnTo>
                <a:lnTo>
                  <a:pt x="153084" y="614807"/>
                </a:lnTo>
                <a:lnTo>
                  <a:pt x="102359" y="617839"/>
                </a:lnTo>
                <a:lnTo>
                  <a:pt x="51326" y="619667"/>
                </a:lnTo>
                <a:lnTo>
                  <a:pt x="0" y="620280"/>
                </a:lnTo>
                <a:lnTo>
                  <a:pt x="0" y="937945"/>
                </a:lnTo>
                <a:lnTo>
                  <a:pt x="51466" y="937407"/>
                </a:lnTo>
                <a:lnTo>
                  <a:pt x="102677" y="935798"/>
                </a:lnTo>
                <a:lnTo>
                  <a:pt x="153621" y="933131"/>
                </a:lnTo>
                <a:lnTo>
                  <a:pt x="204287" y="929415"/>
                </a:lnTo>
                <a:lnTo>
                  <a:pt x="254665" y="924662"/>
                </a:lnTo>
                <a:lnTo>
                  <a:pt x="304743" y="918882"/>
                </a:lnTo>
                <a:lnTo>
                  <a:pt x="354513" y="912087"/>
                </a:lnTo>
                <a:lnTo>
                  <a:pt x="403961" y="904287"/>
                </a:lnTo>
                <a:lnTo>
                  <a:pt x="453079" y="895493"/>
                </a:lnTo>
                <a:lnTo>
                  <a:pt x="501855" y="885717"/>
                </a:lnTo>
                <a:lnTo>
                  <a:pt x="550278" y="874968"/>
                </a:lnTo>
                <a:lnTo>
                  <a:pt x="598339" y="863259"/>
                </a:lnTo>
                <a:lnTo>
                  <a:pt x="646025" y="850598"/>
                </a:lnTo>
                <a:lnTo>
                  <a:pt x="693327" y="836999"/>
                </a:lnTo>
                <a:lnTo>
                  <a:pt x="740233" y="822471"/>
                </a:lnTo>
                <a:lnTo>
                  <a:pt x="786734" y="807025"/>
                </a:lnTo>
                <a:lnTo>
                  <a:pt x="832817" y="790673"/>
                </a:lnTo>
                <a:lnTo>
                  <a:pt x="878474" y="773424"/>
                </a:lnTo>
                <a:lnTo>
                  <a:pt x="923692" y="755291"/>
                </a:lnTo>
                <a:lnTo>
                  <a:pt x="968462" y="736284"/>
                </a:lnTo>
                <a:lnTo>
                  <a:pt x="1012772" y="716413"/>
                </a:lnTo>
                <a:lnTo>
                  <a:pt x="1056611" y="695690"/>
                </a:lnTo>
                <a:lnTo>
                  <a:pt x="1099970" y="674125"/>
                </a:lnTo>
                <a:lnTo>
                  <a:pt x="1142838" y="651729"/>
                </a:lnTo>
                <a:lnTo>
                  <a:pt x="1185203" y="628514"/>
                </a:lnTo>
                <a:lnTo>
                  <a:pt x="1227055" y="604490"/>
                </a:lnTo>
                <a:lnTo>
                  <a:pt x="1268383" y="579668"/>
                </a:lnTo>
                <a:lnTo>
                  <a:pt x="1309177" y="554059"/>
                </a:lnTo>
                <a:lnTo>
                  <a:pt x="1349426" y="527674"/>
                </a:lnTo>
                <a:lnTo>
                  <a:pt x="1389119" y="500523"/>
                </a:lnTo>
                <a:lnTo>
                  <a:pt x="1428245" y="472618"/>
                </a:lnTo>
                <a:lnTo>
                  <a:pt x="1466795" y="443969"/>
                </a:lnTo>
                <a:lnTo>
                  <a:pt x="1504756" y="414587"/>
                </a:lnTo>
                <a:lnTo>
                  <a:pt x="1542119" y="384484"/>
                </a:lnTo>
                <a:lnTo>
                  <a:pt x="1578872" y="353669"/>
                </a:lnTo>
                <a:lnTo>
                  <a:pt x="1615006" y="322155"/>
                </a:lnTo>
                <a:lnTo>
                  <a:pt x="1650509" y="289951"/>
                </a:lnTo>
                <a:lnTo>
                  <a:pt x="1685370" y="257069"/>
                </a:lnTo>
                <a:lnTo>
                  <a:pt x="1719580" y="223519"/>
                </a:lnTo>
                <a:lnTo>
                  <a:pt x="1495933" y="0"/>
                </a:lnTo>
                <a:close/>
              </a:path>
            </a:pathLst>
          </a:custGeom>
          <a:solidFill>
            <a:srgbClr val="17375E"/>
          </a:solidFill>
        </p:spPr>
        <p:txBody>
          <a:bodyPr wrap="square" lIns="0" tIns="0" rIns="0" bIns="0" rtlCol="0"/>
          <a:lstStyle/>
          <a:p>
            <a:endParaRPr/>
          </a:p>
        </p:txBody>
      </p:sp>
      <p:sp>
        <p:nvSpPr>
          <p:cNvPr id="13" name="object 13"/>
          <p:cNvSpPr txBox="1">
            <a:spLocks noGrp="1"/>
          </p:cNvSpPr>
          <p:nvPr>
            <p:ph type="title" idx="4294967295"/>
          </p:nvPr>
        </p:nvSpPr>
        <p:spPr>
          <a:xfrm>
            <a:off x="0" y="231209"/>
            <a:ext cx="4038600" cy="307777"/>
          </a:xfrm>
          <a:prstGeom prst="rect">
            <a:avLst/>
          </a:prstGeom>
        </p:spPr>
        <p:txBody>
          <a:bodyPr vert="horz" wrap="square" lIns="0" tIns="0" rIns="0" bIns="0" rtlCol="0">
            <a:spAutoFit/>
          </a:bodyPr>
          <a:lstStyle/>
          <a:p>
            <a:pPr marL="12700">
              <a:lnSpc>
                <a:spcPct val="100000"/>
              </a:lnSpc>
            </a:pPr>
            <a:r>
              <a:rPr lang="ru-RU" sz="2000" b="1" spc="25" dirty="0" smtClean="0">
                <a:solidFill>
                  <a:srgbClr val="001F5F"/>
                </a:solidFill>
                <a:latin typeface="Corbel" panose="020B0503020204020204" pitchFamily="34" charset="0"/>
              </a:rPr>
              <a:t>ОСНОВНЫЕ </a:t>
            </a:r>
            <a:r>
              <a:rPr sz="2000" b="1" spc="25" dirty="0" smtClean="0">
                <a:solidFill>
                  <a:srgbClr val="001F5F"/>
                </a:solidFill>
                <a:latin typeface="Corbel" panose="020B0503020204020204" pitchFamily="34" charset="0"/>
              </a:rPr>
              <a:t>НПА </a:t>
            </a:r>
            <a:r>
              <a:rPr sz="2000" b="1" spc="25" dirty="0">
                <a:solidFill>
                  <a:srgbClr val="001F5F"/>
                </a:solidFill>
                <a:latin typeface="Corbel" panose="020B0503020204020204" pitchFamily="34" charset="0"/>
              </a:rPr>
              <a:t>В СФЕРЕ</a:t>
            </a:r>
            <a:r>
              <a:rPr sz="2000" b="1" spc="-155" dirty="0">
                <a:solidFill>
                  <a:srgbClr val="001F5F"/>
                </a:solidFill>
                <a:latin typeface="Corbel" panose="020B0503020204020204" pitchFamily="34" charset="0"/>
              </a:rPr>
              <a:t> </a:t>
            </a:r>
            <a:r>
              <a:rPr sz="2000" b="1" spc="25" dirty="0">
                <a:solidFill>
                  <a:srgbClr val="001F5F"/>
                </a:solidFill>
                <a:latin typeface="Corbel" panose="020B0503020204020204" pitchFamily="34" charset="0"/>
              </a:rPr>
              <a:t>МЧД</a:t>
            </a:r>
            <a:endParaRPr sz="2000" b="1" dirty="0">
              <a:latin typeface="Corbel" panose="020B0503020204020204" pitchFamily="34" charset="0"/>
            </a:endParaRPr>
          </a:p>
        </p:txBody>
      </p:sp>
      <p:sp>
        <p:nvSpPr>
          <p:cNvPr id="16" name="object 16"/>
          <p:cNvSpPr txBox="1"/>
          <p:nvPr/>
        </p:nvSpPr>
        <p:spPr>
          <a:xfrm>
            <a:off x="4460568" y="638307"/>
            <a:ext cx="7426632" cy="5578450"/>
          </a:xfrm>
          <a:prstGeom prst="rect">
            <a:avLst/>
          </a:prstGeom>
        </p:spPr>
        <p:txBody>
          <a:bodyPr vert="horz" wrap="square" lIns="0" tIns="0" rIns="0" bIns="0" rtlCol="0">
            <a:spAutoFit/>
          </a:bodyPr>
          <a:lstStyle/>
          <a:p>
            <a:pPr marL="14604">
              <a:lnSpc>
                <a:spcPct val="100000"/>
              </a:lnSpc>
            </a:pPr>
            <a:r>
              <a:rPr sz="1600" b="1" spc="-20" dirty="0">
                <a:latin typeface="Corbel" panose="020B0503020204020204" pitchFamily="34" charset="0"/>
                <a:cs typeface="Arial"/>
              </a:rPr>
              <a:t>ФЕДЕРАЛЬНЫЕ</a:t>
            </a:r>
            <a:r>
              <a:rPr sz="1600" b="1" spc="75" dirty="0">
                <a:latin typeface="Corbel" panose="020B0503020204020204" pitchFamily="34" charset="0"/>
                <a:cs typeface="Arial"/>
              </a:rPr>
              <a:t> </a:t>
            </a:r>
            <a:r>
              <a:rPr sz="1600" b="1" spc="-15" dirty="0">
                <a:latin typeface="Corbel" panose="020B0503020204020204" pitchFamily="34" charset="0"/>
                <a:cs typeface="Arial"/>
              </a:rPr>
              <a:t>ЗАКОНЫ</a:t>
            </a:r>
            <a:endParaRPr sz="1600" dirty="0">
              <a:latin typeface="Corbel" panose="020B0503020204020204" pitchFamily="34" charset="0"/>
              <a:cs typeface="Arial"/>
            </a:endParaRPr>
          </a:p>
          <a:p>
            <a:pPr marL="616585" indent="-287655">
              <a:lnSpc>
                <a:spcPct val="100000"/>
              </a:lnSpc>
              <a:spcBef>
                <a:spcPts val="505"/>
              </a:spcBef>
              <a:buClr>
                <a:srgbClr val="000000"/>
              </a:buClr>
              <a:buFont typeface="Courier New"/>
              <a:buChar char="o"/>
              <a:tabLst>
                <a:tab pos="615315" algn="l"/>
                <a:tab pos="615950" algn="l"/>
              </a:tabLst>
            </a:pPr>
            <a:r>
              <a:rPr sz="1600" spc="-5" dirty="0">
                <a:latin typeface="Corbel" panose="020B0503020204020204" pitchFamily="34" charset="0"/>
                <a:cs typeface="Arial"/>
              </a:rPr>
              <a:t>Положения </a:t>
            </a:r>
            <a:r>
              <a:rPr sz="1600" spc="-10" dirty="0">
                <a:latin typeface="Corbel" panose="020B0503020204020204" pitchFamily="34" charset="0"/>
                <a:cs typeface="Arial"/>
              </a:rPr>
              <a:t>статей </a:t>
            </a:r>
            <a:r>
              <a:rPr sz="1600" dirty="0">
                <a:latin typeface="Corbel" panose="020B0503020204020204" pitchFamily="34" charset="0"/>
                <a:cs typeface="Arial"/>
              </a:rPr>
              <a:t>17.1-17.5 </a:t>
            </a:r>
            <a:r>
              <a:rPr sz="1600" spc="-10" dirty="0">
                <a:latin typeface="Corbel" panose="020B0503020204020204" pitchFamily="34" charset="0"/>
                <a:cs typeface="Arial"/>
              </a:rPr>
              <a:t>Федерального </a:t>
            </a:r>
            <a:r>
              <a:rPr sz="1600" dirty="0">
                <a:latin typeface="Corbel" panose="020B0503020204020204" pitchFamily="34" charset="0"/>
                <a:cs typeface="Arial"/>
              </a:rPr>
              <a:t>закона </a:t>
            </a:r>
            <a:r>
              <a:rPr sz="1600" spc="-20" dirty="0">
                <a:latin typeface="Corbel" panose="020B0503020204020204" pitchFamily="34" charset="0"/>
                <a:cs typeface="Arial"/>
              </a:rPr>
              <a:t>от </a:t>
            </a:r>
            <a:r>
              <a:rPr sz="1600" spc="-15" dirty="0">
                <a:latin typeface="Corbel" panose="020B0503020204020204" pitchFamily="34" charset="0"/>
                <a:cs typeface="Arial"/>
              </a:rPr>
              <a:t>06.04.2011 </a:t>
            </a:r>
            <a:r>
              <a:rPr sz="1600" dirty="0">
                <a:latin typeface="Corbel" panose="020B0503020204020204" pitchFamily="34" charset="0"/>
                <a:cs typeface="Arial"/>
              </a:rPr>
              <a:t>№</a:t>
            </a:r>
            <a:r>
              <a:rPr sz="1600" spc="-90" dirty="0">
                <a:latin typeface="Corbel" panose="020B0503020204020204" pitchFamily="34" charset="0"/>
                <a:cs typeface="Arial"/>
              </a:rPr>
              <a:t> </a:t>
            </a:r>
            <a:r>
              <a:rPr sz="1600" dirty="0">
                <a:latin typeface="Corbel" panose="020B0503020204020204" pitchFamily="34" charset="0"/>
                <a:cs typeface="Arial"/>
              </a:rPr>
              <a:t>63-ФЗ</a:t>
            </a:r>
          </a:p>
          <a:p>
            <a:pPr marR="3512185" algn="ctr">
              <a:lnSpc>
                <a:spcPct val="100000"/>
              </a:lnSpc>
            </a:pPr>
            <a:r>
              <a:rPr sz="1600" dirty="0">
                <a:latin typeface="Corbel" panose="020B0503020204020204" pitchFamily="34" charset="0"/>
                <a:cs typeface="Arial"/>
              </a:rPr>
              <a:t>«Об </a:t>
            </a:r>
            <a:r>
              <a:rPr sz="1600" spc="-5" dirty="0">
                <a:latin typeface="Corbel" panose="020B0503020204020204" pitchFamily="34" charset="0"/>
                <a:cs typeface="Arial"/>
              </a:rPr>
              <a:t>электронной</a:t>
            </a:r>
            <a:r>
              <a:rPr sz="1600" spc="-85" dirty="0">
                <a:latin typeface="Corbel" panose="020B0503020204020204" pitchFamily="34" charset="0"/>
                <a:cs typeface="Arial"/>
              </a:rPr>
              <a:t> </a:t>
            </a:r>
            <a:r>
              <a:rPr sz="1600" spc="-10" dirty="0">
                <a:latin typeface="Corbel" panose="020B0503020204020204" pitchFamily="34" charset="0"/>
                <a:cs typeface="Arial"/>
              </a:rPr>
              <a:t>подписи»</a:t>
            </a:r>
            <a:endParaRPr sz="1600" dirty="0">
              <a:latin typeface="Corbel" panose="020B0503020204020204" pitchFamily="34" charset="0"/>
              <a:cs typeface="Arial"/>
            </a:endParaRPr>
          </a:p>
          <a:p>
            <a:pPr marL="616585" marR="434975" indent="-286385">
              <a:lnSpc>
                <a:spcPct val="100000"/>
              </a:lnSpc>
              <a:spcBef>
                <a:spcPts val="509"/>
              </a:spcBef>
              <a:buFont typeface="Courier New"/>
              <a:buChar char="o"/>
              <a:tabLst>
                <a:tab pos="616585" algn="l"/>
                <a:tab pos="617220" algn="l"/>
              </a:tabLst>
            </a:pPr>
            <a:r>
              <a:rPr sz="1600" spc="-5" dirty="0">
                <a:latin typeface="Corbel" panose="020B0503020204020204" pitchFamily="34" charset="0"/>
                <a:cs typeface="Arial"/>
              </a:rPr>
              <a:t>Положения Федерального </a:t>
            </a:r>
            <a:r>
              <a:rPr sz="1600" dirty="0">
                <a:latin typeface="Corbel" panose="020B0503020204020204" pitchFamily="34" charset="0"/>
                <a:cs typeface="Arial"/>
              </a:rPr>
              <a:t>закона </a:t>
            </a:r>
            <a:r>
              <a:rPr sz="1600" spc="-20" dirty="0">
                <a:latin typeface="Corbel" panose="020B0503020204020204" pitchFamily="34" charset="0"/>
                <a:cs typeface="Arial"/>
              </a:rPr>
              <a:t>от </a:t>
            </a:r>
            <a:r>
              <a:rPr sz="1600" dirty="0">
                <a:latin typeface="Corbel" panose="020B0503020204020204" pitchFamily="34" charset="0"/>
                <a:cs typeface="Arial"/>
              </a:rPr>
              <a:t>27.12.2019 № 476 и </a:t>
            </a:r>
            <a:r>
              <a:rPr sz="1600" spc="-5" dirty="0">
                <a:latin typeface="Corbel" panose="020B0503020204020204" pitchFamily="34" charset="0"/>
                <a:cs typeface="Arial"/>
              </a:rPr>
              <a:t>Федерального  </a:t>
            </a:r>
            <a:r>
              <a:rPr sz="1600" dirty="0">
                <a:latin typeface="Corbel" panose="020B0503020204020204" pitchFamily="34" charset="0"/>
                <a:cs typeface="Arial"/>
              </a:rPr>
              <a:t>закона </a:t>
            </a:r>
            <a:r>
              <a:rPr sz="1600" spc="-20" dirty="0">
                <a:latin typeface="Corbel" panose="020B0503020204020204" pitchFamily="34" charset="0"/>
                <a:cs typeface="Arial"/>
              </a:rPr>
              <a:t>от </a:t>
            </a:r>
            <a:r>
              <a:rPr sz="1600" dirty="0">
                <a:latin typeface="Corbel" panose="020B0503020204020204" pitchFamily="34" charset="0"/>
                <a:cs typeface="Arial"/>
              </a:rPr>
              <a:t>30.12.2021 №</a:t>
            </a:r>
            <a:r>
              <a:rPr sz="1600" spc="-150" dirty="0">
                <a:latin typeface="Corbel" panose="020B0503020204020204" pitchFamily="34" charset="0"/>
                <a:cs typeface="Arial"/>
              </a:rPr>
              <a:t> </a:t>
            </a:r>
            <a:r>
              <a:rPr sz="1600" dirty="0">
                <a:latin typeface="Corbel" panose="020B0503020204020204" pitchFamily="34" charset="0"/>
                <a:cs typeface="Arial"/>
              </a:rPr>
              <a:t>443</a:t>
            </a:r>
          </a:p>
          <a:p>
            <a:pPr marL="616585" indent="-286385">
              <a:lnSpc>
                <a:spcPct val="100000"/>
              </a:lnSpc>
              <a:spcBef>
                <a:spcPts val="390"/>
              </a:spcBef>
              <a:buFont typeface="Courier New"/>
              <a:buChar char="o"/>
              <a:tabLst>
                <a:tab pos="616585" algn="l"/>
                <a:tab pos="617220" algn="l"/>
              </a:tabLst>
            </a:pPr>
            <a:r>
              <a:rPr sz="1600" spc="-5" dirty="0">
                <a:latin typeface="Corbel" panose="020B0503020204020204" pitchFamily="34" charset="0"/>
                <a:cs typeface="Arial"/>
              </a:rPr>
              <a:t>Положения </a:t>
            </a:r>
            <a:r>
              <a:rPr sz="1600" spc="-10" dirty="0">
                <a:latin typeface="Corbel" panose="020B0503020204020204" pitchFamily="34" charset="0"/>
                <a:cs typeface="Arial"/>
              </a:rPr>
              <a:t>статей </a:t>
            </a:r>
            <a:r>
              <a:rPr sz="1600" dirty="0">
                <a:latin typeface="Corbel" panose="020B0503020204020204" pitchFamily="34" charset="0"/>
                <a:cs typeface="Arial"/>
              </a:rPr>
              <a:t>185-189 </a:t>
            </a:r>
            <a:r>
              <a:rPr sz="1600" spc="-10" dirty="0">
                <a:latin typeface="Corbel" panose="020B0503020204020204" pitchFamily="34" charset="0"/>
                <a:cs typeface="Arial"/>
              </a:rPr>
              <a:t>Гражданского </a:t>
            </a:r>
            <a:r>
              <a:rPr sz="1600" spc="-5" dirty="0">
                <a:latin typeface="Corbel" panose="020B0503020204020204" pitchFamily="34" charset="0"/>
                <a:cs typeface="Arial"/>
              </a:rPr>
              <a:t>кодекса Российской</a:t>
            </a:r>
            <a:r>
              <a:rPr sz="1600" spc="-120" dirty="0">
                <a:latin typeface="Corbel" panose="020B0503020204020204" pitchFamily="34" charset="0"/>
                <a:cs typeface="Arial"/>
              </a:rPr>
              <a:t> </a:t>
            </a:r>
            <a:r>
              <a:rPr sz="1600" spc="-5" dirty="0">
                <a:latin typeface="Corbel" panose="020B0503020204020204" pitchFamily="34" charset="0"/>
                <a:cs typeface="Arial"/>
              </a:rPr>
              <a:t>Федерации</a:t>
            </a:r>
            <a:endParaRPr sz="1600" dirty="0">
              <a:latin typeface="Corbel" panose="020B0503020204020204" pitchFamily="34" charset="0"/>
              <a:cs typeface="Arial"/>
            </a:endParaRPr>
          </a:p>
          <a:p>
            <a:pPr marL="12700">
              <a:lnSpc>
                <a:spcPct val="100000"/>
              </a:lnSpc>
              <a:spcBef>
                <a:spcPts val="1095"/>
              </a:spcBef>
            </a:pPr>
            <a:r>
              <a:rPr sz="1600" b="1" spc="-25" dirty="0">
                <a:latin typeface="Corbel" panose="020B0503020204020204" pitchFamily="34" charset="0"/>
                <a:cs typeface="Arial"/>
              </a:rPr>
              <a:t>ПОСТАНОВЛЕНИЯ </a:t>
            </a:r>
            <a:r>
              <a:rPr sz="1600" b="1" spc="-30" dirty="0">
                <a:latin typeface="Corbel" panose="020B0503020204020204" pitchFamily="34" charset="0"/>
                <a:cs typeface="Arial"/>
              </a:rPr>
              <a:t>ПРАВИТЕЛЬСТВА </a:t>
            </a:r>
            <a:r>
              <a:rPr sz="1600" b="1" spc="-10" dirty="0">
                <a:latin typeface="Corbel" panose="020B0503020204020204" pitchFamily="34" charset="0"/>
                <a:cs typeface="Arial"/>
              </a:rPr>
              <a:t>РОССИЙСКОЙ </a:t>
            </a:r>
            <a:r>
              <a:rPr sz="1600" b="1" spc="45" dirty="0">
                <a:latin typeface="Corbel" panose="020B0503020204020204" pitchFamily="34" charset="0"/>
                <a:cs typeface="Arial"/>
              </a:rPr>
              <a:t> </a:t>
            </a:r>
            <a:r>
              <a:rPr sz="1600" b="1" spc="-25" dirty="0">
                <a:latin typeface="Corbel" panose="020B0503020204020204" pitchFamily="34" charset="0"/>
                <a:cs typeface="Arial"/>
              </a:rPr>
              <a:t>ФЕДЕРАЦИИ</a:t>
            </a:r>
            <a:endParaRPr sz="1600" dirty="0">
              <a:latin typeface="Corbel" panose="020B0503020204020204" pitchFamily="34" charset="0"/>
              <a:cs typeface="Arial"/>
            </a:endParaRPr>
          </a:p>
          <a:p>
            <a:pPr marL="616585" indent="-286385">
              <a:lnSpc>
                <a:spcPct val="100000"/>
              </a:lnSpc>
              <a:spcBef>
                <a:spcPts val="560"/>
              </a:spcBef>
              <a:buClr>
                <a:srgbClr val="000000"/>
              </a:buClr>
              <a:buFont typeface="Courier New"/>
              <a:buChar char="o"/>
              <a:tabLst>
                <a:tab pos="616585" algn="l"/>
                <a:tab pos="617220" algn="l"/>
              </a:tabLst>
            </a:pPr>
            <a:r>
              <a:rPr sz="1600" spc="-5" dirty="0">
                <a:latin typeface="Corbel" panose="020B0503020204020204" pitchFamily="34" charset="0"/>
                <a:cs typeface="Arial"/>
              </a:rPr>
              <a:t>Постановление Правительства Российской Федерации </a:t>
            </a:r>
            <a:r>
              <a:rPr sz="1600" spc="-20" dirty="0">
                <a:latin typeface="Corbel" panose="020B0503020204020204" pitchFamily="34" charset="0"/>
                <a:cs typeface="Arial"/>
              </a:rPr>
              <a:t>от </a:t>
            </a:r>
            <a:r>
              <a:rPr sz="1600" dirty="0">
                <a:latin typeface="Corbel" panose="020B0503020204020204" pitchFamily="34" charset="0"/>
                <a:cs typeface="Arial"/>
              </a:rPr>
              <a:t>21.02.2022 </a:t>
            </a:r>
            <a:r>
              <a:rPr sz="1600" spc="5" dirty="0">
                <a:latin typeface="Corbel" panose="020B0503020204020204" pitchFamily="34" charset="0"/>
                <a:cs typeface="Arial"/>
              </a:rPr>
              <a:t>№</a:t>
            </a:r>
            <a:r>
              <a:rPr sz="1600" spc="-170" dirty="0">
                <a:latin typeface="Corbel" panose="020B0503020204020204" pitchFamily="34" charset="0"/>
                <a:cs typeface="Arial"/>
              </a:rPr>
              <a:t> </a:t>
            </a:r>
            <a:r>
              <a:rPr sz="1600" dirty="0" smtClean="0">
                <a:latin typeface="Corbel" panose="020B0503020204020204" pitchFamily="34" charset="0"/>
                <a:cs typeface="Arial"/>
              </a:rPr>
              <a:t>223</a:t>
            </a:r>
            <a:endParaRPr sz="1600" dirty="0">
              <a:latin typeface="Corbel" panose="020B0503020204020204" pitchFamily="34" charset="0"/>
              <a:cs typeface="Arial"/>
            </a:endParaRPr>
          </a:p>
          <a:p>
            <a:pPr marL="615315" indent="-286385">
              <a:lnSpc>
                <a:spcPct val="100000"/>
              </a:lnSpc>
              <a:spcBef>
                <a:spcPts val="215"/>
              </a:spcBef>
              <a:buFont typeface="Courier New"/>
              <a:buChar char="o"/>
              <a:tabLst>
                <a:tab pos="615315" algn="l"/>
                <a:tab pos="615950" algn="l"/>
              </a:tabLst>
            </a:pPr>
            <a:r>
              <a:rPr sz="1600" spc="-5" dirty="0">
                <a:latin typeface="Corbel" panose="020B0503020204020204" pitchFamily="34" charset="0"/>
                <a:cs typeface="Arial"/>
              </a:rPr>
              <a:t>Постановление Правительства Российской Федерации </a:t>
            </a:r>
            <a:r>
              <a:rPr sz="1600" spc="-20" dirty="0">
                <a:latin typeface="Corbel" panose="020B0503020204020204" pitchFamily="34" charset="0"/>
                <a:cs typeface="Arial"/>
              </a:rPr>
              <a:t>от </a:t>
            </a:r>
            <a:r>
              <a:rPr sz="1600" dirty="0">
                <a:latin typeface="Corbel" panose="020B0503020204020204" pitchFamily="34" charset="0"/>
                <a:cs typeface="Arial"/>
              </a:rPr>
              <a:t>21.02.2022 №</a:t>
            </a:r>
            <a:r>
              <a:rPr sz="1600" spc="-140" dirty="0">
                <a:latin typeface="Corbel" panose="020B0503020204020204" pitchFamily="34" charset="0"/>
                <a:cs typeface="Arial"/>
              </a:rPr>
              <a:t> </a:t>
            </a:r>
            <a:r>
              <a:rPr sz="1600" spc="-5" dirty="0" smtClean="0">
                <a:latin typeface="Corbel" panose="020B0503020204020204" pitchFamily="34" charset="0"/>
                <a:cs typeface="Arial"/>
              </a:rPr>
              <a:t>224</a:t>
            </a:r>
            <a:endParaRPr sz="1600" dirty="0">
              <a:latin typeface="Corbel" panose="020B0503020204020204" pitchFamily="34" charset="0"/>
              <a:cs typeface="Arial"/>
            </a:endParaRPr>
          </a:p>
          <a:p>
            <a:pPr>
              <a:lnSpc>
                <a:spcPct val="100000"/>
              </a:lnSpc>
              <a:spcBef>
                <a:spcPts val="50"/>
              </a:spcBef>
              <a:buChar char="o"/>
            </a:pPr>
            <a:endParaRPr sz="1600" dirty="0">
              <a:latin typeface="Corbel" panose="020B0503020204020204" pitchFamily="34" charset="0"/>
              <a:cs typeface="Times New Roman"/>
            </a:endParaRPr>
          </a:p>
          <a:p>
            <a:pPr marL="12700">
              <a:lnSpc>
                <a:spcPct val="100000"/>
              </a:lnSpc>
            </a:pPr>
            <a:r>
              <a:rPr sz="1600" b="1" spc="-10" dirty="0">
                <a:latin typeface="Corbel" panose="020B0503020204020204" pitchFamily="34" charset="0"/>
                <a:cs typeface="Arial"/>
              </a:rPr>
              <a:t>ПРИКАЗЫ </a:t>
            </a:r>
            <a:r>
              <a:rPr sz="1600" b="1" spc="-5" dirty="0">
                <a:latin typeface="Corbel" panose="020B0503020204020204" pitchFamily="34" charset="0"/>
                <a:cs typeface="Arial"/>
              </a:rPr>
              <a:t>МИНЦИФРЫ</a:t>
            </a:r>
            <a:r>
              <a:rPr sz="1600" b="1" spc="195" dirty="0">
                <a:latin typeface="Corbel" panose="020B0503020204020204" pitchFamily="34" charset="0"/>
                <a:cs typeface="Arial"/>
              </a:rPr>
              <a:t> </a:t>
            </a:r>
            <a:r>
              <a:rPr sz="1600" b="1" spc="-10" dirty="0">
                <a:latin typeface="Corbel" panose="020B0503020204020204" pitchFamily="34" charset="0"/>
                <a:cs typeface="Arial"/>
              </a:rPr>
              <a:t>РОССИИ</a:t>
            </a:r>
            <a:endParaRPr sz="1600" dirty="0">
              <a:latin typeface="Corbel" panose="020B0503020204020204" pitchFamily="34" charset="0"/>
              <a:cs typeface="Arial"/>
            </a:endParaRPr>
          </a:p>
          <a:p>
            <a:pPr marL="616585" marR="266700" indent="-286385">
              <a:lnSpc>
                <a:spcPct val="100000"/>
              </a:lnSpc>
              <a:spcBef>
                <a:spcPts val="515"/>
              </a:spcBef>
              <a:buClr>
                <a:srgbClr val="000000"/>
              </a:buClr>
              <a:buFont typeface="Courier New"/>
              <a:buChar char="o"/>
              <a:tabLst>
                <a:tab pos="616585" algn="l"/>
                <a:tab pos="617220" algn="l"/>
              </a:tabLst>
            </a:pPr>
            <a:r>
              <a:rPr sz="1600" dirty="0">
                <a:latin typeface="Corbel" panose="020B0503020204020204" pitchFamily="34" charset="0"/>
                <a:cs typeface="Arial"/>
              </a:rPr>
              <a:t>Приказ </a:t>
            </a:r>
            <a:r>
              <a:rPr sz="1600" spc="-5" dirty="0">
                <a:latin typeface="Corbel" panose="020B0503020204020204" pitchFamily="34" charset="0"/>
                <a:cs typeface="Arial"/>
              </a:rPr>
              <a:t>Минцифры </a:t>
            </a:r>
            <a:r>
              <a:rPr sz="1600" spc="-10" dirty="0">
                <a:latin typeface="Corbel" panose="020B0503020204020204" pitchFamily="34" charset="0"/>
                <a:cs typeface="Arial"/>
              </a:rPr>
              <a:t>России </a:t>
            </a:r>
            <a:r>
              <a:rPr sz="1600" spc="-20" dirty="0">
                <a:latin typeface="Corbel" panose="020B0503020204020204" pitchFamily="34" charset="0"/>
                <a:cs typeface="Arial"/>
              </a:rPr>
              <a:t>от </a:t>
            </a:r>
            <a:r>
              <a:rPr sz="1600" spc="-5" dirty="0">
                <a:latin typeface="Corbel" panose="020B0503020204020204" pitchFamily="34" charset="0"/>
                <a:cs typeface="Arial"/>
              </a:rPr>
              <a:t>18.08.2021 </a:t>
            </a:r>
            <a:r>
              <a:rPr sz="1600" dirty="0">
                <a:latin typeface="Corbel" panose="020B0503020204020204" pitchFamily="34" charset="0"/>
                <a:cs typeface="Arial"/>
              </a:rPr>
              <a:t>№ 857 «Об </a:t>
            </a:r>
            <a:r>
              <a:rPr sz="1600" spc="-5" dirty="0">
                <a:latin typeface="Corbel" panose="020B0503020204020204" pitchFamily="34" charset="0"/>
                <a:cs typeface="Arial"/>
              </a:rPr>
              <a:t>утверждении </a:t>
            </a:r>
            <a:r>
              <a:rPr sz="1600" spc="-10" dirty="0">
                <a:latin typeface="Corbel" panose="020B0503020204020204" pitchFamily="34" charset="0"/>
                <a:cs typeface="Arial"/>
              </a:rPr>
              <a:t>единых  </a:t>
            </a:r>
            <a:r>
              <a:rPr sz="1600" spc="-5" dirty="0">
                <a:latin typeface="Corbel" panose="020B0503020204020204" pitchFamily="34" charset="0"/>
                <a:cs typeface="Arial"/>
              </a:rPr>
              <a:t>требований </a:t>
            </a:r>
            <a:r>
              <a:rPr sz="1600" dirty="0">
                <a:latin typeface="Corbel" panose="020B0503020204020204" pitchFamily="34" charset="0"/>
                <a:cs typeface="Arial"/>
              </a:rPr>
              <a:t>к формам </a:t>
            </a:r>
            <a:r>
              <a:rPr sz="1600" spc="-5" dirty="0">
                <a:latin typeface="Corbel" panose="020B0503020204020204" pitchFamily="34" charset="0"/>
                <a:cs typeface="Arial"/>
              </a:rPr>
              <a:t>доверенностей, </a:t>
            </a:r>
            <a:r>
              <a:rPr sz="1600" spc="-15" dirty="0">
                <a:latin typeface="Corbel" panose="020B0503020204020204" pitchFamily="34" charset="0"/>
                <a:cs typeface="Arial"/>
              </a:rPr>
              <a:t>необходимых </a:t>
            </a:r>
            <a:r>
              <a:rPr sz="1600" spc="-5" dirty="0">
                <a:latin typeface="Corbel" panose="020B0503020204020204" pitchFamily="34" charset="0"/>
                <a:cs typeface="Arial"/>
              </a:rPr>
              <a:t>для использования  квалифицированной электронной</a:t>
            </a:r>
            <a:r>
              <a:rPr sz="1600" spc="-20" dirty="0">
                <a:latin typeface="Corbel" panose="020B0503020204020204" pitchFamily="34" charset="0"/>
                <a:cs typeface="Arial"/>
              </a:rPr>
              <a:t> </a:t>
            </a:r>
            <a:r>
              <a:rPr sz="1600" spc="-10" dirty="0">
                <a:latin typeface="Corbel" panose="020B0503020204020204" pitchFamily="34" charset="0"/>
                <a:cs typeface="Arial"/>
              </a:rPr>
              <a:t>подписи»</a:t>
            </a:r>
            <a:endParaRPr sz="1600" dirty="0">
              <a:latin typeface="Corbel" panose="020B0503020204020204" pitchFamily="34" charset="0"/>
              <a:cs typeface="Arial"/>
            </a:endParaRPr>
          </a:p>
          <a:p>
            <a:pPr>
              <a:lnSpc>
                <a:spcPct val="100000"/>
              </a:lnSpc>
              <a:spcBef>
                <a:spcPts val="55"/>
              </a:spcBef>
              <a:buChar char="o"/>
            </a:pPr>
            <a:endParaRPr sz="1600" dirty="0">
              <a:latin typeface="Corbel" panose="020B0503020204020204" pitchFamily="34" charset="0"/>
              <a:cs typeface="Times New Roman"/>
            </a:endParaRPr>
          </a:p>
          <a:p>
            <a:pPr marL="12700">
              <a:lnSpc>
                <a:spcPct val="100000"/>
              </a:lnSpc>
            </a:pPr>
            <a:r>
              <a:rPr sz="1600" b="1" spc="-35" dirty="0">
                <a:latin typeface="Corbel" panose="020B0503020204020204" pitchFamily="34" charset="0"/>
                <a:cs typeface="Arial"/>
              </a:rPr>
              <a:t>ОТРАСЛЕВОЕ</a:t>
            </a:r>
            <a:r>
              <a:rPr sz="1600" b="1" spc="114" dirty="0">
                <a:latin typeface="Corbel" panose="020B0503020204020204" pitchFamily="34" charset="0"/>
                <a:cs typeface="Arial"/>
              </a:rPr>
              <a:t> </a:t>
            </a:r>
            <a:r>
              <a:rPr sz="1600" b="1" spc="-25" dirty="0">
                <a:latin typeface="Corbel" panose="020B0503020204020204" pitchFamily="34" charset="0"/>
                <a:cs typeface="Arial"/>
              </a:rPr>
              <a:t>ЗАКОНОДАТЕЛЬСТВО</a:t>
            </a:r>
            <a:endParaRPr sz="1600" dirty="0">
              <a:latin typeface="Corbel" panose="020B0503020204020204" pitchFamily="34" charset="0"/>
              <a:cs typeface="Arial"/>
            </a:endParaRPr>
          </a:p>
          <a:p>
            <a:pPr marL="616585" indent="-286385">
              <a:lnSpc>
                <a:spcPct val="100000"/>
              </a:lnSpc>
              <a:spcBef>
                <a:spcPts val="204"/>
              </a:spcBef>
              <a:buFont typeface="Courier New"/>
              <a:buChar char="o"/>
              <a:tabLst>
                <a:tab pos="616585" algn="l"/>
                <a:tab pos="617220" algn="l"/>
              </a:tabLst>
            </a:pPr>
            <a:r>
              <a:rPr sz="1600" spc="-5" dirty="0">
                <a:latin typeface="Corbel" panose="020B0503020204020204" pitchFamily="34" charset="0"/>
                <a:cs typeface="Arial"/>
              </a:rPr>
              <a:t>Постановление Правительства Российской Федерации </a:t>
            </a:r>
            <a:r>
              <a:rPr sz="1600" spc="-20" dirty="0">
                <a:latin typeface="Corbel" panose="020B0503020204020204" pitchFamily="34" charset="0"/>
                <a:cs typeface="Arial"/>
              </a:rPr>
              <a:t>от </a:t>
            </a:r>
            <a:r>
              <a:rPr sz="1600" dirty="0">
                <a:latin typeface="Corbel" panose="020B0503020204020204" pitchFamily="34" charset="0"/>
                <a:cs typeface="Arial"/>
              </a:rPr>
              <a:t>27.01.2022 №</a:t>
            </a:r>
            <a:r>
              <a:rPr sz="1600" spc="-145" dirty="0">
                <a:latin typeface="Corbel" panose="020B0503020204020204" pitchFamily="34" charset="0"/>
                <a:cs typeface="Arial"/>
              </a:rPr>
              <a:t> </a:t>
            </a:r>
            <a:r>
              <a:rPr sz="1600" dirty="0">
                <a:latin typeface="Corbel" panose="020B0503020204020204" pitchFamily="34" charset="0"/>
                <a:cs typeface="Arial"/>
              </a:rPr>
              <a:t>60</a:t>
            </a:r>
          </a:p>
          <a:p>
            <a:pPr marL="616585" indent="-286385">
              <a:lnSpc>
                <a:spcPct val="100000"/>
              </a:lnSpc>
              <a:spcBef>
                <a:spcPts val="430"/>
              </a:spcBef>
              <a:buFont typeface="Courier New"/>
              <a:buChar char="o"/>
              <a:tabLst>
                <a:tab pos="616585" algn="l"/>
                <a:tab pos="617220" algn="l"/>
              </a:tabLst>
            </a:pPr>
            <a:r>
              <a:rPr sz="1600" dirty="0">
                <a:latin typeface="Corbel" panose="020B0503020204020204" pitchFamily="34" charset="0"/>
                <a:cs typeface="Arial"/>
              </a:rPr>
              <a:t>Приказ </a:t>
            </a:r>
            <a:r>
              <a:rPr sz="1600" spc="-10" dirty="0">
                <a:latin typeface="Corbel" panose="020B0503020204020204" pitchFamily="34" charset="0"/>
                <a:cs typeface="Arial"/>
              </a:rPr>
              <a:t>Казначейства России </a:t>
            </a:r>
            <a:r>
              <a:rPr sz="1600" spc="-20" dirty="0">
                <a:latin typeface="Corbel" panose="020B0503020204020204" pitchFamily="34" charset="0"/>
                <a:cs typeface="Arial"/>
              </a:rPr>
              <a:t>от </a:t>
            </a:r>
            <a:r>
              <a:rPr sz="1600" dirty="0">
                <a:latin typeface="Corbel" panose="020B0503020204020204" pitchFamily="34" charset="0"/>
                <a:cs typeface="Arial"/>
              </a:rPr>
              <a:t>10.12.2021 №</a:t>
            </a:r>
            <a:r>
              <a:rPr sz="1600" spc="-95" dirty="0">
                <a:latin typeface="Corbel" panose="020B0503020204020204" pitchFamily="34" charset="0"/>
                <a:cs typeface="Arial"/>
              </a:rPr>
              <a:t> </a:t>
            </a:r>
            <a:r>
              <a:rPr sz="1600" spc="-5" dirty="0">
                <a:latin typeface="Corbel" panose="020B0503020204020204" pitchFamily="34" charset="0"/>
                <a:cs typeface="Arial"/>
              </a:rPr>
              <a:t>39н</a:t>
            </a:r>
            <a:endParaRPr sz="1600" dirty="0">
              <a:latin typeface="Corbel" panose="020B0503020204020204" pitchFamily="34" charset="0"/>
              <a:cs typeface="Arial"/>
            </a:endParaRPr>
          </a:p>
          <a:p>
            <a:pPr marL="615315" marR="82550" indent="-286385">
              <a:lnSpc>
                <a:spcPct val="100000"/>
              </a:lnSpc>
              <a:spcBef>
                <a:spcPts val="455"/>
              </a:spcBef>
              <a:buFont typeface="Courier New"/>
              <a:buChar char="o"/>
              <a:tabLst>
                <a:tab pos="615315" algn="l"/>
                <a:tab pos="615950" algn="l"/>
              </a:tabLst>
            </a:pPr>
            <a:r>
              <a:rPr sz="1600" dirty="0">
                <a:latin typeface="Corbel" panose="020B0503020204020204" pitchFamily="34" charset="0"/>
                <a:cs typeface="Arial"/>
              </a:rPr>
              <a:t>Приказ </a:t>
            </a:r>
            <a:r>
              <a:rPr sz="1600" spc="-10" dirty="0">
                <a:latin typeface="Corbel" panose="020B0503020204020204" pitchFamily="34" charset="0"/>
                <a:cs typeface="Arial"/>
              </a:rPr>
              <a:t>Казначейства России </a:t>
            </a:r>
            <a:r>
              <a:rPr sz="1600" dirty="0">
                <a:latin typeface="Corbel" panose="020B0503020204020204" pitchFamily="34" charset="0"/>
                <a:cs typeface="Arial"/>
              </a:rPr>
              <a:t>Об </a:t>
            </a:r>
            <a:r>
              <a:rPr sz="1600" spc="-5" dirty="0">
                <a:latin typeface="Corbel" panose="020B0503020204020204" pitchFamily="34" charset="0"/>
                <a:cs typeface="Arial"/>
              </a:rPr>
              <a:t>утверждении </a:t>
            </a:r>
            <a:r>
              <a:rPr sz="1600" dirty="0">
                <a:latin typeface="Corbel" panose="020B0503020204020204" pitchFamily="34" charset="0"/>
                <a:cs typeface="Arial"/>
              </a:rPr>
              <a:t>Порядка </a:t>
            </a:r>
            <a:r>
              <a:rPr sz="1600" spc="-10" dirty="0">
                <a:latin typeface="Corbel" panose="020B0503020204020204" pitchFamily="34" charset="0"/>
                <a:cs typeface="Arial"/>
              </a:rPr>
              <a:t>представления </a:t>
            </a:r>
            <a:r>
              <a:rPr sz="1600" spc="-5" dirty="0">
                <a:latin typeface="Corbel" panose="020B0503020204020204" pitchFamily="34" charset="0"/>
                <a:cs typeface="Arial"/>
              </a:rPr>
              <a:t>МЧД  </a:t>
            </a:r>
            <a:r>
              <a:rPr sz="1600" dirty="0">
                <a:latin typeface="Corbel" panose="020B0503020204020204" pitchFamily="34" charset="0"/>
                <a:cs typeface="Arial"/>
              </a:rPr>
              <a:t>и </a:t>
            </a:r>
            <a:r>
              <a:rPr sz="1600" spc="-5" dirty="0">
                <a:latin typeface="Corbel" panose="020B0503020204020204" pitchFamily="34" charset="0"/>
                <a:cs typeface="Arial"/>
              </a:rPr>
              <a:t>особенности их хранения </a:t>
            </a:r>
            <a:r>
              <a:rPr sz="1600" dirty="0">
                <a:latin typeface="Corbel" panose="020B0503020204020204" pitchFamily="34" charset="0"/>
                <a:cs typeface="Arial"/>
              </a:rPr>
              <a:t>в ИС ФК</a:t>
            </a:r>
          </a:p>
        </p:txBody>
      </p:sp>
      <p:sp>
        <p:nvSpPr>
          <p:cNvPr id="17" name="object 17"/>
          <p:cNvSpPr/>
          <p:nvPr/>
        </p:nvSpPr>
        <p:spPr>
          <a:xfrm>
            <a:off x="399288" y="2403348"/>
            <a:ext cx="2278380" cy="235153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506460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62075" y="288592"/>
            <a:ext cx="11855279"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 в</a:t>
            </a:r>
            <a:r>
              <a:rPr sz="2200" spc="-5" dirty="0">
                <a:solidFill>
                  <a:srgbClr val="002060"/>
                </a:solidFill>
                <a:latin typeface="Trebuchet MS" panose="020B0603020202020204" pitchFamily="34" charset="0"/>
              </a:rPr>
              <a:t> </a:t>
            </a:r>
            <a:r>
              <a:rPr sz="2200" spc="-15" dirty="0">
                <a:solidFill>
                  <a:srgbClr val="002060"/>
                </a:solidFill>
                <a:latin typeface="Trebuchet MS" panose="020B0603020202020204" pitchFamily="34" charset="0"/>
              </a:rPr>
              <a:t>Положении </a:t>
            </a:r>
            <a:r>
              <a:rPr sz="2200" spc="-5" dirty="0">
                <a:solidFill>
                  <a:srgbClr val="002060"/>
                </a:solidFill>
                <a:latin typeface="Trebuchet MS" panose="020B0603020202020204" pitchFamily="34" charset="0"/>
              </a:rPr>
              <a:t>о</a:t>
            </a:r>
            <a:r>
              <a:rPr sz="2200" spc="-20" dirty="0">
                <a:solidFill>
                  <a:srgbClr val="002060"/>
                </a:solidFill>
                <a:latin typeface="Trebuchet MS" panose="020B0603020202020204" pitchFamily="34" charset="0"/>
              </a:rPr>
              <a:t> </a:t>
            </a:r>
            <a:r>
              <a:rPr sz="2200" spc="-10" dirty="0">
                <a:solidFill>
                  <a:srgbClr val="002060"/>
                </a:solidFill>
                <a:latin typeface="Trebuchet MS" panose="020B0603020202020204" pitchFamily="34" charset="0"/>
              </a:rPr>
              <a:t>закупке</a:t>
            </a:r>
          </a:p>
        </p:txBody>
      </p:sp>
      <p:sp>
        <p:nvSpPr>
          <p:cNvPr id="4" name="object 4"/>
          <p:cNvSpPr/>
          <p:nvPr/>
        </p:nvSpPr>
        <p:spPr>
          <a:xfrm>
            <a:off x="363729" y="909613"/>
            <a:ext cx="11251973" cy="518631"/>
          </a:xfrm>
          <a:custGeom>
            <a:avLst/>
            <a:gdLst/>
            <a:ahLst/>
            <a:cxnLst/>
            <a:rect l="l" t="t" r="r" b="b"/>
            <a:pathLst>
              <a:path w="11448415" h="527685">
                <a:moveTo>
                  <a:pt x="0" y="87884"/>
                </a:moveTo>
                <a:lnTo>
                  <a:pt x="6906" y="53674"/>
                </a:lnTo>
                <a:lnTo>
                  <a:pt x="25739" y="25739"/>
                </a:lnTo>
                <a:lnTo>
                  <a:pt x="53674" y="6906"/>
                </a:lnTo>
                <a:lnTo>
                  <a:pt x="87884" y="0"/>
                </a:lnTo>
                <a:lnTo>
                  <a:pt x="11360416" y="0"/>
                </a:lnTo>
                <a:lnTo>
                  <a:pt x="11394618" y="6906"/>
                </a:lnTo>
                <a:lnTo>
                  <a:pt x="11422549" y="25739"/>
                </a:lnTo>
                <a:lnTo>
                  <a:pt x="11441382" y="53674"/>
                </a:lnTo>
                <a:lnTo>
                  <a:pt x="11448288" y="87884"/>
                </a:lnTo>
                <a:lnTo>
                  <a:pt x="11448288" y="439432"/>
                </a:lnTo>
                <a:lnTo>
                  <a:pt x="11441382" y="473634"/>
                </a:lnTo>
                <a:lnTo>
                  <a:pt x="11422549" y="501565"/>
                </a:lnTo>
                <a:lnTo>
                  <a:pt x="11394618" y="520398"/>
                </a:lnTo>
                <a:lnTo>
                  <a:pt x="11360416" y="527304"/>
                </a:lnTo>
                <a:lnTo>
                  <a:pt x="87884" y="527304"/>
                </a:lnTo>
                <a:lnTo>
                  <a:pt x="53674" y="520398"/>
                </a:lnTo>
                <a:lnTo>
                  <a:pt x="25739" y="501565"/>
                </a:lnTo>
                <a:lnTo>
                  <a:pt x="6906" y="473634"/>
                </a:lnTo>
                <a:lnTo>
                  <a:pt x="0" y="439432"/>
                </a:lnTo>
                <a:lnTo>
                  <a:pt x="0" y="87884"/>
                </a:lnTo>
                <a:close/>
              </a:path>
            </a:pathLst>
          </a:custGeom>
          <a:ln w="15239">
            <a:solidFill>
              <a:srgbClr val="BF4014"/>
            </a:solidFill>
          </a:ln>
        </p:spPr>
        <p:txBody>
          <a:bodyPr wrap="square" lIns="0" tIns="0" rIns="0" bIns="0" rtlCol="0"/>
          <a:lstStyle/>
          <a:p>
            <a:endParaRPr sz="1805"/>
          </a:p>
        </p:txBody>
      </p:sp>
      <p:sp>
        <p:nvSpPr>
          <p:cNvPr id="5" name="object 5"/>
          <p:cNvSpPr/>
          <p:nvPr/>
        </p:nvSpPr>
        <p:spPr>
          <a:xfrm>
            <a:off x="363729" y="3397542"/>
            <a:ext cx="11251973" cy="518631"/>
          </a:xfrm>
          <a:custGeom>
            <a:avLst/>
            <a:gdLst/>
            <a:ahLst/>
            <a:cxnLst/>
            <a:rect l="l" t="t" r="r" b="b"/>
            <a:pathLst>
              <a:path w="11448415" h="527685">
                <a:moveTo>
                  <a:pt x="0" y="87884"/>
                </a:moveTo>
                <a:lnTo>
                  <a:pt x="6906" y="53674"/>
                </a:lnTo>
                <a:lnTo>
                  <a:pt x="25739" y="25739"/>
                </a:lnTo>
                <a:lnTo>
                  <a:pt x="53674" y="6906"/>
                </a:lnTo>
                <a:lnTo>
                  <a:pt x="87884" y="0"/>
                </a:lnTo>
                <a:lnTo>
                  <a:pt x="11360416" y="0"/>
                </a:lnTo>
                <a:lnTo>
                  <a:pt x="11394618" y="6906"/>
                </a:lnTo>
                <a:lnTo>
                  <a:pt x="11422549" y="25739"/>
                </a:lnTo>
                <a:lnTo>
                  <a:pt x="11441382" y="53674"/>
                </a:lnTo>
                <a:lnTo>
                  <a:pt x="11448288" y="87884"/>
                </a:lnTo>
                <a:lnTo>
                  <a:pt x="11448288" y="439432"/>
                </a:lnTo>
                <a:lnTo>
                  <a:pt x="11441382" y="473634"/>
                </a:lnTo>
                <a:lnTo>
                  <a:pt x="11422549" y="501565"/>
                </a:lnTo>
                <a:lnTo>
                  <a:pt x="11394618" y="520398"/>
                </a:lnTo>
                <a:lnTo>
                  <a:pt x="11360416" y="527304"/>
                </a:lnTo>
                <a:lnTo>
                  <a:pt x="87884" y="527304"/>
                </a:lnTo>
                <a:lnTo>
                  <a:pt x="53674" y="520398"/>
                </a:lnTo>
                <a:lnTo>
                  <a:pt x="25739" y="501565"/>
                </a:lnTo>
                <a:lnTo>
                  <a:pt x="6906" y="473634"/>
                </a:lnTo>
                <a:lnTo>
                  <a:pt x="0" y="439432"/>
                </a:lnTo>
                <a:lnTo>
                  <a:pt x="0" y="87884"/>
                </a:lnTo>
                <a:close/>
              </a:path>
            </a:pathLst>
          </a:custGeom>
          <a:ln w="15239">
            <a:solidFill>
              <a:srgbClr val="BF4014"/>
            </a:solidFill>
          </a:ln>
        </p:spPr>
        <p:txBody>
          <a:bodyPr wrap="square" lIns="0" tIns="0" rIns="0" bIns="0" rtlCol="0"/>
          <a:lstStyle/>
          <a:p>
            <a:endParaRPr sz="1805"/>
          </a:p>
        </p:txBody>
      </p:sp>
      <p:sp>
        <p:nvSpPr>
          <p:cNvPr id="6" name="object 6"/>
          <p:cNvSpPr/>
          <p:nvPr/>
        </p:nvSpPr>
        <p:spPr>
          <a:xfrm>
            <a:off x="363729" y="4519431"/>
            <a:ext cx="11251973" cy="518631"/>
          </a:xfrm>
          <a:custGeom>
            <a:avLst/>
            <a:gdLst/>
            <a:ahLst/>
            <a:cxnLst/>
            <a:rect l="l" t="t" r="r" b="b"/>
            <a:pathLst>
              <a:path w="11448415" h="527685">
                <a:moveTo>
                  <a:pt x="0" y="87884"/>
                </a:moveTo>
                <a:lnTo>
                  <a:pt x="6906" y="53674"/>
                </a:lnTo>
                <a:lnTo>
                  <a:pt x="25739" y="25739"/>
                </a:lnTo>
                <a:lnTo>
                  <a:pt x="53674" y="6906"/>
                </a:lnTo>
                <a:lnTo>
                  <a:pt x="87884" y="0"/>
                </a:lnTo>
                <a:lnTo>
                  <a:pt x="11360416" y="0"/>
                </a:lnTo>
                <a:lnTo>
                  <a:pt x="11394618" y="6906"/>
                </a:lnTo>
                <a:lnTo>
                  <a:pt x="11422549" y="25739"/>
                </a:lnTo>
                <a:lnTo>
                  <a:pt x="11441382" y="53674"/>
                </a:lnTo>
                <a:lnTo>
                  <a:pt x="11448288" y="87884"/>
                </a:lnTo>
                <a:lnTo>
                  <a:pt x="11448288" y="439432"/>
                </a:lnTo>
                <a:lnTo>
                  <a:pt x="11441382" y="473634"/>
                </a:lnTo>
                <a:lnTo>
                  <a:pt x="11422549" y="501565"/>
                </a:lnTo>
                <a:lnTo>
                  <a:pt x="11394618" y="520398"/>
                </a:lnTo>
                <a:lnTo>
                  <a:pt x="11360416" y="527304"/>
                </a:lnTo>
                <a:lnTo>
                  <a:pt x="87884" y="527304"/>
                </a:lnTo>
                <a:lnTo>
                  <a:pt x="53674" y="520398"/>
                </a:lnTo>
                <a:lnTo>
                  <a:pt x="25739" y="501565"/>
                </a:lnTo>
                <a:lnTo>
                  <a:pt x="6906" y="473634"/>
                </a:lnTo>
                <a:lnTo>
                  <a:pt x="0" y="439432"/>
                </a:lnTo>
                <a:lnTo>
                  <a:pt x="0" y="87884"/>
                </a:lnTo>
                <a:close/>
              </a:path>
            </a:pathLst>
          </a:custGeom>
          <a:ln w="15239">
            <a:solidFill>
              <a:srgbClr val="BF4014"/>
            </a:solidFill>
          </a:ln>
        </p:spPr>
        <p:txBody>
          <a:bodyPr wrap="square" lIns="0" tIns="0" rIns="0" bIns="0" rtlCol="0"/>
          <a:lstStyle/>
          <a:p>
            <a:endParaRPr sz="1805"/>
          </a:p>
        </p:txBody>
      </p:sp>
      <p:sp>
        <p:nvSpPr>
          <p:cNvPr id="7" name="object 7"/>
          <p:cNvSpPr txBox="1"/>
          <p:nvPr/>
        </p:nvSpPr>
        <p:spPr>
          <a:xfrm>
            <a:off x="451160" y="988145"/>
            <a:ext cx="10991722" cy="4928660"/>
          </a:xfrm>
          <a:prstGeom prst="rect">
            <a:avLst/>
          </a:prstGeom>
        </p:spPr>
        <p:txBody>
          <a:bodyPr vert="horz" wrap="square" lIns="0" tIns="0" rIns="0" bIns="0" rtlCol="0">
            <a:spAutoFit/>
          </a:bodyPr>
          <a:lstStyle/>
          <a:p>
            <a:pPr marL="12482"/>
            <a:r>
              <a:rPr sz="1966" spc="5" dirty="0">
                <a:latin typeface="Trebuchet MS" panose="020B0603020202020204" pitchFamily="34" charset="0"/>
                <a:cs typeface="Calibri"/>
              </a:rPr>
              <a:t>Порядок </a:t>
            </a:r>
            <a:r>
              <a:rPr sz="1966" dirty="0">
                <a:latin typeface="Trebuchet MS" panose="020B0603020202020204" pitchFamily="34" charset="0"/>
                <a:cs typeface="Calibri"/>
              </a:rPr>
              <a:t>определения и</a:t>
            </a:r>
            <a:r>
              <a:rPr sz="1966" spc="54" dirty="0">
                <a:latin typeface="Trebuchet MS" panose="020B0603020202020204" pitchFamily="34" charset="0"/>
                <a:cs typeface="Calibri"/>
              </a:rPr>
              <a:t> </a:t>
            </a:r>
            <a:r>
              <a:rPr sz="1966" spc="10" dirty="0">
                <a:latin typeface="Trebuchet MS" panose="020B0603020202020204" pitchFamily="34" charset="0"/>
                <a:cs typeface="Calibri"/>
              </a:rPr>
              <a:t>обоснования:</a:t>
            </a:r>
            <a:endParaRPr sz="1966" dirty="0">
              <a:latin typeface="Trebuchet MS" panose="020B0603020202020204" pitchFamily="34" charset="0"/>
              <a:cs typeface="Calibri"/>
            </a:endParaRPr>
          </a:p>
          <a:p>
            <a:pPr marL="493669" indent="-224055">
              <a:spcBef>
                <a:spcPts val="958"/>
              </a:spcBef>
              <a:buChar char="•"/>
              <a:tabLst>
                <a:tab pos="494294" algn="l"/>
              </a:tabLst>
            </a:pPr>
            <a:r>
              <a:rPr sz="1966" spc="29" dirty="0">
                <a:latin typeface="Trebuchet MS" panose="020B0603020202020204" pitchFamily="34" charset="0"/>
                <a:cs typeface="Calibri"/>
              </a:rPr>
              <a:t>НМЦД,</a:t>
            </a:r>
            <a:endParaRPr sz="1966" dirty="0">
              <a:latin typeface="Trebuchet MS" panose="020B0603020202020204" pitchFamily="34" charset="0"/>
              <a:cs typeface="Calibri"/>
            </a:endParaRPr>
          </a:p>
          <a:p>
            <a:pPr marL="493669" indent="-224055">
              <a:spcBef>
                <a:spcPts val="280"/>
              </a:spcBef>
              <a:buChar char="•"/>
              <a:tabLst>
                <a:tab pos="494294" algn="l"/>
              </a:tabLst>
            </a:pPr>
            <a:r>
              <a:rPr sz="1966" dirty="0">
                <a:latin typeface="Trebuchet MS" panose="020B0603020202020204" pitchFamily="34" charset="0"/>
                <a:cs typeface="Calibri"/>
              </a:rPr>
              <a:t>цены </a:t>
            </a:r>
            <a:r>
              <a:rPr sz="1966" spc="5" dirty="0">
                <a:latin typeface="Trebuchet MS" panose="020B0603020202020204" pitchFamily="34" charset="0"/>
                <a:cs typeface="Calibri"/>
              </a:rPr>
              <a:t>договора,  заключаемого </a:t>
            </a:r>
            <a:r>
              <a:rPr sz="1966" dirty="0">
                <a:latin typeface="Trebuchet MS" panose="020B0603020202020204" pitchFamily="34" charset="0"/>
                <a:cs typeface="Calibri"/>
              </a:rPr>
              <a:t>с</a:t>
            </a:r>
            <a:r>
              <a:rPr sz="1966" spc="98" dirty="0">
                <a:latin typeface="Trebuchet MS" panose="020B0603020202020204" pitchFamily="34" charset="0"/>
                <a:cs typeface="Calibri"/>
              </a:rPr>
              <a:t> </a:t>
            </a:r>
            <a:r>
              <a:rPr sz="1966" spc="10" dirty="0">
                <a:latin typeface="Trebuchet MS" panose="020B0603020202020204" pitchFamily="34" charset="0"/>
                <a:cs typeface="Calibri"/>
              </a:rPr>
              <a:t>ЕП,</a:t>
            </a:r>
            <a:endParaRPr sz="1966" dirty="0">
              <a:latin typeface="Trebuchet MS" panose="020B0603020202020204" pitchFamily="34" charset="0"/>
              <a:cs typeface="Calibri"/>
            </a:endParaRPr>
          </a:p>
          <a:p>
            <a:pPr marL="493669" marR="315799" indent="-224055">
              <a:lnSpc>
                <a:spcPts val="2163"/>
              </a:lnSpc>
              <a:spcBef>
                <a:spcPts val="516"/>
              </a:spcBef>
              <a:buChar char="•"/>
              <a:tabLst>
                <a:tab pos="494294" algn="l"/>
                <a:tab pos="4271402" algn="l"/>
              </a:tabLst>
            </a:pPr>
            <a:r>
              <a:rPr sz="1966" spc="5" dirty="0">
                <a:latin typeface="Trebuchet MS" panose="020B0603020202020204" pitchFamily="34" charset="0"/>
                <a:cs typeface="Calibri"/>
              </a:rPr>
              <a:t>порядок </a:t>
            </a:r>
            <a:r>
              <a:rPr sz="1966" dirty="0">
                <a:latin typeface="Trebuchet MS" panose="020B0603020202020204" pitchFamily="34" charset="0"/>
                <a:cs typeface="Calibri"/>
              </a:rPr>
              <a:t>определения </a:t>
            </a:r>
            <a:r>
              <a:rPr sz="1966" spc="5" dirty="0">
                <a:latin typeface="Trebuchet MS" panose="020B0603020202020204" pitchFamily="34" charset="0"/>
                <a:cs typeface="Calibri"/>
              </a:rPr>
              <a:t>формулы </a:t>
            </a:r>
            <a:r>
              <a:rPr sz="1966" dirty="0">
                <a:latin typeface="Trebuchet MS" panose="020B0603020202020204" pitchFamily="34" charset="0"/>
                <a:cs typeface="Calibri"/>
              </a:rPr>
              <a:t>цены, </a:t>
            </a:r>
            <a:r>
              <a:rPr sz="1966" spc="5" dirty="0">
                <a:latin typeface="Trebuchet MS" panose="020B0603020202020204" pitchFamily="34" charset="0"/>
                <a:cs typeface="Calibri"/>
              </a:rPr>
              <a:t>устанавливающей </a:t>
            </a:r>
            <a:r>
              <a:rPr sz="1966" spc="10" dirty="0">
                <a:latin typeface="Trebuchet MS" panose="020B0603020202020204" pitchFamily="34" charset="0"/>
                <a:cs typeface="Calibri"/>
              </a:rPr>
              <a:t>правила </a:t>
            </a:r>
            <a:r>
              <a:rPr sz="1966" spc="5" dirty="0">
                <a:latin typeface="Trebuchet MS" panose="020B0603020202020204" pitchFamily="34" charset="0"/>
                <a:cs typeface="Calibri"/>
              </a:rPr>
              <a:t>расчета сумм, </a:t>
            </a:r>
            <a:r>
              <a:rPr sz="1966" spc="-5" dirty="0">
                <a:latin typeface="Trebuchet MS" panose="020B0603020202020204" pitchFamily="34" charset="0"/>
                <a:cs typeface="Calibri"/>
              </a:rPr>
              <a:t>подлежащих  </a:t>
            </a:r>
            <a:r>
              <a:rPr sz="1966" spc="5" dirty="0">
                <a:latin typeface="Trebuchet MS" panose="020B0603020202020204" pitchFamily="34" charset="0"/>
                <a:cs typeface="Calibri"/>
              </a:rPr>
              <a:t>уплате  заказчиком </a:t>
            </a:r>
            <a:r>
              <a:rPr sz="1966" spc="93" dirty="0">
                <a:latin typeface="Trebuchet MS" panose="020B0603020202020204" pitchFamily="34" charset="0"/>
                <a:cs typeface="Calibri"/>
              </a:rPr>
              <a:t> </a:t>
            </a:r>
            <a:r>
              <a:rPr sz="1966" spc="10" dirty="0">
                <a:latin typeface="Trebuchet MS" panose="020B0603020202020204" pitchFamily="34" charset="0"/>
                <a:cs typeface="Calibri"/>
              </a:rPr>
              <a:t>поставщику</a:t>
            </a:r>
            <a:r>
              <a:rPr sz="1966" spc="44" dirty="0">
                <a:latin typeface="Trebuchet MS" panose="020B0603020202020204" pitchFamily="34" charset="0"/>
                <a:cs typeface="Calibri"/>
              </a:rPr>
              <a:t> </a:t>
            </a:r>
            <a:r>
              <a:rPr sz="1966" dirty="0">
                <a:latin typeface="Trebuchet MS" panose="020B0603020202020204" pitchFamily="34" charset="0"/>
                <a:cs typeface="Calibri"/>
              </a:rPr>
              <a:t>в	</a:t>
            </a:r>
            <a:r>
              <a:rPr sz="1966" spc="-25" dirty="0">
                <a:latin typeface="Trebuchet MS" panose="020B0603020202020204" pitchFamily="34" charset="0"/>
                <a:cs typeface="Calibri"/>
              </a:rPr>
              <a:t>ходе </a:t>
            </a:r>
            <a:r>
              <a:rPr sz="1966" spc="5" dirty="0">
                <a:latin typeface="Trebuchet MS" panose="020B0603020202020204" pitchFamily="34" charset="0"/>
                <a:cs typeface="Calibri"/>
              </a:rPr>
              <a:t>исполнения</a:t>
            </a:r>
            <a:r>
              <a:rPr sz="1966" spc="59" dirty="0">
                <a:latin typeface="Trebuchet MS" panose="020B0603020202020204" pitchFamily="34" charset="0"/>
                <a:cs typeface="Calibri"/>
              </a:rPr>
              <a:t> </a:t>
            </a:r>
            <a:r>
              <a:rPr sz="1966" spc="5" dirty="0">
                <a:latin typeface="Trebuchet MS" panose="020B0603020202020204" pitchFamily="34" charset="0"/>
                <a:cs typeface="Calibri"/>
              </a:rPr>
              <a:t>договора,</a:t>
            </a:r>
            <a:endParaRPr sz="1966" dirty="0">
              <a:latin typeface="Trebuchet MS" panose="020B0603020202020204" pitchFamily="34" charset="0"/>
              <a:cs typeface="Calibri"/>
            </a:endParaRPr>
          </a:p>
          <a:p>
            <a:pPr marL="493669" indent="-224680">
              <a:spcBef>
                <a:spcPts val="241"/>
              </a:spcBef>
              <a:buChar char="•"/>
              <a:tabLst>
                <a:tab pos="494294" algn="l"/>
              </a:tabLst>
            </a:pPr>
            <a:r>
              <a:rPr sz="1966" dirty="0">
                <a:latin typeface="Trebuchet MS" panose="020B0603020202020204" pitchFamily="34" charset="0"/>
                <a:cs typeface="Calibri"/>
              </a:rPr>
              <a:t>определения и  </a:t>
            </a:r>
            <a:r>
              <a:rPr sz="1966" spc="10" dirty="0">
                <a:latin typeface="Trebuchet MS" panose="020B0603020202020204" pitchFamily="34" charset="0"/>
                <a:cs typeface="Calibri"/>
              </a:rPr>
              <a:t>обоснования </a:t>
            </a:r>
            <a:r>
              <a:rPr sz="1966" dirty="0">
                <a:latin typeface="Trebuchet MS" panose="020B0603020202020204" pitchFamily="34" charset="0"/>
                <a:cs typeface="Calibri"/>
              </a:rPr>
              <a:t>цены единицы </a:t>
            </a:r>
            <a:r>
              <a:rPr sz="1966" spc="5" dirty="0">
                <a:latin typeface="Trebuchet MS" panose="020B0603020202020204" pitchFamily="34" charset="0"/>
                <a:cs typeface="Calibri"/>
              </a:rPr>
              <a:t>товара, работы,</a:t>
            </a:r>
            <a:r>
              <a:rPr sz="1966" spc="266" dirty="0">
                <a:latin typeface="Trebuchet MS" panose="020B0603020202020204" pitchFamily="34" charset="0"/>
                <a:cs typeface="Calibri"/>
              </a:rPr>
              <a:t> </a:t>
            </a:r>
            <a:r>
              <a:rPr sz="1966" spc="10" dirty="0">
                <a:latin typeface="Trebuchet MS" panose="020B0603020202020204" pitchFamily="34" charset="0"/>
                <a:cs typeface="Calibri"/>
              </a:rPr>
              <a:t>услуги,</a:t>
            </a:r>
            <a:endParaRPr sz="1966" dirty="0">
              <a:latin typeface="Trebuchet MS" panose="020B0603020202020204" pitchFamily="34" charset="0"/>
              <a:cs typeface="Calibri"/>
            </a:endParaRPr>
          </a:p>
          <a:p>
            <a:pPr marL="493669" indent="-224680">
              <a:spcBef>
                <a:spcPts val="280"/>
              </a:spcBef>
              <a:buChar char="•"/>
              <a:tabLst>
                <a:tab pos="494294" algn="l"/>
              </a:tabLst>
            </a:pPr>
            <a:r>
              <a:rPr sz="1966" dirty="0">
                <a:latin typeface="Trebuchet MS" panose="020B0603020202020204" pitchFamily="34" charset="0"/>
                <a:cs typeface="Calibri"/>
              </a:rPr>
              <a:t>определения  </a:t>
            </a:r>
            <a:r>
              <a:rPr sz="1966" spc="5" dirty="0">
                <a:latin typeface="Trebuchet MS" panose="020B0603020202020204" pitchFamily="34" charset="0"/>
                <a:cs typeface="Calibri"/>
              </a:rPr>
              <a:t>максимального значения цены</a:t>
            </a:r>
            <a:r>
              <a:rPr sz="1966" spc="142" dirty="0">
                <a:latin typeface="Trebuchet MS" panose="020B0603020202020204" pitchFamily="34" charset="0"/>
                <a:cs typeface="Calibri"/>
              </a:rPr>
              <a:t> </a:t>
            </a:r>
            <a:r>
              <a:rPr sz="1966" spc="5" dirty="0">
                <a:latin typeface="Trebuchet MS" panose="020B0603020202020204" pitchFamily="34" charset="0"/>
                <a:cs typeface="Calibri"/>
              </a:rPr>
              <a:t>договора,"…</a:t>
            </a:r>
            <a:endParaRPr sz="1966" dirty="0">
              <a:latin typeface="Trebuchet MS" panose="020B0603020202020204" pitchFamily="34" charset="0"/>
              <a:cs typeface="Calibri"/>
            </a:endParaRPr>
          </a:p>
          <a:p>
            <a:pPr marL="19347">
              <a:spcBef>
                <a:spcPts val="1047"/>
              </a:spcBef>
            </a:pPr>
            <a:r>
              <a:rPr sz="2163" spc="-5" dirty="0">
                <a:latin typeface="Trebuchet MS" panose="020B0603020202020204" pitchFamily="34" charset="0"/>
                <a:cs typeface="Calibri"/>
              </a:rPr>
              <a:t>В </a:t>
            </a:r>
            <a:r>
              <a:rPr sz="2163" spc="-10" dirty="0">
                <a:latin typeface="Trebuchet MS" panose="020B0603020202020204" pitchFamily="34" charset="0"/>
                <a:cs typeface="Calibri"/>
              </a:rPr>
              <a:t>извещении/документации </a:t>
            </a:r>
            <a:r>
              <a:rPr sz="2163" b="1" spc="-5" dirty="0">
                <a:solidFill>
                  <a:srgbClr val="00B050"/>
                </a:solidFill>
                <a:latin typeface="Trebuchet MS" panose="020B0603020202020204" pitchFamily="34" charset="0"/>
                <a:cs typeface="Calibri"/>
              </a:rPr>
              <a:t>о </a:t>
            </a:r>
            <a:r>
              <a:rPr sz="2163" b="1" spc="-10" dirty="0">
                <a:solidFill>
                  <a:srgbClr val="00B050"/>
                </a:solidFill>
                <a:latin typeface="Trebuchet MS" panose="020B0603020202020204" pitchFamily="34" charset="0"/>
                <a:cs typeface="Calibri"/>
              </a:rPr>
              <a:t>конкурентной</a:t>
            </a:r>
            <a:r>
              <a:rPr sz="2163" b="1" spc="98" dirty="0">
                <a:solidFill>
                  <a:srgbClr val="00B050"/>
                </a:solidFill>
                <a:latin typeface="Trebuchet MS" panose="020B0603020202020204" pitchFamily="34" charset="0"/>
                <a:cs typeface="Calibri"/>
              </a:rPr>
              <a:t> </a:t>
            </a:r>
            <a:r>
              <a:rPr sz="2163" b="1" spc="-10" dirty="0">
                <a:solidFill>
                  <a:srgbClr val="00B050"/>
                </a:solidFill>
                <a:latin typeface="Trebuchet MS" panose="020B0603020202020204" pitchFamily="34" charset="0"/>
                <a:cs typeface="Calibri"/>
              </a:rPr>
              <a:t>закупке</a:t>
            </a:r>
            <a:endParaRPr sz="2163" dirty="0">
              <a:latin typeface="Trebuchet MS" panose="020B0603020202020204" pitchFamily="34" charset="0"/>
              <a:cs typeface="Calibri"/>
            </a:endParaRPr>
          </a:p>
          <a:p>
            <a:pPr marL="493669" marR="4993" indent="-224680">
              <a:lnSpc>
                <a:spcPts val="2172"/>
              </a:lnSpc>
              <a:spcBef>
                <a:spcPts val="1086"/>
              </a:spcBef>
              <a:buChar char="•"/>
              <a:tabLst>
                <a:tab pos="494294" algn="l"/>
              </a:tabLst>
            </a:pPr>
            <a:r>
              <a:rPr sz="1966" spc="5" dirty="0">
                <a:latin typeface="Trebuchet MS" panose="020B0603020202020204" pitchFamily="34" charset="0"/>
                <a:cs typeface="Calibri"/>
              </a:rPr>
              <a:t>5) </a:t>
            </a:r>
            <a:r>
              <a:rPr sz="1966" b="1" spc="5" dirty="0">
                <a:solidFill>
                  <a:srgbClr val="FF0000"/>
                </a:solidFill>
                <a:latin typeface="Trebuchet MS" panose="020B0603020202020204" pitchFamily="34" charset="0"/>
                <a:cs typeface="Calibri"/>
              </a:rPr>
              <a:t>сведения </a:t>
            </a:r>
            <a:r>
              <a:rPr sz="1966" dirty="0">
                <a:latin typeface="Trebuchet MS" panose="020B0603020202020204" pitchFamily="34" charset="0"/>
                <a:cs typeface="Calibri"/>
              </a:rPr>
              <a:t>о </a:t>
            </a:r>
            <a:r>
              <a:rPr sz="1966" spc="20" dirty="0">
                <a:latin typeface="Trebuchet MS" panose="020B0603020202020204" pitchFamily="34" charset="0"/>
                <a:cs typeface="Calibri"/>
              </a:rPr>
              <a:t>НМЦД, </a:t>
            </a:r>
            <a:r>
              <a:rPr sz="1966" spc="5" dirty="0">
                <a:latin typeface="Trebuchet MS" panose="020B0603020202020204" pitchFamily="34" charset="0"/>
                <a:cs typeface="Calibri"/>
              </a:rPr>
              <a:t>либо формула </a:t>
            </a:r>
            <a:r>
              <a:rPr sz="1966" dirty="0">
                <a:latin typeface="Trebuchet MS" panose="020B0603020202020204" pitchFamily="34" charset="0"/>
                <a:cs typeface="Calibri"/>
              </a:rPr>
              <a:t>цены, и </a:t>
            </a:r>
            <a:r>
              <a:rPr sz="1966" spc="5" dirty="0">
                <a:latin typeface="Trebuchet MS" panose="020B0603020202020204" pitchFamily="34" charset="0"/>
                <a:cs typeface="Calibri"/>
              </a:rPr>
              <a:t>максимальное значение </a:t>
            </a:r>
            <a:r>
              <a:rPr sz="1966" dirty="0">
                <a:latin typeface="Trebuchet MS" panose="020B0603020202020204" pitchFamily="34" charset="0"/>
                <a:cs typeface="Calibri"/>
              </a:rPr>
              <a:t>цены </a:t>
            </a:r>
            <a:r>
              <a:rPr sz="1966" spc="5" dirty="0">
                <a:latin typeface="Trebuchet MS" panose="020B0603020202020204" pitchFamily="34" charset="0"/>
                <a:cs typeface="Calibri"/>
              </a:rPr>
              <a:t>договора, либо </a:t>
            </a:r>
            <a:r>
              <a:rPr sz="1966" dirty="0">
                <a:latin typeface="Trebuchet MS" panose="020B0603020202020204" pitchFamily="34" charset="0"/>
                <a:cs typeface="Calibri"/>
              </a:rPr>
              <a:t>цена  единицы </a:t>
            </a:r>
            <a:r>
              <a:rPr sz="1966" spc="5" dirty="0">
                <a:latin typeface="Trebuchet MS" panose="020B0603020202020204" pitchFamily="34" charset="0"/>
                <a:cs typeface="Calibri"/>
              </a:rPr>
              <a:t>товара,  работы, </a:t>
            </a:r>
            <a:r>
              <a:rPr sz="1966" spc="10" dirty="0">
                <a:latin typeface="Trebuchet MS" panose="020B0603020202020204" pitchFamily="34" charset="0"/>
                <a:cs typeface="Calibri"/>
              </a:rPr>
              <a:t>услуги </a:t>
            </a:r>
            <a:r>
              <a:rPr sz="1966" dirty="0">
                <a:latin typeface="Trebuchet MS" panose="020B0603020202020204" pitchFamily="34" charset="0"/>
                <a:cs typeface="Calibri"/>
              </a:rPr>
              <a:t>и </a:t>
            </a:r>
            <a:r>
              <a:rPr sz="1966" spc="5" dirty="0">
                <a:latin typeface="Trebuchet MS" panose="020B0603020202020204" pitchFamily="34" charset="0"/>
                <a:cs typeface="Calibri"/>
              </a:rPr>
              <a:t>максимальное значение </a:t>
            </a:r>
            <a:r>
              <a:rPr sz="1966" dirty="0">
                <a:latin typeface="Trebuchet MS" panose="020B0603020202020204" pitchFamily="34" charset="0"/>
                <a:cs typeface="Calibri"/>
              </a:rPr>
              <a:t>цены</a:t>
            </a:r>
            <a:r>
              <a:rPr sz="1966" spc="222" dirty="0">
                <a:latin typeface="Trebuchet MS" panose="020B0603020202020204" pitchFamily="34" charset="0"/>
                <a:cs typeface="Calibri"/>
              </a:rPr>
              <a:t> </a:t>
            </a:r>
            <a:r>
              <a:rPr sz="1966" spc="5" dirty="0">
                <a:latin typeface="Trebuchet MS" panose="020B0603020202020204" pitchFamily="34" charset="0"/>
                <a:cs typeface="Calibri"/>
              </a:rPr>
              <a:t>договора</a:t>
            </a:r>
            <a:endParaRPr sz="1966" dirty="0">
              <a:latin typeface="Trebuchet MS" panose="020B0603020202020204" pitchFamily="34" charset="0"/>
              <a:cs typeface="Calibri"/>
            </a:endParaRPr>
          </a:p>
          <a:p>
            <a:pPr marL="19347">
              <a:spcBef>
                <a:spcPts val="805"/>
              </a:spcBef>
            </a:pPr>
            <a:r>
              <a:rPr sz="2163" spc="-5" dirty="0">
                <a:latin typeface="Trebuchet MS" panose="020B0603020202020204" pitchFamily="34" charset="0"/>
                <a:cs typeface="Calibri"/>
              </a:rPr>
              <a:t>В </a:t>
            </a:r>
            <a:r>
              <a:rPr sz="2163" spc="-10" dirty="0">
                <a:latin typeface="Trebuchet MS" panose="020B0603020202020204" pitchFamily="34" charset="0"/>
                <a:cs typeface="Calibri"/>
              </a:rPr>
              <a:t>документации </a:t>
            </a:r>
            <a:r>
              <a:rPr sz="2163" b="1" u="heavy" spc="-5" dirty="0">
                <a:solidFill>
                  <a:srgbClr val="00B050"/>
                </a:solidFill>
                <a:latin typeface="Trebuchet MS" panose="020B0603020202020204" pitchFamily="34" charset="0"/>
                <a:cs typeface="Calibri"/>
              </a:rPr>
              <a:t>о </a:t>
            </a:r>
            <a:r>
              <a:rPr sz="2163" b="1" u="heavy" spc="-10" dirty="0">
                <a:solidFill>
                  <a:srgbClr val="00B050"/>
                </a:solidFill>
                <a:latin typeface="Trebuchet MS" panose="020B0603020202020204" pitchFamily="34" charset="0"/>
                <a:cs typeface="Calibri"/>
              </a:rPr>
              <a:t>конкурентной</a:t>
            </a:r>
            <a:r>
              <a:rPr sz="2163" b="1" u="heavy" spc="44" dirty="0">
                <a:solidFill>
                  <a:srgbClr val="00B050"/>
                </a:solidFill>
                <a:latin typeface="Trebuchet MS" panose="020B0603020202020204" pitchFamily="34" charset="0"/>
                <a:cs typeface="Calibri"/>
              </a:rPr>
              <a:t> </a:t>
            </a:r>
            <a:r>
              <a:rPr sz="2163" b="1" u="heavy" spc="-10" dirty="0">
                <a:solidFill>
                  <a:srgbClr val="00B050"/>
                </a:solidFill>
                <a:latin typeface="Trebuchet MS" panose="020B0603020202020204" pitchFamily="34" charset="0"/>
                <a:cs typeface="Calibri"/>
              </a:rPr>
              <a:t>закупке</a:t>
            </a:r>
            <a:endParaRPr sz="2163" dirty="0">
              <a:latin typeface="Trebuchet MS" panose="020B0603020202020204" pitchFamily="34" charset="0"/>
              <a:cs typeface="Calibri"/>
            </a:endParaRPr>
          </a:p>
          <a:p>
            <a:pPr marL="493669" marR="68652" indent="-224680">
              <a:lnSpc>
                <a:spcPct val="91800"/>
              </a:lnSpc>
              <a:spcBef>
                <a:spcPts val="1052"/>
              </a:spcBef>
              <a:buChar char="•"/>
              <a:tabLst>
                <a:tab pos="494294" algn="l"/>
              </a:tabLst>
            </a:pPr>
            <a:r>
              <a:rPr sz="1966" dirty="0">
                <a:latin typeface="Trebuchet MS" panose="020B0603020202020204" pitchFamily="34" charset="0"/>
                <a:cs typeface="Calibri"/>
              </a:rPr>
              <a:t>7) </a:t>
            </a:r>
            <a:r>
              <a:rPr sz="1966" b="1" spc="-5" dirty="0">
                <a:solidFill>
                  <a:srgbClr val="FF0000"/>
                </a:solidFill>
                <a:latin typeface="Trebuchet MS" panose="020B0603020202020204" pitchFamily="34" charset="0"/>
                <a:cs typeface="Calibri"/>
              </a:rPr>
              <a:t>обоснование </a:t>
            </a:r>
            <a:r>
              <a:rPr sz="1966" dirty="0">
                <a:latin typeface="Trebuchet MS" panose="020B0603020202020204" pitchFamily="34" charset="0"/>
                <a:cs typeface="Calibri"/>
              </a:rPr>
              <a:t>НМЦД </a:t>
            </a:r>
            <a:r>
              <a:rPr sz="1966" spc="-5" dirty="0">
                <a:latin typeface="Trebuchet MS" panose="020B0603020202020204" pitchFamily="34" charset="0"/>
                <a:cs typeface="Calibri"/>
              </a:rPr>
              <a:t>либо </a:t>
            </a:r>
            <a:r>
              <a:rPr sz="1966" spc="-10" dirty="0">
                <a:latin typeface="Trebuchet MS" panose="020B0603020202020204" pitchFamily="34" charset="0"/>
                <a:cs typeface="Calibri"/>
              </a:rPr>
              <a:t>цены единицы </a:t>
            </a:r>
            <a:r>
              <a:rPr sz="1966" spc="-5" dirty="0">
                <a:latin typeface="Trebuchet MS" panose="020B0603020202020204" pitchFamily="34" charset="0"/>
                <a:cs typeface="Calibri"/>
              </a:rPr>
              <a:t>товара, работы, услуги, </a:t>
            </a:r>
            <a:r>
              <a:rPr sz="1966" dirty="0">
                <a:latin typeface="Trebuchet MS" panose="020B0603020202020204" pitchFamily="34" charset="0"/>
                <a:cs typeface="Calibri"/>
              </a:rPr>
              <a:t>включая </a:t>
            </a:r>
            <a:r>
              <a:rPr sz="1966" spc="-5" dirty="0">
                <a:latin typeface="Trebuchet MS" panose="020B0603020202020204" pitchFamily="34" charset="0"/>
                <a:cs typeface="Calibri"/>
              </a:rPr>
              <a:t>информацию </a:t>
            </a:r>
            <a:r>
              <a:rPr sz="1966" dirty="0">
                <a:latin typeface="Trebuchet MS" panose="020B0603020202020204" pitchFamily="34" charset="0"/>
                <a:cs typeface="Calibri"/>
              </a:rPr>
              <a:t>о  </a:t>
            </a:r>
            <a:r>
              <a:rPr sz="1966" spc="-15" dirty="0">
                <a:latin typeface="Trebuchet MS" panose="020B0603020202020204" pitchFamily="34" charset="0"/>
                <a:cs typeface="Calibri"/>
              </a:rPr>
              <a:t>расходах </a:t>
            </a:r>
            <a:r>
              <a:rPr sz="1966" spc="-5" dirty="0">
                <a:latin typeface="Trebuchet MS" panose="020B0603020202020204" pitchFamily="34" charset="0"/>
                <a:cs typeface="Calibri"/>
              </a:rPr>
              <a:t>на перевозку, страхование, </a:t>
            </a:r>
            <a:r>
              <a:rPr sz="1966" dirty="0">
                <a:latin typeface="Trebuchet MS" panose="020B0603020202020204" pitchFamily="34" charset="0"/>
                <a:cs typeface="Calibri"/>
              </a:rPr>
              <a:t>уплату </a:t>
            </a:r>
            <a:r>
              <a:rPr sz="1966" spc="-5" dirty="0">
                <a:latin typeface="Trebuchet MS" panose="020B0603020202020204" pitchFamily="34" charset="0"/>
                <a:cs typeface="Calibri"/>
              </a:rPr>
              <a:t>таможенных </a:t>
            </a:r>
            <a:r>
              <a:rPr sz="1966" dirty="0">
                <a:latin typeface="Trebuchet MS" panose="020B0603020202020204" pitchFamily="34" charset="0"/>
                <a:cs typeface="Calibri"/>
              </a:rPr>
              <a:t>пошлин, </a:t>
            </a:r>
            <a:r>
              <a:rPr sz="1966" spc="-5" dirty="0">
                <a:latin typeface="Trebuchet MS" panose="020B0603020202020204" pitchFamily="34" charset="0"/>
                <a:cs typeface="Calibri"/>
              </a:rPr>
              <a:t>налогов </a:t>
            </a:r>
            <a:r>
              <a:rPr sz="1966" dirty="0">
                <a:latin typeface="Trebuchet MS" panose="020B0603020202020204" pitchFamily="34" charset="0"/>
                <a:cs typeface="Calibri"/>
              </a:rPr>
              <a:t>и </a:t>
            </a:r>
            <a:r>
              <a:rPr sz="1966" spc="-5" dirty="0">
                <a:latin typeface="Trebuchet MS" panose="020B0603020202020204" pitchFamily="34" charset="0"/>
                <a:cs typeface="Calibri"/>
              </a:rPr>
              <a:t>других обязательных  </a:t>
            </a:r>
            <a:r>
              <a:rPr sz="1966" spc="-10" dirty="0" err="1">
                <a:latin typeface="Trebuchet MS" panose="020B0603020202020204" pitchFamily="34" charset="0"/>
                <a:cs typeface="Calibri"/>
              </a:rPr>
              <a:t>платежей</a:t>
            </a:r>
            <a:r>
              <a:rPr sz="1966" spc="-10" dirty="0">
                <a:latin typeface="Trebuchet MS" panose="020B0603020202020204" pitchFamily="34" charset="0"/>
                <a:cs typeface="Calibri"/>
              </a:rPr>
              <a:t>;</a:t>
            </a:r>
            <a:endParaRPr sz="1966" dirty="0">
              <a:latin typeface="Trebuchet MS" panose="020B0603020202020204" pitchFamily="34" charset="0"/>
              <a:cs typeface="Calibri"/>
            </a:endParaRPr>
          </a:p>
        </p:txBody>
      </p:sp>
    </p:spTree>
    <p:extLst>
      <p:ext uri="{BB962C8B-B14F-4D97-AF65-F5344CB8AC3E}">
        <p14:creationId xmlns:p14="http://schemas.microsoft.com/office/powerpoint/2010/main" val="3337712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
        <p:nvSpPr>
          <p:cNvPr id="5" name="object 5"/>
          <p:cNvSpPr txBox="1"/>
          <p:nvPr/>
        </p:nvSpPr>
        <p:spPr>
          <a:xfrm>
            <a:off x="381000" y="838200"/>
            <a:ext cx="11582400" cy="5262979"/>
          </a:xfrm>
          <a:prstGeom prst="rect">
            <a:avLst/>
          </a:prstGeom>
        </p:spPr>
        <p:txBody>
          <a:bodyPr vert="horz" wrap="square" lIns="0" tIns="0" rIns="0" bIns="0" rtlCol="0">
            <a:spAutoFit/>
          </a:bodyPr>
          <a:lstStyle/>
          <a:p>
            <a:pPr marL="349501" marR="366976" indent="-337019">
              <a:buFont typeface="Wingdings"/>
              <a:buChar char=""/>
              <a:tabLst>
                <a:tab pos="348877" algn="l"/>
                <a:tab pos="349501" algn="l"/>
              </a:tabLst>
            </a:pPr>
            <a:r>
              <a:rPr spc="-15" dirty="0">
                <a:latin typeface="Trebuchet MS" panose="020B0603020202020204" pitchFamily="34" charset="0"/>
                <a:cs typeface="Calibri"/>
              </a:rPr>
              <a:t>Необходимо </a:t>
            </a:r>
            <a:r>
              <a:rPr dirty="0">
                <a:latin typeface="Trebuchet MS" panose="020B0603020202020204" pitchFamily="34" charset="0"/>
                <a:cs typeface="Calibri"/>
              </a:rPr>
              <a:t>для </a:t>
            </a:r>
            <a:r>
              <a:rPr spc="-5" dirty="0">
                <a:latin typeface="Trebuchet MS" panose="020B0603020202020204" pitchFamily="34" charset="0"/>
                <a:cs typeface="Calibri"/>
              </a:rPr>
              <a:t>всех видов закупок </a:t>
            </a:r>
            <a:r>
              <a:rPr dirty="0">
                <a:latin typeface="Trebuchet MS" panose="020B0603020202020204" pitchFamily="34" charset="0"/>
                <a:cs typeface="Calibri"/>
              </a:rPr>
              <a:t>– </a:t>
            </a:r>
            <a:r>
              <a:rPr spc="-5" dirty="0">
                <a:latin typeface="Trebuchet MS" panose="020B0603020202020204" pitchFamily="34" charset="0"/>
                <a:cs typeface="Calibri"/>
              </a:rPr>
              <a:t>конкурентных/неконкурентных </a:t>
            </a:r>
            <a:r>
              <a:rPr dirty="0">
                <a:latin typeface="Trebuchet MS" panose="020B0603020202020204" pitchFamily="34" charset="0"/>
                <a:cs typeface="Calibri"/>
              </a:rPr>
              <a:t>у </a:t>
            </a:r>
            <a:r>
              <a:rPr spc="-10" dirty="0">
                <a:latin typeface="Trebuchet MS" panose="020B0603020202020204" pitchFamily="34" charset="0"/>
                <a:cs typeface="Calibri"/>
              </a:rPr>
              <a:t>единственного </a:t>
            </a:r>
            <a:r>
              <a:rPr spc="-5" dirty="0">
                <a:latin typeface="Trebuchet MS" panose="020B0603020202020204" pitchFamily="34" charset="0"/>
                <a:cs typeface="Calibri"/>
              </a:rPr>
              <a:t>поставщика, </a:t>
            </a:r>
            <a:r>
              <a:rPr dirty="0">
                <a:latin typeface="Trebuchet MS" panose="020B0603020202020204" pitchFamily="34" charset="0"/>
                <a:cs typeface="Calibri"/>
              </a:rPr>
              <a:t>в </a:t>
            </a:r>
            <a:r>
              <a:rPr spc="-15" dirty="0">
                <a:latin typeface="Trebuchet MS" panose="020B0603020202020204" pitchFamily="34" charset="0"/>
                <a:cs typeface="Calibri"/>
              </a:rPr>
              <a:t>том  </a:t>
            </a:r>
            <a:r>
              <a:rPr spc="-5" dirty="0">
                <a:latin typeface="Trebuchet MS" panose="020B0603020202020204" pitchFamily="34" charset="0"/>
                <a:cs typeface="Calibri"/>
              </a:rPr>
              <a:t>числе </a:t>
            </a:r>
            <a:r>
              <a:rPr dirty="0">
                <a:latin typeface="Trebuchet MS" panose="020B0603020202020204" pitchFamily="34" charset="0"/>
                <a:cs typeface="Calibri"/>
              </a:rPr>
              <a:t>и </a:t>
            </a:r>
            <a:r>
              <a:rPr spc="-10" dirty="0">
                <a:latin typeface="Trebuchet MS" panose="020B0603020202020204" pitchFamily="34" charset="0"/>
                <a:cs typeface="Calibri"/>
              </a:rPr>
              <a:t>до </a:t>
            </a:r>
            <a:r>
              <a:rPr dirty="0">
                <a:latin typeface="Trebuchet MS" panose="020B0603020202020204" pitchFamily="34" charset="0"/>
                <a:cs typeface="Calibri"/>
              </a:rPr>
              <a:t>100 </a:t>
            </a:r>
            <a:r>
              <a:rPr spc="-5" dirty="0">
                <a:latin typeface="Trebuchet MS" panose="020B0603020202020204" pitchFamily="34" charset="0"/>
                <a:cs typeface="Calibri"/>
              </a:rPr>
              <a:t>тыс.</a:t>
            </a:r>
            <a:r>
              <a:rPr spc="-20" dirty="0">
                <a:latin typeface="Trebuchet MS" panose="020B0603020202020204" pitchFamily="34" charset="0"/>
                <a:cs typeface="Calibri"/>
              </a:rPr>
              <a:t> </a:t>
            </a:r>
            <a:r>
              <a:rPr spc="-10" dirty="0">
                <a:latin typeface="Trebuchet MS" panose="020B0603020202020204" pitchFamily="34" charset="0"/>
                <a:cs typeface="Calibri"/>
              </a:rPr>
              <a:t>рублей</a:t>
            </a:r>
            <a:endParaRPr dirty="0">
              <a:latin typeface="Trebuchet MS" panose="020B0603020202020204" pitchFamily="34" charset="0"/>
              <a:cs typeface="Calibri"/>
            </a:endParaRPr>
          </a:p>
          <a:p>
            <a:pPr marL="349501" indent="-337019">
              <a:buFont typeface="Wingdings"/>
              <a:buChar char=""/>
              <a:tabLst>
                <a:tab pos="348877" algn="l"/>
                <a:tab pos="349501" algn="l"/>
              </a:tabLst>
            </a:pPr>
            <a:r>
              <a:rPr dirty="0">
                <a:latin typeface="Trebuchet MS" panose="020B0603020202020204" pitchFamily="34" charset="0"/>
                <a:cs typeface="Calibri"/>
              </a:rPr>
              <a:t>В </a:t>
            </a:r>
            <a:r>
              <a:rPr b="1" spc="-5" dirty="0">
                <a:solidFill>
                  <a:srgbClr val="FF0000"/>
                </a:solidFill>
                <a:latin typeface="Trebuchet MS" panose="020B0603020202020204" pitchFamily="34" charset="0"/>
                <a:cs typeface="Calibri"/>
              </a:rPr>
              <a:t>неконкурентных </a:t>
            </a:r>
            <a:r>
              <a:rPr spc="-15" dirty="0">
                <a:latin typeface="Trebuchet MS" panose="020B0603020202020204" pitchFamily="34" charset="0"/>
                <a:cs typeface="Calibri"/>
              </a:rPr>
              <a:t>может </a:t>
            </a:r>
            <a:r>
              <a:rPr dirty="0">
                <a:latin typeface="Trebuchet MS" panose="020B0603020202020204" pitchFamily="34" charset="0"/>
                <a:cs typeface="Calibri"/>
              </a:rPr>
              <a:t>быть </a:t>
            </a:r>
            <a:r>
              <a:rPr spc="-5" dirty="0">
                <a:latin typeface="Trebuchet MS" panose="020B0603020202020204" pitchFamily="34" charset="0"/>
                <a:cs typeface="Calibri"/>
              </a:rPr>
              <a:t>порядок, </a:t>
            </a:r>
            <a:r>
              <a:rPr spc="-15" dirty="0">
                <a:latin typeface="Trebuchet MS" panose="020B0603020202020204" pitchFamily="34" charset="0"/>
                <a:cs typeface="Calibri"/>
              </a:rPr>
              <a:t>отличный </a:t>
            </a:r>
            <a:r>
              <a:rPr spc="-10" dirty="0">
                <a:latin typeface="Trebuchet MS" panose="020B0603020202020204" pitchFamily="34" charset="0"/>
                <a:cs typeface="Calibri"/>
              </a:rPr>
              <a:t>от </a:t>
            </a:r>
            <a:r>
              <a:rPr b="1" spc="-5" dirty="0">
                <a:solidFill>
                  <a:srgbClr val="002060"/>
                </a:solidFill>
                <a:latin typeface="Trebuchet MS" panose="020B0603020202020204" pitchFamily="34" charset="0"/>
                <a:cs typeface="Calibri"/>
              </a:rPr>
              <a:t>конкурентных</a:t>
            </a:r>
            <a:r>
              <a:rPr b="1" spc="83" dirty="0">
                <a:solidFill>
                  <a:srgbClr val="002060"/>
                </a:solidFill>
                <a:latin typeface="Trebuchet MS" panose="020B0603020202020204" pitchFamily="34" charset="0"/>
                <a:cs typeface="Calibri"/>
              </a:rPr>
              <a:t> </a:t>
            </a:r>
            <a:r>
              <a:rPr spc="-10" dirty="0">
                <a:latin typeface="Trebuchet MS" panose="020B0603020202020204" pitchFamily="34" charset="0"/>
                <a:cs typeface="Calibri"/>
              </a:rPr>
              <a:t>процедур.</a:t>
            </a:r>
            <a:endParaRPr dirty="0">
              <a:latin typeface="Trebuchet MS" panose="020B0603020202020204" pitchFamily="34" charset="0"/>
              <a:cs typeface="Calibri"/>
            </a:endParaRPr>
          </a:p>
          <a:p>
            <a:pPr marL="349501" indent="-337019">
              <a:buFont typeface="Wingdings"/>
              <a:buChar char=""/>
              <a:tabLst>
                <a:tab pos="348877" algn="l"/>
                <a:tab pos="349501" algn="l"/>
              </a:tabLst>
            </a:pPr>
            <a:r>
              <a:rPr b="1" spc="-5" dirty="0">
                <a:solidFill>
                  <a:srgbClr val="7030A0"/>
                </a:solidFill>
                <a:latin typeface="Trebuchet MS" panose="020B0603020202020204" pitchFamily="34" charset="0"/>
                <a:cs typeface="Calibri"/>
              </a:rPr>
              <a:t>Любое </a:t>
            </a:r>
            <a:r>
              <a:rPr spc="-10" dirty="0">
                <a:latin typeface="Trebuchet MS" panose="020B0603020202020204" pitchFamily="34" charset="0"/>
                <a:cs typeface="Calibri"/>
              </a:rPr>
              <a:t>количество, </a:t>
            </a:r>
            <a:r>
              <a:rPr spc="-5" dirty="0">
                <a:latin typeface="Trebuchet MS" panose="020B0603020202020204" pitchFamily="34" charset="0"/>
                <a:cs typeface="Calibri"/>
              </a:rPr>
              <a:t>наименование </a:t>
            </a:r>
            <a:r>
              <a:rPr spc="-15" dirty="0">
                <a:latin typeface="Trebuchet MS" panose="020B0603020202020204" pitchFamily="34" charset="0"/>
                <a:cs typeface="Calibri"/>
              </a:rPr>
              <a:t>методов, </a:t>
            </a:r>
            <a:r>
              <a:rPr spc="-5" dirty="0">
                <a:latin typeface="Trebuchet MS" panose="020B0603020202020204" pitchFamily="34" charset="0"/>
                <a:cs typeface="Calibri"/>
              </a:rPr>
              <a:t>порядок </a:t>
            </a:r>
            <a:r>
              <a:rPr dirty="0">
                <a:latin typeface="Trebuchet MS" panose="020B0603020202020204" pitchFamily="34" charset="0"/>
                <a:cs typeface="Calibri"/>
              </a:rPr>
              <a:t>и </a:t>
            </a:r>
            <a:r>
              <a:rPr spc="-5" dirty="0">
                <a:latin typeface="Trebuchet MS" panose="020B0603020202020204" pitchFamily="34" charset="0"/>
                <a:cs typeface="Calibri"/>
              </a:rPr>
              <a:t>случаи их</a:t>
            </a:r>
            <a:r>
              <a:rPr spc="123" dirty="0">
                <a:latin typeface="Trebuchet MS" panose="020B0603020202020204" pitchFamily="34" charset="0"/>
                <a:cs typeface="Calibri"/>
              </a:rPr>
              <a:t> </a:t>
            </a:r>
            <a:r>
              <a:rPr spc="-5" dirty="0">
                <a:latin typeface="Trebuchet MS" panose="020B0603020202020204" pitchFamily="34" charset="0"/>
                <a:cs typeface="Calibri"/>
              </a:rPr>
              <a:t>применения.</a:t>
            </a:r>
            <a:endParaRPr dirty="0">
              <a:latin typeface="Trebuchet MS" panose="020B0603020202020204" pitchFamily="34" charset="0"/>
              <a:cs typeface="Calibri"/>
            </a:endParaRPr>
          </a:p>
          <a:p>
            <a:pPr marL="349501" indent="-337019">
              <a:buFont typeface="Wingdings"/>
              <a:buChar char=""/>
              <a:tabLst>
                <a:tab pos="348877" algn="l"/>
                <a:tab pos="349501" algn="l"/>
              </a:tabLst>
            </a:pPr>
            <a:r>
              <a:rPr spc="-10" dirty="0">
                <a:latin typeface="Trebuchet MS" panose="020B0603020202020204" pitchFamily="34" charset="0"/>
                <a:cs typeface="Calibri"/>
              </a:rPr>
              <a:t>Можно использовать </a:t>
            </a:r>
            <a:r>
              <a:rPr spc="-20" dirty="0">
                <a:latin typeface="Trebuchet MS" panose="020B0603020202020204" pitchFamily="34" charset="0"/>
                <a:cs typeface="Calibri"/>
              </a:rPr>
              <a:t>методы </a:t>
            </a:r>
            <a:r>
              <a:rPr dirty="0">
                <a:latin typeface="Trebuchet MS" panose="020B0603020202020204" pitchFamily="34" charset="0"/>
                <a:cs typeface="Calibri"/>
              </a:rPr>
              <a:t>и </a:t>
            </a:r>
            <a:r>
              <a:rPr spc="-5" dirty="0">
                <a:latin typeface="Trebuchet MS" panose="020B0603020202020204" pitchFamily="34" charset="0"/>
                <a:cs typeface="Calibri"/>
              </a:rPr>
              <a:t>порядок их применения из норм </a:t>
            </a:r>
            <a:r>
              <a:rPr spc="-10" dirty="0">
                <a:latin typeface="Trebuchet MS" panose="020B0603020202020204" pitchFamily="34" charset="0"/>
                <a:cs typeface="Calibri"/>
              </a:rPr>
              <a:t>Закона </a:t>
            </a:r>
            <a:r>
              <a:rPr dirty="0">
                <a:latin typeface="Trebuchet MS" panose="020B0603020202020204" pitchFamily="34" charset="0"/>
                <a:cs typeface="Calibri"/>
              </a:rPr>
              <a:t>№ </a:t>
            </a:r>
            <a:r>
              <a:rPr spc="-5" dirty="0">
                <a:latin typeface="Trebuchet MS" panose="020B0603020202020204" pitchFamily="34" charset="0"/>
                <a:cs typeface="Calibri"/>
              </a:rPr>
              <a:t>44-ФЗ, если вам они</a:t>
            </a:r>
            <a:r>
              <a:rPr spc="310" dirty="0">
                <a:latin typeface="Trebuchet MS" panose="020B0603020202020204" pitchFamily="34" charset="0"/>
                <a:cs typeface="Calibri"/>
              </a:rPr>
              <a:t> </a:t>
            </a:r>
            <a:r>
              <a:rPr spc="-20" dirty="0">
                <a:latin typeface="Trebuchet MS" panose="020B0603020202020204" pitchFamily="34" charset="0"/>
                <a:cs typeface="Calibri"/>
              </a:rPr>
              <a:t>подходят</a:t>
            </a:r>
            <a:endParaRPr dirty="0">
              <a:latin typeface="Trebuchet MS" panose="020B0603020202020204" pitchFamily="34" charset="0"/>
              <a:cs typeface="Calibri"/>
            </a:endParaRPr>
          </a:p>
          <a:p>
            <a:pPr marL="349501" marR="4993" indent="-337019">
              <a:buFont typeface="Wingdings"/>
              <a:buChar char=""/>
              <a:tabLst>
                <a:tab pos="348877" algn="l"/>
                <a:tab pos="349501" algn="l"/>
              </a:tabLst>
            </a:pPr>
            <a:r>
              <a:rPr spc="-5" dirty="0">
                <a:latin typeface="Trebuchet MS" panose="020B0603020202020204" pitchFamily="34" charset="0"/>
                <a:cs typeface="Calibri"/>
              </a:rPr>
              <a:t>Все имеющиеся </a:t>
            </a:r>
            <a:r>
              <a:rPr spc="-20" dirty="0">
                <a:latin typeface="Trebuchet MS" panose="020B0603020202020204" pitchFamily="34" charset="0"/>
                <a:cs typeface="Calibri"/>
              </a:rPr>
              <a:t>методы </a:t>
            </a:r>
            <a:r>
              <a:rPr b="1" dirty="0">
                <a:solidFill>
                  <a:srgbClr val="00B050"/>
                </a:solidFill>
                <a:latin typeface="Trebuchet MS" panose="020B0603020202020204" pitchFamily="34" charset="0"/>
                <a:cs typeface="Calibri"/>
              </a:rPr>
              <a:t>нет </a:t>
            </a:r>
            <a:r>
              <a:rPr b="1" spc="-5" dirty="0">
                <a:solidFill>
                  <a:srgbClr val="00B050"/>
                </a:solidFill>
                <a:latin typeface="Trebuchet MS" panose="020B0603020202020204" pitchFamily="34" charset="0"/>
                <a:cs typeface="Calibri"/>
              </a:rPr>
              <a:t>обязанности </a:t>
            </a:r>
            <a:r>
              <a:rPr spc="-10" dirty="0">
                <a:latin typeface="Trebuchet MS" panose="020B0603020202020204" pitchFamily="34" charset="0"/>
                <a:cs typeface="Calibri"/>
              </a:rPr>
              <a:t>использовать. </a:t>
            </a:r>
            <a:r>
              <a:rPr spc="-5" dirty="0">
                <a:latin typeface="Trebuchet MS" panose="020B0603020202020204" pitchFamily="34" charset="0"/>
                <a:cs typeface="Calibri"/>
              </a:rPr>
              <a:t>Из </a:t>
            </a:r>
            <a:r>
              <a:rPr dirty="0">
                <a:latin typeface="Trebuchet MS" panose="020B0603020202020204" pitchFamily="34" charset="0"/>
                <a:cs typeface="Calibri"/>
              </a:rPr>
              <a:t>6 </a:t>
            </a:r>
            <a:r>
              <a:rPr spc="-15" dirty="0">
                <a:latin typeface="Trebuchet MS" panose="020B0603020202020204" pitchFamily="34" charset="0"/>
                <a:cs typeface="Calibri"/>
              </a:rPr>
              <a:t>методов </a:t>
            </a:r>
            <a:r>
              <a:rPr spc="-10" dirty="0">
                <a:latin typeface="Trebuchet MS" panose="020B0603020202020204" pitchFamily="34" charset="0"/>
                <a:cs typeface="Calibri"/>
              </a:rPr>
              <a:t>заказчик постоянно </a:t>
            </a:r>
            <a:r>
              <a:rPr spc="-15" dirty="0">
                <a:latin typeface="Trebuchet MS" panose="020B0603020202020204" pitchFamily="34" charset="0"/>
                <a:cs typeface="Calibri"/>
              </a:rPr>
              <a:t>использует </a:t>
            </a:r>
            <a:r>
              <a:rPr dirty="0">
                <a:latin typeface="Trebuchet MS" panose="020B0603020202020204" pitchFamily="34" charset="0"/>
                <a:cs typeface="Calibri"/>
              </a:rPr>
              <a:t>2 или </a:t>
            </a:r>
            <a:r>
              <a:rPr spc="-5" dirty="0">
                <a:latin typeface="Trebuchet MS" panose="020B0603020202020204" pitchFamily="34" charset="0"/>
                <a:cs typeface="Calibri"/>
              </a:rPr>
              <a:t>3.  Остальные </a:t>
            </a:r>
            <a:r>
              <a:rPr dirty="0">
                <a:latin typeface="Trebuchet MS" panose="020B0603020202020204" pitchFamily="34" charset="0"/>
                <a:cs typeface="Calibri"/>
              </a:rPr>
              <a:t>- </a:t>
            </a:r>
            <a:r>
              <a:rPr spc="-5" dirty="0">
                <a:latin typeface="Trebuchet MS" panose="020B0603020202020204" pitchFamily="34" charset="0"/>
                <a:cs typeface="Calibri"/>
              </a:rPr>
              <a:t>на «всякий</a:t>
            </a:r>
            <a:r>
              <a:rPr spc="5" dirty="0">
                <a:latin typeface="Trebuchet MS" panose="020B0603020202020204" pitchFamily="34" charset="0"/>
                <a:cs typeface="Calibri"/>
              </a:rPr>
              <a:t> </a:t>
            </a:r>
            <a:r>
              <a:rPr spc="-5" dirty="0">
                <a:latin typeface="Trebuchet MS" panose="020B0603020202020204" pitchFamily="34" charset="0"/>
                <a:cs typeface="Calibri"/>
              </a:rPr>
              <a:t>случай».</a:t>
            </a:r>
            <a:endParaRPr dirty="0">
              <a:latin typeface="Trebuchet MS" panose="020B0603020202020204" pitchFamily="34" charset="0"/>
              <a:cs typeface="Calibri"/>
            </a:endParaRPr>
          </a:p>
          <a:p>
            <a:pPr marL="349501" indent="-337019">
              <a:buFont typeface="Wingdings"/>
              <a:buChar char=""/>
              <a:tabLst>
                <a:tab pos="348877" algn="l"/>
                <a:tab pos="349501" algn="l"/>
              </a:tabLst>
            </a:pPr>
            <a:r>
              <a:rPr spc="-15" dirty="0">
                <a:latin typeface="Trebuchet MS" panose="020B0603020202020204" pitchFamily="34" charset="0"/>
                <a:cs typeface="Calibri"/>
              </a:rPr>
              <a:t>Методы </a:t>
            </a:r>
            <a:r>
              <a:rPr spc="-5" dirty="0">
                <a:latin typeface="Trebuchet MS" panose="020B0603020202020204" pitchFamily="34" charset="0"/>
                <a:cs typeface="Calibri"/>
              </a:rPr>
              <a:t>могут быть </a:t>
            </a:r>
            <a:r>
              <a:rPr spc="-15" dirty="0">
                <a:latin typeface="Trebuchet MS" panose="020B0603020202020204" pitchFamily="34" charset="0"/>
                <a:cs typeface="Calibri"/>
              </a:rPr>
              <a:t>поделены </a:t>
            </a:r>
            <a:r>
              <a:rPr spc="-5" dirty="0">
                <a:latin typeface="Trebuchet MS" panose="020B0603020202020204" pitchFamily="34" charset="0"/>
                <a:cs typeface="Calibri"/>
              </a:rPr>
              <a:t>по видам закупаемых</a:t>
            </a:r>
            <a:r>
              <a:rPr spc="83" dirty="0">
                <a:latin typeface="Trebuchet MS" panose="020B0603020202020204" pitchFamily="34" charset="0"/>
                <a:cs typeface="Calibri"/>
              </a:rPr>
              <a:t> </a:t>
            </a:r>
            <a:r>
              <a:rPr spc="-10" dirty="0">
                <a:latin typeface="Trebuchet MS" panose="020B0603020202020204" pitchFamily="34" charset="0"/>
                <a:cs typeface="Calibri"/>
              </a:rPr>
              <a:t>ТРУ</a:t>
            </a:r>
            <a:endParaRPr dirty="0">
              <a:latin typeface="Trebuchet MS" panose="020B0603020202020204" pitchFamily="34" charset="0"/>
              <a:cs typeface="Calibri"/>
            </a:endParaRPr>
          </a:p>
          <a:p>
            <a:pPr marL="349501" indent="-337019">
              <a:buFont typeface="Wingdings"/>
              <a:buChar char=""/>
              <a:tabLst>
                <a:tab pos="348877" algn="l"/>
                <a:tab pos="349501" algn="l"/>
              </a:tabLst>
            </a:pPr>
            <a:r>
              <a:rPr spc="-5" dirty="0">
                <a:latin typeface="Trebuchet MS" panose="020B0603020202020204" pitchFamily="34" charset="0"/>
                <a:cs typeface="Calibri"/>
              </a:rPr>
              <a:t>Не </a:t>
            </a:r>
            <a:r>
              <a:rPr spc="-20" dirty="0">
                <a:latin typeface="Trebuchet MS" panose="020B0603020202020204" pitchFamily="34" charset="0"/>
                <a:cs typeface="Calibri"/>
              </a:rPr>
              <a:t>только </a:t>
            </a:r>
            <a:r>
              <a:rPr spc="-5" dirty="0">
                <a:latin typeface="Trebuchet MS" panose="020B0603020202020204" pitchFamily="34" charset="0"/>
                <a:cs typeface="Calibri"/>
              </a:rPr>
              <a:t>название, но </a:t>
            </a:r>
            <a:r>
              <a:rPr dirty="0">
                <a:latin typeface="Trebuchet MS" panose="020B0603020202020204" pitchFamily="34" charset="0"/>
                <a:cs typeface="Calibri"/>
              </a:rPr>
              <a:t>и </a:t>
            </a:r>
            <a:r>
              <a:rPr spc="-5" dirty="0">
                <a:latin typeface="Trebuchet MS" panose="020B0603020202020204" pitchFamily="34" charset="0"/>
                <a:cs typeface="Calibri"/>
              </a:rPr>
              <a:t>детальный порядок </a:t>
            </a:r>
            <a:r>
              <a:rPr dirty="0">
                <a:latin typeface="Trebuchet MS" panose="020B0603020202020204" pitchFamily="34" charset="0"/>
                <a:cs typeface="Calibri"/>
              </a:rPr>
              <a:t>и </a:t>
            </a:r>
            <a:r>
              <a:rPr spc="-5" dirty="0">
                <a:latin typeface="Trebuchet MS" panose="020B0603020202020204" pitchFamily="34" charset="0"/>
                <a:cs typeface="Calibri"/>
              </a:rPr>
              <a:t>случаи (при</a:t>
            </a:r>
            <a:r>
              <a:rPr spc="162" dirty="0">
                <a:latin typeface="Trebuchet MS" panose="020B0603020202020204" pitchFamily="34" charset="0"/>
                <a:cs typeface="Calibri"/>
              </a:rPr>
              <a:t> </a:t>
            </a:r>
            <a:r>
              <a:rPr spc="-10" dirty="0">
                <a:latin typeface="Trebuchet MS" panose="020B0603020202020204" pitchFamily="34" charset="0"/>
                <a:cs typeface="Calibri"/>
              </a:rPr>
              <a:t>возможности)</a:t>
            </a:r>
            <a:endParaRPr dirty="0">
              <a:latin typeface="Trebuchet MS" panose="020B0603020202020204" pitchFamily="34" charset="0"/>
              <a:cs typeface="Calibri"/>
            </a:endParaRPr>
          </a:p>
          <a:p>
            <a:pPr marL="360735" marR="2135077" indent="-348253">
              <a:buFont typeface="Wingdings"/>
              <a:buChar char=""/>
              <a:tabLst>
                <a:tab pos="348877" algn="l"/>
                <a:tab pos="349501" algn="l"/>
                <a:tab pos="8041644" algn="l"/>
              </a:tabLst>
            </a:pPr>
            <a:r>
              <a:rPr spc="-15" dirty="0">
                <a:latin typeface="Trebuchet MS" panose="020B0603020202020204" pitchFamily="34" charset="0"/>
                <a:cs typeface="Calibri"/>
              </a:rPr>
              <a:t>За</a:t>
            </a:r>
            <a:r>
              <a:rPr spc="-34" dirty="0">
                <a:latin typeface="Trebuchet MS" panose="020B0603020202020204" pitchFamily="34" charset="0"/>
                <a:cs typeface="Calibri"/>
              </a:rPr>
              <a:t>к</a:t>
            </a:r>
            <a:r>
              <a:rPr spc="-15" dirty="0">
                <a:latin typeface="Trebuchet MS" panose="020B0603020202020204" pitchFamily="34" charset="0"/>
                <a:cs typeface="Calibri"/>
              </a:rPr>
              <a:t>а</a:t>
            </a:r>
            <a:r>
              <a:rPr spc="-20" dirty="0">
                <a:latin typeface="Trebuchet MS" panose="020B0603020202020204" pitchFamily="34" charset="0"/>
                <a:cs typeface="Calibri"/>
              </a:rPr>
              <a:t>зч</a:t>
            </a:r>
            <a:r>
              <a:rPr spc="-15" dirty="0">
                <a:latin typeface="Trebuchet MS" panose="020B0603020202020204" pitchFamily="34" charset="0"/>
                <a:cs typeface="Calibri"/>
              </a:rPr>
              <a:t>и</a:t>
            </a:r>
            <a:r>
              <a:rPr dirty="0">
                <a:latin typeface="Trebuchet MS" panose="020B0603020202020204" pitchFamily="34" charset="0"/>
                <a:cs typeface="Calibri"/>
              </a:rPr>
              <a:t>к</a:t>
            </a:r>
            <a:r>
              <a:rPr spc="-34" dirty="0">
                <a:latin typeface="Trebuchet MS" panose="020B0603020202020204" pitchFamily="34" charset="0"/>
                <a:cs typeface="Calibri"/>
              </a:rPr>
              <a:t> </a:t>
            </a:r>
            <a:r>
              <a:rPr dirty="0">
                <a:solidFill>
                  <a:srgbClr val="FF0000"/>
                </a:solidFill>
                <a:latin typeface="Trebuchet MS" panose="020B0603020202020204" pitchFamily="34" charset="0"/>
                <a:cs typeface="Calibri"/>
              </a:rPr>
              <a:t>в</a:t>
            </a:r>
            <a:r>
              <a:rPr spc="-5" dirty="0">
                <a:solidFill>
                  <a:srgbClr val="FF0000"/>
                </a:solidFill>
                <a:latin typeface="Trebuchet MS" panose="020B0603020202020204" pitchFamily="34" charset="0"/>
                <a:cs typeface="Calibri"/>
              </a:rPr>
              <a:t>пр</a:t>
            </a:r>
            <a:r>
              <a:rPr dirty="0">
                <a:solidFill>
                  <a:srgbClr val="FF0000"/>
                </a:solidFill>
                <a:latin typeface="Trebuchet MS" panose="020B0603020202020204" pitchFamily="34" charset="0"/>
                <a:cs typeface="Calibri"/>
              </a:rPr>
              <a:t>аве</a:t>
            </a:r>
            <a:r>
              <a:rPr spc="-34" dirty="0">
                <a:solidFill>
                  <a:srgbClr val="FF0000"/>
                </a:solidFill>
                <a:latin typeface="Trebuchet MS" panose="020B0603020202020204" pitchFamily="34" charset="0"/>
                <a:cs typeface="Calibri"/>
              </a:rPr>
              <a:t> </a:t>
            </a:r>
            <a:r>
              <a:rPr b="1" spc="-15" dirty="0">
                <a:latin typeface="Trebuchet MS" panose="020B0603020202020204" pitchFamily="34" charset="0"/>
                <a:cs typeface="Calibri"/>
              </a:rPr>
              <a:t>сам</a:t>
            </a:r>
            <a:r>
              <a:rPr b="1" spc="-10" dirty="0">
                <a:latin typeface="Trebuchet MS" panose="020B0603020202020204" pitchFamily="34" charset="0"/>
                <a:cs typeface="Calibri"/>
              </a:rPr>
              <a:t>о</a:t>
            </a:r>
            <a:r>
              <a:rPr b="1" spc="-15" dirty="0">
                <a:latin typeface="Trebuchet MS" panose="020B0603020202020204" pitchFamily="34" charset="0"/>
                <a:cs typeface="Calibri"/>
              </a:rPr>
              <a:t>с</a:t>
            </a:r>
            <a:r>
              <a:rPr b="1" spc="-29" dirty="0">
                <a:latin typeface="Trebuchet MS" panose="020B0603020202020204" pitchFamily="34" charset="0"/>
                <a:cs typeface="Calibri"/>
              </a:rPr>
              <a:t>т</a:t>
            </a:r>
            <a:r>
              <a:rPr b="1" spc="-10" dirty="0">
                <a:latin typeface="Trebuchet MS" panose="020B0603020202020204" pitchFamily="34" charset="0"/>
                <a:cs typeface="Calibri"/>
              </a:rPr>
              <a:t>оя</a:t>
            </a:r>
            <a:r>
              <a:rPr b="1" spc="-29" dirty="0">
                <a:latin typeface="Trebuchet MS" panose="020B0603020202020204" pitchFamily="34" charset="0"/>
                <a:cs typeface="Calibri"/>
              </a:rPr>
              <a:t>т</a:t>
            </a:r>
            <a:r>
              <a:rPr b="1" spc="-34" dirty="0">
                <a:latin typeface="Trebuchet MS" panose="020B0603020202020204" pitchFamily="34" charset="0"/>
                <a:cs typeface="Calibri"/>
              </a:rPr>
              <a:t>е</a:t>
            </a:r>
            <a:r>
              <a:rPr b="1" spc="-15" dirty="0">
                <a:latin typeface="Trebuchet MS" panose="020B0603020202020204" pitchFamily="34" charset="0"/>
                <a:cs typeface="Calibri"/>
              </a:rPr>
              <a:t>льн</a:t>
            </a:r>
            <a:r>
              <a:rPr b="1" dirty="0">
                <a:latin typeface="Trebuchet MS" panose="020B0603020202020204" pitchFamily="34" charset="0"/>
                <a:cs typeface="Calibri"/>
              </a:rPr>
              <a:t>о</a:t>
            </a:r>
            <a:r>
              <a:rPr b="1" spc="-34" dirty="0">
                <a:latin typeface="Trebuchet MS" panose="020B0603020202020204" pitchFamily="34" charset="0"/>
                <a:cs typeface="Calibri"/>
              </a:rPr>
              <a:t> </a:t>
            </a:r>
            <a:r>
              <a:rPr b="1" spc="-10" dirty="0">
                <a:latin typeface="Trebuchet MS" panose="020B0603020202020204" pitchFamily="34" charset="0"/>
                <a:cs typeface="Calibri"/>
              </a:rPr>
              <a:t>р</a:t>
            </a:r>
            <a:r>
              <a:rPr b="1" spc="-15" dirty="0">
                <a:latin typeface="Trebuchet MS" panose="020B0603020202020204" pitchFamily="34" charset="0"/>
                <a:cs typeface="Calibri"/>
              </a:rPr>
              <a:t>аз</a:t>
            </a:r>
            <a:r>
              <a:rPr b="1" spc="-10" dirty="0">
                <a:latin typeface="Trebuchet MS" panose="020B0603020202020204" pitchFamily="34" charset="0"/>
                <a:cs typeface="Calibri"/>
              </a:rPr>
              <a:t>р</a:t>
            </a:r>
            <a:r>
              <a:rPr b="1" spc="-15" dirty="0">
                <a:latin typeface="Trebuchet MS" panose="020B0603020202020204" pitchFamily="34" charset="0"/>
                <a:cs typeface="Calibri"/>
              </a:rPr>
              <a:t>а</a:t>
            </a:r>
            <a:r>
              <a:rPr b="1" spc="-10" dirty="0">
                <a:latin typeface="Trebuchet MS" panose="020B0603020202020204" pitchFamily="34" charset="0"/>
                <a:cs typeface="Calibri"/>
              </a:rPr>
              <a:t>б</a:t>
            </a:r>
            <a:r>
              <a:rPr b="1" spc="-25" dirty="0">
                <a:latin typeface="Trebuchet MS" panose="020B0603020202020204" pitchFamily="34" charset="0"/>
                <a:cs typeface="Calibri"/>
              </a:rPr>
              <a:t>о</a:t>
            </a:r>
            <a:r>
              <a:rPr b="1" spc="-20" dirty="0">
                <a:latin typeface="Trebuchet MS" panose="020B0603020202020204" pitchFamily="34" charset="0"/>
                <a:cs typeface="Calibri"/>
              </a:rPr>
              <a:t>т</a:t>
            </a:r>
            <a:r>
              <a:rPr b="1" spc="-15" dirty="0">
                <a:latin typeface="Trebuchet MS" panose="020B0603020202020204" pitchFamily="34" charset="0"/>
                <a:cs typeface="Calibri"/>
              </a:rPr>
              <a:t>а</a:t>
            </a:r>
            <a:r>
              <a:rPr b="1" spc="-20" dirty="0">
                <a:latin typeface="Trebuchet MS" panose="020B0603020202020204" pitchFamily="34" charset="0"/>
                <a:cs typeface="Calibri"/>
              </a:rPr>
              <a:t>т</a:t>
            </a:r>
            <a:r>
              <a:rPr b="1" dirty="0">
                <a:latin typeface="Trebuchet MS" panose="020B0603020202020204" pitchFamily="34" charset="0"/>
                <a:cs typeface="Calibri"/>
              </a:rPr>
              <a:t>ь</a:t>
            </a:r>
            <a:r>
              <a:rPr b="1" spc="-29" dirty="0">
                <a:latin typeface="Trebuchet MS" panose="020B0603020202020204" pitchFamily="34" charset="0"/>
                <a:cs typeface="Calibri"/>
              </a:rPr>
              <a:t> </a:t>
            </a:r>
            <a:r>
              <a:rPr dirty="0">
                <a:latin typeface="Trebuchet MS" panose="020B0603020202020204" pitchFamily="34" charset="0"/>
                <a:cs typeface="Calibri"/>
              </a:rPr>
              <a:t>и</a:t>
            </a:r>
            <a:r>
              <a:rPr spc="10" dirty="0">
                <a:latin typeface="Trebuchet MS" panose="020B0603020202020204" pitchFamily="34" charset="0"/>
                <a:cs typeface="Calibri"/>
              </a:rPr>
              <a:t> </a:t>
            </a:r>
            <a:r>
              <a:rPr spc="-5" dirty="0">
                <a:latin typeface="Trebuchet MS" panose="020B0603020202020204" pitchFamily="34" charset="0"/>
                <a:cs typeface="Calibri"/>
              </a:rPr>
              <a:t>пр</a:t>
            </a:r>
            <a:r>
              <a:rPr spc="-25" dirty="0">
                <a:latin typeface="Trebuchet MS" panose="020B0603020202020204" pitchFamily="34" charset="0"/>
                <a:cs typeface="Calibri"/>
              </a:rPr>
              <a:t>е</a:t>
            </a:r>
            <a:r>
              <a:rPr spc="-15" dirty="0">
                <a:latin typeface="Trebuchet MS" panose="020B0603020202020204" pitchFamily="34" charset="0"/>
                <a:cs typeface="Calibri"/>
              </a:rPr>
              <a:t>дусм</a:t>
            </a:r>
            <a:r>
              <a:rPr spc="-20" dirty="0">
                <a:latin typeface="Trebuchet MS" panose="020B0603020202020204" pitchFamily="34" charset="0"/>
                <a:cs typeface="Calibri"/>
              </a:rPr>
              <a:t>о</a:t>
            </a:r>
            <a:r>
              <a:rPr spc="-10" dirty="0">
                <a:latin typeface="Trebuchet MS" panose="020B0603020202020204" pitchFamily="34" charset="0"/>
                <a:cs typeface="Calibri"/>
              </a:rPr>
              <a:t>т</a:t>
            </a:r>
            <a:r>
              <a:rPr spc="-15" dirty="0">
                <a:latin typeface="Trebuchet MS" panose="020B0603020202020204" pitchFamily="34" charset="0"/>
                <a:cs typeface="Calibri"/>
              </a:rPr>
              <a:t>р</a:t>
            </a:r>
            <a:r>
              <a:rPr spc="-10" dirty="0">
                <a:latin typeface="Trebuchet MS" panose="020B0603020202020204" pitchFamily="34" charset="0"/>
                <a:cs typeface="Calibri"/>
              </a:rPr>
              <a:t>ет</a:t>
            </a:r>
            <a:r>
              <a:rPr dirty="0">
                <a:latin typeface="Trebuchet MS" panose="020B0603020202020204" pitchFamily="34" charset="0"/>
                <a:cs typeface="Calibri"/>
              </a:rPr>
              <a:t>ь</a:t>
            </a:r>
            <a:r>
              <a:rPr spc="-29" dirty="0">
                <a:latin typeface="Trebuchet MS" panose="020B0603020202020204" pitchFamily="34" charset="0"/>
                <a:cs typeface="Calibri"/>
              </a:rPr>
              <a:t> </a:t>
            </a:r>
            <a:r>
              <a:rPr dirty="0">
                <a:latin typeface="Trebuchet MS" panose="020B0603020202020204" pitchFamily="34" charset="0"/>
                <a:cs typeface="Calibri"/>
              </a:rPr>
              <a:t>в </a:t>
            </a:r>
            <a:r>
              <a:rPr spc="-15" dirty="0" err="1">
                <a:latin typeface="Trebuchet MS" panose="020B0603020202020204" pitchFamily="34" charset="0"/>
                <a:cs typeface="Calibri"/>
              </a:rPr>
              <a:t>п</a:t>
            </a:r>
            <a:r>
              <a:rPr spc="-54" dirty="0" err="1">
                <a:latin typeface="Trebuchet MS" panose="020B0603020202020204" pitchFamily="34" charset="0"/>
                <a:cs typeface="Calibri"/>
              </a:rPr>
              <a:t>о</a:t>
            </a:r>
            <a:r>
              <a:rPr spc="-15" dirty="0" err="1">
                <a:latin typeface="Trebuchet MS" panose="020B0603020202020204" pitchFamily="34" charset="0"/>
                <a:cs typeface="Calibri"/>
              </a:rPr>
              <a:t>л</a:t>
            </a:r>
            <a:r>
              <a:rPr spc="-29" dirty="0" err="1">
                <a:latin typeface="Trebuchet MS" panose="020B0603020202020204" pitchFamily="34" charset="0"/>
                <a:cs typeface="Calibri"/>
              </a:rPr>
              <a:t>о</a:t>
            </a:r>
            <a:r>
              <a:rPr spc="-44" dirty="0" err="1">
                <a:latin typeface="Trebuchet MS" panose="020B0603020202020204" pitchFamily="34" charset="0"/>
                <a:cs typeface="Calibri"/>
              </a:rPr>
              <a:t>ж</a:t>
            </a:r>
            <a:r>
              <a:rPr spc="-10" dirty="0" err="1">
                <a:latin typeface="Trebuchet MS" panose="020B0603020202020204" pitchFamily="34" charset="0"/>
                <a:cs typeface="Calibri"/>
              </a:rPr>
              <a:t>е</a:t>
            </a:r>
            <a:r>
              <a:rPr spc="-15" dirty="0" err="1">
                <a:latin typeface="Trebuchet MS" panose="020B0603020202020204" pitchFamily="34" charset="0"/>
                <a:cs typeface="Calibri"/>
              </a:rPr>
              <a:t>ни</a:t>
            </a:r>
            <a:r>
              <a:rPr dirty="0" err="1">
                <a:latin typeface="Trebuchet MS" panose="020B0603020202020204" pitchFamily="34" charset="0"/>
                <a:cs typeface="Calibri"/>
              </a:rPr>
              <a:t>и</a:t>
            </a:r>
            <a:r>
              <a:rPr spc="-49" dirty="0">
                <a:latin typeface="Trebuchet MS" panose="020B0603020202020204" pitchFamily="34" charset="0"/>
                <a:cs typeface="Calibri"/>
              </a:rPr>
              <a:t> </a:t>
            </a:r>
            <a:r>
              <a:rPr spc="-5" dirty="0" smtClean="0">
                <a:latin typeface="Trebuchet MS" panose="020B0603020202020204" pitchFamily="34" charset="0"/>
                <a:cs typeface="Calibri"/>
              </a:rPr>
              <a:t>о</a:t>
            </a:r>
            <a:r>
              <a:rPr lang="ru-RU" spc="-5" dirty="0" smtClean="0">
                <a:latin typeface="Trebuchet MS" panose="020B0603020202020204" pitchFamily="34" charset="0"/>
                <a:cs typeface="Calibri"/>
              </a:rPr>
              <a:t> </a:t>
            </a:r>
            <a:r>
              <a:rPr spc="-29" dirty="0" err="1" smtClean="0">
                <a:latin typeface="Trebuchet MS" panose="020B0603020202020204" pitchFamily="34" charset="0"/>
                <a:cs typeface="Calibri"/>
              </a:rPr>
              <a:t>з</a:t>
            </a:r>
            <a:r>
              <a:rPr spc="-25" dirty="0" err="1" smtClean="0">
                <a:latin typeface="Trebuchet MS" panose="020B0603020202020204" pitchFamily="34" charset="0"/>
                <a:cs typeface="Calibri"/>
              </a:rPr>
              <a:t>а</a:t>
            </a:r>
            <a:r>
              <a:rPr spc="-20" dirty="0" err="1" smtClean="0">
                <a:latin typeface="Trebuchet MS" panose="020B0603020202020204" pitchFamily="34" charset="0"/>
                <a:cs typeface="Calibri"/>
              </a:rPr>
              <a:t>к</a:t>
            </a:r>
            <a:r>
              <a:rPr spc="-25" dirty="0" err="1" smtClean="0">
                <a:latin typeface="Trebuchet MS" panose="020B0603020202020204" pitchFamily="34" charset="0"/>
                <a:cs typeface="Calibri"/>
              </a:rPr>
              <a:t>у</a:t>
            </a:r>
            <a:r>
              <a:rPr spc="-29" dirty="0" err="1" smtClean="0">
                <a:latin typeface="Trebuchet MS" panose="020B0603020202020204" pitchFamily="34" charset="0"/>
                <a:cs typeface="Calibri"/>
              </a:rPr>
              <a:t>п</a:t>
            </a:r>
            <a:r>
              <a:rPr spc="-44" dirty="0" err="1" smtClean="0">
                <a:latin typeface="Trebuchet MS" panose="020B0603020202020204" pitchFamily="34" charset="0"/>
                <a:cs typeface="Calibri"/>
              </a:rPr>
              <a:t>ке</a:t>
            </a:r>
            <a:r>
              <a:rPr lang="ru-RU" spc="-44" dirty="0" smtClean="0">
                <a:latin typeface="Trebuchet MS" panose="020B0603020202020204" pitchFamily="34" charset="0"/>
                <a:cs typeface="Calibri"/>
              </a:rPr>
              <a:t> </a:t>
            </a:r>
            <a:r>
              <a:rPr spc="-34" dirty="0" err="1" smtClean="0">
                <a:latin typeface="Trebuchet MS" panose="020B0603020202020204" pitchFamily="34" charset="0"/>
                <a:cs typeface="Calibri"/>
              </a:rPr>
              <a:t>методику</a:t>
            </a:r>
            <a:r>
              <a:rPr spc="-34" dirty="0" smtClean="0">
                <a:latin typeface="Trebuchet MS" panose="020B0603020202020204" pitchFamily="34" charset="0"/>
                <a:cs typeface="Calibri"/>
              </a:rPr>
              <a:t> </a:t>
            </a:r>
            <a:r>
              <a:rPr spc="-5" dirty="0">
                <a:latin typeface="Trebuchet MS" panose="020B0603020202020204" pitchFamily="34" charset="0"/>
                <a:cs typeface="Calibri"/>
              </a:rPr>
              <a:t>обоснования </a:t>
            </a:r>
            <a:r>
              <a:rPr spc="-15" dirty="0">
                <a:latin typeface="Trebuchet MS" panose="020B0603020202020204" pitchFamily="34" charset="0"/>
                <a:cs typeface="Calibri"/>
              </a:rPr>
              <a:t>начальной </a:t>
            </a:r>
            <a:r>
              <a:rPr spc="-20" dirty="0">
                <a:latin typeface="Trebuchet MS" panose="020B0603020202020204" pitchFamily="34" charset="0"/>
                <a:cs typeface="Calibri"/>
              </a:rPr>
              <a:t>(максимальной) </a:t>
            </a:r>
            <a:r>
              <a:rPr spc="-10" dirty="0">
                <a:latin typeface="Trebuchet MS" panose="020B0603020202020204" pitchFamily="34" charset="0"/>
                <a:cs typeface="Calibri"/>
              </a:rPr>
              <a:t>цены</a:t>
            </a:r>
            <a:r>
              <a:rPr spc="275" dirty="0">
                <a:latin typeface="Trebuchet MS" panose="020B0603020202020204" pitchFamily="34" charset="0"/>
                <a:cs typeface="Calibri"/>
              </a:rPr>
              <a:t> </a:t>
            </a:r>
            <a:r>
              <a:rPr spc="-20" dirty="0">
                <a:latin typeface="Trebuchet MS" panose="020B0603020202020204" pitchFamily="34" charset="0"/>
                <a:cs typeface="Calibri"/>
              </a:rPr>
              <a:t>договора.</a:t>
            </a:r>
            <a:endParaRPr dirty="0">
              <a:latin typeface="Trebuchet MS" panose="020B0603020202020204" pitchFamily="34" charset="0"/>
              <a:cs typeface="Calibri"/>
            </a:endParaRPr>
          </a:p>
          <a:p>
            <a:pPr marL="360735" marR="195347"/>
            <a:r>
              <a:rPr spc="-10" dirty="0">
                <a:latin typeface="Trebuchet MS" panose="020B0603020202020204" pitchFamily="34" charset="0"/>
                <a:cs typeface="Calibri"/>
              </a:rPr>
              <a:t>Но </a:t>
            </a:r>
            <a:r>
              <a:rPr dirty="0">
                <a:latin typeface="Trebuchet MS" panose="020B0603020202020204" pitchFamily="34" charset="0"/>
                <a:cs typeface="Calibri"/>
              </a:rPr>
              <a:t>- </a:t>
            </a:r>
            <a:r>
              <a:rPr b="1" dirty="0">
                <a:latin typeface="Trebuchet MS" panose="020B0603020202020204" pitchFamily="34" charset="0"/>
                <a:cs typeface="Calibri"/>
              </a:rPr>
              <a:t>принцип </a:t>
            </a:r>
            <a:r>
              <a:rPr b="1" spc="-10" dirty="0">
                <a:latin typeface="Trebuchet MS" panose="020B0603020202020204" pitchFamily="34" charset="0"/>
                <a:cs typeface="Calibri"/>
              </a:rPr>
              <a:t>экономически </a:t>
            </a:r>
            <a:r>
              <a:rPr b="1" spc="-15" dirty="0">
                <a:latin typeface="Trebuchet MS" panose="020B0603020202020204" pitchFamily="34" charset="0"/>
                <a:cs typeface="Calibri"/>
              </a:rPr>
              <a:t>эффективного </a:t>
            </a:r>
            <a:r>
              <a:rPr b="1" spc="-34" dirty="0">
                <a:latin typeface="Trebuchet MS" panose="020B0603020202020204" pitchFamily="34" charset="0"/>
                <a:cs typeface="Calibri"/>
              </a:rPr>
              <a:t>расходования </a:t>
            </a:r>
            <a:r>
              <a:rPr b="1" spc="-5" dirty="0">
                <a:latin typeface="Trebuchet MS" panose="020B0603020202020204" pitchFamily="34" charset="0"/>
                <a:cs typeface="Calibri"/>
              </a:rPr>
              <a:t>денежных </a:t>
            </a:r>
            <a:r>
              <a:rPr b="1" spc="-10" dirty="0">
                <a:latin typeface="Trebuchet MS" panose="020B0603020202020204" pitchFamily="34" charset="0"/>
                <a:cs typeface="Calibri"/>
              </a:rPr>
              <a:t>средств </a:t>
            </a:r>
            <a:r>
              <a:rPr spc="-10" dirty="0">
                <a:latin typeface="Trebuchet MS" panose="020B0603020202020204" pitchFamily="34" charset="0"/>
                <a:cs typeface="Calibri"/>
              </a:rPr>
              <a:t>(п. </a:t>
            </a:r>
            <a:r>
              <a:rPr dirty="0">
                <a:latin typeface="Trebuchet MS" panose="020B0603020202020204" pitchFamily="34" charset="0"/>
                <a:cs typeface="Calibri"/>
              </a:rPr>
              <a:t>3 </a:t>
            </a:r>
            <a:r>
              <a:rPr spc="-5" dirty="0">
                <a:latin typeface="Trebuchet MS" panose="020B0603020202020204" pitchFamily="34" charset="0"/>
                <a:cs typeface="Calibri"/>
              </a:rPr>
              <a:t>ч. </a:t>
            </a:r>
            <a:r>
              <a:rPr dirty="0">
                <a:latin typeface="Trebuchet MS" panose="020B0603020202020204" pitchFamily="34" charset="0"/>
                <a:cs typeface="Calibri"/>
              </a:rPr>
              <a:t>1 </a:t>
            </a:r>
            <a:r>
              <a:rPr spc="-78" dirty="0">
                <a:latin typeface="Trebuchet MS" panose="020B0603020202020204" pitchFamily="34" charset="0"/>
                <a:cs typeface="Calibri"/>
              </a:rPr>
              <a:t>ст. </a:t>
            </a:r>
            <a:r>
              <a:rPr dirty="0">
                <a:latin typeface="Trebuchet MS" panose="020B0603020202020204" pitchFamily="34" charset="0"/>
                <a:cs typeface="Calibri"/>
              </a:rPr>
              <a:t>3 </a:t>
            </a:r>
            <a:r>
              <a:rPr spc="-29" dirty="0">
                <a:latin typeface="Trebuchet MS" panose="020B0603020202020204" pitchFamily="34" charset="0"/>
                <a:cs typeface="Calibri"/>
              </a:rPr>
              <a:t>Закона </a:t>
            </a:r>
            <a:r>
              <a:rPr dirty="0">
                <a:latin typeface="Trebuchet MS" panose="020B0603020202020204" pitchFamily="34" charset="0"/>
                <a:cs typeface="Calibri"/>
              </a:rPr>
              <a:t>N </a:t>
            </a:r>
            <a:r>
              <a:rPr spc="-10" dirty="0">
                <a:latin typeface="Trebuchet MS" panose="020B0603020202020204" pitchFamily="34" charset="0"/>
                <a:cs typeface="Calibri"/>
              </a:rPr>
              <a:t>223-ФЗ,  письмо </a:t>
            </a:r>
            <a:r>
              <a:rPr spc="-5" dirty="0">
                <a:latin typeface="Trebuchet MS" panose="020B0603020202020204" pitchFamily="34" charset="0"/>
                <a:cs typeface="Calibri"/>
              </a:rPr>
              <a:t>МЭР </a:t>
            </a:r>
            <a:r>
              <a:rPr spc="-25" dirty="0">
                <a:latin typeface="Trebuchet MS" panose="020B0603020202020204" pitchFamily="34" charset="0"/>
                <a:cs typeface="Calibri"/>
              </a:rPr>
              <a:t>от </a:t>
            </a:r>
            <a:r>
              <a:rPr dirty="0">
                <a:latin typeface="Trebuchet MS" panose="020B0603020202020204" pitchFamily="34" charset="0"/>
                <a:cs typeface="Calibri"/>
              </a:rPr>
              <a:t>29.06.2016 N </a:t>
            </a:r>
            <a:r>
              <a:rPr spc="-5" dirty="0">
                <a:latin typeface="Trebuchet MS" panose="020B0603020202020204" pitchFamily="34" charset="0"/>
                <a:cs typeface="Calibri"/>
              </a:rPr>
              <a:t>Д28и-1627). </a:t>
            </a:r>
            <a:r>
              <a:rPr spc="-10" dirty="0">
                <a:latin typeface="Trebuchet MS" panose="020B0603020202020204" pitchFamily="34" charset="0"/>
                <a:cs typeface="Calibri"/>
              </a:rPr>
              <a:t>Письмо </a:t>
            </a:r>
            <a:r>
              <a:rPr spc="-5" dirty="0">
                <a:latin typeface="Trebuchet MS" panose="020B0603020202020204" pitchFamily="34" charset="0"/>
                <a:cs typeface="Calibri"/>
              </a:rPr>
              <a:t>Минфин РФ </a:t>
            </a:r>
            <a:r>
              <a:rPr spc="-10" dirty="0">
                <a:latin typeface="Trebuchet MS" panose="020B0603020202020204" pitchFamily="34" charset="0"/>
                <a:cs typeface="Calibri"/>
              </a:rPr>
              <a:t>от </a:t>
            </a:r>
            <a:r>
              <a:rPr dirty="0">
                <a:latin typeface="Trebuchet MS" panose="020B0603020202020204" pitchFamily="34" charset="0"/>
                <a:cs typeface="Calibri"/>
              </a:rPr>
              <a:t>16 </a:t>
            </a:r>
            <a:r>
              <a:rPr spc="-5" dirty="0">
                <a:latin typeface="Trebuchet MS" panose="020B0603020202020204" pitchFamily="34" charset="0"/>
                <a:cs typeface="Calibri"/>
              </a:rPr>
              <a:t>июня </a:t>
            </a:r>
            <a:r>
              <a:rPr dirty="0">
                <a:latin typeface="Trebuchet MS" panose="020B0603020202020204" pitchFamily="34" charset="0"/>
                <a:cs typeface="Calibri"/>
              </a:rPr>
              <a:t>2017 </a:t>
            </a:r>
            <a:r>
              <a:rPr spc="-44" dirty="0">
                <a:latin typeface="Trebuchet MS" panose="020B0603020202020204" pitchFamily="34" charset="0"/>
                <a:cs typeface="Calibri"/>
              </a:rPr>
              <a:t>г. </a:t>
            </a:r>
            <a:r>
              <a:rPr dirty="0">
                <a:latin typeface="Trebuchet MS" panose="020B0603020202020204" pitchFamily="34" charset="0"/>
                <a:cs typeface="Calibri"/>
              </a:rPr>
              <a:t>N</a:t>
            </a:r>
            <a:r>
              <a:rPr spc="181" dirty="0">
                <a:latin typeface="Trebuchet MS" panose="020B0603020202020204" pitchFamily="34" charset="0"/>
                <a:cs typeface="Calibri"/>
              </a:rPr>
              <a:t> </a:t>
            </a:r>
            <a:r>
              <a:rPr spc="-5" dirty="0">
                <a:latin typeface="Trebuchet MS" panose="020B0603020202020204" pitchFamily="34" charset="0"/>
                <a:cs typeface="Calibri"/>
              </a:rPr>
              <a:t>24-01-09/37717</a:t>
            </a:r>
            <a:endParaRPr dirty="0">
              <a:latin typeface="Trebuchet MS" panose="020B0603020202020204" pitchFamily="34" charset="0"/>
              <a:cs typeface="Calibri"/>
            </a:endParaRPr>
          </a:p>
          <a:p>
            <a:pPr>
              <a:spcBef>
                <a:spcPts val="15"/>
              </a:spcBef>
            </a:pPr>
            <a:endParaRPr dirty="0">
              <a:latin typeface="Trebuchet MS" panose="020B0603020202020204" pitchFamily="34" charset="0"/>
              <a:cs typeface="Times New Roman"/>
            </a:endParaRPr>
          </a:p>
          <a:p>
            <a:pPr marL="12482"/>
            <a:r>
              <a:rPr b="1" spc="-10" dirty="0">
                <a:solidFill>
                  <a:srgbClr val="C00000"/>
                </a:solidFill>
                <a:latin typeface="Trebuchet MS" panose="020B0603020202020204" pitchFamily="34" charset="0"/>
                <a:cs typeface="Calibri"/>
              </a:rPr>
              <a:t>Рекомендации</a:t>
            </a:r>
            <a:endParaRPr dirty="0">
              <a:latin typeface="Trebuchet MS" panose="020B0603020202020204" pitchFamily="34" charset="0"/>
              <a:cs typeface="Calibri"/>
            </a:endParaRPr>
          </a:p>
          <a:p>
            <a:pPr marL="349501" marR="682151" indent="-337019">
              <a:buFont typeface="Wingdings"/>
              <a:buChar char=""/>
              <a:tabLst>
                <a:tab pos="349501" algn="l"/>
              </a:tabLst>
            </a:pPr>
            <a:r>
              <a:rPr spc="-5" dirty="0">
                <a:latin typeface="Trebuchet MS" panose="020B0603020202020204" pitchFamily="34" charset="0"/>
                <a:cs typeface="Calibri"/>
              </a:rPr>
              <a:t>Рассчитанная </a:t>
            </a:r>
            <a:r>
              <a:rPr spc="5" dirty="0">
                <a:latin typeface="Trebuchet MS" panose="020B0603020202020204" pitchFamily="34" charset="0"/>
                <a:cs typeface="Calibri"/>
              </a:rPr>
              <a:t>НМЦД, </a:t>
            </a:r>
            <a:r>
              <a:rPr spc="-15" dirty="0">
                <a:latin typeface="Trebuchet MS" panose="020B0603020202020204" pitchFamily="34" charset="0"/>
                <a:cs typeface="Calibri"/>
              </a:rPr>
              <a:t>цена </a:t>
            </a:r>
            <a:r>
              <a:rPr spc="-10" dirty="0">
                <a:latin typeface="Trebuchet MS" panose="020B0603020202020204" pitchFamily="34" charset="0"/>
                <a:cs typeface="Calibri"/>
              </a:rPr>
              <a:t>договора, </a:t>
            </a:r>
            <a:r>
              <a:rPr spc="-5" dirty="0">
                <a:latin typeface="Trebuchet MS" panose="020B0603020202020204" pitchFamily="34" charset="0"/>
                <a:cs typeface="Calibri"/>
              </a:rPr>
              <a:t>МЗЦД </a:t>
            </a:r>
            <a:r>
              <a:rPr i="1" spc="-10" dirty="0">
                <a:solidFill>
                  <a:srgbClr val="002060"/>
                </a:solidFill>
                <a:latin typeface="Trebuchet MS" panose="020B0603020202020204" pitchFamily="34" charset="0"/>
                <a:cs typeface="Calibri"/>
              </a:rPr>
              <a:t>должна </a:t>
            </a:r>
            <a:r>
              <a:rPr i="1" spc="-5" dirty="0">
                <a:solidFill>
                  <a:srgbClr val="002060"/>
                </a:solidFill>
                <a:latin typeface="Trebuchet MS" panose="020B0603020202020204" pitchFamily="34" charset="0"/>
                <a:cs typeface="Calibri"/>
              </a:rPr>
              <a:t>быть связана с суммой в </a:t>
            </a:r>
            <a:r>
              <a:rPr i="1" spc="-10" dirty="0">
                <a:solidFill>
                  <a:srgbClr val="002060"/>
                </a:solidFill>
                <a:latin typeface="Trebuchet MS" panose="020B0603020202020204" pitchFamily="34" charset="0"/>
                <a:cs typeface="Calibri"/>
              </a:rPr>
              <a:t>плане  </a:t>
            </a:r>
            <a:r>
              <a:rPr i="1" spc="-5" dirty="0">
                <a:solidFill>
                  <a:srgbClr val="002060"/>
                </a:solidFill>
                <a:latin typeface="Trebuchet MS" panose="020B0603020202020204" pitchFamily="34" charset="0"/>
                <a:cs typeface="Calibri"/>
              </a:rPr>
              <a:t>закупок.</a:t>
            </a:r>
            <a:endParaRPr dirty="0">
              <a:latin typeface="Trebuchet MS" panose="020B0603020202020204" pitchFamily="34" charset="0"/>
              <a:cs typeface="Calibri"/>
            </a:endParaRPr>
          </a:p>
          <a:p>
            <a:pPr marL="349501" indent="-337019">
              <a:buFont typeface="Wingdings"/>
              <a:buChar char=""/>
              <a:tabLst>
                <a:tab pos="349501" algn="l"/>
              </a:tabLst>
            </a:pPr>
            <a:r>
              <a:rPr spc="-5" dirty="0">
                <a:latin typeface="Trebuchet MS" panose="020B0603020202020204" pitchFamily="34" charset="0"/>
                <a:cs typeface="Calibri"/>
              </a:rPr>
              <a:t>Сумма в </a:t>
            </a:r>
            <a:r>
              <a:rPr spc="-10" dirty="0">
                <a:latin typeface="Trebuchet MS" panose="020B0603020202020204" pitchFamily="34" charset="0"/>
                <a:cs typeface="Calibri"/>
              </a:rPr>
              <a:t>документации/извещении </a:t>
            </a:r>
            <a:r>
              <a:rPr spc="-5" dirty="0">
                <a:latin typeface="Trebuchet MS" panose="020B0603020202020204" pitchFamily="34" charset="0"/>
                <a:cs typeface="Calibri"/>
              </a:rPr>
              <a:t>не </a:t>
            </a:r>
            <a:r>
              <a:rPr spc="-15" dirty="0">
                <a:latin typeface="Trebuchet MS" panose="020B0603020202020204" pitchFamily="34" charset="0"/>
                <a:cs typeface="Calibri"/>
              </a:rPr>
              <a:t>должна </a:t>
            </a:r>
            <a:r>
              <a:rPr spc="-10" dirty="0">
                <a:latin typeface="Trebuchet MS" panose="020B0603020202020204" pitchFamily="34" charset="0"/>
                <a:cs typeface="Calibri"/>
              </a:rPr>
              <a:t>превышать сумму </a:t>
            </a:r>
            <a:r>
              <a:rPr spc="-5" dirty="0">
                <a:latin typeface="Trebuchet MS" panose="020B0603020202020204" pitchFamily="34" charset="0"/>
                <a:cs typeface="Calibri"/>
              </a:rPr>
              <a:t>в плане</a:t>
            </a:r>
            <a:r>
              <a:rPr spc="222" dirty="0">
                <a:latin typeface="Trebuchet MS" panose="020B0603020202020204" pitchFamily="34" charset="0"/>
                <a:cs typeface="Calibri"/>
              </a:rPr>
              <a:t> </a:t>
            </a:r>
            <a:r>
              <a:rPr spc="-5" dirty="0">
                <a:latin typeface="Trebuchet MS" panose="020B0603020202020204" pitchFamily="34" charset="0"/>
                <a:cs typeface="Calibri"/>
              </a:rPr>
              <a:t>закупок</a:t>
            </a:r>
            <a:endParaRPr dirty="0">
              <a:latin typeface="Trebuchet MS" panose="020B0603020202020204" pitchFamily="34" charset="0"/>
              <a:cs typeface="Calibri"/>
            </a:endParaRPr>
          </a:p>
          <a:p>
            <a:pPr marL="349501" indent="-337019">
              <a:buFont typeface="Wingdings"/>
              <a:buChar char=""/>
              <a:tabLst>
                <a:tab pos="349501" algn="l"/>
              </a:tabLst>
            </a:pPr>
            <a:r>
              <a:rPr spc="-5" dirty="0">
                <a:latin typeface="Trebuchet MS" panose="020B0603020202020204" pitchFamily="34" charset="0"/>
                <a:cs typeface="Calibri"/>
              </a:rPr>
              <a:t>Обоснование </a:t>
            </a:r>
            <a:r>
              <a:rPr spc="5" dirty="0">
                <a:latin typeface="Trebuchet MS" panose="020B0603020202020204" pitchFamily="34" charset="0"/>
                <a:cs typeface="Calibri"/>
              </a:rPr>
              <a:t>НМЦД, </a:t>
            </a:r>
            <a:r>
              <a:rPr spc="-15" dirty="0">
                <a:latin typeface="Trebuchet MS" panose="020B0603020202020204" pitchFamily="34" charset="0"/>
                <a:cs typeface="Calibri"/>
              </a:rPr>
              <a:t>цены </a:t>
            </a:r>
            <a:r>
              <a:rPr b="1" spc="-10" dirty="0">
                <a:solidFill>
                  <a:srgbClr val="002060"/>
                </a:solidFill>
                <a:latin typeface="Trebuchet MS" panose="020B0603020202020204" pitchFamily="34" charset="0"/>
                <a:cs typeface="Calibri"/>
              </a:rPr>
              <a:t>можно </a:t>
            </a:r>
            <a:r>
              <a:rPr spc="-10" dirty="0">
                <a:latin typeface="Trebuchet MS" panose="020B0603020202020204" pitchFamily="34" charset="0"/>
                <a:cs typeface="Calibri"/>
              </a:rPr>
              <a:t>проводить </a:t>
            </a:r>
            <a:r>
              <a:rPr spc="-5" dirty="0">
                <a:latin typeface="Trebuchet MS" panose="020B0603020202020204" pitchFamily="34" charset="0"/>
                <a:cs typeface="Calibri"/>
              </a:rPr>
              <a:t>на </a:t>
            </a:r>
            <a:r>
              <a:rPr spc="-10" dirty="0">
                <a:latin typeface="Trebuchet MS" panose="020B0603020202020204" pitchFamily="34" charset="0"/>
                <a:cs typeface="Calibri"/>
              </a:rPr>
              <a:t>этапе</a:t>
            </a:r>
            <a:r>
              <a:rPr spc="123" dirty="0">
                <a:latin typeface="Trebuchet MS" panose="020B0603020202020204" pitchFamily="34" charset="0"/>
                <a:cs typeface="Calibri"/>
              </a:rPr>
              <a:t> </a:t>
            </a:r>
            <a:r>
              <a:rPr spc="-5" dirty="0">
                <a:latin typeface="Trebuchet MS" panose="020B0603020202020204" pitchFamily="34" charset="0"/>
                <a:cs typeface="Calibri"/>
              </a:rPr>
              <a:t>планирования</a:t>
            </a:r>
            <a:endParaRPr dirty="0">
              <a:latin typeface="Trebuchet MS" panose="020B0603020202020204" pitchFamily="34" charset="0"/>
              <a:cs typeface="Calibri"/>
            </a:endParaRPr>
          </a:p>
        </p:txBody>
      </p:sp>
    </p:spTree>
    <p:extLst>
      <p:ext uri="{BB962C8B-B14F-4D97-AF65-F5344CB8AC3E}">
        <p14:creationId xmlns:p14="http://schemas.microsoft.com/office/powerpoint/2010/main" val="25524662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277417" y="1766386"/>
            <a:ext cx="69275" cy="0"/>
          </a:xfrm>
          <a:custGeom>
            <a:avLst/>
            <a:gdLst/>
            <a:ahLst/>
            <a:cxnLst/>
            <a:rect l="l" t="t" r="r" b="b"/>
            <a:pathLst>
              <a:path w="70484">
                <a:moveTo>
                  <a:pt x="0" y="0"/>
                </a:moveTo>
                <a:lnTo>
                  <a:pt x="70104" y="0"/>
                </a:lnTo>
              </a:path>
            </a:pathLst>
          </a:custGeom>
          <a:ln w="6096">
            <a:solidFill>
              <a:srgbClr val="808080"/>
            </a:solidFill>
          </a:ln>
        </p:spPr>
        <p:txBody>
          <a:bodyPr wrap="square" lIns="0" tIns="0" rIns="0" bIns="0" rtlCol="0"/>
          <a:lstStyle/>
          <a:p>
            <a:endParaRPr sz="1805"/>
          </a:p>
        </p:txBody>
      </p:sp>
      <p:sp>
        <p:nvSpPr>
          <p:cNvPr id="5" name="object 5"/>
          <p:cNvSpPr/>
          <p:nvPr/>
        </p:nvSpPr>
        <p:spPr>
          <a:xfrm>
            <a:off x="568229" y="556032"/>
            <a:ext cx="838172" cy="3975543"/>
          </a:xfrm>
          <a:custGeom>
            <a:avLst/>
            <a:gdLst/>
            <a:ahLst/>
            <a:cxnLst/>
            <a:rect l="l" t="t" r="r" b="b"/>
            <a:pathLst>
              <a:path w="852805" h="4044950">
                <a:moveTo>
                  <a:pt x="15290" y="0"/>
                </a:moveTo>
                <a:lnTo>
                  <a:pt x="49119" y="34410"/>
                </a:lnTo>
                <a:lnTo>
                  <a:pt x="82250" y="69246"/>
                </a:lnTo>
                <a:lnTo>
                  <a:pt x="114683" y="104497"/>
                </a:lnTo>
                <a:lnTo>
                  <a:pt x="146419" y="140154"/>
                </a:lnTo>
                <a:lnTo>
                  <a:pt x="177458" y="176210"/>
                </a:lnTo>
                <a:lnTo>
                  <a:pt x="207799" y="212655"/>
                </a:lnTo>
                <a:lnTo>
                  <a:pt x="237442" y="249481"/>
                </a:lnTo>
                <a:lnTo>
                  <a:pt x="266389" y="286678"/>
                </a:lnTo>
                <a:lnTo>
                  <a:pt x="294637" y="324237"/>
                </a:lnTo>
                <a:lnTo>
                  <a:pt x="322188" y="362151"/>
                </a:lnTo>
                <a:lnTo>
                  <a:pt x="349042" y="400409"/>
                </a:lnTo>
                <a:lnTo>
                  <a:pt x="375198" y="439003"/>
                </a:lnTo>
                <a:lnTo>
                  <a:pt x="400656" y="477925"/>
                </a:lnTo>
                <a:lnTo>
                  <a:pt x="425417" y="517165"/>
                </a:lnTo>
                <a:lnTo>
                  <a:pt x="449481" y="556714"/>
                </a:lnTo>
                <a:lnTo>
                  <a:pt x="472847" y="596565"/>
                </a:lnTo>
                <a:lnTo>
                  <a:pt x="495516" y="636707"/>
                </a:lnTo>
                <a:lnTo>
                  <a:pt x="517487" y="677132"/>
                </a:lnTo>
                <a:lnTo>
                  <a:pt x="538760" y="717832"/>
                </a:lnTo>
                <a:lnTo>
                  <a:pt x="559336" y="758796"/>
                </a:lnTo>
                <a:lnTo>
                  <a:pt x="579215" y="800018"/>
                </a:lnTo>
                <a:lnTo>
                  <a:pt x="598396" y="841487"/>
                </a:lnTo>
                <a:lnTo>
                  <a:pt x="616880" y="883194"/>
                </a:lnTo>
                <a:lnTo>
                  <a:pt x="634666" y="925132"/>
                </a:lnTo>
                <a:lnTo>
                  <a:pt x="651754" y="967291"/>
                </a:lnTo>
                <a:lnTo>
                  <a:pt x="668146" y="1009662"/>
                </a:lnTo>
                <a:lnTo>
                  <a:pt x="683839" y="1052237"/>
                </a:lnTo>
                <a:lnTo>
                  <a:pt x="698835" y="1095006"/>
                </a:lnTo>
                <a:lnTo>
                  <a:pt x="713134" y="1137961"/>
                </a:lnTo>
                <a:lnTo>
                  <a:pt x="726735" y="1181092"/>
                </a:lnTo>
                <a:lnTo>
                  <a:pt x="739639" y="1224392"/>
                </a:lnTo>
                <a:lnTo>
                  <a:pt x="751845" y="1267851"/>
                </a:lnTo>
                <a:lnTo>
                  <a:pt x="763354" y="1311461"/>
                </a:lnTo>
                <a:lnTo>
                  <a:pt x="774165" y="1355212"/>
                </a:lnTo>
                <a:lnTo>
                  <a:pt x="784279" y="1399095"/>
                </a:lnTo>
                <a:lnTo>
                  <a:pt x="793695" y="1443103"/>
                </a:lnTo>
                <a:lnTo>
                  <a:pt x="802413" y="1487225"/>
                </a:lnTo>
                <a:lnTo>
                  <a:pt x="810435" y="1531453"/>
                </a:lnTo>
                <a:lnTo>
                  <a:pt x="817758" y="1575779"/>
                </a:lnTo>
                <a:lnTo>
                  <a:pt x="824385" y="1620194"/>
                </a:lnTo>
                <a:lnTo>
                  <a:pt x="830313" y="1664687"/>
                </a:lnTo>
                <a:lnTo>
                  <a:pt x="835544" y="1709252"/>
                </a:lnTo>
                <a:lnTo>
                  <a:pt x="840078" y="1753879"/>
                </a:lnTo>
                <a:lnTo>
                  <a:pt x="843914" y="1798558"/>
                </a:lnTo>
                <a:lnTo>
                  <a:pt x="847053" y="1843282"/>
                </a:lnTo>
                <a:lnTo>
                  <a:pt x="849494" y="1888041"/>
                </a:lnTo>
                <a:lnTo>
                  <a:pt x="851238" y="1932827"/>
                </a:lnTo>
                <a:lnTo>
                  <a:pt x="852284" y="1977630"/>
                </a:lnTo>
                <a:lnTo>
                  <a:pt x="852633" y="2022443"/>
                </a:lnTo>
                <a:lnTo>
                  <a:pt x="852284" y="2067255"/>
                </a:lnTo>
                <a:lnTo>
                  <a:pt x="851238" y="2112058"/>
                </a:lnTo>
                <a:lnTo>
                  <a:pt x="849494" y="2156844"/>
                </a:lnTo>
                <a:lnTo>
                  <a:pt x="847053" y="2201603"/>
                </a:lnTo>
                <a:lnTo>
                  <a:pt x="843914" y="2246327"/>
                </a:lnTo>
                <a:lnTo>
                  <a:pt x="840078" y="2291007"/>
                </a:lnTo>
                <a:lnTo>
                  <a:pt x="835544" y="2335633"/>
                </a:lnTo>
                <a:lnTo>
                  <a:pt x="830313" y="2380198"/>
                </a:lnTo>
                <a:lnTo>
                  <a:pt x="824385" y="2424692"/>
                </a:lnTo>
                <a:lnTo>
                  <a:pt x="817758" y="2469106"/>
                </a:lnTo>
                <a:lnTo>
                  <a:pt x="810435" y="2513432"/>
                </a:lnTo>
                <a:lnTo>
                  <a:pt x="802413" y="2557661"/>
                </a:lnTo>
                <a:lnTo>
                  <a:pt x="793695" y="2601783"/>
                </a:lnTo>
                <a:lnTo>
                  <a:pt x="784279" y="2645790"/>
                </a:lnTo>
                <a:lnTo>
                  <a:pt x="774165" y="2689674"/>
                </a:lnTo>
                <a:lnTo>
                  <a:pt x="763354" y="2733425"/>
                </a:lnTo>
                <a:lnTo>
                  <a:pt x="751845" y="2777034"/>
                </a:lnTo>
                <a:lnTo>
                  <a:pt x="739639" y="2820493"/>
                </a:lnTo>
                <a:lnTo>
                  <a:pt x="726735" y="2863793"/>
                </a:lnTo>
                <a:lnTo>
                  <a:pt x="713134" y="2906925"/>
                </a:lnTo>
                <a:lnTo>
                  <a:pt x="698835" y="2949880"/>
                </a:lnTo>
                <a:lnTo>
                  <a:pt x="683839" y="2992649"/>
                </a:lnTo>
                <a:lnTo>
                  <a:pt x="668146" y="3035223"/>
                </a:lnTo>
                <a:lnTo>
                  <a:pt x="651754" y="3077595"/>
                </a:lnTo>
                <a:lnTo>
                  <a:pt x="634666" y="3119753"/>
                </a:lnTo>
                <a:lnTo>
                  <a:pt x="616880" y="3161691"/>
                </a:lnTo>
                <a:lnTo>
                  <a:pt x="598396" y="3203399"/>
                </a:lnTo>
                <a:lnTo>
                  <a:pt x="579215" y="3244868"/>
                </a:lnTo>
                <a:lnTo>
                  <a:pt x="559336" y="3286089"/>
                </a:lnTo>
                <a:lnTo>
                  <a:pt x="538760" y="3327054"/>
                </a:lnTo>
                <a:lnTo>
                  <a:pt x="517487" y="3367753"/>
                </a:lnTo>
                <a:lnTo>
                  <a:pt x="495516" y="3408179"/>
                </a:lnTo>
                <a:lnTo>
                  <a:pt x="472847" y="3448321"/>
                </a:lnTo>
                <a:lnTo>
                  <a:pt x="449481" y="3488171"/>
                </a:lnTo>
                <a:lnTo>
                  <a:pt x="425417" y="3527721"/>
                </a:lnTo>
                <a:lnTo>
                  <a:pt x="400656" y="3566961"/>
                </a:lnTo>
                <a:lnTo>
                  <a:pt x="375198" y="3605882"/>
                </a:lnTo>
                <a:lnTo>
                  <a:pt x="349042" y="3644477"/>
                </a:lnTo>
                <a:lnTo>
                  <a:pt x="322188" y="3682735"/>
                </a:lnTo>
                <a:lnTo>
                  <a:pt x="294637" y="3720648"/>
                </a:lnTo>
                <a:lnTo>
                  <a:pt x="266389" y="3758208"/>
                </a:lnTo>
                <a:lnTo>
                  <a:pt x="237442" y="3795405"/>
                </a:lnTo>
                <a:lnTo>
                  <a:pt x="207799" y="3832230"/>
                </a:lnTo>
                <a:lnTo>
                  <a:pt x="177458" y="3868675"/>
                </a:lnTo>
                <a:lnTo>
                  <a:pt x="146419" y="3904731"/>
                </a:lnTo>
                <a:lnTo>
                  <a:pt x="114683" y="3940389"/>
                </a:lnTo>
                <a:lnTo>
                  <a:pt x="82250" y="3975640"/>
                </a:lnTo>
                <a:lnTo>
                  <a:pt x="49119" y="4010475"/>
                </a:lnTo>
                <a:lnTo>
                  <a:pt x="15290" y="4044886"/>
                </a:lnTo>
                <a:lnTo>
                  <a:pt x="0" y="4029595"/>
                </a:lnTo>
                <a:lnTo>
                  <a:pt x="33915" y="3995090"/>
                </a:lnTo>
                <a:lnTo>
                  <a:pt x="67124" y="3960155"/>
                </a:lnTo>
                <a:lnTo>
                  <a:pt x="99626" y="3924800"/>
                </a:lnTo>
                <a:lnTo>
                  <a:pt x="131422" y="3889032"/>
                </a:lnTo>
                <a:lnTo>
                  <a:pt x="162511" y="3852862"/>
                </a:lnTo>
                <a:lnTo>
                  <a:pt x="192894" y="3816297"/>
                </a:lnTo>
                <a:lnTo>
                  <a:pt x="222570" y="3779348"/>
                </a:lnTo>
                <a:lnTo>
                  <a:pt x="251539" y="3742024"/>
                </a:lnTo>
                <a:lnTo>
                  <a:pt x="279802" y="3704332"/>
                </a:lnTo>
                <a:lnTo>
                  <a:pt x="307359" y="3666284"/>
                </a:lnTo>
                <a:lnTo>
                  <a:pt x="334209" y="3627886"/>
                </a:lnTo>
                <a:lnTo>
                  <a:pt x="360352" y="3589149"/>
                </a:lnTo>
                <a:lnTo>
                  <a:pt x="385788" y="3550082"/>
                </a:lnTo>
                <a:lnTo>
                  <a:pt x="410518" y="3510694"/>
                </a:lnTo>
                <a:lnTo>
                  <a:pt x="434542" y="3470993"/>
                </a:lnTo>
                <a:lnTo>
                  <a:pt x="457859" y="3430989"/>
                </a:lnTo>
                <a:lnTo>
                  <a:pt x="480469" y="3390690"/>
                </a:lnTo>
                <a:lnTo>
                  <a:pt x="502373" y="3350107"/>
                </a:lnTo>
                <a:lnTo>
                  <a:pt x="523570" y="3309247"/>
                </a:lnTo>
                <a:lnTo>
                  <a:pt x="544061" y="3268121"/>
                </a:lnTo>
                <a:lnTo>
                  <a:pt x="563845" y="3226736"/>
                </a:lnTo>
                <a:lnTo>
                  <a:pt x="582922" y="3185103"/>
                </a:lnTo>
                <a:lnTo>
                  <a:pt x="601293" y="3143229"/>
                </a:lnTo>
                <a:lnTo>
                  <a:pt x="618957" y="3101125"/>
                </a:lnTo>
                <a:lnTo>
                  <a:pt x="635915" y="3058799"/>
                </a:lnTo>
                <a:lnTo>
                  <a:pt x="652166" y="3016260"/>
                </a:lnTo>
                <a:lnTo>
                  <a:pt x="667711" y="2973518"/>
                </a:lnTo>
                <a:lnTo>
                  <a:pt x="682549" y="2930581"/>
                </a:lnTo>
                <a:lnTo>
                  <a:pt x="696680" y="2887458"/>
                </a:lnTo>
                <a:lnTo>
                  <a:pt x="710105" y="2844159"/>
                </a:lnTo>
                <a:lnTo>
                  <a:pt x="722824" y="2800692"/>
                </a:lnTo>
                <a:lnTo>
                  <a:pt x="734835" y="2757067"/>
                </a:lnTo>
                <a:lnTo>
                  <a:pt x="746141" y="2713293"/>
                </a:lnTo>
                <a:lnTo>
                  <a:pt x="756739" y="2669378"/>
                </a:lnTo>
                <a:lnTo>
                  <a:pt x="766631" y="2625332"/>
                </a:lnTo>
                <a:lnTo>
                  <a:pt x="775817" y="2581164"/>
                </a:lnTo>
                <a:lnTo>
                  <a:pt x="784296" y="2536883"/>
                </a:lnTo>
                <a:lnTo>
                  <a:pt x="792068" y="2492497"/>
                </a:lnTo>
                <a:lnTo>
                  <a:pt x="799134" y="2448017"/>
                </a:lnTo>
                <a:lnTo>
                  <a:pt x="805493" y="2403451"/>
                </a:lnTo>
                <a:lnTo>
                  <a:pt x="811145" y="2358807"/>
                </a:lnTo>
                <a:lnTo>
                  <a:pt x="816091" y="2314096"/>
                </a:lnTo>
                <a:lnTo>
                  <a:pt x="820331" y="2269326"/>
                </a:lnTo>
                <a:lnTo>
                  <a:pt x="823864" y="2224506"/>
                </a:lnTo>
                <a:lnTo>
                  <a:pt x="826690" y="2179645"/>
                </a:lnTo>
                <a:lnTo>
                  <a:pt x="828810" y="2134753"/>
                </a:lnTo>
                <a:lnTo>
                  <a:pt x="830223" y="2089838"/>
                </a:lnTo>
                <a:lnTo>
                  <a:pt x="830929" y="2044909"/>
                </a:lnTo>
                <a:lnTo>
                  <a:pt x="830929" y="1999976"/>
                </a:lnTo>
                <a:lnTo>
                  <a:pt x="830223" y="1955048"/>
                </a:lnTo>
                <a:lnTo>
                  <a:pt x="828810" y="1910133"/>
                </a:lnTo>
                <a:lnTo>
                  <a:pt x="826690" y="1865240"/>
                </a:lnTo>
                <a:lnTo>
                  <a:pt x="823864" y="1820380"/>
                </a:lnTo>
                <a:lnTo>
                  <a:pt x="820331" y="1775560"/>
                </a:lnTo>
                <a:lnTo>
                  <a:pt x="816091" y="1730790"/>
                </a:lnTo>
                <a:lnTo>
                  <a:pt x="811145" y="1686078"/>
                </a:lnTo>
                <a:lnTo>
                  <a:pt x="805493" y="1641435"/>
                </a:lnTo>
                <a:lnTo>
                  <a:pt x="799134" y="1596868"/>
                </a:lnTo>
                <a:lnTo>
                  <a:pt x="792068" y="1552388"/>
                </a:lnTo>
                <a:lnTo>
                  <a:pt x="784296" y="1508003"/>
                </a:lnTo>
                <a:lnTo>
                  <a:pt x="775817" y="1463721"/>
                </a:lnTo>
                <a:lnTo>
                  <a:pt x="766631" y="1419553"/>
                </a:lnTo>
                <a:lnTo>
                  <a:pt x="756739" y="1375507"/>
                </a:lnTo>
                <a:lnTo>
                  <a:pt x="746141" y="1331593"/>
                </a:lnTo>
                <a:lnTo>
                  <a:pt x="734835" y="1287818"/>
                </a:lnTo>
                <a:lnTo>
                  <a:pt x="722824" y="1244193"/>
                </a:lnTo>
                <a:lnTo>
                  <a:pt x="710105" y="1200726"/>
                </a:lnTo>
                <a:lnTo>
                  <a:pt x="696680" y="1157427"/>
                </a:lnTo>
                <a:lnTo>
                  <a:pt x="682549" y="1114305"/>
                </a:lnTo>
                <a:lnTo>
                  <a:pt x="667711" y="1071368"/>
                </a:lnTo>
                <a:lnTo>
                  <a:pt x="652166" y="1028625"/>
                </a:lnTo>
                <a:lnTo>
                  <a:pt x="635915" y="986087"/>
                </a:lnTo>
                <a:lnTo>
                  <a:pt x="618957" y="943760"/>
                </a:lnTo>
                <a:lnTo>
                  <a:pt x="601293" y="901656"/>
                </a:lnTo>
                <a:lnTo>
                  <a:pt x="582922" y="859783"/>
                </a:lnTo>
                <a:lnTo>
                  <a:pt x="563845" y="818149"/>
                </a:lnTo>
                <a:lnTo>
                  <a:pt x="544061" y="776765"/>
                </a:lnTo>
                <a:lnTo>
                  <a:pt x="523570" y="735638"/>
                </a:lnTo>
                <a:lnTo>
                  <a:pt x="502373" y="694779"/>
                </a:lnTo>
                <a:lnTo>
                  <a:pt x="480469" y="654195"/>
                </a:lnTo>
                <a:lnTo>
                  <a:pt x="457859" y="613897"/>
                </a:lnTo>
                <a:lnTo>
                  <a:pt x="434542" y="573893"/>
                </a:lnTo>
                <a:lnTo>
                  <a:pt x="410518" y="534192"/>
                </a:lnTo>
                <a:lnTo>
                  <a:pt x="385788" y="494803"/>
                </a:lnTo>
                <a:lnTo>
                  <a:pt x="360352" y="455736"/>
                </a:lnTo>
                <a:lnTo>
                  <a:pt x="334209" y="416999"/>
                </a:lnTo>
                <a:lnTo>
                  <a:pt x="307359" y="378602"/>
                </a:lnTo>
                <a:lnTo>
                  <a:pt x="279802" y="340553"/>
                </a:lnTo>
                <a:lnTo>
                  <a:pt x="251539" y="302862"/>
                </a:lnTo>
                <a:lnTo>
                  <a:pt x="222570" y="265537"/>
                </a:lnTo>
                <a:lnTo>
                  <a:pt x="192894" y="228588"/>
                </a:lnTo>
                <a:lnTo>
                  <a:pt x="162511" y="192024"/>
                </a:lnTo>
                <a:lnTo>
                  <a:pt x="131422" y="155853"/>
                </a:lnTo>
                <a:lnTo>
                  <a:pt x="99626" y="120086"/>
                </a:lnTo>
                <a:lnTo>
                  <a:pt x="67124" y="84730"/>
                </a:lnTo>
                <a:lnTo>
                  <a:pt x="33915" y="49795"/>
                </a:lnTo>
                <a:lnTo>
                  <a:pt x="0" y="15290"/>
                </a:lnTo>
                <a:lnTo>
                  <a:pt x="15290" y="0"/>
                </a:lnTo>
                <a:close/>
              </a:path>
            </a:pathLst>
          </a:custGeom>
          <a:ln w="15240">
            <a:solidFill>
              <a:srgbClr val="A83810"/>
            </a:solidFill>
          </a:ln>
        </p:spPr>
        <p:txBody>
          <a:bodyPr wrap="square" lIns="0" tIns="0" rIns="0" bIns="0" rtlCol="0"/>
          <a:lstStyle/>
          <a:p>
            <a:endParaRPr sz="1805"/>
          </a:p>
        </p:txBody>
      </p:sp>
      <p:sp>
        <p:nvSpPr>
          <p:cNvPr id="6" name="object 6"/>
          <p:cNvSpPr/>
          <p:nvPr/>
        </p:nvSpPr>
        <p:spPr>
          <a:xfrm>
            <a:off x="977847" y="777805"/>
            <a:ext cx="10652833" cy="642827"/>
          </a:xfrm>
          <a:custGeom>
            <a:avLst/>
            <a:gdLst/>
            <a:ahLst/>
            <a:cxnLst/>
            <a:rect l="l" t="t" r="r" b="b"/>
            <a:pathLst>
              <a:path w="10838815" h="654050">
                <a:moveTo>
                  <a:pt x="0" y="0"/>
                </a:moveTo>
                <a:lnTo>
                  <a:pt x="10838688" y="0"/>
                </a:lnTo>
                <a:lnTo>
                  <a:pt x="10838688" y="653796"/>
                </a:lnTo>
                <a:lnTo>
                  <a:pt x="0" y="653796"/>
                </a:lnTo>
                <a:lnTo>
                  <a:pt x="0" y="0"/>
                </a:lnTo>
                <a:close/>
              </a:path>
            </a:pathLst>
          </a:custGeom>
          <a:solidFill>
            <a:srgbClr val="D34817"/>
          </a:solidFill>
        </p:spPr>
        <p:txBody>
          <a:bodyPr wrap="square" lIns="0" tIns="0" rIns="0" bIns="0" rtlCol="0"/>
          <a:lstStyle/>
          <a:p>
            <a:endParaRPr sz="1805"/>
          </a:p>
        </p:txBody>
      </p:sp>
      <p:sp>
        <p:nvSpPr>
          <p:cNvPr id="7" name="object 7"/>
          <p:cNvSpPr/>
          <p:nvPr/>
        </p:nvSpPr>
        <p:spPr>
          <a:xfrm>
            <a:off x="977847" y="777805"/>
            <a:ext cx="10652833" cy="642827"/>
          </a:xfrm>
          <a:custGeom>
            <a:avLst/>
            <a:gdLst/>
            <a:ahLst/>
            <a:cxnLst/>
            <a:rect l="l" t="t" r="r" b="b"/>
            <a:pathLst>
              <a:path w="10838815" h="654050">
                <a:moveTo>
                  <a:pt x="0" y="0"/>
                </a:moveTo>
                <a:lnTo>
                  <a:pt x="10838688" y="0"/>
                </a:lnTo>
                <a:lnTo>
                  <a:pt x="10838688" y="653796"/>
                </a:lnTo>
                <a:lnTo>
                  <a:pt x="0" y="653796"/>
                </a:lnTo>
                <a:lnTo>
                  <a:pt x="0" y="0"/>
                </a:lnTo>
                <a:close/>
              </a:path>
            </a:pathLst>
          </a:custGeom>
          <a:ln w="15240">
            <a:solidFill>
              <a:srgbClr val="FFFFFF"/>
            </a:solidFill>
          </a:ln>
        </p:spPr>
        <p:txBody>
          <a:bodyPr wrap="square" lIns="0" tIns="0" rIns="0" bIns="0" rtlCol="0"/>
          <a:lstStyle/>
          <a:p>
            <a:endParaRPr sz="1805"/>
          </a:p>
        </p:txBody>
      </p:sp>
      <p:sp>
        <p:nvSpPr>
          <p:cNvPr id="8" name="object 8"/>
          <p:cNvSpPr/>
          <p:nvPr/>
        </p:nvSpPr>
        <p:spPr>
          <a:xfrm>
            <a:off x="576422" y="696920"/>
            <a:ext cx="803221" cy="803221"/>
          </a:xfrm>
          <a:custGeom>
            <a:avLst/>
            <a:gdLst/>
            <a:ahLst/>
            <a:cxnLst/>
            <a:rect l="l" t="t" r="r" b="b"/>
            <a:pathLst>
              <a:path w="817244" h="817244">
                <a:moveTo>
                  <a:pt x="408431" y="0"/>
                </a:moveTo>
                <a:lnTo>
                  <a:pt x="360801" y="2747"/>
                </a:lnTo>
                <a:lnTo>
                  <a:pt x="314784" y="10787"/>
                </a:lnTo>
                <a:lnTo>
                  <a:pt x="270687" y="23811"/>
                </a:lnTo>
                <a:lnTo>
                  <a:pt x="228816" y="41514"/>
                </a:lnTo>
                <a:lnTo>
                  <a:pt x="189479" y="63589"/>
                </a:lnTo>
                <a:lnTo>
                  <a:pt x="152981" y="89729"/>
                </a:lnTo>
                <a:lnTo>
                  <a:pt x="119629" y="119629"/>
                </a:lnTo>
                <a:lnTo>
                  <a:pt x="89729" y="152981"/>
                </a:lnTo>
                <a:lnTo>
                  <a:pt x="63589" y="189479"/>
                </a:lnTo>
                <a:lnTo>
                  <a:pt x="41514" y="228816"/>
                </a:lnTo>
                <a:lnTo>
                  <a:pt x="23811" y="270687"/>
                </a:lnTo>
                <a:lnTo>
                  <a:pt x="10787" y="314784"/>
                </a:lnTo>
                <a:lnTo>
                  <a:pt x="2747" y="360801"/>
                </a:lnTo>
                <a:lnTo>
                  <a:pt x="0" y="408431"/>
                </a:lnTo>
                <a:lnTo>
                  <a:pt x="2747" y="456062"/>
                </a:lnTo>
                <a:lnTo>
                  <a:pt x="10787" y="502079"/>
                </a:lnTo>
                <a:lnTo>
                  <a:pt x="23811" y="546176"/>
                </a:lnTo>
                <a:lnTo>
                  <a:pt x="41514" y="588047"/>
                </a:lnTo>
                <a:lnTo>
                  <a:pt x="63589" y="627384"/>
                </a:lnTo>
                <a:lnTo>
                  <a:pt x="89729" y="663882"/>
                </a:lnTo>
                <a:lnTo>
                  <a:pt x="119629" y="697234"/>
                </a:lnTo>
                <a:lnTo>
                  <a:pt x="152981" y="727134"/>
                </a:lnTo>
                <a:lnTo>
                  <a:pt x="189479" y="753274"/>
                </a:lnTo>
                <a:lnTo>
                  <a:pt x="228816" y="775349"/>
                </a:lnTo>
                <a:lnTo>
                  <a:pt x="270687" y="793052"/>
                </a:lnTo>
                <a:lnTo>
                  <a:pt x="314784" y="806076"/>
                </a:lnTo>
                <a:lnTo>
                  <a:pt x="360801" y="814116"/>
                </a:lnTo>
                <a:lnTo>
                  <a:pt x="408431" y="816863"/>
                </a:lnTo>
                <a:lnTo>
                  <a:pt x="456062" y="814116"/>
                </a:lnTo>
                <a:lnTo>
                  <a:pt x="502079" y="806076"/>
                </a:lnTo>
                <a:lnTo>
                  <a:pt x="546176" y="793052"/>
                </a:lnTo>
                <a:lnTo>
                  <a:pt x="588047" y="775349"/>
                </a:lnTo>
                <a:lnTo>
                  <a:pt x="627384" y="753274"/>
                </a:lnTo>
                <a:lnTo>
                  <a:pt x="663882" y="727134"/>
                </a:lnTo>
                <a:lnTo>
                  <a:pt x="697234" y="697234"/>
                </a:lnTo>
                <a:lnTo>
                  <a:pt x="727134" y="663882"/>
                </a:lnTo>
                <a:lnTo>
                  <a:pt x="753274" y="627384"/>
                </a:lnTo>
                <a:lnTo>
                  <a:pt x="775349" y="588047"/>
                </a:lnTo>
                <a:lnTo>
                  <a:pt x="793052" y="546176"/>
                </a:lnTo>
                <a:lnTo>
                  <a:pt x="806076" y="502079"/>
                </a:lnTo>
                <a:lnTo>
                  <a:pt x="814116" y="456062"/>
                </a:lnTo>
                <a:lnTo>
                  <a:pt x="816863" y="408431"/>
                </a:lnTo>
                <a:lnTo>
                  <a:pt x="814116" y="360801"/>
                </a:lnTo>
                <a:lnTo>
                  <a:pt x="806076" y="314784"/>
                </a:lnTo>
                <a:lnTo>
                  <a:pt x="793052" y="270687"/>
                </a:lnTo>
                <a:lnTo>
                  <a:pt x="775349" y="228816"/>
                </a:lnTo>
                <a:lnTo>
                  <a:pt x="753274" y="189479"/>
                </a:lnTo>
                <a:lnTo>
                  <a:pt x="727134" y="152981"/>
                </a:lnTo>
                <a:lnTo>
                  <a:pt x="697234" y="119629"/>
                </a:lnTo>
                <a:lnTo>
                  <a:pt x="663882" y="89729"/>
                </a:lnTo>
                <a:lnTo>
                  <a:pt x="627384" y="63589"/>
                </a:lnTo>
                <a:lnTo>
                  <a:pt x="588047" y="41514"/>
                </a:lnTo>
                <a:lnTo>
                  <a:pt x="546176" y="23811"/>
                </a:lnTo>
                <a:lnTo>
                  <a:pt x="502079" y="10787"/>
                </a:lnTo>
                <a:lnTo>
                  <a:pt x="456062" y="2747"/>
                </a:lnTo>
                <a:lnTo>
                  <a:pt x="408431" y="0"/>
                </a:lnTo>
                <a:close/>
              </a:path>
            </a:pathLst>
          </a:custGeom>
          <a:solidFill>
            <a:srgbClr val="FFFFFF"/>
          </a:solidFill>
        </p:spPr>
        <p:txBody>
          <a:bodyPr wrap="square" lIns="0" tIns="0" rIns="0" bIns="0" rtlCol="0"/>
          <a:lstStyle/>
          <a:p>
            <a:endParaRPr sz="1805"/>
          </a:p>
        </p:txBody>
      </p:sp>
      <p:sp>
        <p:nvSpPr>
          <p:cNvPr id="9" name="object 9"/>
          <p:cNvSpPr/>
          <p:nvPr/>
        </p:nvSpPr>
        <p:spPr>
          <a:xfrm>
            <a:off x="576422" y="696920"/>
            <a:ext cx="803221" cy="803221"/>
          </a:xfrm>
          <a:custGeom>
            <a:avLst/>
            <a:gdLst/>
            <a:ahLst/>
            <a:cxnLst/>
            <a:rect l="l" t="t" r="r" b="b"/>
            <a:pathLst>
              <a:path w="817244" h="817244">
                <a:moveTo>
                  <a:pt x="0" y="408431"/>
                </a:moveTo>
                <a:lnTo>
                  <a:pt x="2747" y="360801"/>
                </a:lnTo>
                <a:lnTo>
                  <a:pt x="10787" y="314784"/>
                </a:lnTo>
                <a:lnTo>
                  <a:pt x="23811" y="270687"/>
                </a:lnTo>
                <a:lnTo>
                  <a:pt x="41514" y="228816"/>
                </a:lnTo>
                <a:lnTo>
                  <a:pt x="63589" y="189479"/>
                </a:lnTo>
                <a:lnTo>
                  <a:pt x="89729" y="152981"/>
                </a:lnTo>
                <a:lnTo>
                  <a:pt x="119629" y="119629"/>
                </a:lnTo>
                <a:lnTo>
                  <a:pt x="152981" y="89729"/>
                </a:lnTo>
                <a:lnTo>
                  <a:pt x="189479" y="63589"/>
                </a:lnTo>
                <a:lnTo>
                  <a:pt x="228816" y="41514"/>
                </a:lnTo>
                <a:lnTo>
                  <a:pt x="270687" y="23811"/>
                </a:lnTo>
                <a:lnTo>
                  <a:pt x="314784" y="10787"/>
                </a:lnTo>
                <a:lnTo>
                  <a:pt x="360801" y="2747"/>
                </a:lnTo>
                <a:lnTo>
                  <a:pt x="408431" y="0"/>
                </a:lnTo>
                <a:lnTo>
                  <a:pt x="456062" y="2747"/>
                </a:lnTo>
                <a:lnTo>
                  <a:pt x="502079" y="10787"/>
                </a:lnTo>
                <a:lnTo>
                  <a:pt x="546176" y="23811"/>
                </a:lnTo>
                <a:lnTo>
                  <a:pt x="588047" y="41514"/>
                </a:lnTo>
                <a:lnTo>
                  <a:pt x="627384" y="63589"/>
                </a:lnTo>
                <a:lnTo>
                  <a:pt x="663882" y="89729"/>
                </a:lnTo>
                <a:lnTo>
                  <a:pt x="697234" y="119629"/>
                </a:lnTo>
                <a:lnTo>
                  <a:pt x="727134" y="152981"/>
                </a:lnTo>
                <a:lnTo>
                  <a:pt x="753274" y="189479"/>
                </a:lnTo>
                <a:lnTo>
                  <a:pt x="775349" y="228816"/>
                </a:lnTo>
                <a:lnTo>
                  <a:pt x="793052" y="270687"/>
                </a:lnTo>
                <a:lnTo>
                  <a:pt x="806076" y="314784"/>
                </a:lnTo>
                <a:lnTo>
                  <a:pt x="814116" y="360801"/>
                </a:lnTo>
                <a:lnTo>
                  <a:pt x="816863" y="408431"/>
                </a:lnTo>
                <a:lnTo>
                  <a:pt x="814116" y="456062"/>
                </a:lnTo>
                <a:lnTo>
                  <a:pt x="806076" y="502079"/>
                </a:lnTo>
                <a:lnTo>
                  <a:pt x="793052" y="546176"/>
                </a:lnTo>
                <a:lnTo>
                  <a:pt x="775349" y="588047"/>
                </a:lnTo>
                <a:lnTo>
                  <a:pt x="753274" y="627384"/>
                </a:lnTo>
                <a:lnTo>
                  <a:pt x="727134" y="663882"/>
                </a:lnTo>
                <a:lnTo>
                  <a:pt x="697234" y="697234"/>
                </a:lnTo>
                <a:lnTo>
                  <a:pt x="663882" y="727134"/>
                </a:lnTo>
                <a:lnTo>
                  <a:pt x="627384" y="753274"/>
                </a:lnTo>
                <a:lnTo>
                  <a:pt x="588047" y="775349"/>
                </a:lnTo>
                <a:lnTo>
                  <a:pt x="546176" y="793052"/>
                </a:lnTo>
                <a:lnTo>
                  <a:pt x="502079" y="806076"/>
                </a:lnTo>
                <a:lnTo>
                  <a:pt x="456062" y="814116"/>
                </a:lnTo>
                <a:lnTo>
                  <a:pt x="408431" y="816863"/>
                </a:lnTo>
                <a:lnTo>
                  <a:pt x="360801" y="814116"/>
                </a:lnTo>
                <a:lnTo>
                  <a:pt x="314784" y="806076"/>
                </a:lnTo>
                <a:lnTo>
                  <a:pt x="270687" y="793052"/>
                </a:lnTo>
                <a:lnTo>
                  <a:pt x="228816" y="775349"/>
                </a:lnTo>
                <a:lnTo>
                  <a:pt x="189479" y="753274"/>
                </a:lnTo>
                <a:lnTo>
                  <a:pt x="152981" y="727134"/>
                </a:lnTo>
                <a:lnTo>
                  <a:pt x="119629" y="697234"/>
                </a:lnTo>
                <a:lnTo>
                  <a:pt x="89729" y="663882"/>
                </a:lnTo>
                <a:lnTo>
                  <a:pt x="63589" y="627384"/>
                </a:lnTo>
                <a:lnTo>
                  <a:pt x="41514" y="588047"/>
                </a:lnTo>
                <a:lnTo>
                  <a:pt x="23811" y="546176"/>
                </a:lnTo>
                <a:lnTo>
                  <a:pt x="10787" y="502079"/>
                </a:lnTo>
                <a:lnTo>
                  <a:pt x="2747" y="456062"/>
                </a:lnTo>
                <a:lnTo>
                  <a:pt x="0" y="408431"/>
                </a:lnTo>
                <a:close/>
              </a:path>
            </a:pathLst>
          </a:custGeom>
          <a:ln w="15240">
            <a:solidFill>
              <a:srgbClr val="D34817"/>
            </a:solidFill>
          </a:ln>
        </p:spPr>
        <p:txBody>
          <a:bodyPr wrap="square" lIns="0" tIns="0" rIns="0" bIns="0" rtlCol="0"/>
          <a:lstStyle/>
          <a:p>
            <a:endParaRPr sz="1805"/>
          </a:p>
        </p:txBody>
      </p:sp>
      <p:sp>
        <p:nvSpPr>
          <p:cNvPr id="10" name="object 10"/>
          <p:cNvSpPr/>
          <p:nvPr/>
        </p:nvSpPr>
        <p:spPr>
          <a:xfrm>
            <a:off x="1346319" y="1740923"/>
            <a:ext cx="10284612" cy="642827"/>
          </a:xfrm>
          <a:custGeom>
            <a:avLst/>
            <a:gdLst/>
            <a:ahLst/>
            <a:cxnLst/>
            <a:rect l="l" t="t" r="r" b="b"/>
            <a:pathLst>
              <a:path w="10464165" h="654050">
                <a:moveTo>
                  <a:pt x="0" y="0"/>
                </a:moveTo>
                <a:lnTo>
                  <a:pt x="10463784" y="0"/>
                </a:lnTo>
                <a:lnTo>
                  <a:pt x="10463784" y="653796"/>
                </a:lnTo>
                <a:lnTo>
                  <a:pt x="0" y="653796"/>
                </a:lnTo>
                <a:lnTo>
                  <a:pt x="0" y="0"/>
                </a:lnTo>
                <a:close/>
              </a:path>
            </a:pathLst>
          </a:custGeom>
          <a:solidFill>
            <a:srgbClr val="D34817"/>
          </a:solidFill>
        </p:spPr>
        <p:txBody>
          <a:bodyPr wrap="square" lIns="0" tIns="0" rIns="0" bIns="0" rtlCol="0"/>
          <a:lstStyle/>
          <a:p>
            <a:endParaRPr sz="1805"/>
          </a:p>
        </p:txBody>
      </p:sp>
      <p:sp>
        <p:nvSpPr>
          <p:cNvPr id="11" name="object 11"/>
          <p:cNvSpPr/>
          <p:nvPr/>
        </p:nvSpPr>
        <p:spPr>
          <a:xfrm>
            <a:off x="1346319" y="1740923"/>
            <a:ext cx="10284612" cy="642827"/>
          </a:xfrm>
          <a:custGeom>
            <a:avLst/>
            <a:gdLst/>
            <a:ahLst/>
            <a:cxnLst/>
            <a:rect l="l" t="t" r="r" b="b"/>
            <a:pathLst>
              <a:path w="10464165" h="654050">
                <a:moveTo>
                  <a:pt x="0" y="0"/>
                </a:moveTo>
                <a:lnTo>
                  <a:pt x="10463784" y="0"/>
                </a:lnTo>
                <a:lnTo>
                  <a:pt x="10463784" y="653796"/>
                </a:lnTo>
                <a:lnTo>
                  <a:pt x="0" y="653796"/>
                </a:lnTo>
                <a:lnTo>
                  <a:pt x="0" y="0"/>
                </a:lnTo>
                <a:close/>
              </a:path>
            </a:pathLst>
          </a:custGeom>
          <a:ln w="15240">
            <a:solidFill>
              <a:srgbClr val="FFFFFF"/>
            </a:solidFill>
          </a:ln>
        </p:spPr>
        <p:txBody>
          <a:bodyPr wrap="square" lIns="0" tIns="0" rIns="0" bIns="0" rtlCol="0"/>
          <a:lstStyle/>
          <a:p>
            <a:endParaRPr sz="1805"/>
          </a:p>
        </p:txBody>
      </p:sp>
      <p:sp>
        <p:nvSpPr>
          <p:cNvPr id="12" name="object 12"/>
          <p:cNvSpPr/>
          <p:nvPr/>
        </p:nvSpPr>
        <p:spPr>
          <a:xfrm>
            <a:off x="943396" y="1661537"/>
            <a:ext cx="804470" cy="803221"/>
          </a:xfrm>
          <a:custGeom>
            <a:avLst/>
            <a:gdLst/>
            <a:ahLst/>
            <a:cxnLst/>
            <a:rect l="l" t="t" r="r" b="b"/>
            <a:pathLst>
              <a:path w="818514" h="817244">
                <a:moveTo>
                  <a:pt x="409194" y="0"/>
                </a:moveTo>
                <a:lnTo>
                  <a:pt x="361472" y="2747"/>
                </a:lnTo>
                <a:lnTo>
                  <a:pt x="315368" y="10787"/>
                </a:lnTo>
                <a:lnTo>
                  <a:pt x="271187" y="23811"/>
                </a:lnTo>
                <a:lnTo>
                  <a:pt x="229238" y="41514"/>
                </a:lnTo>
                <a:lnTo>
                  <a:pt x="189827" y="63589"/>
                </a:lnTo>
                <a:lnTo>
                  <a:pt x="153261" y="89729"/>
                </a:lnTo>
                <a:lnTo>
                  <a:pt x="119848" y="119629"/>
                </a:lnTo>
                <a:lnTo>
                  <a:pt x="89893" y="152981"/>
                </a:lnTo>
                <a:lnTo>
                  <a:pt x="63705" y="189479"/>
                </a:lnTo>
                <a:lnTo>
                  <a:pt x="41590" y="228816"/>
                </a:lnTo>
                <a:lnTo>
                  <a:pt x="23854" y="270687"/>
                </a:lnTo>
                <a:lnTo>
                  <a:pt x="10806" y="314784"/>
                </a:lnTo>
                <a:lnTo>
                  <a:pt x="2752" y="360801"/>
                </a:lnTo>
                <a:lnTo>
                  <a:pt x="0" y="408432"/>
                </a:lnTo>
                <a:lnTo>
                  <a:pt x="2752" y="456062"/>
                </a:lnTo>
                <a:lnTo>
                  <a:pt x="10806" y="502079"/>
                </a:lnTo>
                <a:lnTo>
                  <a:pt x="23854" y="546176"/>
                </a:lnTo>
                <a:lnTo>
                  <a:pt x="41590" y="588047"/>
                </a:lnTo>
                <a:lnTo>
                  <a:pt x="63705" y="627384"/>
                </a:lnTo>
                <a:lnTo>
                  <a:pt x="89893" y="663882"/>
                </a:lnTo>
                <a:lnTo>
                  <a:pt x="119848" y="697234"/>
                </a:lnTo>
                <a:lnTo>
                  <a:pt x="153261" y="727134"/>
                </a:lnTo>
                <a:lnTo>
                  <a:pt x="189827" y="753274"/>
                </a:lnTo>
                <a:lnTo>
                  <a:pt x="229238" y="775349"/>
                </a:lnTo>
                <a:lnTo>
                  <a:pt x="271187" y="793052"/>
                </a:lnTo>
                <a:lnTo>
                  <a:pt x="315368" y="806076"/>
                </a:lnTo>
                <a:lnTo>
                  <a:pt x="361472" y="814116"/>
                </a:lnTo>
                <a:lnTo>
                  <a:pt x="409194" y="816864"/>
                </a:lnTo>
                <a:lnTo>
                  <a:pt x="456915" y="814116"/>
                </a:lnTo>
                <a:lnTo>
                  <a:pt x="503019" y="806076"/>
                </a:lnTo>
                <a:lnTo>
                  <a:pt x="547200" y="793052"/>
                </a:lnTo>
                <a:lnTo>
                  <a:pt x="589149" y="775349"/>
                </a:lnTo>
                <a:lnTo>
                  <a:pt x="628560" y="753274"/>
                </a:lnTo>
                <a:lnTo>
                  <a:pt x="665126" y="727134"/>
                </a:lnTo>
                <a:lnTo>
                  <a:pt x="698539" y="697234"/>
                </a:lnTo>
                <a:lnTo>
                  <a:pt x="728494" y="663882"/>
                </a:lnTo>
                <a:lnTo>
                  <a:pt x="754682" y="627384"/>
                </a:lnTo>
                <a:lnTo>
                  <a:pt x="776797" y="588047"/>
                </a:lnTo>
                <a:lnTo>
                  <a:pt x="794533" y="546176"/>
                </a:lnTo>
                <a:lnTo>
                  <a:pt x="807581" y="502079"/>
                </a:lnTo>
                <a:lnTo>
                  <a:pt x="815635" y="456062"/>
                </a:lnTo>
                <a:lnTo>
                  <a:pt x="818388" y="408432"/>
                </a:lnTo>
                <a:lnTo>
                  <a:pt x="815635" y="360801"/>
                </a:lnTo>
                <a:lnTo>
                  <a:pt x="807581" y="314784"/>
                </a:lnTo>
                <a:lnTo>
                  <a:pt x="794533" y="270687"/>
                </a:lnTo>
                <a:lnTo>
                  <a:pt x="776797" y="228816"/>
                </a:lnTo>
                <a:lnTo>
                  <a:pt x="754682" y="189479"/>
                </a:lnTo>
                <a:lnTo>
                  <a:pt x="728494" y="152981"/>
                </a:lnTo>
                <a:lnTo>
                  <a:pt x="698539" y="119629"/>
                </a:lnTo>
                <a:lnTo>
                  <a:pt x="665126" y="89729"/>
                </a:lnTo>
                <a:lnTo>
                  <a:pt x="628560" y="63589"/>
                </a:lnTo>
                <a:lnTo>
                  <a:pt x="589149" y="41514"/>
                </a:lnTo>
                <a:lnTo>
                  <a:pt x="547200" y="23811"/>
                </a:lnTo>
                <a:lnTo>
                  <a:pt x="503019" y="10787"/>
                </a:lnTo>
                <a:lnTo>
                  <a:pt x="456915" y="2747"/>
                </a:lnTo>
                <a:lnTo>
                  <a:pt x="409194" y="0"/>
                </a:lnTo>
                <a:close/>
              </a:path>
            </a:pathLst>
          </a:custGeom>
          <a:solidFill>
            <a:srgbClr val="FFFFFF"/>
          </a:solidFill>
        </p:spPr>
        <p:txBody>
          <a:bodyPr wrap="square" lIns="0" tIns="0" rIns="0" bIns="0" rtlCol="0"/>
          <a:lstStyle/>
          <a:p>
            <a:endParaRPr sz="1805"/>
          </a:p>
        </p:txBody>
      </p:sp>
      <p:sp>
        <p:nvSpPr>
          <p:cNvPr id="13" name="object 13"/>
          <p:cNvSpPr/>
          <p:nvPr/>
        </p:nvSpPr>
        <p:spPr>
          <a:xfrm>
            <a:off x="943396" y="1661537"/>
            <a:ext cx="804470" cy="803221"/>
          </a:xfrm>
          <a:custGeom>
            <a:avLst/>
            <a:gdLst/>
            <a:ahLst/>
            <a:cxnLst/>
            <a:rect l="l" t="t" r="r" b="b"/>
            <a:pathLst>
              <a:path w="818514" h="817244">
                <a:moveTo>
                  <a:pt x="0" y="408432"/>
                </a:moveTo>
                <a:lnTo>
                  <a:pt x="2752" y="360801"/>
                </a:lnTo>
                <a:lnTo>
                  <a:pt x="10806" y="314784"/>
                </a:lnTo>
                <a:lnTo>
                  <a:pt x="23854" y="270687"/>
                </a:lnTo>
                <a:lnTo>
                  <a:pt x="41590" y="228816"/>
                </a:lnTo>
                <a:lnTo>
                  <a:pt x="63705" y="189479"/>
                </a:lnTo>
                <a:lnTo>
                  <a:pt x="89893" y="152981"/>
                </a:lnTo>
                <a:lnTo>
                  <a:pt x="119848" y="119629"/>
                </a:lnTo>
                <a:lnTo>
                  <a:pt x="153261" y="89729"/>
                </a:lnTo>
                <a:lnTo>
                  <a:pt x="189827" y="63589"/>
                </a:lnTo>
                <a:lnTo>
                  <a:pt x="229238" y="41514"/>
                </a:lnTo>
                <a:lnTo>
                  <a:pt x="271187" y="23811"/>
                </a:lnTo>
                <a:lnTo>
                  <a:pt x="315368" y="10787"/>
                </a:lnTo>
                <a:lnTo>
                  <a:pt x="361472" y="2747"/>
                </a:lnTo>
                <a:lnTo>
                  <a:pt x="409194" y="0"/>
                </a:lnTo>
                <a:lnTo>
                  <a:pt x="456915" y="2747"/>
                </a:lnTo>
                <a:lnTo>
                  <a:pt x="503019" y="10787"/>
                </a:lnTo>
                <a:lnTo>
                  <a:pt x="547200" y="23811"/>
                </a:lnTo>
                <a:lnTo>
                  <a:pt x="589149" y="41514"/>
                </a:lnTo>
                <a:lnTo>
                  <a:pt x="628560" y="63589"/>
                </a:lnTo>
                <a:lnTo>
                  <a:pt x="665126" y="89729"/>
                </a:lnTo>
                <a:lnTo>
                  <a:pt x="698539" y="119629"/>
                </a:lnTo>
                <a:lnTo>
                  <a:pt x="728494" y="152981"/>
                </a:lnTo>
                <a:lnTo>
                  <a:pt x="754682" y="189479"/>
                </a:lnTo>
                <a:lnTo>
                  <a:pt x="776797" y="228816"/>
                </a:lnTo>
                <a:lnTo>
                  <a:pt x="794533" y="270687"/>
                </a:lnTo>
                <a:lnTo>
                  <a:pt x="807581" y="314784"/>
                </a:lnTo>
                <a:lnTo>
                  <a:pt x="815635" y="360801"/>
                </a:lnTo>
                <a:lnTo>
                  <a:pt x="818388" y="408432"/>
                </a:lnTo>
                <a:lnTo>
                  <a:pt x="815635" y="456062"/>
                </a:lnTo>
                <a:lnTo>
                  <a:pt x="807581" y="502079"/>
                </a:lnTo>
                <a:lnTo>
                  <a:pt x="794533" y="546176"/>
                </a:lnTo>
                <a:lnTo>
                  <a:pt x="776797" y="588047"/>
                </a:lnTo>
                <a:lnTo>
                  <a:pt x="754682" y="627384"/>
                </a:lnTo>
                <a:lnTo>
                  <a:pt x="728494" y="663882"/>
                </a:lnTo>
                <a:lnTo>
                  <a:pt x="698539" y="697234"/>
                </a:lnTo>
                <a:lnTo>
                  <a:pt x="665126" y="727134"/>
                </a:lnTo>
                <a:lnTo>
                  <a:pt x="628560" y="753274"/>
                </a:lnTo>
                <a:lnTo>
                  <a:pt x="589149" y="775349"/>
                </a:lnTo>
                <a:lnTo>
                  <a:pt x="547200" y="793052"/>
                </a:lnTo>
                <a:lnTo>
                  <a:pt x="503019" y="806076"/>
                </a:lnTo>
                <a:lnTo>
                  <a:pt x="456915" y="814116"/>
                </a:lnTo>
                <a:lnTo>
                  <a:pt x="409194" y="816864"/>
                </a:lnTo>
                <a:lnTo>
                  <a:pt x="361472" y="814116"/>
                </a:lnTo>
                <a:lnTo>
                  <a:pt x="315368" y="806076"/>
                </a:lnTo>
                <a:lnTo>
                  <a:pt x="271187" y="793052"/>
                </a:lnTo>
                <a:lnTo>
                  <a:pt x="229238" y="775349"/>
                </a:lnTo>
                <a:lnTo>
                  <a:pt x="189827" y="753274"/>
                </a:lnTo>
                <a:lnTo>
                  <a:pt x="153261" y="727134"/>
                </a:lnTo>
                <a:lnTo>
                  <a:pt x="119848" y="697234"/>
                </a:lnTo>
                <a:lnTo>
                  <a:pt x="89893" y="663882"/>
                </a:lnTo>
                <a:lnTo>
                  <a:pt x="63705" y="627384"/>
                </a:lnTo>
                <a:lnTo>
                  <a:pt x="41590" y="588047"/>
                </a:lnTo>
                <a:lnTo>
                  <a:pt x="23854" y="546176"/>
                </a:lnTo>
                <a:lnTo>
                  <a:pt x="10806" y="502079"/>
                </a:lnTo>
                <a:lnTo>
                  <a:pt x="2752" y="456062"/>
                </a:lnTo>
                <a:lnTo>
                  <a:pt x="0" y="408432"/>
                </a:lnTo>
                <a:close/>
              </a:path>
            </a:pathLst>
          </a:custGeom>
          <a:ln w="15240">
            <a:solidFill>
              <a:srgbClr val="D34817"/>
            </a:solidFill>
          </a:ln>
        </p:spPr>
        <p:txBody>
          <a:bodyPr wrap="square" lIns="0" tIns="0" rIns="0" bIns="0" rtlCol="0"/>
          <a:lstStyle/>
          <a:p>
            <a:endParaRPr sz="1805"/>
          </a:p>
        </p:txBody>
      </p:sp>
      <p:sp>
        <p:nvSpPr>
          <p:cNvPr id="14" name="object 14"/>
          <p:cNvSpPr/>
          <p:nvPr/>
        </p:nvSpPr>
        <p:spPr>
          <a:xfrm>
            <a:off x="1346319" y="2705538"/>
            <a:ext cx="10284612" cy="642827"/>
          </a:xfrm>
          <a:custGeom>
            <a:avLst/>
            <a:gdLst/>
            <a:ahLst/>
            <a:cxnLst/>
            <a:rect l="l" t="t" r="r" b="b"/>
            <a:pathLst>
              <a:path w="10464165" h="654050">
                <a:moveTo>
                  <a:pt x="0" y="0"/>
                </a:moveTo>
                <a:lnTo>
                  <a:pt x="10463784" y="0"/>
                </a:lnTo>
                <a:lnTo>
                  <a:pt x="10463784" y="653796"/>
                </a:lnTo>
                <a:lnTo>
                  <a:pt x="0" y="653796"/>
                </a:lnTo>
                <a:lnTo>
                  <a:pt x="0" y="0"/>
                </a:lnTo>
                <a:close/>
              </a:path>
            </a:pathLst>
          </a:custGeom>
          <a:solidFill>
            <a:srgbClr val="D34817"/>
          </a:solidFill>
        </p:spPr>
        <p:txBody>
          <a:bodyPr wrap="square" lIns="0" tIns="0" rIns="0" bIns="0" rtlCol="0"/>
          <a:lstStyle/>
          <a:p>
            <a:endParaRPr sz="1805"/>
          </a:p>
        </p:txBody>
      </p:sp>
      <p:sp>
        <p:nvSpPr>
          <p:cNvPr id="15" name="object 15"/>
          <p:cNvSpPr/>
          <p:nvPr/>
        </p:nvSpPr>
        <p:spPr>
          <a:xfrm>
            <a:off x="1346319" y="2705538"/>
            <a:ext cx="10284612" cy="642827"/>
          </a:xfrm>
          <a:custGeom>
            <a:avLst/>
            <a:gdLst/>
            <a:ahLst/>
            <a:cxnLst/>
            <a:rect l="l" t="t" r="r" b="b"/>
            <a:pathLst>
              <a:path w="10464165" h="654050">
                <a:moveTo>
                  <a:pt x="0" y="0"/>
                </a:moveTo>
                <a:lnTo>
                  <a:pt x="10463784" y="0"/>
                </a:lnTo>
                <a:lnTo>
                  <a:pt x="10463784" y="653796"/>
                </a:lnTo>
                <a:lnTo>
                  <a:pt x="0" y="653796"/>
                </a:lnTo>
                <a:lnTo>
                  <a:pt x="0" y="0"/>
                </a:lnTo>
                <a:close/>
              </a:path>
            </a:pathLst>
          </a:custGeom>
          <a:ln w="15240">
            <a:solidFill>
              <a:srgbClr val="FFFFFF"/>
            </a:solidFill>
          </a:ln>
        </p:spPr>
        <p:txBody>
          <a:bodyPr wrap="square" lIns="0" tIns="0" rIns="0" bIns="0" rtlCol="0"/>
          <a:lstStyle/>
          <a:p>
            <a:endParaRPr sz="1805"/>
          </a:p>
        </p:txBody>
      </p:sp>
      <p:sp>
        <p:nvSpPr>
          <p:cNvPr id="16" name="object 16"/>
          <p:cNvSpPr/>
          <p:nvPr/>
        </p:nvSpPr>
        <p:spPr>
          <a:xfrm>
            <a:off x="943396" y="2624654"/>
            <a:ext cx="804470" cy="803221"/>
          </a:xfrm>
          <a:custGeom>
            <a:avLst/>
            <a:gdLst/>
            <a:ahLst/>
            <a:cxnLst/>
            <a:rect l="l" t="t" r="r" b="b"/>
            <a:pathLst>
              <a:path w="818514" h="817245">
                <a:moveTo>
                  <a:pt x="409194" y="0"/>
                </a:moveTo>
                <a:lnTo>
                  <a:pt x="361472" y="2747"/>
                </a:lnTo>
                <a:lnTo>
                  <a:pt x="315368" y="10787"/>
                </a:lnTo>
                <a:lnTo>
                  <a:pt x="271187" y="23811"/>
                </a:lnTo>
                <a:lnTo>
                  <a:pt x="229238" y="41514"/>
                </a:lnTo>
                <a:lnTo>
                  <a:pt x="189827" y="63589"/>
                </a:lnTo>
                <a:lnTo>
                  <a:pt x="153261" y="89729"/>
                </a:lnTo>
                <a:lnTo>
                  <a:pt x="119848" y="119629"/>
                </a:lnTo>
                <a:lnTo>
                  <a:pt x="89893" y="152981"/>
                </a:lnTo>
                <a:lnTo>
                  <a:pt x="63705" y="189479"/>
                </a:lnTo>
                <a:lnTo>
                  <a:pt x="41590" y="228816"/>
                </a:lnTo>
                <a:lnTo>
                  <a:pt x="23854" y="270687"/>
                </a:lnTo>
                <a:lnTo>
                  <a:pt x="10806" y="314784"/>
                </a:lnTo>
                <a:lnTo>
                  <a:pt x="2752" y="360801"/>
                </a:lnTo>
                <a:lnTo>
                  <a:pt x="0" y="408431"/>
                </a:lnTo>
                <a:lnTo>
                  <a:pt x="2752" y="456062"/>
                </a:lnTo>
                <a:lnTo>
                  <a:pt x="10806" y="502079"/>
                </a:lnTo>
                <a:lnTo>
                  <a:pt x="23854" y="546176"/>
                </a:lnTo>
                <a:lnTo>
                  <a:pt x="41590" y="588047"/>
                </a:lnTo>
                <a:lnTo>
                  <a:pt x="63705" y="627384"/>
                </a:lnTo>
                <a:lnTo>
                  <a:pt x="89893" y="663882"/>
                </a:lnTo>
                <a:lnTo>
                  <a:pt x="119848" y="697234"/>
                </a:lnTo>
                <a:lnTo>
                  <a:pt x="153261" y="727134"/>
                </a:lnTo>
                <a:lnTo>
                  <a:pt x="189827" y="753274"/>
                </a:lnTo>
                <a:lnTo>
                  <a:pt x="229238" y="775349"/>
                </a:lnTo>
                <a:lnTo>
                  <a:pt x="271187" y="793052"/>
                </a:lnTo>
                <a:lnTo>
                  <a:pt x="315368" y="806076"/>
                </a:lnTo>
                <a:lnTo>
                  <a:pt x="361472" y="814116"/>
                </a:lnTo>
                <a:lnTo>
                  <a:pt x="409194" y="816863"/>
                </a:lnTo>
                <a:lnTo>
                  <a:pt x="456915" y="814116"/>
                </a:lnTo>
                <a:lnTo>
                  <a:pt x="503019" y="806076"/>
                </a:lnTo>
                <a:lnTo>
                  <a:pt x="547200" y="793052"/>
                </a:lnTo>
                <a:lnTo>
                  <a:pt x="589149" y="775349"/>
                </a:lnTo>
                <a:lnTo>
                  <a:pt x="628560" y="753274"/>
                </a:lnTo>
                <a:lnTo>
                  <a:pt x="665126" y="727134"/>
                </a:lnTo>
                <a:lnTo>
                  <a:pt x="698539" y="697234"/>
                </a:lnTo>
                <a:lnTo>
                  <a:pt x="728494" y="663882"/>
                </a:lnTo>
                <a:lnTo>
                  <a:pt x="754682" y="627384"/>
                </a:lnTo>
                <a:lnTo>
                  <a:pt x="776797" y="588047"/>
                </a:lnTo>
                <a:lnTo>
                  <a:pt x="794533" y="546176"/>
                </a:lnTo>
                <a:lnTo>
                  <a:pt x="807581" y="502079"/>
                </a:lnTo>
                <a:lnTo>
                  <a:pt x="815635" y="456062"/>
                </a:lnTo>
                <a:lnTo>
                  <a:pt x="818388" y="408431"/>
                </a:lnTo>
                <a:lnTo>
                  <a:pt x="815635" y="360801"/>
                </a:lnTo>
                <a:lnTo>
                  <a:pt x="807581" y="314784"/>
                </a:lnTo>
                <a:lnTo>
                  <a:pt x="794533" y="270687"/>
                </a:lnTo>
                <a:lnTo>
                  <a:pt x="776797" y="228816"/>
                </a:lnTo>
                <a:lnTo>
                  <a:pt x="754682" y="189479"/>
                </a:lnTo>
                <a:lnTo>
                  <a:pt x="728494" y="152981"/>
                </a:lnTo>
                <a:lnTo>
                  <a:pt x="698539" y="119629"/>
                </a:lnTo>
                <a:lnTo>
                  <a:pt x="665126" y="89729"/>
                </a:lnTo>
                <a:lnTo>
                  <a:pt x="628560" y="63589"/>
                </a:lnTo>
                <a:lnTo>
                  <a:pt x="589149" y="41514"/>
                </a:lnTo>
                <a:lnTo>
                  <a:pt x="547200" y="23811"/>
                </a:lnTo>
                <a:lnTo>
                  <a:pt x="503019" y="10787"/>
                </a:lnTo>
                <a:lnTo>
                  <a:pt x="456915" y="2747"/>
                </a:lnTo>
                <a:lnTo>
                  <a:pt x="409194" y="0"/>
                </a:lnTo>
                <a:close/>
              </a:path>
            </a:pathLst>
          </a:custGeom>
          <a:solidFill>
            <a:srgbClr val="FFFFFF"/>
          </a:solidFill>
        </p:spPr>
        <p:txBody>
          <a:bodyPr wrap="square" lIns="0" tIns="0" rIns="0" bIns="0" rtlCol="0"/>
          <a:lstStyle/>
          <a:p>
            <a:endParaRPr sz="1805"/>
          </a:p>
        </p:txBody>
      </p:sp>
      <p:sp>
        <p:nvSpPr>
          <p:cNvPr id="17" name="object 17"/>
          <p:cNvSpPr/>
          <p:nvPr/>
        </p:nvSpPr>
        <p:spPr>
          <a:xfrm>
            <a:off x="943396" y="2624654"/>
            <a:ext cx="804470" cy="803221"/>
          </a:xfrm>
          <a:custGeom>
            <a:avLst/>
            <a:gdLst/>
            <a:ahLst/>
            <a:cxnLst/>
            <a:rect l="l" t="t" r="r" b="b"/>
            <a:pathLst>
              <a:path w="818514" h="817245">
                <a:moveTo>
                  <a:pt x="0" y="408431"/>
                </a:moveTo>
                <a:lnTo>
                  <a:pt x="2752" y="360801"/>
                </a:lnTo>
                <a:lnTo>
                  <a:pt x="10806" y="314784"/>
                </a:lnTo>
                <a:lnTo>
                  <a:pt x="23854" y="270687"/>
                </a:lnTo>
                <a:lnTo>
                  <a:pt x="41590" y="228816"/>
                </a:lnTo>
                <a:lnTo>
                  <a:pt x="63705" y="189479"/>
                </a:lnTo>
                <a:lnTo>
                  <a:pt x="89893" y="152981"/>
                </a:lnTo>
                <a:lnTo>
                  <a:pt x="119848" y="119629"/>
                </a:lnTo>
                <a:lnTo>
                  <a:pt x="153261" y="89729"/>
                </a:lnTo>
                <a:lnTo>
                  <a:pt x="189827" y="63589"/>
                </a:lnTo>
                <a:lnTo>
                  <a:pt x="229238" y="41514"/>
                </a:lnTo>
                <a:lnTo>
                  <a:pt x="271187" y="23811"/>
                </a:lnTo>
                <a:lnTo>
                  <a:pt x="315368" y="10787"/>
                </a:lnTo>
                <a:lnTo>
                  <a:pt x="361472" y="2747"/>
                </a:lnTo>
                <a:lnTo>
                  <a:pt x="409194" y="0"/>
                </a:lnTo>
                <a:lnTo>
                  <a:pt x="456915" y="2747"/>
                </a:lnTo>
                <a:lnTo>
                  <a:pt x="503019" y="10787"/>
                </a:lnTo>
                <a:lnTo>
                  <a:pt x="547200" y="23811"/>
                </a:lnTo>
                <a:lnTo>
                  <a:pt x="589149" y="41514"/>
                </a:lnTo>
                <a:lnTo>
                  <a:pt x="628560" y="63589"/>
                </a:lnTo>
                <a:lnTo>
                  <a:pt x="665126" y="89729"/>
                </a:lnTo>
                <a:lnTo>
                  <a:pt x="698539" y="119629"/>
                </a:lnTo>
                <a:lnTo>
                  <a:pt x="728494" y="152981"/>
                </a:lnTo>
                <a:lnTo>
                  <a:pt x="754682" y="189479"/>
                </a:lnTo>
                <a:lnTo>
                  <a:pt x="776797" y="228816"/>
                </a:lnTo>
                <a:lnTo>
                  <a:pt x="794533" y="270687"/>
                </a:lnTo>
                <a:lnTo>
                  <a:pt x="807581" y="314784"/>
                </a:lnTo>
                <a:lnTo>
                  <a:pt x="815635" y="360801"/>
                </a:lnTo>
                <a:lnTo>
                  <a:pt x="818388" y="408431"/>
                </a:lnTo>
                <a:lnTo>
                  <a:pt x="815635" y="456062"/>
                </a:lnTo>
                <a:lnTo>
                  <a:pt x="807581" y="502079"/>
                </a:lnTo>
                <a:lnTo>
                  <a:pt x="794533" y="546176"/>
                </a:lnTo>
                <a:lnTo>
                  <a:pt x="776797" y="588047"/>
                </a:lnTo>
                <a:lnTo>
                  <a:pt x="754682" y="627384"/>
                </a:lnTo>
                <a:lnTo>
                  <a:pt x="728494" y="663882"/>
                </a:lnTo>
                <a:lnTo>
                  <a:pt x="698539" y="697234"/>
                </a:lnTo>
                <a:lnTo>
                  <a:pt x="665126" y="727134"/>
                </a:lnTo>
                <a:lnTo>
                  <a:pt x="628560" y="753274"/>
                </a:lnTo>
                <a:lnTo>
                  <a:pt x="589149" y="775349"/>
                </a:lnTo>
                <a:lnTo>
                  <a:pt x="547200" y="793052"/>
                </a:lnTo>
                <a:lnTo>
                  <a:pt x="503019" y="806076"/>
                </a:lnTo>
                <a:lnTo>
                  <a:pt x="456915" y="814116"/>
                </a:lnTo>
                <a:lnTo>
                  <a:pt x="409194" y="816863"/>
                </a:lnTo>
                <a:lnTo>
                  <a:pt x="361472" y="814116"/>
                </a:lnTo>
                <a:lnTo>
                  <a:pt x="315368" y="806076"/>
                </a:lnTo>
                <a:lnTo>
                  <a:pt x="271187" y="793052"/>
                </a:lnTo>
                <a:lnTo>
                  <a:pt x="229238" y="775349"/>
                </a:lnTo>
                <a:lnTo>
                  <a:pt x="189827" y="753274"/>
                </a:lnTo>
                <a:lnTo>
                  <a:pt x="153261" y="727134"/>
                </a:lnTo>
                <a:lnTo>
                  <a:pt x="119848" y="697234"/>
                </a:lnTo>
                <a:lnTo>
                  <a:pt x="89893" y="663882"/>
                </a:lnTo>
                <a:lnTo>
                  <a:pt x="63705" y="627384"/>
                </a:lnTo>
                <a:lnTo>
                  <a:pt x="41590" y="588047"/>
                </a:lnTo>
                <a:lnTo>
                  <a:pt x="23854" y="546176"/>
                </a:lnTo>
                <a:lnTo>
                  <a:pt x="10806" y="502079"/>
                </a:lnTo>
                <a:lnTo>
                  <a:pt x="2752" y="456062"/>
                </a:lnTo>
                <a:lnTo>
                  <a:pt x="0" y="408431"/>
                </a:lnTo>
                <a:close/>
              </a:path>
            </a:pathLst>
          </a:custGeom>
          <a:ln w="15240">
            <a:solidFill>
              <a:srgbClr val="D34817"/>
            </a:solidFill>
          </a:ln>
        </p:spPr>
        <p:txBody>
          <a:bodyPr wrap="square" lIns="0" tIns="0" rIns="0" bIns="0" rtlCol="0"/>
          <a:lstStyle/>
          <a:p>
            <a:endParaRPr sz="1805"/>
          </a:p>
        </p:txBody>
      </p:sp>
      <p:sp>
        <p:nvSpPr>
          <p:cNvPr id="18" name="object 18"/>
          <p:cNvSpPr/>
          <p:nvPr/>
        </p:nvSpPr>
        <p:spPr>
          <a:xfrm>
            <a:off x="977847" y="3668656"/>
            <a:ext cx="10652833" cy="642827"/>
          </a:xfrm>
          <a:custGeom>
            <a:avLst/>
            <a:gdLst/>
            <a:ahLst/>
            <a:cxnLst/>
            <a:rect l="l" t="t" r="r" b="b"/>
            <a:pathLst>
              <a:path w="10838815" h="654050">
                <a:moveTo>
                  <a:pt x="0" y="0"/>
                </a:moveTo>
                <a:lnTo>
                  <a:pt x="10838688" y="0"/>
                </a:lnTo>
                <a:lnTo>
                  <a:pt x="10838688" y="653795"/>
                </a:lnTo>
                <a:lnTo>
                  <a:pt x="0" y="653795"/>
                </a:lnTo>
                <a:lnTo>
                  <a:pt x="0" y="0"/>
                </a:lnTo>
                <a:close/>
              </a:path>
            </a:pathLst>
          </a:custGeom>
          <a:solidFill>
            <a:srgbClr val="D34817"/>
          </a:solidFill>
        </p:spPr>
        <p:txBody>
          <a:bodyPr wrap="square" lIns="0" tIns="0" rIns="0" bIns="0" rtlCol="0"/>
          <a:lstStyle/>
          <a:p>
            <a:endParaRPr sz="1805"/>
          </a:p>
        </p:txBody>
      </p:sp>
      <p:sp>
        <p:nvSpPr>
          <p:cNvPr id="19" name="object 19"/>
          <p:cNvSpPr/>
          <p:nvPr/>
        </p:nvSpPr>
        <p:spPr>
          <a:xfrm>
            <a:off x="977847" y="3668656"/>
            <a:ext cx="10652833" cy="642827"/>
          </a:xfrm>
          <a:custGeom>
            <a:avLst/>
            <a:gdLst/>
            <a:ahLst/>
            <a:cxnLst/>
            <a:rect l="l" t="t" r="r" b="b"/>
            <a:pathLst>
              <a:path w="10838815" h="654050">
                <a:moveTo>
                  <a:pt x="0" y="0"/>
                </a:moveTo>
                <a:lnTo>
                  <a:pt x="10838688" y="0"/>
                </a:lnTo>
                <a:lnTo>
                  <a:pt x="10838688" y="653795"/>
                </a:lnTo>
                <a:lnTo>
                  <a:pt x="0" y="653795"/>
                </a:lnTo>
                <a:lnTo>
                  <a:pt x="0" y="0"/>
                </a:lnTo>
                <a:close/>
              </a:path>
            </a:pathLst>
          </a:custGeom>
          <a:ln w="15240">
            <a:solidFill>
              <a:srgbClr val="FFFFFF"/>
            </a:solidFill>
          </a:ln>
        </p:spPr>
        <p:txBody>
          <a:bodyPr wrap="square" lIns="0" tIns="0" rIns="0" bIns="0" rtlCol="0"/>
          <a:lstStyle/>
          <a:p>
            <a:endParaRPr sz="1805"/>
          </a:p>
        </p:txBody>
      </p:sp>
      <p:sp>
        <p:nvSpPr>
          <p:cNvPr id="20" name="object 20"/>
          <p:cNvSpPr txBox="1"/>
          <p:nvPr/>
        </p:nvSpPr>
        <p:spPr>
          <a:xfrm>
            <a:off x="1474738" y="900982"/>
            <a:ext cx="8739330" cy="3247212"/>
          </a:xfrm>
          <a:prstGeom prst="rect">
            <a:avLst/>
          </a:prstGeom>
        </p:spPr>
        <p:txBody>
          <a:bodyPr vert="horz" wrap="square" lIns="0" tIns="0" rIns="0" bIns="0" rtlCol="0">
            <a:spAutoFit/>
          </a:bodyPr>
          <a:lstStyle/>
          <a:p>
            <a:pPr marL="12482"/>
            <a:r>
              <a:rPr sz="2163" spc="-10" dirty="0">
                <a:solidFill>
                  <a:srgbClr val="FFFFFF"/>
                </a:solidFill>
                <a:latin typeface="Trebuchet MS" panose="020B0603020202020204" pitchFamily="34" charset="0"/>
                <a:cs typeface="Calibri"/>
              </a:rPr>
              <a:t>Сформулировать </a:t>
            </a:r>
            <a:r>
              <a:rPr sz="2163" spc="-5" dirty="0">
                <a:solidFill>
                  <a:srgbClr val="FFFFFF"/>
                </a:solidFill>
                <a:latin typeface="Trebuchet MS" panose="020B0603020202020204" pitchFamily="34" charset="0"/>
                <a:cs typeface="Calibri"/>
              </a:rPr>
              <a:t>возможные </a:t>
            </a:r>
            <a:r>
              <a:rPr sz="2163" spc="-20" dirty="0">
                <a:solidFill>
                  <a:srgbClr val="FFFFFF"/>
                </a:solidFill>
                <a:latin typeface="Trebuchet MS" panose="020B0603020202020204" pitchFamily="34" charset="0"/>
                <a:cs typeface="Calibri"/>
              </a:rPr>
              <a:t>методы</a:t>
            </a:r>
            <a:r>
              <a:rPr sz="2163" spc="-25" dirty="0">
                <a:solidFill>
                  <a:srgbClr val="FFFFFF"/>
                </a:solidFill>
                <a:latin typeface="Trebuchet MS" panose="020B0603020202020204" pitchFamily="34" charset="0"/>
                <a:cs typeface="Calibri"/>
              </a:rPr>
              <a:t> </a:t>
            </a:r>
            <a:r>
              <a:rPr sz="2163" spc="-10" dirty="0">
                <a:solidFill>
                  <a:srgbClr val="FFFFFF"/>
                </a:solidFill>
                <a:latin typeface="Trebuchet MS" panose="020B0603020202020204" pitchFamily="34" charset="0"/>
                <a:cs typeface="Calibri"/>
              </a:rPr>
              <a:t>расчета</a:t>
            </a:r>
            <a:endParaRPr sz="2163" dirty="0">
              <a:latin typeface="Trebuchet MS" panose="020B0603020202020204" pitchFamily="34" charset="0"/>
              <a:cs typeface="Calibri"/>
            </a:endParaRPr>
          </a:p>
          <a:p>
            <a:pPr marL="380706" marR="4993">
              <a:lnSpc>
                <a:spcPts val="7588"/>
              </a:lnSpc>
              <a:spcBef>
                <a:spcPts val="1086"/>
              </a:spcBef>
            </a:pPr>
            <a:r>
              <a:rPr sz="2163" spc="-5" dirty="0">
                <a:solidFill>
                  <a:srgbClr val="FFFFFF"/>
                </a:solidFill>
                <a:latin typeface="Trebuchet MS" panose="020B0603020202020204" pitchFamily="34" charset="0"/>
                <a:cs typeface="Calibri"/>
              </a:rPr>
              <a:t>Проработать </a:t>
            </a:r>
            <a:r>
              <a:rPr sz="2163" spc="-20" dirty="0">
                <a:solidFill>
                  <a:srgbClr val="FFFFFF"/>
                </a:solidFill>
                <a:latin typeface="Trebuchet MS" panose="020B0603020202020204" pitchFamily="34" charset="0"/>
                <a:cs typeface="Calibri"/>
              </a:rPr>
              <a:t>формулы </a:t>
            </a:r>
            <a:r>
              <a:rPr sz="2163" spc="-5" dirty="0">
                <a:solidFill>
                  <a:srgbClr val="FFFFFF"/>
                </a:solidFill>
                <a:latin typeface="Trebuchet MS" panose="020B0603020202020204" pitchFamily="34" charset="0"/>
                <a:cs typeface="Calibri"/>
              </a:rPr>
              <a:t>и </a:t>
            </a:r>
            <a:r>
              <a:rPr sz="2163" spc="-10" dirty="0">
                <a:solidFill>
                  <a:srgbClr val="FFFFFF"/>
                </a:solidFill>
                <a:latin typeface="Trebuchet MS" panose="020B0603020202020204" pitchFamily="34" charset="0"/>
                <a:cs typeface="Calibri"/>
              </a:rPr>
              <a:t>коэффициенты, </a:t>
            </a:r>
            <a:r>
              <a:rPr sz="2163" spc="-5" dirty="0">
                <a:solidFill>
                  <a:srgbClr val="FFFFFF"/>
                </a:solidFill>
                <a:latin typeface="Trebuchet MS" panose="020B0603020202020204" pitchFamily="34" charset="0"/>
                <a:cs typeface="Calibri"/>
              </a:rPr>
              <a:t>правила применения </a:t>
            </a:r>
            <a:r>
              <a:rPr sz="2163" spc="-20" dirty="0">
                <a:solidFill>
                  <a:srgbClr val="FFFFFF"/>
                </a:solidFill>
                <a:latin typeface="Trebuchet MS" panose="020B0603020202020204" pitchFamily="34" charset="0"/>
                <a:cs typeface="Calibri"/>
              </a:rPr>
              <a:t>методов  </a:t>
            </a:r>
            <a:r>
              <a:rPr sz="2163" spc="-5" dirty="0">
                <a:solidFill>
                  <a:srgbClr val="FFFFFF"/>
                </a:solidFill>
                <a:latin typeface="Trebuchet MS" panose="020B0603020202020204" pitchFamily="34" charset="0"/>
                <a:cs typeface="Calibri"/>
              </a:rPr>
              <a:t>Закрепить </a:t>
            </a:r>
            <a:r>
              <a:rPr sz="2163" spc="-20" dirty="0">
                <a:solidFill>
                  <a:srgbClr val="FFFFFF"/>
                </a:solidFill>
                <a:latin typeface="Trebuchet MS" panose="020B0603020202020204" pitchFamily="34" charset="0"/>
                <a:cs typeface="Calibri"/>
              </a:rPr>
              <a:t>методы </a:t>
            </a:r>
            <a:r>
              <a:rPr sz="2163" spc="-5" dirty="0">
                <a:solidFill>
                  <a:srgbClr val="FFFFFF"/>
                </a:solidFill>
                <a:latin typeface="Trebuchet MS" panose="020B0603020202020204" pitchFamily="34" charset="0"/>
                <a:cs typeface="Calibri"/>
              </a:rPr>
              <a:t>и </a:t>
            </a:r>
            <a:r>
              <a:rPr sz="2163" spc="-20" dirty="0">
                <a:solidFill>
                  <a:srgbClr val="FFFFFF"/>
                </a:solidFill>
                <a:latin typeface="Trebuchet MS" panose="020B0603020202020204" pitchFamily="34" charset="0"/>
                <a:cs typeface="Calibri"/>
              </a:rPr>
              <a:t>формулы </a:t>
            </a:r>
            <a:r>
              <a:rPr sz="2163" spc="-5" dirty="0">
                <a:solidFill>
                  <a:srgbClr val="FFFFFF"/>
                </a:solidFill>
                <a:latin typeface="Trebuchet MS" panose="020B0603020202020204" pitchFamily="34" charset="0"/>
                <a:cs typeface="Calibri"/>
              </a:rPr>
              <a:t>в</a:t>
            </a:r>
            <a:r>
              <a:rPr sz="2163" spc="49" dirty="0">
                <a:solidFill>
                  <a:srgbClr val="FFFFFF"/>
                </a:solidFill>
                <a:latin typeface="Trebuchet MS" panose="020B0603020202020204" pitchFamily="34" charset="0"/>
                <a:cs typeface="Calibri"/>
              </a:rPr>
              <a:t> </a:t>
            </a:r>
            <a:r>
              <a:rPr sz="2163" spc="-5" dirty="0">
                <a:solidFill>
                  <a:srgbClr val="FFFFFF"/>
                </a:solidFill>
                <a:latin typeface="Trebuchet MS" panose="020B0603020202020204" pitchFamily="34" charset="0"/>
                <a:cs typeface="Calibri"/>
              </a:rPr>
              <a:t>ПоЗ</a:t>
            </a:r>
            <a:endParaRPr sz="2163" dirty="0">
              <a:latin typeface="Trebuchet MS" panose="020B0603020202020204" pitchFamily="34" charset="0"/>
              <a:cs typeface="Calibri"/>
            </a:endParaRPr>
          </a:p>
          <a:p>
            <a:pPr>
              <a:lnSpc>
                <a:spcPct val="100000"/>
              </a:lnSpc>
            </a:pPr>
            <a:endParaRPr sz="2163" dirty="0">
              <a:latin typeface="Trebuchet MS" panose="020B0603020202020204" pitchFamily="34" charset="0"/>
              <a:cs typeface="Times New Roman"/>
            </a:endParaRPr>
          </a:p>
          <a:p>
            <a:pPr marL="12482">
              <a:spcBef>
                <a:spcPts val="1421"/>
              </a:spcBef>
            </a:pPr>
            <a:r>
              <a:rPr sz="2163" spc="-5" dirty="0">
                <a:solidFill>
                  <a:srgbClr val="FFFFFF"/>
                </a:solidFill>
                <a:latin typeface="Trebuchet MS" panose="020B0603020202020204" pitchFamily="34" charset="0"/>
                <a:cs typeface="Calibri"/>
              </a:rPr>
              <a:t>Включить данные о </a:t>
            </a:r>
            <a:r>
              <a:rPr sz="2163" spc="-10" dirty="0">
                <a:solidFill>
                  <a:srgbClr val="FFFFFF"/>
                </a:solidFill>
                <a:latin typeface="Trebuchet MS" panose="020B0603020202020204" pitchFamily="34" charset="0"/>
                <a:cs typeface="Calibri"/>
              </a:rPr>
              <a:t>НМЦД </a:t>
            </a:r>
            <a:r>
              <a:rPr sz="2163" spc="-5" dirty="0">
                <a:solidFill>
                  <a:srgbClr val="FFFFFF"/>
                </a:solidFill>
                <a:latin typeface="Trebuchet MS" panose="020B0603020202020204" pitchFamily="34" charset="0"/>
                <a:cs typeface="Calibri"/>
              </a:rPr>
              <a:t>в </a:t>
            </a:r>
            <a:r>
              <a:rPr sz="2163" spc="-10" dirty="0">
                <a:solidFill>
                  <a:srgbClr val="FFFFFF"/>
                </a:solidFill>
                <a:latin typeface="Trebuchet MS" panose="020B0603020202020204" pitchFamily="34" charset="0"/>
                <a:cs typeface="Calibri"/>
              </a:rPr>
              <a:t>шаблоны </a:t>
            </a:r>
            <a:r>
              <a:rPr sz="2163" spc="-5" dirty="0">
                <a:solidFill>
                  <a:srgbClr val="FFFFFF"/>
                </a:solidFill>
                <a:latin typeface="Trebuchet MS" panose="020B0603020202020204" pitchFamily="34" charset="0"/>
                <a:cs typeface="Calibri"/>
              </a:rPr>
              <a:t>и </a:t>
            </a:r>
            <a:r>
              <a:rPr sz="2163" spc="-10" dirty="0">
                <a:solidFill>
                  <a:srgbClr val="FFFFFF"/>
                </a:solidFill>
                <a:latin typeface="Trebuchet MS" panose="020B0603020202020204" pitchFamily="34" charset="0"/>
                <a:cs typeface="Calibri"/>
              </a:rPr>
              <a:t>документации </a:t>
            </a:r>
            <a:r>
              <a:rPr sz="2163" spc="-5" dirty="0">
                <a:solidFill>
                  <a:srgbClr val="FFFFFF"/>
                </a:solidFill>
                <a:latin typeface="Trebuchet MS" panose="020B0603020202020204" pitchFamily="34" charset="0"/>
                <a:cs typeface="Calibri"/>
              </a:rPr>
              <a:t>о</a:t>
            </a:r>
            <a:r>
              <a:rPr sz="2163" spc="132" dirty="0">
                <a:solidFill>
                  <a:srgbClr val="FFFFFF"/>
                </a:solidFill>
                <a:latin typeface="Trebuchet MS" panose="020B0603020202020204" pitchFamily="34" charset="0"/>
                <a:cs typeface="Calibri"/>
              </a:rPr>
              <a:t> </a:t>
            </a:r>
            <a:r>
              <a:rPr sz="2163" spc="-10" dirty="0">
                <a:solidFill>
                  <a:srgbClr val="FFFFFF"/>
                </a:solidFill>
                <a:latin typeface="Trebuchet MS" panose="020B0603020202020204" pitchFamily="34" charset="0"/>
                <a:cs typeface="Calibri"/>
              </a:rPr>
              <a:t>закупке</a:t>
            </a:r>
            <a:endParaRPr sz="2163" dirty="0">
              <a:latin typeface="Trebuchet MS" panose="020B0603020202020204" pitchFamily="34" charset="0"/>
              <a:cs typeface="Calibri"/>
            </a:endParaRPr>
          </a:p>
        </p:txBody>
      </p:sp>
      <p:sp>
        <p:nvSpPr>
          <p:cNvPr id="21" name="object 21"/>
          <p:cNvSpPr/>
          <p:nvPr/>
        </p:nvSpPr>
        <p:spPr>
          <a:xfrm>
            <a:off x="576422" y="3587772"/>
            <a:ext cx="803221" cy="804470"/>
          </a:xfrm>
          <a:custGeom>
            <a:avLst/>
            <a:gdLst/>
            <a:ahLst/>
            <a:cxnLst/>
            <a:rect l="l" t="t" r="r" b="b"/>
            <a:pathLst>
              <a:path w="817244" h="818514">
                <a:moveTo>
                  <a:pt x="408431" y="0"/>
                </a:moveTo>
                <a:lnTo>
                  <a:pt x="360801" y="2752"/>
                </a:lnTo>
                <a:lnTo>
                  <a:pt x="314784" y="10806"/>
                </a:lnTo>
                <a:lnTo>
                  <a:pt x="270687" y="23854"/>
                </a:lnTo>
                <a:lnTo>
                  <a:pt x="228816" y="41590"/>
                </a:lnTo>
                <a:lnTo>
                  <a:pt x="189479" y="63705"/>
                </a:lnTo>
                <a:lnTo>
                  <a:pt x="152981" y="89893"/>
                </a:lnTo>
                <a:lnTo>
                  <a:pt x="119629" y="119848"/>
                </a:lnTo>
                <a:lnTo>
                  <a:pt x="89729" y="153261"/>
                </a:lnTo>
                <a:lnTo>
                  <a:pt x="63589" y="189827"/>
                </a:lnTo>
                <a:lnTo>
                  <a:pt x="41514" y="229238"/>
                </a:lnTo>
                <a:lnTo>
                  <a:pt x="23811" y="271187"/>
                </a:lnTo>
                <a:lnTo>
                  <a:pt x="10787" y="315368"/>
                </a:lnTo>
                <a:lnTo>
                  <a:pt x="2747" y="361472"/>
                </a:lnTo>
                <a:lnTo>
                  <a:pt x="0" y="409193"/>
                </a:lnTo>
                <a:lnTo>
                  <a:pt x="2747" y="456915"/>
                </a:lnTo>
                <a:lnTo>
                  <a:pt x="10787" y="503019"/>
                </a:lnTo>
                <a:lnTo>
                  <a:pt x="23811" y="547200"/>
                </a:lnTo>
                <a:lnTo>
                  <a:pt x="41514" y="589149"/>
                </a:lnTo>
                <a:lnTo>
                  <a:pt x="63589" y="628560"/>
                </a:lnTo>
                <a:lnTo>
                  <a:pt x="89729" y="665126"/>
                </a:lnTo>
                <a:lnTo>
                  <a:pt x="119629" y="698539"/>
                </a:lnTo>
                <a:lnTo>
                  <a:pt x="152981" y="728494"/>
                </a:lnTo>
                <a:lnTo>
                  <a:pt x="189479" y="754682"/>
                </a:lnTo>
                <a:lnTo>
                  <a:pt x="228816" y="776797"/>
                </a:lnTo>
                <a:lnTo>
                  <a:pt x="270687" y="794533"/>
                </a:lnTo>
                <a:lnTo>
                  <a:pt x="314784" y="807581"/>
                </a:lnTo>
                <a:lnTo>
                  <a:pt x="360801" y="815635"/>
                </a:lnTo>
                <a:lnTo>
                  <a:pt x="408431" y="818387"/>
                </a:lnTo>
                <a:lnTo>
                  <a:pt x="456062" y="815635"/>
                </a:lnTo>
                <a:lnTo>
                  <a:pt x="502079" y="807581"/>
                </a:lnTo>
                <a:lnTo>
                  <a:pt x="546176" y="794533"/>
                </a:lnTo>
                <a:lnTo>
                  <a:pt x="588047" y="776797"/>
                </a:lnTo>
                <a:lnTo>
                  <a:pt x="627384" y="754682"/>
                </a:lnTo>
                <a:lnTo>
                  <a:pt x="663882" y="728494"/>
                </a:lnTo>
                <a:lnTo>
                  <a:pt x="697234" y="698539"/>
                </a:lnTo>
                <a:lnTo>
                  <a:pt x="727134" y="665126"/>
                </a:lnTo>
                <a:lnTo>
                  <a:pt x="753274" y="628560"/>
                </a:lnTo>
                <a:lnTo>
                  <a:pt x="775349" y="589149"/>
                </a:lnTo>
                <a:lnTo>
                  <a:pt x="793052" y="547200"/>
                </a:lnTo>
                <a:lnTo>
                  <a:pt x="806076" y="503019"/>
                </a:lnTo>
                <a:lnTo>
                  <a:pt x="814116" y="456915"/>
                </a:lnTo>
                <a:lnTo>
                  <a:pt x="816863" y="409193"/>
                </a:lnTo>
                <a:lnTo>
                  <a:pt x="814116" y="361472"/>
                </a:lnTo>
                <a:lnTo>
                  <a:pt x="806076" y="315368"/>
                </a:lnTo>
                <a:lnTo>
                  <a:pt x="793052" y="271187"/>
                </a:lnTo>
                <a:lnTo>
                  <a:pt x="775349" y="229238"/>
                </a:lnTo>
                <a:lnTo>
                  <a:pt x="753274" y="189827"/>
                </a:lnTo>
                <a:lnTo>
                  <a:pt x="727134" y="153261"/>
                </a:lnTo>
                <a:lnTo>
                  <a:pt x="697234" y="119848"/>
                </a:lnTo>
                <a:lnTo>
                  <a:pt x="663882" y="89893"/>
                </a:lnTo>
                <a:lnTo>
                  <a:pt x="627384" y="63705"/>
                </a:lnTo>
                <a:lnTo>
                  <a:pt x="588047" y="41590"/>
                </a:lnTo>
                <a:lnTo>
                  <a:pt x="546176" y="23854"/>
                </a:lnTo>
                <a:lnTo>
                  <a:pt x="502079" y="10806"/>
                </a:lnTo>
                <a:lnTo>
                  <a:pt x="456062" y="2752"/>
                </a:lnTo>
                <a:lnTo>
                  <a:pt x="408431" y="0"/>
                </a:lnTo>
                <a:close/>
              </a:path>
            </a:pathLst>
          </a:custGeom>
          <a:solidFill>
            <a:srgbClr val="FFFFFF"/>
          </a:solidFill>
        </p:spPr>
        <p:txBody>
          <a:bodyPr wrap="square" lIns="0" tIns="0" rIns="0" bIns="0" rtlCol="0"/>
          <a:lstStyle/>
          <a:p>
            <a:endParaRPr sz="1805"/>
          </a:p>
        </p:txBody>
      </p:sp>
      <p:sp>
        <p:nvSpPr>
          <p:cNvPr id="22" name="object 22"/>
          <p:cNvSpPr/>
          <p:nvPr/>
        </p:nvSpPr>
        <p:spPr>
          <a:xfrm>
            <a:off x="576422" y="3587772"/>
            <a:ext cx="803221" cy="804470"/>
          </a:xfrm>
          <a:custGeom>
            <a:avLst/>
            <a:gdLst/>
            <a:ahLst/>
            <a:cxnLst/>
            <a:rect l="l" t="t" r="r" b="b"/>
            <a:pathLst>
              <a:path w="817244" h="818514">
                <a:moveTo>
                  <a:pt x="0" y="409193"/>
                </a:moveTo>
                <a:lnTo>
                  <a:pt x="2747" y="361472"/>
                </a:lnTo>
                <a:lnTo>
                  <a:pt x="10787" y="315368"/>
                </a:lnTo>
                <a:lnTo>
                  <a:pt x="23811" y="271187"/>
                </a:lnTo>
                <a:lnTo>
                  <a:pt x="41514" y="229238"/>
                </a:lnTo>
                <a:lnTo>
                  <a:pt x="63589" y="189827"/>
                </a:lnTo>
                <a:lnTo>
                  <a:pt x="89729" y="153261"/>
                </a:lnTo>
                <a:lnTo>
                  <a:pt x="119629" y="119848"/>
                </a:lnTo>
                <a:lnTo>
                  <a:pt x="152981" y="89893"/>
                </a:lnTo>
                <a:lnTo>
                  <a:pt x="189479" y="63705"/>
                </a:lnTo>
                <a:lnTo>
                  <a:pt x="228816" y="41590"/>
                </a:lnTo>
                <a:lnTo>
                  <a:pt x="270687" y="23854"/>
                </a:lnTo>
                <a:lnTo>
                  <a:pt x="314784" y="10806"/>
                </a:lnTo>
                <a:lnTo>
                  <a:pt x="360801" y="2752"/>
                </a:lnTo>
                <a:lnTo>
                  <a:pt x="408431" y="0"/>
                </a:lnTo>
                <a:lnTo>
                  <a:pt x="456062" y="2752"/>
                </a:lnTo>
                <a:lnTo>
                  <a:pt x="502079" y="10806"/>
                </a:lnTo>
                <a:lnTo>
                  <a:pt x="546176" y="23854"/>
                </a:lnTo>
                <a:lnTo>
                  <a:pt x="588047" y="41590"/>
                </a:lnTo>
                <a:lnTo>
                  <a:pt x="627384" y="63705"/>
                </a:lnTo>
                <a:lnTo>
                  <a:pt x="663882" y="89893"/>
                </a:lnTo>
                <a:lnTo>
                  <a:pt x="697234" y="119848"/>
                </a:lnTo>
                <a:lnTo>
                  <a:pt x="727134" y="153261"/>
                </a:lnTo>
                <a:lnTo>
                  <a:pt x="753274" y="189827"/>
                </a:lnTo>
                <a:lnTo>
                  <a:pt x="775349" y="229238"/>
                </a:lnTo>
                <a:lnTo>
                  <a:pt x="793052" y="271187"/>
                </a:lnTo>
                <a:lnTo>
                  <a:pt x="806076" y="315368"/>
                </a:lnTo>
                <a:lnTo>
                  <a:pt x="814116" y="361472"/>
                </a:lnTo>
                <a:lnTo>
                  <a:pt x="816863" y="409193"/>
                </a:lnTo>
                <a:lnTo>
                  <a:pt x="814116" y="456915"/>
                </a:lnTo>
                <a:lnTo>
                  <a:pt x="806076" y="503019"/>
                </a:lnTo>
                <a:lnTo>
                  <a:pt x="793052" y="547200"/>
                </a:lnTo>
                <a:lnTo>
                  <a:pt x="775349" y="589149"/>
                </a:lnTo>
                <a:lnTo>
                  <a:pt x="753274" y="628560"/>
                </a:lnTo>
                <a:lnTo>
                  <a:pt x="727134" y="665126"/>
                </a:lnTo>
                <a:lnTo>
                  <a:pt x="697234" y="698539"/>
                </a:lnTo>
                <a:lnTo>
                  <a:pt x="663882" y="728494"/>
                </a:lnTo>
                <a:lnTo>
                  <a:pt x="627384" y="754682"/>
                </a:lnTo>
                <a:lnTo>
                  <a:pt x="588047" y="776797"/>
                </a:lnTo>
                <a:lnTo>
                  <a:pt x="546176" y="794533"/>
                </a:lnTo>
                <a:lnTo>
                  <a:pt x="502079" y="807581"/>
                </a:lnTo>
                <a:lnTo>
                  <a:pt x="456062" y="815635"/>
                </a:lnTo>
                <a:lnTo>
                  <a:pt x="408431" y="818387"/>
                </a:lnTo>
                <a:lnTo>
                  <a:pt x="360801" y="815635"/>
                </a:lnTo>
                <a:lnTo>
                  <a:pt x="314784" y="807581"/>
                </a:lnTo>
                <a:lnTo>
                  <a:pt x="270687" y="794533"/>
                </a:lnTo>
                <a:lnTo>
                  <a:pt x="228816" y="776797"/>
                </a:lnTo>
                <a:lnTo>
                  <a:pt x="189479" y="754682"/>
                </a:lnTo>
                <a:lnTo>
                  <a:pt x="152981" y="728494"/>
                </a:lnTo>
                <a:lnTo>
                  <a:pt x="119629" y="698539"/>
                </a:lnTo>
                <a:lnTo>
                  <a:pt x="89729" y="665126"/>
                </a:lnTo>
                <a:lnTo>
                  <a:pt x="63589" y="628560"/>
                </a:lnTo>
                <a:lnTo>
                  <a:pt x="41514" y="589149"/>
                </a:lnTo>
                <a:lnTo>
                  <a:pt x="23811" y="547200"/>
                </a:lnTo>
                <a:lnTo>
                  <a:pt x="10787" y="503019"/>
                </a:lnTo>
                <a:lnTo>
                  <a:pt x="2747" y="456915"/>
                </a:lnTo>
                <a:lnTo>
                  <a:pt x="0" y="409193"/>
                </a:lnTo>
                <a:close/>
              </a:path>
            </a:pathLst>
          </a:custGeom>
          <a:ln w="15240">
            <a:solidFill>
              <a:srgbClr val="D34817"/>
            </a:solidFill>
          </a:ln>
        </p:spPr>
        <p:txBody>
          <a:bodyPr wrap="square" lIns="0" tIns="0" rIns="0" bIns="0" rtlCol="0"/>
          <a:lstStyle/>
          <a:p>
            <a:endParaRPr sz="1805"/>
          </a:p>
        </p:txBody>
      </p:sp>
      <p:sp>
        <p:nvSpPr>
          <p:cNvPr id="23" name="object 23"/>
          <p:cNvSpPr txBox="1"/>
          <p:nvPr/>
        </p:nvSpPr>
        <p:spPr>
          <a:xfrm>
            <a:off x="1036262" y="4914868"/>
            <a:ext cx="10119848" cy="1026751"/>
          </a:xfrm>
          <a:prstGeom prst="rect">
            <a:avLst/>
          </a:prstGeom>
          <a:solidFill>
            <a:schemeClr val="accent3">
              <a:lumMod val="20000"/>
              <a:lumOff val="80000"/>
            </a:schemeClr>
          </a:solidFill>
        </p:spPr>
        <p:txBody>
          <a:bodyPr vert="horz" wrap="square" lIns="0" tIns="28085" rIns="0" bIns="0" rtlCol="0">
            <a:spAutoFit/>
          </a:bodyPr>
          <a:lstStyle/>
          <a:p>
            <a:pPr marL="89247" marR="795115" indent="-624">
              <a:spcBef>
                <a:spcPts val="222"/>
              </a:spcBef>
            </a:pPr>
            <a:r>
              <a:rPr sz="2163" b="1" spc="-20" dirty="0">
                <a:latin typeface="Trebuchet MS" panose="020B0603020202020204" pitchFamily="34" charset="0"/>
                <a:cs typeface="Calibri"/>
              </a:rPr>
              <a:t>Методы </a:t>
            </a:r>
            <a:r>
              <a:rPr sz="2163" b="1" spc="-5" dirty="0">
                <a:latin typeface="Trebuchet MS" panose="020B0603020202020204" pitchFamily="34" charset="0"/>
                <a:cs typeface="Calibri"/>
              </a:rPr>
              <a:t>расчета </a:t>
            </a:r>
            <a:r>
              <a:rPr sz="2163" spc="-5" dirty="0">
                <a:latin typeface="Trebuchet MS" panose="020B0603020202020204" pitchFamily="34" charset="0"/>
                <a:cs typeface="Calibri"/>
              </a:rPr>
              <a:t>– совокупность </a:t>
            </a:r>
            <a:r>
              <a:rPr sz="2163" spc="-10" dirty="0">
                <a:latin typeface="Trebuchet MS" panose="020B0603020202020204" pitchFamily="34" charset="0"/>
                <a:cs typeface="Calibri"/>
              </a:rPr>
              <a:t>действий, </a:t>
            </a:r>
            <a:r>
              <a:rPr sz="2163" spc="-15" dirty="0">
                <a:latin typeface="Trebuchet MS" panose="020B0603020202020204" pitchFamily="34" charset="0"/>
                <a:cs typeface="Calibri"/>
              </a:rPr>
              <a:t>которые </a:t>
            </a:r>
            <a:r>
              <a:rPr sz="2163" spc="-20" dirty="0">
                <a:latin typeface="Trebuchet MS" panose="020B0603020202020204" pitchFamily="34" charset="0"/>
                <a:cs typeface="Calibri"/>
              </a:rPr>
              <a:t>необходимо </a:t>
            </a:r>
            <a:r>
              <a:rPr sz="2163" spc="-5" dirty="0">
                <a:latin typeface="Trebuchet MS" panose="020B0603020202020204" pitchFamily="34" charset="0"/>
                <a:cs typeface="Calibri"/>
              </a:rPr>
              <a:t>осуществить  </a:t>
            </a:r>
            <a:r>
              <a:rPr sz="2163" spc="-15" dirty="0">
                <a:latin typeface="Trebuchet MS" panose="020B0603020202020204" pitchFamily="34" charset="0"/>
                <a:cs typeface="Calibri"/>
              </a:rPr>
              <a:t>заказчику, </a:t>
            </a:r>
            <a:r>
              <a:rPr sz="2163" spc="-10" dirty="0">
                <a:latin typeface="Trebuchet MS" panose="020B0603020202020204" pitchFamily="34" charset="0"/>
                <a:cs typeface="Calibri"/>
              </a:rPr>
              <a:t>чтобы </a:t>
            </a:r>
            <a:r>
              <a:rPr sz="2163" spc="-5" dirty="0">
                <a:latin typeface="Trebuchet MS" panose="020B0603020202020204" pitchFamily="34" charset="0"/>
                <a:cs typeface="Calibri"/>
              </a:rPr>
              <a:t>сформировать </a:t>
            </a:r>
            <a:r>
              <a:rPr sz="2163" spc="-10" dirty="0">
                <a:latin typeface="Trebuchet MS" panose="020B0603020202020204" pitchFamily="34" charset="0"/>
                <a:cs typeface="Calibri"/>
              </a:rPr>
              <a:t>цену товара, работы </a:t>
            </a:r>
            <a:r>
              <a:rPr sz="2163" spc="-5" dirty="0">
                <a:latin typeface="Trebuchet MS" panose="020B0603020202020204" pitchFamily="34" charset="0"/>
                <a:cs typeface="Calibri"/>
              </a:rPr>
              <a:t>или </a:t>
            </a:r>
            <a:r>
              <a:rPr sz="2163" spc="-10" dirty="0">
                <a:latin typeface="Trebuchet MS" panose="020B0603020202020204" pitchFamily="34" charset="0"/>
                <a:cs typeface="Calibri"/>
              </a:rPr>
              <a:t>услуги </a:t>
            </a:r>
            <a:r>
              <a:rPr sz="2163" spc="-5" dirty="0">
                <a:latin typeface="Trebuchet MS" panose="020B0603020202020204" pitchFamily="34" charset="0"/>
                <a:cs typeface="Calibri"/>
              </a:rPr>
              <a:t>и осуществить  закупку</a:t>
            </a:r>
            <a:endParaRPr sz="2163">
              <a:latin typeface="Trebuchet MS" panose="020B0603020202020204" pitchFamily="34" charset="0"/>
              <a:cs typeface="Calibri"/>
            </a:endParaRPr>
          </a:p>
        </p:txBody>
      </p:sp>
      <p:sp>
        <p:nvSpPr>
          <p:cNvPr id="2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3654411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838200"/>
            <a:ext cx="11118415" cy="5337615"/>
          </a:xfrm>
          <a:prstGeom prst="rect">
            <a:avLst/>
          </a:prstGeom>
        </p:spPr>
        <p:txBody>
          <a:bodyPr vert="horz" wrap="square" lIns="0" tIns="0" rIns="0" bIns="0" rtlCol="0">
            <a:spAutoFit/>
          </a:bodyPr>
          <a:lstStyle/>
          <a:p>
            <a:pPr marL="12482" marR="1876696">
              <a:buFont typeface="Wingdings"/>
              <a:buChar char=""/>
              <a:tabLst>
                <a:tab pos="350125" algn="l"/>
              </a:tabLst>
            </a:pPr>
            <a:r>
              <a:rPr dirty="0">
                <a:latin typeface="Trebuchet MS" panose="020B0603020202020204" pitchFamily="34" charset="0"/>
                <a:cs typeface="Calibri"/>
              </a:rPr>
              <a:t>Для примера </a:t>
            </a:r>
            <a:r>
              <a:rPr spc="-15" dirty="0">
                <a:latin typeface="Trebuchet MS" panose="020B0603020202020204" pitchFamily="34" charset="0"/>
                <a:cs typeface="Calibri"/>
              </a:rPr>
              <a:t>можете </a:t>
            </a:r>
            <a:r>
              <a:rPr spc="-5" dirty="0">
                <a:latin typeface="Trebuchet MS" panose="020B0603020202020204" pitchFamily="34" charset="0"/>
                <a:cs typeface="Calibri"/>
              </a:rPr>
              <a:t>использовать </a:t>
            </a:r>
            <a:r>
              <a:rPr dirty="0">
                <a:latin typeface="Trebuchet MS" panose="020B0603020202020204" pitchFamily="34" charset="0"/>
                <a:cs typeface="Calibri"/>
              </a:rPr>
              <a:t>нормы </a:t>
            </a:r>
            <a:r>
              <a:rPr spc="-5" dirty="0">
                <a:latin typeface="Trebuchet MS" panose="020B0603020202020204" pitchFamily="34" charset="0"/>
                <a:cs typeface="Calibri"/>
              </a:rPr>
              <a:t>Закона </a:t>
            </a:r>
            <a:r>
              <a:rPr dirty="0">
                <a:latin typeface="Trebuchet MS" panose="020B0603020202020204" pitchFamily="34" charset="0"/>
                <a:cs typeface="Calibri"/>
              </a:rPr>
              <a:t>№ </a:t>
            </a:r>
            <a:r>
              <a:rPr spc="-5" dirty="0">
                <a:latin typeface="Trebuchet MS" panose="020B0603020202020204" pitchFamily="34" charset="0"/>
                <a:cs typeface="Calibri"/>
              </a:rPr>
              <a:t>44-ФЗ </a:t>
            </a:r>
            <a:r>
              <a:rPr dirty="0">
                <a:latin typeface="Trebuchet MS" panose="020B0603020202020204" pitchFamily="34" charset="0"/>
                <a:cs typeface="Calibri"/>
              </a:rPr>
              <a:t>о </a:t>
            </a:r>
            <a:r>
              <a:rPr spc="-5" dirty="0">
                <a:latin typeface="Trebuchet MS" panose="020B0603020202020204" pitchFamily="34" charset="0"/>
                <a:cs typeface="Calibri"/>
              </a:rPr>
              <a:t>контрактной системе.  </a:t>
            </a:r>
            <a:endParaRPr lang="ru-RU" spc="-5" dirty="0">
              <a:latin typeface="Trebuchet MS" panose="020B0603020202020204" pitchFamily="34" charset="0"/>
              <a:cs typeface="Calibri"/>
            </a:endParaRPr>
          </a:p>
          <a:p>
            <a:pPr marL="12482" marR="1876696">
              <a:buFont typeface="Wingdings"/>
              <a:buChar char=""/>
              <a:tabLst>
                <a:tab pos="350125" algn="l"/>
              </a:tabLst>
            </a:pPr>
            <a:endParaRPr lang="ru-RU" spc="-5" dirty="0">
              <a:latin typeface="Trebuchet MS" panose="020B0603020202020204" pitchFamily="34" charset="0"/>
              <a:cs typeface="Calibri"/>
            </a:endParaRPr>
          </a:p>
          <a:p>
            <a:pPr marL="12482" marR="1876696">
              <a:tabLst>
                <a:tab pos="350125" algn="l"/>
              </a:tabLst>
            </a:pPr>
            <a:r>
              <a:rPr spc="-15" dirty="0" err="1">
                <a:latin typeface="Trebuchet MS" panose="020B0603020202020204" pitchFamily="34" charset="0"/>
                <a:cs typeface="Calibri"/>
              </a:rPr>
              <a:t>Методы</a:t>
            </a:r>
            <a:r>
              <a:rPr spc="-15" dirty="0">
                <a:latin typeface="Trebuchet MS" panose="020B0603020202020204" pitchFamily="34" charset="0"/>
                <a:cs typeface="Calibri"/>
              </a:rPr>
              <a:t>:</a:t>
            </a:r>
            <a:endParaRPr dirty="0">
              <a:latin typeface="Trebuchet MS" panose="020B0603020202020204" pitchFamily="34" charset="0"/>
              <a:cs typeface="Calibri"/>
            </a:endParaRPr>
          </a:p>
          <a:p>
            <a:pPr marL="12482" marR="100482">
              <a:buAutoNum type="arabicParenR"/>
              <a:tabLst>
                <a:tab pos="272112" algn="l"/>
              </a:tabLst>
            </a:pPr>
            <a:r>
              <a:rPr spc="-20" dirty="0">
                <a:latin typeface="Trebuchet MS" panose="020B0603020202020204" pitchFamily="34" charset="0"/>
                <a:cs typeface="Calibri"/>
              </a:rPr>
              <a:t>метод </a:t>
            </a:r>
            <a:r>
              <a:rPr dirty="0">
                <a:latin typeface="Trebuchet MS" panose="020B0603020202020204" pitchFamily="34" charset="0"/>
                <a:cs typeface="Calibri"/>
              </a:rPr>
              <a:t>сопоставимых </a:t>
            </a:r>
            <a:r>
              <a:rPr spc="-5" dirty="0">
                <a:latin typeface="Trebuchet MS" panose="020B0603020202020204" pitchFamily="34" charset="0"/>
                <a:cs typeface="Calibri"/>
              </a:rPr>
              <a:t>рыночных </a:t>
            </a:r>
            <a:r>
              <a:rPr spc="-15" dirty="0">
                <a:latin typeface="Trebuchet MS" panose="020B0603020202020204" pitchFamily="34" charset="0"/>
                <a:cs typeface="Calibri"/>
              </a:rPr>
              <a:t>цен </a:t>
            </a:r>
            <a:r>
              <a:rPr dirty="0">
                <a:latin typeface="Trebuchet MS" panose="020B0603020202020204" pitchFamily="34" charset="0"/>
                <a:cs typeface="Calibri"/>
              </a:rPr>
              <a:t>(анализа </a:t>
            </a:r>
            <a:r>
              <a:rPr spc="-5" dirty="0">
                <a:latin typeface="Trebuchet MS" panose="020B0603020202020204" pitchFamily="34" charset="0"/>
                <a:cs typeface="Calibri"/>
              </a:rPr>
              <a:t>рынка) (</a:t>
            </a:r>
            <a:r>
              <a:rPr b="1" spc="-5" dirty="0">
                <a:latin typeface="Trebuchet MS" panose="020B0603020202020204" pitchFamily="34" charset="0"/>
                <a:cs typeface="Calibri"/>
              </a:rPr>
              <a:t>Приказ Минэкономразвития от </a:t>
            </a:r>
            <a:r>
              <a:rPr b="1" dirty="0">
                <a:latin typeface="Trebuchet MS" panose="020B0603020202020204" pitchFamily="34" charset="0"/>
                <a:cs typeface="Calibri"/>
              </a:rPr>
              <a:t>02.10.2013 №  567). </a:t>
            </a:r>
            <a:r>
              <a:rPr b="1" spc="-10" dirty="0">
                <a:solidFill>
                  <a:srgbClr val="00B050"/>
                </a:solidFill>
                <a:latin typeface="Trebuchet MS" panose="020B0603020202020204" pitchFamily="34" charset="0"/>
                <a:cs typeface="Calibri"/>
              </a:rPr>
              <a:t>Рекомендуется </a:t>
            </a:r>
            <a:r>
              <a:rPr b="1" spc="-5" dirty="0">
                <a:solidFill>
                  <a:srgbClr val="00B050"/>
                </a:solidFill>
                <a:latin typeface="Trebuchet MS" panose="020B0603020202020204" pitchFamily="34" charset="0"/>
                <a:cs typeface="Calibri"/>
              </a:rPr>
              <a:t>использовать </a:t>
            </a:r>
            <a:r>
              <a:rPr b="1" dirty="0">
                <a:solidFill>
                  <a:srgbClr val="00B050"/>
                </a:solidFill>
                <a:latin typeface="Trebuchet MS" panose="020B0603020202020204" pitchFamily="34" charset="0"/>
                <a:cs typeface="Calibri"/>
              </a:rPr>
              <a:t>не менее </a:t>
            </a:r>
            <a:r>
              <a:rPr b="1" spc="-5" dirty="0">
                <a:solidFill>
                  <a:srgbClr val="00B050"/>
                </a:solidFill>
                <a:latin typeface="Trebuchet MS" panose="020B0603020202020204" pitchFamily="34" charset="0"/>
                <a:cs typeface="Calibri"/>
              </a:rPr>
              <a:t>трех цен </a:t>
            </a:r>
            <a:r>
              <a:rPr spc="-44" dirty="0">
                <a:latin typeface="Trebuchet MS" panose="020B0603020202020204" pitchFamily="34" charset="0"/>
                <a:cs typeface="Calibri"/>
              </a:rPr>
              <a:t>ТРУ, </a:t>
            </a:r>
            <a:r>
              <a:rPr spc="-5" dirty="0">
                <a:latin typeface="Trebuchet MS" panose="020B0603020202020204" pitchFamily="34" charset="0"/>
                <a:cs typeface="Calibri"/>
              </a:rPr>
              <a:t>предлагаемых </a:t>
            </a:r>
            <a:r>
              <a:rPr b="1" spc="-5" dirty="0">
                <a:solidFill>
                  <a:srgbClr val="002060"/>
                </a:solidFill>
                <a:latin typeface="Trebuchet MS" panose="020B0603020202020204" pitchFamily="34" charset="0"/>
                <a:cs typeface="Calibri"/>
              </a:rPr>
              <a:t>различными поставщиками  </a:t>
            </a:r>
            <a:r>
              <a:rPr spc="-10" dirty="0">
                <a:latin typeface="Trebuchet MS" panose="020B0603020202020204" pitchFamily="34" charset="0"/>
                <a:cs typeface="Calibri"/>
              </a:rPr>
              <a:t>(подрядчиками, исполнителями). </a:t>
            </a:r>
            <a:r>
              <a:rPr spc="-5" dirty="0">
                <a:latin typeface="Trebuchet MS" panose="020B0603020202020204" pitchFamily="34" charset="0"/>
                <a:cs typeface="Calibri"/>
              </a:rPr>
              <a:t>Собираете </a:t>
            </a:r>
            <a:r>
              <a:rPr spc="-10" dirty="0">
                <a:latin typeface="Trebuchet MS" panose="020B0603020202020204" pitchFamily="34" charset="0"/>
                <a:cs typeface="Calibri"/>
              </a:rPr>
              <a:t>цены </a:t>
            </a:r>
            <a:r>
              <a:rPr dirty="0">
                <a:latin typeface="Trebuchet MS" panose="020B0603020202020204" pitchFamily="34" charset="0"/>
                <a:cs typeface="Calibri"/>
              </a:rPr>
              <a:t>и </a:t>
            </a:r>
            <a:r>
              <a:rPr spc="-20" dirty="0">
                <a:latin typeface="Trebuchet MS" panose="020B0603020202020204" pitchFamily="34" charset="0"/>
                <a:cs typeface="Calibri"/>
              </a:rPr>
              <a:t>находите</a:t>
            </a:r>
            <a:r>
              <a:rPr spc="20" dirty="0">
                <a:latin typeface="Trebuchet MS" panose="020B0603020202020204" pitchFamily="34" charset="0"/>
                <a:cs typeface="Calibri"/>
              </a:rPr>
              <a:t> </a:t>
            </a:r>
            <a:r>
              <a:rPr spc="-5" dirty="0">
                <a:latin typeface="Trebuchet MS" panose="020B0603020202020204" pitchFamily="34" charset="0"/>
                <a:cs typeface="Calibri"/>
              </a:rPr>
              <a:t>среднюю.</a:t>
            </a:r>
            <a:endParaRPr dirty="0">
              <a:latin typeface="Trebuchet MS" panose="020B0603020202020204" pitchFamily="34" charset="0"/>
              <a:cs typeface="Calibri"/>
            </a:endParaRPr>
          </a:p>
          <a:p>
            <a:pPr marL="271487" indent="-259006">
              <a:buAutoNum type="arabicParenR"/>
              <a:tabLst>
                <a:tab pos="272112" algn="l"/>
              </a:tabLst>
            </a:pPr>
            <a:r>
              <a:rPr spc="-5" dirty="0">
                <a:latin typeface="Trebuchet MS" panose="020B0603020202020204" pitchFamily="34" charset="0"/>
                <a:cs typeface="Calibri"/>
              </a:rPr>
              <a:t>тарифный</a:t>
            </a:r>
            <a:r>
              <a:rPr spc="-59" dirty="0">
                <a:latin typeface="Trebuchet MS" panose="020B0603020202020204" pitchFamily="34" charset="0"/>
                <a:cs typeface="Calibri"/>
              </a:rPr>
              <a:t> </a:t>
            </a:r>
            <a:r>
              <a:rPr spc="-10" dirty="0">
                <a:latin typeface="Trebuchet MS" panose="020B0603020202020204" pitchFamily="34" charset="0"/>
                <a:cs typeface="Calibri"/>
              </a:rPr>
              <a:t>метод;</a:t>
            </a:r>
            <a:endParaRPr dirty="0">
              <a:latin typeface="Trebuchet MS" panose="020B0603020202020204" pitchFamily="34" charset="0"/>
              <a:cs typeface="Calibri"/>
            </a:endParaRPr>
          </a:p>
          <a:p>
            <a:pPr marL="271487" indent="-259006">
              <a:buAutoNum type="arabicParenR"/>
              <a:tabLst>
                <a:tab pos="272112" algn="l"/>
              </a:tabLst>
            </a:pPr>
            <a:r>
              <a:rPr dirty="0">
                <a:latin typeface="Trebuchet MS" panose="020B0603020202020204" pitchFamily="34" charset="0"/>
                <a:cs typeface="Calibri"/>
              </a:rPr>
              <a:t>Нормативный</a:t>
            </a:r>
            <a:r>
              <a:rPr spc="-98" dirty="0">
                <a:latin typeface="Trebuchet MS" panose="020B0603020202020204" pitchFamily="34" charset="0"/>
                <a:cs typeface="Calibri"/>
              </a:rPr>
              <a:t> </a:t>
            </a:r>
            <a:r>
              <a:rPr spc="-10" dirty="0">
                <a:latin typeface="Trebuchet MS" panose="020B0603020202020204" pitchFamily="34" charset="0"/>
                <a:cs typeface="Calibri"/>
              </a:rPr>
              <a:t>метод;</a:t>
            </a:r>
            <a:endParaRPr dirty="0">
              <a:latin typeface="Trebuchet MS" panose="020B0603020202020204" pitchFamily="34" charset="0"/>
              <a:cs typeface="Calibri"/>
            </a:endParaRPr>
          </a:p>
          <a:p>
            <a:pPr marL="271487" indent="-259006">
              <a:buAutoNum type="arabicParenR"/>
              <a:tabLst>
                <a:tab pos="272112" algn="l"/>
              </a:tabLst>
            </a:pPr>
            <a:r>
              <a:rPr spc="-5" dirty="0">
                <a:latin typeface="Trebuchet MS" panose="020B0603020202020204" pitchFamily="34" charset="0"/>
                <a:cs typeface="Calibri"/>
              </a:rPr>
              <a:t>проектно-сметный</a:t>
            </a:r>
            <a:r>
              <a:rPr spc="-44" dirty="0">
                <a:latin typeface="Trebuchet MS" panose="020B0603020202020204" pitchFamily="34" charset="0"/>
                <a:cs typeface="Calibri"/>
              </a:rPr>
              <a:t> </a:t>
            </a:r>
            <a:r>
              <a:rPr spc="-10" dirty="0">
                <a:latin typeface="Trebuchet MS" panose="020B0603020202020204" pitchFamily="34" charset="0"/>
                <a:cs typeface="Calibri"/>
              </a:rPr>
              <a:t>метод;</a:t>
            </a:r>
            <a:endParaRPr dirty="0">
              <a:latin typeface="Trebuchet MS" panose="020B0603020202020204" pitchFamily="34" charset="0"/>
              <a:cs typeface="Calibri"/>
            </a:endParaRPr>
          </a:p>
          <a:p>
            <a:pPr marL="271487" indent="-259006">
              <a:buAutoNum type="arabicParenR"/>
              <a:tabLst>
                <a:tab pos="272112" algn="l"/>
              </a:tabLst>
            </a:pPr>
            <a:r>
              <a:rPr dirty="0">
                <a:latin typeface="Trebuchet MS" panose="020B0603020202020204" pitchFamily="34" charset="0"/>
                <a:cs typeface="Calibri"/>
              </a:rPr>
              <a:t>затратный</a:t>
            </a:r>
            <a:r>
              <a:rPr spc="-118" dirty="0">
                <a:latin typeface="Trebuchet MS" panose="020B0603020202020204" pitchFamily="34" charset="0"/>
                <a:cs typeface="Calibri"/>
              </a:rPr>
              <a:t> </a:t>
            </a:r>
            <a:r>
              <a:rPr spc="-15" dirty="0">
                <a:latin typeface="Trebuchet MS" panose="020B0603020202020204" pitchFamily="34" charset="0"/>
                <a:cs typeface="Calibri"/>
              </a:rPr>
              <a:t>метод.</a:t>
            </a:r>
            <a:endParaRPr dirty="0">
              <a:latin typeface="Trebuchet MS" panose="020B0603020202020204" pitchFamily="34" charset="0"/>
              <a:cs typeface="Calibri"/>
            </a:endParaRPr>
          </a:p>
          <a:p>
            <a:pPr marL="271487" indent="-259006">
              <a:lnSpc>
                <a:spcPts val="2354"/>
              </a:lnSpc>
              <a:buAutoNum type="arabicParenR"/>
              <a:tabLst>
                <a:tab pos="272112" algn="l"/>
              </a:tabLst>
            </a:pPr>
            <a:r>
              <a:rPr spc="-5" dirty="0">
                <a:latin typeface="Trebuchet MS" panose="020B0603020202020204" pitchFamily="34" charset="0"/>
                <a:cs typeface="Calibri"/>
              </a:rPr>
              <a:t>иные</a:t>
            </a:r>
            <a:endParaRPr dirty="0">
              <a:latin typeface="Trebuchet MS" panose="020B0603020202020204" pitchFamily="34" charset="0"/>
              <a:cs typeface="Calibri"/>
            </a:endParaRPr>
          </a:p>
          <a:p>
            <a:pPr marL="361359" indent="-348877">
              <a:lnSpc>
                <a:spcPts val="2354"/>
              </a:lnSpc>
              <a:buFont typeface="Wingdings"/>
              <a:buChar char=""/>
              <a:tabLst>
                <a:tab pos="350125" algn="l"/>
              </a:tabLst>
            </a:pPr>
            <a:r>
              <a:rPr dirty="0">
                <a:latin typeface="Trebuchet MS" panose="020B0603020202020204" pitchFamily="34" charset="0"/>
                <a:cs typeface="Calibri"/>
              </a:rPr>
              <a:t>Свои </a:t>
            </a:r>
            <a:r>
              <a:rPr spc="-5" dirty="0">
                <a:latin typeface="Trebuchet MS" panose="020B0603020202020204" pitchFamily="34" charset="0"/>
                <a:cs typeface="Calibri"/>
              </a:rPr>
              <a:t>наработки </a:t>
            </a:r>
            <a:r>
              <a:rPr dirty="0">
                <a:latin typeface="Trebuchet MS" panose="020B0603020202020204" pitchFamily="34" charset="0"/>
                <a:cs typeface="Calibri"/>
              </a:rPr>
              <a:t>и</a:t>
            </a:r>
            <a:r>
              <a:rPr spc="-103" dirty="0">
                <a:latin typeface="Trebuchet MS" panose="020B0603020202020204" pitchFamily="34" charset="0"/>
                <a:cs typeface="Calibri"/>
              </a:rPr>
              <a:t> </a:t>
            </a:r>
            <a:r>
              <a:rPr dirty="0">
                <a:latin typeface="Trebuchet MS" panose="020B0603020202020204" pitchFamily="34" charset="0"/>
                <a:cs typeface="Calibri"/>
              </a:rPr>
              <a:t>правила</a:t>
            </a:r>
          </a:p>
          <a:p>
            <a:pPr marL="349501" indent="-337019">
              <a:buFont typeface="Wingdings"/>
              <a:buChar char=""/>
              <a:tabLst>
                <a:tab pos="350125" algn="l"/>
              </a:tabLst>
            </a:pPr>
            <a:r>
              <a:rPr spc="-5" dirty="0">
                <a:latin typeface="Trebuchet MS" panose="020B0603020202020204" pitchFamily="34" charset="0"/>
                <a:cs typeface="Calibri"/>
              </a:rPr>
              <a:t>Посмотреть </a:t>
            </a:r>
            <a:r>
              <a:rPr dirty="0">
                <a:latin typeface="Trebuchet MS" panose="020B0603020202020204" pitchFamily="34" charset="0"/>
                <a:cs typeface="Calibri"/>
              </a:rPr>
              <a:t>у </a:t>
            </a:r>
            <a:r>
              <a:rPr spc="-5" dirty="0">
                <a:latin typeface="Trebuchet MS" panose="020B0603020202020204" pitchFamily="34" charset="0"/>
                <a:cs typeface="Calibri"/>
              </a:rPr>
              <a:t>других </a:t>
            </a:r>
            <a:r>
              <a:rPr spc="-10" dirty="0">
                <a:latin typeface="Trebuchet MS" panose="020B0603020202020204" pitchFamily="34" charset="0"/>
                <a:cs typeface="Calibri"/>
              </a:rPr>
              <a:t>заказчиков </a:t>
            </a:r>
            <a:r>
              <a:rPr dirty="0">
                <a:latin typeface="Trebuchet MS" panose="020B0603020202020204" pitchFamily="34" charset="0"/>
                <a:cs typeface="Calibri"/>
              </a:rPr>
              <a:t>в</a:t>
            </a:r>
            <a:r>
              <a:rPr spc="-93" dirty="0">
                <a:latin typeface="Trebuchet MS" panose="020B0603020202020204" pitchFamily="34" charset="0"/>
                <a:cs typeface="Calibri"/>
              </a:rPr>
              <a:t> </a:t>
            </a:r>
            <a:r>
              <a:rPr dirty="0">
                <a:latin typeface="Trebuchet MS" panose="020B0603020202020204" pitchFamily="34" charset="0"/>
                <a:cs typeface="Calibri"/>
              </a:rPr>
              <a:t>ЕИС</a:t>
            </a:r>
          </a:p>
          <a:p>
            <a:pPr marL="361359" marR="390692" indent="-337019">
              <a:buFont typeface="Wingdings"/>
              <a:buChar char=""/>
              <a:tabLst>
                <a:tab pos="361983" algn="l"/>
              </a:tabLst>
            </a:pPr>
            <a:r>
              <a:rPr spc="5" dirty="0">
                <a:latin typeface="Trebuchet MS" panose="020B0603020202020204" pitchFamily="34" charset="0"/>
                <a:cs typeface="Calibri"/>
              </a:rPr>
              <a:t>Использовать </a:t>
            </a:r>
            <a:r>
              <a:rPr spc="-10" dirty="0">
                <a:latin typeface="Trebuchet MS" panose="020B0603020202020204" pitchFamily="34" charset="0"/>
                <a:cs typeface="Calibri"/>
              </a:rPr>
              <a:t>методы </a:t>
            </a:r>
            <a:r>
              <a:rPr spc="10" dirty="0">
                <a:latin typeface="Trebuchet MS" panose="020B0603020202020204" pitchFamily="34" charset="0"/>
                <a:cs typeface="Calibri"/>
              </a:rPr>
              <a:t>формирования </a:t>
            </a:r>
            <a:r>
              <a:rPr dirty="0">
                <a:latin typeface="Trebuchet MS" panose="020B0603020202020204" pitchFamily="34" charset="0"/>
                <a:cs typeface="Calibri"/>
              </a:rPr>
              <a:t>цены, используемых в </a:t>
            </a:r>
            <a:r>
              <a:rPr spc="5" dirty="0">
                <a:latin typeface="Trebuchet MS" panose="020B0603020202020204" pitchFamily="34" charset="0"/>
                <a:cs typeface="Calibri"/>
              </a:rPr>
              <a:t>экономической </a:t>
            </a:r>
            <a:r>
              <a:rPr dirty="0">
                <a:latin typeface="Trebuchet MS" panose="020B0603020202020204" pitchFamily="34" charset="0"/>
                <a:cs typeface="Calibri"/>
              </a:rPr>
              <a:t>науке, но с </a:t>
            </a:r>
            <a:r>
              <a:rPr spc="5" dirty="0">
                <a:latin typeface="Trebuchet MS" panose="020B0603020202020204" pitchFamily="34" charset="0"/>
                <a:cs typeface="Calibri"/>
              </a:rPr>
              <a:t>учетом  </a:t>
            </a:r>
            <a:r>
              <a:rPr spc="10" dirty="0">
                <a:latin typeface="Trebuchet MS" panose="020B0603020202020204" pitchFamily="34" charset="0"/>
                <a:cs typeface="Calibri"/>
              </a:rPr>
              <a:t>особенностей </a:t>
            </a:r>
            <a:r>
              <a:rPr dirty="0">
                <a:latin typeface="Trebuchet MS" panose="020B0603020202020204" pitchFamily="34" charset="0"/>
                <a:cs typeface="Calibri"/>
              </a:rPr>
              <a:t>их </a:t>
            </a:r>
            <a:r>
              <a:rPr spc="5" dirty="0">
                <a:latin typeface="Trebuchet MS" panose="020B0603020202020204" pitchFamily="34" charset="0"/>
                <a:cs typeface="Calibri"/>
              </a:rPr>
              <a:t>применения </a:t>
            </a:r>
            <a:r>
              <a:rPr dirty="0">
                <a:latin typeface="Trebuchet MS" panose="020B0603020202020204" pitchFamily="34" charset="0"/>
                <a:cs typeface="Calibri"/>
              </a:rPr>
              <a:t>в рамках </a:t>
            </a:r>
            <a:r>
              <a:rPr spc="5" dirty="0">
                <a:latin typeface="Trebuchet MS" panose="020B0603020202020204" pitchFamily="34" charset="0"/>
                <a:cs typeface="Calibri"/>
              </a:rPr>
              <a:t>осуществления </a:t>
            </a:r>
            <a:r>
              <a:rPr spc="10" dirty="0">
                <a:latin typeface="Trebuchet MS" panose="020B0603020202020204" pitchFamily="34" charset="0"/>
                <a:cs typeface="Calibri"/>
              </a:rPr>
              <a:t>закупочной</a:t>
            </a:r>
            <a:r>
              <a:rPr spc="157" dirty="0">
                <a:latin typeface="Trebuchet MS" panose="020B0603020202020204" pitchFamily="34" charset="0"/>
                <a:cs typeface="Calibri"/>
              </a:rPr>
              <a:t> </a:t>
            </a:r>
            <a:r>
              <a:rPr spc="5" dirty="0">
                <a:latin typeface="Trebuchet MS" panose="020B0603020202020204" pitchFamily="34" charset="0"/>
                <a:cs typeface="Calibri"/>
              </a:rPr>
              <a:t>деятельности:</a:t>
            </a:r>
            <a:endParaRPr dirty="0">
              <a:latin typeface="Trebuchet MS" panose="020B0603020202020204" pitchFamily="34" charset="0"/>
              <a:cs typeface="Calibri"/>
            </a:endParaRPr>
          </a:p>
          <a:p>
            <a:pPr marL="361359" indent="-337019">
              <a:buFont typeface="Wingdings"/>
              <a:buChar char=""/>
              <a:tabLst>
                <a:tab pos="420025" algn="l"/>
                <a:tab pos="420650" algn="l"/>
              </a:tabLst>
            </a:pPr>
            <a:r>
              <a:rPr b="1" spc="10" dirty="0">
                <a:latin typeface="Trebuchet MS" panose="020B0603020202020204" pitchFamily="34" charset="0"/>
                <a:cs typeface="Calibri"/>
              </a:rPr>
              <a:t>Рыночный </a:t>
            </a:r>
            <a:r>
              <a:rPr b="1" spc="-5" dirty="0">
                <a:latin typeface="Trebuchet MS" panose="020B0603020202020204" pitchFamily="34" charset="0"/>
                <a:cs typeface="Calibri"/>
              </a:rPr>
              <a:t>метод </a:t>
            </a:r>
            <a:r>
              <a:rPr b="1" dirty="0">
                <a:latin typeface="Trebuchet MS" panose="020B0603020202020204" pitchFamily="34" charset="0"/>
                <a:cs typeface="Calibri"/>
              </a:rPr>
              <a:t>и его </a:t>
            </a:r>
            <a:r>
              <a:rPr b="1" spc="10" dirty="0">
                <a:latin typeface="Trebuchet MS" panose="020B0603020202020204" pitchFamily="34" charset="0"/>
                <a:cs typeface="Calibri"/>
              </a:rPr>
              <a:t>вариации </a:t>
            </a:r>
            <a:r>
              <a:rPr spc="-5" dirty="0">
                <a:latin typeface="Trebuchet MS" panose="020B0603020202020204" pitchFamily="34" charset="0"/>
                <a:cs typeface="Calibri"/>
              </a:rPr>
              <a:t>(метод </a:t>
            </a:r>
            <a:r>
              <a:rPr spc="5" dirty="0">
                <a:latin typeface="Trebuchet MS" panose="020B0603020202020204" pitchFamily="34" charset="0"/>
                <a:cs typeface="Calibri"/>
              </a:rPr>
              <a:t>объектов-аналогов, </a:t>
            </a:r>
            <a:r>
              <a:rPr spc="-10" dirty="0">
                <a:latin typeface="Trebuchet MS" panose="020B0603020202020204" pitchFamily="34" charset="0"/>
                <a:cs typeface="Calibri"/>
              </a:rPr>
              <a:t>метод </a:t>
            </a:r>
            <a:r>
              <a:rPr spc="10" dirty="0">
                <a:latin typeface="Trebuchet MS" panose="020B0603020202020204" pitchFamily="34" charset="0"/>
                <a:cs typeface="Calibri"/>
              </a:rPr>
              <a:t>сопоставимых </a:t>
            </a:r>
            <a:r>
              <a:rPr spc="5" dirty="0">
                <a:latin typeface="Trebuchet MS" panose="020B0603020202020204" pitchFamily="34" charset="0"/>
                <a:cs typeface="Calibri"/>
              </a:rPr>
              <a:t>рыночных</a:t>
            </a:r>
            <a:r>
              <a:rPr spc="266" dirty="0">
                <a:latin typeface="Trebuchet MS" panose="020B0603020202020204" pitchFamily="34" charset="0"/>
                <a:cs typeface="Calibri"/>
              </a:rPr>
              <a:t> </a:t>
            </a:r>
            <a:r>
              <a:rPr spc="-10" dirty="0">
                <a:latin typeface="Trebuchet MS" panose="020B0603020202020204" pitchFamily="34" charset="0"/>
                <a:cs typeface="Calibri"/>
              </a:rPr>
              <a:t>цен);</a:t>
            </a:r>
            <a:endParaRPr dirty="0">
              <a:latin typeface="Trebuchet MS" panose="020B0603020202020204" pitchFamily="34" charset="0"/>
              <a:cs typeface="Calibri"/>
            </a:endParaRPr>
          </a:p>
          <a:p>
            <a:pPr marL="361359" marR="115460" indent="-337019">
              <a:buFont typeface="Wingdings"/>
              <a:buChar char=""/>
              <a:tabLst>
                <a:tab pos="361359" algn="l"/>
                <a:tab pos="361983" algn="l"/>
              </a:tabLst>
            </a:pPr>
            <a:r>
              <a:rPr b="1" spc="5" dirty="0">
                <a:latin typeface="Trebuchet MS" panose="020B0603020202020204" pitchFamily="34" charset="0"/>
                <a:cs typeface="Calibri"/>
              </a:rPr>
              <a:t>Затратный </a:t>
            </a:r>
            <a:r>
              <a:rPr b="1" spc="-5" dirty="0">
                <a:latin typeface="Trebuchet MS" panose="020B0603020202020204" pitchFamily="34" charset="0"/>
                <a:cs typeface="Calibri"/>
              </a:rPr>
              <a:t>метод </a:t>
            </a:r>
            <a:r>
              <a:rPr b="1" dirty="0">
                <a:latin typeface="Trebuchet MS" panose="020B0603020202020204" pitchFamily="34" charset="0"/>
                <a:cs typeface="Calibri"/>
              </a:rPr>
              <a:t>и его </a:t>
            </a:r>
            <a:r>
              <a:rPr b="1" spc="10" dirty="0">
                <a:latin typeface="Trebuchet MS" panose="020B0603020202020204" pitchFamily="34" charset="0"/>
                <a:cs typeface="Calibri"/>
              </a:rPr>
              <a:t>вариации </a:t>
            </a:r>
            <a:r>
              <a:rPr spc="10" dirty="0">
                <a:latin typeface="Trebuchet MS" panose="020B0603020202020204" pitchFamily="34" charset="0"/>
                <a:cs typeface="Calibri"/>
              </a:rPr>
              <a:t>(ресурсный, проектно-сметный, </a:t>
            </a:r>
            <a:r>
              <a:rPr spc="5" dirty="0">
                <a:latin typeface="Trebuchet MS" panose="020B0603020202020204" pitchFamily="34" charset="0"/>
                <a:cs typeface="Calibri"/>
              </a:rPr>
              <a:t>тарифный метод, </a:t>
            </a:r>
            <a:r>
              <a:rPr spc="10" dirty="0">
                <a:latin typeface="Trebuchet MS" panose="020B0603020202020204" pitchFamily="34" charset="0"/>
                <a:cs typeface="Calibri"/>
              </a:rPr>
              <a:t>нормативный  </a:t>
            </a:r>
            <a:r>
              <a:rPr spc="-5" dirty="0">
                <a:latin typeface="Trebuchet MS" panose="020B0603020202020204" pitchFamily="34" charset="0"/>
                <a:cs typeface="Calibri"/>
              </a:rPr>
              <a:t>метод);</a:t>
            </a:r>
            <a:endParaRPr dirty="0">
              <a:latin typeface="Trebuchet MS" panose="020B0603020202020204" pitchFamily="34" charset="0"/>
              <a:cs typeface="Calibri"/>
            </a:endParaRPr>
          </a:p>
          <a:p>
            <a:pPr marL="361359" indent="-337019">
              <a:buFont typeface="Wingdings"/>
              <a:buChar char=""/>
              <a:tabLst>
                <a:tab pos="361359" algn="l"/>
                <a:tab pos="361983" algn="l"/>
              </a:tabLst>
            </a:pPr>
            <a:r>
              <a:rPr b="1" spc="10" dirty="0">
                <a:latin typeface="Trebuchet MS" panose="020B0603020202020204" pitchFamily="34" charset="0"/>
                <a:cs typeface="Calibri"/>
              </a:rPr>
              <a:t>Параметрический</a:t>
            </a:r>
            <a:r>
              <a:rPr b="1" spc="-78" dirty="0">
                <a:latin typeface="Trebuchet MS" panose="020B0603020202020204" pitchFamily="34" charset="0"/>
                <a:cs typeface="Calibri"/>
              </a:rPr>
              <a:t> </a:t>
            </a:r>
            <a:r>
              <a:rPr b="1" dirty="0">
                <a:latin typeface="Trebuchet MS" panose="020B0603020202020204" pitchFamily="34" charset="0"/>
                <a:cs typeface="Calibri"/>
              </a:rPr>
              <a:t>метод.</a:t>
            </a:r>
            <a:endParaRPr dirty="0">
              <a:latin typeface="Trebuchet MS" panose="020B0603020202020204" pitchFamily="34" charset="0"/>
              <a:cs typeface="Calibri"/>
            </a:endParaRPr>
          </a:p>
        </p:txBody>
      </p:sp>
      <p:sp>
        <p:nvSpPr>
          <p:cNvPr id="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2655215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362231" y="1826301"/>
            <a:ext cx="5576494" cy="775886"/>
          </a:xfrm>
          <a:prstGeom prst="rect">
            <a:avLst/>
          </a:prstGeom>
          <a:blipFill>
            <a:blip r:embed="rId2" cstate="print"/>
            <a:stretch>
              <a:fillRect/>
            </a:stretch>
          </a:blipFill>
        </p:spPr>
        <p:txBody>
          <a:bodyPr wrap="square" lIns="0" tIns="0" rIns="0" bIns="0" rtlCol="0"/>
          <a:lstStyle/>
          <a:p>
            <a:endParaRPr sz="1805"/>
          </a:p>
        </p:txBody>
      </p:sp>
      <p:sp>
        <p:nvSpPr>
          <p:cNvPr id="6" name="object 6"/>
          <p:cNvSpPr/>
          <p:nvPr/>
        </p:nvSpPr>
        <p:spPr>
          <a:xfrm>
            <a:off x="591403" y="1829296"/>
            <a:ext cx="5178066" cy="843288"/>
          </a:xfrm>
          <a:prstGeom prst="rect">
            <a:avLst/>
          </a:prstGeom>
          <a:blipFill>
            <a:blip r:embed="rId3" cstate="print"/>
            <a:stretch>
              <a:fillRect/>
            </a:stretch>
          </a:blipFill>
        </p:spPr>
        <p:txBody>
          <a:bodyPr wrap="square" lIns="0" tIns="0" rIns="0" bIns="0" rtlCol="0"/>
          <a:lstStyle/>
          <a:p>
            <a:endParaRPr sz="1805"/>
          </a:p>
        </p:txBody>
      </p:sp>
      <p:sp>
        <p:nvSpPr>
          <p:cNvPr id="7" name="object 7"/>
          <p:cNvSpPr/>
          <p:nvPr/>
        </p:nvSpPr>
        <p:spPr>
          <a:xfrm>
            <a:off x="399676" y="1863746"/>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solidFill>
            <a:srgbClr val="DCE6F1"/>
          </a:solidFill>
        </p:spPr>
        <p:txBody>
          <a:bodyPr wrap="square" lIns="0" tIns="0" rIns="0" bIns="0" rtlCol="0"/>
          <a:lstStyle/>
          <a:p>
            <a:endParaRPr sz="1805"/>
          </a:p>
        </p:txBody>
      </p:sp>
      <p:sp>
        <p:nvSpPr>
          <p:cNvPr id="8" name="object 8"/>
          <p:cNvSpPr/>
          <p:nvPr/>
        </p:nvSpPr>
        <p:spPr>
          <a:xfrm>
            <a:off x="400426" y="1864495"/>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ln w="25908">
            <a:solidFill>
              <a:srgbClr val="385D89"/>
            </a:solidFill>
          </a:ln>
        </p:spPr>
        <p:txBody>
          <a:bodyPr wrap="square" lIns="0" tIns="0" rIns="0" bIns="0" rtlCol="0"/>
          <a:lstStyle/>
          <a:p>
            <a:endParaRPr sz="1805"/>
          </a:p>
        </p:txBody>
      </p:sp>
      <p:sp>
        <p:nvSpPr>
          <p:cNvPr id="9" name="object 9"/>
          <p:cNvSpPr txBox="1"/>
          <p:nvPr/>
        </p:nvSpPr>
        <p:spPr>
          <a:xfrm>
            <a:off x="738190" y="1908306"/>
            <a:ext cx="4720100" cy="554829"/>
          </a:xfrm>
          <a:prstGeom prst="rect">
            <a:avLst/>
          </a:prstGeom>
        </p:spPr>
        <p:txBody>
          <a:bodyPr vert="horz" wrap="square" lIns="0" tIns="0" rIns="0" bIns="0" rtlCol="0">
            <a:spAutoFit/>
          </a:bodyPr>
          <a:lstStyle/>
          <a:p>
            <a:pPr marL="1351196" marR="4993" indent="-1339338"/>
            <a:r>
              <a:rPr sz="1770" spc="-44" dirty="0">
                <a:latin typeface="Arial"/>
                <a:cs typeface="Arial"/>
              </a:rPr>
              <a:t>МЕТОД </a:t>
            </a:r>
            <a:r>
              <a:rPr sz="1770" spc="-29" dirty="0">
                <a:latin typeface="Arial"/>
                <a:cs typeface="Arial"/>
              </a:rPr>
              <a:t>СОПОСТАВИМЫХ </a:t>
            </a:r>
            <a:r>
              <a:rPr sz="1770" spc="-10" dirty="0">
                <a:latin typeface="Arial"/>
                <a:cs typeface="Arial"/>
              </a:rPr>
              <a:t>РЫНОЧНЫХ</a:t>
            </a:r>
            <a:r>
              <a:rPr sz="1770" spc="-127" dirty="0">
                <a:latin typeface="Arial"/>
                <a:cs typeface="Arial"/>
              </a:rPr>
              <a:t> </a:t>
            </a:r>
            <a:r>
              <a:rPr sz="1770" dirty="0">
                <a:latin typeface="Arial"/>
                <a:cs typeface="Arial"/>
              </a:rPr>
              <a:t>ЦЕН  (АНАЛИЗА</a:t>
            </a:r>
            <a:r>
              <a:rPr sz="1770" spc="-98" dirty="0">
                <a:latin typeface="Arial"/>
                <a:cs typeface="Arial"/>
              </a:rPr>
              <a:t> </a:t>
            </a:r>
            <a:r>
              <a:rPr sz="1770" spc="-5" dirty="0">
                <a:latin typeface="Arial"/>
                <a:cs typeface="Arial"/>
              </a:rPr>
              <a:t>РЫНКА)</a:t>
            </a:r>
            <a:endParaRPr sz="1770">
              <a:latin typeface="Arial"/>
              <a:cs typeface="Arial"/>
            </a:endParaRPr>
          </a:p>
        </p:txBody>
      </p:sp>
      <p:sp>
        <p:nvSpPr>
          <p:cNvPr id="10" name="object 10"/>
          <p:cNvSpPr/>
          <p:nvPr/>
        </p:nvSpPr>
        <p:spPr>
          <a:xfrm>
            <a:off x="329279" y="1833790"/>
            <a:ext cx="362604" cy="355115"/>
          </a:xfrm>
          <a:custGeom>
            <a:avLst/>
            <a:gdLst/>
            <a:ahLst/>
            <a:cxnLst/>
            <a:rect l="l" t="t" r="r" b="b"/>
            <a:pathLst>
              <a:path w="368934" h="361314">
                <a:moveTo>
                  <a:pt x="184404" y="0"/>
                </a:moveTo>
                <a:lnTo>
                  <a:pt x="135382" y="6451"/>
                </a:lnTo>
                <a:lnTo>
                  <a:pt x="91325" y="24663"/>
                </a:lnTo>
                <a:lnTo>
                  <a:pt x="54013" y="52908"/>
                </a:lnTo>
                <a:lnTo>
                  <a:pt x="25171" y="89458"/>
                </a:lnTo>
                <a:lnTo>
                  <a:pt x="6591" y="132600"/>
                </a:lnTo>
                <a:lnTo>
                  <a:pt x="0" y="180594"/>
                </a:lnTo>
                <a:lnTo>
                  <a:pt x="6591" y="228587"/>
                </a:lnTo>
                <a:lnTo>
                  <a:pt x="25171" y="271729"/>
                </a:lnTo>
                <a:lnTo>
                  <a:pt x="54013" y="308279"/>
                </a:lnTo>
                <a:lnTo>
                  <a:pt x="91325" y="336524"/>
                </a:lnTo>
                <a:lnTo>
                  <a:pt x="135382" y="354736"/>
                </a:lnTo>
                <a:lnTo>
                  <a:pt x="184404" y="361188"/>
                </a:lnTo>
                <a:lnTo>
                  <a:pt x="233426" y="354736"/>
                </a:lnTo>
                <a:lnTo>
                  <a:pt x="277469" y="336524"/>
                </a:lnTo>
                <a:lnTo>
                  <a:pt x="314794" y="308279"/>
                </a:lnTo>
                <a:lnTo>
                  <a:pt x="343636" y="271729"/>
                </a:lnTo>
                <a:lnTo>
                  <a:pt x="362216" y="228587"/>
                </a:lnTo>
                <a:lnTo>
                  <a:pt x="368808" y="180594"/>
                </a:lnTo>
                <a:lnTo>
                  <a:pt x="362216" y="132600"/>
                </a:lnTo>
                <a:lnTo>
                  <a:pt x="343636" y="89458"/>
                </a:lnTo>
                <a:lnTo>
                  <a:pt x="314794" y="52908"/>
                </a:lnTo>
                <a:lnTo>
                  <a:pt x="277469" y="24663"/>
                </a:lnTo>
                <a:lnTo>
                  <a:pt x="233426" y="6451"/>
                </a:lnTo>
                <a:lnTo>
                  <a:pt x="184404" y="0"/>
                </a:lnTo>
                <a:close/>
              </a:path>
            </a:pathLst>
          </a:custGeom>
          <a:solidFill>
            <a:srgbClr val="8EB4E2"/>
          </a:solidFill>
        </p:spPr>
        <p:txBody>
          <a:bodyPr wrap="square" lIns="0" tIns="0" rIns="0" bIns="0" rtlCol="0"/>
          <a:lstStyle/>
          <a:p>
            <a:endParaRPr sz="1805"/>
          </a:p>
        </p:txBody>
      </p:sp>
      <p:sp>
        <p:nvSpPr>
          <p:cNvPr id="11" name="object 11"/>
          <p:cNvSpPr/>
          <p:nvPr/>
        </p:nvSpPr>
        <p:spPr>
          <a:xfrm>
            <a:off x="330027" y="1834538"/>
            <a:ext cx="362604" cy="355115"/>
          </a:xfrm>
          <a:custGeom>
            <a:avLst/>
            <a:gdLst/>
            <a:ahLst/>
            <a:cxnLst/>
            <a:rect l="l" t="t" r="r" b="b"/>
            <a:pathLst>
              <a:path w="368934" h="361314">
                <a:moveTo>
                  <a:pt x="0" y="180594"/>
                </a:moveTo>
                <a:lnTo>
                  <a:pt x="6591" y="132600"/>
                </a:lnTo>
                <a:lnTo>
                  <a:pt x="25171" y="89458"/>
                </a:lnTo>
                <a:lnTo>
                  <a:pt x="54013" y="52908"/>
                </a:lnTo>
                <a:lnTo>
                  <a:pt x="91325" y="24663"/>
                </a:lnTo>
                <a:lnTo>
                  <a:pt x="135382" y="6451"/>
                </a:lnTo>
                <a:lnTo>
                  <a:pt x="184404" y="0"/>
                </a:lnTo>
                <a:lnTo>
                  <a:pt x="233426" y="6451"/>
                </a:lnTo>
                <a:lnTo>
                  <a:pt x="277469" y="24663"/>
                </a:lnTo>
                <a:lnTo>
                  <a:pt x="314794" y="52908"/>
                </a:lnTo>
                <a:lnTo>
                  <a:pt x="343636" y="89458"/>
                </a:lnTo>
                <a:lnTo>
                  <a:pt x="362216" y="132600"/>
                </a:lnTo>
                <a:lnTo>
                  <a:pt x="368808" y="180594"/>
                </a:lnTo>
                <a:lnTo>
                  <a:pt x="362216" y="228587"/>
                </a:lnTo>
                <a:lnTo>
                  <a:pt x="343636" y="271729"/>
                </a:lnTo>
                <a:lnTo>
                  <a:pt x="314794" y="308279"/>
                </a:lnTo>
                <a:lnTo>
                  <a:pt x="277469" y="336524"/>
                </a:lnTo>
                <a:lnTo>
                  <a:pt x="233426" y="354736"/>
                </a:lnTo>
                <a:lnTo>
                  <a:pt x="184404" y="361188"/>
                </a:lnTo>
                <a:lnTo>
                  <a:pt x="135382" y="354736"/>
                </a:lnTo>
                <a:lnTo>
                  <a:pt x="91325" y="336524"/>
                </a:lnTo>
                <a:lnTo>
                  <a:pt x="54013" y="308279"/>
                </a:lnTo>
                <a:lnTo>
                  <a:pt x="25171" y="271729"/>
                </a:lnTo>
                <a:lnTo>
                  <a:pt x="6591" y="228587"/>
                </a:lnTo>
                <a:lnTo>
                  <a:pt x="0" y="180594"/>
                </a:lnTo>
                <a:close/>
              </a:path>
            </a:pathLst>
          </a:custGeom>
          <a:ln w="25908">
            <a:solidFill>
              <a:srgbClr val="385D89"/>
            </a:solidFill>
          </a:ln>
        </p:spPr>
        <p:txBody>
          <a:bodyPr wrap="square" lIns="0" tIns="0" rIns="0" bIns="0" rtlCol="0"/>
          <a:lstStyle/>
          <a:p>
            <a:endParaRPr sz="1805"/>
          </a:p>
        </p:txBody>
      </p:sp>
      <p:sp>
        <p:nvSpPr>
          <p:cNvPr id="12" name="object 12"/>
          <p:cNvSpPr txBox="1"/>
          <p:nvPr/>
        </p:nvSpPr>
        <p:spPr>
          <a:xfrm>
            <a:off x="434252" y="1866117"/>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1</a:t>
            </a:r>
            <a:endParaRPr sz="1770">
              <a:latin typeface="Arial"/>
              <a:cs typeface="Arial"/>
            </a:endParaRPr>
          </a:p>
        </p:txBody>
      </p:sp>
      <p:sp>
        <p:nvSpPr>
          <p:cNvPr id="13" name="object 13"/>
          <p:cNvSpPr/>
          <p:nvPr/>
        </p:nvSpPr>
        <p:spPr>
          <a:xfrm>
            <a:off x="362231" y="2597692"/>
            <a:ext cx="5576494" cy="775886"/>
          </a:xfrm>
          <a:prstGeom prst="rect">
            <a:avLst/>
          </a:prstGeom>
          <a:blipFill>
            <a:blip r:embed="rId2" cstate="print"/>
            <a:stretch>
              <a:fillRect/>
            </a:stretch>
          </a:blipFill>
        </p:spPr>
        <p:txBody>
          <a:bodyPr wrap="square" lIns="0" tIns="0" rIns="0" bIns="0" rtlCol="0"/>
          <a:lstStyle/>
          <a:p>
            <a:endParaRPr sz="1805"/>
          </a:p>
        </p:txBody>
      </p:sp>
      <p:sp>
        <p:nvSpPr>
          <p:cNvPr id="14" name="object 14"/>
          <p:cNvSpPr/>
          <p:nvPr/>
        </p:nvSpPr>
        <p:spPr>
          <a:xfrm>
            <a:off x="1651879" y="2732501"/>
            <a:ext cx="2997197" cy="573676"/>
          </a:xfrm>
          <a:prstGeom prst="rect">
            <a:avLst/>
          </a:prstGeom>
          <a:blipFill>
            <a:blip r:embed="rId4" cstate="print"/>
            <a:stretch>
              <a:fillRect/>
            </a:stretch>
          </a:blipFill>
        </p:spPr>
        <p:txBody>
          <a:bodyPr wrap="square" lIns="0" tIns="0" rIns="0" bIns="0" rtlCol="0"/>
          <a:lstStyle/>
          <a:p>
            <a:endParaRPr sz="1805"/>
          </a:p>
        </p:txBody>
      </p:sp>
      <p:sp>
        <p:nvSpPr>
          <p:cNvPr id="15" name="object 15"/>
          <p:cNvSpPr/>
          <p:nvPr/>
        </p:nvSpPr>
        <p:spPr>
          <a:xfrm>
            <a:off x="399676" y="2635138"/>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solidFill>
            <a:srgbClr val="DCE6F1"/>
          </a:solidFill>
        </p:spPr>
        <p:txBody>
          <a:bodyPr wrap="square" lIns="0" tIns="0" rIns="0" bIns="0" rtlCol="0"/>
          <a:lstStyle/>
          <a:p>
            <a:endParaRPr sz="1805"/>
          </a:p>
        </p:txBody>
      </p:sp>
      <p:sp>
        <p:nvSpPr>
          <p:cNvPr id="16" name="object 16"/>
          <p:cNvSpPr/>
          <p:nvPr/>
        </p:nvSpPr>
        <p:spPr>
          <a:xfrm>
            <a:off x="400426" y="2635888"/>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ln w="25908">
            <a:solidFill>
              <a:srgbClr val="385D89"/>
            </a:solidFill>
          </a:ln>
        </p:spPr>
        <p:txBody>
          <a:bodyPr wrap="square" lIns="0" tIns="0" rIns="0" bIns="0" rtlCol="0"/>
          <a:lstStyle/>
          <a:p>
            <a:endParaRPr sz="1805"/>
          </a:p>
        </p:txBody>
      </p:sp>
      <p:sp>
        <p:nvSpPr>
          <p:cNvPr id="17" name="object 17"/>
          <p:cNvSpPr txBox="1"/>
          <p:nvPr/>
        </p:nvSpPr>
        <p:spPr>
          <a:xfrm>
            <a:off x="1799542" y="2814133"/>
            <a:ext cx="2605635" cy="272306"/>
          </a:xfrm>
          <a:prstGeom prst="rect">
            <a:avLst/>
          </a:prstGeom>
        </p:spPr>
        <p:txBody>
          <a:bodyPr vert="horz" wrap="square" lIns="0" tIns="0" rIns="0" bIns="0" rtlCol="0">
            <a:spAutoFit/>
          </a:bodyPr>
          <a:lstStyle/>
          <a:p>
            <a:pPr marL="12482"/>
            <a:r>
              <a:rPr sz="1770" spc="-29" dirty="0">
                <a:latin typeface="Arial"/>
                <a:cs typeface="Arial"/>
              </a:rPr>
              <a:t>НОРМАТИВНЫЙ</a:t>
            </a:r>
            <a:r>
              <a:rPr sz="1770" spc="-217" dirty="0">
                <a:latin typeface="Arial"/>
                <a:cs typeface="Arial"/>
              </a:rPr>
              <a:t> </a:t>
            </a:r>
            <a:r>
              <a:rPr sz="1770" spc="-44" dirty="0">
                <a:latin typeface="Arial"/>
                <a:cs typeface="Arial"/>
              </a:rPr>
              <a:t>МЕТОД</a:t>
            </a:r>
            <a:endParaRPr sz="1770">
              <a:latin typeface="Arial"/>
              <a:cs typeface="Arial"/>
            </a:endParaRPr>
          </a:p>
        </p:txBody>
      </p:sp>
      <p:sp>
        <p:nvSpPr>
          <p:cNvPr id="18" name="object 18"/>
          <p:cNvSpPr/>
          <p:nvPr/>
        </p:nvSpPr>
        <p:spPr>
          <a:xfrm>
            <a:off x="329279" y="2605184"/>
            <a:ext cx="362604" cy="355115"/>
          </a:xfrm>
          <a:custGeom>
            <a:avLst/>
            <a:gdLst/>
            <a:ahLst/>
            <a:cxnLst/>
            <a:rect l="l" t="t" r="r" b="b"/>
            <a:pathLst>
              <a:path w="368934" h="361314">
                <a:moveTo>
                  <a:pt x="184404" y="0"/>
                </a:moveTo>
                <a:lnTo>
                  <a:pt x="135382" y="6451"/>
                </a:lnTo>
                <a:lnTo>
                  <a:pt x="91325" y="24663"/>
                </a:lnTo>
                <a:lnTo>
                  <a:pt x="54013" y="52908"/>
                </a:lnTo>
                <a:lnTo>
                  <a:pt x="25171" y="89458"/>
                </a:lnTo>
                <a:lnTo>
                  <a:pt x="6591" y="132600"/>
                </a:lnTo>
                <a:lnTo>
                  <a:pt x="0" y="180594"/>
                </a:lnTo>
                <a:lnTo>
                  <a:pt x="6591" y="228587"/>
                </a:lnTo>
                <a:lnTo>
                  <a:pt x="25171" y="271729"/>
                </a:lnTo>
                <a:lnTo>
                  <a:pt x="54013" y="308279"/>
                </a:lnTo>
                <a:lnTo>
                  <a:pt x="91325" y="336524"/>
                </a:lnTo>
                <a:lnTo>
                  <a:pt x="135382" y="354736"/>
                </a:lnTo>
                <a:lnTo>
                  <a:pt x="184404" y="361188"/>
                </a:lnTo>
                <a:lnTo>
                  <a:pt x="233426" y="354736"/>
                </a:lnTo>
                <a:lnTo>
                  <a:pt x="277469" y="336524"/>
                </a:lnTo>
                <a:lnTo>
                  <a:pt x="314794" y="308279"/>
                </a:lnTo>
                <a:lnTo>
                  <a:pt x="343636" y="271729"/>
                </a:lnTo>
                <a:lnTo>
                  <a:pt x="362216" y="228587"/>
                </a:lnTo>
                <a:lnTo>
                  <a:pt x="368808" y="180594"/>
                </a:lnTo>
                <a:lnTo>
                  <a:pt x="362216" y="132600"/>
                </a:lnTo>
                <a:lnTo>
                  <a:pt x="343636" y="89458"/>
                </a:lnTo>
                <a:lnTo>
                  <a:pt x="314794" y="52908"/>
                </a:lnTo>
                <a:lnTo>
                  <a:pt x="277469" y="24663"/>
                </a:lnTo>
                <a:lnTo>
                  <a:pt x="233426" y="6451"/>
                </a:lnTo>
                <a:lnTo>
                  <a:pt x="184404" y="0"/>
                </a:lnTo>
                <a:close/>
              </a:path>
            </a:pathLst>
          </a:custGeom>
          <a:solidFill>
            <a:srgbClr val="8EB4E2"/>
          </a:solidFill>
        </p:spPr>
        <p:txBody>
          <a:bodyPr wrap="square" lIns="0" tIns="0" rIns="0" bIns="0" rtlCol="0"/>
          <a:lstStyle/>
          <a:p>
            <a:endParaRPr sz="1805"/>
          </a:p>
        </p:txBody>
      </p:sp>
      <p:sp>
        <p:nvSpPr>
          <p:cNvPr id="19" name="object 19"/>
          <p:cNvSpPr/>
          <p:nvPr/>
        </p:nvSpPr>
        <p:spPr>
          <a:xfrm>
            <a:off x="330027" y="2605931"/>
            <a:ext cx="362604" cy="355115"/>
          </a:xfrm>
          <a:custGeom>
            <a:avLst/>
            <a:gdLst/>
            <a:ahLst/>
            <a:cxnLst/>
            <a:rect l="l" t="t" r="r" b="b"/>
            <a:pathLst>
              <a:path w="368934" h="361314">
                <a:moveTo>
                  <a:pt x="0" y="180594"/>
                </a:moveTo>
                <a:lnTo>
                  <a:pt x="6591" y="132600"/>
                </a:lnTo>
                <a:lnTo>
                  <a:pt x="25171" y="89458"/>
                </a:lnTo>
                <a:lnTo>
                  <a:pt x="54013" y="52908"/>
                </a:lnTo>
                <a:lnTo>
                  <a:pt x="91325" y="24663"/>
                </a:lnTo>
                <a:lnTo>
                  <a:pt x="135382" y="6451"/>
                </a:lnTo>
                <a:lnTo>
                  <a:pt x="184404" y="0"/>
                </a:lnTo>
                <a:lnTo>
                  <a:pt x="233426" y="6451"/>
                </a:lnTo>
                <a:lnTo>
                  <a:pt x="277469" y="24663"/>
                </a:lnTo>
                <a:lnTo>
                  <a:pt x="314794" y="52908"/>
                </a:lnTo>
                <a:lnTo>
                  <a:pt x="343636" y="89458"/>
                </a:lnTo>
                <a:lnTo>
                  <a:pt x="362216" y="132600"/>
                </a:lnTo>
                <a:lnTo>
                  <a:pt x="368808" y="180594"/>
                </a:lnTo>
                <a:lnTo>
                  <a:pt x="362216" y="228587"/>
                </a:lnTo>
                <a:lnTo>
                  <a:pt x="343636" y="271729"/>
                </a:lnTo>
                <a:lnTo>
                  <a:pt x="314794" y="308279"/>
                </a:lnTo>
                <a:lnTo>
                  <a:pt x="277469" y="336524"/>
                </a:lnTo>
                <a:lnTo>
                  <a:pt x="233426" y="354736"/>
                </a:lnTo>
                <a:lnTo>
                  <a:pt x="184404" y="361188"/>
                </a:lnTo>
                <a:lnTo>
                  <a:pt x="135382" y="354736"/>
                </a:lnTo>
                <a:lnTo>
                  <a:pt x="91325" y="336524"/>
                </a:lnTo>
                <a:lnTo>
                  <a:pt x="54013" y="308279"/>
                </a:lnTo>
                <a:lnTo>
                  <a:pt x="25171" y="271729"/>
                </a:lnTo>
                <a:lnTo>
                  <a:pt x="6591" y="228587"/>
                </a:lnTo>
                <a:lnTo>
                  <a:pt x="0" y="180594"/>
                </a:lnTo>
                <a:close/>
              </a:path>
            </a:pathLst>
          </a:custGeom>
          <a:ln w="25908">
            <a:solidFill>
              <a:srgbClr val="385D89"/>
            </a:solidFill>
          </a:ln>
        </p:spPr>
        <p:txBody>
          <a:bodyPr wrap="square" lIns="0" tIns="0" rIns="0" bIns="0" rtlCol="0"/>
          <a:lstStyle/>
          <a:p>
            <a:endParaRPr sz="1805"/>
          </a:p>
        </p:txBody>
      </p:sp>
      <p:sp>
        <p:nvSpPr>
          <p:cNvPr id="20" name="object 20"/>
          <p:cNvSpPr txBox="1"/>
          <p:nvPr/>
        </p:nvSpPr>
        <p:spPr>
          <a:xfrm>
            <a:off x="434252" y="2637261"/>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2</a:t>
            </a:r>
            <a:endParaRPr sz="1770">
              <a:latin typeface="Arial"/>
              <a:cs typeface="Arial"/>
            </a:endParaRPr>
          </a:p>
        </p:txBody>
      </p:sp>
      <p:sp>
        <p:nvSpPr>
          <p:cNvPr id="21" name="object 21"/>
          <p:cNvSpPr/>
          <p:nvPr/>
        </p:nvSpPr>
        <p:spPr>
          <a:xfrm>
            <a:off x="362231" y="3339128"/>
            <a:ext cx="5576494" cy="775886"/>
          </a:xfrm>
          <a:prstGeom prst="rect">
            <a:avLst/>
          </a:prstGeom>
          <a:blipFill>
            <a:blip r:embed="rId2" cstate="print"/>
            <a:stretch>
              <a:fillRect/>
            </a:stretch>
          </a:blipFill>
        </p:spPr>
        <p:txBody>
          <a:bodyPr wrap="square" lIns="0" tIns="0" rIns="0" bIns="0" rtlCol="0"/>
          <a:lstStyle/>
          <a:p>
            <a:endParaRPr sz="1805"/>
          </a:p>
        </p:txBody>
      </p:sp>
      <p:sp>
        <p:nvSpPr>
          <p:cNvPr id="22" name="object 22"/>
          <p:cNvSpPr/>
          <p:nvPr/>
        </p:nvSpPr>
        <p:spPr>
          <a:xfrm>
            <a:off x="1897527" y="3473936"/>
            <a:ext cx="2505902" cy="573676"/>
          </a:xfrm>
          <a:prstGeom prst="rect">
            <a:avLst/>
          </a:prstGeom>
          <a:blipFill>
            <a:blip r:embed="rId5" cstate="print"/>
            <a:stretch>
              <a:fillRect/>
            </a:stretch>
          </a:blipFill>
        </p:spPr>
        <p:txBody>
          <a:bodyPr wrap="square" lIns="0" tIns="0" rIns="0" bIns="0" rtlCol="0"/>
          <a:lstStyle/>
          <a:p>
            <a:endParaRPr sz="1805"/>
          </a:p>
        </p:txBody>
      </p:sp>
      <p:sp>
        <p:nvSpPr>
          <p:cNvPr id="23" name="object 23"/>
          <p:cNvSpPr/>
          <p:nvPr/>
        </p:nvSpPr>
        <p:spPr>
          <a:xfrm>
            <a:off x="399676" y="3376574"/>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solidFill>
            <a:srgbClr val="DCE6F1"/>
          </a:solidFill>
        </p:spPr>
        <p:txBody>
          <a:bodyPr wrap="square" lIns="0" tIns="0" rIns="0" bIns="0" rtlCol="0"/>
          <a:lstStyle/>
          <a:p>
            <a:endParaRPr sz="1805"/>
          </a:p>
        </p:txBody>
      </p:sp>
      <p:sp>
        <p:nvSpPr>
          <p:cNvPr id="24" name="object 24"/>
          <p:cNvSpPr/>
          <p:nvPr/>
        </p:nvSpPr>
        <p:spPr>
          <a:xfrm>
            <a:off x="400426" y="3377323"/>
            <a:ext cx="5449677" cy="649069"/>
          </a:xfrm>
          <a:custGeom>
            <a:avLst/>
            <a:gdLst/>
            <a:ahLst/>
            <a:cxnLst/>
            <a:rect l="l" t="t" r="r" b="b"/>
            <a:pathLst>
              <a:path w="5544820" h="660400">
                <a:moveTo>
                  <a:pt x="0" y="659891"/>
                </a:moveTo>
                <a:lnTo>
                  <a:pt x="5544312" y="659891"/>
                </a:lnTo>
                <a:lnTo>
                  <a:pt x="5544312" y="0"/>
                </a:lnTo>
                <a:lnTo>
                  <a:pt x="0" y="0"/>
                </a:lnTo>
                <a:lnTo>
                  <a:pt x="0" y="659891"/>
                </a:lnTo>
                <a:close/>
              </a:path>
            </a:pathLst>
          </a:custGeom>
          <a:ln w="25908">
            <a:solidFill>
              <a:srgbClr val="385D89"/>
            </a:solidFill>
          </a:ln>
        </p:spPr>
        <p:txBody>
          <a:bodyPr wrap="square" lIns="0" tIns="0" rIns="0" bIns="0" rtlCol="0"/>
          <a:lstStyle/>
          <a:p>
            <a:endParaRPr sz="1805"/>
          </a:p>
        </p:txBody>
      </p:sp>
      <p:sp>
        <p:nvSpPr>
          <p:cNvPr id="25" name="object 25"/>
          <p:cNvSpPr txBox="1"/>
          <p:nvPr/>
        </p:nvSpPr>
        <p:spPr>
          <a:xfrm>
            <a:off x="2044189" y="3555567"/>
            <a:ext cx="2129443" cy="272306"/>
          </a:xfrm>
          <a:prstGeom prst="rect">
            <a:avLst/>
          </a:prstGeom>
        </p:spPr>
        <p:txBody>
          <a:bodyPr vert="horz" wrap="square" lIns="0" tIns="0" rIns="0" bIns="0" rtlCol="0">
            <a:spAutoFit/>
          </a:bodyPr>
          <a:lstStyle/>
          <a:p>
            <a:pPr marL="12482"/>
            <a:r>
              <a:rPr sz="1770" spc="-20" dirty="0">
                <a:latin typeface="Arial"/>
                <a:cs typeface="Arial"/>
              </a:rPr>
              <a:t>ТАРИФНЫЙ</a:t>
            </a:r>
            <a:r>
              <a:rPr sz="1770" spc="-157" dirty="0">
                <a:latin typeface="Arial"/>
                <a:cs typeface="Arial"/>
              </a:rPr>
              <a:t> </a:t>
            </a:r>
            <a:r>
              <a:rPr sz="1770" spc="-44" dirty="0">
                <a:latin typeface="Arial"/>
                <a:cs typeface="Arial"/>
              </a:rPr>
              <a:t>МЕТОД</a:t>
            </a:r>
            <a:endParaRPr sz="1770">
              <a:latin typeface="Arial"/>
              <a:cs typeface="Arial"/>
            </a:endParaRPr>
          </a:p>
        </p:txBody>
      </p:sp>
      <p:sp>
        <p:nvSpPr>
          <p:cNvPr id="26" name="object 26"/>
          <p:cNvSpPr/>
          <p:nvPr/>
        </p:nvSpPr>
        <p:spPr>
          <a:xfrm>
            <a:off x="329279" y="3346619"/>
            <a:ext cx="362604" cy="355115"/>
          </a:xfrm>
          <a:custGeom>
            <a:avLst/>
            <a:gdLst/>
            <a:ahLst/>
            <a:cxnLst/>
            <a:rect l="l" t="t" r="r" b="b"/>
            <a:pathLst>
              <a:path w="368934" h="361314">
                <a:moveTo>
                  <a:pt x="184404" y="0"/>
                </a:moveTo>
                <a:lnTo>
                  <a:pt x="135382" y="6451"/>
                </a:lnTo>
                <a:lnTo>
                  <a:pt x="91325" y="24663"/>
                </a:lnTo>
                <a:lnTo>
                  <a:pt x="54013" y="52908"/>
                </a:lnTo>
                <a:lnTo>
                  <a:pt x="25171" y="89458"/>
                </a:lnTo>
                <a:lnTo>
                  <a:pt x="6591" y="132600"/>
                </a:lnTo>
                <a:lnTo>
                  <a:pt x="0" y="180594"/>
                </a:lnTo>
                <a:lnTo>
                  <a:pt x="6591" y="228587"/>
                </a:lnTo>
                <a:lnTo>
                  <a:pt x="25171" y="271729"/>
                </a:lnTo>
                <a:lnTo>
                  <a:pt x="54013" y="308279"/>
                </a:lnTo>
                <a:lnTo>
                  <a:pt x="91325" y="336524"/>
                </a:lnTo>
                <a:lnTo>
                  <a:pt x="135382" y="354736"/>
                </a:lnTo>
                <a:lnTo>
                  <a:pt x="184404" y="361188"/>
                </a:lnTo>
                <a:lnTo>
                  <a:pt x="233426" y="354736"/>
                </a:lnTo>
                <a:lnTo>
                  <a:pt x="277469" y="336524"/>
                </a:lnTo>
                <a:lnTo>
                  <a:pt x="314794" y="308279"/>
                </a:lnTo>
                <a:lnTo>
                  <a:pt x="343636" y="271729"/>
                </a:lnTo>
                <a:lnTo>
                  <a:pt x="362216" y="228587"/>
                </a:lnTo>
                <a:lnTo>
                  <a:pt x="368808" y="180594"/>
                </a:lnTo>
                <a:lnTo>
                  <a:pt x="362216" y="132600"/>
                </a:lnTo>
                <a:lnTo>
                  <a:pt x="343636" y="89458"/>
                </a:lnTo>
                <a:lnTo>
                  <a:pt x="314794" y="52908"/>
                </a:lnTo>
                <a:lnTo>
                  <a:pt x="277469" y="24663"/>
                </a:lnTo>
                <a:lnTo>
                  <a:pt x="233426" y="6451"/>
                </a:lnTo>
                <a:lnTo>
                  <a:pt x="184404" y="0"/>
                </a:lnTo>
                <a:close/>
              </a:path>
            </a:pathLst>
          </a:custGeom>
          <a:solidFill>
            <a:srgbClr val="8EB4E2"/>
          </a:solidFill>
        </p:spPr>
        <p:txBody>
          <a:bodyPr wrap="square" lIns="0" tIns="0" rIns="0" bIns="0" rtlCol="0"/>
          <a:lstStyle/>
          <a:p>
            <a:endParaRPr sz="1805"/>
          </a:p>
        </p:txBody>
      </p:sp>
      <p:sp>
        <p:nvSpPr>
          <p:cNvPr id="27" name="object 27"/>
          <p:cNvSpPr/>
          <p:nvPr/>
        </p:nvSpPr>
        <p:spPr>
          <a:xfrm>
            <a:off x="330027" y="3347368"/>
            <a:ext cx="362604" cy="355115"/>
          </a:xfrm>
          <a:custGeom>
            <a:avLst/>
            <a:gdLst/>
            <a:ahLst/>
            <a:cxnLst/>
            <a:rect l="l" t="t" r="r" b="b"/>
            <a:pathLst>
              <a:path w="368934" h="361314">
                <a:moveTo>
                  <a:pt x="0" y="180594"/>
                </a:moveTo>
                <a:lnTo>
                  <a:pt x="6591" y="132600"/>
                </a:lnTo>
                <a:lnTo>
                  <a:pt x="25171" y="89458"/>
                </a:lnTo>
                <a:lnTo>
                  <a:pt x="54013" y="52908"/>
                </a:lnTo>
                <a:lnTo>
                  <a:pt x="91325" y="24663"/>
                </a:lnTo>
                <a:lnTo>
                  <a:pt x="135382" y="6451"/>
                </a:lnTo>
                <a:lnTo>
                  <a:pt x="184404" y="0"/>
                </a:lnTo>
                <a:lnTo>
                  <a:pt x="233426" y="6451"/>
                </a:lnTo>
                <a:lnTo>
                  <a:pt x="277469" y="24663"/>
                </a:lnTo>
                <a:lnTo>
                  <a:pt x="314794" y="52908"/>
                </a:lnTo>
                <a:lnTo>
                  <a:pt x="343636" y="89458"/>
                </a:lnTo>
                <a:lnTo>
                  <a:pt x="362216" y="132600"/>
                </a:lnTo>
                <a:lnTo>
                  <a:pt x="368808" y="180594"/>
                </a:lnTo>
                <a:lnTo>
                  <a:pt x="362216" y="228587"/>
                </a:lnTo>
                <a:lnTo>
                  <a:pt x="343636" y="271729"/>
                </a:lnTo>
                <a:lnTo>
                  <a:pt x="314794" y="308279"/>
                </a:lnTo>
                <a:lnTo>
                  <a:pt x="277469" y="336524"/>
                </a:lnTo>
                <a:lnTo>
                  <a:pt x="233426" y="354736"/>
                </a:lnTo>
                <a:lnTo>
                  <a:pt x="184404" y="361188"/>
                </a:lnTo>
                <a:lnTo>
                  <a:pt x="135382" y="354736"/>
                </a:lnTo>
                <a:lnTo>
                  <a:pt x="91325" y="336524"/>
                </a:lnTo>
                <a:lnTo>
                  <a:pt x="54013" y="308279"/>
                </a:lnTo>
                <a:lnTo>
                  <a:pt x="25171" y="271729"/>
                </a:lnTo>
                <a:lnTo>
                  <a:pt x="6591" y="228587"/>
                </a:lnTo>
                <a:lnTo>
                  <a:pt x="0" y="180594"/>
                </a:lnTo>
                <a:close/>
              </a:path>
            </a:pathLst>
          </a:custGeom>
          <a:ln w="25908">
            <a:solidFill>
              <a:srgbClr val="385D89"/>
            </a:solidFill>
          </a:ln>
        </p:spPr>
        <p:txBody>
          <a:bodyPr wrap="square" lIns="0" tIns="0" rIns="0" bIns="0" rtlCol="0"/>
          <a:lstStyle/>
          <a:p>
            <a:endParaRPr sz="1805"/>
          </a:p>
        </p:txBody>
      </p:sp>
      <p:sp>
        <p:nvSpPr>
          <p:cNvPr id="28" name="object 28"/>
          <p:cNvSpPr txBox="1"/>
          <p:nvPr/>
        </p:nvSpPr>
        <p:spPr>
          <a:xfrm>
            <a:off x="434252" y="3378322"/>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3</a:t>
            </a:r>
            <a:endParaRPr sz="1770">
              <a:latin typeface="Arial"/>
              <a:cs typeface="Arial"/>
            </a:endParaRPr>
          </a:p>
        </p:txBody>
      </p:sp>
      <p:sp>
        <p:nvSpPr>
          <p:cNvPr id="29" name="object 29"/>
          <p:cNvSpPr/>
          <p:nvPr/>
        </p:nvSpPr>
        <p:spPr>
          <a:xfrm>
            <a:off x="362231" y="4058096"/>
            <a:ext cx="5576494" cy="775886"/>
          </a:xfrm>
          <a:prstGeom prst="rect">
            <a:avLst/>
          </a:prstGeom>
          <a:blipFill>
            <a:blip r:embed="rId2" cstate="print"/>
            <a:stretch>
              <a:fillRect/>
            </a:stretch>
          </a:blipFill>
        </p:spPr>
        <p:txBody>
          <a:bodyPr wrap="square" lIns="0" tIns="0" rIns="0" bIns="0" rtlCol="0"/>
          <a:lstStyle/>
          <a:p>
            <a:endParaRPr sz="1805"/>
          </a:p>
        </p:txBody>
      </p:sp>
      <p:sp>
        <p:nvSpPr>
          <p:cNvPr id="30" name="object 30"/>
          <p:cNvSpPr/>
          <p:nvPr/>
        </p:nvSpPr>
        <p:spPr>
          <a:xfrm>
            <a:off x="1729768" y="4195900"/>
            <a:ext cx="2841420" cy="573676"/>
          </a:xfrm>
          <a:prstGeom prst="rect">
            <a:avLst/>
          </a:prstGeom>
          <a:blipFill>
            <a:blip r:embed="rId6" cstate="print"/>
            <a:stretch>
              <a:fillRect/>
            </a:stretch>
          </a:blipFill>
        </p:spPr>
        <p:txBody>
          <a:bodyPr wrap="square" lIns="0" tIns="0" rIns="0" bIns="0" rtlCol="0"/>
          <a:lstStyle/>
          <a:p>
            <a:endParaRPr sz="1805"/>
          </a:p>
        </p:txBody>
      </p:sp>
      <p:sp>
        <p:nvSpPr>
          <p:cNvPr id="31" name="object 31"/>
          <p:cNvSpPr/>
          <p:nvPr/>
        </p:nvSpPr>
        <p:spPr>
          <a:xfrm>
            <a:off x="399676" y="4095542"/>
            <a:ext cx="5449677" cy="649069"/>
          </a:xfrm>
          <a:custGeom>
            <a:avLst/>
            <a:gdLst/>
            <a:ahLst/>
            <a:cxnLst/>
            <a:rect l="l" t="t" r="r" b="b"/>
            <a:pathLst>
              <a:path w="5544820" h="660400">
                <a:moveTo>
                  <a:pt x="0" y="659892"/>
                </a:moveTo>
                <a:lnTo>
                  <a:pt x="5544312" y="659892"/>
                </a:lnTo>
                <a:lnTo>
                  <a:pt x="5544312" y="0"/>
                </a:lnTo>
                <a:lnTo>
                  <a:pt x="0" y="0"/>
                </a:lnTo>
                <a:lnTo>
                  <a:pt x="0" y="659892"/>
                </a:lnTo>
                <a:close/>
              </a:path>
            </a:pathLst>
          </a:custGeom>
          <a:solidFill>
            <a:srgbClr val="DCE6F1"/>
          </a:solidFill>
        </p:spPr>
        <p:txBody>
          <a:bodyPr wrap="square" lIns="0" tIns="0" rIns="0" bIns="0" rtlCol="0"/>
          <a:lstStyle/>
          <a:p>
            <a:endParaRPr sz="1805"/>
          </a:p>
        </p:txBody>
      </p:sp>
      <p:sp>
        <p:nvSpPr>
          <p:cNvPr id="32" name="object 32"/>
          <p:cNvSpPr/>
          <p:nvPr/>
        </p:nvSpPr>
        <p:spPr>
          <a:xfrm>
            <a:off x="400426" y="4096291"/>
            <a:ext cx="5449677" cy="649069"/>
          </a:xfrm>
          <a:custGeom>
            <a:avLst/>
            <a:gdLst/>
            <a:ahLst/>
            <a:cxnLst/>
            <a:rect l="l" t="t" r="r" b="b"/>
            <a:pathLst>
              <a:path w="5544820" h="660400">
                <a:moveTo>
                  <a:pt x="0" y="659892"/>
                </a:moveTo>
                <a:lnTo>
                  <a:pt x="5544312" y="659892"/>
                </a:lnTo>
                <a:lnTo>
                  <a:pt x="5544312" y="0"/>
                </a:lnTo>
                <a:lnTo>
                  <a:pt x="0" y="0"/>
                </a:lnTo>
                <a:lnTo>
                  <a:pt x="0" y="659892"/>
                </a:lnTo>
                <a:close/>
              </a:path>
            </a:pathLst>
          </a:custGeom>
          <a:ln w="25908">
            <a:solidFill>
              <a:srgbClr val="385D89"/>
            </a:solidFill>
          </a:ln>
        </p:spPr>
        <p:txBody>
          <a:bodyPr wrap="square" lIns="0" tIns="0" rIns="0" bIns="0" rtlCol="0"/>
          <a:lstStyle/>
          <a:p>
            <a:endParaRPr sz="1805"/>
          </a:p>
        </p:txBody>
      </p:sp>
      <p:sp>
        <p:nvSpPr>
          <p:cNvPr id="33" name="object 33"/>
          <p:cNvSpPr txBox="1"/>
          <p:nvPr/>
        </p:nvSpPr>
        <p:spPr>
          <a:xfrm>
            <a:off x="1876806" y="4276783"/>
            <a:ext cx="2485807" cy="272306"/>
          </a:xfrm>
          <a:prstGeom prst="rect">
            <a:avLst/>
          </a:prstGeom>
        </p:spPr>
        <p:txBody>
          <a:bodyPr vert="horz" wrap="square" lIns="0" tIns="0" rIns="0" bIns="0" rtlCol="0">
            <a:spAutoFit/>
          </a:bodyPr>
          <a:lstStyle/>
          <a:p>
            <a:pPr marL="12482"/>
            <a:r>
              <a:rPr sz="1770" spc="-10" dirty="0">
                <a:latin typeface="Arial"/>
                <a:cs typeface="Arial"/>
              </a:rPr>
              <a:t>ПРОЕКТНО-СМЕТНЫЙ</a:t>
            </a:r>
            <a:endParaRPr sz="1770">
              <a:latin typeface="Arial"/>
              <a:cs typeface="Arial"/>
            </a:endParaRPr>
          </a:p>
        </p:txBody>
      </p:sp>
      <p:sp>
        <p:nvSpPr>
          <p:cNvPr id="34" name="object 34"/>
          <p:cNvSpPr/>
          <p:nvPr/>
        </p:nvSpPr>
        <p:spPr>
          <a:xfrm>
            <a:off x="329279" y="4065588"/>
            <a:ext cx="362604" cy="355115"/>
          </a:xfrm>
          <a:custGeom>
            <a:avLst/>
            <a:gdLst/>
            <a:ahLst/>
            <a:cxnLst/>
            <a:rect l="l" t="t" r="r" b="b"/>
            <a:pathLst>
              <a:path w="368934" h="361314">
                <a:moveTo>
                  <a:pt x="184404" y="0"/>
                </a:moveTo>
                <a:lnTo>
                  <a:pt x="135382" y="6451"/>
                </a:lnTo>
                <a:lnTo>
                  <a:pt x="91325" y="24663"/>
                </a:lnTo>
                <a:lnTo>
                  <a:pt x="54013" y="52908"/>
                </a:lnTo>
                <a:lnTo>
                  <a:pt x="25171" y="89458"/>
                </a:lnTo>
                <a:lnTo>
                  <a:pt x="6591" y="132600"/>
                </a:lnTo>
                <a:lnTo>
                  <a:pt x="0" y="180594"/>
                </a:lnTo>
                <a:lnTo>
                  <a:pt x="6591" y="228587"/>
                </a:lnTo>
                <a:lnTo>
                  <a:pt x="25171" y="271729"/>
                </a:lnTo>
                <a:lnTo>
                  <a:pt x="54013" y="308279"/>
                </a:lnTo>
                <a:lnTo>
                  <a:pt x="91325" y="336524"/>
                </a:lnTo>
                <a:lnTo>
                  <a:pt x="135382" y="354736"/>
                </a:lnTo>
                <a:lnTo>
                  <a:pt x="184404" y="361188"/>
                </a:lnTo>
                <a:lnTo>
                  <a:pt x="233426" y="354736"/>
                </a:lnTo>
                <a:lnTo>
                  <a:pt x="277469" y="336524"/>
                </a:lnTo>
                <a:lnTo>
                  <a:pt x="314794" y="308279"/>
                </a:lnTo>
                <a:lnTo>
                  <a:pt x="343636" y="271729"/>
                </a:lnTo>
                <a:lnTo>
                  <a:pt x="362216" y="228587"/>
                </a:lnTo>
                <a:lnTo>
                  <a:pt x="368808" y="180594"/>
                </a:lnTo>
                <a:lnTo>
                  <a:pt x="362216" y="132600"/>
                </a:lnTo>
                <a:lnTo>
                  <a:pt x="343636" y="89458"/>
                </a:lnTo>
                <a:lnTo>
                  <a:pt x="314794" y="52908"/>
                </a:lnTo>
                <a:lnTo>
                  <a:pt x="277469" y="24663"/>
                </a:lnTo>
                <a:lnTo>
                  <a:pt x="233426" y="6451"/>
                </a:lnTo>
                <a:lnTo>
                  <a:pt x="184404" y="0"/>
                </a:lnTo>
                <a:close/>
              </a:path>
            </a:pathLst>
          </a:custGeom>
          <a:solidFill>
            <a:srgbClr val="8EB4E2"/>
          </a:solidFill>
        </p:spPr>
        <p:txBody>
          <a:bodyPr wrap="square" lIns="0" tIns="0" rIns="0" bIns="0" rtlCol="0"/>
          <a:lstStyle/>
          <a:p>
            <a:endParaRPr sz="1805"/>
          </a:p>
        </p:txBody>
      </p:sp>
      <p:sp>
        <p:nvSpPr>
          <p:cNvPr id="35" name="object 35"/>
          <p:cNvSpPr/>
          <p:nvPr/>
        </p:nvSpPr>
        <p:spPr>
          <a:xfrm>
            <a:off x="330027" y="4066335"/>
            <a:ext cx="362604" cy="355115"/>
          </a:xfrm>
          <a:custGeom>
            <a:avLst/>
            <a:gdLst/>
            <a:ahLst/>
            <a:cxnLst/>
            <a:rect l="l" t="t" r="r" b="b"/>
            <a:pathLst>
              <a:path w="368934" h="361314">
                <a:moveTo>
                  <a:pt x="0" y="180594"/>
                </a:moveTo>
                <a:lnTo>
                  <a:pt x="6591" y="132600"/>
                </a:lnTo>
                <a:lnTo>
                  <a:pt x="25171" y="89458"/>
                </a:lnTo>
                <a:lnTo>
                  <a:pt x="54013" y="52908"/>
                </a:lnTo>
                <a:lnTo>
                  <a:pt x="91325" y="24663"/>
                </a:lnTo>
                <a:lnTo>
                  <a:pt x="135382" y="6451"/>
                </a:lnTo>
                <a:lnTo>
                  <a:pt x="184404" y="0"/>
                </a:lnTo>
                <a:lnTo>
                  <a:pt x="233426" y="6451"/>
                </a:lnTo>
                <a:lnTo>
                  <a:pt x="277469" y="24663"/>
                </a:lnTo>
                <a:lnTo>
                  <a:pt x="314794" y="52908"/>
                </a:lnTo>
                <a:lnTo>
                  <a:pt x="343636" y="89458"/>
                </a:lnTo>
                <a:lnTo>
                  <a:pt x="362216" y="132600"/>
                </a:lnTo>
                <a:lnTo>
                  <a:pt x="368808" y="180594"/>
                </a:lnTo>
                <a:lnTo>
                  <a:pt x="362216" y="228587"/>
                </a:lnTo>
                <a:lnTo>
                  <a:pt x="343636" y="271729"/>
                </a:lnTo>
                <a:lnTo>
                  <a:pt x="314794" y="308279"/>
                </a:lnTo>
                <a:lnTo>
                  <a:pt x="277469" y="336524"/>
                </a:lnTo>
                <a:lnTo>
                  <a:pt x="233426" y="354736"/>
                </a:lnTo>
                <a:lnTo>
                  <a:pt x="184404" y="361188"/>
                </a:lnTo>
                <a:lnTo>
                  <a:pt x="135382" y="354736"/>
                </a:lnTo>
                <a:lnTo>
                  <a:pt x="91325" y="336524"/>
                </a:lnTo>
                <a:lnTo>
                  <a:pt x="54013" y="308279"/>
                </a:lnTo>
                <a:lnTo>
                  <a:pt x="25171" y="271729"/>
                </a:lnTo>
                <a:lnTo>
                  <a:pt x="6591" y="228587"/>
                </a:lnTo>
                <a:lnTo>
                  <a:pt x="0" y="180594"/>
                </a:lnTo>
                <a:close/>
              </a:path>
            </a:pathLst>
          </a:custGeom>
          <a:ln w="25908">
            <a:solidFill>
              <a:srgbClr val="385D89"/>
            </a:solidFill>
          </a:ln>
        </p:spPr>
        <p:txBody>
          <a:bodyPr wrap="square" lIns="0" tIns="0" rIns="0" bIns="0" rtlCol="0"/>
          <a:lstStyle/>
          <a:p>
            <a:endParaRPr sz="1805"/>
          </a:p>
        </p:txBody>
      </p:sp>
      <p:sp>
        <p:nvSpPr>
          <p:cNvPr id="36" name="object 36"/>
          <p:cNvSpPr txBox="1"/>
          <p:nvPr/>
        </p:nvSpPr>
        <p:spPr>
          <a:xfrm>
            <a:off x="434252" y="4099538"/>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4</a:t>
            </a:r>
            <a:endParaRPr sz="1770">
              <a:latin typeface="Arial"/>
              <a:cs typeface="Arial"/>
            </a:endParaRPr>
          </a:p>
        </p:txBody>
      </p:sp>
      <p:sp>
        <p:nvSpPr>
          <p:cNvPr id="37" name="object 37"/>
          <p:cNvSpPr/>
          <p:nvPr/>
        </p:nvSpPr>
        <p:spPr>
          <a:xfrm>
            <a:off x="362231" y="4796536"/>
            <a:ext cx="5576494" cy="780379"/>
          </a:xfrm>
          <a:prstGeom prst="rect">
            <a:avLst/>
          </a:prstGeom>
          <a:blipFill>
            <a:blip r:embed="rId7" cstate="print"/>
            <a:stretch>
              <a:fillRect/>
            </a:stretch>
          </a:blipFill>
        </p:spPr>
        <p:txBody>
          <a:bodyPr wrap="square" lIns="0" tIns="0" rIns="0" bIns="0" rtlCol="0"/>
          <a:lstStyle/>
          <a:p>
            <a:endParaRPr sz="1805"/>
          </a:p>
        </p:txBody>
      </p:sp>
      <p:sp>
        <p:nvSpPr>
          <p:cNvPr id="38" name="object 38"/>
          <p:cNvSpPr/>
          <p:nvPr/>
        </p:nvSpPr>
        <p:spPr>
          <a:xfrm>
            <a:off x="1872064" y="4934340"/>
            <a:ext cx="2553833" cy="575174"/>
          </a:xfrm>
          <a:prstGeom prst="rect">
            <a:avLst/>
          </a:prstGeom>
          <a:blipFill>
            <a:blip r:embed="rId8" cstate="print"/>
            <a:stretch>
              <a:fillRect/>
            </a:stretch>
          </a:blipFill>
        </p:spPr>
        <p:txBody>
          <a:bodyPr wrap="square" lIns="0" tIns="0" rIns="0" bIns="0" rtlCol="0"/>
          <a:lstStyle/>
          <a:p>
            <a:endParaRPr sz="1805"/>
          </a:p>
        </p:txBody>
      </p:sp>
      <p:sp>
        <p:nvSpPr>
          <p:cNvPr id="39" name="object 39"/>
          <p:cNvSpPr/>
          <p:nvPr/>
        </p:nvSpPr>
        <p:spPr>
          <a:xfrm>
            <a:off x="399676" y="4833983"/>
            <a:ext cx="5449677" cy="651565"/>
          </a:xfrm>
          <a:custGeom>
            <a:avLst/>
            <a:gdLst/>
            <a:ahLst/>
            <a:cxnLst/>
            <a:rect l="l" t="t" r="r" b="b"/>
            <a:pathLst>
              <a:path w="5544820" h="662939">
                <a:moveTo>
                  <a:pt x="0" y="662940"/>
                </a:moveTo>
                <a:lnTo>
                  <a:pt x="5544312" y="662940"/>
                </a:lnTo>
                <a:lnTo>
                  <a:pt x="5544312" y="0"/>
                </a:lnTo>
                <a:lnTo>
                  <a:pt x="0" y="0"/>
                </a:lnTo>
                <a:lnTo>
                  <a:pt x="0" y="662940"/>
                </a:lnTo>
                <a:close/>
              </a:path>
            </a:pathLst>
          </a:custGeom>
          <a:solidFill>
            <a:srgbClr val="DCE6F1"/>
          </a:solidFill>
        </p:spPr>
        <p:txBody>
          <a:bodyPr wrap="square" lIns="0" tIns="0" rIns="0" bIns="0" rtlCol="0"/>
          <a:lstStyle/>
          <a:p>
            <a:endParaRPr sz="1805"/>
          </a:p>
        </p:txBody>
      </p:sp>
      <p:sp>
        <p:nvSpPr>
          <p:cNvPr id="40" name="object 40"/>
          <p:cNvSpPr/>
          <p:nvPr/>
        </p:nvSpPr>
        <p:spPr>
          <a:xfrm>
            <a:off x="400426" y="4834731"/>
            <a:ext cx="5449677" cy="651565"/>
          </a:xfrm>
          <a:custGeom>
            <a:avLst/>
            <a:gdLst/>
            <a:ahLst/>
            <a:cxnLst/>
            <a:rect l="l" t="t" r="r" b="b"/>
            <a:pathLst>
              <a:path w="5544820" h="662939">
                <a:moveTo>
                  <a:pt x="0" y="662939"/>
                </a:moveTo>
                <a:lnTo>
                  <a:pt x="5544312" y="662939"/>
                </a:lnTo>
                <a:lnTo>
                  <a:pt x="5544312" y="0"/>
                </a:lnTo>
                <a:lnTo>
                  <a:pt x="0" y="0"/>
                </a:lnTo>
                <a:lnTo>
                  <a:pt x="0" y="662939"/>
                </a:lnTo>
                <a:close/>
              </a:path>
            </a:pathLst>
          </a:custGeom>
          <a:ln w="25908">
            <a:solidFill>
              <a:srgbClr val="385D89"/>
            </a:solidFill>
          </a:ln>
        </p:spPr>
        <p:txBody>
          <a:bodyPr wrap="square" lIns="0" tIns="0" rIns="0" bIns="0" rtlCol="0"/>
          <a:lstStyle/>
          <a:p>
            <a:endParaRPr sz="1805"/>
          </a:p>
        </p:txBody>
      </p:sp>
      <p:sp>
        <p:nvSpPr>
          <p:cNvPr id="41" name="object 41"/>
          <p:cNvSpPr txBox="1"/>
          <p:nvPr/>
        </p:nvSpPr>
        <p:spPr>
          <a:xfrm>
            <a:off x="2019102" y="5015722"/>
            <a:ext cx="2133812" cy="272306"/>
          </a:xfrm>
          <a:prstGeom prst="rect">
            <a:avLst/>
          </a:prstGeom>
        </p:spPr>
        <p:txBody>
          <a:bodyPr vert="horz" wrap="square" lIns="0" tIns="0" rIns="0" bIns="0" rtlCol="0">
            <a:spAutoFit/>
          </a:bodyPr>
          <a:lstStyle/>
          <a:p>
            <a:pPr marL="12482"/>
            <a:r>
              <a:rPr sz="1770" spc="-88" dirty="0">
                <a:latin typeface="Arial"/>
                <a:cs typeface="Arial"/>
              </a:rPr>
              <a:t>ЗАТРАТНЫЙ</a:t>
            </a:r>
            <a:r>
              <a:rPr sz="1770" spc="-191" dirty="0">
                <a:latin typeface="Arial"/>
                <a:cs typeface="Arial"/>
              </a:rPr>
              <a:t> </a:t>
            </a:r>
            <a:r>
              <a:rPr sz="1770" spc="-44" dirty="0">
                <a:latin typeface="Arial"/>
                <a:cs typeface="Arial"/>
              </a:rPr>
              <a:t>МЕТОД</a:t>
            </a:r>
            <a:endParaRPr sz="1770">
              <a:latin typeface="Arial"/>
              <a:cs typeface="Arial"/>
            </a:endParaRPr>
          </a:p>
        </p:txBody>
      </p:sp>
      <p:sp>
        <p:nvSpPr>
          <p:cNvPr id="42" name="object 42"/>
          <p:cNvSpPr/>
          <p:nvPr/>
        </p:nvSpPr>
        <p:spPr>
          <a:xfrm>
            <a:off x="329279" y="4807022"/>
            <a:ext cx="362604" cy="355115"/>
          </a:xfrm>
          <a:custGeom>
            <a:avLst/>
            <a:gdLst/>
            <a:ahLst/>
            <a:cxnLst/>
            <a:rect l="l" t="t" r="r" b="b"/>
            <a:pathLst>
              <a:path w="368934" h="361314">
                <a:moveTo>
                  <a:pt x="184404" y="0"/>
                </a:moveTo>
                <a:lnTo>
                  <a:pt x="135382" y="6451"/>
                </a:lnTo>
                <a:lnTo>
                  <a:pt x="91325" y="24663"/>
                </a:lnTo>
                <a:lnTo>
                  <a:pt x="54013" y="52908"/>
                </a:lnTo>
                <a:lnTo>
                  <a:pt x="25171" y="89458"/>
                </a:lnTo>
                <a:lnTo>
                  <a:pt x="6591" y="132600"/>
                </a:lnTo>
                <a:lnTo>
                  <a:pt x="0" y="180594"/>
                </a:lnTo>
                <a:lnTo>
                  <a:pt x="6591" y="228587"/>
                </a:lnTo>
                <a:lnTo>
                  <a:pt x="25171" y="271729"/>
                </a:lnTo>
                <a:lnTo>
                  <a:pt x="54013" y="308279"/>
                </a:lnTo>
                <a:lnTo>
                  <a:pt x="91325" y="336524"/>
                </a:lnTo>
                <a:lnTo>
                  <a:pt x="135382" y="354736"/>
                </a:lnTo>
                <a:lnTo>
                  <a:pt x="184404" y="361188"/>
                </a:lnTo>
                <a:lnTo>
                  <a:pt x="233426" y="354736"/>
                </a:lnTo>
                <a:lnTo>
                  <a:pt x="277469" y="336524"/>
                </a:lnTo>
                <a:lnTo>
                  <a:pt x="314794" y="308279"/>
                </a:lnTo>
                <a:lnTo>
                  <a:pt x="343636" y="271729"/>
                </a:lnTo>
                <a:lnTo>
                  <a:pt x="362216" y="228587"/>
                </a:lnTo>
                <a:lnTo>
                  <a:pt x="368808" y="180594"/>
                </a:lnTo>
                <a:lnTo>
                  <a:pt x="362216" y="132600"/>
                </a:lnTo>
                <a:lnTo>
                  <a:pt x="343636" y="89458"/>
                </a:lnTo>
                <a:lnTo>
                  <a:pt x="314794" y="52908"/>
                </a:lnTo>
                <a:lnTo>
                  <a:pt x="277469" y="24663"/>
                </a:lnTo>
                <a:lnTo>
                  <a:pt x="233426" y="6451"/>
                </a:lnTo>
                <a:lnTo>
                  <a:pt x="184404" y="0"/>
                </a:lnTo>
                <a:close/>
              </a:path>
            </a:pathLst>
          </a:custGeom>
          <a:solidFill>
            <a:srgbClr val="8EB4E2"/>
          </a:solidFill>
        </p:spPr>
        <p:txBody>
          <a:bodyPr wrap="square" lIns="0" tIns="0" rIns="0" bIns="0" rtlCol="0"/>
          <a:lstStyle/>
          <a:p>
            <a:endParaRPr sz="1805"/>
          </a:p>
        </p:txBody>
      </p:sp>
      <p:sp>
        <p:nvSpPr>
          <p:cNvPr id="43" name="object 43"/>
          <p:cNvSpPr/>
          <p:nvPr/>
        </p:nvSpPr>
        <p:spPr>
          <a:xfrm>
            <a:off x="330027" y="4807771"/>
            <a:ext cx="362604" cy="355115"/>
          </a:xfrm>
          <a:custGeom>
            <a:avLst/>
            <a:gdLst/>
            <a:ahLst/>
            <a:cxnLst/>
            <a:rect l="l" t="t" r="r" b="b"/>
            <a:pathLst>
              <a:path w="368934" h="361314">
                <a:moveTo>
                  <a:pt x="0" y="180593"/>
                </a:moveTo>
                <a:lnTo>
                  <a:pt x="6591" y="132600"/>
                </a:lnTo>
                <a:lnTo>
                  <a:pt x="25171" y="89458"/>
                </a:lnTo>
                <a:lnTo>
                  <a:pt x="54013" y="52908"/>
                </a:lnTo>
                <a:lnTo>
                  <a:pt x="91325" y="24663"/>
                </a:lnTo>
                <a:lnTo>
                  <a:pt x="135382" y="6451"/>
                </a:lnTo>
                <a:lnTo>
                  <a:pt x="184404" y="0"/>
                </a:lnTo>
                <a:lnTo>
                  <a:pt x="233426" y="6451"/>
                </a:lnTo>
                <a:lnTo>
                  <a:pt x="277469" y="24663"/>
                </a:lnTo>
                <a:lnTo>
                  <a:pt x="314794" y="52908"/>
                </a:lnTo>
                <a:lnTo>
                  <a:pt x="343636" y="89458"/>
                </a:lnTo>
                <a:lnTo>
                  <a:pt x="362216" y="132600"/>
                </a:lnTo>
                <a:lnTo>
                  <a:pt x="368808" y="180593"/>
                </a:lnTo>
                <a:lnTo>
                  <a:pt x="362216" y="228587"/>
                </a:lnTo>
                <a:lnTo>
                  <a:pt x="343636" y="271729"/>
                </a:lnTo>
                <a:lnTo>
                  <a:pt x="314794" y="308279"/>
                </a:lnTo>
                <a:lnTo>
                  <a:pt x="277469" y="336524"/>
                </a:lnTo>
                <a:lnTo>
                  <a:pt x="233426" y="354736"/>
                </a:lnTo>
                <a:lnTo>
                  <a:pt x="184404" y="361187"/>
                </a:lnTo>
                <a:lnTo>
                  <a:pt x="135382" y="354736"/>
                </a:lnTo>
                <a:lnTo>
                  <a:pt x="91325" y="336524"/>
                </a:lnTo>
                <a:lnTo>
                  <a:pt x="54013" y="308279"/>
                </a:lnTo>
                <a:lnTo>
                  <a:pt x="25171" y="271729"/>
                </a:lnTo>
                <a:lnTo>
                  <a:pt x="6591" y="228587"/>
                </a:lnTo>
                <a:lnTo>
                  <a:pt x="0" y="180593"/>
                </a:lnTo>
                <a:close/>
              </a:path>
            </a:pathLst>
          </a:custGeom>
          <a:ln w="25908">
            <a:solidFill>
              <a:srgbClr val="385D89"/>
            </a:solidFill>
          </a:ln>
        </p:spPr>
        <p:txBody>
          <a:bodyPr wrap="square" lIns="0" tIns="0" rIns="0" bIns="0" rtlCol="0"/>
          <a:lstStyle/>
          <a:p>
            <a:endParaRPr sz="1805"/>
          </a:p>
        </p:txBody>
      </p:sp>
      <p:sp>
        <p:nvSpPr>
          <p:cNvPr id="44" name="object 44"/>
          <p:cNvSpPr txBox="1"/>
          <p:nvPr/>
        </p:nvSpPr>
        <p:spPr>
          <a:xfrm>
            <a:off x="434252" y="4839474"/>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5</a:t>
            </a:r>
            <a:endParaRPr sz="1770">
              <a:latin typeface="Arial"/>
              <a:cs typeface="Arial"/>
            </a:endParaRPr>
          </a:p>
        </p:txBody>
      </p:sp>
      <p:sp>
        <p:nvSpPr>
          <p:cNvPr id="45" name="object 45"/>
          <p:cNvSpPr/>
          <p:nvPr/>
        </p:nvSpPr>
        <p:spPr>
          <a:xfrm>
            <a:off x="216939" y="917107"/>
            <a:ext cx="585659" cy="763902"/>
          </a:xfrm>
          <a:prstGeom prst="rect">
            <a:avLst/>
          </a:prstGeom>
          <a:blipFill>
            <a:blip r:embed="rId9" cstate="print"/>
            <a:stretch>
              <a:fillRect/>
            </a:stretch>
          </a:blipFill>
        </p:spPr>
        <p:txBody>
          <a:bodyPr wrap="square" lIns="0" tIns="0" rIns="0" bIns="0" rtlCol="0"/>
          <a:lstStyle/>
          <a:p>
            <a:endParaRPr sz="1805"/>
          </a:p>
        </p:txBody>
      </p:sp>
      <p:sp>
        <p:nvSpPr>
          <p:cNvPr id="46" name="object 46"/>
          <p:cNvSpPr/>
          <p:nvPr/>
        </p:nvSpPr>
        <p:spPr>
          <a:xfrm>
            <a:off x="366725" y="5702737"/>
            <a:ext cx="5577992" cy="777383"/>
          </a:xfrm>
          <a:prstGeom prst="rect">
            <a:avLst/>
          </a:prstGeom>
          <a:blipFill>
            <a:blip r:embed="rId2" cstate="print"/>
            <a:stretch>
              <a:fillRect/>
            </a:stretch>
          </a:blipFill>
        </p:spPr>
        <p:txBody>
          <a:bodyPr wrap="square" lIns="0" tIns="0" rIns="0" bIns="0" rtlCol="0"/>
          <a:lstStyle/>
          <a:p>
            <a:endParaRPr sz="1805"/>
          </a:p>
        </p:txBody>
      </p:sp>
      <p:sp>
        <p:nvSpPr>
          <p:cNvPr id="47" name="object 47"/>
          <p:cNvSpPr/>
          <p:nvPr/>
        </p:nvSpPr>
        <p:spPr>
          <a:xfrm>
            <a:off x="348750" y="5705732"/>
            <a:ext cx="5610945" cy="843288"/>
          </a:xfrm>
          <a:prstGeom prst="rect">
            <a:avLst/>
          </a:prstGeom>
          <a:blipFill>
            <a:blip r:embed="rId10" cstate="print"/>
            <a:stretch>
              <a:fillRect/>
            </a:stretch>
          </a:blipFill>
        </p:spPr>
        <p:txBody>
          <a:bodyPr wrap="square" lIns="0" tIns="0" rIns="0" bIns="0" rtlCol="0"/>
          <a:lstStyle/>
          <a:p>
            <a:endParaRPr sz="1805"/>
          </a:p>
        </p:txBody>
      </p:sp>
      <p:sp>
        <p:nvSpPr>
          <p:cNvPr id="48" name="object 48"/>
          <p:cNvSpPr/>
          <p:nvPr/>
        </p:nvSpPr>
        <p:spPr>
          <a:xfrm>
            <a:off x="404919" y="5740931"/>
            <a:ext cx="5449677" cy="650317"/>
          </a:xfrm>
          <a:custGeom>
            <a:avLst/>
            <a:gdLst/>
            <a:ahLst/>
            <a:cxnLst/>
            <a:rect l="l" t="t" r="r" b="b"/>
            <a:pathLst>
              <a:path w="5544820" h="661670">
                <a:moveTo>
                  <a:pt x="0" y="0"/>
                </a:moveTo>
                <a:lnTo>
                  <a:pt x="5544312" y="0"/>
                </a:lnTo>
                <a:lnTo>
                  <a:pt x="5544312" y="661415"/>
                </a:lnTo>
                <a:lnTo>
                  <a:pt x="0" y="661415"/>
                </a:lnTo>
                <a:lnTo>
                  <a:pt x="0" y="0"/>
                </a:lnTo>
                <a:close/>
              </a:path>
            </a:pathLst>
          </a:custGeom>
          <a:solidFill>
            <a:srgbClr val="1F487C"/>
          </a:solidFill>
        </p:spPr>
        <p:txBody>
          <a:bodyPr wrap="square" lIns="0" tIns="0" rIns="0" bIns="0" rtlCol="0"/>
          <a:lstStyle/>
          <a:p>
            <a:endParaRPr sz="1805"/>
          </a:p>
        </p:txBody>
      </p:sp>
      <p:sp>
        <p:nvSpPr>
          <p:cNvPr id="49" name="object 49"/>
          <p:cNvSpPr/>
          <p:nvPr/>
        </p:nvSpPr>
        <p:spPr>
          <a:xfrm>
            <a:off x="404919" y="5740931"/>
            <a:ext cx="5449677" cy="650317"/>
          </a:xfrm>
          <a:custGeom>
            <a:avLst/>
            <a:gdLst/>
            <a:ahLst/>
            <a:cxnLst/>
            <a:rect l="l" t="t" r="r" b="b"/>
            <a:pathLst>
              <a:path w="5544820" h="661670">
                <a:moveTo>
                  <a:pt x="0" y="0"/>
                </a:moveTo>
                <a:lnTo>
                  <a:pt x="5544312" y="0"/>
                </a:lnTo>
                <a:lnTo>
                  <a:pt x="5544312" y="661415"/>
                </a:lnTo>
                <a:lnTo>
                  <a:pt x="0" y="661415"/>
                </a:lnTo>
                <a:lnTo>
                  <a:pt x="0" y="0"/>
                </a:lnTo>
                <a:close/>
              </a:path>
            </a:pathLst>
          </a:custGeom>
          <a:ln w="25908">
            <a:solidFill>
              <a:srgbClr val="385D89"/>
            </a:solidFill>
          </a:ln>
        </p:spPr>
        <p:txBody>
          <a:bodyPr wrap="square" lIns="0" tIns="0" rIns="0" bIns="0" rtlCol="0"/>
          <a:lstStyle/>
          <a:p>
            <a:endParaRPr sz="1805"/>
          </a:p>
        </p:txBody>
      </p:sp>
      <p:sp>
        <p:nvSpPr>
          <p:cNvPr id="50" name="object 50"/>
          <p:cNvSpPr txBox="1"/>
          <p:nvPr/>
        </p:nvSpPr>
        <p:spPr>
          <a:xfrm>
            <a:off x="486053" y="5774633"/>
            <a:ext cx="5176319" cy="554829"/>
          </a:xfrm>
          <a:prstGeom prst="rect">
            <a:avLst/>
          </a:prstGeom>
        </p:spPr>
        <p:txBody>
          <a:bodyPr vert="horz" wrap="square" lIns="0" tIns="0" rIns="0" bIns="0" rtlCol="0">
            <a:spAutoFit/>
          </a:bodyPr>
          <a:lstStyle/>
          <a:p>
            <a:pPr marL="12482" marR="4993" indent="655939"/>
            <a:r>
              <a:rPr sz="1770" spc="-29" dirty="0">
                <a:solidFill>
                  <a:srgbClr val="FFFFFF"/>
                </a:solidFill>
                <a:latin typeface="Arial"/>
                <a:cs typeface="Arial"/>
              </a:rPr>
              <a:t>СУММИРОВАНИЕ </a:t>
            </a:r>
            <a:r>
              <a:rPr sz="1770" spc="-5" dirty="0">
                <a:solidFill>
                  <a:srgbClr val="FFFFFF"/>
                </a:solidFill>
                <a:latin typeface="Arial"/>
                <a:cs typeface="Arial"/>
              </a:rPr>
              <a:t>ДЛЯ </a:t>
            </a:r>
            <a:r>
              <a:rPr sz="1770" spc="-44" dirty="0">
                <a:solidFill>
                  <a:srgbClr val="FFFFFF"/>
                </a:solidFill>
                <a:latin typeface="Arial"/>
                <a:cs typeface="Arial"/>
              </a:rPr>
              <a:t>СОСТАВНОЙ  </a:t>
            </a:r>
            <a:r>
              <a:rPr sz="1770" spc="-20" dirty="0">
                <a:solidFill>
                  <a:srgbClr val="FFFFFF"/>
                </a:solidFill>
                <a:latin typeface="Arial"/>
                <a:cs typeface="Arial"/>
              </a:rPr>
              <a:t>ПРОДУКЦИИ </a:t>
            </a:r>
            <a:r>
              <a:rPr sz="1770" spc="-5" dirty="0">
                <a:solidFill>
                  <a:srgbClr val="FFFFFF"/>
                </a:solidFill>
                <a:latin typeface="Arial"/>
                <a:cs typeface="Arial"/>
              </a:rPr>
              <a:t>С </a:t>
            </a:r>
            <a:r>
              <a:rPr sz="1770" spc="-44" dirty="0">
                <a:solidFill>
                  <a:srgbClr val="FFFFFF"/>
                </a:solidFill>
                <a:latin typeface="Arial"/>
                <a:cs typeface="Arial"/>
              </a:rPr>
              <a:t>РАЗНЫМИ </a:t>
            </a:r>
            <a:r>
              <a:rPr sz="1770" spc="-25" dirty="0">
                <a:solidFill>
                  <a:srgbClr val="FFFFFF"/>
                </a:solidFill>
                <a:latin typeface="Arial"/>
                <a:cs typeface="Arial"/>
              </a:rPr>
              <a:t>МЕТОДАМИ</a:t>
            </a:r>
            <a:r>
              <a:rPr sz="1770" spc="-49" dirty="0">
                <a:solidFill>
                  <a:srgbClr val="FFFFFF"/>
                </a:solidFill>
                <a:latin typeface="Arial"/>
                <a:cs typeface="Arial"/>
              </a:rPr>
              <a:t> </a:t>
            </a:r>
            <a:r>
              <a:rPr sz="1770" spc="-83" dirty="0">
                <a:solidFill>
                  <a:srgbClr val="FFFFFF"/>
                </a:solidFill>
                <a:latin typeface="Arial"/>
                <a:cs typeface="Arial"/>
              </a:rPr>
              <a:t>РАСЧЕТА</a:t>
            </a:r>
            <a:endParaRPr sz="1770">
              <a:latin typeface="Arial"/>
              <a:cs typeface="Arial"/>
            </a:endParaRPr>
          </a:p>
        </p:txBody>
      </p:sp>
      <p:sp>
        <p:nvSpPr>
          <p:cNvPr id="51" name="object 51"/>
          <p:cNvSpPr/>
          <p:nvPr/>
        </p:nvSpPr>
        <p:spPr>
          <a:xfrm>
            <a:off x="6837436" y="800274"/>
            <a:ext cx="5152603" cy="706984"/>
          </a:xfrm>
          <a:prstGeom prst="rect">
            <a:avLst/>
          </a:prstGeom>
          <a:blipFill>
            <a:blip r:embed="rId11" cstate="print"/>
            <a:stretch>
              <a:fillRect/>
            </a:stretch>
          </a:blipFill>
        </p:spPr>
        <p:txBody>
          <a:bodyPr wrap="square" lIns="0" tIns="0" rIns="0" bIns="0" rtlCol="0"/>
          <a:lstStyle/>
          <a:p>
            <a:endParaRPr sz="1805"/>
          </a:p>
        </p:txBody>
      </p:sp>
      <p:sp>
        <p:nvSpPr>
          <p:cNvPr id="52" name="object 52"/>
          <p:cNvSpPr/>
          <p:nvPr/>
        </p:nvSpPr>
        <p:spPr>
          <a:xfrm>
            <a:off x="7342211" y="765824"/>
            <a:ext cx="4201468" cy="843288"/>
          </a:xfrm>
          <a:prstGeom prst="rect">
            <a:avLst/>
          </a:prstGeom>
          <a:blipFill>
            <a:blip r:embed="rId12" cstate="print"/>
            <a:stretch>
              <a:fillRect/>
            </a:stretch>
          </a:blipFill>
        </p:spPr>
        <p:txBody>
          <a:bodyPr wrap="square" lIns="0" tIns="0" rIns="0" bIns="0" rtlCol="0"/>
          <a:lstStyle/>
          <a:p>
            <a:endParaRPr sz="1805"/>
          </a:p>
        </p:txBody>
      </p:sp>
      <p:sp>
        <p:nvSpPr>
          <p:cNvPr id="53" name="object 53"/>
          <p:cNvSpPr/>
          <p:nvPr/>
        </p:nvSpPr>
        <p:spPr>
          <a:xfrm>
            <a:off x="6874882" y="837721"/>
            <a:ext cx="5025287" cy="579792"/>
          </a:xfrm>
          <a:custGeom>
            <a:avLst/>
            <a:gdLst/>
            <a:ahLst/>
            <a:cxnLst/>
            <a:rect l="l" t="t" r="r" b="b"/>
            <a:pathLst>
              <a:path w="5113020" h="589915">
                <a:moveTo>
                  <a:pt x="0" y="589788"/>
                </a:moveTo>
                <a:lnTo>
                  <a:pt x="5113020" y="589788"/>
                </a:lnTo>
                <a:lnTo>
                  <a:pt x="5113020" y="0"/>
                </a:lnTo>
                <a:lnTo>
                  <a:pt x="0" y="0"/>
                </a:lnTo>
                <a:lnTo>
                  <a:pt x="0" y="589788"/>
                </a:lnTo>
                <a:close/>
              </a:path>
            </a:pathLst>
          </a:custGeom>
          <a:solidFill>
            <a:srgbClr val="DCE6F1"/>
          </a:solidFill>
        </p:spPr>
        <p:txBody>
          <a:bodyPr wrap="square" lIns="0" tIns="0" rIns="0" bIns="0" rtlCol="0"/>
          <a:lstStyle/>
          <a:p>
            <a:endParaRPr sz="1805"/>
          </a:p>
        </p:txBody>
      </p:sp>
      <p:sp>
        <p:nvSpPr>
          <p:cNvPr id="54" name="object 54"/>
          <p:cNvSpPr/>
          <p:nvPr/>
        </p:nvSpPr>
        <p:spPr>
          <a:xfrm>
            <a:off x="6875631" y="838469"/>
            <a:ext cx="5025287" cy="579792"/>
          </a:xfrm>
          <a:custGeom>
            <a:avLst/>
            <a:gdLst/>
            <a:ahLst/>
            <a:cxnLst/>
            <a:rect l="l" t="t" r="r" b="b"/>
            <a:pathLst>
              <a:path w="5113020" h="589915">
                <a:moveTo>
                  <a:pt x="0" y="589788"/>
                </a:moveTo>
                <a:lnTo>
                  <a:pt x="5113020" y="589788"/>
                </a:lnTo>
                <a:lnTo>
                  <a:pt x="5113020" y="0"/>
                </a:lnTo>
                <a:lnTo>
                  <a:pt x="0" y="0"/>
                </a:lnTo>
                <a:lnTo>
                  <a:pt x="0" y="589788"/>
                </a:lnTo>
                <a:close/>
              </a:path>
            </a:pathLst>
          </a:custGeom>
          <a:ln w="25908">
            <a:solidFill>
              <a:srgbClr val="385D89"/>
            </a:solidFill>
          </a:ln>
        </p:spPr>
        <p:txBody>
          <a:bodyPr wrap="square" lIns="0" tIns="0" rIns="0" bIns="0" rtlCol="0"/>
          <a:lstStyle/>
          <a:p>
            <a:endParaRPr sz="1805"/>
          </a:p>
        </p:txBody>
      </p:sp>
      <p:sp>
        <p:nvSpPr>
          <p:cNvPr id="55" name="object 55"/>
          <p:cNvSpPr txBox="1"/>
          <p:nvPr/>
        </p:nvSpPr>
        <p:spPr>
          <a:xfrm>
            <a:off x="7506257" y="846081"/>
            <a:ext cx="3760851" cy="554829"/>
          </a:xfrm>
          <a:prstGeom prst="rect">
            <a:avLst/>
          </a:prstGeom>
        </p:spPr>
        <p:txBody>
          <a:bodyPr vert="horz" wrap="square" lIns="0" tIns="0" rIns="0" bIns="0" rtlCol="0">
            <a:spAutoFit/>
          </a:bodyPr>
          <a:lstStyle/>
          <a:p>
            <a:pPr marL="1095311" marR="4993" indent="-1083454"/>
            <a:r>
              <a:rPr sz="1770" spc="-44" dirty="0">
                <a:latin typeface="Arial"/>
                <a:cs typeface="Arial"/>
              </a:rPr>
              <a:t>Метод </a:t>
            </a:r>
            <a:r>
              <a:rPr sz="1770" spc="-5" dirty="0">
                <a:latin typeface="Arial"/>
                <a:cs typeface="Arial"/>
              </a:rPr>
              <a:t>сопоставимых </a:t>
            </a:r>
            <a:r>
              <a:rPr sz="1770" spc="-10" dirty="0">
                <a:latin typeface="Arial"/>
                <a:cs typeface="Arial"/>
              </a:rPr>
              <a:t>рыночных</a:t>
            </a:r>
            <a:r>
              <a:rPr sz="1770" spc="-83" dirty="0">
                <a:latin typeface="Arial"/>
                <a:cs typeface="Arial"/>
              </a:rPr>
              <a:t> </a:t>
            </a:r>
            <a:r>
              <a:rPr sz="1770" spc="-10" dirty="0">
                <a:latin typeface="Arial"/>
                <a:cs typeface="Arial"/>
              </a:rPr>
              <a:t>цен  </a:t>
            </a:r>
            <a:r>
              <a:rPr sz="1770" spc="-5" dirty="0">
                <a:latin typeface="Arial"/>
                <a:cs typeface="Arial"/>
              </a:rPr>
              <a:t>(анализ</a:t>
            </a:r>
            <a:r>
              <a:rPr sz="1770" spc="-167" dirty="0">
                <a:latin typeface="Arial"/>
                <a:cs typeface="Arial"/>
              </a:rPr>
              <a:t> </a:t>
            </a:r>
            <a:r>
              <a:rPr sz="1770" dirty="0">
                <a:latin typeface="Arial"/>
                <a:cs typeface="Arial"/>
              </a:rPr>
              <a:t>рынка)</a:t>
            </a:r>
            <a:endParaRPr sz="1770">
              <a:latin typeface="Arial"/>
              <a:cs typeface="Arial"/>
            </a:endParaRPr>
          </a:p>
        </p:txBody>
      </p:sp>
      <p:sp>
        <p:nvSpPr>
          <p:cNvPr id="56" name="object 56"/>
          <p:cNvSpPr/>
          <p:nvPr/>
        </p:nvSpPr>
        <p:spPr>
          <a:xfrm>
            <a:off x="6732588" y="938076"/>
            <a:ext cx="362604" cy="353867"/>
          </a:xfrm>
          <a:custGeom>
            <a:avLst/>
            <a:gdLst/>
            <a:ahLst/>
            <a:cxnLst/>
            <a:rect l="l" t="t" r="r" b="b"/>
            <a:pathLst>
              <a:path w="368934" h="360044">
                <a:moveTo>
                  <a:pt x="184403" y="0"/>
                </a:moveTo>
                <a:lnTo>
                  <a:pt x="135369" y="6426"/>
                </a:lnTo>
                <a:lnTo>
                  <a:pt x="91325" y="24561"/>
                </a:lnTo>
                <a:lnTo>
                  <a:pt x="54000" y="52679"/>
                </a:lnTo>
                <a:lnTo>
                  <a:pt x="25171" y="89077"/>
                </a:lnTo>
                <a:lnTo>
                  <a:pt x="6578" y="132041"/>
                </a:lnTo>
                <a:lnTo>
                  <a:pt x="0" y="179832"/>
                </a:lnTo>
                <a:lnTo>
                  <a:pt x="6578" y="227622"/>
                </a:lnTo>
                <a:lnTo>
                  <a:pt x="25171" y="270586"/>
                </a:lnTo>
                <a:lnTo>
                  <a:pt x="54000" y="306984"/>
                </a:lnTo>
                <a:lnTo>
                  <a:pt x="91325" y="335102"/>
                </a:lnTo>
                <a:lnTo>
                  <a:pt x="135369" y="353237"/>
                </a:lnTo>
                <a:lnTo>
                  <a:pt x="184403" y="359664"/>
                </a:lnTo>
                <a:lnTo>
                  <a:pt x="233438" y="353237"/>
                </a:lnTo>
                <a:lnTo>
                  <a:pt x="277482" y="335102"/>
                </a:lnTo>
                <a:lnTo>
                  <a:pt x="314807" y="306984"/>
                </a:lnTo>
                <a:lnTo>
                  <a:pt x="343636" y="270586"/>
                </a:lnTo>
                <a:lnTo>
                  <a:pt x="362216" y="227622"/>
                </a:lnTo>
                <a:lnTo>
                  <a:pt x="368807" y="179832"/>
                </a:lnTo>
                <a:lnTo>
                  <a:pt x="362216" y="132041"/>
                </a:lnTo>
                <a:lnTo>
                  <a:pt x="343636" y="89077"/>
                </a:lnTo>
                <a:lnTo>
                  <a:pt x="314807" y="52679"/>
                </a:lnTo>
                <a:lnTo>
                  <a:pt x="277482" y="24561"/>
                </a:lnTo>
                <a:lnTo>
                  <a:pt x="233438" y="6426"/>
                </a:lnTo>
                <a:lnTo>
                  <a:pt x="184403" y="0"/>
                </a:lnTo>
                <a:close/>
              </a:path>
            </a:pathLst>
          </a:custGeom>
          <a:solidFill>
            <a:srgbClr val="8EB4E2"/>
          </a:solidFill>
        </p:spPr>
        <p:txBody>
          <a:bodyPr wrap="square" lIns="0" tIns="0" rIns="0" bIns="0" rtlCol="0"/>
          <a:lstStyle/>
          <a:p>
            <a:endParaRPr sz="1805"/>
          </a:p>
        </p:txBody>
      </p:sp>
      <p:sp>
        <p:nvSpPr>
          <p:cNvPr id="57" name="object 57"/>
          <p:cNvSpPr/>
          <p:nvPr/>
        </p:nvSpPr>
        <p:spPr>
          <a:xfrm>
            <a:off x="6733335" y="938825"/>
            <a:ext cx="362604" cy="353867"/>
          </a:xfrm>
          <a:custGeom>
            <a:avLst/>
            <a:gdLst/>
            <a:ahLst/>
            <a:cxnLst/>
            <a:rect l="l" t="t" r="r" b="b"/>
            <a:pathLst>
              <a:path w="368934" h="360044">
                <a:moveTo>
                  <a:pt x="0" y="179832"/>
                </a:moveTo>
                <a:lnTo>
                  <a:pt x="6578" y="132041"/>
                </a:lnTo>
                <a:lnTo>
                  <a:pt x="25171" y="89077"/>
                </a:lnTo>
                <a:lnTo>
                  <a:pt x="54000" y="52679"/>
                </a:lnTo>
                <a:lnTo>
                  <a:pt x="91325" y="24561"/>
                </a:lnTo>
                <a:lnTo>
                  <a:pt x="135369" y="6426"/>
                </a:lnTo>
                <a:lnTo>
                  <a:pt x="184404" y="0"/>
                </a:lnTo>
                <a:lnTo>
                  <a:pt x="233438" y="6426"/>
                </a:lnTo>
                <a:lnTo>
                  <a:pt x="277482" y="24561"/>
                </a:lnTo>
                <a:lnTo>
                  <a:pt x="314807" y="52679"/>
                </a:lnTo>
                <a:lnTo>
                  <a:pt x="343636" y="89077"/>
                </a:lnTo>
                <a:lnTo>
                  <a:pt x="362216" y="132041"/>
                </a:lnTo>
                <a:lnTo>
                  <a:pt x="368808" y="179832"/>
                </a:lnTo>
                <a:lnTo>
                  <a:pt x="362216" y="227622"/>
                </a:lnTo>
                <a:lnTo>
                  <a:pt x="343636" y="270586"/>
                </a:lnTo>
                <a:lnTo>
                  <a:pt x="314807" y="306984"/>
                </a:lnTo>
                <a:lnTo>
                  <a:pt x="277482" y="335102"/>
                </a:lnTo>
                <a:lnTo>
                  <a:pt x="233438" y="353237"/>
                </a:lnTo>
                <a:lnTo>
                  <a:pt x="184404" y="359664"/>
                </a:lnTo>
                <a:lnTo>
                  <a:pt x="135369" y="353237"/>
                </a:lnTo>
                <a:lnTo>
                  <a:pt x="91325" y="335102"/>
                </a:lnTo>
                <a:lnTo>
                  <a:pt x="54000" y="306984"/>
                </a:lnTo>
                <a:lnTo>
                  <a:pt x="25171" y="270586"/>
                </a:lnTo>
                <a:lnTo>
                  <a:pt x="6578" y="227622"/>
                </a:lnTo>
                <a:lnTo>
                  <a:pt x="0" y="179832"/>
                </a:lnTo>
                <a:close/>
              </a:path>
            </a:pathLst>
          </a:custGeom>
          <a:ln w="25908">
            <a:solidFill>
              <a:srgbClr val="385D89"/>
            </a:solidFill>
          </a:ln>
        </p:spPr>
        <p:txBody>
          <a:bodyPr wrap="square" lIns="0" tIns="0" rIns="0" bIns="0" rtlCol="0"/>
          <a:lstStyle/>
          <a:p>
            <a:endParaRPr sz="1805"/>
          </a:p>
        </p:txBody>
      </p:sp>
      <p:sp>
        <p:nvSpPr>
          <p:cNvPr id="58" name="object 58"/>
          <p:cNvSpPr txBox="1"/>
          <p:nvPr/>
        </p:nvSpPr>
        <p:spPr>
          <a:xfrm>
            <a:off x="6839431" y="968656"/>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1</a:t>
            </a:r>
            <a:endParaRPr sz="1770">
              <a:latin typeface="Arial"/>
              <a:cs typeface="Arial"/>
            </a:endParaRPr>
          </a:p>
        </p:txBody>
      </p:sp>
      <p:sp>
        <p:nvSpPr>
          <p:cNvPr id="59" name="object 59"/>
          <p:cNvSpPr/>
          <p:nvPr/>
        </p:nvSpPr>
        <p:spPr>
          <a:xfrm>
            <a:off x="6837436" y="1469812"/>
            <a:ext cx="5152603" cy="706984"/>
          </a:xfrm>
          <a:prstGeom prst="rect">
            <a:avLst/>
          </a:prstGeom>
          <a:blipFill>
            <a:blip r:embed="rId11" cstate="print"/>
            <a:stretch>
              <a:fillRect/>
            </a:stretch>
          </a:blipFill>
        </p:spPr>
        <p:txBody>
          <a:bodyPr wrap="square" lIns="0" tIns="0" rIns="0" bIns="0" rtlCol="0"/>
          <a:lstStyle/>
          <a:p>
            <a:endParaRPr sz="1805"/>
          </a:p>
        </p:txBody>
      </p:sp>
      <p:sp>
        <p:nvSpPr>
          <p:cNvPr id="60" name="object 60"/>
          <p:cNvSpPr/>
          <p:nvPr/>
        </p:nvSpPr>
        <p:spPr>
          <a:xfrm>
            <a:off x="7688215" y="1433865"/>
            <a:ext cx="3512457" cy="844786"/>
          </a:xfrm>
          <a:prstGeom prst="rect">
            <a:avLst/>
          </a:prstGeom>
          <a:blipFill>
            <a:blip r:embed="rId13" cstate="print"/>
            <a:stretch>
              <a:fillRect/>
            </a:stretch>
          </a:blipFill>
        </p:spPr>
        <p:txBody>
          <a:bodyPr wrap="square" lIns="0" tIns="0" rIns="0" bIns="0" rtlCol="0"/>
          <a:lstStyle/>
          <a:p>
            <a:endParaRPr sz="1805"/>
          </a:p>
        </p:txBody>
      </p:sp>
      <p:sp>
        <p:nvSpPr>
          <p:cNvPr id="61" name="object 61"/>
          <p:cNvSpPr/>
          <p:nvPr/>
        </p:nvSpPr>
        <p:spPr>
          <a:xfrm>
            <a:off x="6874882" y="1507260"/>
            <a:ext cx="5025287" cy="578544"/>
          </a:xfrm>
          <a:custGeom>
            <a:avLst/>
            <a:gdLst/>
            <a:ahLst/>
            <a:cxnLst/>
            <a:rect l="l" t="t" r="r" b="b"/>
            <a:pathLst>
              <a:path w="5113020" h="588644">
                <a:moveTo>
                  <a:pt x="0" y="588263"/>
                </a:moveTo>
                <a:lnTo>
                  <a:pt x="5113020" y="588263"/>
                </a:lnTo>
                <a:lnTo>
                  <a:pt x="5113020" y="0"/>
                </a:lnTo>
                <a:lnTo>
                  <a:pt x="0" y="0"/>
                </a:lnTo>
                <a:lnTo>
                  <a:pt x="0" y="588263"/>
                </a:lnTo>
                <a:close/>
              </a:path>
            </a:pathLst>
          </a:custGeom>
          <a:solidFill>
            <a:srgbClr val="DCE6F1"/>
          </a:solidFill>
        </p:spPr>
        <p:txBody>
          <a:bodyPr wrap="square" lIns="0" tIns="0" rIns="0" bIns="0" rtlCol="0"/>
          <a:lstStyle/>
          <a:p>
            <a:endParaRPr sz="1805"/>
          </a:p>
        </p:txBody>
      </p:sp>
      <p:sp>
        <p:nvSpPr>
          <p:cNvPr id="62" name="object 62"/>
          <p:cNvSpPr/>
          <p:nvPr/>
        </p:nvSpPr>
        <p:spPr>
          <a:xfrm>
            <a:off x="6875631" y="1508008"/>
            <a:ext cx="5025287" cy="578544"/>
          </a:xfrm>
          <a:custGeom>
            <a:avLst/>
            <a:gdLst/>
            <a:ahLst/>
            <a:cxnLst/>
            <a:rect l="l" t="t" r="r" b="b"/>
            <a:pathLst>
              <a:path w="5113020" h="588644">
                <a:moveTo>
                  <a:pt x="0" y="588263"/>
                </a:moveTo>
                <a:lnTo>
                  <a:pt x="5113020" y="588263"/>
                </a:lnTo>
                <a:lnTo>
                  <a:pt x="5113020" y="0"/>
                </a:lnTo>
                <a:lnTo>
                  <a:pt x="0" y="0"/>
                </a:lnTo>
                <a:lnTo>
                  <a:pt x="0" y="588263"/>
                </a:lnTo>
                <a:close/>
              </a:path>
            </a:pathLst>
          </a:custGeom>
          <a:ln w="25907">
            <a:solidFill>
              <a:srgbClr val="385D89"/>
            </a:solidFill>
          </a:ln>
        </p:spPr>
        <p:txBody>
          <a:bodyPr wrap="square" lIns="0" tIns="0" rIns="0" bIns="0" rtlCol="0"/>
          <a:lstStyle/>
          <a:p>
            <a:endParaRPr sz="1805"/>
          </a:p>
        </p:txBody>
      </p:sp>
      <p:sp>
        <p:nvSpPr>
          <p:cNvPr id="63" name="object 63"/>
          <p:cNvSpPr txBox="1"/>
          <p:nvPr/>
        </p:nvSpPr>
        <p:spPr>
          <a:xfrm>
            <a:off x="7837001" y="1515746"/>
            <a:ext cx="3040011" cy="554829"/>
          </a:xfrm>
          <a:prstGeom prst="rect">
            <a:avLst/>
          </a:prstGeom>
        </p:spPr>
        <p:txBody>
          <a:bodyPr vert="horz" wrap="square" lIns="0" tIns="0" rIns="0" bIns="0" rtlCol="0">
            <a:spAutoFit/>
          </a:bodyPr>
          <a:lstStyle/>
          <a:p>
            <a:pPr marL="564819" marR="4993" indent="-552961"/>
            <a:r>
              <a:rPr sz="1770" spc="-54" dirty="0">
                <a:latin typeface="Arial"/>
                <a:cs typeface="Arial"/>
              </a:rPr>
              <a:t>Метод </a:t>
            </a:r>
            <a:r>
              <a:rPr sz="1770" spc="-39" dirty="0">
                <a:latin typeface="Arial"/>
                <a:cs typeface="Arial"/>
              </a:rPr>
              <a:t>удельных </a:t>
            </a:r>
            <a:r>
              <a:rPr sz="1770" spc="-29" dirty="0">
                <a:latin typeface="Arial"/>
                <a:cs typeface="Arial"/>
              </a:rPr>
              <a:t>показателей  </a:t>
            </a:r>
            <a:r>
              <a:rPr sz="1770" spc="-20" dirty="0">
                <a:latin typeface="Arial"/>
                <a:cs typeface="Arial"/>
              </a:rPr>
              <a:t>(параметрический)</a:t>
            </a:r>
            <a:endParaRPr sz="1770">
              <a:latin typeface="Arial"/>
              <a:cs typeface="Arial"/>
            </a:endParaRPr>
          </a:p>
        </p:txBody>
      </p:sp>
      <p:sp>
        <p:nvSpPr>
          <p:cNvPr id="64" name="object 64"/>
          <p:cNvSpPr/>
          <p:nvPr/>
        </p:nvSpPr>
        <p:spPr>
          <a:xfrm>
            <a:off x="6732588" y="1606117"/>
            <a:ext cx="362604" cy="355115"/>
          </a:xfrm>
          <a:custGeom>
            <a:avLst/>
            <a:gdLst/>
            <a:ahLst/>
            <a:cxnLst/>
            <a:rect l="l" t="t" r="r" b="b"/>
            <a:pathLst>
              <a:path w="368934" h="361314">
                <a:moveTo>
                  <a:pt x="184403" y="0"/>
                </a:moveTo>
                <a:lnTo>
                  <a:pt x="135369" y="6451"/>
                </a:lnTo>
                <a:lnTo>
                  <a:pt x="91325" y="24663"/>
                </a:lnTo>
                <a:lnTo>
                  <a:pt x="54000" y="52908"/>
                </a:lnTo>
                <a:lnTo>
                  <a:pt x="25171" y="89458"/>
                </a:lnTo>
                <a:lnTo>
                  <a:pt x="6578" y="132600"/>
                </a:lnTo>
                <a:lnTo>
                  <a:pt x="0" y="180594"/>
                </a:lnTo>
                <a:lnTo>
                  <a:pt x="6578" y="228587"/>
                </a:lnTo>
                <a:lnTo>
                  <a:pt x="25171" y="271729"/>
                </a:lnTo>
                <a:lnTo>
                  <a:pt x="54000" y="308279"/>
                </a:lnTo>
                <a:lnTo>
                  <a:pt x="91325" y="336524"/>
                </a:lnTo>
                <a:lnTo>
                  <a:pt x="135369" y="354736"/>
                </a:lnTo>
                <a:lnTo>
                  <a:pt x="184403" y="361188"/>
                </a:lnTo>
                <a:lnTo>
                  <a:pt x="233438" y="354736"/>
                </a:lnTo>
                <a:lnTo>
                  <a:pt x="277482" y="336524"/>
                </a:lnTo>
                <a:lnTo>
                  <a:pt x="314807" y="308279"/>
                </a:lnTo>
                <a:lnTo>
                  <a:pt x="343636" y="271729"/>
                </a:lnTo>
                <a:lnTo>
                  <a:pt x="362216" y="228587"/>
                </a:lnTo>
                <a:lnTo>
                  <a:pt x="368807" y="180594"/>
                </a:lnTo>
                <a:lnTo>
                  <a:pt x="362216" y="132600"/>
                </a:lnTo>
                <a:lnTo>
                  <a:pt x="343636" y="89458"/>
                </a:lnTo>
                <a:lnTo>
                  <a:pt x="314807" y="52908"/>
                </a:lnTo>
                <a:lnTo>
                  <a:pt x="277482" y="24663"/>
                </a:lnTo>
                <a:lnTo>
                  <a:pt x="233438" y="6451"/>
                </a:lnTo>
                <a:lnTo>
                  <a:pt x="184403" y="0"/>
                </a:lnTo>
                <a:close/>
              </a:path>
            </a:pathLst>
          </a:custGeom>
          <a:solidFill>
            <a:srgbClr val="8EB4E2"/>
          </a:solidFill>
        </p:spPr>
        <p:txBody>
          <a:bodyPr wrap="square" lIns="0" tIns="0" rIns="0" bIns="0" rtlCol="0"/>
          <a:lstStyle/>
          <a:p>
            <a:endParaRPr sz="1805"/>
          </a:p>
        </p:txBody>
      </p:sp>
      <p:sp>
        <p:nvSpPr>
          <p:cNvPr id="65" name="object 65"/>
          <p:cNvSpPr/>
          <p:nvPr/>
        </p:nvSpPr>
        <p:spPr>
          <a:xfrm>
            <a:off x="6733335" y="1606865"/>
            <a:ext cx="362604" cy="355115"/>
          </a:xfrm>
          <a:custGeom>
            <a:avLst/>
            <a:gdLst/>
            <a:ahLst/>
            <a:cxnLst/>
            <a:rect l="l" t="t" r="r" b="b"/>
            <a:pathLst>
              <a:path w="368934" h="361314">
                <a:moveTo>
                  <a:pt x="0" y="180594"/>
                </a:moveTo>
                <a:lnTo>
                  <a:pt x="6578" y="132600"/>
                </a:lnTo>
                <a:lnTo>
                  <a:pt x="25171" y="89458"/>
                </a:lnTo>
                <a:lnTo>
                  <a:pt x="54000" y="52908"/>
                </a:lnTo>
                <a:lnTo>
                  <a:pt x="91325" y="24663"/>
                </a:lnTo>
                <a:lnTo>
                  <a:pt x="135369" y="6451"/>
                </a:lnTo>
                <a:lnTo>
                  <a:pt x="184404" y="0"/>
                </a:lnTo>
                <a:lnTo>
                  <a:pt x="233438" y="6451"/>
                </a:lnTo>
                <a:lnTo>
                  <a:pt x="277482" y="24663"/>
                </a:lnTo>
                <a:lnTo>
                  <a:pt x="314807" y="52908"/>
                </a:lnTo>
                <a:lnTo>
                  <a:pt x="343636" y="89458"/>
                </a:lnTo>
                <a:lnTo>
                  <a:pt x="362216" y="132600"/>
                </a:lnTo>
                <a:lnTo>
                  <a:pt x="368808" y="180594"/>
                </a:lnTo>
                <a:lnTo>
                  <a:pt x="362216" y="228587"/>
                </a:lnTo>
                <a:lnTo>
                  <a:pt x="343636" y="271729"/>
                </a:lnTo>
                <a:lnTo>
                  <a:pt x="314807" y="308279"/>
                </a:lnTo>
                <a:lnTo>
                  <a:pt x="277482" y="336524"/>
                </a:lnTo>
                <a:lnTo>
                  <a:pt x="233438" y="354736"/>
                </a:lnTo>
                <a:lnTo>
                  <a:pt x="184404" y="361188"/>
                </a:lnTo>
                <a:lnTo>
                  <a:pt x="135369" y="354736"/>
                </a:lnTo>
                <a:lnTo>
                  <a:pt x="91325" y="336524"/>
                </a:lnTo>
                <a:lnTo>
                  <a:pt x="54000" y="308279"/>
                </a:lnTo>
                <a:lnTo>
                  <a:pt x="25171" y="271729"/>
                </a:lnTo>
                <a:lnTo>
                  <a:pt x="6578" y="228587"/>
                </a:lnTo>
                <a:lnTo>
                  <a:pt x="0" y="180594"/>
                </a:lnTo>
                <a:close/>
              </a:path>
            </a:pathLst>
          </a:custGeom>
          <a:ln w="25908">
            <a:solidFill>
              <a:srgbClr val="385D89"/>
            </a:solidFill>
          </a:ln>
        </p:spPr>
        <p:txBody>
          <a:bodyPr wrap="square" lIns="0" tIns="0" rIns="0" bIns="0" rtlCol="0"/>
          <a:lstStyle/>
          <a:p>
            <a:endParaRPr sz="1805"/>
          </a:p>
        </p:txBody>
      </p:sp>
      <p:sp>
        <p:nvSpPr>
          <p:cNvPr id="66" name="object 66"/>
          <p:cNvSpPr txBox="1"/>
          <p:nvPr/>
        </p:nvSpPr>
        <p:spPr>
          <a:xfrm>
            <a:off x="6839431" y="1638070"/>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2</a:t>
            </a:r>
            <a:endParaRPr sz="1770">
              <a:latin typeface="Arial"/>
              <a:cs typeface="Arial"/>
            </a:endParaRPr>
          </a:p>
        </p:txBody>
      </p:sp>
      <p:sp>
        <p:nvSpPr>
          <p:cNvPr id="67" name="object 67"/>
          <p:cNvSpPr/>
          <p:nvPr/>
        </p:nvSpPr>
        <p:spPr>
          <a:xfrm>
            <a:off x="6837436" y="2151335"/>
            <a:ext cx="5152603" cy="706984"/>
          </a:xfrm>
          <a:prstGeom prst="rect">
            <a:avLst/>
          </a:prstGeom>
          <a:blipFill>
            <a:blip r:embed="rId11" cstate="print"/>
            <a:stretch>
              <a:fillRect/>
            </a:stretch>
          </a:blipFill>
        </p:spPr>
        <p:txBody>
          <a:bodyPr wrap="square" lIns="0" tIns="0" rIns="0" bIns="0" rtlCol="0"/>
          <a:lstStyle/>
          <a:p>
            <a:endParaRPr sz="1805"/>
          </a:p>
        </p:txBody>
      </p:sp>
      <p:sp>
        <p:nvSpPr>
          <p:cNvPr id="68" name="object 68"/>
          <p:cNvSpPr/>
          <p:nvPr/>
        </p:nvSpPr>
        <p:spPr>
          <a:xfrm>
            <a:off x="8324800" y="2250193"/>
            <a:ext cx="2177873" cy="575174"/>
          </a:xfrm>
          <a:prstGeom prst="rect">
            <a:avLst/>
          </a:prstGeom>
          <a:blipFill>
            <a:blip r:embed="rId14" cstate="print"/>
            <a:stretch>
              <a:fillRect/>
            </a:stretch>
          </a:blipFill>
        </p:spPr>
        <p:txBody>
          <a:bodyPr wrap="square" lIns="0" tIns="0" rIns="0" bIns="0" rtlCol="0"/>
          <a:lstStyle/>
          <a:p>
            <a:endParaRPr sz="1805"/>
          </a:p>
        </p:txBody>
      </p:sp>
      <p:sp>
        <p:nvSpPr>
          <p:cNvPr id="69" name="object 69"/>
          <p:cNvSpPr/>
          <p:nvPr/>
        </p:nvSpPr>
        <p:spPr>
          <a:xfrm>
            <a:off x="6874882" y="2188781"/>
            <a:ext cx="5025287" cy="578544"/>
          </a:xfrm>
          <a:custGeom>
            <a:avLst/>
            <a:gdLst/>
            <a:ahLst/>
            <a:cxnLst/>
            <a:rect l="l" t="t" r="r" b="b"/>
            <a:pathLst>
              <a:path w="5113020" h="588644">
                <a:moveTo>
                  <a:pt x="0" y="588263"/>
                </a:moveTo>
                <a:lnTo>
                  <a:pt x="5113020" y="588263"/>
                </a:lnTo>
                <a:lnTo>
                  <a:pt x="5113020" y="0"/>
                </a:lnTo>
                <a:lnTo>
                  <a:pt x="0" y="0"/>
                </a:lnTo>
                <a:lnTo>
                  <a:pt x="0" y="588263"/>
                </a:lnTo>
                <a:close/>
              </a:path>
            </a:pathLst>
          </a:custGeom>
          <a:solidFill>
            <a:srgbClr val="DCE6F1"/>
          </a:solidFill>
        </p:spPr>
        <p:txBody>
          <a:bodyPr wrap="square" lIns="0" tIns="0" rIns="0" bIns="0" rtlCol="0"/>
          <a:lstStyle/>
          <a:p>
            <a:endParaRPr sz="1805"/>
          </a:p>
        </p:txBody>
      </p:sp>
      <p:sp>
        <p:nvSpPr>
          <p:cNvPr id="70" name="object 70"/>
          <p:cNvSpPr/>
          <p:nvPr/>
        </p:nvSpPr>
        <p:spPr>
          <a:xfrm>
            <a:off x="6875631" y="2189530"/>
            <a:ext cx="5025287" cy="578544"/>
          </a:xfrm>
          <a:custGeom>
            <a:avLst/>
            <a:gdLst/>
            <a:ahLst/>
            <a:cxnLst/>
            <a:rect l="l" t="t" r="r" b="b"/>
            <a:pathLst>
              <a:path w="5113020" h="588644">
                <a:moveTo>
                  <a:pt x="0" y="588263"/>
                </a:moveTo>
                <a:lnTo>
                  <a:pt x="5113020" y="588263"/>
                </a:lnTo>
                <a:lnTo>
                  <a:pt x="5113020" y="0"/>
                </a:lnTo>
                <a:lnTo>
                  <a:pt x="0" y="0"/>
                </a:lnTo>
                <a:lnTo>
                  <a:pt x="0" y="588263"/>
                </a:lnTo>
                <a:close/>
              </a:path>
            </a:pathLst>
          </a:custGeom>
          <a:ln w="25907">
            <a:solidFill>
              <a:srgbClr val="385D89"/>
            </a:solidFill>
          </a:ln>
        </p:spPr>
        <p:txBody>
          <a:bodyPr wrap="square" lIns="0" tIns="0" rIns="0" bIns="0" rtlCol="0"/>
          <a:lstStyle/>
          <a:p>
            <a:endParaRPr sz="1805"/>
          </a:p>
        </p:txBody>
      </p:sp>
      <p:sp>
        <p:nvSpPr>
          <p:cNvPr id="71" name="object 71"/>
          <p:cNvSpPr txBox="1"/>
          <p:nvPr/>
        </p:nvSpPr>
        <p:spPr>
          <a:xfrm>
            <a:off x="8473712" y="2332698"/>
            <a:ext cx="1787433" cy="272306"/>
          </a:xfrm>
          <a:prstGeom prst="rect">
            <a:avLst/>
          </a:prstGeom>
        </p:spPr>
        <p:txBody>
          <a:bodyPr vert="horz" wrap="square" lIns="0" tIns="0" rIns="0" bIns="0" rtlCol="0">
            <a:spAutoFit/>
          </a:bodyPr>
          <a:lstStyle/>
          <a:p>
            <a:pPr marL="12482"/>
            <a:r>
              <a:rPr sz="1770" spc="-25" dirty="0">
                <a:latin typeface="Arial"/>
                <a:cs typeface="Arial"/>
              </a:rPr>
              <a:t>Затратный</a:t>
            </a:r>
            <a:r>
              <a:rPr sz="1770" spc="-142" dirty="0">
                <a:latin typeface="Arial"/>
                <a:cs typeface="Arial"/>
              </a:rPr>
              <a:t> </a:t>
            </a:r>
            <a:r>
              <a:rPr sz="1770" spc="-59" dirty="0">
                <a:latin typeface="Arial"/>
                <a:cs typeface="Arial"/>
              </a:rPr>
              <a:t>метод</a:t>
            </a:r>
            <a:endParaRPr sz="1770">
              <a:latin typeface="Arial"/>
              <a:cs typeface="Arial"/>
            </a:endParaRPr>
          </a:p>
        </p:txBody>
      </p:sp>
      <p:sp>
        <p:nvSpPr>
          <p:cNvPr id="72" name="object 72"/>
          <p:cNvSpPr/>
          <p:nvPr/>
        </p:nvSpPr>
        <p:spPr>
          <a:xfrm>
            <a:off x="6732588" y="2287638"/>
            <a:ext cx="362604" cy="355115"/>
          </a:xfrm>
          <a:custGeom>
            <a:avLst/>
            <a:gdLst/>
            <a:ahLst/>
            <a:cxnLst/>
            <a:rect l="l" t="t" r="r" b="b"/>
            <a:pathLst>
              <a:path w="368934" h="361314">
                <a:moveTo>
                  <a:pt x="184403" y="0"/>
                </a:moveTo>
                <a:lnTo>
                  <a:pt x="135369" y="6451"/>
                </a:lnTo>
                <a:lnTo>
                  <a:pt x="91325" y="24663"/>
                </a:lnTo>
                <a:lnTo>
                  <a:pt x="54000" y="52908"/>
                </a:lnTo>
                <a:lnTo>
                  <a:pt x="25171" y="89458"/>
                </a:lnTo>
                <a:lnTo>
                  <a:pt x="6578" y="132600"/>
                </a:lnTo>
                <a:lnTo>
                  <a:pt x="0" y="180594"/>
                </a:lnTo>
                <a:lnTo>
                  <a:pt x="6578" y="228587"/>
                </a:lnTo>
                <a:lnTo>
                  <a:pt x="25171" y="271729"/>
                </a:lnTo>
                <a:lnTo>
                  <a:pt x="54000" y="308279"/>
                </a:lnTo>
                <a:lnTo>
                  <a:pt x="91325" y="336524"/>
                </a:lnTo>
                <a:lnTo>
                  <a:pt x="135369" y="354736"/>
                </a:lnTo>
                <a:lnTo>
                  <a:pt x="184403" y="361188"/>
                </a:lnTo>
                <a:lnTo>
                  <a:pt x="233438" y="354736"/>
                </a:lnTo>
                <a:lnTo>
                  <a:pt x="277482" y="336524"/>
                </a:lnTo>
                <a:lnTo>
                  <a:pt x="314807" y="308279"/>
                </a:lnTo>
                <a:lnTo>
                  <a:pt x="343636" y="271729"/>
                </a:lnTo>
                <a:lnTo>
                  <a:pt x="362216" y="228587"/>
                </a:lnTo>
                <a:lnTo>
                  <a:pt x="368807" y="180594"/>
                </a:lnTo>
                <a:lnTo>
                  <a:pt x="362216" y="132600"/>
                </a:lnTo>
                <a:lnTo>
                  <a:pt x="343636" y="89458"/>
                </a:lnTo>
                <a:lnTo>
                  <a:pt x="314807" y="52908"/>
                </a:lnTo>
                <a:lnTo>
                  <a:pt x="277482" y="24663"/>
                </a:lnTo>
                <a:lnTo>
                  <a:pt x="233438" y="6451"/>
                </a:lnTo>
                <a:lnTo>
                  <a:pt x="184403" y="0"/>
                </a:lnTo>
                <a:close/>
              </a:path>
            </a:pathLst>
          </a:custGeom>
          <a:solidFill>
            <a:srgbClr val="8EB4E2"/>
          </a:solidFill>
        </p:spPr>
        <p:txBody>
          <a:bodyPr wrap="square" lIns="0" tIns="0" rIns="0" bIns="0" rtlCol="0"/>
          <a:lstStyle/>
          <a:p>
            <a:endParaRPr sz="1805"/>
          </a:p>
        </p:txBody>
      </p:sp>
      <p:sp>
        <p:nvSpPr>
          <p:cNvPr id="73" name="object 73"/>
          <p:cNvSpPr/>
          <p:nvPr/>
        </p:nvSpPr>
        <p:spPr>
          <a:xfrm>
            <a:off x="6733335" y="2288386"/>
            <a:ext cx="362604" cy="355115"/>
          </a:xfrm>
          <a:custGeom>
            <a:avLst/>
            <a:gdLst/>
            <a:ahLst/>
            <a:cxnLst/>
            <a:rect l="l" t="t" r="r" b="b"/>
            <a:pathLst>
              <a:path w="368934" h="361314">
                <a:moveTo>
                  <a:pt x="0" y="180594"/>
                </a:moveTo>
                <a:lnTo>
                  <a:pt x="6578" y="132600"/>
                </a:lnTo>
                <a:lnTo>
                  <a:pt x="25171" y="89458"/>
                </a:lnTo>
                <a:lnTo>
                  <a:pt x="54000" y="52908"/>
                </a:lnTo>
                <a:lnTo>
                  <a:pt x="91325" y="24663"/>
                </a:lnTo>
                <a:lnTo>
                  <a:pt x="135369" y="6451"/>
                </a:lnTo>
                <a:lnTo>
                  <a:pt x="184404" y="0"/>
                </a:lnTo>
                <a:lnTo>
                  <a:pt x="233438" y="6451"/>
                </a:lnTo>
                <a:lnTo>
                  <a:pt x="277482" y="24663"/>
                </a:lnTo>
                <a:lnTo>
                  <a:pt x="314807" y="52908"/>
                </a:lnTo>
                <a:lnTo>
                  <a:pt x="343636" y="89458"/>
                </a:lnTo>
                <a:lnTo>
                  <a:pt x="362216" y="132600"/>
                </a:lnTo>
                <a:lnTo>
                  <a:pt x="368808" y="180594"/>
                </a:lnTo>
                <a:lnTo>
                  <a:pt x="362216" y="228587"/>
                </a:lnTo>
                <a:lnTo>
                  <a:pt x="343636" y="271729"/>
                </a:lnTo>
                <a:lnTo>
                  <a:pt x="314807" y="308279"/>
                </a:lnTo>
                <a:lnTo>
                  <a:pt x="277482" y="336524"/>
                </a:lnTo>
                <a:lnTo>
                  <a:pt x="233438" y="354736"/>
                </a:lnTo>
                <a:lnTo>
                  <a:pt x="184404" y="361188"/>
                </a:lnTo>
                <a:lnTo>
                  <a:pt x="135369" y="354736"/>
                </a:lnTo>
                <a:lnTo>
                  <a:pt x="91325" y="336524"/>
                </a:lnTo>
                <a:lnTo>
                  <a:pt x="54000" y="308279"/>
                </a:lnTo>
                <a:lnTo>
                  <a:pt x="25171" y="271729"/>
                </a:lnTo>
                <a:lnTo>
                  <a:pt x="6578" y="228587"/>
                </a:lnTo>
                <a:lnTo>
                  <a:pt x="0" y="180594"/>
                </a:lnTo>
                <a:close/>
              </a:path>
            </a:pathLst>
          </a:custGeom>
          <a:ln w="25908">
            <a:solidFill>
              <a:srgbClr val="385D89"/>
            </a:solidFill>
          </a:ln>
        </p:spPr>
        <p:txBody>
          <a:bodyPr wrap="square" lIns="0" tIns="0" rIns="0" bIns="0" rtlCol="0"/>
          <a:lstStyle/>
          <a:p>
            <a:endParaRPr sz="1805"/>
          </a:p>
        </p:txBody>
      </p:sp>
      <p:sp>
        <p:nvSpPr>
          <p:cNvPr id="74" name="object 74"/>
          <p:cNvSpPr txBox="1"/>
          <p:nvPr/>
        </p:nvSpPr>
        <p:spPr>
          <a:xfrm>
            <a:off x="6839431" y="2320215"/>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3</a:t>
            </a:r>
            <a:endParaRPr sz="1770">
              <a:latin typeface="Arial"/>
              <a:cs typeface="Arial"/>
            </a:endParaRPr>
          </a:p>
        </p:txBody>
      </p:sp>
      <p:sp>
        <p:nvSpPr>
          <p:cNvPr id="75" name="object 75"/>
          <p:cNvSpPr/>
          <p:nvPr/>
        </p:nvSpPr>
        <p:spPr>
          <a:xfrm>
            <a:off x="6837436" y="2819376"/>
            <a:ext cx="5152603" cy="706984"/>
          </a:xfrm>
          <a:prstGeom prst="rect">
            <a:avLst/>
          </a:prstGeom>
          <a:blipFill>
            <a:blip r:embed="rId11" cstate="print"/>
            <a:stretch>
              <a:fillRect/>
            </a:stretch>
          </a:blipFill>
        </p:spPr>
        <p:txBody>
          <a:bodyPr wrap="square" lIns="0" tIns="0" rIns="0" bIns="0" rtlCol="0"/>
          <a:lstStyle/>
          <a:p>
            <a:endParaRPr sz="1805"/>
          </a:p>
        </p:txBody>
      </p:sp>
      <p:sp>
        <p:nvSpPr>
          <p:cNvPr id="76" name="object 76"/>
          <p:cNvSpPr/>
          <p:nvPr/>
        </p:nvSpPr>
        <p:spPr>
          <a:xfrm>
            <a:off x="8335286" y="2922727"/>
            <a:ext cx="2156903" cy="573676"/>
          </a:xfrm>
          <a:prstGeom prst="rect">
            <a:avLst/>
          </a:prstGeom>
          <a:blipFill>
            <a:blip r:embed="rId15" cstate="print"/>
            <a:stretch>
              <a:fillRect/>
            </a:stretch>
          </a:blipFill>
        </p:spPr>
        <p:txBody>
          <a:bodyPr wrap="square" lIns="0" tIns="0" rIns="0" bIns="0" rtlCol="0"/>
          <a:lstStyle/>
          <a:p>
            <a:endParaRPr sz="1805"/>
          </a:p>
        </p:txBody>
      </p:sp>
      <p:sp>
        <p:nvSpPr>
          <p:cNvPr id="77" name="object 77"/>
          <p:cNvSpPr/>
          <p:nvPr/>
        </p:nvSpPr>
        <p:spPr>
          <a:xfrm>
            <a:off x="6874882" y="2856822"/>
            <a:ext cx="5025287" cy="579792"/>
          </a:xfrm>
          <a:custGeom>
            <a:avLst/>
            <a:gdLst/>
            <a:ahLst/>
            <a:cxnLst/>
            <a:rect l="l" t="t" r="r" b="b"/>
            <a:pathLst>
              <a:path w="5113020" h="589914">
                <a:moveTo>
                  <a:pt x="0" y="589788"/>
                </a:moveTo>
                <a:lnTo>
                  <a:pt x="5113020" y="589788"/>
                </a:lnTo>
                <a:lnTo>
                  <a:pt x="5113020" y="0"/>
                </a:lnTo>
                <a:lnTo>
                  <a:pt x="0" y="0"/>
                </a:lnTo>
                <a:lnTo>
                  <a:pt x="0" y="589788"/>
                </a:lnTo>
                <a:close/>
              </a:path>
            </a:pathLst>
          </a:custGeom>
          <a:solidFill>
            <a:srgbClr val="DCE6F1"/>
          </a:solidFill>
        </p:spPr>
        <p:txBody>
          <a:bodyPr wrap="square" lIns="0" tIns="0" rIns="0" bIns="0" rtlCol="0"/>
          <a:lstStyle/>
          <a:p>
            <a:endParaRPr sz="1805"/>
          </a:p>
        </p:txBody>
      </p:sp>
      <p:sp>
        <p:nvSpPr>
          <p:cNvPr id="78" name="object 78"/>
          <p:cNvSpPr/>
          <p:nvPr/>
        </p:nvSpPr>
        <p:spPr>
          <a:xfrm>
            <a:off x="6875631" y="2857571"/>
            <a:ext cx="5025287" cy="579792"/>
          </a:xfrm>
          <a:custGeom>
            <a:avLst/>
            <a:gdLst/>
            <a:ahLst/>
            <a:cxnLst/>
            <a:rect l="l" t="t" r="r" b="b"/>
            <a:pathLst>
              <a:path w="5113020" h="589914">
                <a:moveTo>
                  <a:pt x="0" y="589788"/>
                </a:moveTo>
                <a:lnTo>
                  <a:pt x="5113020" y="589788"/>
                </a:lnTo>
                <a:lnTo>
                  <a:pt x="5113020" y="0"/>
                </a:lnTo>
                <a:lnTo>
                  <a:pt x="0" y="0"/>
                </a:lnTo>
                <a:lnTo>
                  <a:pt x="0" y="589788"/>
                </a:lnTo>
                <a:close/>
              </a:path>
            </a:pathLst>
          </a:custGeom>
          <a:ln w="25908">
            <a:solidFill>
              <a:srgbClr val="385D89"/>
            </a:solidFill>
          </a:ln>
        </p:spPr>
        <p:txBody>
          <a:bodyPr wrap="square" lIns="0" tIns="0" rIns="0" bIns="0" rtlCol="0"/>
          <a:lstStyle/>
          <a:p>
            <a:endParaRPr sz="1805"/>
          </a:p>
        </p:txBody>
      </p:sp>
      <p:sp>
        <p:nvSpPr>
          <p:cNvPr id="79" name="object 79"/>
          <p:cNvSpPr txBox="1"/>
          <p:nvPr/>
        </p:nvSpPr>
        <p:spPr>
          <a:xfrm>
            <a:off x="8483574" y="3002361"/>
            <a:ext cx="1768087" cy="272306"/>
          </a:xfrm>
          <a:prstGeom prst="rect">
            <a:avLst/>
          </a:prstGeom>
        </p:spPr>
        <p:txBody>
          <a:bodyPr vert="horz" wrap="square" lIns="0" tIns="0" rIns="0" bIns="0" rtlCol="0">
            <a:spAutoFit/>
          </a:bodyPr>
          <a:lstStyle/>
          <a:p>
            <a:pPr marL="12482"/>
            <a:r>
              <a:rPr sz="1770" spc="-25" dirty="0">
                <a:latin typeface="Arial"/>
                <a:cs typeface="Arial"/>
              </a:rPr>
              <a:t>Тарифный</a:t>
            </a:r>
            <a:r>
              <a:rPr sz="1770" spc="-162" dirty="0">
                <a:latin typeface="Arial"/>
                <a:cs typeface="Arial"/>
              </a:rPr>
              <a:t> </a:t>
            </a:r>
            <a:r>
              <a:rPr sz="1770" spc="-59" dirty="0">
                <a:latin typeface="Arial"/>
                <a:cs typeface="Arial"/>
              </a:rPr>
              <a:t>метод</a:t>
            </a:r>
            <a:endParaRPr sz="1770">
              <a:latin typeface="Arial"/>
              <a:cs typeface="Arial"/>
            </a:endParaRPr>
          </a:p>
        </p:txBody>
      </p:sp>
      <p:sp>
        <p:nvSpPr>
          <p:cNvPr id="80" name="object 80"/>
          <p:cNvSpPr/>
          <p:nvPr/>
        </p:nvSpPr>
        <p:spPr>
          <a:xfrm>
            <a:off x="6732588" y="2960173"/>
            <a:ext cx="362604" cy="353867"/>
          </a:xfrm>
          <a:custGeom>
            <a:avLst/>
            <a:gdLst/>
            <a:ahLst/>
            <a:cxnLst/>
            <a:rect l="l" t="t" r="r" b="b"/>
            <a:pathLst>
              <a:path w="368934" h="360045">
                <a:moveTo>
                  <a:pt x="184403" y="0"/>
                </a:moveTo>
                <a:lnTo>
                  <a:pt x="135369" y="6426"/>
                </a:lnTo>
                <a:lnTo>
                  <a:pt x="91325" y="24561"/>
                </a:lnTo>
                <a:lnTo>
                  <a:pt x="54000" y="52679"/>
                </a:lnTo>
                <a:lnTo>
                  <a:pt x="25171" y="89077"/>
                </a:lnTo>
                <a:lnTo>
                  <a:pt x="6578" y="132041"/>
                </a:lnTo>
                <a:lnTo>
                  <a:pt x="0" y="179832"/>
                </a:lnTo>
                <a:lnTo>
                  <a:pt x="6578" y="227622"/>
                </a:lnTo>
                <a:lnTo>
                  <a:pt x="25171" y="270586"/>
                </a:lnTo>
                <a:lnTo>
                  <a:pt x="54000" y="306984"/>
                </a:lnTo>
                <a:lnTo>
                  <a:pt x="91325" y="335102"/>
                </a:lnTo>
                <a:lnTo>
                  <a:pt x="135369" y="353237"/>
                </a:lnTo>
                <a:lnTo>
                  <a:pt x="184403" y="359664"/>
                </a:lnTo>
                <a:lnTo>
                  <a:pt x="233438" y="353237"/>
                </a:lnTo>
                <a:lnTo>
                  <a:pt x="277482" y="335102"/>
                </a:lnTo>
                <a:lnTo>
                  <a:pt x="314807" y="306984"/>
                </a:lnTo>
                <a:lnTo>
                  <a:pt x="343636" y="270586"/>
                </a:lnTo>
                <a:lnTo>
                  <a:pt x="362216" y="227622"/>
                </a:lnTo>
                <a:lnTo>
                  <a:pt x="368807" y="179832"/>
                </a:lnTo>
                <a:lnTo>
                  <a:pt x="362216" y="132041"/>
                </a:lnTo>
                <a:lnTo>
                  <a:pt x="343636" y="89077"/>
                </a:lnTo>
                <a:lnTo>
                  <a:pt x="314807" y="52679"/>
                </a:lnTo>
                <a:lnTo>
                  <a:pt x="277482" y="24561"/>
                </a:lnTo>
                <a:lnTo>
                  <a:pt x="233438" y="6426"/>
                </a:lnTo>
                <a:lnTo>
                  <a:pt x="184403" y="0"/>
                </a:lnTo>
                <a:close/>
              </a:path>
            </a:pathLst>
          </a:custGeom>
          <a:solidFill>
            <a:srgbClr val="8EB4E2"/>
          </a:solidFill>
        </p:spPr>
        <p:txBody>
          <a:bodyPr wrap="square" lIns="0" tIns="0" rIns="0" bIns="0" rtlCol="0"/>
          <a:lstStyle/>
          <a:p>
            <a:endParaRPr sz="1805"/>
          </a:p>
        </p:txBody>
      </p:sp>
      <p:sp>
        <p:nvSpPr>
          <p:cNvPr id="81" name="object 81"/>
          <p:cNvSpPr/>
          <p:nvPr/>
        </p:nvSpPr>
        <p:spPr>
          <a:xfrm>
            <a:off x="6733335" y="2960922"/>
            <a:ext cx="362604" cy="353867"/>
          </a:xfrm>
          <a:custGeom>
            <a:avLst/>
            <a:gdLst/>
            <a:ahLst/>
            <a:cxnLst/>
            <a:rect l="l" t="t" r="r" b="b"/>
            <a:pathLst>
              <a:path w="368934" h="360045">
                <a:moveTo>
                  <a:pt x="0" y="179832"/>
                </a:moveTo>
                <a:lnTo>
                  <a:pt x="6578" y="132041"/>
                </a:lnTo>
                <a:lnTo>
                  <a:pt x="25171" y="89077"/>
                </a:lnTo>
                <a:lnTo>
                  <a:pt x="54000" y="52679"/>
                </a:lnTo>
                <a:lnTo>
                  <a:pt x="91325" y="24561"/>
                </a:lnTo>
                <a:lnTo>
                  <a:pt x="135369" y="6426"/>
                </a:lnTo>
                <a:lnTo>
                  <a:pt x="184404" y="0"/>
                </a:lnTo>
                <a:lnTo>
                  <a:pt x="233438" y="6426"/>
                </a:lnTo>
                <a:lnTo>
                  <a:pt x="277482" y="24561"/>
                </a:lnTo>
                <a:lnTo>
                  <a:pt x="314807" y="52679"/>
                </a:lnTo>
                <a:lnTo>
                  <a:pt x="343636" y="89077"/>
                </a:lnTo>
                <a:lnTo>
                  <a:pt x="362216" y="132041"/>
                </a:lnTo>
                <a:lnTo>
                  <a:pt x="368808" y="179832"/>
                </a:lnTo>
                <a:lnTo>
                  <a:pt x="362216" y="227622"/>
                </a:lnTo>
                <a:lnTo>
                  <a:pt x="343636" y="270586"/>
                </a:lnTo>
                <a:lnTo>
                  <a:pt x="314807" y="306984"/>
                </a:lnTo>
                <a:lnTo>
                  <a:pt x="277482" y="335102"/>
                </a:lnTo>
                <a:lnTo>
                  <a:pt x="233438" y="353237"/>
                </a:lnTo>
                <a:lnTo>
                  <a:pt x="184404" y="359664"/>
                </a:lnTo>
                <a:lnTo>
                  <a:pt x="135369" y="353237"/>
                </a:lnTo>
                <a:lnTo>
                  <a:pt x="91325" y="335102"/>
                </a:lnTo>
                <a:lnTo>
                  <a:pt x="54000" y="306984"/>
                </a:lnTo>
                <a:lnTo>
                  <a:pt x="25171" y="270586"/>
                </a:lnTo>
                <a:lnTo>
                  <a:pt x="6578" y="227622"/>
                </a:lnTo>
                <a:lnTo>
                  <a:pt x="0" y="179832"/>
                </a:lnTo>
                <a:close/>
              </a:path>
            </a:pathLst>
          </a:custGeom>
          <a:ln w="25908">
            <a:solidFill>
              <a:srgbClr val="385D89"/>
            </a:solidFill>
          </a:ln>
        </p:spPr>
        <p:txBody>
          <a:bodyPr wrap="square" lIns="0" tIns="0" rIns="0" bIns="0" rtlCol="0"/>
          <a:lstStyle/>
          <a:p>
            <a:endParaRPr sz="1805"/>
          </a:p>
        </p:txBody>
      </p:sp>
      <p:sp>
        <p:nvSpPr>
          <p:cNvPr id="82" name="object 82"/>
          <p:cNvSpPr txBox="1"/>
          <p:nvPr/>
        </p:nvSpPr>
        <p:spPr>
          <a:xfrm>
            <a:off x="6839431" y="2991379"/>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4</a:t>
            </a:r>
            <a:endParaRPr sz="1770">
              <a:latin typeface="Arial"/>
              <a:cs typeface="Arial"/>
            </a:endParaRPr>
          </a:p>
        </p:txBody>
      </p:sp>
      <p:sp>
        <p:nvSpPr>
          <p:cNvPr id="83" name="object 83"/>
          <p:cNvSpPr/>
          <p:nvPr/>
        </p:nvSpPr>
        <p:spPr>
          <a:xfrm>
            <a:off x="6837436" y="3491910"/>
            <a:ext cx="5152603" cy="703989"/>
          </a:xfrm>
          <a:prstGeom prst="rect">
            <a:avLst/>
          </a:prstGeom>
          <a:blipFill>
            <a:blip r:embed="rId16" cstate="print"/>
            <a:stretch>
              <a:fillRect/>
            </a:stretch>
          </a:blipFill>
        </p:spPr>
        <p:txBody>
          <a:bodyPr wrap="square" lIns="0" tIns="0" rIns="0" bIns="0" rtlCol="0"/>
          <a:lstStyle/>
          <a:p>
            <a:endParaRPr sz="1805"/>
          </a:p>
        </p:txBody>
      </p:sp>
      <p:sp>
        <p:nvSpPr>
          <p:cNvPr id="84" name="object 84"/>
          <p:cNvSpPr/>
          <p:nvPr/>
        </p:nvSpPr>
        <p:spPr>
          <a:xfrm>
            <a:off x="7900909" y="3590767"/>
            <a:ext cx="3022661" cy="575174"/>
          </a:xfrm>
          <a:prstGeom prst="rect">
            <a:avLst/>
          </a:prstGeom>
          <a:blipFill>
            <a:blip r:embed="rId17" cstate="print"/>
            <a:stretch>
              <a:fillRect/>
            </a:stretch>
          </a:blipFill>
        </p:spPr>
        <p:txBody>
          <a:bodyPr wrap="square" lIns="0" tIns="0" rIns="0" bIns="0" rtlCol="0"/>
          <a:lstStyle/>
          <a:p>
            <a:endParaRPr sz="1805"/>
          </a:p>
        </p:txBody>
      </p:sp>
      <p:sp>
        <p:nvSpPr>
          <p:cNvPr id="85" name="object 85"/>
          <p:cNvSpPr/>
          <p:nvPr/>
        </p:nvSpPr>
        <p:spPr>
          <a:xfrm>
            <a:off x="6874882" y="3529356"/>
            <a:ext cx="5025287" cy="576672"/>
          </a:xfrm>
          <a:custGeom>
            <a:avLst/>
            <a:gdLst/>
            <a:ahLst/>
            <a:cxnLst/>
            <a:rect l="l" t="t" r="r" b="b"/>
            <a:pathLst>
              <a:path w="5113020" h="586739">
                <a:moveTo>
                  <a:pt x="0" y="586739"/>
                </a:moveTo>
                <a:lnTo>
                  <a:pt x="5113020" y="586739"/>
                </a:lnTo>
                <a:lnTo>
                  <a:pt x="5113020" y="0"/>
                </a:lnTo>
                <a:lnTo>
                  <a:pt x="0" y="0"/>
                </a:lnTo>
                <a:lnTo>
                  <a:pt x="0" y="586739"/>
                </a:lnTo>
                <a:close/>
              </a:path>
            </a:pathLst>
          </a:custGeom>
          <a:solidFill>
            <a:srgbClr val="DCE6F1"/>
          </a:solidFill>
        </p:spPr>
        <p:txBody>
          <a:bodyPr wrap="square" lIns="0" tIns="0" rIns="0" bIns="0" rtlCol="0"/>
          <a:lstStyle/>
          <a:p>
            <a:endParaRPr sz="1805"/>
          </a:p>
        </p:txBody>
      </p:sp>
      <p:sp>
        <p:nvSpPr>
          <p:cNvPr id="86" name="object 86"/>
          <p:cNvSpPr/>
          <p:nvPr/>
        </p:nvSpPr>
        <p:spPr>
          <a:xfrm>
            <a:off x="6875631" y="3530105"/>
            <a:ext cx="5025287" cy="576672"/>
          </a:xfrm>
          <a:custGeom>
            <a:avLst/>
            <a:gdLst/>
            <a:ahLst/>
            <a:cxnLst/>
            <a:rect l="l" t="t" r="r" b="b"/>
            <a:pathLst>
              <a:path w="5113020" h="586739">
                <a:moveTo>
                  <a:pt x="0" y="586739"/>
                </a:moveTo>
                <a:lnTo>
                  <a:pt x="5113020" y="586739"/>
                </a:lnTo>
                <a:lnTo>
                  <a:pt x="5113020" y="0"/>
                </a:lnTo>
                <a:lnTo>
                  <a:pt x="0" y="0"/>
                </a:lnTo>
                <a:lnTo>
                  <a:pt x="0" y="586739"/>
                </a:lnTo>
                <a:close/>
              </a:path>
            </a:pathLst>
          </a:custGeom>
          <a:ln w="25907">
            <a:solidFill>
              <a:srgbClr val="385D89"/>
            </a:solidFill>
          </a:ln>
        </p:spPr>
        <p:txBody>
          <a:bodyPr wrap="square" lIns="0" tIns="0" rIns="0" bIns="0" rtlCol="0"/>
          <a:lstStyle/>
          <a:p>
            <a:endParaRPr sz="1805"/>
          </a:p>
        </p:txBody>
      </p:sp>
      <p:sp>
        <p:nvSpPr>
          <p:cNvPr id="87" name="object 87"/>
          <p:cNvSpPr txBox="1"/>
          <p:nvPr/>
        </p:nvSpPr>
        <p:spPr>
          <a:xfrm>
            <a:off x="8049321" y="3672651"/>
            <a:ext cx="2639960" cy="272306"/>
          </a:xfrm>
          <a:prstGeom prst="rect">
            <a:avLst/>
          </a:prstGeom>
        </p:spPr>
        <p:txBody>
          <a:bodyPr vert="horz" wrap="square" lIns="0" tIns="0" rIns="0" bIns="0" rtlCol="0">
            <a:spAutoFit/>
          </a:bodyPr>
          <a:lstStyle/>
          <a:p>
            <a:pPr marL="12482"/>
            <a:r>
              <a:rPr sz="1770" spc="-10" dirty="0">
                <a:latin typeface="Arial"/>
                <a:cs typeface="Arial"/>
              </a:rPr>
              <a:t>Проектно-сметный</a:t>
            </a:r>
            <a:r>
              <a:rPr sz="1770" spc="-123" dirty="0">
                <a:latin typeface="Arial"/>
                <a:cs typeface="Arial"/>
              </a:rPr>
              <a:t> </a:t>
            </a:r>
            <a:r>
              <a:rPr sz="1770" spc="-59" dirty="0">
                <a:latin typeface="Arial"/>
                <a:cs typeface="Arial"/>
              </a:rPr>
              <a:t>метод</a:t>
            </a:r>
            <a:endParaRPr sz="1770">
              <a:latin typeface="Arial"/>
              <a:cs typeface="Arial"/>
            </a:endParaRPr>
          </a:p>
        </p:txBody>
      </p:sp>
      <p:sp>
        <p:nvSpPr>
          <p:cNvPr id="88" name="object 88"/>
          <p:cNvSpPr/>
          <p:nvPr/>
        </p:nvSpPr>
        <p:spPr>
          <a:xfrm>
            <a:off x="6732588" y="3628214"/>
            <a:ext cx="362604" cy="355115"/>
          </a:xfrm>
          <a:custGeom>
            <a:avLst/>
            <a:gdLst/>
            <a:ahLst/>
            <a:cxnLst/>
            <a:rect l="l" t="t" r="r" b="b"/>
            <a:pathLst>
              <a:path w="368934" h="361314">
                <a:moveTo>
                  <a:pt x="184403" y="0"/>
                </a:moveTo>
                <a:lnTo>
                  <a:pt x="135369" y="6451"/>
                </a:lnTo>
                <a:lnTo>
                  <a:pt x="91325" y="24663"/>
                </a:lnTo>
                <a:lnTo>
                  <a:pt x="54000" y="52908"/>
                </a:lnTo>
                <a:lnTo>
                  <a:pt x="25171" y="89458"/>
                </a:lnTo>
                <a:lnTo>
                  <a:pt x="6578" y="132600"/>
                </a:lnTo>
                <a:lnTo>
                  <a:pt x="0" y="180593"/>
                </a:lnTo>
                <a:lnTo>
                  <a:pt x="6578" y="228587"/>
                </a:lnTo>
                <a:lnTo>
                  <a:pt x="25171" y="271729"/>
                </a:lnTo>
                <a:lnTo>
                  <a:pt x="54000" y="308279"/>
                </a:lnTo>
                <a:lnTo>
                  <a:pt x="91325" y="336524"/>
                </a:lnTo>
                <a:lnTo>
                  <a:pt x="135369" y="354736"/>
                </a:lnTo>
                <a:lnTo>
                  <a:pt x="184403" y="361187"/>
                </a:lnTo>
                <a:lnTo>
                  <a:pt x="233438" y="354736"/>
                </a:lnTo>
                <a:lnTo>
                  <a:pt x="277482" y="336524"/>
                </a:lnTo>
                <a:lnTo>
                  <a:pt x="314807" y="308279"/>
                </a:lnTo>
                <a:lnTo>
                  <a:pt x="343636" y="271729"/>
                </a:lnTo>
                <a:lnTo>
                  <a:pt x="362216" y="228587"/>
                </a:lnTo>
                <a:lnTo>
                  <a:pt x="368807" y="180593"/>
                </a:lnTo>
                <a:lnTo>
                  <a:pt x="362216" y="132600"/>
                </a:lnTo>
                <a:lnTo>
                  <a:pt x="343636" y="89458"/>
                </a:lnTo>
                <a:lnTo>
                  <a:pt x="314807" y="52908"/>
                </a:lnTo>
                <a:lnTo>
                  <a:pt x="277482" y="24663"/>
                </a:lnTo>
                <a:lnTo>
                  <a:pt x="233438" y="6451"/>
                </a:lnTo>
                <a:lnTo>
                  <a:pt x="184403" y="0"/>
                </a:lnTo>
                <a:close/>
              </a:path>
            </a:pathLst>
          </a:custGeom>
          <a:solidFill>
            <a:srgbClr val="8EB4E2"/>
          </a:solidFill>
        </p:spPr>
        <p:txBody>
          <a:bodyPr wrap="square" lIns="0" tIns="0" rIns="0" bIns="0" rtlCol="0"/>
          <a:lstStyle/>
          <a:p>
            <a:endParaRPr sz="1805"/>
          </a:p>
        </p:txBody>
      </p:sp>
      <p:sp>
        <p:nvSpPr>
          <p:cNvPr id="89" name="object 89"/>
          <p:cNvSpPr/>
          <p:nvPr/>
        </p:nvSpPr>
        <p:spPr>
          <a:xfrm>
            <a:off x="6733335" y="3628962"/>
            <a:ext cx="362604" cy="355115"/>
          </a:xfrm>
          <a:custGeom>
            <a:avLst/>
            <a:gdLst/>
            <a:ahLst/>
            <a:cxnLst/>
            <a:rect l="l" t="t" r="r" b="b"/>
            <a:pathLst>
              <a:path w="368934" h="361314">
                <a:moveTo>
                  <a:pt x="0" y="180594"/>
                </a:moveTo>
                <a:lnTo>
                  <a:pt x="6578" y="132600"/>
                </a:lnTo>
                <a:lnTo>
                  <a:pt x="25171" y="89458"/>
                </a:lnTo>
                <a:lnTo>
                  <a:pt x="54000" y="52908"/>
                </a:lnTo>
                <a:lnTo>
                  <a:pt x="91325" y="24663"/>
                </a:lnTo>
                <a:lnTo>
                  <a:pt x="135369" y="6451"/>
                </a:lnTo>
                <a:lnTo>
                  <a:pt x="184404" y="0"/>
                </a:lnTo>
                <a:lnTo>
                  <a:pt x="233438" y="6451"/>
                </a:lnTo>
                <a:lnTo>
                  <a:pt x="277482" y="24663"/>
                </a:lnTo>
                <a:lnTo>
                  <a:pt x="314807" y="52908"/>
                </a:lnTo>
                <a:lnTo>
                  <a:pt x="343636" y="89458"/>
                </a:lnTo>
                <a:lnTo>
                  <a:pt x="362216" y="132600"/>
                </a:lnTo>
                <a:lnTo>
                  <a:pt x="368808" y="180594"/>
                </a:lnTo>
                <a:lnTo>
                  <a:pt x="362216" y="228587"/>
                </a:lnTo>
                <a:lnTo>
                  <a:pt x="343636" y="271729"/>
                </a:lnTo>
                <a:lnTo>
                  <a:pt x="314807" y="308279"/>
                </a:lnTo>
                <a:lnTo>
                  <a:pt x="277482" y="336524"/>
                </a:lnTo>
                <a:lnTo>
                  <a:pt x="233438" y="354736"/>
                </a:lnTo>
                <a:lnTo>
                  <a:pt x="184404" y="361188"/>
                </a:lnTo>
                <a:lnTo>
                  <a:pt x="135369" y="354736"/>
                </a:lnTo>
                <a:lnTo>
                  <a:pt x="91325" y="336524"/>
                </a:lnTo>
                <a:lnTo>
                  <a:pt x="54000" y="308279"/>
                </a:lnTo>
                <a:lnTo>
                  <a:pt x="25171" y="271729"/>
                </a:lnTo>
                <a:lnTo>
                  <a:pt x="6578" y="228587"/>
                </a:lnTo>
                <a:lnTo>
                  <a:pt x="0" y="180594"/>
                </a:lnTo>
                <a:close/>
              </a:path>
            </a:pathLst>
          </a:custGeom>
          <a:ln w="25908">
            <a:solidFill>
              <a:srgbClr val="385D89"/>
            </a:solidFill>
          </a:ln>
        </p:spPr>
        <p:txBody>
          <a:bodyPr wrap="square" lIns="0" tIns="0" rIns="0" bIns="0" rtlCol="0"/>
          <a:lstStyle/>
          <a:p>
            <a:endParaRPr sz="1805"/>
          </a:p>
        </p:txBody>
      </p:sp>
      <p:sp>
        <p:nvSpPr>
          <p:cNvPr id="90" name="object 90"/>
          <p:cNvSpPr txBox="1"/>
          <p:nvPr/>
        </p:nvSpPr>
        <p:spPr>
          <a:xfrm>
            <a:off x="6839431" y="3661168"/>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5</a:t>
            </a:r>
            <a:endParaRPr sz="1770">
              <a:latin typeface="Arial"/>
              <a:cs typeface="Arial"/>
            </a:endParaRPr>
          </a:p>
        </p:txBody>
      </p:sp>
      <p:sp>
        <p:nvSpPr>
          <p:cNvPr id="91" name="object 91"/>
          <p:cNvSpPr/>
          <p:nvPr/>
        </p:nvSpPr>
        <p:spPr>
          <a:xfrm>
            <a:off x="6837436" y="4159950"/>
            <a:ext cx="5152603" cy="703989"/>
          </a:xfrm>
          <a:prstGeom prst="rect">
            <a:avLst/>
          </a:prstGeom>
          <a:blipFill>
            <a:blip r:embed="rId16" cstate="print"/>
            <a:stretch>
              <a:fillRect/>
            </a:stretch>
          </a:blipFill>
        </p:spPr>
        <p:txBody>
          <a:bodyPr wrap="square" lIns="0" tIns="0" rIns="0" bIns="0" rtlCol="0"/>
          <a:lstStyle/>
          <a:p>
            <a:endParaRPr sz="1805"/>
          </a:p>
        </p:txBody>
      </p:sp>
      <p:sp>
        <p:nvSpPr>
          <p:cNvPr id="92" name="object 92"/>
          <p:cNvSpPr/>
          <p:nvPr/>
        </p:nvSpPr>
        <p:spPr>
          <a:xfrm>
            <a:off x="7736147" y="4260307"/>
            <a:ext cx="3353684" cy="575174"/>
          </a:xfrm>
          <a:prstGeom prst="rect">
            <a:avLst/>
          </a:prstGeom>
          <a:blipFill>
            <a:blip r:embed="rId18" cstate="print"/>
            <a:stretch>
              <a:fillRect/>
            </a:stretch>
          </a:blipFill>
        </p:spPr>
        <p:txBody>
          <a:bodyPr wrap="square" lIns="0" tIns="0" rIns="0" bIns="0" rtlCol="0"/>
          <a:lstStyle/>
          <a:p>
            <a:endParaRPr sz="1805"/>
          </a:p>
        </p:txBody>
      </p:sp>
      <p:sp>
        <p:nvSpPr>
          <p:cNvPr id="93" name="object 93"/>
          <p:cNvSpPr/>
          <p:nvPr/>
        </p:nvSpPr>
        <p:spPr>
          <a:xfrm>
            <a:off x="6874882" y="4197396"/>
            <a:ext cx="5025287" cy="576672"/>
          </a:xfrm>
          <a:custGeom>
            <a:avLst/>
            <a:gdLst/>
            <a:ahLst/>
            <a:cxnLst/>
            <a:rect l="l" t="t" r="r" b="b"/>
            <a:pathLst>
              <a:path w="5113020" h="586739">
                <a:moveTo>
                  <a:pt x="0" y="586739"/>
                </a:moveTo>
                <a:lnTo>
                  <a:pt x="5113020" y="586739"/>
                </a:lnTo>
                <a:lnTo>
                  <a:pt x="5113020" y="0"/>
                </a:lnTo>
                <a:lnTo>
                  <a:pt x="0" y="0"/>
                </a:lnTo>
                <a:lnTo>
                  <a:pt x="0" y="586739"/>
                </a:lnTo>
                <a:close/>
              </a:path>
            </a:pathLst>
          </a:custGeom>
          <a:solidFill>
            <a:srgbClr val="DCE6F1"/>
          </a:solidFill>
        </p:spPr>
        <p:txBody>
          <a:bodyPr wrap="square" lIns="0" tIns="0" rIns="0" bIns="0" rtlCol="0"/>
          <a:lstStyle/>
          <a:p>
            <a:endParaRPr sz="1805"/>
          </a:p>
        </p:txBody>
      </p:sp>
      <p:sp>
        <p:nvSpPr>
          <p:cNvPr id="94" name="object 94"/>
          <p:cNvSpPr/>
          <p:nvPr/>
        </p:nvSpPr>
        <p:spPr>
          <a:xfrm>
            <a:off x="6875631" y="4198145"/>
            <a:ext cx="5025287" cy="576672"/>
          </a:xfrm>
          <a:custGeom>
            <a:avLst/>
            <a:gdLst/>
            <a:ahLst/>
            <a:cxnLst/>
            <a:rect l="l" t="t" r="r" b="b"/>
            <a:pathLst>
              <a:path w="5113020" h="586739">
                <a:moveTo>
                  <a:pt x="0" y="586739"/>
                </a:moveTo>
                <a:lnTo>
                  <a:pt x="5113020" y="586739"/>
                </a:lnTo>
                <a:lnTo>
                  <a:pt x="5113020" y="0"/>
                </a:lnTo>
                <a:lnTo>
                  <a:pt x="0" y="0"/>
                </a:lnTo>
                <a:lnTo>
                  <a:pt x="0" y="586739"/>
                </a:lnTo>
                <a:close/>
              </a:path>
            </a:pathLst>
          </a:custGeom>
          <a:ln w="25907">
            <a:solidFill>
              <a:srgbClr val="385D89"/>
            </a:solidFill>
          </a:ln>
        </p:spPr>
        <p:txBody>
          <a:bodyPr wrap="square" lIns="0" tIns="0" rIns="0" bIns="0" rtlCol="0"/>
          <a:lstStyle/>
          <a:p>
            <a:endParaRPr sz="1805"/>
          </a:p>
        </p:txBody>
      </p:sp>
      <p:sp>
        <p:nvSpPr>
          <p:cNvPr id="95" name="object 95"/>
          <p:cNvSpPr txBox="1"/>
          <p:nvPr/>
        </p:nvSpPr>
        <p:spPr>
          <a:xfrm>
            <a:off x="7884557" y="4342314"/>
            <a:ext cx="2961375" cy="272306"/>
          </a:xfrm>
          <a:prstGeom prst="rect">
            <a:avLst/>
          </a:prstGeom>
        </p:spPr>
        <p:txBody>
          <a:bodyPr vert="horz" wrap="square" lIns="0" tIns="0" rIns="0" bIns="0" rtlCol="0">
            <a:spAutoFit/>
          </a:bodyPr>
          <a:lstStyle/>
          <a:p>
            <a:pPr marL="12482"/>
            <a:r>
              <a:rPr sz="1770" spc="-54" dirty="0">
                <a:latin typeface="Arial"/>
                <a:cs typeface="Arial"/>
              </a:rPr>
              <a:t>Метод </a:t>
            </a:r>
            <a:r>
              <a:rPr sz="1770" spc="-39" dirty="0">
                <a:latin typeface="Arial"/>
                <a:cs typeface="Arial"/>
              </a:rPr>
              <a:t>расчета </a:t>
            </a:r>
            <a:r>
              <a:rPr sz="1770" spc="-10" dirty="0">
                <a:latin typeface="Arial"/>
                <a:cs typeface="Arial"/>
              </a:rPr>
              <a:t>цены</a:t>
            </a:r>
            <a:r>
              <a:rPr sz="1770" spc="-20" dirty="0">
                <a:latin typeface="Arial"/>
                <a:cs typeface="Arial"/>
              </a:rPr>
              <a:t> </a:t>
            </a:r>
            <a:r>
              <a:rPr sz="1770" spc="-5" dirty="0">
                <a:latin typeface="Arial"/>
                <a:cs typeface="Arial"/>
              </a:rPr>
              <a:t>НИОКР</a:t>
            </a:r>
            <a:endParaRPr sz="1770">
              <a:latin typeface="Arial"/>
              <a:cs typeface="Arial"/>
            </a:endParaRPr>
          </a:p>
        </p:txBody>
      </p:sp>
      <p:sp>
        <p:nvSpPr>
          <p:cNvPr id="96" name="object 96"/>
          <p:cNvSpPr/>
          <p:nvPr/>
        </p:nvSpPr>
        <p:spPr>
          <a:xfrm>
            <a:off x="6732588" y="4297754"/>
            <a:ext cx="362604" cy="355115"/>
          </a:xfrm>
          <a:custGeom>
            <a:avLst/>
            <a:gdLst/>
            <a:ahLst/>
            <a:cxnLst/>
            <a:rect l="l" t="t" r="r" b="b"/>
            <a:pathLst>
              <a:path w="368934" h="361314">
                <a:moveTo>
                  <a:pt x="184403" y="0"/>
                </a:moveTo>
                <a:lnTo>
                  <a:pt x="135369" y="6451"/>
                </a:lnTo>
                <a:lnTo>
                  <a:pt x="91325" y="24663"/>
                </a:lnTo>
                <a:lnTo>
                  <a:pt x="54000" y="52908"/>
                </a:lnTo>
                <a:lnTo>
                  <a:pt x="25171" y="89458"/>
                </a:lnTo>
                <a:lnTo>
                  <a:pt x="6578" y="132600"/>
                </a:lnTo>
                <a:lnTo>
                  <a:pt x="0" y="180593"/>
                </a:lnTo>
                <a:lnTo>
                  <a:pt x="6578" y="228587"/>
                </a:lnTo>
                <a:lnTo>
                  <a:pt x="25171" y="271729"/>
                </a:lnTo>
                <a:lnTo>
                  <a:pt x="54000" y="308279"/>
                </a:lnTo>
                <a:lnTo>
                  <a:pt x="91325" y="336524"/>
                </a:lnTo>
                <a:lnTo>
                  <a:pt x="135369" y="354736"/>
                </a:lnTo>
                <a:lnTo>
                  <a:pt x="184403" y="361187"/>
                </a:lnTo>
                <a:lnTo>
                  <a:pt x="233438" y="354736"/>
                </a:lnTo>
                <a:lnTo>
                  <a:pt x="277482" y="336524"/>
                </a:lnTo>
                <a:lnTo>
                  <a:pt x="314807" y="308279"/>
                </a:lnTo>
                <a:lnTo>
                  <a:pt x="343636" y="271729"/>
                </a:lnTo>
                <a:lnTo>
                  <a:pt x="362216" y="228587"/>
                </a:lnTo>
                <a:lnTo>
                  <a:pt x="368807" y="180593"/>
                </a:lnTo>
                <a:lnTo>
                  <a:pt x="362216" y="132600"/>
                </a:lnTo>
                <a:lnTo>
                  <a:pt x="343636" y="89458"/>
                </a:lnTo>
                <a:lnTo>
                  <a:pt x="314807" y="52908"/>
                </a:lnTo>
                <a:lnTo>
                  <a:pt x="277482" y="24663"/>
                </a:lnTo>
                <a:lnTo>
                  <a:pt x="233438" y="6451"/>
                </a:lnTo>
                <a:lnTo>
                  <a:pt x="184403" y="0"/>
                </a:lnTo>
                <a:close/>
              </a:path>
            </a:pathLst>
          </a:custGeom>
          <a:solidFill>
            <a:srgbClr val="8EB4E2"/>
          </a:solidFill>
        </p:spPr>
        <p:txBody>
          <a:bodyPr wrap="square" lIns="0" tIns="0" rIns="0" bIns="0" rtlCol="0"/>
          <a:lstStyle/>
          <a:p>
            <a:endParaRPr sz="1805"/>
          </a:p>
        </p:txBody>
      </p:sp>
      <p:sp>
        <p:nvSpPr>
          <p:cNvPr id="97" name="object 97"/>
          <p:cNvSpPr/>
          <p:nvPr/>
        </p:nvSpPr>
        <p:spPr>
          <a:xfrm>
            <a:off x="6733335" y="4298503"/>
            <a:ext cx="362604" cy="355115"/>
          </a:xfrm>
          <a:custGeom>
            <a:avLst/>
            <a:gdLst/>
            <a:ahLst/>
            <a:cxnLst/>
            <a:rect l="l" t="t" r="r" b="b"/>
            <a:pathLst>
              <a:path w="368934" h="361314">
                <a:moveTo>
                  <a:pt x="0" y="180594"/>
                </a:moveTo>
                <a:lnTo>
                  <a:pt x="6578" y="132600"/>
                </a:lnTo>
                <a:lnTo>
                  <a:pt x="25171" y="89458"/>
                </a:lnTo>
                <a:lnTo>
                  <a:pt x="54000" y="52908"/>
                </a:lnTo>
                <a:lnTo>
                  <a:pt x="91325" y="24663"/>
                </a:lnTo>
                <a:lnTo>
                  <a:pt x="135369" y="6451"/>
                </a:lnTo>
                <a:lnTo>
                  <a:pt x="184404" y="0"/>
                </a:lnTo>
                <a:lnTo>
                  <a:pt x="233438" y="6451"/>
                </a:lnTo>
                <a:lnTo>
                  <a:pt x="277482" y="24663"/>
                </a:lnTo>
                <a:lnTo>
                  <a:pt x="314807" y="52908"/>
                </a:lnTo>
                <a:lnTo>
                  <a:pt x="343636" y="89458"/>
                </a:lnTo>
                <a:lnTo>
                  <a:pt x="362216" y="132600"/>
                </a:lnTo>
                <a:lnTo>
                  <a:pt x="368808" y="180594"/>
                </a:lnTo>
                <a:lnTo>
                  <a:pt x="362216" y="228587"/>
                </a:lnTo>
                <a:lnTo>
                  <a:pt x="343636" y="271729"/>
                </a:lnTo>
                <a:lnTo>
                  <a:pt x="314807" y="308279"/>
                </a:lnTo>
                <a:lnTo>
                  <a:pt x="277482" y="336524"/>
                </a:lnTo>
                <a:lnTo>
                  <a:pt x="233438" y="354736"/>
                </a:lnTo>
                <a:lnTo>
                  <a:pt x="184404" y="361188"/>
                </a:lnTo>
                <a:lnTo>
                  <a:pt x="135369" y="354736"/>
                </a:lnTo>
                <a:lnTo>
                  <a:pt x="91325" y="336524"/>
                </a:lnTo>
                <a:lnTo>
                  <a:pt x="54000" y="308279"/>
                </a:lnTo>
                <a:lnTo>
                  <a:pt x="25171" y="271729"/>
                </a:lnTo>
                <a:lnTo>
                  <a:pt x="6578" y="228587"/>
                </a:lnTo>
                <a:lnTo>
                  <a:pt x="0" y="180594"/>
                </a:lnTo>
                <a:close/>
              </a:path>
            </a:pathLst>
          </a:custGeom>
          <a:ln w="25908">
            <a:solidFill>
              <a:srgbClr val="385D89"/>
            </a:solidFill>
          </a:ln>
        </p:spPr>
        <p:txBody>
          <a:bodyPr wrap="square" lIns="0" tIns="0" rIns="0" bIns="0" rtlCol="0"/>
          <a:lstStyle/>
          <a:p>
            <a:endParaRPr sz="1805"/>
          </a:p>
        </p:txBody>
      </p:sp>
      <p:sp>
        <p:nvSpPr>
          <p:cNvPr id="98" name="object 98"/>
          <p:cNvSpPr txBox="1"/>
          <p:nvPr/>
        </p:nvSpPr>
        <p:spPr>
          <a:xfrm>
            <a:off x="6839431" y="4330830"/>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6</a:t>
            </a:r>
            <a:endParaRPr sz="1770">
              <a:latin typeface="Arial"/>
              <a:cs typeface="Arial"/>
            </a:endParaRPr>
          </a:p>
        </p:txBody>
      </p:sp>
      <p:sp>
        <p:nvSpPr>
          <p:cNvPr id="99" name="object 99"/>
          <p:cNvSpPr/>
          <p:nvPr/>
        </p:nvSpPr>
        <p:spPr>
          <a:xfrm>
            <a:off x="6837436" y="4844467"/>
            <a:ext cx="5152603" cy="703989"/>
          </a:xfrm>
          <a:prstGeom prst="rect">
            <a:avLst/>
          </a:prstGeom>
          <a:blipFill>
            <a:blip r:embed="rId16" cstate="print"/>
            <a:stretch>
              <a:fillRect/>
            </a:stretch>
          </a:blipFill>
        </p:spPr>
        <p:txBody>
          <a:bodyPr wrap="square" lIns="0" tIns="0" rIns="0" bIns="0" rtlCol="0"/>
          <a:lstStyle/>
          <a:p>
            <a:endParaRPr sz="1805"/>
          </a:p>
        </p:txBody>
      </p:sp>
      <p:sp>
        <p:nvSpPr>
          <p:cNvPr id="100" name="object 100"/>
          <p:cNvSpPr/>
          <p:nvPr/>
        </p:nvSpPr>
        <p:spPr>
          <a:xfrm>
            <a:off x="7379658" y="4810018"/>
            <a:ext cx="4066661" cy="843289"/>
          </a:xfrm>
          <a:prstGeom prst="rect">
            <a:avLst/>
          </a:prstGeom>
          <a:blipFill>
            <a:blip r:embed="rId19" cstate="print"/>
            <a:stretch>
              <a:fillRect/>
            </a:stretch>
          </a:blipFill>
        </p:spPr>
        <p:txBody>
          <a:bodyPr wrap="square" lIns="0" tIns="0" rIns="0" bIns="0" rtlCol="0"/>
          <a:lstStyle/>
          <a:p>
            <a:endParaRPr sz="1805"/>
          </a:p>
        </p:txBody>
      </p:sp>
      <p:sp>
        <p:nvSpPr>
          <p:cNvPr id="101" name="object 101"/>
          <p:cNvSpPr/>
          <p:nvPr/>
        </p:nvSpPr>
        <p:spPr>
          <a:xfrm>
            <a:off x="6874882" y="4881914"/>
            <a:ext cx="5025287" cy="576672"/>
          </a:xfrm>
          <a:custGeom>
            <a:avLst/>
            <a:gdLst/>
            <a:ahLst/>
            <a:cxnLst/>
            <a:rect l="l" t="t" r="r" b="b"/>
            <a:pathLst>
              <a:path w="5113020" h="586739">
                <a:moveTo>
                  <a:pt x="0" y="586740"/>
                </a:moveTo>
                <a:lnTo>
                  <a:pt x="5113020" y="586740"/>
                </a:lnTo>
                <a:lnTo>
                  <a:pt x="5113020" y="0"/>
                </a:lnTo>
                <a:lnTo>
                  <a:pt x="0" y="0"/>
                </a:lnTo>
                <a:lnTo>
                  <a:pt x="0" y="586740"/>
                </a:lnTo>
                <a:close/>
              </a:path>
            </a:pathLst>
          </a:custGeom>
          <a:solidFill>
            <a:srgbClr val="DCE6F1"/>
          </a:solidFill>
        </p:spPr>
        <p:txBody>
          <a:bodyPr wrap="square" lIns="0" tIns="0" rIns="0" bIns="0" rtlCol="0"/>
          <a:lstStyle/>
          <a:p>
            <a:endParaRPr sz="1805"/>
          </a:p>
        </p:txBody>
      </p:sp>
      <p:sp>
        <p:nvSpPr>
          <p:cNvPr id="102" name="object 102"/>
          <p:cNvSpPr/>
          <p:nvPr/>
        </p:nvSpPr>
        <p:spPr>
          <a:xfrm>
            <a:off x="6875631" y="4882663"/>
            <a:ext cx="5025287" cy="576672"/>
          </a:xfrm>
          <a:custGeom>
            <a:avLst/>
            <a:gdLst/>
            <a:ahLst/>
            <a:cxnLst/>
            <a:rect l="l" t="t" r="r" b="b"/>
            <a:pathLst>
              <a:path w="5113020" h="586739">
                <a:moveTo>
                  <a:pt x="0" y="586740"/>
                </a:moveTo>
                <a:lnTo>
                  <a:pt x="5113020" y="586740"/>
                </a:lnTo>
                <a:lnTo>
                  <a:pt x="5113020" y="0"/>
                </a:lnTo>
                <a:lnTo>
                  <a:pt x="0" y="0"/>
                </a:lnTo>
                <a:lnTo>
                  <a:pt x="0" y="586740"/>
                </a:lnTo>
                <a:close/>
              </a:path>
            </a:pathLst>
          </a:custGeom>
          <a:ln w="25907">
            <a:solidFill>
              <a:srgbClr val="385D89"/>
            </a:solidFill>
          </a:ln>
        </p:spPr>
        <p:txBody>
          <a:bodyPr wrap="square" lIns="0" tIns="0" rIns="0" bIns="0" rtlCol="0"/>
          <a:lstStyle/>
          <a:p>
            <a:endParaRPr sz="1805"/>
          </a:p>
        </p:txBody>
      </p:sp>
      <p:sp>
        <p:nvSpPr>
          <p:cNvPr id="103" name="object 103"/>
          <p:cNvSpPr txBox="1"/>
          <p:nvPr/>
        </p:nvSpPr>
        <p:spPr>
          <a:xfrm>
            <a:off x="7527271" y="4891150"/>
            <a:ext cx="3692200" cy="554829"/>
          </a:xfrm>
          <a:prstGeom prst="rect">
            <a:avLst/>
          </a:prstGeom>
        </p:spPr>
        <p:txBody>
          <a:bodyPr vert="horz" wrap="square" lIns="0" tIns="0" rIns="0" bIns="0" rtlCol="0">
            <a:spAutoFit/>
          </a:bodyPr>
          <a:lstStyle/>
          <a:p>
            <a:pPr marL="12482" marR="4993" indent="312679"/>
            <a:r>
              <a:rPr sz="1770" spc="-54" dirty="0">
                <a:latin typeface="Arial"/>
                <a:cs typeface="Arial"/>
              </a:rPr>
              <a:t>Метод </a:t>
            </a:r>
            <a:r>
              <a:rPr sz="1770" spc="-10" dirty="0">
                <a:latin typeface="Arial"/>
                <a:cs typeface="Arial"/>
              </a:rPr>
              <a:t>формирования цены </a:t>
            </a:r>
            <a:r>
              <a:rPr sz="1770" dirty="0">
                <a:latin typeface="Arial"/>
                <a:cs typeface="Arial"/>
              </a:rPr>
              <a:t>с  </a:t>
            </a:r>
            <a:r>
              <a:rPr sz="1770" spc="-44" dirty="0">
                <a:latin typeface="Arial"/>
                <a:cs typeface="Arial"/>
              </a:rPr>
              <a:t>учетом </a:t>
            </a:r>
            <a:r>
              <a:rPr sz="1770" spc="-10" dirty="0">
                <a:latin typeface="Arial"/>
                <a:cs typeface="Arial"/>
              </a:rPr>
              <a:t>влияния </a:t>
            </a:r>
            <a:r>
              <a:rPr sz="1770" spc="-5" dirty="0">
                <a:latin typeface="Arial"/>
                <a:cs typeface="Arial"/>
              </a:rPr>
              <a:t>внешних </a:t>
            </a:r>
            <a:r>
              <a:rPr sz="1770" spc="-10" dirty="0">
                <a:latin typeface="Arial"/>
                <a:cs typeface="Arial"/>
              </a:rPr>
              <a:t>факторов</a:t>
            </a:r>
            <a:endParaRPr sz="1770">
              <a:latin typeface="Arial"/>
              <a:cs typeface="Arial"/>
            </a:endParaRPr>
          </a:p>
        </p:txBody>
      </p:sp>
      <p:sp>
        <p:nvSpPr>
          <p:cNvPr id="104" name="object 104"/>
          <p:cNvSpPr/>
          <p:nvPr/>
        </p:nvSpPr>
        <p:spPr>
          <a:xfrm>
            <a:off x="6732588" y="4982271"/>
            <a:ext cx="362604" cy="353867"/>
          </a:xfrm>
          <a:custGeom>
            <a:avLst/>
            <a:gdLst/>
            <a:ahLst/>
            <a:cxnLst/>
            <a:rect l="l" t="t" r="r" b="b"/>
            <a:pathLst>
              <a:path w="368934" h="360045">
                <a:moveTo>
                  <a:pt x="184403" y="0"/>
                </a:moveTo>
                <a:lnTo>
                  <a:pt x="135369" y="6426"/>
                </a:lnTo>
                <a:lnTo>
                  <a:pt x="91325" y="24561"/>
                </a:lnTo>
                <a:lnTo>
                  <a:pt x="54000" y="52679"/>
                </a:lnTo>
                <a:lnTo>
                  <a:pt x="25171" y="89077"/>
                </a:lnTo>
                <a:lnTo>
                  <a:pt x="6578" y="132041"/>
                </a:lnTo>
                <a:lnTo>
                  <a:pt x="0" y="179832"/>
                </a:lnTo>
                <a:lnTo>
                  <a:pt x="6578" y="227622"/>
                </a:lnTo>
                <a:lnTo>
                  <a:pt x="25171" y="270586"/>
                </a:lnTo>
                <a:lnTo>
                  <a:pt x="54000" y="306984"/>
                </a:lnTo>
                <a:lnTo>
                  <a:pt x="91325" y="335102"/>
                </a:lnTo>
                <a:lnTo>
                  <a:pt x="135369" y="353237"/>
                </a:lnTo>
                <a:lnTo>
                  <a:pt x="184403" y="359664"/>
                </a:lnTo>
                <a:lnTo>
                  <a:pt x="233438" y="353237"/>
                </a:lnTo>
                <a:lnTo>
                  <a:pt x="277482" y="335102"/>
                </a:lnTo>
                <a:lnTo>
                  <a:pt x="314807" y="306984"/>
                </a:lnTo>
                <a:lnTo>
                  <a:pt x="343636" y="270586"/>
                </a:lnTo>
                <a:lnTo>
                  <a:pt x="362216" y="227622"/>
                </a:lnTo>
                <a:lnTo>
                  <a:pt x="368807" y="179832"/>
                </a:lnTo>
                <a:lnTo>
                  <a:pt x="362216" y="132041"/>
                </a:lnTo>
                <a:lnTo>
                  <a:pt x="343636" y="89077"/>
                </a:lnTo>
                <a:lnTo>
                  <a:pt x="314807" y="52679"/>
                </a:lnTo>
                <a:lnTo>
                  <a:pt x="277482" y="24561"/>
                </a:lnTo>
                <a:lnTo>
                  <a:pt x="233438" y="6426"/>
                </a:lnTo>
                <a:lnTo>
                  <a:pt x="184403" y="0"/>
                </a:lnTo>
                <a:close/>
              </a:path>
            </a:pathLst>
          </a:custGeom>
          <a:solidFill>
            <a:srgbClr val="8EB4E2"/>
          </a:solidFill>
        </p:spPr>
        <p:txBody>
          <a:bodyPr wrap="square" lIns="0" tIns="0" rIns="0" bIns="0" rtlCol="0"/>
          <a:lstStyle/>
          <a:p>
            <a:endParaRPr sz="1805"/>
          </a:p>
        </p:txBody>
      </p:sp>
      <p:sp>
        <p:nvSpPr>
          <p:cNvPr id="105" name="object 105"/>
          <p:cNvSpPr/>
          <p:nvPr/>
        </p:nvSpPr>
        <p:spPr>
          <a:xfrm>
            <a:off x="6733335" y="4983020"/>
            <a:ext cx="362604" cy="353867"/>
          </a:xfrm>
          <a:custGeom>
            <a:avLst/>
            <a:gdLst/>
            <a:ahLst/>
            <a:cxnLst/>
            <a:rect l="l" t="t" r="r" b="b"/>
            <a:pathLst>
              <a:path w="368934" h="360045">
                <a:moveTo>
                  <a:pt x="0" y="179831"/>
                </a:moveTo>
                <a:lnTo>
                  <a:pt x="6578" y="132041"/>
                </a:lnTo>
                <a:lnTo>
                  <a:pt x="25171" y="89077"/>
                </a:lnTo>
                <a:lnTo>
                  <a:pt x="54000" y="52679"/>
                </a:lnTo>
                <a:lnTo>
                  <a:pt x="91325" y="24561"/>
                </a:lnTo>
                <a:lnTo>
                  <a:pt x="135369" y="6426"/>
                </a:lnTo>
                <a:lnTo>
                  <a:pt x="184404" y="0"/>
                </a:lnTo>
                <a:lnTo>
                  <a:pt x="233438" y="6426"/>
                </a:lnTo>
                <a:lnTo>
                  <a:pt x="277482" y="24561"/>
                </a:lnTo>
                <a:lnTo>
                  <a:pt x="314807" y="52679"/>
                </a:lnTo>
                <a:lnTo>
                  <a:pt x="343636" y="89077"/>
                </a:lnTo>
                <a:lnTo>
                  <a:pt x="362216" y="132041"/>
                </a:lnTo>
                <a:lnTo>
                  <a:pt x="368808" y="179831"/>
                </a:lnTo>
                <a:lnTo>
                  <a:pt x="362216" y="227622"/>
                </a:lnTo>
                <a:lnTo>
                  <a:pt x="343636" y="270586"/>
                </a:lnTo>
                <a:lnTo>
                  <a:pt x="314807" y="306984"/>
                </a:lnTo>
                <a:lnTo>
                  <a:pt x="277482" y="335102"/>
                </a:lnTo>
                <a:lnTo>
                  <a:pt x="233438" y="353237"/>
                </a:lnTo>
                <a:lnTo>
                  <a:pt x="184404" y="359663"/>
                </a:lnTo>
                <a:lnTo>
                  <a:pt x="135369" y="353237"/>
                </a:lnTo>
                <a:lnTo>
                  <a:pt x="91325" y="335102"/>
                </a:lnTo>
                <a:lnTo>
                  <a:pt x="54000" y="306984"/>
                </a:lnTo>
                <a:lnTo>
                  <a:pt x="25171" y="270586"/>
                </a:lnTo>
                <a:lnTo>
                  <a:pt x="6578" y="227622"/>
                </a:lnTo>
                <a:lnTo>
                  <a:pt x="0" y="179831"/>
                </a:lnTo>
                <a:close/>
              </a:path>
            </a:pathLst>
          </a:custGeom>
          <a:ln w="25908">
            <a:solidFill>
              <a:srgbClr val="385D89"/>
            </a:solidFill>
          </a:ln>
        </p:spPr>
        <p:txBody>
          <a:bodyPr wrap="square" lIns="0" tIns="0" rIns="0" bIns="0" rtlCol="0"/>
          <a:lstStyle/>
          <a:p>
            <a:endParaRPr sz="1805"/>
          </a:p>
        </p:txBody>
      </p:sp>
      <p:sp>
        <p:nvSpPr>
          <p:cNvPr id="106" name="object 106"/>
          <p:cNvSpPr txBox="1"/>
          <p:nvPr/>
        </p:nvSpPr>
        <p:spPr>
          <a:xfrm>
            <a:off x="6839431" y="5014100"/>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7</a:t>
            </a:r>
            <a:endParaRPr sz="1770">
              <a:latin typeface="Arial"/>
              <a:cs typeface="Arial"/>
            </a:endParaRPr>
          </a:p>
        </p:txBody>
      </p:sp>
      <p:sp>
        <p:nvSpPr>
          <p:cNvPr id="107" name="object 107"/>
          <p:cNvSpPr/>
          <p:nvPr/>
        </p:nvSpPr>
        <p:spPr>
          <a:xfrm>
            <a:off x="6837436" y="5514008"/>
            <a:ext cx="5152603" cy="706984"/>
          </a:xfrm>
          <a:prstGeom prst="rect">
            <a:avLst/>
          </a:prstGeom>
          <a:blipFill>
            <a:blip r:embed="rId11" cstate="print"/>
            <a:stretch>
              <a:fillRect/>
            </a:stretch>
          </a:blipFill>
        </p:spPr>
        <p:txBody>
          <a:bodyPr wrap="square" lIns="0" tIns="0" rIns="0" bIns="0" rtlCol="0"/>
          <a:lstStyle/>
          <a:p>
            <a:endParaRPr sz="1805"/>
          </a:p>
        </p:txBody>
      </p:sp>
      <p:sp>
        <p:nvSpPr>
          <p:cNvPr id="108" name="object 108"/>
          <p:cNvSpPr/>
          <p:nvPr/>
        </p:nvSpPr>
        <p:spPr>
          <a:xfrm>
            <a:off x="6954269" y="5478060"/>
            <a:ext cx="4918938" cy="844786"/>
          </a:xfrm>
          <a:prstGeom prst="rect">
            <a:avLst/>
          </a:prstGeom>
          <a:blipFill>
            <a:blip r:embed="rId20" cstate="print"/>
            <a:stretch>
              <a:fillRect/>
            </a:stretch>
          </a:blipFill>
        </p:spPr>
        <p:txBody>
          <a:bodyPr wrap="square" lIns="0" tIns="0" rIns="0" bIns="0" rtlCol="0"/>
          <a:lstStyle/>
          <a:p>
            <a:endParaRPr sz="1805"/>
          </a:p>
        </p:txBody>
      </p:sp>
      <p:sp>
        <p:nvSpPr>
          <p:cNvPr id="109" name="object 109"/>
          <p:cNvSpPr/>
          <p:nvPr/>
        </p:nvSpPr>
        <p:spPr>
          <a:xfrm>
            <a:off x="6874882" y="5551455"/>
            <a:ext cx="5025287" cy="578544"/>
          </a:xfrm>
          <a:custGeom>
            <a:avLst/>
            <a:gdLst/>
            <a:ahLst/>
            <a:cxnLst/>
            <a:rect l="l" t="t" r="r" b="b"/>
            <a:pathLst>
              <a:path w="5113020" h="588645">
                <a:moveTo>
                  <a:pt x="0" y="588264"/>
                </a:moveTo>
                <a:lnTo>
                  <a:pt x="5113020" y="588264"/>
                </a:lnTo>
                <a:lnTo>
                  <a:pt x="5113020" y="0"/>
                </a:lnTo>
                <a:lnTo>
                  <a:pt x="0" y="0"/>
                </a:lnTo>
                <a:lnTo>
                  <a:pt x="0" y="588264"/>
                </a:lnTo>
                <a:close/>
              </a:path>
            </a:pathLst>
          </a:custGeom>
          <a:solidFill>
            <a:srgbClr val="DCE6F1"/>
          </a:solidFill>
        </p:spPr>
        <p:txBody>
          <a:bodyPr wrap="square" lIns="0" tIns="0" rIns="0" bIns="0" rtlCol="0"/>
          <a:lstStyle/>
          <a:p>
            <a:endParaRPr sz="1805"/>
          </a:p>
        </p:txBody>
      </p:sp>
      <p:sp>
        <p:nvSpPr>
          <p:cNvPr id="110" name="object 110"/>
          <p:cNvSpPr/>
          <p:nvPr/>
        </p:nvSpPr>
        <p:spPr>
          <a:xfrm>
            <a:off x="6875631" y="5552204"/>
            <a:ext cx="5025287" cy="578544"/>
          </a:xfrm>
          <a:custGeom>
            <a:avLst/>
            <a:gdLst/>
            <a:ahLst/>
            <a:cxnLst/>
            <a:rect l="l" t="t" r="r" b="b"/>
            <a:pathLst>
              <a:path w="5113020" h="588645">
                <a:moveTo>
                  <a:pt x="0" y="588263"/>
                </a:moveTo>
                <a:lnTo>
                  <a:pt x="5113020" y="588263"/>
                </a:lnTo>
                <a:lnTo>
                  <a:pt x="5113020" y="0"/>
                </a:lnTo>
                <a:lnTo>
                  <a:pt x="0" y="0"/>
                </a:lnTo>
                <a:lnTo>
                  <a:pt x="0" y="588263"/>
                </a:lnTo>
                <a:close/>
              </a:path>
            </a:pathLst>
          </a:custGeom>
          <a:ln w="25908">
            <a:solidFill>
              <a:srgbClr val="385D89"/>
            </a:solidFill>
          </a:ln>
        </p:spPr>
        <p:txBody>
          <a:bodyPr wrap="square" lIns="0" tIns="0" rIns="0" bIns="0" rtlCol="0"/>
          <a:lstStyle/>
          <a:p>
            <a:endParaRPr sz="1805"/>
          </a:p>
        </p:txBody>
      </p:sp>
      <p:sp>
        <p:nvSpPr>
          <p:cNvPr id="111" name="object 111"/>
          <p:cNvSpPr txBox="1"/>
          <p:nvPr/>
        </p:nvSpPr>
        <p:spPr>
          <a:xfrm>
            <a:off x="7387428" y="5561501"/>
            <a:ext cx="4003004" cy="272306"/>
          </a:xfrm>
          <a:prstGeom prst="rect">
            <a:avLst/>
          </a:prstGeom>
        </p:spPr>
        <p:txBody>
          <a:bodyPr vert="horz" wrap="square" lIns="0" tIns="0" rIns="0" bIns="0" rtlCol="0">
            <a:spAutoFit/>
          </a:bodyPr>
          <a:lstStyle/>
          <a:p>
            <a:pPr marL="12482"/>
            <a:r>
              <a:rPr sz="1770" spc="-54" dirty="0">
                <a:latin typeface="Arial"/>
                <a:cs typeface="Arial"/>
              </a:rPr>
              <a:t>Метод </a:t>
            </a:r>
            <a:r>
              <a:rPr sz="1770" spc="-10" dirty="0">
                <a:latin typeface="Arial"/>
                <a:cs typeface="Arial"/>
              </a:rPr>
              <a:t>формирования цены </a:t>
            </a:r>
            <a:r>
              <a:rPr sz="1770" spc="-5" dirty="0">
                <a:latin typeface="Arial"/>
                <a:cs typeface="Arial"/>
              </a:rPr>
              <a:t>на</a:t>
            </a:r>
            <a:r>
              <a:rPr sz="1770" spc="-59" dirty="0">
                <a:latin typeface="Arial"/>
                <a:cs typeface="Arial"/>
              </a:rPr>
              <a:t> </a:t>
            </a:r>
            <a:r>
              <a:rPr sz="1770" spc="-29" dirty="0">
                <a:latin typeface="Arial"/>
                <a:cs typeface="Arial"/>
              </a:rPr>
              <a:t>товары</a:t>
            </a:r>
            <a:endParaRPr sz="1770">
              <a:latin typeface="Arial"/>
              <a:cs typeface="Arial"/>
            </a:endParaRPr>
          </a:p>
        </p:txBody>
      </p:sp>
      <p:sp>
        <p:nvSpPr>
          <p:cNvPr id="112" name="object 112"/>
          <p:cNvSpPr txBox="1"/>
          <p:nvPr/>
        </p:nvSpPr>
        <p:spPr>
          <a:xfrm>
            <a:off x="7149269" y="5831114"/>
            <a:ext cx="4481692" cy="272306"/>
          </a:xfrm>
          <a:prstGeom prst="rect">
            <a:avLst/>
          </a:prstGeom>
        </p:spPr>
        <p:txBody>
          <a:bodyPr vert="horz" wrap="square" lIns="0" tIns="0" rIns="0" bIns="0" rtlCol="0">
            <a:spAutoFit/>
          </a:bodyPr>
          <a:lstStyle/>
          <a:p>
            <a:pPr marL="12482"/>
            <a:r>
              <a:rPr sz="1770" spc="-44" dirty="0">
                <a:latin typeface="Arial"/>
                <a:cs typeface="Arial"/>
              </a:rPr>
              <a:t>машиностроит. </a:t>
            </a:r>
            <a:r>
              <a:rPr sz="1770" spc="-20" dirty="0">
                <a:latin typeface="Arial"/>
                <a:cs typeface="Arial"/>
              </a:rPr>
              <a:t>отрасли </a:t>
            </a:r>
            <a:r>
              <a:rPr sz="1770" spc="-78" dirty="0">
                <a:latin typeface="Arial"/>
                <a:cs typeface="Arial"/>
              </a:rPr>
              <a:t>длит.</a:t>
            </a:r>
            <a:r>
              <a:rPr sz="1770" spc="44" dirty="0">
                <a:latin typeface="Arial"/>
                <a:cs typeface="Arial"/>
              </a:rPr>
              <a:t> </a:t>
            </a:r>
            <a:r>
              <a:rPr sz="1770" spc="-25" dirty="0">
                <a:latin typeface="Arial"/>
                <a:cs typeface="Arial"/>
              </a:rPr>
              <a:t>производства</a:t>
            </a:r>
            <a:endParaRPr sz="1770">
              <a:latin typeface="Arial"/>
              <a:cs typeface="Arial"/>
            </a:endParaRPr>
          </a:p>
        </p:txBody>
      </p:sp>
      <p:sp>
        <p:nvSpPr>
          <p:cNvPr id="113" name="object 113"/>
          <p:cNvSpPr/>
          <p:nvPr/>
        </p:nvSpPr>
        <p:spPr>
          <a:xfrm>
            <a:off x="6732588" y="5650312"/>
            <a:ext cx="362604" cy="355115"/>
          </a:xfrm>
          <a:custGeom>
            <a:avLst/>
            <a:gdLst/>
            <a:ahLst/>
            <a:cxnLst/>
            <a:rect l="l" t="t" r="r" b="b"/>
            <a:pathLst>
              <a:path w="368934" h="361314">
                <a:moveTo>
                  <a:pt x="184403" y="0"/>
                </a:moveTo>
                <a:lnTo>
                  <a:pt x="135369" y="6451"/>
                </a:lnTo>
                <a:lnTo>
                  <a:pt x="91325" y="24650"/>
                </a:lnTo>
                <a:lnTo>
                  <a:pt x="54000" y="52895"/>
                </a:lnTo>
                <a:lnTo>
                  <a:pt x="25171" y="89446"/>
                </a:lnTo>
                <a:lnTo>
                  <a:pt x="6578" y="132588"/>
                </a:lnTo>
                <a:lnTo>
                  <a:pt x="0" y="180594"/>
                </a:lnTo>
                <a:lnTo>
                  <a:pt x="6578" y="228600"/>
                </a:lnTo>
                <a:lnTo>
                  <a:pt x="25171" y="271741"/>
                </a:lnTo>
                <a:lnTo>
                  <a:pt x="54000" y="308292"/>
                </a:lnTo>
                <a:lnTo>
                  <a:pt x="91325" y="336537"/>
                </a:lnTo>
                <a:lnTo>
                  <a:pt x="135369" y="354736"/>
                </a:lnTo>
                <a:lnTo>
                  <a:pt x="184403" y="361188"/>
                </a:lnTo>
                <a:lnTo>
                  <a:pt x="233438" y="354736"/>
                </a:lnTo>
                <a:lnTo>
                  <a:pt x="277482" y="336537"/>
                </a:lnTo>
                <a:lnTo>
                  <a:pt x="314807" y="308292"/>
                </a:lnTo>
                <a:lnTo>
                  <a:pt x="343636" y="271741"/>
                </a:lnTo>
                <a:lnTo>
                  <a:pt x="362216" y="228600"/>
                </a:lnTo>
                <a:lnTo>
                  <a:pt x="368807" y="180594"/>
                </a:lnTo>
                <a:lnTo>
                  <a:pt x="362216" y="132588"/>
                </a:lnTo>
                <a:lnTo>
                  <a:pt x="343636" y="89446"/>
                </a:lnTo>
                <a:lnTo>
                  <a:pt x="314807" y="52895"/>
                </a:lnTo>
                <a:lnTo>
                  <a:pt x="277482" y="24650"/>
                </a:lnTo>
                <a:lnTo>
                  <a:pt x="233438" y="6451"/>
                </a:lnTo>
                <a:lnTo>
                  <a:pt x="184403" y="0"/>
                </a:lnTo>
                <a:close/>
              </a:path>
            </a:pathLst>
          </a:custGeom>
          <a:solidFill>
            <a:srgbClr val="8EB4E2"/>
          </a:solidFill>
        </p:spPr>
        <p:txBody>
          <a:bodyPr wrap="square" lIns="0" tIns="0" rIns="0" bIns="0" rtlCol="0"/>
          <a:lstStyle/>
          <a:p>
            <a:endParaRPr sz="1805"/>
          </a:p>
        </p:txBody>
      </p:sp>
      <p:sp>
        <p:nvSpPr>
          <p:cNvPr id="114" name="object 114"/>
          <p:cNvSpPr/>
          <p:nvPr/>
        </p:nvSpPr>
        <p:spPr>
          <a:xfrm>
            <a:off x="6733335" y="5651061"/>
            <a:ext cx="362604" cy="355115"/>
          </a:xfrm>
          <a:custGeom>
            <a:avLst/>
            <a:gdLst/>
            <a:ahLst/>
            <a:cxnLst/>
            <a:rect l="l" t="t" r="r" b="b"/>
            <a:pathLst>
              <a:path w="368934" h="361314">
                <a:moveTo>
                  <a:pt x="0" y="180594"/>
                </a:moveTo>
                <a:lnTo>
                  <a:pt x="6578" y="132588"/>
                </a:lnTo>
                <a:lnTo>
                  <a:pt x="25171" y="89446"/>
                </a:lnTo>
                <a:lnTo>
                  <a:pt x="54000" y="52895"/>
                </a:lnTo>
                <a:lnTo>
                  <a:pt x="91325" y="24650"/>
                </a:lnTo>
                <a:lnTo>
                  <a:pt x="135369" y="6451"/>
                </a:lnTo>
                <a:lnTo>
                  <a:pt x="184404" y="0"/>
                </a:lnTo>
                <a:lnTo>
                  <a:pt x="233438" y="6451"/>
                </a:lnTo>
                <a:lnTo>
                  <a:pt x="277482" y="24650"/>
                </a:lnTo>
                <a:lnTo>
                  <a:pt x="314807" y="52895"/>
                </a:lnTo>
                <a:lnTo>
                  <a:pt x="343636" y="89446"/>
                </a:lnTo>
                <a:lnTo>
                  <a:pt x="362216" y="132588"/>
                </a:lnTo>
                <a:lnTo>
                  <a:pt x="368808" y="180594"/>
                </a:lnTo>
                <a:lnTo>
                  <a:pt x="362216" y="228600"/>
                </a:lnTo>
                <a:lnTo>
                  <a:pt x="343636" y="271741"/>
                </a:lnTo>
                <a:lnTo>
                  <a:pt x="314807" y="308292"/>
                </a:lnTo>
                <a:lnTo>
                  <a:pt x="277482" y="336524"/>
                </a:lnTo>
                <a:lnTo>
                  <a:pt x="233438" y="354736"/>
                </a:lnTo>
                <a:lnTo>
                  <a:pt x="184404" y="361188"/>
                </a:lnTo>
                <a:lnTo>
                  <a:pt x="135369" y="354736"/>
                </a:lnTo>
                <a:lnTo>
                  <a:pt x="91325" y="336524"/>
                </a:lnTo>
                <a:lnTo>
                  <a:pt x="54000" y="308292"/>
                </a:lnTo>
                <a:lnTo>
                  <a:pt x="25171" y="271741"/>
                </a:lnTo>
                <a:lnTo>
                  <a:pt x="6578" y="228600"/>
                </a:lnTo>
                <a:lnTo>
                  <a:pt x="0" y="180594"/>
                </a:lnTo>
                <a:close/>
              </a:path>
            </a:pathLst>
          </a:custGeom>
          <a:ln w="25908">
            <a:solidFill>
              <a:srgbClr val="385D89"/>
            </a:solidFill>
          </a:ln>
        </p:spPr>
        <p:txBody>
          <a:bodyPr wrap="square" lIns="0" tIns="0" rIns="0" bIns="0" rtlCol="0"/>
          <a:lstStyle/>
          <a:p>
            <a:endParaRPr sz="1805"/>
          </a:p>
        </p:txBody>
      </p:sp>
      <p:sp>
        <p:nvSpPr>
          <p:cNvPr id="115" name="object 115"/>
          <p:cNvSpPr txBox="1"/>
          <p:nvPr/>
        </p:nvSpPr>
        <p:spPr>
          <a:xfrm>
            <a:off x="6839431" y="5683826"/>
            <a:ext cx="150409"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8</a:t>
            </a:r>
            <a:endParaRPr sz="1770">
              <a:latin typeface="Arial"/>
              <a:cs typeface="Arial"/>
            </a:endParaRPr>
          </a:p>
        </p:txBody>
      </p:sp>
      <p:sp>
        <p:nvSpPr>
          <p:cNvPr id="116" name="object 116"/>
          <p:cNvSpPr/>
          <p:nvPr/>
        </p:nvSpPr>
        <p:spPr>
          <a:xfrm>
            <a:off x="6837436" y="6159581"/>
            <a:ext cx="5152603" cy="374461"/>
          </a:xfrm>
          <a:prstGeom prst="rect">
            <a:avLst/>
          </a:prstGeom>
          <a:blipFill>
            <a:blip r:embed="rId21" cstate="print"/>
            <a:stretch>
              <a:fillRect/>
            </a:stretch>
          </a:blipFill>
        </p:spPr>
        <p:txBody>
          <a:bodyPr wrap="square" lIns="0" tIns="0" rIns="0" bIns="0" rtlCol="0"/>
          <a:lstStyle/>
          <a:p>
            <a:endParaRPr sz="1805"/>
          </a:p>
        </p:txBody>
      </p:sp>
      <p:sp>
        <p:nvSpPr>
          <p:cNvPr id="117" name="object 117"/>
          <p:cNvSpPr/>
          <p:nvPr/>
        </p:nvSpPr>
        <p:spPr>
          <a:xfrm>
            <a:off x="8368238" y="6095173"/>
            <a:ext cx="2092495" cy="575174"/>
          </a:xfrm>
          <a:prstGeom prst="rect">
            <a:avLst/>
          </a:prstGeom>
          <a:blipFill>
            <a:blip r:embed="rId22" cstate="print"/>
            <a:stretch>
              <a:fillRect/>
            </a:stretch>
          </a:blipFill>
        </p:spPr>
        <p:txBody>
          <a:bodyPr wrap="square" lIns="0" tIns="0" rIns="0" bIns="0" rtlCol="0"/>
          <a:lstStyle/>
          <a:p>
            <a:endParaRPr sz="1805"/>
          </a:p>
        </p:txBody>
      </p:sp>
      <p:sp>
        <p:nvSpPr>
          <p:cNvPr id="118" name="object 118"/>
          <p:cNvSpPr/>
          <p:nvPr/>
        </p:nvSpPr>
        <p:spPr>
          <a:xfrm>
            <a:off x="6874882" y="6197026"/>
            <a:ext cx="5025287" cy="247145"/>
          </a:xfrm>
          <a:custGeom>
            <a:avLst/>
            <a:gdLst/>
            <a:ahLst/>
            <a:cxnLst/>
            <a:rect l="l" t="t" r="r" b="b"/>
            <a:pathLst>
              <a:path w="5113020" h="251460">
                <a:moveTo>
                  <a:pt x="0" y="251460"/>
                </a:moveTo>
                <a:lnTo>
                  <a:pt x="5113020" y="251460"/>
                </a:lnTo>
                <a:lnTo>
                  <a:pt x="5113020" y="0"/>
                </a:lnTo>
                <a:lnTo>
                  <a:pt x="0" y="0"/>
                </a:lnTo>
                <a:lnTo>
                  <a:pt x="0" y="251460"/>
                </a:lnTo>
                <a:close/>
              </a:path>
            </a:pathLst>
          </a:custGeom>
          <a:solidFill>
            <a:srgbClr val="1F487C"/>
          </a:solidFill>
        </p:spPr>
        <p:txBody>
          <a:bodyPr wrap="square" lIns="0" tIns="0" rIns="0" bIns="0" rtlCol="0"/>
          <a:lstStyle/>
          <a:p>
            <a:endParaRPr sz="1805"/>
          </a:p>
        </p:txBody>
      </p:sp>
      <p:sp>
        <p:nvSpPr>
          <p:cNvPr id="119" name="object 119"/>
          <p:cNvSpPr/>
          <p:nvPr/>
        </p:nvSpPr>
        <p:spPr>
          <a:xfrm>
            <a:off x="6875631" y="6197775"/>
            <a:ext cx="5025287" cy="247145"/>
          </a:xfrm>
          <a:custGeom>
            <a:avLst/>
            <a:gdLst/>
            <a:ahLst/>
            <a:cxnLst/>
            <a:rect l="l" t="t" r="r" b="b"/>
            <a:pathLst>
              <a:path w="5113020" h="251460">
                <a:moveTo>
                  <a:pt x="0" y="251460"/>
                </a:moveTo>
                <a:lnTo>
                  <a:pt x="5113020" y="251460"/>
                </a:lnTo>
                <a:lnTo>
                  <a:pt x="5113020" y="0"/>
                </a:lnTo>
                <a:lnTo>
                  <a:pt x="0" y="0"/>
                </a:lnTo>
                <a:lnTo>
                  <a:pt x="0" y="251460"/>
                </a:lnTo>
                <a:close/>
              </a:path>
            </a:pathLst>
          </a:custGeom>
          <a:ln w="25907">
            <a:solidFill>
              <a:srgbClr val="385D89"/>
            </a:solidFill>
          </a:ln>
        </p:spPr>
        <p:txBody>
          <a:bodyPr wrap="square" lIns="0" tIns="0" rIns="0" bIns="0" rtlCol="0"/>
          <a:lstStyle/>
          <a:p>
            <a:endParaRPr sz="1805"/>
          </a:p>
        </p:txBody>
      </p:sp>
      <p:sp>
        <p:nvSpPr>
          <p:cNvPr id="120" name="object 120"/>
          <p:cNvSpPr txBox="1"/>
          <p:nvPr/>
        </p:nvSpPr>
        <p:spPr>
          <a:xfrm>
            <a:off x="8516027" y="6169690"/>
            <a:ext cx="1717534" cy="272306"/>
          </a:xfrm>
          <a:prstGeom prst="rect">
            <a:avLst/>
          </a:prstGeom>
        </p:spPr>
        <p:txBody>
          <a:bodyPr vert="horz" wrap="square" lIns="0" tIns="0" rIns="0" bIns="0" rtlCol="0">
            <a:spAutoFit/>
          </a:bodyPr>
          <a:lstStyle/>
          <a:p>
            <a:pPr marL="12482"/>
            <a:r>
              <a:rPr sz="1770" spc="-5" dirty="0">
                <a:solidFill>
                  <a:srgbClr val="FFFFFF"/>
                </a:solidFill>
                <a:latin typeface="Arial"/>
                <a:cs typeface="Arial"/>
              </a:rPr>
              <a:t>ИНЫЕ</a:t>
            </a:r>
            <a:r>
              <a:rPr sz="1770" spc="-201" dirty="0">
                <a:solidFill>
                  <a:srgbClr val="FFFFFF"/>
                </a:solidFill>
                <a:latin typeface="Arial"/>
                <a:cs typeface="Arial"/>
              </a:rPr>
              <a:t> </a:t>
            </a:r>
            <a:r>
              <a:rPr sz="1770" spc="-39" dirty="0">
                <a:solidFill>
                  <a:srgbClr val="FFFFFF"/>
                </a:solidFill>
                <a:latin typeface="Arial"/>
                <a:cs typeface="Arial"/>
              </a:rPr>
              <a:t>МЕТОДЫ</a:t>
            </a:r>
            <a:endParaRPr sz="1770">
              <a:latin typeface="Arial"/>
              <a:cs typeface="Arial"/>
            </a:endParaRPr>
          </a:p>
        </p:txBody>
      </p:sp>
      <p:sp>
        <p:nvSpPr>
          <p:cNvPr id="121" name="object 121"/>
          <p:cNvSpPr/>
          <p:nvPr/>
        </p:nvSpPr>
        <p:spPr>
          <a:xfrm>
            <a:off x="5302140" y="804768"/>
            <a:ext cx="1360047" cy="769893"/>
          </a:xfrm>
          <a:prstGeom prst="rect">
            <a:avLst/>
          </a:prstGeom>
          <a:blipFill>
            <a:blip r:embed="rId23" cstate="print"/>
            <a:stretch>
              <a:fillRect/>
            </a:stretch>
          </a:blipFill>
        </p:spPr>
        <p:txBody>
          <a:bodyPr wrap="square" lIns="0" tIns="0" rIns="0" bIns="0" rtlCol="0"/>
          <a:lstStyle/>
          <a:p>
            <a:endParaRPr sz="1805"/>
          </a:p>
        </p:txBody>
      </p:sp>
    </p:spTree>
    <p:extLst>
      <p:ext uri="{BB962C8B-B14F-4D97-AF65-F5344CB8AC3E}">
        <p14:creationId xmlns:p14="http://schemas.microsoft.com/office/powerpoint/2010/main" val="2727890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3912" y="1189746"/>
            <a:ext cx="9676110" cy="3622300"/>
          </a:xfrm>
          <a:prstGeom prst="rect">
            <a:avLst/>
          </a:prstGeom>
        </p:spPr>
        <p:txBody>
          <a:bodyPr vert="horz" wrap="square" lIns="0" tIns="0" rIns="0" bIns="0" rtlCol="0">
            <a:spAutoFit/>
          </a:bodyPr>
          <a:lstStyle/>
          <a:p>
            <a:pPr marL="12482"/>
            <a:r>
              <a:rPr sz="2359" spc="-5" dirty="0">
                <a:latin typeface="Calibri"/>
                <a:cs typeface="Calibri"/>
              </a:rPr>
              <a:t>Иные</a:t>
            </a:r>
            <a:r>
              <a:rPr sz="2359" spc="-74" dirty="0">
                <a:latin typeface="Calibri"/>
                <a:cs typeface="Calibri"/>
              </a:rPr>
              <a:t> </a:t>
            </a:r>
            <a:r>
              <a:rPr sz="2359" spc="-20" dirty="0">
                <a:latin typeface="Calibri"/>
                <a:cs typeface="Calibri"/>
              </a:rPr>
              <a:t>методы:</a:t>
            </a:r>
            <a:endParaRPr sz="2359">
              <a:latin typeface="Calibri"/>
              <a:cs typeface="Calibri"/>
            </a:endParaRPr>
          </a:p>
          <a:p>
            <a:pPr>
              <a:spcBef>
                <a:spcPts val="5"/>
              </a:spcBef>
            </a:pPr>
            <a:endParaRPr sz="2457">
              <a:latin typeface="Times New Roman"/>
              <a:cs typeface="Times New Roman"/>
            </a:endParaRPr>
          </a:p>
          <a:p>
            <a:pPr marL="12482">
              <a:buAutoNum type="arabicParenR"/>
              <a:tabLst>
                <a:tab pos="321417" algn="l"/>
              </a:tabLst>
            </a:pPr>
            <a:r>
              <a:rPr sz="2359" spc="-29" dirty="0">
                <a:latin typeface="Calibri"/>
                <a:cs typeface="Calibri"/>
              </a:rPr>
              <a:t>метод </a:t>
            </a:r>
            <a:r>
              <a:rPr sz="2359" spc="-5" dirty="0">
                <a:latin typeface="Calibri"/>
                <a:cs typeface="Calibri"/>
              </a:rPr>
              <a:t>анализа рыночной </a:t>
            </a:r>
            <a:r>
              <a:rPr sz="2359" spc="-10" dirty="0">
                <a:latin typeface="Calibri"/>
                <a:cs typeface="Calibri"/>
              </a:rPr>
              <a:t>стоимости </a:t>
            </a:r>
            <a:r>
              <a:rPr sz="2359" spc="-5" dirty="0">
                <a:latin typeface="Calibri"/>
                <a:cs typeface="Calibri"/>
              </a:rPr>
              <a:t>закупаемых </a:t>
            </a:r>
            <a:r>
              <a:rPr sz="2359" spc="-10" dirty="0">
                <a:latin typeface="Calibri"/>
                <a:cs typeface="Calibri"/>
              </a:rPr>
              <a:t>товаров, </a:t>
            </a:r>
            <a:r>
              <a:rPr sz="2359" spc="-25" dirty="0">
                <a:latin typeface="Calibri"/>
                <a:cs typeface="Calibri"/>
              </a:rPr>
              <a:t>работ,</a:t>
            </a:r>
            <a:r>
              <a:rPr sz="2359" spc="142" dirty="0">
                <a:latin typeface="Calibri"/>
                <a:cs typeface="Calibri"/>
              </a:rPr>
              <a:t> </a:t>
            </a:r>
            <a:r>
              <a:rPr sz="2359" spc="-5" dirty="0">
                <a:latin typeface="Calibri"/>
                <a:cs typeface="Calibri"/>
              </a:rPr>
              <a:t>услуг;</a:t>
            </a:r>
            <a:endParaRPr sz="2359">
              <a:latin typeface="Calibri"/>
              <a:cs typeface="Calibri"/>
            </a:endParaRPr>
          </a:p>
          <a:p>
            <a:pPr marL="320792" indent="-308310">
              <a:buAutoNum type="arabicParenR"/>
              <a:tabLst>
                <a:tab pos="321417" algn="l"/>
              </a:tabLst>
            </a:pPr>
            <a:r>
              <a:rPr sz="2359" spc="-29" dirty="0">
                <a:latin typeface="Calibri"/>
                <a:cs typeface="Calibri"/>
              </a:rPr>
              <a:t>метод </a:t>
            </a:r>
            <a:r>
              <a:rPr sz="2359" spc="-5" dirty="0">
                <a:latin typeface="Calibri"/>
                <a:cs typeface="Calibri"/>
              </a:rPr>
              <a:t>составления смет </a:t>
            </a:r>
            <a:r>
              <a:rPr sz="2359" dirty="0">
                <a:latin typeface="Calibri"/>
                <a:cs typeface="Calibri"/>
              </a:rPr>
              <a:t>на </a:t>
            </a:r>
            <a:r>
              <a:rPr sz="2359" spc="-10" dirty="0">
                <a:latin typeface="Calibri"/>
                <a:cs typeface="Calibri"/>
              </a:rPr>
              <a:t>выполнение </a:t>
            </a:r>
            <a:r>
              <a:rPr sz="2359" spc="-25" dirty="0">
                <a:latin typeface="Calibri"/>
                <a:cs typeface="Calibri"/>
              </a:rPr>
              <a:t>работ, </a:t>
            </a:r>
            <a:r>
              <a:rPr sz="2359" spc="-10" dirty="0">
                <a:latin typeface="Calibri"/>
                <a:cs typeface="Calibri"/>
              </a:rPr>
              <a:t>оказание</a:t>
            </a:r>
            <a:r>
              <a:rPr sz="2359" spc="98" dirty="0">
                <a:latin typeface="Calibri"/>
                <a:cs typeface="Calibri"/>
              </a:rPr>
              <a:t> </a:t>
            </a:r>
            <a:r>
              <a:rPr sz="2359" spc="-5" dirty="0">
                <a:latin typeface="Calibri"/>
                <a:cs typeface="Calibri"/>
              </a:rPr>
              <a:t>услуг;</a:t>
            </a:r>
            <a:endParaRPr sz="2359">
              <a:latin typeface="Calibri"/>
              <a:cs typeface="Calibri"/>
            </a:endParaRPr>
          </a:p>
          <a:p>
            <a:pPr marL="12482" marR="4993">
              <a:buAutoNum type="arabicParenR"/>
              <a:tabLst>
                <a:tab pos="321417" algn="l"/>
              </a:tabLst>
            </a:pPr>
            <a:r>
              <a:rPr sz="2359" spc="-29" dirty="0">
                <a:latin typeface="Calibri"/>
                <a:cs typeface="Calibri"/>
              </a:rPr>
              <a:t>метод </a:t>
            </a:r>
            <a:r>
              <a:rPr sz="2359" spc="-10" dirty="0">
                <a:latin typeface="Calibri"/>
                <a:cs typeface="Calibri"/>
              </a:rPr>
              <a:t>калькуляции </a:t>
            </a:r>
            <a:r>
              <a:rPr sz="2359" spc="-5" dirty="0">
                <a:latin typeface="Calibri"/>
                <a:cs typeface="Calibri"/>
              </a:rPr>
              <a:t>затрат </a:t>
            </a:r>
            <a:r>
              <a:rPr sz="2359" dirty="0">
                <a:latin typeface="Calibri"/>
                <a:cs typeface="Calibri"/>
              </a:rPr>
              <a:t>на </a:t>
            </a:r>
            <a:r>
              <a:rPr sz="2359" spc="-10" dirty="0">
                <a:latin typeface="Calibri"/>
                <a:cs typeface="Calibri"/>
              </a:rPr>
              <a:t>выполнение </a:t>
            </a:r>
            <a:r>
              <a:rPr sz="2359" spc="-25" dirty="0">
                <a:latin typeface="Calibri"/>
                <a:cs typeface="Calibri"/>
              </a:rPr>
              <a:t>работ, </a:t>
            </a:r>
            <a:r>
              <a:rPr sz="2359" spc="-10" dirty="0">
                <a:latin typeface="Calibri"/>
                <a:cs typeface="Calibri"/>
              </a:rPr>
              <a:t>оказание </a:t>
            </a:r>
            <a:r>
              <a:rPr sz="2359" spc="-5" dirty="0">
                <a:latin typeface="Calibri"/>
                <a:cs typeface="Calibri"/>
              </a:rPr>
              <a:t>услуг </a:t>
            </a:r>
            <a:r>
              <a:rPr sz="2359" dirty="0">
                <a:latin typeface="Calibri"/>
                <a:cs typeface="Calibri"/>
              </a:rPr>
              <a:t>с </a:t>
            </a:r>
            <a:r>
              <a:rPr sz="2359" spc="-10" dirty="0">
                <a:latin typeface="Calibri"/>
                <a:cs typeface="Calibri"/>
              </a:rPr>
              <a:t>учетом  </a:t>
            </a:r>
            <a:r>
              <a:rPr sz="2359" spc="-5" dirty="0">
                <a:latin typeface="Calibri"/>
                <a:cs typeface="Calibri"/>
              </a:rPr>
              <a:t>нормы</a:t>
            </a:r>
            <a:r>
              <a:rPr sz="2359" spc="-59" dirty="0">
                <a:latin typeface="Calibri"/>
                <a:cs typeface="Calibri"/>
              </a:rPr>
              <a:t> </a:t>
            </a:r>
            <a:r>
              <a:rPr sz="2359" spc="-5" dirty="0">
                <a:latin typeface="Calibri"/>
                <a:cs typeface="Calibri"/>
              </a:rPr>
              <a:t>прибыли;</a:t>
            </a:r>
            <a:endParaRPr sz="2359">
              <a:latin typeface="Calibri"/>
              <a:cs typeface="Calibri"/>
            </a:endParaRPr>
          </a:p>
          <a:p>
            <a:pPr marL="320792" indent="-308310">
              <a:buAutoNum type="arabicParenR"/>
              <a:tabLst>
                <a:tab pos="321417" algn="l"/>
              </a:tabLst>
            </a:pPr>
            <a:r>
              <a:rPr sz="2359" spc="-29" dirty="0">
                <a:latin typeface="Calibri"/>
                <a:cs typeface="Calibri"/>
              </a:rPr>
              <a:t>метод </a:t>
            </a:r>
            <a:r>
              <a:rPr sz="2359" spc="-5" dirty="0">
                <a:latin typeface="Calibri"/>
                <a:cs typeface="Calibri"/>
              </a:rPr>
              <a:t>анализа </a:t>
            </a:r>
            <a:r>
              <a:rPr sz="2359" spc="-10" dirty="0">
                <a:latin typeface="Calibri"/>
                <a:cs typeface="Calibri"/>
              </a:rPr>
              <a:t>стоимости </a:t>
            </a:r>
            <a:r>
              <a:rPr sz="2359" spc="-5" dirty="0">
                <a:latin typeface="Calibri"/>
                <a:cs typeface="Calibri"/>
              </a:rPr>
              <a:t>аналогов </a:t>
            </a:r>
            <a:r>
              <a:rPr sz="2359" dirty="0">
                <a:latin typeface="Calibri"/>
                <a:cs typeface="Calibri"/>
              </a:rPr>
              <a:t>с </a:t>
            </a:r>
            <a:r>
              <a:rPr sz="2359" spc="-10" dirty="0">
                <a:latin typeface="Calibri"/>
                <a:cs typeface="Calibri"/>
              </a:rPr>
              <a:t>последующей</a:t>
            </a:r>
            <a:r>
              <a:rPr sz="2359" spc="74" dirty="0">
                <a:latin typeface="Calibri"/>
                <a:cs typeface="Calibri"/>
              </a:rPr>
              <a:t> </a:t>
            </a:r>
            <a:r>
              <a:rPr sz="2359" spc="-10" dirty="0">
                <a:latin typeface="Calibri"/>
                <a:cs typeface="Calibri"/>
              </a:rPr>
              <a:t>корректировкой;</a:t>
            </a:r>
            <a:endParaRPr sz="2359">
              <a:latin typeface="Calibri"/>
              <a:cs typeface="Calibri"/>
            </a:endParaRPr>
          </a:p>
          <a:p>
            <a:pPr marL="320792" indent="-308310">
              <a:buAutoNum type="arabicParenR"/>
              <a:tabLst>
                <a:tab pos="321417" algn="l"/>
              </a:tabLst>
            </a:pPr>
            <a:r>
              <a:rPr sz="2359" spc="-29" dirty="0">
                <a:latin typeface="Calibri"/>
                <a:cs typeface="Calibri"/>
              </a:rPr>
              <a:t>метод </a:t>
            </a:r>
            <a:r>
              <a:rPr sz="2359" spc="-5" dirty="0">
                <a:latin typeface="Calibri"/>
                <a:cs typeface="Calibri"/>
              </a:rPr>
              <a:t>применения </a:t>
            </a:r>
            <a:r>
              <a:rPr sz="2359" spc="-20" dirty="0">
                <a:latin typeface="Calibri"/>
                <a:cs typeface="Calibri"/>
              </a:rPr>
              <a:t>удельных</a:t>
            </a:r>
            <a:r>
              <a:rPr sz="2359" spc="10" dirty="0">
                <a:latin typeface="Calibri"/>
                <a:cs typeface="Calibri"/>
              </a:rPr>
              <a:t> </a:t>
            </a:r>
            <a:r>
              <a:rPr sz="2359" spc="-10" dirty="0">
                <a:latin typeface="Calibri"/>
                <a:cs typeface="Calibri"/>
              </a:rPr>
              <a:t>показателей;</a:t>
            </a:r>
            <a:endParaRPr sz="2359">
              <a:latin typeface="Calibri"/>
              <a:cs typeface="Calibri"/>
            </a:endParaRPr>
          </a:p>
          <a:p>
            <a:pPr marL="320792" indent="-308310">
              <a:buAutoNum type="arabicParenR"/>
              <a:tabLst>
                <a:tab pos="321417" algn="l"/>
              </a:tabLst>
            </a:pPr>
            <a:r>
              <a:rPr sz="2359" spc="-29" dirty="0">
                <a:latin typeface="Calibri"/>
                <a:cs typeface="Calibri"/>
              </a:rPr>
              <a:t>метод </a:t>
            </a:r>
            <a:r>
              <a:rPr sz="2359" spc="-5" dirty="0">
                <a:latin typeface="Calibri"/>
                <a:cs typeface="Calibri"/>
              </a:rPr>
              <a:t>применения параметрических</a:t>
            </a:r>
            <a:r>
              <a:rPr sz="2359" spc="64" dirty="0">
                <a:latin typeface="Calibri"/>
                <a:cs typeface="Calibri"/>
              </a:rPr>
              <a:t> </a:t>
            </a:r>
            <a:r>
              <a:rPr sz="2359" spc="-20" dirty="0">
                <a:latin typeface="Calibri"/>
                <a:cs typeface="Calibri"/>
              </a:rPr>
              <a:t>методов;</a:t>
            </a:r>
            <a:endParaRPr sz="2359">
              <a:latin typeface="Calibri"/>
              <a:cs typeface="Calibri"/>
            </a:endParaRPr>
          </a:p>
          <a:p>
            <a:pPr marL="320792" indent="-308310">
              <a:buAutoNum type="arabicParenR"/>
              <a:tabLst>
                <a:tab pos="321417" algn="l"/>
              </a:tabLst>
            </a:pPr>
            <a:r>
              <a:rPr sz="2359" spc="-29" dirty="0">
                <a:latin typeface="Calibri"/>
                <a:cs typeface="Calibri"/>
              </a:rPr>
              <a:t>метод </a:t>
            </a:r>
            <a:r>
              <a:rPr sz="2359" spc="-5" dirty="0">
                <a:latin typeface="Calibri"/>
                <a:cs typeface="Calibri"/>
              </a:rPr>
              <a:t>применения отраслевых </a:t>
            </a:r>
            <a:r>
              <a:rPr sz="2359" spc="-20" dirty="0">
                <a:latin typeface="Calibri"/>
                <a:cs typeface="Calibri"/>
              </a:rPr>
              <a:t>методик </a:t>
            </a:r>
            <a:r>
              <a:rPr sz="2359" dirty="0">
                <a:latin typeface="Calibri"/>
                <a:cs typeface="Calibri"/>
              </a:rPr>
              <a:t>и</a:t>
            </a:r>
            <a:r>
              <a:rPr sz="2359" spc="54" dirty="0">
                <a:latin typeface="Calibri"/>
                <a:cs typeface="Calibri"/>
              </a:rPr>
              <a:t> </a:t>
            </a:r>
            <a:r>
              <a:rPr sz="2359" spc="-29" dirty="0">
                <a:latin typeface="Calibri"/>
                <a:cs typeface="Calibri"/>
              </a:rPr>
              <a:t>т.д.</a:t>
            </a:r>
            <a:endParaRPr sz="2359">
              <a:latin typeface="Calibri"/>
              <a:cs typeface="Calibri"/>
            </a:endParaRPr>
          </a:p>
        </p:txBody>
      </p:sp>
      <p:sp>
        <p:nvSpPr>
          <p:cNvPr id="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2767256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990600"/>
            <a:ext cx="11092203" cy="5416868"/>
          </a:xfrm>
          <a:prstGeom prst="rect">
            <a:avLst/>
          </a:prstGeom>
        </p:spPr>
        <p:txBody>
          <a:bodyPr vert="horz" wrap="square" lIns="0" tIns="0" rIns="0" bIns="0" rtlCol="0">
            <a:spAutoFit/>
          </a:bodyPr>
          <a:lstStyle/>
          <a:p>
            <a:pPr marL="293955" marR="22468" indent="-281473">
              <a:buFont typeface="Wingdings"/>
              <a:buChar char=""/>
              <a:tabLst>
                <a:tab pos="294580" algn="l"/>
              </a:tabLst>
            </a:pPr>
            <a:r>
              <a:rPr sz="1600" b="1" spc="-15" dirty="0">
                <a:latin typeface="Trebuchet MS" panose="020B0603020202020204" pitchFamily="34" charset="0"/>
                <a:cs typeface="Calibri"/>
              </a:rPr>
              <a:t>Метод </a:t>
            </a:r>
            <a:r>
              <a:rPr sz="1600" b="1" spc="-5" dirty="0">
                <a:latin typeface="Trebuchet MS" panose="020B0603020202020204" pitchFamily="34" charset="0"/>
                <a:cs typeface="Calibri"/>
              </a:rPr>
              <a:t>объектов-аналогов </a:t>
            </a:r>
            <a:r>
              <a:rPr sz="1600" dirty="0">
                <a:latin typeface="Trebuchet MS" panose="020B0603020202020204" pitchFamily="34" charset="0"/>
                <a:cs typeface="Calibri"/>
              </a:rPr>
              <a:t>- </a:t>
            </a:r>
            <a:r>
              <a:rPr sz="1600" spc="-10" dirty="0">
                <a:latin typeface="Trebuchet MS" panose="020B0603020202020204" pitchFamily="34" charset="0"/>
                <a:cs typeface="Calibri"/>
              </a:rPr>
              <a:t>продукция </a:t>
            </a:r>
            <a:r>
              <a:rPr sz="1600" spc="-5" dirty="0">
                <a:latin typeface="Trebuchet MS" panose="020B0603020202020204" pitchFamily="34" charset="0"/>
                <a:cs typeface="Calibri"/>
              </a:rPr>
              <a:t>не </a:t>
            </a:r>
            <a:r>
              <a:rPr sz="1600" spc="-10" dirty="0">
                <a:latin typeface="Trebuchet MS" panose="020B0603020202020204" pitchFamily="34" charset="0"/>
                <a:cs typeface="Calibri"/>
              </a:rPr>
              <a:t>представлена </a:t>
            </a:r>
            <a:r>
              <a:rPr sz="1600" spc="-5" dirty="0">
                <a:latin typeface="Trebuchet MS" panose="020B0603020202020204" pitchFamily="34" charset="0"/>
                <a:cs typeface="Calibri"/>
              </a:rPr>
              <a:t>на рынке </a:t>
            </a:r>
            <a:r>
              <a:rPr sz="1600" dirty="0">
                <a:latin typeface="Trebuchet MS" panose="020B0603020202020204" pitchFamily="34" charset="0"/>
                <a:cs typeface="Calibri"/>
              </a:rPr>
              <a:t>или </a:t>
            </a:r>
            <a:r>
              <a:rPr sz="1600" spc="-5" dirty="0">
                <a:latin typeface="Trebuchet MS" panose="020B0603020202020204" pitchFamily="34" charset="0"/>
                <a:cs typeface="Calibri"/>
              </a:rPr>
              <a:t>невозможно найти данные о рыночных  ценах, но есть </a:t>
            </a:r>
            <a:r>
              <a:rPr sz="1600" spc="-15" dirty="0">
                <a:latin typeface="Trebuchet MS" panose="020B0603020202020204" pitchFamily="34" charset="0"/>
                <a:cs typeface="Calibri"/>
              </a:rPr>
              <a:t>похожая </a:t>
            </a:r>
            <a:r>
              <a:rPr sz="1600" spc="-10" dirty="0">
                <a:latin typeface="Trebuchet MS" panose="020B0603020202020204" pitchFamily="34" charset="0"/>
                <a:cs typeface="Calibri"/>
              </a:rPr>
              <a:t>продукция, </a:t>
            </a:r>
            <a:r>
              <a:rPr sz="1600" spc="-5" dirty="0">
                <a:latin typeface="Trebuchet MS" panose="020B0603020202020204" pitchFamily="34" charset="0"/>
                <a:cs typeface="Calibri"/>
              </a:rPr>
              <a:t>имеющая </a:t>
            </a:r>
            <a:r>
              <a:rPr sz="1600" spc="-10" dirty="0">
                <a:latin typeface="Trebuchet MS" panose="020B0603020202020204" pitchFamily="34" charset="0"/>
                <a:cs typeface="Calibri"/>
              </a:rPr>
              <a:t>небольшие </a:t>
            </a:r>
            <a:r>
              <a:rPr sz="1600" spc="-15" dirty="0">
                <a:latin typeface="Trebuchet MS" panose="020B0603020202020204" pitchFamily="34" charset="0"/>
                <a:cs typeface="Calibri"/>
              </a:rPr>
              <a:t>отличия </a:t>
            </a:r>
            <a:r>
              <a:rPr sz="1600" dirty="0">
                <a:latin typeface="Trebuchet MS" panose="020B0603020202020204" pitchFamily="34" charset="0"/>
                <a:cs typeface="Calibri"/>
              </a:rPr>
              <a:t>в </a:t>
            </a:r>
            <a:r>
              <a:rPr sz="1600" spc="-5" dirty="0">
                <a:latin typeface="Trebuchet MS" panose="020B0603020202020204" pitchFamily="34" charset="0"/>
                <a:cs typeface="Calibri"/>
              </a:rPr>
              <a:t>функциональных </a:t>
            </a:r>
            <a:r>
              <a:rPr sz="1600" dirty="0">
                <a:latin typeface="Trebuchet MS" panose="020B0603020202020204" pitchFamily="34" charset="0"/>
                <a:cs typeface="Calibri"/>
              </a:rPr>
              <a:t>и </a:t>
            </a:r>
            <a:r>
              <a:rPr sz="1600" spc="-5" dirty="0">
                <a:latin typeface="Trebuchet MS" panose="020B0603020202020204" pitchFamily="34" charset="0"/>
                <a:cs typeface="Calibri"/>
              </a:rPr>
              <a:t>качественных  характеристиках.</a:t>
            </a:r>
            <a:endParaRPr sz="1600" dirty="0">
              <a:latin typeface="Trebuchet MS" panose="020B0603020202020204" pitchFamily="34" charset="0"/>
              <a:cs typeface="Calibri"/>
            </a:endParaRPr>
          </a:p>
          <a:p>
            <a:pPr marL="293955" marR="4993" indent="-281473">
              <a:buFont typeface="Wingdings"/>
              <a:buChar char=""/>
              <a:tabLst>
                <a:tab pos="294580" algn="l"/>
              </a:tabLst>
            </a:pPr>
            <a:r>
              <a:rPr sz="1600" b="1" spc="5" dirty="0">
                <a:latin typeface="Trebuchet MS" panose="020B0603020202020204" pitchFamily="34" charset="0"/>
                <a:cs typeface="Calibri"/>
              </a:rPr>
              <a:t>Базисно-индексный </a:t>
            </a:r>
            <a:r>
              <a:rPr sz="1600" b="1" spc="-5" dirty="0">
                <a:latin typeface="Trebuchet MS" panose="020B0603020202020204" pitchFamily="34" charset="0"/>
                <a:cs typeface="Calibri"/>
              </a:rPr>
              <a:t>метод </a:t>
            </a:r>
            <a:r>
              <a:rPr sz="1600" b="1" dirty="0">
                <a:latin typeface="Trebuchet MS" panose="020B0603020202020204" pitchFamily="34" charset="0"/>
                <a:cs typeface="Calibri"/>
              </a:rPr>
              <a:t>- </a:t>
            </a:r>
            <a:r>
              <a:rPr sz="1600" dirty="0">
                <a:latin typeface="Trebuchet MS" panose="020B0603020202020204" pitchFamily="34" charset="0"/>
                <a:cs typeface="Calibri"/>
              </a:rPr>
              <a:t>с </a:t>
            </a:r>
            <a:r>
              <a:rPr sz="1600" spc="5" dirty="0">
                <a:latin typeface="Trebuchet MS" panose="020B0603020202020204" pitchFamily="34" charset="0"/>
                <a:cs typeface="Calibri"/>
              </a:rPr>
              <a:t>применением сметных нормативов </a:t>
            </a:r>
            <a:r>
              <a:rPr sz="1600" dirty="0">
                <a:latin typeface="Trebuchet MS" panose="020B0603020202020204" pitchFamily="34" charset="0"/>
                <a:cs typeface="Calibri"/>
              </a:rPr>
              <a:t>с </a:t>
            </a:r>
            <a:r>
              <a:rPr sz="1600" spc="5" dirty="0">
                <a:latin typeface="Trebuchet MS" panose="020B0603020202020204" pitchFamily="34" charset="0"/>
                <a:cs typeface="Calibri"/>
              </a:rPr>
              <a:t>пересчетом </a:t>
            </a:r>
            <a:r>
              <a:rPr sz="1600" dirty="0">
                <a:latin typeface="Trebuchet MS" panose="020B0603020202020204" pitchFamily="34" charset="0"/>
                <a:cs typeface="Calibri"/>
              </a:rPr>
              <a:t>в </a:t>
            </a:r>
            <a:r>
              <a:rPr sz="1600" spc="5" dirty="0">
                <a:latin typeface="Trebuchet MS" panose="020B0603020202020204" pitchFamily="34" charset="0"/>
                <a:cs typeface="Calibri"/>
              </a:rPr>
              <a:t>текущие </a:t>
            </a:r>
            <a:r>
              <a:rPr sz="1600" dirty="0">
                <a:latin typeface="Trebuchet MS" panose="020B0603020202020204" pitchFamily="34" charset="0"/>
                <a:cs typeface="Calibri"/>
              </a:rPr>
              <a:t>цены с </a:t>
            </a:r>
            <a:r>
              <a:rPr sz="1600" spc="15" dirty="0">
                <a:latin typeface="Trebuchet MS" panose="020B0603020202020204" pitchFamily="34" charset="0"/>
                <a:cs typeface="Calibri"/>
              </a:rPr>
              <a:t>помощью  </a:t>
            </a:r>
            <a:r>
              <a:rPr sz="1600" dirty="0">
                <a:latin typeface="Trebuchet MS" panose="020B0603020202020204" pitchFamily="34" charset="0"/>
                <a:cs typeface="Calibri"/>
              </a:rPr>
              <a:t>индексов</a:t>
            </a:r>
            <a:r>
              <a:rPr sz="1600" spc="-54" dirty="0">
                <a:latin typeface="Trebuchet MS" panose="020B0603020202020204" pitchFamily="34" charset="0"/>
                <a:cs typeface="Calibri"/>
              </a:rPr>
              <a:t> </a:t>
            </a:r>
            <a:r>
              <a:rPr sz="1600" spc="5" dirty="0">
                <a:latin typeface="Trebuchet MS" panose="020B0603020202020204" pitchFamily="34" charset="0"/>
                <a:cs typeface="Calibri"/>
              </a:rPr>
              <a:t>пересчета.</a:t>
            </a:r>
            <a:endParaRPr sz="1600" dirty="0">
              <a:latin typeface="Trebuchet MS" panose="020B0603020202020204" pitchFamily="34" charset="0"/>
              <a:cs typeface="Calibri"/>
            </a:endParaRPr>
          </a:p>
          <a:p>
            <a:pPr marL="293955" indent="-281473">
              <a:buFont typeface="Wingdings"/>
              <a:buChar char=""/>
              <a:tabLst>
                <a:tab pos="294580" algn="l"/>
              </a:tabLst>
            </a:pPr>
            <a:r>
              <a:rPr sz="1600" b="1" spc="5" dirty="0">
                <a:latin typeface="Trebuchet MS" panose="020B0603020202020204" pitchFamily="34" charset="0"/>
                <a:cs typeface="Calibri"/>
              </a:rPr>
              <a:t>Ресурсный </a:t>
            </a:r>
            <a:r>
              <a:rPr sz="1600" b="1" spc="-5" dirty="0">
                <a:latin typeface="Trebuchet MS" panose="020B0603020202020204" pitchFamily="34" charset="0"/>
                <a:cs typeface="Calibri"/>
              </a:rPr>
              <a:t>метод </a:t>
            </a:r>
            <a:r>
              <a:rPr sz="1600" b="1" dirty="0">
                <a:latin typeface="Trebuchet MS" panose="020B0603020202020204" pitchFamily="34" charset="0"/>
                <a:cs typeface="Calibri"/>
              </a:rPr>
              <a:t>- </a:t>
            </a:r>
            <a:r>
              <a:rPr sz="1600" dirty="0">
                <a:latin typeface="Trebuchet MS" panose="020B0603020202020204" pitchFamily="34" charset="0"/>
                <a:cs typeface="Calibri"/>
              </a:rPr>
              <a:t>путем </a:t>
            </a:r>
            <a:r>
              <a:rPr sz="1600" spc="5" dirty="0">
                <a:latin typeface="Trebuchet MS" panose="020B0603020202020204" pitchFamily="34" charset="0"/>
                <a:cs typeface="Calibri"/>
              </a:rPr>
              <a:t>набора </a:t>
            </a:r>
            <a:r>
              <a:rPr sz="1600" dirty="0">
                <a:latin typeface="Trebuchet MS" panose="020B0603020202020204" pitchFamily="34" charset="0"/>
                <a:cs typeface="Calibri"/>
              </a:rPr>
              <a:t>и  сложения цен его </a:t>
            </a:r>
            <a:r>
              <a:rPr sz="1600" spc="5" dirty="0">
                <a:latin typeface="Trebuchet MS" panose="020B0603020202020204" pitchFamily="34" charset="0"/>
                <a:cs typeface="Calibri"/>
              </a:rPr>
              <a:t>составляющих </a:t>
            </a:r>
            <a:r>
              <a:rPr sz="1600" dirty="0">
                <a:latin typeface="Trebuchet MS" panose="020B0603020202020204" pitchFamily="34" charset="0"/>
                <a:cs typeface="Calibri"/>
              </a:rPr>
              <a:t>и  </a:t>
            </a:r>
            <a:r>
              <a:rPr sz="1600" spc="5" dirty="0">
                <a:latin typeface="Trebuchet MS" panose="020B0603020202020204" pitchFamily="34" charset="0"/>
                <a:cs typeface="Calibri"/>
              </a:rPr>
              <a:t>их</a:t>
            </a:r>
            <a:r>
              <a:rPr sz="1600" spc="339" dirty="0">
                <a:latin typeface="Trebuchet MS" panose="020B0603020202020204" pitchFamily="34" charset="0"/>
                <a:cs typeface="Calibri"/>
              </a:rPr>
              <a:t> </a:t>
            </a:r>
            <a:r>
              <a:rPr sz="1600" spc="5" dirty="0">
                <a:latin typeface="Trebuchet MS" panose="020B0603020202020204" pitchFamily="34" charset="0"/>
                <a:cs typeface="Calibri"/>
              </a:rPr>
              <a:t>объема.</a:t>
            </a:r>
            <a:endParaRPr sz="1600" dirty="0">
              <a:latin typeface="Trebuchet MS" panose="020B0603020202020204" pitchFamily="34" charset="0"/>
              <a:cs typeface="Calibri"/>
            </a:endParaRPr>
          </a:p>
          <a:p>
            <a:pPr marL="293955" marR="61787" indent="-281473">
              <a:buFont typeface="Wingdings"/>
              <a:buChar char=""/>
              <a:tabLst>
                <a:tab pos="294580" algn="l"/>
              </a:tabLst>
            </a:pPr>
            <a:r>
              <a:rPr sz="1600" b="1" spc="-5" dirty="0">
                <a:latin typeface="Trebuchet MS" panose="020B0603020202020204" pitchFamily="34" charset="0"/>
                <a:cs typeface="Calibri"/>
              </a:rPr>
              <a:t>Метод </a:t>
            </a:r>
            <a:r>
              <a:rPr sz="1600" b="1" spc="5" dirty="0">
                <a:latin typeface="Trebuchet MS" panose="020B0603020202020204" pitchFamily="34" charset="0"/>
                <a:cs typeface="Calibri"/>
              </a:rPr>
              <a:t>анализа </a:t>
            </a:r>
            <a:r>
              <a:rPr sz="1600" b="1" dirty="0">
                <a:latin typeface="Trebuchet MS" panose="020B0603020202020204" pitchFamily="34" charset="0"/>
                <a:cs typeface="Calibri"/>
              </a:rPr>
              <a:t>рынка -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a:t>
            </a:r>
            <a:r>
              <a:rPr sz="1600" dirty="0">
                <a:latin typeface="Trebuchet MS" panose="020B0603020202020204" pitchFamily="34" charset="0"/>
                <a:cs typeface="Calibri"/>
              </a:rPr>
              <a:t>источников </a:t>
            </a:r>
            <a:r>
              <a:rPr sz="1600" spc="5" dirty="0">
                <a:latin typeface="Trebuchet MS" panose="020B0603020202020204" pitchFamily="34" charset="0"/>
                <a:cs typeface="Calibri"/>
              </a:rPr>
              <a:t>ценовой информации, полученных из открытых </a:t>
            </a:r>
            <a:r>
              <a:rPr sz="1600" dirty="0">
                <a:latin typeface="Trebuchet MS" panose="020B0603020202020204" pitchFamily="34" charset="0"/>
                <a:cs typeface="Calibri"/>
              </a:rPr>
              <a:t>источников </a:t>
            </a:r>
            <a:r>
              <a:rPr sz="1600" spc="-5" dirty="0">
                <a:latin typeface="Trebuchet MS" panose="020B0603020202020204" pitchFamily="34" charset="0"/>
                <a:cs typeface="Calibri"/>
              </a:rPr>
              <a:t>о  </a:t>
            </a:r>
            <a:r>
              <a:rPr sz="1600" spc="5" dirty="0">
                <a:latin typeface="Trebuchet MS" panose="020B0603020202020204" pitchFamily="34" charset="0"/>
                <a:cs typeface="Calibri"/>
              </a:rPr>
              <a:t>ценах</a:t>
            </a:r>
            <a:r>
              <a:rPr sz="1600" spc="-176" dirty="0">
                <a:latin typeface="Trebuchet MS" panose="020B0603020202020204" pitchFamily="34" charset="0"/>
                <a:cs typeface="Calibri"/>
              </a:rPr>
              <a:t> </a:t>
            </a:r>
            <a:r>
              <a:rPr sz="1600" spc="-39" dirty="0">
                <a:latin typeface="Trebuchet MS" panose="020B0603020202020204" pitchFamily="34" charset="0"/>
                <a:cs typeface="Calibri"/>
              </a:rPr>
              <a:t>ТРУ.</a:t>
            </a:r>
            <a:endParaRPr sz="1600" dirty="0">
              <a:latin typeface="Trebuchet MS" panose="020B0603020202020204" pitchFamily="34" charset="0"/>
              <a:cs typeface="Calibri"/>
            </a:endParaRPr>
          </a:p>
          <a:p>
            <a:pPr marL="293955" indent="-281473">
              <a:buFont typeface="Wingdings"/>
              <a:buChar char=""/>
              <a:tabLst>
                <a:tab pos="294580" algn="l"/>
              </a:tabLst>
            </a:pPr>
            <a:r>
              <a:rPr sz="1600" b="1" spc="-5" dirty="0">
                <a:latin typeface="Trebuchet MS" panose="020B0603020202020204" pitchFamily="34" charset="0"/>
                <a:cs typeface="Calibri"/>
              </a:rPr>
              <a:t>Метод </a:t>
            </a:r>
            <a:r>
              <a:rPr sz="1600" b="1" spc="10" dirty="0">
                <a:latin typeface="Trebuchet MS" panose="020B0603020202020204" pitchFamily="34" charset="0"/>
                <a:cs typeface="Calibri"/>
              </a:rPr>
              <a:t>анализа </a:t>
            </a:r>
            <a:r>
              <a:rPr sz="1600" b="1" spc="5" dirty="0">
                <a:latin typeface="Trebuchet MS" panose="020B0603020202020204" pitchFamily="34" charset="0"/>
                <a:cs typeface="Calibri"/>
              </a:rPr>
              <a:t>договоров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данных по </a:t>
            </a:r>
            <a:r>
              <a:rPr sz="1600" spc="15" dirty="0">
                <a:latin typeface="Trebuchet MS" panose="020B0603020202020204" pitchFamily="34" charset="0"/>
                <a:cs typeface="Calibri"/>
              </a:rPr>
              <a:t>ранее </a:t>
            </a:r>
            <a:r>
              <a:rPr sz="1600" spc="5" dirty="0">
                <a:latin typeface="Trebuchet MS" panose="020B0603020202020204" pitchFamily="34" charset="0"/>
                <a:cs typeface="Calibri"/>
              </a:rPr>
              <a:t>заключенным  </a:t>
            </a:r>
            <a:r>
              <a:rPr sz="1600" dirty="0">
                <a:latin typeface="Trebuchet MS" panose="020B0603020202020204" pitchFamily="34" charset="0"/>
                <a:cs typeface="Calibri"/>
              </a:rPr>
              <a:t>Заказчиком</a:t>
            </a:r>
            <a:r>
              <a:rPr sz="1600" spc="212" dirty="0">
                <a:latin typeface="Trebuchet MS" panose="020B0603020202020204" pitchFamily="34" charset="0"/>
                <a:cs typeface="Calibri"/>
              </a:rPr>
              <a:t> </a:t>
            </a:r>
            <a:r>
              <a:rPr sz="1600" spc="5" dirty="0">
                <a:latin typeface="Trebuchet MS" panose="020B0603020202020204" pitchFamily="34" charset="0"/>
                <a:cs typeface="Calibri"/>
              </a:rPr>
              <a:t>договорам.</a:t>
            </a:r>
            <a:endParaRPr sz="1600" dirty="0">
              <a:latin typeface="Trebuchet MS" panose="020B0603020202020204" pitchFamily="34" charset="0"/>
              <a:cs typeface="Calibri"/>
            </a:endParaRPr>
          </a:p>
          <a:p>
            <a:pPr marL="293955" indent="-281473">
              <a:buFont typeface="Wingdings"/>
              <a:buChar char=""/>
              <a:tabLst>
                <a:tab pos="294580" algn="l"/>
              </a:tabLst>
            </a:pPr>
            <a:r>
              <a:rPr sz="1600" b="1" spc="-5" dirty="0">
                <a:latin typeface="Trebuchet MS" panose="020B0603020202020204" pitchFamily="34" charset="0"/>
                <a:cs typeface="Calibri"/>
              </a:rPr>
              <a:t>Метод </a:t>
            </a:r>
            <a:r>
              <a:rPr sz="1600" b="1" spc="10" dirty="0">
                <a:latin typeface="Trebuchet MS" panose="020B0603020202020204" pitchFamily="34" charset="0"/>
                <a:cs typeface="Calibri"/>
              </a:rPr>
              <a:t>анализа оферт </a:t>
            </a:r>
            <a:r>
              <a:rPr sz="1600" b="1" dirty="0">
                <a:latin typeface="Trebuchet MS" panose="020B0603020202020204" pitchFamily="34" charset="0"/>
                <a:cs typeface="Calibri"/>
              </a:rPr>
              <a:t>-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данных  </a:t>
            </a:r>
            <a:r>
              <a:rPr sz="1600" spc="10" dirty="0">
                <a:latin typeface="Trebuchet MS" panose="020B0603020202020204" pitchFamily="34" charset="0"/>
                <a:cs typeface="Calibri"/>
              </a:rPr>
              <a:t>оферт </a:t>
            </a:r>
            <a:r>
              <a:rPr sz="1600" spc="5" dirty="0">
                <a:latin typeface="Trebuchet MS" panose="020B0603020202020204" pitchFamily="34" charset="0"/>
                <a:cs typeface="Calibri"/>
              </a:rPr>
              <a:t>по проведенным  </a:t>
            </a:r>
            <a:r>
              <a:rPr sz="1600" dirty="0">
                <a:latin typeface="Trebuchet MS" panose="020B0603020202020204" pitchFamily="34" charset="0"/>
                <a:cs typeface="Calibri"/>
              </a:rPr>
              <a:t>Заказчиком</a:t>
            </a:r>
            <a:r>
              <a:rPr sz="1600" spc="305" dirty="0">
                <a:latin typeface="Trebuchet MS" panose="020B0603020202020204" pitchFamily="34" charset="0"/>
                <a:cs typeface="Calibri"/>
              </a:rPr>
              <a:t> </a:t>
            </a:r>
            <a:r>
              <a:rPr sz="1600" spc="5" dirty="0">
                <a:latin typeface="Trebuchet MS" panose="020B0603020202020204" pitchFamily="34" charset="0"/>
                <a:cs typeface="Calibri"/>
              </a:rPr>
              <a:t>закупкам</a:t>
            </a:r>
            <a:endParaRPr sz="1600" dirty="0">
              <a:latin typeface="Trebuchet MS" panose="020B0603020202020204" pitchFamily="34" charset="0"/>
              <a:cs typeface="Calibri"/>
            </a:endParaRPr>
          </a:p>
          <a:p>
            <a:pPr marL="293955" indent="-281473">
              <a:buFont typeface="Wingdings"/>
              <a:buChar char=""/>
              <a:tabLst>
                <a:tab pos="294580" algn="l"/>
              </a:tabLst>
            </a:pPr>
            <a:r>
              <a:rPr sz="1600" b="1" spc="-5" dirty="0">
                <a:latin typeface="Trebuchet MS" panose="020B0603020202020204" pitchFamily="34" charset="0"/>
                <a:cs typeface="Calibri"/>
              </a:rPr>
              <a:t>Метод </a:t>
            </a:r>
            <a:r>
              <a:rPr sz="1600" b="1" spc="5" dirty="0">
                <a:latin typeface="Trebuchet MS" panose="020B0603020202020204" pitchFamily="34" charset="0"/>
                <a:cs typeface="Calibri"/>
              </a:rPr>
              <a:t>экспертного  </a:t>
            </a:r>
            <a:r>
              <a:rPr sz="1600" b="1" spc="10" dirty="0">
                <a:latin typeface="Trebuchet MS" panose="020B0603020202020204" pitchFamily="34" charset="0"/>
                <a:cs typeface="Calibri"/>
              </a:rPr>
              <a:t>прогнозирования </a:t>
            </a:r>
            <a:r>
              <a:rPr sz="1600" b="1" dirty="0">
                <a:latin typeface="Trebuchet MS" panose="020B0603020202020204" pitchFamily="34" charset="0"/>
                <a:cs typeface="Calibri"/>
              </a:rPr>
              <a:t>–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экспертного</a:t>
            </a:r>
            <a:r>
              <a:rPr sz="1600" spc="181" dirty="0">
                <a:latin typeface="Trebuchet MS" panose="020B0603020202020204" pitchFamily="34" charset="0"/>
                <a:cs typeface="Calibri"/>
              </a:rPr>
              <a:t> </a:t>
            </a:r>
            <a:r>
              <a:rPr sz="1600" spc="5" dirty="0">
                <a:latin typeface="Trebuchet MS" panose="020B0603020202020204" pitchFamily="34" charset="0"/>
                <a:cs typeface="Calibri"/>
              </a:rPr>
              <a:t>заключения</a:t>
            </a:r>
            <a:endParaRPr sz="1600" dirty="0">
              <a:latin typeface="Trebuchet MS" panose="020B0603020202020204" pitchFamily="34" charset="0"/>
              <a:cs typeface="Calibri"/>
            </a:endParaRPr>
          </a:p>
          <a:p>
            <a:pPr marL="293955" indent="-281473">
              <a:buFont typeface="Wingdings"/>
              <a:buChar char=""/>
              <a:tabLst>
                <a:tab pos="294580" algn="l"/>
              </a:tabLst>
            </a:pPr>
            <a:r>
              <a:rPr sz="1600" b="1" spc="-5" dirty="0">
                <a:latin typeface="Trebuchet MS" panose="020B0603020202020204" pitchFamily="34" charset="0"/>
                <a:cs typeface="Calibri"/>
              </a:rPr>
              <a:t>Метод </a:t>
            </a:r>
            <a:r>
              <a:rPr sz="1600" b="1" spc="10" dirty="0">
                <a:latin typeface="Trebuchet MS" panose="020B0603020202020204" pitchFamily="34" charset="0"/>
                <a:cs typeface="Calibri"/>
              </a:rPr>
              <a:t>переговоров  </a:t>
            </a:r>
            <a:r>
              <a:rPr sz="1600" b="1" spc="-5" dirty="0">
                <a:latin typeface="Trebuchet MS" panose="020B0603020202020204" pitchFamily="34" charset="0"/>
                <a:cs typeface="Calibri"/>
              </a:rPr>
              <a:t>с </a:t>
            </a:r>
            <a:r>
              <a:rPr sz="1600" b="1" spc="5" dirty="0">
                <a:latin typeface="Trebuchet MS" panose="020B0603020202020204" pitchFamily="34" charset="0"/>
                <a:cs typeface="Calibri"/>
              </a:rPr>
              <a:t>поставщиками </a:t>
            </a:r>
            <a:r>
              <a:rPr sz="1600" b="1" dirty="0">
                <a:latin typeface="Trebuchet MS" panose="020B0603020202020204" pitchFamily="34" charset="0"/>
                <a:cs typeface="Calibri"/>
              </a:rPr>
              <a:t>- </a:t>
            </a:r>
            <a:r>
              <a:rPr sz="1600" spc="5" dirty="0">
                <a:latin typeface="Trebuchet MS" panose="020B0603020202020204" pitchFamily="34" charset="0"/>
                <a:cs typeface="Calibri"/>
              </a:rPr>
              <a:t>по  </a:t>
            </a:r>
            <a:r>
              <a:rPr sz="1600" spc="-5" dirty="0">
                <a:latin typeface="Trebuchet MS" panose="020B0603020202020204" pitchFamily="34" charset="0"/>
                <a:cs typeface="Calibri"/>
              </a:rPr>
              <a:t>результатам </a:t>
            </a:r>
            <a:r>
              <a:rPr sz="1600" spc="5" dirty="0">
                <a:latin typeface="Trebuchet MS" panose="020B0603020202020204" pitchFamily="34" charset="0"/>
                <a:cs typeface="Calibri"/>
              </a:rPr>
              <a:t>переговоров </a:t>
            </a:r>
            <a:r>
              <a:rPr sz="1600" dirty="0">
                <a:latin typeface="Trebuchet MS" panose="020B0603020202020204" pitchFamily="34" charset="0"/>
                <a:cs typeface="Calibri"/>
              </a:rPr>
              <a:t>с  </a:t>
            </a:r>
            <a:r>
              <a:rPr sz="1600" spc="5" dirty="0">
                <a:latin typeface="Trebuchet MS" panose="020B0603020202020204" pitchFamily="34" charset="0"/>
                <a:cs typeface="Calibri"/>
              </a:rPr>
              <a:t>потенциальными</a:t>
            </a:r>
            <a:r>
              <a:rPr sz="1600" spc="320" dirty="0">
                <a:latin typeface="Trebuchet MS" panose="020B0603020202020204" pitchFamily="34" charset="0"/>
                <a:cs typeface="Calibri"/>
              </a:rPr>
              <a:t> </a:t>
            </a:r>
            <a:r>
              <a:rPr sz="1600" spc="5" dirty="0">
                <a:latin typeface="Trebuchet MS" panose="020B0603020202020204" pitchFamily="34" charset="0"/>
                <a:cs typeface="Calibri"/>
              </a:rPr>
              <a:t>поставщиками</a:t>
            </a:r>
            <a:endParaRPr sz="1600" dirty="0">
              <a:latin typeface="Trebuchet MS" panose="020B0603020202020204" pitchFamily="34" charset="0"/>
              <a:cs typeface="Calibri"/>
            </a:endParaRPr>
          </a:p>
          <a:p>
            <a:pPr marL="293955" marR="138552" indent="-281473">
              <a:buFont typeface="Wingdings"/>
              <a:buChar char=""/>
              <a:tabLst>
                <a:tab pos="294580" algn="l"/>
              </a:tabLst>
            </a:pPr>
            <a:r>
              <a:rPr sz="1600" b="1" spc="-5" dirty="0">
                <a:latin typeface="Trebuchet MS" panose="020B0603020202020204" pitchFamily="34" charset="0"/>
                <a:cs typeface="Calibri"/>
              </a:rPr>
              <a:t>Метод удельных </a:t>
            </a:r>
            <a:r>
              <a:rPr sz="1600" b="1" dirty="0">
                <a:latin typeface="Trebuchet MS" panose="020B0603020202020204" pitchFamily="34" charset="0"/>
                <a:cs typeface="Calibri"/>
              </a:rPr>
              <a:t>показателей </a:t>
            </a:r>
            <a:r>
              <a:rPr sz="1600" dirty="0">
                <a:latin typeface="Trebuchet MS" panose="020B0603020202020204" pitchFamily="34" charset="0"/>
                <a:cs typeface="Calibri"/>
              </a:rPr>
              <a:t>- на </a:t>
            </a:r>
            <a:r>
              <a:rPr sz="1600" spc="5" dirty="0">
                <a:latin typeface="Trebuchet MS" panose="020B0603020202020204" pitchFamily="34" charset="0"/>
                <a:cs typeface="Calibri"/>
              </a:rPr>
              <a:t>основе изменения стоимости аналогичной </a:t>
            </a:r>
            <a:r>
              <a:rPr sz="1600" dirty="0">
                <a:latin typeface="Trebuchet MS" panose="020B0603020202020204" pitchFamily="34" charset="0"/>
                <a:cs typeface="Calibri"/>
              </a:rPr>
              <a:t>продукции в </a:t>
            </a:r>
            <a:r>
              <a:rPr sz="1600" spc="5" dirty="0">
                <a:latin typeface="Trebuchet MS" panose="020B0603020202020204" pitchFamily="34" charset="0"/>
                <a:cs typeface="Calibri"/>
              </a:rPr>
              <a:t>зависимости </a:t>
            </a:r>
            <a:r>
              <a:rPr sz="1600" spc="-5" dirty="0">
                <a:latin typeface="Trebuchet MS" panose="020B0603020202020204" pitchFamily="34" charset="0"/>
                <a:cs typeface="Calibri"/>
              </a:rPr>
              <a:t>от  </a:t>
            </a:r>
            <a:r>
              <a:rPr sz="1600" spc="5" dirty="0">
                <a:latin typeface="Trebuchet MS" panose="020B0603020202020204" pitchFamily="34" charset="0"/>
                <a:cs typeface="Calibri"/>
              </a:rPr>
              <a:t>изменения </a:t>
            </a:r>
            <a:r>
              <a:rPr sz="1600" spc="-5" dirty="0">
                <a:latin typeface="Trebuchet MS" panose="020B0603020202020204" pitchFamily="34" charset="0"/>
                <a:cs typeface="Calibri"/>
              </a:rPr>
              <a:t>одного  </a:t>
            </a:r>
            <a:r>
              <a:rPr sz="1600" dirty="0">
                <a:latin typeface="Trebuchet MS" panose="020B0603020202020204" pitchFamily="34" charset="0"/>
                <a:cs typeface="Calibri"/>
              </a:rPr>
              <a:t>основного технического </a:t>
            </a:r>
            <a:r>
              <a:rPr sz="1600" spc="324" dirty="0">
                <a:latin typeface="Trebuchet MS" panose="020B0603020202020204" pitchFamily="34" charset="0"/>
                <a:cs typeface="Calibri"/>
              </a:rPr>
              <a:t> </a:t>
            </a:r>
            <a:r>
              <a:rPr sz="1600" spc="5" dirty="0">
                <a:latin typeface="Trebuchet MS" panose="020B0603020202020204" pitchFamily="34" charset="0"/>
                <a:cs typeface="Calibri"/>
              </a:rPr>
              <a:t>параметра</a:t>
            </a:r>
            <a:endParaRPr sz="1600" dirty="0">
              <a:latin typeface="Trebuchet MS" panose="020B0603020202020204" pitchFamily="34" charset="0"/>
              <a:cs typeface="Calibri"/>
            </a:endParaRPr>
          </a:p>
          <a:p>
            <a:pPr marL="295204" marR="449982" indent="-280225">
              <a:buFont typeface="Wingdings"/>
              <a:buChar char=""/>
              <a:tabLst>
                <a:tab pos="295827" algn="l"/>
              </a:tabLst>
            </a:pPr>
            <a:r>
              <a:rPr sz="1600" b="1" spc="-5" dirty="0">
                <a:latin typeface="Trebuchet MS" panose="020B0603020202020204" pitchFamily="34" charset="0"/>
                <a:cs typeface="Calibri"/>
              </a:rPr>
              <a:t>Тарифный метод </a:t>
            </a:r>
            <a:r>
              <a:rPr sz="1600" b="1" dirty="0">
                <a:latin typeface="Trebuchet MS" panose="020B0603020202020204" pitchFamily="34" charset="0"/>
                <a:cs typeface="Calibri"/>
              </a:rPr>
              <a:t>- </a:t>
            </a:r>
            <a:r>
              <a:rPr sz="1600" spc="15" dirty="0">
                <a:latin typeface="Trebuchet MS" panose="020B0603020202020204" pitchFamily="34" charset="0"/>
                <a:cs typeface="Calibri"/>
              </a:rPr>
              <a:t>НМЦД </a:t>
            </a:r>
            <a:r>
              <a:rPr sz="1600" dirty="0">
                <a:latin typeface="Trebuchet MS" panose="020B0603020202020204" pitchFamily="34" charset="0"/>
                <a:cs typeface="Calibri"/>
              </a:rPr>
              <a:t>определяется на </a:t>
            </a:r>
            <a:r>
              <a:rPr sz="1600" spc="5" dirty="0">
                <a:latin typeface="Trebuchet MS" panose="020B0603020202020204" pitchFamily="34" charset="0"/>
                <a:cs typeface="Calibri"/>
              </a:rPr>
              <a:t>основе </a:t>
            </a:r>
            <a:r>
              <a:rPr sz="1600" dirty="0">
                <a:latin typeface="Trebuchet MS" panose="020B0603020202020204" pitchFamily="34" charset="0"/>
                <a:cs typeface="Calibri"/>
              </a:rPr>
              <a:t>действующего </a:t>
            </a:r>
            <a:r>
              <a:rPr sz="1600" spc="10" dirty="0">
                <a:latin typeface="Trebuchet MS" panose="020B0603020202020204" pitchFamily="34" charset="0"/>
                <a:cs typeface="Calibri"/>
              </a:rPr>
              <a:t>тарифа </a:t>
            </a:r>
            <a:r>
              <a:rPr sz="1600" dirty="0">
                <a:latin typeface="Trebuchet MS" panose="020B0603020202020204" pitchFamily="34" charset="0"/>
                <a:cs typeface="Calibri"/>
              </a:rPr>
              <a:t>определенного в </a:t>
            </a:r>
            <a:r>
              <a:rPr sz="1600" spc="5" dirty="0">
                <a:latin typeface="Trebuchet MS" panose="020B0603020202020204" pitchFamily="34" charset="0"/>
                <a:cs typeface="Calibri"/>
              </a:rPr>
              <a:t>соответствии </a:t>
            </a:r>
            <a:r>
              <a:rPr sz="1600" dirty="0">
                <a:latin typeface="Trebuchet MS" panose="020B0603020202020204" pitchFamily="34" charset="0"/>
                <a:cs typeface="Calibri"/>
              </a:rPr>
              <a:t>с  законодательством </a:t>
            </a:r>
            <a:r>
              <a:rPr sz="1600" spc="-5" dirty="0">
                <a:latin typeface="Trebuchet MS" panose="020B0603020202020204" pitchFamily="34" charset="0"/>
                <a:cs typeface="Calibri"/>
              </a:rPr>
              <a:t>о </a:t>
            </a:r>
            <a:r>
              <a:rPr sz="1600" spc="5" dirty="0">
                <a:latin typeface="Trebuchet MS" panose="020B0603020202020204" pitchFamily="34" charset="0"/>
                <a:cs typeface="Calibri"/>
              </a:rPr>
              <a:t>тарифном </a:t>
            </a:r>
            <a:r>
              <a:rPr sz="1600" spc="98" dirty="0">
                <a:latin typeface="Trebuchet MS" panose="020B0603020202020204" pitchFamily="34" charset="0"/>
                <a:cs typeface="Calibri"/>
              </a:rPr>
              <a:t> </a:t>
            </a:r>
            <a:r>
              <a:rPr sz="1600" spc="5" dirty="0">
                <a:latin typeface="Trebuchet MS" panose="020B0603020202020204" pitchFamily="34" charset="0"/>
                <a:cs typeface="Calibri"/>
              </a:rPr>
              <a:t>регулировании</a:t>
            </a:r>
            <a:endParaRPr sz="1600" dirty="0">
              <a:latin typeface="Trebuchet MS" panose="020B0603020202020204" pitchFamily="34" charset="0"/>
              <a:cs typeface="Calibri"/>
            </a:endParaRPr>
          </a:p>
          <a:p>
            <a:pPr marL="295204" marR="466834" indent="-280225">
              <a:buFont typeface="Wingdings"/>
              <a:buChar char=""/>
              <a:tabLst>
                <a:tab pos="295827" algn="l"/>
              </a:tabLst>
            </a:pPr>
            <a:r>
              <a:rPr sz="1600" b="1" spc="-5" dirty="0">
                <a:latin typeface="Trebuchet MS" panose="020B0603020202020204" pitchFamily="34" charset="0"/>
                <a:cs typeface="Calibri"/>
              </a:rPr>
              <a:t>Метод </a:t>
            </a:r>
            <a:r>
              <a:rPr sz="1600" b="1" spc="10" dirty="0">
                <a:latin typeface="Trebuchet MS" panose="020B0603020202020204" pitchFamily="34" charset="0"/>
                <a:cs typeface="Calibri"/>
              </a:rPr>
              <a:t>нормирования </a:t>
            </a:r>
            <a:r>
              <a:rPr sz="1600" b="1" spc="5" dirty="0">
                <a:latin typeface="Trebuchet MS" panose="020B0603020202020204" pitchFamily="34" charset="0"/>
                <a:cs typeface="Calibri"/>
              </a:rPr>
              <a:t>затрат </a:t>
            </a:r>
            <a:r>
              <a:rPr sz="1600" b="1" dirty="0">
                <a:latin typeface="Trebuchet MS" panose="020B0603020202020204" pitchFamily="34" charset="0"/>
                <a:cs typeface="Calibri"/>
              </a:rPr>
              <a:t>-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a:t>
            </a:r>
            <a:r>
              <a:rPr sz="1600" dirty="0">
                <a:latin typeface="Trebuchet MS" panose="020B0603020202020204" pitchFamily="34" charset="0"/>
                <a:cs typeface="Calibri"/>
              </a:rPr>
              <a:t>предельного </a:t>
            </a:r>
            <a:r>
              <a:rPr sz="1600" spc="5" dirty="0">
                <a:latin typeface="Trebuchet MS" panose="020B0603020202020204" pitchFamily="34" charset="0"/>
                <a:cs typeface="Calibri"/>
              </a:rPr>
              <a:t>уровня </a:t>
            </a:r>
            <a:r>
              <a:rPr sz="1600" dirty="0">
                <a:latin typeface="Trebuchet MS" panose="020B0603020202020204" pitchFamily="34" charset="0"/>
                <a:cs typeface="Calibri"/>
              </a:rPr>
              <a:t>цены </a:t>
            </a:r>
            <a:r>
              <a:rPr sz="1600" spc="5" dirty="0">
                <a:latin typeface="Trebuchet MS" panose="020B0603020202020204" pitchFamily="34" charset="0"/>
                <a:cs typeface="Calibri"/>
              </a:rPr>
              <a:t>единицы </a:t>
            </a:r>
            <a:r>
              <a:rPr sz="1600" dirty="0">
                <a:latin typeface="Trebuchet MS" panose="020B0603020202020204" pitchFamily="34" charset="0"/>
                <a:cs typeface="Calibri"/>
              </a:rPr>
              <a:t>продукции </a:t>
            </a:r>
            <a:r>
              <a:rPr sz="1600" spc="5" dirty="0">
                <a:latin typeface="Trebuchet MS" panose="020B0603020202020204" pitchFamily="34" charset="0"/>
                <a:cs typeface="Calibri"/>
              </a:rPr>
              <a:t>установленной  </a:t>
            </a:r>
            <a:r>
              <a:rPr sz="1600" spc="10" dirty="0">
                <a:latin typeface="Trebuchet MS" panose="020B0603020202020204" pitchFamily="34" charset="0"/>
                <a:cs typeface="Calibri"/>
              </a:rPr>
              <a:t>ЛНД</a:t>
            </a:r>
            <a:r>
              <a:rPr sz="1600" spc="-123" dirty="0">
                <a:latin typeface="Trebuchet MS" panose="020B0603020202020204" pitchFamily="34" charset="0"/>
                <a:cs typeface="Calibri"/>
              </a:rPr>
              <a:t> </a:t>
            </a:r>
            <a:r>
              <a:rPr sz="1600" dirty="0">
                <a:latin typeface="Trebuchet MS" panose="020B0603020202020204" pitchFamily="34" charset="0"/>
                <a:cs typeface="Calibri"/>
              </a:rPr>
              <a:t>Заказчика</a:t>
            </a:r>
          </a:p>
          <a:p>
            <a:pPr marL="295204" marR="569187" indent="-280225">
              <a:buFont typeface="Wingdings"/>
              <a:buChar char=""/>
              <a:tabLst>
                <a:tab pos="295827" algn="l"/>
              </a:tabLst>
            </a:pPr>
            <a:r>
              <a:rPr sz="1600" b="1" spc="-5" dirty="0">
                <a:latin typeface="Trebuchet MS" panose="020B0603020202020204" pitchFamily="34" charset="0"/>
                <a:cs typeface="Calibri"/>
              </a:rPr>
              <a:t>Метод </a:t>
            </a:r>
            <a:r>
              <a:rPr sz="1600" b="1" spc="5" dirty="0">
                <a:latin typeface="Trebuchet MS" panose="020B0603020202020204" pitchFamily="34" charset="0"/>
                <a:cs typeface="Calibri"/>
              </a:rPr>
              <a:t>учета обязательств по договорам </a:t>
            </a:r>
            <a:r>
              <a:rPr sz="1600" b="1" spc="-5" dirty="0">
                <a:latin typeface="Trebuchet MS" panose="020B0603020202020204" pitchFamily="34" charset="0"/>
                <a:cs typeface="Calibri"/>
              </a:rPr>
              <a:t>с </a:t>
            </a:r>
            <a:r>
              <a:rPr sz="1600" b="1" spc="5" dirty="0">
                <a:latin typeface="Trebuchet MS" panose="020B0603020202020204" pitchFamily="34" charset="0"/>
                <a:cs typeface="Calibri"/>
              </a:rPr>
              <a:t>внешними </a:t>
            </a:r>
            <a:r>
              <a:rPr sz="1600" b="1" dirty="0">
                <a:latin typeface="Trebuchet MS" panose="020B0603020202020204" pitchFamily="34" charset="0"/>
                <a:cs typeface="Calibri"/>
              </a:rPr>
              <a:t>заказчиками -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данных </a:t>
            </a:r>
            <a:r>
              <a:rPr sz="1600" spc="-5" dirty="0">
                <a:latin typeface="Trebuchet MS" panose="020B0603020202020204" pitchFamily="34" charset="0"/>
                <a:cs typeface="Calibri"/>
              </a:rPr>
              <a:t>о </a:t>
            </a:r>
            <a:r>
              <a:rPr sz="1600" dirty="0">
                <a:latin typeface="Trebuchet MS" panose="020B0603020202020204" pitchFamily="34" charset="0"/>
                <a:cs typeface="Calibri"/>
              </a:rPr>
              <a:t>стоимости </a:t>
            </a:r>
            <a:r>
              <a:rPr sz="1600" spc="10" dirty="0">
                <a:latin typeface="Trebuchet MS" panose="020B0603020202020204" pitchFamily="34" charset="0"/>
                <a:cs typeface="Calibri"/>
              </a:rPr>
              <a:t>из  </a:t>
            </a:r>
            <a:r>
              <a:rPr sz="1600" spc="-10" dirty="0">
                <a:latin typeface="Trebuchet MS" panose="020B0603020202020204" pitchFamily="34" charset="0"/>
                <a:cs typeface="Calibri"/>
              </a:rPr>
              <a:t>доходного  </a:t>
            </a:r>
            <a:r>
              <a:rPr sz="1600" dirty="0">
                <a:latin typeface="Trebuchet MS" panose="020B0603020202020204" pitchFamily="34" charset="0"/>
                <a:cs typeface="Calibri"/>
              </a:rPr>
              <a:t>договора за вычетом </a:t>
            </a:r>
            <a:r>
              <a:rPr sz="1600" spc="10" dirty="0">
                <a:latin typeface="Trebuchet MS" panose="020B0603020202020204" pitchFamily="34" charset="0"/>
                <a:cs typeface="Calibri"/>
              </a:rPr>
              <a:t>прибыли </a:t>
            </a:r>
            <a:r>
              <a:rPr sz="1600" dirty="0">
                <a:latin typeface="Trebuchet MS" panose="020B0603020202020204" pitchFamily="34" charset="0"/>
                <a:cs typeface="Calibri"/>
              </a:rPr>
              <a:t>и  </a:t>
            </a:r>
            <a:r>
              <a:rPr sz="1600" spc="-5" dirty="0">
                <a:latin typeface="Trebuchet MS" panose="020B0603020202020204" pitchFamily="34" charset="0"/>
                <a:cs typeface="Calibri"/>
              </a:rPr>
              <a:t>расходов </a:t>
            </a:r>
            <a:r>
              <a:rPr sz="1600" dirty="0">
                <a:latin typeface="Trebuchet MS" panose="020B0603020202020204" pitchFamily="34" charset="0"/>
                <a:cs typeface="Calibri"/>
              </a:rPr>
              <a:t>подрядчика </a:t>
            </a:r>
            <a:r>
              <a:rPr sz="1600" spc="5" dirty="0">
                <a:latin typeface="Trebuchet MS" panose="020B0603020202020204" pitchFamily="34" charset="0"/>
                <a:cs typeface="Calibri"/>
              </a:rPr>
              <a:t>по </a:t>
            </a:r>
            <a:r>
              <a:rPr sz="1600" spc="69" dirty="0">
                <a:latin typeface="Trebuchet MS" panose="020B0603020202020204" pitchFamily="34" charset="0"/>
                <a:cs typeface="Calibri"/>
              </a:rPr>
              <a:t> </a:t>
            </a:r>
            <a:r>
              <a:rPr sz="1600" dirty="0">
                <a:latin typeface="Trebuchet MS" panose="020B0603020202020204" pitchFamily="34" charset="0"/>
                <a:cs typeface="Calibri"/>
              </a:rPr>
              <a:t>договору</a:t>
            </a:r>
          </a:p>
          <a:p>
            <a:pPr marL="295204" marR="473698" indent="-280225">
              <a:buFont typeface="Wingdings"/>
              <a:buChar char=""/>
              <a:tabLst>
                <a:tab pos="295827" algn="l"/>
              </a:tabLst>
            </a:pPr>
            <a:r>
              <a:rPr sz="1600" b="1" spc="-5" dirty="0">
                <a:latin typeface="Trebuchet MS" panose="020B0603020202020204" pitchFamily="34" charset="0"/>
                <a:cs typeface="Calibri"/>
              </a:rPr>
              <a:t>Метод </a:t>
            </a:r>
            <a:r>
              <a:rPr sz="1600" b="1" spc="10" dirty="0">
                <a:latin typeface="Trebuchet MS" panose="020B0603020202020204" pitchFamily="34" charset="0"/>
                <a:cs typeface="Calibri"/>
              </a:rPr>
              <a:t>анализа </a:t>
            </a:r>
            <a:r>
              <a:rPr sz="1600" b="1" spc="5" dirty="0">
                <a:latin typeface="Trebuchet MS" panose="020B0603020202020204" pitchFamily="34" charset="0"/>
                <a:cs typeface="Calibri"/>
              </a:rPr>
              <a:t>технико-коммерческих предложений (ТКП) </a:t>
            </a:r>
            <a:r>
              <a:rPr sz="1600" b="1" dirty="0">
                <a:latin typeface="Trebuchet MS" panose="020B0603020202020204" pitchFamily="34" charset="0"/>
                <a:cs typeface="Calibri"/>
              </a:rPr>
              <a:t>- </a:t>
            </a:r>
            <a:r>
              <a:rPr sz="1600" dirty="0">
                <a:latin typeface="Trebuchet MS" panose="020B0603020202020204" pitchFamily="34" charset="0"/>
                <a:cs typeface="Calibri"/>
              </a:rPr>
              <a:t>на </a:t>
            </a:r>
            <a:r>
              <a:rPr sz="1600" spc="5" dirty="0">
                <a:latin typeface="Trebuchet MS" panose="020B0603020202020204" pitchFamily="34" charset="0"/>
                <a:cs typeface="Calibri"/>
              </a:rPr>
              <a:t>основе </a:t>
            </a:r>
            <a:r>
              <a:rPr sz="1600" dirty="0">
                <a:latin typeface="Trebuchet MS" panose="020B0603020202020204" pitchFamily="34" charset="0"/>
                <a:cs typeface="Calibri"/>
              </a:rPr>
              <a:t>предложений </a:t>
            </a:r>
            <a:r>
              <a:rPr sz="1600" spc="-5" dirty="0">
                <a:latin typeface="Trebuchet MS" panose="020B0603020202020204" pitchFamily="34" charset="0"/>
                <a:cs typeface="Calibri"/>
              </a:rPr>
              <a:t>от </a:t>
            </a:r>
            <a:r>
              <a:rPr sz="1600" spc="5" dirty="0">
                <a:latin typeface="Trebuchet MS" panose="020B0603020202020204" pitchFamily="34" charset="0"/>
                <a:cs typeface="Calibri"/>
              </a:rPr>
              <a:t>потенциальных  </a:t>
            </a:r>
            <a:r>
              <a:rPr sz="1600" dirty="0">
                <a:latin typeface="Trebuchet MS" panose="020B0603020202020204" pitchFamily="34" charset="0"/>
                <a:cs typeface="Calibri"/>
              </a:rPr>
              <a:t>контрагентов.</a:t>
            </a:r>
          </a:p>
        </p:txBody>
      </p:sp>
      <p:sp>
        <p:nvSpPr>
          <p:cNvPr id="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489257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04526" y="314971"/>
            <a:ext cx="11253846" cy="2207967"/>
          </a:xfrm>
          <a:custGeom>
            <a:avLst/>
            <a:gdLst/>
            <a:ahLst/>
            <a:cxnLst/>
            <a:rect l="l" t="t" r="r" b="b"/>
            <a:pathLst>
              <a:path w="11450320" h="2862580">
                <a:moveTo>
                  <a:pt x="0" y="0"/>
                </a:moveTo>
                <a:lnTo>
                  <a:pt x="11449812" y="0"/>
                </a:lnTo>
                <a:lnTo>
                  <a:pt x="11449812" y="2862072"/>
                </a:lnTo>
                <a:lnTo>
                  <a:pt x="0" y="2862072"/>
                </a:lnTo>
                <a:lnTo>
                  <a:pt x="0" y="0"/>
                </a:lnTo>
                <a:close/>
              </a:path>
            </a:pathLst>
          </a:custGeom>
          <a:ln w="9144">
            <a:solidFill>
              <a:srgbClr val="000000"/>
            </a:solidFill>
          </a:ln>
        </p:spPr>
        <p:txBody>
          <a:bodyPr wrap="square" lIns="0" tIns="0" rIns="0" bIns="0" rtlCol="0"/>
          <a:lstStyle/>
          <a:p>
            <a:endParaRPr sz="1805"/>
          </a:p>
        </p:txBody>
      </p:sp>
      <p:sp>
        <p:nvSpPr>
          <p:cNvPr id="4" name="object 4"/>
          <p:cNvSpPr txBox="1"/>
          <p:nvPr/>
        </p:nvSpPr>
        <p:spPr>
          <a:xfrm>
            <a:off x="582366" y="344972"/>
            <a:ext cx="10847633" cy="2179058"/>
          </a:xfrm>
          <a:prstGeom prst="rect">
            <a:avLst/>
          </a:prstGeom>
        </p:spPr>
        <p:txBody>
          <a:bodyPr vert="horz" wrap="square" lIns="0" tIns="0" rIns="0" bIns="0" rtlCol="0">
            <a:spAutoFit/>
          </a:bodyPr>
          <a:lstStyle/>
          <a:p>
            <a:pPr marL="12482" marR="4993"/>
            <a:r>
              <a:rPr sz="1770" spc="-5" dirty="0">
                <a:latin typeface="Trebuchet MS" panose="020B0603020202020204" pitchFamily="34" charset="0"/>
                <a:cs typeface="Calibri"/>
              </a:rPr>
              <a:t>При формировании </a:t>
            </a:r>
            <a:r>
              <a:rPr sz="1770" spc="-10" dirty="0">
                <a:latin typeface="Trebuchet MS" panose="020B0603020202020204" pitchFamily="34" charset="0"/>
                <a:cs typeface="Calibri"/>
              </a:rPr>
              <a:t>цены </a:t>
            </a:r>
            <a:r>
              <a:rPr sz="1770" spc="-5" dirty="0">
                <a:latin typeface="Trebuchet MS" panose="020B0603020202020204" pitchFamily="34" charset="0"/>
                <a:cs typeface="Calibri"/>
              </a:rPr>
              <a:t>на </a:t>
            </a:r>
            <a:r>
              <a:rPr sz="1770" spc="-10" dirty="0">
                <a:latin typeface="Trebuchet MS" panose="020B0603020202020204" pitchFamily="34" charset="0"/>
                <a:cs typeface="Calibri"/>
              </a:rPr>
              <a:t>продукцию, </a:t>
            </a:r>
            <a:r>
              <a:rPr sz="1770" dirty="0">
                <a:latin typeface="Trebuchet MS" panose="020B0603020202020204" pitchFamily="34" charset="0"/>
                <a:cs typeface="Calibri"/>
              </a:rPr>
              <a:t>для </a:t>
            </a:r>
            <a:r>
              <a:rPr sz="1770" spc="-15" dirty="0">
                <a:latin typeface="Trebuchet MS" panose="020B0603020202020204" pitchFamily="34" charset="0"/>
                <a:cs typeface="Calibri"/>
              </a:rPr>
              <a:t>которой </a:t>
            </a:r>
            <a:r>
              <a:rPr sz="1770" spc="-5" dirty="0">
                <a:latin typeface="Trebuchet MS" panose="020B0603020202020204" pitchFamily="34" charset="0"/>
                <a:cs typeface="Calibri"/>
              </a:rPr>
              <a:t>расчет </a:t>
            </a:r>
            <a:r>
              <a:rPr sz="1770" spc="-10" dirty="0">
                <a:latin typeface="Trebuchet MS" panose="020B0603020202020204" pitchFamily="34" charset="0"/>
                <a:cs typeface="Calibri"/>
              </a:rPr>
              <a:t>возможен </a:t>
            </a:r>
            <a:r>
              <a:rPr sz="1770" spc="-5" dirty="0">
                <a:latin typeface="Trebuchet MS" panose="020B0603020202020204" pitchFamily="34" charset="0"/>
                <a:cs typeface="Calibri"/>
              </a:rPr>
              <a:t>на основании </a:t>
            </a:r>
            <a:r>
              <a:rPr sz="1770" spc="-15" dirty="0">
                <a:latin typeface="Trebuchet MS" panose="020B0603020202020204" pitchFamily="34" charset="0"/>
                <a:cs typeface="Calibri"/>
              </a:rPr>
              <a:t>одного </a:t>
            </a:r>
            <a:r>
              <a:rPr sz="1770" spc="-5" dirty="0">
                <a:latin typeface="Trebuchet MS" panose="020B0603020202020204" pitchFamily="34" charset="0"/>
                <a:cs typeface="Calibri"/>
              </a:rPr>
              <a:t>ИЦИ.  Например:</a:t>
            </a:r>
            <a:endParaRPr sz="1770" dirty="0">
              <a:latin typeface="Trebuchet MS" panose="020B0603020202020204" pitchFamily="34" charset="0"/>
              <a:cs typeface="Calibri"/>
            </a:endParaRPr>
          </a:p>
          <a:p>
            <a:pPr marL="344508" indent="-332026">
              <a:buFont typeface="Arial"/>
              <a:buChar char="•"/>
              <a:tabLst>
                <a:tab pos="344508" algn="l"/>
                <a:tab pos="345132" algn="l"/>
              </a:tabLst>
            </a:pPr>
            <a:r>
              <a:rPr sz="1770" spc="-5" dirty="0">
                <a:latin typeface="Trebuchet MS" panose="020B0603020202020204" pitchFamily="34" charset="0"/>
                <a:cs typeface="Calibri"/>
              </a:rPr>
              <a:t>поставка печатных</a:t>
            </a:r>
            <a:r>
              <a:rPr sz="1770" spc="-39" dirty="0">
                <a:latin typeface="Trebuchet MS" panose="020B0603020202020204" pitchFamily="34" charset="0"/>
                <a:cs typeface="Calibri"/>
              </a:rPr>
              <a:t> </a:t>
            </a:r>
            <a:r>
              <a:rPr sz="1770" spc="-5" dirty="0">
                <a:latin typeface="Trebuchet MS" panose="020B0603020202020204" pitchFamily="34" charset="0"/>
                <a:cs typeface="Calibri"/>
              </a:rPr>
              <a:t>изданий,</a:t>
            </a:r>
            <a:endParaRPr sz="1770" dirty="0">
              <a:latin typeface="Trebuchet MS" panose="020B0603020202020204" pitchFamily="34" charset="0"/>
              <a:cs typeface="Calibri"/>
            </a:endParaRPr>
          </a:p>
          <a:p>
            <a:pPr marL="293955" indent="-281473">
              <a:buFont typeface="Arial"/>
              <a:buChar char="•"/>
              <a:tabLst>
                <a:tab pos="293955" algn="l"/>
                <a:tab pos="294580" algn="l"/>
              </a:tabLst>
            </a:pPr>
            <a:r>
              <a:rPr sz="1770" spc="-5" dirty="0">
                <a:latin typeface="Trebuchet MS" panose="020B0603020202020204" pitchFamily="34" charset="0"/>
                <a:cs typeface="Calibri"/>
              </a:rPr>
              <a:t>предоставление права на участие </a:t>
            </a:r>
            <a:r>
              <a:rPr sz="1770" dirty="0">
                <a:latin typeface="Trebuchet MS" panose="020B0603020202020204" pitchFamily="34" charset="0"/>
                <a:cs typeface="Calibri"/>
              </a:rPr>
              <a:t>в  </a:t>
            </a:r>
            <a:r>
              <a:rPr sz="1770" spc="-5" dirty="0">
                <a:latin typeface="Trebuchet MS" panose="020B0603020202020204" pitchFamily="34" charset="0"/>
                <a:cs typeface="Calibri"/>
              </a:rPr>
              <a:t>конференциях, семинарах,</a:t>
            </a:r>
            <a:r>
              <a:rPr sz="1770" spc="69" dirty="0">
                <a:latin typeface="Trebuchet MS" panose="020B0603020202020204" pitchFamily="34" charset="0"/>
                <a:cs typeface="Calibri"/>
              </a:rPr>
              <a:t> </a:t>
            </a:r>
            <a:r>
              <a:rPr sz="1770" spc="-5" dirty="0">
                <a:latin typeface="Trebuchet MS" panose="020B0603020202020204" pitchFamily="34" charset="0"/>
                <a:cs typeface="Calibri"/>
              </a:rPr>
              <a:t>выставках,</a:t>
            </a:r>
            <a:endParaRPr sz="1770" dirty="0">
              <a:latin typeface="Trebuchet MS" panose="020B0603020202020204" pitchFamily="34" charset="0"/>
              <a:cs typeface="Calibri"/>
            </a:endParaRPr>
          </a:p>
          <a:p>
            <a:pPr marL="293955" indent="-281473">
              <a:buFont typeface="Arial"/>
              <a:buChar char="•"/>
              <a:tabLst>
                <a:tab pos="293955" algn="l"/>
                <a:tab pos="294580" algn="l"/>
              </a:tabLst>
            </a:pPr>
            <a:r>
              <a:rPr sz="1770" spc="-5" dirty="0">
                <a:latin typeface="Trebuchet MS" panose="020B0603020202020204" pitchFamily="34" charset="0"/>
                <a:cs typeface="Calibri"/>
              </a:rPr>
              <a:t>покупка  </a:t>
            </a:r>
            <a:r>
              <a:rPr sz="1770" spc="-10" dirty="0">
                <a:latin typeface="Trebuchet MS" panose="020B0603020202020204" pitchFamily="34" charset="0"/>
                <a:cs typeface="Calibri"/>
              </a:rPr>
              <a:t>билетов </a:t>
            </a:r>
            <a:r>
              <a:rPr sz="1770" spc="-5" dirty="0">
                <a:latin typeface="Trebuchet MS" panose="020B0603020202020204" pitchFamily="34" charset="0"/>
                <a:cs typeface="Calibri"/>
              </a:rPr>
              <a:t>на театрализованные</a:t>
            </a:r>
            <a:r>
              <a:rPr sz="1770" spc="93" dirty="0">
                <a:latin typeface="Trebuchet MS" panose="020B0603020202020204" pitchFamily="34" charset="0"/>
                <a:cs typeface="Calibri"/>
              </a:rPr>
              <a:t> </a:t>
            </a:r>
            <a:r>
              <a:rPr sz="1770" spc="-10" dirty="0">
                <a:latin typeface="Trebuchet MS" panose="020B0603020202020204" pitchFamily="34" charset="0"/>
                <a:cs typeface="Calibri"/>
              </a:rPr>
              <a:t>представления,</a:t>
            </a:r>
            <a:endParaRPr sz="1770" dirty="0">
              <a:latin typeface="Trebuchet MS" panose="020B0603020202020204" pitchFamily="34" charset="0"/>
              <a:cs typeface="Calibri"/>
            </a:endParaRPr>
          </a:p>
          <a:p>
            <a:pPr marL="293955" indent="-281473">
              <a:buFont typeface="Arial"/>
              <a:buChar char="•"/>
              <a:tabLst>
                <a:tab pos="293955" algn="l"/>
                <a:tab pos="294580" algn="l"/>
              </a:tabLst>
            </a:pPr>
            <a:r>
              <a:rPr sz="1770" spc="-5" dirty="0">
                <a:latin typeface="Trebuchet MS" panose="020B0603020202020204" pitchFamily="34" charset="0"/>
                <a:cs typeface="Calibri"/>
              </a:rPr>
              <a:t>повышение квалификации </a:t>
            </a:r>
            <a:r>
              <a:rPr sz="1770" dirty="0">
                <a:latin typeface="Trebuchet MS" panose="020B0603020202020204" pitchFamily="34" charset="0"/>
                <a:cs typeface="Calibri"/>
              </a:rPr>
              <a:t>и </a:t>
            </a:r>
            <a:r>
              <a:rPr sz="1770" spc="-5" dirty="0">
                <a:latin typeface="Trebuchet MS" panose="020B0603020202020204" pitchFamily="34" charset="0"/>
                <a:cs typeface="Calibri"/>
              </a:rPr>
              <a:t>иное обучение  </a:t>
            </a:r>
            <a:r>
              <a:rPr sz="1770" spc="-15" dirty="0" err="1">
                <a:latin typeface="Trebuchet MS" panose="020B0603020202020204" pitchFamily="34" charset="0"/>
                <a:cs typeface="Calibri"/>
              </a:rPr>
              <a:t>сотрудников</a:t>
            </a:r>
            <a:r>
              <a:rPr sz="1770" spc="88" dirty="0">
                <a:latin typeface="Trebuchet MS" panose="020B0603020202020204" pitchFamily="34" charset="0"/>
                <a:cs typeface="Calibri"/>
              </a:rPr>
              <a:t> </a:t>
            </a:r>
            <a:r>
              <a:rPr sz="1770" spc="-10" dirty="0" err="1" smtClean="0">
                <a:latin typeface="Trebuchet MS" panose="020B0603020202020204" pitchFamily="34" charset="0"/>
                <a:cs typeface="Calibri"/>
              </a:rPr>
              <a:t>заказчика</a:t>
            </a:r>
            <a:r>
              <a:rPr lang="ru-RU" sz="1770" spc="-10" dirty="0" smtClean="0">
                <a:latin typeface="Trebuchet MS" panose="020B0603020202020204" pitchFamily="34" charset="0"/>
                <a:cs typeface="Calibri"/>
              </a:rPr>
              <a:t> </a:t>
            </a:r>
            <a:r>
              <a:rPr sz="1770" spc="-15" dirty="0" err="1" smtClean="0">
                <a:latin typeface="Trebuchet MS" panose="020B0603020202020204" pitchFamily="34" charset="0"/>
                <a:cs typeface="Calibri"/>
              </a:rPr>
              <a:t>что</a:t>
            </a:r>
            <a:r>
              <a:rPr sz="1770" spc="-15" dirty="0" smtClean="0">
                <a:latin typeface="Trebuchet MS" panose="020B0603020202020204" pitchFamily="34" charset="0"/>
                <a:cs typeface="Calibri"/>
              </a:rPr>
              <a:t> </a:t>
            </a:r>
            <a:r>
              <a:rPr sz="1770" spc="-10" dirty="0">
                <a:latin typeface="Trebuchet MS" panose="020B0603020202020204" pitchFamily="34" charset="0"/>
                <a:cs typeface="Calibri"/>
              </a:rPr>
              <a:t>принимается </a:t>
            </a:r>
            <a:r>
              <a:rPr sz="1770" dirty="0">
                <a:latin typeface="Trebuchet MS" panose="020B0603020202020204" pitchFamily="34" charset="0"/>
                <a:cs typeface="Calibri"/>
              </a:rPr>
              <a:t>в  </a:t>
            </a:r>
            <a:r>
              <a:rPr sz="1770" spc="-5" dirty="0">
                <a:latin typeface="Trebuchet MS" panose="020B0603020202020204" pitchFamily="34" charset="0"/>
                <a:cs typeface="Calibri"/>
              </a:rPr>
              <a:t>качестве</a:t>
            </a:r>
            <a:r>
              <a:rPr sz="1770" spc="74" dirty="0">
                <a:latin typeface="Trebuchet MS" panose="020B0603020202020204" pitchFamily="34" charset="0"/>
                <a:cs typeface="Calibri"/>
              </a:rPr>
              <a:t> </a:t>
            </a:r>
            <a:r>
              <a:rPr sz="1770" spc="-5" dirty="0">
                <a:latin typeface="Trebuchet MS" panose="020B0603020202020204" pitchFamily="34" charset="0"/>
                <a:cs typeface="Calibri"/>
              </a:rPr>
              <a:t>ИЦИ?</a:t>
            </a:r>
            <a:endParaRPr sz="1770" dirty="0">
              <a:latin typeface="Trebuchet MS" panose="020B0603020202020204" pitchFamily="34" charset="0"/>
              <a:cs typeface="Calibri"/>
            </a:endParaRPr>
          </a:p>
          <a:p>
            <a:pPr marL="293955" indent="-281473">
              <a:buFont typeface="Wingdings"/>
              <a:buChar char=""/>
              <a:tabLst>
                <a:tab pos="294580" algn="l"/>
              </a:tabLst>
            </a:pPr>
            <a:r>
              <a:rPr sz="1770" b="1" spc="-5" dirty="0" err="1">
                <a:solidFill>
                  <a:srgbClr val="0D2448"/>
                </a:solidFill>
                <a:latin typeface="Trebuchet MS" panose="020B0603020202020204" pitchFamily="34" charset="0"/>
                <a:cs typeface="Calibri"/>
              </a:rPr>
              <a:t>принимается</a:t>
            </a:r>
            <a:r>
              <a:rPr sz="1770" b="1" spc="-5" dirty="0">
                <a:solidFill>
                  <a:srgbClr val="0D2448"/>
                </a:solidFill>
                <a:latin typeface="Trebuchet MS" panose="020B0603020202020204" pitchFamily="34" charset="0"/>
                <a:cs typeface="Calibri"/>
              </a:rPr>
              <a:t> </a:t>
            </a:r>
            <a:r>
              <a:rPr sz="1770" b="1" spc="-10" dirty="0">
                <a:solidFill>
                  <a:srgbClr val="0D2448"/>
                </a:solidFill>
                <a:latin typeface="Trebuchet MS" panose="020B0603020202020204" pitchFamily="34" charset="0"/>
                <a:cs typeface="Calibri"/>
              </a:rPr>
              <a:t>предложение </a:t>
            </a:r>
            <a:r>
              <a:rPr sz="1770" b="1" spc="-5" dirty="0">
                <a:solidFill>
                  <a:srgbClr val="0D2448"/>
                </a:solidFill>
                <a:latin typeface="Trebuchet MS" panose="020B0603020202020204" pitchFamily="34" charset="0"/>
                <a:cs typeface="Calibri"/>
              </a:rPr>
              <a:t>цены,  установленное </a:t>
            </a:r>
            <a:r>
              <a:rPr sz="1770" b="1" spc="-10" dirty="0">
                <a:solidFill>
                  <a:srgbClr val="0D2448"/>
                </a:solidFill>
                <a:latin typeface="Trebuchet MS" panose="020B0603020202020204" pitchFamily="34" charset="0"/>
                <a:cs typeface="Calibri"/>
              </a:rPr>
              <a:t>поставщиком требуемой </a:t>
            </a:r>
            <a:r>
              <a:rPr sz="1770" b="1" spc="83" dirty="0">
                <a:solidFill>
                  <a:srgbClr val="0D2448"/>
                </a:solidFill>
                <a:latin typeface="Trebuchet MS" panose="020B0603020202020204" pitchFamily="34" charset="0"/>
                <a:cs typeface="Calibri"/>
              </a:rPr>
              <a:t> </a:t>
            </a:r>
            <a:r>
              <a:rPr sz="1770" b="1" spc="-10" dirty="0">
                <a:solidFill>
                  <a:srgbClr val="0D2448"/>
                </a:solidFill>
                <a:latin typeface="Trebuchet MS" panose="020B0603020202020204" pitchFamily="34" charset="0"/>
                <a:cs typeface="Calibri"/>
              </a:rPr>
              <a:t>продукции.</a:t>
            </a:r>
            <a:endParaRPr sz="1770" dirty="0">
              <a:latin typeface="Trebuchet MS" panose="020B0603020202020204" pitchFamily="34" charset="0"/>
              <a:cs typeface="Calibri"/>
            </a:endParaRPr>
          </a:p>
        </p:txBody>
      </p:sp>
      <p:sp>
        <p:nvSpPr>
          <p:cNvPr id="5" name="object 5"/>
          <p:cNvSpPr txBox="1"/>
          <p:nvPr/>
        </p:nvSpPr>
        <p:spPr>
          <a:xfrm>
            <a:off x="504526" y="4286768"/>
            <a:ext cx="11253846" cy="2204267"/>
          </a:xfrm>
          <a:prstGeom prst="rect">
            <a:avLst/>
          </a:prstGeom>
          <a:ln w="9144">
            <a:solidFill>
              <a:srgbClr val="000000"/>
            </a:solidFill>
          </a:ln>
        </p:spPr>
        <p:txBody>
          <a:bodyPr vert="horz" wrap="square" lIns="0" tIns="24965" rIns="0" bIns="0" rtlCol="0">
            <a:spAutoFit/>
          </a:bodyPr>
          <a:lstStyle/>
          <a:p>
            <a:pPr marL="366976" indent="-281473">
              <a:spcBef>
                <a:spcPts val="197"/>
              </a:spcBef>
              <a:buFont typeface="Arial"/>
              <a:buChar char="•"/>
              <a:tabLst>
                <a:tab pos="366976" algn="l"/>
                <a:tab pos="367600" algn="l"/>
              </a:tabLst>
            </a:pPr>
            <a:r>
              <a:rPr sz="1770" spc="-5" dirty="0">
                <a:latin typeface="Trebuchet MS" panose="020B0603020202020204" pitchFamily="34" charset="0"/>
                <a:cs typeface="Calibri"/>
              </a:rPr>
              <a:t>Цена органа </a:t>
            </a:r>
            <a:r>
              <a:rPr sz="1770" spc="-10" dirty="0">
                <a:latin typeface="Trebuchet MS" panose="020B0603020202020204" pitchFamily="34" charset="0"/>
                <a:cs typeface="Calibri"/>
              </a:rPr>
              <a:t>исполнительной</a:t>
            </a:r>
            <a:r>
              <a:rPr sz="1770" spc="-15" dirty="0">
                <a:latin typeface="Trebuchet MS" panose="020B0603020202020204" pitchFamily="34" charset="0"/>
                <a:cs typeface="Calibri"/>
              </a:rPr>
              <a:t> </a:t>
            </a:r>
            <a:r>
              <a:rPr sz="1770" spc="-5" dirty="0">
                <a:latin typeface="Trebuchet MS" panose="020B0603020202020204" pitchFamily="34" charset="0"/>
                <a:cs typeface="Calibri"/>
              </a:rPr>
              <a:t>власти</a:t>
            </a:r>
            <a:endParaRPr sz="1770" dirty="0">
              <a:latin typeface="Trebuchet MS" panose="020B0603020202020204" pitchFamily="34" charset="0"/>
              <a:cs typeface="Calibri"/>
            </a:endParaRPr>
          </a:p>
          <a:p>
            <a:pPr marL="366976" indent="-281473">
              <a:buFont typeface="Arial"/>
              <a:buChar char="•"/>
              <a:tabLst>
                <a:tab pos="366976" algn="l"/>
                <a:tab pos="367600" algn="l"/>
              </a:tabLst>
            </a:pPr>
            <a:r>
              <a:rPr sz="1770" spc="-5" dirty="0">
                <a:latin typeface="Trebuchet MS" panose="020B0603020202020204" pitchFamily="34" charset="0"/>
                <a:cs typeface="Calibri"/>
              </a:rPr>
              <a:t>Цена предприятий </a:t>
            </a:r>
            <a:r>
              <a:rPr sz="1770" dirty="0">
                <a:latin typeface="Trebuchet MS" panose="020B0603020202020204" pitchFamily="34" charset="0"/>
                <a:cs typeface="Calibri"/>
              </a:rPr>
              <a:t>в </a:t>
            </a:r>
            <a:r>
              <a:rPr sz="1770" spc="-10" dirty="0">
                <a:latin typeface="Trebuchet MS" panose="020B0603020202020204" pitchFamily="34" charset="0"/>
                <a:cs typeface="Calibri"/>
              </a:rPr>
              <a:t>соответствии </a:t>
            </a:r>
            <a:r>
              <a:rPr sz="1770" dirty="0">
                <a:latin typeface="Trebuchet MS" panose="020B0603020202020204" pitchFamily="34" charset="0"/>
                <a:cs typeface="Calibri"/>
              </a:rPr>
              <a:t>с</a:t>
            </a:r>
            <a:r>
              <a:rPr sz="1770" spc="34" dirty="0">
                <a:latin typeface="Trebuchet MS" panose="020B0603020202020204" pitchFamily="34" charset="0"/>
                <a:cs typeface="Calibri"/>
              </a:rPr>
              <a:t> </a:t>
            </a:r>
            <a:r>
              <a:rPr sz="1770" spc="-5" dirty="0">
                <a:latin typeface="Trebuchet MS" panose="020B0603020202020204" pitchFamily="34" charset="0"/>
                <a:cs typeface="Calibri"/>
              </a:rPr>
              <a:t>НПА</a:t>
            </a:r>
            <a:endParaRPr sz="1770" dirty="0">
              <a:latin typeface="Trebuchet MS" panose="020B0603020202020204" pitchFamily="34" charset="0"/>
              <a:cs typeface="Calibri"/>
            </a:endParaRPr>
          </a:p>
          <a:p>
            <a:pPr marL="366976" indent="-281473">
              <a:buFont typeface="Arial"/>
              <a:buChar char="•"/>
              <a:tabLst>
                <a:tab pos="366976" algn="l"/>
                <a:tab pos="367600" algn="l"/>
              </a:tabLst>
            </a:pPr>
            <a:r>
              <a:rPr sz="1770" spc="-10" dirty="0">
                <a:latin typeface="Trebuchet MS" panose="020B0603020202020204" pitchFamily="34" charset="0"/>
                <a:cs typeface="Calibri"/>
              </a:rPr>
              <a:t>Дополнительная </a:t>
            </a:r>
            <a:r>
              <a:rPr sz="1770" spc="-5" dirty="0">
                <a:latin typeface="Trebuchet MS" panose="020B0603020202020204" pitchFamily="34" charset="0"/>
                <a:cs typeface="Calibri"/>
              </a:rPr>
              <a:t>закупка по </a:t>
            </a:r>
            <a:r>
              <a:rPr sz="1770" spc="-10" dirty="0">
                <a:latin typeface="Trebuchet MS" panose="020B0603020202020204" pitchFamily="34" charset="0"/>
                <a:cs typeface="Calibri"/>
              </a:rPr>
              <a:t>расценкам действующего договора </a:t>
            </a:r>
            <a:r>
              <a:rPr sz="1770" dirty="0">
                <a:latin typeface="Trebuchet MS" panose="020B0603020202020204" pitchFamily="34" charset="0"/>
                <a:cs typeface="Calibri"/>
              </a:rPr>
              <a:t>– </a:t>
            </a:r>
            <a:r>
              <a:rPr sz="1770" spc="-5" dirty="0">
                <a:latin typeface="Trebuchet MS" panose="020B0603020202020204" pitchFamily="34" charset="0"/>
                <a:cs typeface="Calibri"/>
              </a:rPr>
              <a:t>если </a:t>
            </a:r>
            <a:r>
              <a:rPr sz="1770" spc="-10" dirty="0">
                <a:latin typeface="Trebuchet MS" panose="020B0603020202020204" pitchFamily="34" charset="0"/>
                <a:cs typeface="Calibri"/>
              </a:rPr>
              <a:t>договор </a:t>
            </a:r>
            <a:r>
              <a:rPr sz="1770" spc="-5" dirty="0">
                <a:latin typeface="Trebuchet MS" panose="020B0603020202020204" pitchFamily="34" charset="0"/>
                <a:cs typeface="Calibri"/>
              </a:rPr>
              <a:t>заключен по</a:t>
            </a:r>
            <a:r>
              <a:rPr sz="1770" spc="217" dirty="0">
                <a:latin typeface="Trebuchet MS" panose="020B0603020202020204" pitchFamily="34" charset="0"/>
                <a:cs typeface="Calibri"/>
              </a:rPr>
              <a:t> </a:t>
            </a:r>
            <a:r>
              <a:rPr sz="1770" spc="-5" dirty="0">
                <a:latin typeface="Trebuchet MS" panose="020B0603020202020204" pitchFamily="34" charset="0"/>
                <a:cs typeface="Calibri"/>
              </a:rPr>
              <a:t>конкурентной</a:t>
            </a:r>
            <a:endParaRPr sz="1770" dirty="0">
              <a:latin typeface="Trebuchet MS" panose="020B0603020202020204" pitchFamily="34" charset="0"/>
              <a:cs typeface="Calibri"/>
            </a:endParaRPr>
          </a:p>
          <a:p>
            <a:pPr marL="366976"/>
            <a:r>
              <a:rPr sz="1770" spc="-5" dirty="0">
                <a:latin typeface="Trebuchet MS" panose="020B0603020202020204" pitchFamily="34" charset="0"/>
                <a:cs typeface="Calibri"/>
              </a:rPr>
              <a:t>/неконкурентной </a:t>
            </a:r>
            <a:r>
              <a:rPr sz="1770" spc="-10" dirty="0">
                <a:latin typeface="Trebuchet MS" panose="020B0603020202020204" pitchFamily="34" charset="0"/>
                <a:cs typeface="Calibri"/>
              </a:rPr>
              <a:t>процедуре </a:t>
            </a:r>
            <a:r>
              <a:rPr sz="1770" spc="-5" dirty="0">
                <a:latin typeface="Trebuchet MS" panose="020B0603020202020204" pitchFamily="34" charset="0"/>
                <a:cs typeface="Calibri"/>
              </a:rPr>
              <a:t>(кроме</a:t>
            </a:r>
            <a:r>
              <a:rPr sz="1770" spc="10" dirty="0">
                <a:latin typeface="Trebuchet MS" panose="020B0603020202020204" pitchFamily="34" charset="0"/>
                <a:cs typeface="Calibri"/>
              </a:rPr>
              <a:t> </a:t>
            </a:r>
            <a:r>
              <a:rPr sz="1770" spc="-5" dirty="0">
                <a:latin typeface="Trebuchet MS" panose="020B0603020202020204" pitchFamily="34" charset="0"/>
                <a:cs typeface="Calibri"/>
              </a:rPr>
              <a:t>ЕП)</a:t>
            </a:r>
            <a:endParaRPr sz="1770" dirty="0">
              <a:latin typeface="Trebuchet MS" panose="020B0603020202020204" pitchFamily="34" charset="0"/>
              <a:cs typeface="Calibri"/>
            </a:endParaRPr>
          </a:p>
          <a:p>
            <a:pPr marL="366976" indent="-281473">
              <a:buFont typeface="Arial"/>
              <a:buChar char="•"/>
              <a:tabLst>
                <a:tab pos="366976" algn="l"/>
                <a:tab pos="367600" algn="l"/>
              </a:tabLst>
            </a:pPr>
            <a:r>
              <a:rPr sz="1770" spc="-5" dirty="0">
                <a:latin typeface="Trebuchet MS" panose="020B0603020202020204" pitchFamily="34" charset="0"/>
                <a:cs typeface="Calibri"/>
              </a:rPr>
              <a:t>Закупка печатных изданий по </a:t>
            </a:r>
            <a:r>
              <a:rPr sz="1770" spc="-10" dirty="0">
                <a:latin typeface="Trebuchet MS" panose="020B0603020202020204" pitchFamily="34" charset="0"/>
                <a:cs typeface="Calibri"/>
              </a:rPr>
              <a:t>цене</a:t>
            </a:r>
            <a:r>
              <a:rPr sz="1770" spc="20" dirty="0">
                <a:latin typeface="Trebuchet MS" panose="020B0603020202020204" pitchFamily="34" charset="0"/>
                <a:cs typeface="Calibri"/>
              </a:rPr>
              <a:t> </a:t>
            </a:r>
            <a:r>
              <a:rPr sz="1770" spc="-10" dirty="0">
                <a:latin typeface="Trebuchet MS" panose="020B0603020202020204" pitchFamily="34" charset="0"/>
                <a:cs typeface="Calibri"/>
              </a:rPr>
              <a:t>издателя</a:t>
            </a:r>
            <a:endParaRPr sz="1770" dirty="0">
              <a:latin typeface="Trebuchet MS" panose="020B0603020202020204" pitchFamily="34" charset="0"/>
              <a:cs typeface="Calibri"/>
            </a:endParaRPr>
          </a:p>
          <a:p>
            <a:pPr marL="366976" indent="-281473">
              <a:buFont typeface="Arial"/>
              <a:buChar char="•"/>
              <a:tabLst>
                <a:tab pos="366976" algn="l"/>
                <a:tab pos="367600" algn="l"/>
              </a:tabLst>
            </a:pPr>
            <a:r>
              <a:rPr sz="1770" spc="-5" dirty="0">
                <a:latin typeface="Trebuchet MS" panose="020B0603020202020204" pitchFamily="34" charset="0"/>
                <a:cs typeface="Calibri"/>
              </a:rPr>
              <a:t>Закупка обучения по </a:t>
            </a:r>
            <a:r>
              <a:rPr sz="1770" spc="-10" dirty="0">
                <a:latin typeface="Trebuchet MS" panose="020B0603020202020204" pitchFamily="34" charset="0"/>
                <a:cs typeface="Calibri"/>
              </a:rPr>
              <a:t>цене образовательного</a:t>
            </a:r>
            <a:r>
              <a:rPr sz="1770" spc="103" dirty="0">
                <a:latin typeface="Trebuchet MS" panose="020B0603020202020204" pitchFamily="34" charset="0"/>
                <a:cs typeface="Calibri"/>
              </a:rPr>
              <a:t> </a:t>
            </a:r>
            <a:r>
              <a:rPr sz="1770" spc="-10" dirty="0">
                <a:latin typeface="Trebuchet MS" panose="020B0603020202020204" pitchFamily="34" charset="0"/>
                <a:cs typeface="Calibri"/>
              </a:rPr>
              <a:t>учреждения</a:t>
            </a:r>
            <a:endParaRPr sz="1770" dirty="0">
              <a:latin typeface="Trebuchet MS" panose="020B0603020202020204" pitchFamily="34" charset="0"/>
              <a:cs typeface="Calibri"/>
            </a:endParaRPr>
          </a:p>
          <a:p>
            <a:pPr marL="366976" indent="-281473">
              <a:buFont typeface="Arial"/>
              <a:buChar char="•"/>
              <a:tabLst>
                <a:tab pos="366976" algn="l"/>
                <a:tab pos="367600" algn="l"/>
              </a:tabLst>
            </a:pPr>
            <a:r>
              <a:rPr sz="1770" spc="-5" dirty="0">
                <a:latin typeface="Trebuchet MS" panose="020B0603020202020204" pitchFamily="34" charset="0"/>
                <a:cs typeface="Calibri"/>
              </a:rPr>
              <a:t>Закупка участия </a:t>
            </a:r>
            <a:r>
              <a:rPr sz="1770" dirty="0">
                <a:latin typeface="Trebuchet MS" panose="020B0603020202020204" pitchFamily="34" charset="0"/>
                <a:cs typeface="Calibri"/>
              </a:rPr>
              <a:t>в </a:t>
            </a:r>
            <a:r>
              <a:rPr sz="1770" spc="-5" dirty="0">
                <a:latin typeface="Trebuchet MS" panose="020B0603020202020204" pitchFamily="34" charset="0"/>
                <a:cs typeface="Calibri"/>
              </a:rPr>
              <a:t>выставках по </a:t>
            </a:r>
            <a:r>
              <a:rPr sz="1770" spc="-10" dirty="0">
                <a:latin typeface="Trebuchet MS" panose="020B0603020202020204" pitchFamily="34" charset="0"/>
                <a:cs typeface="Calibri"/>
              </a:rPr>
              <a:t>цене</a:t>
            </a:r>
            <a:r>
              <a:rPr sz="1770" dirty="0">
                <a:latin typeface="Trebuchet MS" panose="020B0603020202020204" pitchFamily="34" charset="0"/>
                <a:cs typeface="Calibri"/>
              </a:rPr>
              <a:t> </a:t>
            </a:r>
            <a:r>
              <a:rPr sz="1770" spc="-5" dirty="0">
                <a:latin typeface="Trebuchet MS" panose="020B0603020202020204" pitchFamily="34" charset="0"/>
                <a:cs typeface="Calibri"/>
              </a:rPr>
              <a:t>организатора</a:t>
            </a:r>
            <a:endParaRPr sz="1770" dirty="0">
              <a:latin typeface="Trebuchet MS" panose="020B0603020202020204" pitchFamily="34" charset="0"/>
              <a:cs typeface="Calibri"/>
            </a:endParaRPr>
          </a:p>
        </p:txBody>
      </p:sp>
      <p:sp>
        <p:nvSpPr>
          <p:cNvPr id="6" name="Прямоугольник 5"/>
          <p:cNvSpPr/>
          <p:nvPr/>
        </p:nvSpPr>
        <p:spPr>
          <a:xfrm>
            <a:off x="582366" y="2716676"/>
            <a:ext cx="10983734" cy="1300730"/>
          </a:xfrm>
          <a:prstGeom prst="rect">
            <a:avLst/>
          </a:prstGeom>
          <a:ln>
            <a:solidFill>
              <a:schemeClr val="accent1"/>
            </a:solidFill>
          </a:ln>
        </p:spPr>
        <p:txBody>
          <a:bodyPr wrap="square">
            <a:spAutoFit/>
          </a:bodyPr>
          <a:lstStyle/>
          <a:p>
            <a:r>
              <a:rPr lang="ru-RU" sz="1572" b="1" dirty="0">
                <a:latin typeface="Trebuchet MS" panose="020B0603020202020204" pitchFamily="34" charset="0"/>
              </a:rPr>
              <a:t>Метод одной цены – </a:t>
            </a:r>
            <a:r>
              <a:rPr lang="ru-RU" sz="1572" dirty="0">
                <a:latin typeface="Trebuchet MS" panose="020B0603020202020204" pitchFamily="34" charset="0"/>
              </a:rPr>
              <a:t>цена договора определяется по цене, установленной организацией, являющейся единственным производителем (поставщиком) товаров, (исполнителем работ, услуг), либо обладающей исключительным правом на товар, работу, услугу. Метод применяется в случае, если предполагается осуществление закупки товаров, работ, услуг, производимых (поставляемых, исполняемых, оказываемых) одной организацией, либо исключительными правами на данные товары, работы, услуги обладает одна организация.</a:t>
            </a:r>
          </a:p>
        </p:txBody>
      </p:sp>
    </p:spTree>
    <p:extLst>
      <p:ext uri="{BB962C8B-B14F-4D97-AF65-F5344CB8AC3E}">
        <p14:creationId xmlns:p14="http://schemas.microsoft.com/office/powerpoint/2010/main" val="3815258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0823" y="1189254"/>
            <a:ext cx="11152117" cy="4616648"/>
          </a:xfrm>
          <a:prstGeom prst="rect">
            <a:avLst/>
          </a:prstGeom>
        </p:spPr>
        <p:txBody>
          <a:bodyPr vert="horz" wrap="square" lIns="0" tIns="0" rIns="0" bIns="0" rtlCol="0">
            <a:spAutoFit/>
          </a:bodyPr>
          <a:lstStyle/>
          <a:p>
            <a:pPr marL="293955" marR="4993" indent="-281473">
              <a:buFont typeface="Wingdings"/>
              <a:buChar char=""/>
              <a:tabLst>
                <a:tab pos="294580" algn="l"/>
              </a:tabLst>
            </a:pPr>
            <a:r>
              <a:rPr sz="2000" spc="-25" dirty="0">
                <a:latin typeface="Trebuchet MS" panose="020B0603020202020204" pitchFamily="34" charset="0"/>
                <a:cs typeface="Calibri"/>
              </a:rPr>
              <a:t>Метод </a:t>
            </a:r>
            <a:r>
              <a:rPr sz="2000" spc="-5" dirty="0">
                <a:latin typeface="Trebuchet MS" panose="020B0603020202020204" pitchFamily="34" charset="0"/>
                <a:cs typeface="Calibri"/>
              </a:rPr>
              <a:t>и </a:t>
            </a:r>
            <a:r>
              <a:rPr sz="2000" spc="-25" dirty="0">
                <a:latin typeface="Trebuchet MS" panose="020B0603020202020204" pitchFamily="34" charset="0"/>
                <a:cs typeface="Calibri"/>
              </a:rPr>
              <a:t>результат </a:t>
            </a:r>
            <a:r>
              <a:rPr sz="2000" spc="-15" dirty="0">
                <a:latin typeface="Trebuchet MS" panose="020B0603020202020204" pitchFamily="34" charset="0"/>
                <a:cs typeface="Calibri"/>
              </a:rPr>
              <a:t>определения </a:t>
            </a:r>
            <a:r>
              <a:rPr sz="2000" spc="-5" dirty="0">
                <a:latin typeface="Trebuchet MS" panose="020B0603020202020204" pitchFamily="34" charset="0"/>
                <a:cs typeface="Calibri"/>
              </a:rPr>
              <a:t>начальной </a:t>
            </a:r>
            <a:r>
              <a:rPr sz="2000" spc="-10" dirty="0">
                <a:latin typeface="Trebuchet MS" panose="020B0603020202020204" pitchFamily="34" charset="0"/>
                <a:cs typeface="Calibri"/>
              </a:rPr>
              <a:t>(максимальной) </a:t>
            </a:r>
            <a:r>
              <a:rPr sz="2000" spc="-15" dirty="0">
                <a:latin typeface="Trebuchet MS" panose="020B0603020202020204" pitchFamily="34" charset="0"/>
                <a:cs typeface="Calibri"/>
              </a:rPr>
              <a:t>цены </a:t>
            </a:r>
            <a:r>
              <a:rPr sz="2000" spc="-10" dirty="0">
                <a:latin typeface="Trebuchet MS" panose="020B0603020202020204" pitchFamily="34" charset="0"/>
                <a:cs typeface="Calibri"/>
              </a:rPr>
              <a:t>договора, </a:t>
            </a:r>
            <a:r>
              <a:rPr sz="2000" spc="-15" dirty="0">
                <a:latin typeface="Trebuchet MS" panose="020B0603020202020204" pitchFamily="34" charset="0"/>
                <a:cs typeface="Calibri"/>
              </a:rPr>
              <a:t>цены </a:t>
            </a:r>
            <a:r>
              <a:rPr sz="2000" spc="-10" dirty="0">
                <a:latin typeface="Trebuchet MS" panose="020B0603020202020204" pitchFamily="34" charset="0"/>
                <a:cs typeface="Calibri"/>
              </a:rPr>
              <a:t>единицы  </a:t>
            </a:r>
            <a:r>
              <a:rPr sz="2000" spc="-5" dirty="0">
                <a:latin typeface="Trebuchet MS" panose="020B0603020202020204" pitchFamily="34" charset="0"/>
                <a:cs typeface="Calibri"/>
              </a:rPr>
              <a:t>товаров, </a:t>
            </a:r>
            <a:r>
              <a:rPr sz="2000" spc="-25" dirty="0">
                <a:latin typeface="Trebuchet MS" panose="020B0603020202020204" pitchFamily="34" charset="0"/>
                <a:cs typeface="Calibri"/>
              </a:rPr>
              <a:t>работ, </a:t>
            </a:r>
            <a:r>
              <a:rPr sz="2000" spc="-10" dirty="0">
                <a:latin typeface="Trebuchet MS" panose="020B0603020202020204" pitchFamily="34" charset="0"/>
                <a:cs typeface="Calibri"/>
              </a:rPr>
              <a:t>услуг (суммы цен), </a:t>
            </a:r>
            <a:r>
              <a:rPr sz="2000" spc="-5" dirty="0">
                <a:latin typeface="Trebuchet MS" panose="020B0603020202020204" pitchFamily="34" charset="0"/>
                <a:cs typeface="Calibri"/>
              </a:rPr>
              <a:t>а </a:t>
            </a:r>
            <a:r>
              <a:rPr sz="2000" spc="-10" dirty="0">
                <a:latin typeface="Trebuchet MS" panose="020B0603020202020204" pitchFamily="34" charset="0"/>
                <a:cs typeface="Calibri"/>
              </a:rPr>
              <a:t>также </a:t>
            </a:r>
            <a:r>
              <a:rPr sz="2000" spc="-5" dirty="0">
                <a:latin typeface="Trebuchet MS" panose="020B0603020202020204" pitchFamily="34" charset="0"/>
                <a:cs typeface="Calibri"/>
              </a:rPr>
              <a:t>источники информации </a:t>
            </a:r>
            <a:r>
              <a:rPr sz="2000" spc="-15" dirty="0">
                <a:latin typeface="Trebuchet MS" panose="020B0603020202020204" pitchFamily="34" charset="0"/>
                <a:cs typeface="Calibri"/>
              </a:rPr>
              <a:t>отражаются </a:t>
            </a:r>
            <a:r>
              <a:rPr sz="2000" i="1" spc="-5" dirty="0">
                <a:solidFill>
                  <a:srgbClr val="7030A0"/>
                </a:solidFill>
                <a:latin typeface="Trebuchet MS" panose="020B0603020202020204" pitchFamily="34" charset="0"/>
                <a:cs typeface="Calibri"/>
              </a:rPr>
              <a:t>в </a:t>
            </a:r>
            <a:r>
              <a:rPr sz="2000" i="1" spc="-10" dirty="0">
                <a:solidFill>
                  <a:srgbClr val="7030A0"/>
                </a:solidFill>
                <a:latin typeface="Trebuchet MS" panose="020B0603020202020204" pitchFamily="34" charset="0"/>
                <a:cs typeface="Calibri"/>
              </a:rPr>
              <a:t>протоколе  (расчете) обоснования начальной (максимальной) </a:t>
            </a:r>
            <a:r>
              <a:rPr sz="2000" i="1" spc="-15" dirty="0">
                <a:solidFill>
                  <a:srgbClr val="7030A0"/>
                </a:solidFill>
                <a:latin typeface="Trebuchet MS" panose="020B0603020202020204" pitchFamily="34" charset="0"/>
                <a:cs typeface="Calibri"/>
              </a:rPr>
              <a:t>цены </a:t>
            </a:r>
            <a:r>
              <a:rPr sz="2000" i="1" spc="-5" dirty="0">
                <a:solidFill>
                  <a:srgbClr val="7030A0"/>
                </a:solidFill>
                <a:latin typeface="Trebuchet MS" panose="020B0603020202020204" pitchFamily="34" charset="0"/>
                <a:cs typeface="Calibri"/>
              </a:rPr>
              <a:t>договора. </a:t>
            </a:r>
            <a:r>
              <a:rPr sz="2000" spc="-5" dirty="0">
                <a:latin typeface="Trebuchet MS" panose="020B0603020202020204" pitchFamily="34" charset="0"/>
                <a:cs typeface="Calibri"/>
              </a:rPr>
              <a:t>Названный </a:t>
            </a:r>
            <a:r>
              <a:rPr sz="2000" spc="-20" dirty="0">
                <a:latin typeface="Trebuchet MS" panose="020B0603020202020204" pitchFamily="34" charset="0"/>
                <a:cs typeface="Calibri"/>
              </a:rPr>
              <a:t>протокол  </a:t>
            </a:r>
            <a:r>
              <a:rPr sz="2000" spc="-10" dirty="0">
                <a:latin typeface="Trebuchet MS" panose="020B0603020202020204" pitchFamily="34" charset="0"/>
                <a:cs typeface="Calibri"/>
              </a:rPr>
              <a:t>утверждается </a:t>
            </a:r>
            <a:r>
              <a:rPr sz="2000" spc="-20" dirty="0">
                <a:latin typeface="Trebuchet MS" panose="020B0603020202020204" pitchFamily="34" charset="0"/>
                <a:cs typeface="Calibri"/>
              </a:rPr>
              <a:t>руководителем </a:t>
            </a:r>
            <a:r>
              <a:rPr sz="2000" spc="-15" dirty="0">
                <a:latin typeface="Trebuchet MS" panose="020B0603020202020204" pitchFamily="34" charset="0"/>
                <a:cs typeface="Calibri"/>
              </a:rPr>
              <a:t>Заказчика </a:t>
            </a:r>
            <a:r>
              <a:rPr sz="2000" spc="-5" dirty="0">
                <a:latin typeface="Trebuchet MS" panose="020B0603020202020204" pitchFamily="34" charset="0"/>
                <a:cs typeface="Calibri"/>
              </a:rPr>
              <a:t>или иным </a:t>
            </a:r>
            <a:r>
              <a:rPr sz="2000" spc="-10" dirty="0">
                <a:latin typeface="Trebuchet MS" panose="020B0603020202020204" pitchFamily="34" charset="0"/>
                <a:cs typeface="Calibri"/>
              </a:rPr>
              <a:t>лицом, </a:t>
            </a:r>
            <a:r>
              <a:rPr sz="2000" spc="-5" dirty="0">
                <a:latin typeface="Trebuchet MS" panose="020B0603020202020204" pitchFamily="34" charset="0"/>
                <a:cs typeface="Calibri"/>
              </a:rPr>
              <a:t>уполномоченным </a:t>
            </a:r>
            <a:r>
              <a:rPr sz="2000" spc="-20" dirty="0">
                <a:latin typeface="Trebuchet MS" panose="020B0603020202020204" pitchFamily="34" charset="0"/>
                <a:cs typeface="Calibri"/>
              </a:rPr>
              <a:t>руководителем  </a:t>
            </a:r>
            <a:r>
              <a:rPr sz="2000" spc="-15" dirty="0">
                <a:latin typeface="Trebuchet MS" panose="020B0603020202020204" pitchFamily="34" charset="0"/>
                <a:cs typeface="Calibri"/>
              </a:rPr>
              <a:t>Заказчика </a:t>
            </a:r>
            <a:r>
              <a:rPr sz="2000" i="1" u="heavy" spc="-10" dirty="0">
                <a:latin typeface="Trebuchet MS" panose="020B0603020202020204" pitchFamily="34" charset="0"/>
                <a:cs typeface="Calibri"/>
              </a:rPr>
              <a:t>(ответственный </a:t>
            </a:r>
            <a:r>
              <a:rPr sz="2000" i="1" u="heavy" spc="-5" dirty="0">
                <a:latin typeface="Trebuchet MS" panose="020B0603020202020204" pitchFamily="34" charset="0"/>
                <a:cs typeface="Calibri"/>
              </a:rPr>
              <a:t>за закупки), </a:t>
            </a:r>
            <a:r>
              <a:rPr sz="2000" spc="-5" dirty="0">
                <a:latin typeface="Trebuchet MS" panose="020B0603020202020204" pitchFamily="34" charset="0"/>
                <a:cs typeface="Calibri"/>
              </a:rPr>
              <a:t>и </a:t>
            </a:r>
            <a:r>
              <a:rPr sz="2000" spc="-10" dirty="0">
                <a:latin typeface="Trebuchet MS" panose="020B0603020202020204" pitchFamily="34" charset="0"/>
                <a:cs typeface="Calibri"/>
              </a:rPr>
              <a:t>хранится вместе </a:t>
            </a:r>
            <a:r>
              <a:rPr sz="2000" spc="-5" dirty="0">
                <a:latin typeface="Trebuchet MS" panose="020B0603020202020204" pitchFamily="34" charset="0"/>
                <a:cs typeface="Calibri"/>
              </a:rPr>
              <a:t>с остальными </a:t>
            </a:r>
            <a:r>
              <a:rPr sz="2000" spc="-15" dirty="0">
                <a:latin typeface="Trebuchet MS" panose="020B0603020202020204" pitchFamily="34" charset="0"/>
                <a:cs typeface="Calibri"/>
              </a:rPr>
              <a:t>протоколами  </a:t>
            </a:r>
            <a:r>
              <a:rPr sz="2000" spc="-5" dirty="0">
                <a:latin typeface="Trebuchet MS" panose="020B0603020202020204" pitchFamily="34" charset="0"/>
                <a:cs typeface="Calibri"/>
              </a:rPr>
              <a:t>закупки не менее </a:t>
            </a:r>
            <a:r>
              <a:rPr sz="2000" spc="-10" dirty="0">
                <a:latin typeface="Trebuchet MS" panose="020B0603020202020204" pitchFamily="34" charset="0"/>
                <a:cs typeface="Calibri"/>
              </a:rPr>
              <a:t>трех </a:t>
            </a:r>
            <a:r>
              <a:rPr sz="2000" spc="-34" dirty="0">
                <a:latin typeface="Trebuchet MS" panose="020B0603020202020204" pitchFamily="34" charset="0"/>
                <a:cs typeface="Calibri"/>
              </a:rPr>
              <a:t>лет. </a:t>
            </a:r>
            <a:r>
              <a:rPr sz="2000" spc="-15" dirty="0">
                <a:latin typeface="Trebuchet MS" panose="020B0603020202020204" pitchFamily="34" charset="0"/>
                <a:cs typeface="Calibri"/>
              </a:rPr>
              <a:t>Протокол </a:t>
            </a:r>
            <a:r>
              <a:rPr sz="2000" spc="-5" dirty="0">
                <a:latin typeface="Trebuchet MS" panose="020B0603020202020204" pitchFamily="34" charset="0"/>
                <a:cs typeface="Calibri"/>
              </a:rPr>
              <a:t>обоснования начальной </a:t>
            </a:r>
            <a:r>
              <a:rPr sz="2000" spc="-10" dirty="0">
                <a:latin typeface="Trebuchet MS" panose="020B0603020202020204" pitchFamily="34" charset="0"/>
                <a:cs typeface="Calibri"/>
              </a:rPr>
              <a:t>(максимальной) </a:t>
            </a:r>
            <a:r>
              <a:rPr sz="2000" spc="-15" dirty="0">
                <a:latin typeface="Trebuchet MS" panose="020B0603020202020204" pitchFamily="34" charset="0"/>
                <a:cs typeface="Calibri"/>
              </a:rPr>
              <a:t>цены  </a:t>
            </a:r>
            <a:r>
              <a:rPr sz="2000" spc="-10" dirty="0">
                <a:latin typeface="Trebuchet MS" panose="020B0603020202020204" pitchFamily="34" charset="0"/>
                <a:cs typeface="Calibri"/>
              </a:rPr>
              <a:t>договора </a:t>
            </a:r>
            <a:r>
              <a:rPr sz="2000" spc="-15" dirty="0">
                <a:latin typeface="Trebuchet MS" panose="020B0603020202020204" pitchFamily="34" charset="0"/>
                <a:cs typeface="Calibri"/>
              </a:rPr>
              <a:t>может </a:t>
            </a:r>
            <a:r>
              <a:rPr sz="2000" spc="-10" dirty="0">
                <a:latin typeface="Trebuchet MS" panose="020B0603020202020204" pitchFamily="34" charset="0"/>
                <a:cs typeface="Calibri"/>
              </a:rPr>
              <a:t>размещаться </a:t>
            </a:r>
            <a:r>
              <a:rPr sz="2000" spc="-5" dirty="0">
                <a:latin typeface="Trebuchet MS" panose="020B0603020202020204" pitchFamily="34" charset="0"/>
                <a:cs typeface="Calibri"/>
              </a:rPr>
              <a:t>в </a:t>
            </a:r>
            <a:r>
              <a:rPr sz="2000" spc="-10" dirty="0">
                <a:latin typeface="Trebuchet MS" panose="020B0603020202020204" pitchFamily="34" charset="0"/>
                <a:cs typeface="Calibri"/>
              </a:rPr>
              <a:t>ЕИС </a:t>
            </a:r>
            <a:r>
              <a:rPr sz="2000" spc="-5" dirty="0">
                <a:latin typeface="Trebuchet MS" panose="020B0603020202020204" pitchFamily="34" charset="0"/>
                <a:cs typeface="Calibri"/>
              </a:rPr>
              <a:t>по </a:t>
            </a:r>
            <a:r>
              <a:rPr sz="2000" spc="-10" dirty="0">
                <a:latin typeface="Trebuchet MS" panose="020B0603020202020204" pitchFamily="34" charset="0"/>
                <a:cs typeface="Calibri"/>
              </a:rPr>
              <a:t>усмотрению Заказчика. </a:t>
            </a:r>
            <a:r>
              <a:rPr sz="2000" i="1" u="heavy" spc="-15" dirty="0">
                <a:latin typeface="Trebuchet MS" panose="020B0603020202020204" pitchFamily="34" charset="0"/>
                <a:cs typeface="Calibri"/>
              </a:rPr>
              <a:t>Можно </a:t>
            </a:r>
            <a:r>
              <a:rPr sz="2000" i="1" u="heavy" spc="-5" dirty="0">
                <a:latin typeface="Trebuchet MS" panose="020B0603020202020204" pitchFamily="34" charset="0"/>
                <a:cs typeface="Calibri"/>
              </a:rPr>
              <a:t>разработать  </a:t>
            </a:r>
            <a:r>
              <a:rPr sz="2000" i="1" u="heavy" spc="-10" dirty="0">
                <a:latin typeface="Trebuchet MS" panose="020B0603020202020204" pitchFamily="34" charset="0"/>
                <a:cs typeface="Calibri"/>
              </a:rPr>
              <a:t>форму протокола </a:t>
            </a:r>
            <a:r>
              <a:rPr sz="2000" i="1" u="heavy" spc="-5" dirty="0">
                <a:latin typeface="Trebuchet MS" panose="020B0603020202020204" pitchFamily="34" charset="0"/>
                <a:cs typeface="Calibri"/>
              </a:rPr>
              <a:t>и включить в</a:t>
            </a:r>
            <a:r>
              <a:rPr sz="2000" i="1" u="heavy" spc="-10" dirty="0">
                <a:latin typeface="Trebuchet MS" panose="020B0603020202020204" pitchFamily="34" charset="0"/>
                <a:cs typeface="Calibri"/>
              </a:rPr>
              <a:t> </a:t>
            </a:r>
            <a:r>
              <a:rPr sz="2000" i="1" u="heavy" spc="-15" dirty="0">
                <a:latin typeface="Trebuchet MS" panose="020B0603020202020204" pitchFamily="34" charset="0"/>
                <a:cs typeface="Calibri"/>
              </a:rPr>
              <a:t>Положение.</a:t>
            </a:r>
            <a:endParaRPr sz="2000" dirty="0">
              <a:latin typeface="Trebuchet MS" panose="020B0603020202020204" pitchFamily="34" charset="0"/>
              <a:cs typeface="Calibri"/>
            </a:endParaRPr>
          </a:p>
          <a:p>
            <a:pPr>
              <a:spcBef>
                <a:spcPts val="49"/>
              </a:spcBef>
              <a:buFont typeface="Wingdings"/>
              <a:buChar char=""/>
            </a:pPr>
            <a:endParaRPr sz="2000" dirty="0">
              <a:latin typeface="Trebuchet MS" panose="020B0603020202020204" pitchFamily="34" charset="0"/>
              <a:cs typeface="Times New Roman"/>
            </a:endParaRPr>
          </a:p>
          <a:p>
            <a:pPr marL="293955" marR="438749" indent="-281473">
              <a:buFont typeface="Wingdings"/>
              <a:buChar char=""/>
              <a:tabLst>
                <a:tab pos="294580" algn="l"/>
              </a:tabLst>
            </a:pPr>
            <a:r>
              <a:rPr sz="2000" spc="-10" dirty="0">
                <a:latin typeface="Trebuchet MS" panose="020B0603020202020204" pitchFamily="34" charset="0"/>
                <a:cs typeface="Calibri"/>
              </a:rPr>
              <a:t>Заказчик </a:t>
            </a:r>
            <a:r>
              <a:rPr sz="2000" spc="-5" dirty="0">
                <a:latin typeface="Trebuchet MS" panose="020B0603020202020204" pitchFamily="34" charset="0"/>
                <a:cs typeface="Calibri"/>
              </a:rPr>
              <a:t>вправе заключить </a:t>
            </a:r>
            <a:r>
              <a:rPr sz="2000" spc="-10" dirty="0">
                <a:latin typeface="Trebuchet MS" panose="020B0603020202020204" pitchFamily="34" charset="0"/>
                <a:cs typeface="Calibri"/>
              </a:rPr>
              <a:t>контракт </a:t>
            </a:r>
            <a:r>
              <a:rPr sz="2000" spc="-5" dirty="0">
                <a:latin typeface="Trebuchet MS" panose="020B0603020202020204" pitchFamily="34" charset="0"/>
                <a:cs typeface="Calibri"/>
              </a:rPr>
              <a:t>с </a:t>
            </a:r>
            <a:r>
              <a:rPr sz="2000" spc="-10" dirty="0">
                <a:latin typeface="Trebuchet MS" panose="020B0603020202020204" pitchFamily="34" charset="0"/>
                <a:cs typeface="Calibri"/>
              </a:rPr>
              <a:t>единственным поставщиком </a:t>
            </a:r>
            <a:r>
              <a:rPr sz="2000" spc="-15" dirty="0">
                <a:latin typeface="Trebuchet MS" panose="020B0603020202020204" pitchFamily="34" charset="0"/>
                <a:cs typeface="Calibri"/>
              </a:rPr>
              <a:t>(подрядчиком,  исполнителем) </a:t>
            </a:r>
            <a:r>
              <a:rPr sz="2000" spc="-5" dirty="0">
                <a:latin typeface="Trebuchet MS" panose="020B0603020202020204" pitchFamily="34" charset="0"/>
                <a:cs typeface="Calibri"/>
              </a:rPr>
              <a:t>по основаниям </a:t>
            </a:r>
            <a:r>
              <a:rPr sz="2000" spc="-10" dirty="0">
                <a:latin typeface="Trebuchet MS" panose="020B0603020202020204" pitchFamily="34" charset="0"/>
                <a:cs typeface="Calibri"/>
              </a:rPr>
              <a:t>установленным </a:t>
            </a:r>
            <a:r>
              <a:rPr sz="2000" spc="-15" dirty="0">
                <a:latin typeface="Trebuchet MS" panose="020B0603020202020204" pitchFamily="34" charset="0"/>
                <a:cs typeface="Calibri"/>
              </a:rPr>
              <a:t>Положением, </a:t>
            </a:r>
            <a:r>
              <a:rPr sz="2000" spc="-5" dirty="0">
                <a:latin typeface="Trebuchet MS" panose="020B0603020202020204" pitchFamily="34" charset="0"/>
                <a:cs typeface="Calibri"/>
              </a:rPr>
              <a:t>в </a:t>
            </a:r>
            <a:r>
              <a:rPr sz="2000" spc="-10" dirty="0">
                <a:latin typeface="Trebuchet MS" panose="020B0603020202020204" pitchFamily="34" charset="0"/>
                <a:cs typeface="Calibri"/>
              </a:rPr>
              <a:t>том </a:t>
            </a:r>
            <a:r>
              <a:rPr sz="2000" spc="-5" dirty="0">
                <a:latin typeface="Trebuchet MS" panose="020B0603020202020204" pitchFamily="34" charset="0"/>
                <a:cs typeface="Calibri"/>
              </a:rPr>
              <a:t>числе по </a:t>
            </a:r>
            <a:r>
              <a:rPr sz="2000" spc="-10" dirty="0">
                <a:latin typeface="Trebuchet MS" panose="020B0603020202020204" pitchFamily="34" charset="0"/>
                <a:cs typeface="Calibri"/>
              </a:rPr>
              <a:t>цене </a:t>
            </a:r>
            <a:r>
              <a:rPr sz="2000" spc="-5" dirty="0">
                <a:latin typeface="Trebuchet MS" panose="020B0603020202020204" pitchFamily="34" charset="0"/>
                <a:cs typeface="Calibri"/>
              </a:rPr>
              <a:t>за  </a:t>
            </a:r>
            <a:r>
              <a:rPr sz="2000" spc="-15" dirty="0">
                <a:latin typeface="Trebuchet MS" panose="020B0603020202020204" pitchFamily="34" charset="0"/>
                <a:cs typeface="Calibri"/>
              </a:rPr>
              <a:t>единицу </a:t>
            </a:r>
            <a:r>
              <a:rPr sz="2000" spc="-10" dirty="0">
                <a:latin typeface="Trebuchet MS" panose="020B0603020202020204" pitchFamily="34" charset="0"/>
                <a:cs typeface="Calibri"/>
              </a:rPr>
              <a:t>товара, работы, услуги </a:t>
            </a:r>
            <a:r>
              <a:rPr sz="2000" spc="-5" dirty="0">
                <a:latin typeface="Trebuchet MS" panose="020B0603020202020204" pitchFamily="34" charset="0"/>
                <a:cs typeface="Calibri"/>
              </a:rPr>
              <a:t>в случае, </a:t>
            </a:r>
            <a:r>
              <a:rPr sz="2000" spc="-10" dirty="0">
                <a:latin typeface="Trebuchet MS" panose="020B0603020202020204" pitchFamily="34" charset="0"/>
                <a:cs typeface="Calibri"/>
              </a:rPr>
              <a:t>если невозможно </a:t>
            </a:r>
            <a:r>
              <a:rPr sz="2000" spc="-15" dirty="0">
                <a:latin typeface="Trebuchet MS" panose="020B0603020202020204" pitchFamily="34" charset="0"/>
                <a:cs typeface="Calibri"/>
              </a:rPr>
              <a:t>определить </a:t>
            </a:r>
            <a:r>
              <a:rPr sz="2000" spc="-10" dirty="0">
                <a:latin typeface="Trebuchet MS" panose="020B0603020202020204" pitchFamily="34" charset="0"/>
                <a:cs typeface="Calibri"/>
              </a:rPr>
              <a:t>требуемое  заказчику </a:t>
            </a:r>
            <a:r>
              <a:rPr sz="2000" spc="-15" dirty="0">
                <a:latin typeface="Trebuchet MS" panose="020B0603020202020204" pitchFamily="34" charset="0"/>
                <a:cs typeface="Calibri"/>
              </a:rPr>
              <a:t>количество </a:t>
            </a:r>
            <a:r>
              <a:rPr sz="2000" spc="-5" dirty="0">
                <a:latin typeface="Trebuchet MS" panose="020B0603020202020204" pitchFamily="34" charset="0"/>
                <a:cs typeface="Calibri"/>
              </a:rPr>
              <a:t>товаров, </a:t>
            </a:r>
            <a:r>
              <a:rPr sz="2000" spc="-25" dirty="0">
                <a:latin typeface="Trebuchet MS" panose="020B0603020202020204" pitchFamily="34" charset="0"/>
                <a:cs typeface="Calibri"/>
              </a:rPr>
              <a:t>работ, услуг. </a:t>
            </a:r>
            <a:r>
              <a:rPr sz="2000" spc="-5" dirty="0">
                <a:latin typeface="Trebuchet MS" panose="020B0603020202020204" pitchFamily="34" charset="0"/>
                <a:cs typeface="Calibri"/>
              </a:rPr>
              <a:t>При </a:t>
            </a:r>
            <a:r>
              <a:rPr sz="2000" spc="-15" dirty="0">
                <a:latin typeface="Trebuchet MS" panose="020B0603020202020204" pitchFamily="34" charset="0"/>
                <a:cs typeface="Calibri"/>
              </a:rPr>
              <a:t>этом </a:t>
            </a:r>
            <a:r>
              <a:rPr sz="2000" spc="-10" dirty="0">
                <a:latin typeface="Trebuchet MS" panose="020B0603020202020204" pitchFamily="34" charset="0"/>
                <a:cs typeface="Calibri"/>
              </a:rPr>
              <a:t>договор </a:t>
            </a:r>
            <a:r>
              <a:rPr sz="2000" spc="-15" dirty="0">
                <a:latin typeface="Trebuchet MS" panose="020B0603020202020204" pitchFamily="34" charset="0"/>
                <a:cs typeface="Calibri"/>
              </a:rPr>
              <a:t>может </a:t>
            </a:r>
            <a:r>
              <a:rPr sz="2000" spc="-20" dirty="0">
                <a:latin typeface="Trebuchet MS" panose="020B0603020202020204" pitchFamily="34" charset="0"/>
                <a:cs typeface="Calibri"/>
              </a:rPr>
              <a:t>содержать </a:t>
            </a:r>
            <a:r>
              <a:rPr sz="2000" spc="-10" dirty="0">
                <a:latin typeface="Trebuchet MS" panose="020B0603020202020204" pitchFamily="34" charset="0"/>
                <a:cs typeface="Calibri"/>
              </a:rPr>
              <a:t>порядок  </a:t>
            </a:r>
            <a:r>
              <a:rPr sz="2000" spc="-15" dirty="0">
                <a:latin typeface="Trebuchet MS" panose="020B0603020202020204" pitchFamily="34" charset="0"/>
                <a:cs typeface="Calibri"/>
              </a:rPr>
              <a:t>определения количества </a:t>
            </a:r>
            <a:r>
              <a:rPr sz="2000" spc="-10" dirty="0">
                <a:latin typeface="Trebuchet MS" panose="020B0603020202020204" pitchFamily="34" charset="0"/>
                <a:cs typeface="Calibri"/>
              </a:rPr>
              <a:t>поставляемого товара, объема выполняемой работы,  оказываемой услуги </a:t>
            </a:r>
            <a:r>
              <a:rPr sz="2000" spc="-5" dirty="0">
                <a:latin typeface="Trebuchet MS" panose="020B0603020202020204" pitchFamily="34" charset="0"/>
                <a:cs typeface="Calibri"/>
              </a:rPr>
              <a:t>на основании заявок</a:t>
            </a:r>
            <a:r>
              <a:rPr sz="2000" spc="83" dirty="0">
                <a:latin typeface="Trebuchet MS" panose="020B0603020202020204" pitchFamily="34" charset="0"/>
                <a:cs typeface="Calibri"/>
              </a:rPr>
              <a:t> </a:t>
            </a:r>
            <a:r>
              <a:rPr sz="2000" spc="-15" dirty="0">
                <a:latin typeface="Trebuchet MS" panose="020B0603020202020204" pitchFamily="34" charset="0"/>
                <a:cs typeface="Calibri"/>
              </a:rPr>
              <a:t>заказчика.</a:t>
            </a:r>
            <a:endParaRPr sz="2000" dirty="0">
              <a:latin typeface="Trebuchet MS" panose="020B0603020202020204" pitchFamily="34" charset="0"/>
              <a:cs typeface="Calibri"/>
            </a:endParaRPr>
          </a:p>
        </p:txBody>
      </p:sp>
      <p:sp>
        <p:nvSpPr>
          <p:cNvPr id="4"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3241230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990600"/>
            <a:ext cx="10736463" cy="4443297"/>
          </a:xfrm>
          <a:prstGeom prst="rect">
            <a:avLst/>
          </a:prstGeom>
        </p:spPr>
        <p:txBody>
          <a:bodyPr vert="horz" wrap="square" lIns="0" tIns="0" rIns="0" bIns="0" rtlCol="0">
            <a:spAutoFit/>
          </a:bodyPr>
          <a:lstStyle/>
          <a:p>
            <a:pPr marL="293955" marR="371345" indent="-281473">
              <a:buFont typeface="Wingdings"/>
              <a:buChar char=""/>
              <a:tabLst>
                <a:tab pos="294580" algn="l"/>
              </a:tabLst>
            </a:pPr>
            <a:r>
              <a:rPr sz="1805" spc="-5" dirty="0">
                <a:latin typeface="Trebuchet MS" panose="020B0603020202020204" pitchFamily="34" charset="0"/>
                <a:cs typeface="Calibri"/>
              </a:rPr>
              <a:t>Обоснование </a:t>
            </a:r>
            <a:r>
              <a:rPr sz="1805" spc="-10" dirty="0">
                <a:latin typeface="Trebuchet MS" panose="020B0603020202020204" pitchFamily="34" charset="0"/>
                <a:cs typeface="Calibri"/>
              </a:rPr>
              <a:t>цены договора </a:t>
            </a:r>
            <a:r>
              <a:rPr sz="1805" dirty="0">
                <a:latin typeface="Trebuchet MS" panose="020B0603020202020204" pitchFamily="34" charset="0"/>
                <a:cs typeface="Calibri"/>
              </a:rPr>
              <a:t>с </a:t>
            </a:r>
            <a:r>
              <a:rPr sz="1805" spc="-5" dirty="0">
                <a:latin typeface="Trebuchet MS" panose="020B0603020202020204" pitchFamily="34" charset="0"/>
                <a:cs typeface="Calibri"/>
              </a:rPr>
              <a:t>единственным </a:t>
            </a:r>
            <a:r>
              <a:rPr sz="1805" spc="-10" dirty="0">
                <a:latin typeface="Trebuchet MS" panose="020B0603020202020204" pitchFamily="34" charset="0"/>
                <a:cs typeface="Calibri"/>
              </a:rPr>
              <a:t>поставщиком, </a:t>
            </a:r>
            <a:r>
              <a:rPr sz="1805" spc="-5" dirty="0">
                <a:latin typeface="Trebuchet MS" panose="020B0603020202020204" pitchFamily="34" charset="0"/>
                <a:cs typeface="Calibri"/>
              </a:rPr>
              <a:t>сбор ценовых </a:t>
            </a:r>
            <a:r>
              <a:rPr sz="1805" spc="-10" dirty="0">
                <a:latin typeface="Trebuchet MS" panose="020B0603020202020204" pitchFamily="34" charset="0"/>
                <a:cs typeface="Calibri"/>
              </a:rPr>
              <a:t>предложений </a:t>
            </a:r>
            <a:r>
              <a:rPr sz="1805" spc="-5" dirty="0">
                <a:latin typeface="Trebuchet MS" panose="020B0603020202020204" pitchFamily="34" charset="0"/>
                <a:cs typeface="Calibri"/>
              </a:rPr>
              <a:t>не </a:t>
            </a:r>
            <a:r>
              <a:rPr sz="1805" spc="-10" dirty="0">
                <a:latin typeface="Trebuchet MS" panose="020B0603020202020204" pitchFamily="34" charset="0"/>
                <a:cs typeface="Calibri"/>
              </a:rPr>
              <a:t>проводится.  Договор можно </a:t>
            </a:r>
            <a:r>
              <a:rPr sz="1805" spc="-5" dirty="0">
                <a:latin typeface="Trebuchet MS" panose="020B0603020202020204" pitchFamily="34" charset="0"/>
                <a:cs typeface="Calibri"/>
              </a:rPr>
              <a:t>заключить по </a:t>
            </a:r>
            <a:r>
              <a:rPr sz="1805" spc="-10" dirty="0">
                <a:latin typeface="Trebuchet MS" panose="020B0603020202020204" pitchFamily="34" charset="0"/>
                <a:cs typeface="Calibri"/>
              </a:rPr>
              <a:t>цене единственного </a:t>
            </a:r>
            <a:r>
              <a:rPr sz="1805" spc="-5" dirty="0">
                <a:latin typeface="Trebuchet MS" panose="020B0603020202020204" pitchFamily="34" charset="0"/>
                <a:cs typeface="Calibri"/>
              </a:rPr>
              <a:t>поставщика, </a:t>
            </a:r>
            <a:r>
              <a:rPr sz="1805" spc="-10" dirty="0">
                <a:latin typeface="Trebuchet MS" panose="020B0603020202020204" pitchFamily="34" charset="0"/>
                <a:cs typeface="Calibri"/>
              </a:rPr>
              <a:t>подрядчика, исполнителя, </a:t>
            </a:r>
            <a:r>
              <a:rPr sz="1805" dirty="0">
                <a:latin typeface="Trebuchet MS" panose="020B0603020202020204" pitchFamily="34" charset="0"/>
                <a:cs typeface="Calibri"/>
              </a:rPr>
              <a:t>А </a:t>
            </a:r>
            <a:r>
              <a:rPr sz="1805" spc="-5" dirty="0">
                <a:latin typeface="Trebuchet MS" panose="020B0603020202020204" pitchFamily="34" charset="0"/>
                <a:cs typeface="Calibri"/>
              </a:rPr>
              <a:t>именно</a:t>
            </a:r>
            <a:r>
              <a:rPr sz="1805" spc="241" dirty="0">
                <a:latin typeface="Trebuchet MS" panose="020B0603020202020204" pitchFamily="34" charset="0"/>
                <a:cs typeface="Calibri"/>
              </a:rPr>
              <a:t> </a:t>
            </a:r>
            <a:r>
              <a:rPr sz="1805" spc="-5" dirty="0">
                <a:latin typeface="Trebuchet MS" panose="020B0603020202020204" pitchFamily="34" charset="0"/>
                <a:cs typeface="Calibri"/>
              </a:rPr>
              <a:t>по:</a:t>
            </a:r>
            <a:endParaRPr sz="1805" dirty="0">
              <a:latin typeface="Trebuchet MS" panose="020B0603020202020204" pitchFamily="34" charset="0"/>
              <a:cs typeface="Calibri"/>
            </a:endParaRPr>
          </a:p>
          <a:p>
            <a:pPr marL="293332" indent="-280849">
              <a:buFont typeface="Arial"/>
              <a:buChar char="•"/>
              <a:tabLst>
                <a:tab pos="293955" algn="l"/>
                <a:tab pos="294580" algn="l"/>
              </a:tabLst>
            </a:pPr>
            <a:r>
              <a:rPr sz="1805" spc="-5" dirty="0">
                <a:latin typeface="Trebuchet MS" panose="020B0603020202020204" pitchFamily="34" charset="0"/>
                <a:cs typeface="Calibri"/>
              </a:rPr>
              <a:t>счету </a:t>
            </a:r>
            <a:r>
              <a:rPr sz="1805" dirty="0">
                <a:latin typeface="Trebuchet MS" panose="020B0603020202020204" pitchFamily="34" charset="0"/>
                <a:cs typeface="Calibri"/>
              </a:rPr>
              <a:t>или </a:t>
            </a:r>
            <a:r>
              <a:rPr sz="1805" spc="-10" dirty="0">
                <a:latin typeface="Trebuchet MS" panose="020B0603020202020204" pitchFamily="34" charset="0"/>
                <a:cs typeface="Calibri"/>
              </a:rPr>
              <a:t>коммерческому предложению </a:t>
            </a:r>
            <a:r>
              <a:rPr sz="1805" spc="-5" dirty="0">
                <a:latin typeface="Trebuchet MS" panose="020B0603020202020204" pitchFamily="34" charset="0"/>
                <a:cs typeface="Calibri"/>
              </a:rPr>
              <a:t>поставщика, </a:t>
            </a:r>
            <a:r>
              <a:rPr sz="1805" spc="-10" dirty="0">
                <a:latin typeface="Trebuchet MS" panose="020B0603020202020204" pitchFamily="34" charset="0"/>
                <a:cs typeface="Calibri"/>
              </a:rPr>
              <a:t>подрядчика,</a:t>
            </a:r>
            <a:r>
              <a:rPr sz="1805" spc="93" dirty="0">
                <a:latin typeface="Trebuchet MS" panose="020B0603020202020204" pitchFamily="34" charset="0"/>
                <a:cs typeface="Calibri"/>
              </a:rPr>
              <a:t> </a:t>
            </a:r>
            <a:r>
              <a:rPr sz="1805" spc="-10" dirty="0">
                <a:latin typeface="Trebuchet MS" panose="020B0603020202020204" pitchFamily="34" charset="0"/>
                <a:cs typeface="Calibri"/>
              </a:rPr>
              <a:t>исполнителя</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a:t>
            </a:r>
            <a:r>
              <a:rPr sz="1805" spc="-5" dirty="0">
                <a:latin typeface="Trebuchet MS" panose="020B0603020202020204" pitchFamily="34" charset="0"/>
                <a:cs typeface="Calibri"/>
              </a:rPr>
              <a:t>органа </a:t>
            </a:r>
            <a:r>
              <a:rPr sz="1805" spc="-10" dirty="0">
                <a:latin typeface="Trebuchet MS" panose="020B0603020202020204" pitchFamily="34" charset="0"/>
                <a:cs typeface="Calibri"/>
              </a:rPr>
              <a:t>исполнительной</a:t>
            </a:r>
            <a:r>
              <a:rPr sz="1805" dirty="0">
                <a:latin typeface="Trebuchet MS" panose="020B0603020202020204" pitchFamily="34" charset="0"/>
                <a:cs typeface="Calibri"/>
              </a:rPr>
              <a:t> </a:t>
            </a:r>
            <a:r>
              <a:rPr sz="1805" spc="-5" dirty="0">
                <a:latin typeface="Trebuchet MS" panose="020B0603020202020204" pitchFamily="34" charset="0"/>
                <a:cs typeface="Calibri"/>
              </a:rPr>
              <a:t>власти</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a:t>
            </a:r>
            <a:r>
              <a:rPr sz="1805" spc="-5" dirty="0">
                <a:latin typeface="Trebuchet MS" panose="020B0603020202020204" pitchFamily="34" charset="0"/>
                <a:cs typeface="Calibri"/>
              </a:rPr>
              <a:t>предприятий </a:t>
            </a:r>
            <a:r>
              <a:rPr sz="1805" dirty="0">
                <a:latin typeface="Trebuchet MS" panose="020B0603020202020204" pitchFamily="34" charset="0"/>
                <a:cs typeface="Calibri"/>
              </a:rPr>
              <a:t>в </a:t>
            </a:r>
            <a:r>
              <a:rPr sz="1805" spc="-10" dirty="0">
                <a:latin typeface="Trebuchet MS" panose="020B0603020202020204" pitchFamily="34" charset="0"/>
                <a:cs typeface="Calibri"/>
              </a:rPr>
              <a:t>соответствии </a:t>
            </a:r>
            <a:r>
              <a:rPr sz="1805" dirty="0">
                <a:latin typeface="Trebuchet MS" panose="020B0603020202020204" pitchFamily="34" charset="0"/>
                <a:cs typeface="Calibri"/>
              </a:rPr>
              <a:t>с</a:t>
            </a:r>
            <a:r>
              <a:rPr sz="1805" spc="64" dirty="0">
                <a:latin typeface="Trebuchet MS" panose="020B0603020202020204" pitchFamily="34" charset="0"/>
                <a:cs typeface="Calibri"/>
              </a:rPr>
              <a:t> </a:t>
            </a:r>
            <a:r>
              <a:rPr sz="1805" spc="-5" dirty="0">
                <a:latin typeface="Trebuchet MS" panose="020B0603020202020204" pitchFamily="34" charset="0"/>
                <a:cs typeface="Calibri"/>
              </a:rPr>
              <a:t>НПА</a:t>
            </a:r>
            <a:endParaRPr sz="1805" dirty="0">
              <a:latin typeface="Trebuchet MS" panose="020B0603020202020204" pitchFamily="34" charset="0"/>
              <a:cs typeface="Calibri"/>
            </a:endParaRPr>
          </a:p>
          <a:p>
            <a:pPr marL="293332" marR="180368" indent="-280849">
              <a:buFont typeface="Arial"/>
              <a:buChar char="•"/>
              <a:tabLst>
                <a:tab pos="293955" algn="l"/>
                <a:tab pos="294580" algn="l"/>
              </a:tabLst>
            </a:pPr>
            <a:r>
              <a:rPr sz="1805" spc="-10" dirty="0">
                <a:latin typeface="Trebuchet MS" panose="020B0603020202020204" pitchFamily="34" charset="0"/>
                <a:cs typeface="Calibri"/>
              </a:rPr>
              <a:t>расценкам действующего договора, </a:t>
            </a:r>
            <a:r>
              <a:rPr sz="1805" spc="-5" dirty="0">
                <a:latin typeface="Trebuchet MS" panose="020B0603020202020204" pitchFamily="34" charset="0"/>
                <a:cs typeface="Calibri"/>
              </a:rPr>
              <a:t>если </a:t>
            </a:r>
            <a:r>
              <a:rPr sz="1805" spc="-10" dirty="0">
                <a:latin typeface="Trebuchet MS" panose="020B0603020202020204" pitchFamily="34" charset="0"/>
                <a:cs typeface="Calibri"/>
              </a:rPr>
              <a:t>договор </a:t>
            </a:r>
            <a:r>
              <a:rPr sz="1805" spc="-5" dirty="0">
                <a:latin typeface="Trebuchet MS" panose="020B0603020202020204" pitchFamily="34" charset="0"/>
                <a:cs typeface="Calibri"/>
              </a:rPr>
              <a:t>заключен по конкурентной /неконкурентной </a:t>
            </a:r>
            <a:r>
              <a:rPr sz="1805" spc="-10" dirty="0">
                <a:latin typeface="Trebuchet MS" panose="020B0603020202020204" pitchFamily="34" charset="0"/>
                <a:cs typeface="Calibri"/>
              </a:rPr>
              <a:t>процедуре  </a:t>
            </a:r>
            <a:r>
              <a:rPr sz="1805" spc="-5" dirty="0">
                <a:latin typeface="Trebuchet MS" panose="020B0603020202020204" pitchFamily="34" charset="0"/>
                <a:cs typeface="Calibri"/>
              </a:rPr>
              <a:t>(кроме ЕП)и </a:t>
            </a:r>
            <a:r>
              <a:rPr sz="1805" spc="-10" dirty="0">
                <a:latin typeface="Trebuchet MS" panose="020B0603020202020204" pitchFamily="34" charset="0"/>
                <a:cs typeface="Calibri"/>
              </a:rPr>
              <a:t>проводится дополнительная </a:t>
            </a:r>
            <a:r>
              <a:rPr sz="1805" spc="-5" dirty="0">
                <a:latin typeface="Trebuchet MS" panose="020B0603020202020204" pitchFamily="34" charset="0"/>
                <a:cs typeface="Calibri"/>
              </a:rPr>
              <a:t>закупка</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конкретного издателя </a:t>
            </a:r>
            <a:r>
              <a:rPr sz="1805" spc="-5" dirty="0">
                <a:latin typeface="Trebuchet MS" panose="020B0603020202020204" pitchFamily="34" charset="0"/>
                <a:cs typeface="Calibri"/>
              </a:rPr>
              <a:t>печатных</a:t>
            </a:r>
            <a:r>
              <a:rPr sz="1805" spc="34" dirty="0">
                <a:latin typeface="Trebuchet MS" panose="020B0603020202020204" pitchFamily="34" charset="0"/>
                <a:cs typeface="Calibri"/>
              </a:rPr>
              <a:t> </a:t>
            </a:r>
            <a:r>
              <a:rPr sz="1805" spc="-5" dirty="0">
                <a:latin typeface="Trebuchet MS" panose="020B0603020202020204" pitchFamily="34" charset="0"/>
                <a:cs typeface="Calibri"/>
              </a:rPr>
              <a:t>изданий</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образовательного учреждения </a:t>
            </a:r>
            <a:r>
              <a:rPr sz="1805" spc="-5" dirty="0">
                <a:latin typeface="Trebuchet MS" panose="020B0603020202020204" pitchFamily="34" charset="0"/>
                <a:cs typeface="Calibri"/>
              </a:rPr>
              <a:t>при закупке обучения, семинара </a:t>
            </a:r>
            <a:r>
              <a:rPr sz="1805" dirty="0">
                <a:latin typeface="Trebuchet MS" panose="020B0603020202020204" pitchFamily="34" charset="0"/>
                <a:cs typeface="Calibri"/>
              </a:rPr>
              <a:t>и</a:t>
            </a:r>
            <a:r>
              <a:rPr sz="1805" spc="181" dirty="0">
                <a:latin typeface="Trebuchet MS" panose="020B0603020202020204" pitchFamily="34" charset="0"/>
                <a:cs typeface="Calibri"/>
              </a:rPr>
              <a:t> </a:t>
            </a:r>
            <a:r>
              <a:rPr sz="1805" spc="-29" dirty="0">
                <a:latin typeface="Trebuchet MS" panose="020B0603020202020204" pitchFamily="34" charset="0"/>
                <a:cs typeface="Calibri"/>
              </a:rPr>
              <a:t>т.д</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a:t>
            </a:r>
            <a:r>
              <a:rPr sz="1805" spc="-5" dirty="0">
                <a:latin typeface="Trebuchet MS" panose="020B0603020202020204" pitchFamily="34" charset="0"/>
                <a:cs typeface="Calibri"/>
              </a:rPr>
              <a:t>организатора при закупке участия </a:t>
            </a:r>
            <a:r>
              <a:rPr sz="1805" dirty="0">
                <a:latin typeface="Trebuchet MS" panose="020B0603020202020204" pitchFamily="34" charset="0"/>
                <a:cs typeface="Calibri"/>
              </a:rPr>
              <a:t>в </a:t>
            </a:r>
            <a:r>
              <a:rPr sz="1805" spc="-5" dirty="0">
                <a:latin typeface="Trebuchet MS" panose="020B0603020202020204" pitchFamily="34" charset="0"/>
                <a:cs typeface="Calibri"/>
              </a:rPr>
              <a:t>выставках, конференциях,</a:t>
            </a:r>
            <a:r>
              <a:rPr sz="1805" spc="88" dirty="0">
                <a:latin typeface="Trebuchet MS" panose="020B0603020202020204" pitchFamily="34" charset="0"/>
                <a:cs typeface="Calibri"/>
              </a:rPr>
              <a:t> </a:t>
            </a:r>
            <a:r>
              <a:rPr sz="1805" spc="-5" dirty="0">
                <a:latin typeface="Trebuchet MS" panose="020B0603020202020204" pitchFamily="34" charset="0"/>
                <a:cs typeface="Calibri"/>
              </a:rPr>
              <a:t>семинарах</a:t>
            </a:r>
            <a:endParaRPr sz="1805" dirty="0">
              <a:latin typeface="Trebuchet MS" panose="020B0603020202020204" pitchFamily="34" charset="0"/>
              <a:cs typeface="Calibri"/>
            </a:endParaRPr>
          </a:p>
          <a:p>
            <a:pPr marL="293955" indent="-281473">
              <a:buFont typeface="Arial"/>
              <a:buChar char="•"/>
              <a:tabLst>
                <a:tab pos="293955" algn="l"/>
                <a:tab pos="294580" algn="l"/>
              </a:tabLst>
            </a:pPr>
            <a:r>
              <a:rPr sz="1805" spc="-10" dirty="0">
                <a:latin typeface="Trebuchet MS" panose="020B0603020202020204" pitchFamily="34" charset="0"/>
                <a:cs typeface="Calibri"/>
              </a:rPr>
              <a:t>цене </a:t>
            </a:r>
            <a:r>
              <a:rPr sz="1805" spc="-5" dirty="0">
                <a:latin typeface="Trebuchet MS" panose="020B0603020202020204" pitchFamily="34" charset="0"/>
                <a:cs typeface="Calibri"/>
              </a:rPr>
              <a:t>театральной </a:t>
            </a:r>
            <a:r>
              <a:rPr sz="1805" spc="-10" dirty="0">
                <a:latin typeface="Trebuchet MS" panose="020B0603020202020204" pitchFamily="34" charset="0"/>
                <a:cs typeface="Calibri"/>
              </a:rPr>
              <a:t>(концертной) </a:t>
            </a:r>
            <a:r>
              <a:rPr sz="1805" spc="-5" dirty="0">
                <a:latin typeface="Trebuchet MS" panose="020B0603020202020204" pitchFamily="34" charset="0"/>
                <a:cs typeface="Calibri"/>
              </a:rPr>
              <a:t>организации при покупке </a:t>
            </a:r>
            <a:r>
              <a:rPr sz="1805" spc="-10" dirty="0">
                <a:latin typeface="Trebuchet MS" panose="020B0603020202020204" pitchFamily="34" charset="0"/>
                <a:cs typeface="Calibri"/>
              </a:rPr>
              <a:t>билетов </a:t>
            </a:r>
            <a:r>
              <a:rPr sz="1805" dirty="0">
                <a:latin typeface="Trebuchet MS" panose="020B0603020202020204" pitchFamily="34" charset="0"/>
                <a:cs typeface="Calibri"/>
              </a:rPr>
              <a:t>и</a:t>
            </a:r>
            <a:r>
              <a:rPr sz="1805" spc="207" dirty="0">
                <a:latin typeface="Trebuchet MS" panose="020B0603020202020204" pitchFamily="34" charset="0"/>
                <a:cs typeface="Calibri"/>
              </a:rPr>
              <a:t> </a:t>
            </a:r>
            <a:r>
              <a:rPr sz="1805" spc="-29" dirty="0">
                <a:latin typeface="Trebuchet MS" panose="020B0603020202020204" pitchFamily="34" charset="0"/>
                <a:cs typeface="Calibri"/>
              </a:rPr>
              <a:t>т.д</a:t>
            </a:r>
            <a:endParaRPr sz="1805" dirty="0">
              <a:latin typeface="Trebuchet MS" panose="020B0603020202020204" pitchFamily="34" charset="0"/>
              <a:cs typeface="Calibri"/>
            </a:endParaRPr>
          </a:p>
          <a:p>
            <a:pPr>
              <a:spcBef>
                <a:spcPts val="29"/>
              </a:spcBef>
            </a:pPr>
            <a:endParaRPr sz="1805" dirty="0">
              <a:latin typeface="Trebuchet MS" panose="020B0603020202020204" pitchFamily="34" charset="0"/>
              <a:cs typeface="Times New Roman"/>
            </a:endParaRPr>
          </a:p>
          <a:p>
            <a:pPr marL="293955" marR="4993" indent="-281473">
              <a:buFont typeface="Wingdings"/>
              <a:buChar char=""/>
              <a:tabLst>
                <a:tab pos="294580" algn="l"/>
              </a:tabLst>
            </a:pPr>
            <a:r>
              <a:rPr sz="1805" spc="-5" dirty="0">
                <a:latin typeface="Trebuchet MS" panose="020B0603020202020204" pitchFamily="34" charset="0"/>
                <a:cs typeface="Calibri"/>
              </a:rPr>
              <a:t>При обосновании </a:t>
            </a:r>
            <a:r>
              <a:rPr sz="1805" spc="-10" dirty="0">
                <a:latin typeface="Trebuchet MS" panose="020B0603020202020204" pitchFamily="34" charset="0"/>
                <a:cs typeface="Calibri"/>
              </a:rPr>
              <a:t>цены договора </a:t>
            </a:r>
            <a:r>
              <a:rPr sz="1805" dirty="0">
                <a:latin typeface="Trebuchet MS" panose="020B0603020202020204" pitchFamily="34" charset="0"/>
                <a:cs typeface="Calibri"/>
              </a:rPr>
              <a:t>с </a:t>
            </a:r>
            <a:r>
              <a:rPr sz="1805" spc="-5" dirty="0">
                <a:latin typeface="Trebuchet MS" panose="020B0603020202020204" pitchFamily="34" charset="0"/>
                <a:cs typeface="Calibri"/>
              </a:rPr>
              <a:t>единственным </a:t>
            </a:r>
            <a:r>
              <a:rPr sz="1805" spc="-10" dirty="0">
                <a:latin typeface="Trebuchet MS" panose="020B0603020202020204" pitchFamily="34" charset="0"/>
                <a:cs typeface="Calibri"/>
              </a:rPr>
              <a:t>поставщиком, подрядчиком, исполнителем заказчик  проводит </a:t>
            </a:r>
            <a:r>
              <a:rPr sz="1805" spc="-5" dirty="0">
                <a:latin typeface="Trebuchet MS" panose="020B0603020202020204" pitchFamily="34" charset="0"/>
                <a:cs typeface="Calibri"/>
              </a:rPr>
              <a:t>сбор ценовых </a:t>
            </a:r>
            <a:r>
              <a:rPr sz="1805" spc="-10" dirty="0">
                <a:latin typeface="Trebuchet MS" panose="020B0603020202020204" pitchFamily="34" charset="0"/>
                <a:cs typeface="Calibri"/>
              </a:rPr>
              <a:t>предложений </a:t>
            </a:r>
            <a:r>
              <a:rPr sz="1805" spc="-5" dirty="0">
                <a:latin typeface="Trebuchet MS" panose="020B0603020202020204" pitchFamily="34" charset="0"/>
                <a:cs typeface="Calibri"/>
              </a:rPr>
              <a:t>из доступных </a:t>
            </a:r>
            <a:r>
              <a:rPr sz="1805" spc="-10" dirty="0">
                <a:latin typeface="Trebuchet MS" panose="020B0603020202020204" pitchFamily="34" charset="0"/>
                <a:cs typeface="Calibri"/>
              </a:rPr>
              <a:t>источников. </a:t>
            </a:r>
            <a:r>
              <a:rPr sz="1805" spc="-5" dirty="0">
                <a:latin typeface="Trebuchet MS" panose="020B0603020202020204" pitchFamily="34" charset="0"/>
                <a:cs typeface="Calibri"/>
              </a:rPr>
              <a:t>Заключается </a:t>
            </a:r>
            <a:r>
              <a:rPr sz="1805" spc="-10" dirty="0">
                <a:latin typeface="Trebuchet MS" panose="020B0603020202020204" pitchFamily="34" charset="0"/>
                <a:cs typeface="Calibri"/>
              </a:rPr>
              <a:t>договор </a:t>
            </a:r>
            <a:r>
              <a:rPr sz="1805" spc="-5" dirty="0">
                <a:latin typeface="Trebuchet MS" panose="020B0603020202020204" pitchFamily="34" charset="0"/>
                <a:cs typeface="Calibri"/>
              </a:rPr>
              <a:t>на наименьшей цене.  </a:t>
            </a:r>
            <a:r>
              <a:rPr sz="1805" spc="-10" dirty="0">
                <a:latin typeface="Trebuchet MS" panose="020B0603020202020204" pitchFamily="34" charset="0"/>
                <a:cs typeface="Calibri"/>
              </a:rPr>
              <a:t>Дополнительные </a:t>
            </a:r>
            <a:r>
              <a:rPr sz="1805" spc="-5" dirty="0">
                <a:latin typeface="Trebuchet MS" panose="020B0603020202020204" pitchFamily="34" charset="0"/>
                <a:cs typeface="Calibri"/>
              </a:rPr>
              <a:t>расчеты не</a:t>
            </a:r>
            <a:r>
              <a:rPr sz="1805" spc="34" dirty="0">
                <a:latin typeface="Trebuchet MS" panose="020B0603020202020204" pitchFamily="34" charset="0"/>
                <a:cs typeface="Calibri"/>
              </a:rPr>
              <a:t> </a:t>
            </a:r>
            <a:r>
              <a:rPr sz="1805" spc="-20" dirty="0">
                <a:latin typeface="Trebuchet MS" panose="020B0603020202020204" pitchFamily="34" charset="0"/>
                <a:cs typeface="Calibri"/>
              </a:rPr>
              <a:t>проводят.</a:t>
            </a:r>
            <a:endParaRPr sz="1805" dirty="0">
              <a:latin typeface="Trebuchet MS" panose="020B0603020202020204" pitchFamily="34" charset="0"/>
              <a:cs typeface="Calibri"/>
            </a:endParaRPr>
          </a:p>
        </p:txBody>
      </p:sp>
      <p:sp>
        <p:nvSpPr>
          <p:cNvPr id="4" name="object 4"/>
          <p:cNvSpPr txBox="1"/>
          <p:nvPr/>
        </p:nvSpPr>
        <p:spPr>
          <a:xfrm>
            <a:off x="995821" y="5632338"/>
            <a:ext cx="10898730" cy="842127"/>
          </a:xfrm>
          <a:prstGeom prst="rect">
            <a:avLst/>
          </a:prstGeom>
          <a:ln w="9144">
            <a:solidFill>
              <a:srgbClr val="000000"/>
            </a:solidFill>
          </a:ln>
        </p:spPr>
        <p:txBody>
          <a:bodyPr vert="horz" wrap="square" lIns="0" tIns="24965" rIns="0" bIns="0" rtlCol="0">
            <a:spAutoFit/>
          </a:bodyPr>
          <a:lstStyle/>
          <a:p>
            <a:pPr marL="365727" indent="-281473">
              <a:spcBef>
                <a:spcPts val="197"/>
              </a:spcBef>
              <a:buFont typeface="Wingdings"/>
              <a:buChar char=""/>
              <a:tabLst>
                <a:tab pos="366352" algn="l"/>
              </a:tabLst>
            </a:pPr>
            <a:r>
              <a:rPr sz="1770" spc="-10" dirty="0">
                <a:latin typeface="Trebuchet MS" panose="020B0603020202020204" pitchFamily="34" charset="0"/>
                <a:cs typeface="Calibri"/>
              </a:rPr>
              <a:t>Можно </a:t>
            </a:r>
            <a:r>
              <a:rPr sz="1770" spc="-5" dirty="0">
                <a:latin typeface="Trebuchet MS" panose="020B0603020202020204" pitchFamily="34" charset="0"/>
                <a:cs typeface="Calibri"/>
              </a:rPr>
              <a:t>установить </a:t>
            </a:r>
            <a:r>
              <a:rPr sz="1770" spc="-10" dirty="0">
                <a:latin typeface="Trebuchet MS" panose="020B0603020202020204" pitchFamily="34" charset="0"/>
                <a:cs typeface="Calibri"/>
              </a:rPr>
              <a:t>сумму поле </a:t>
            </a:r>
            <a:r>
              <a:rPr sz="1770" spc="-15" dirty="0">
                <a:latin typeface="Trebuchet MS" panose="020B0603020202020204" pitchFamily="34" charset="0"/>
                <a:cs typeface="Calibri"/>
              </a:rPr>
              <a:t>которой </a:t>
            </a:r>
            <a:r>
              <a:rPr sz="1770" spc="-5" dirty="0">
                <a:latin typeface="Trebuchet MS" panose="020B0603020202020204" pitchFamily="34" charset="0"/>
                <a:cs typeface="Calibri"/>
              </a:rPr>
              <a:t>обоснование</a:t>
            </a:r>
            <a:r>
              <a:rPr sz="1770" spc="142" dirty="0">
                <a:latin typeface="Trebuchet MS" panose="020B0603020202020204" pitchFamily="34" charset="0"/>
                <a:cs typeface="Calibri"/>
              </a:rPr>
              <a:t> </a:t>
            </a:r>
            <a:r>
              <a:rPr sz="1770" spc="-20" dirty="0">
                <a:latin typeface="Trebuchet MS" panose="020B0603020202020204" pitchFamily="34" charset="0"/>
                <a:cs typeface="Calibri"/>
              </a:rPr>
              <a:t>проводят.</a:t>
            </a:r>
            <a:endParaRPr sz="1770" dirty="0">
              <a:latin typeface="Trebuchet MS" panose="020B0603020202020204" pitchFamily="34" charset="0"/>
              <a:cs typeface="Calibri"/>
            </a:endParaRPr>
          </a:p>
          <a:p>
            <a:pPr marL="84254" marR="1166460"/>
            <a:r>
              <a:rPr sz="1770" spc="-5" dirty="0">
                <a:latin typeface="Trebuchet MS" panose="020B0603020202020204" pitchFamily="34" charset="0"/>
                <a:cs typeface="Calibri"/>
              </a:rPr>
              <a:t>Например, обоснование </a:t>
            </a:r>
            <a:r>
              <a:rPr sz="1770" spc="-10" dirty="0">
                <a:latin typeface="Trebuchet MS" panose="020B0603020202020204" pitchFamily="34" charset="0"/>
                <a:cs typeface="Calibri"/>
              </a:rPr>
              <a:t>цены договора </a:t>
            </a:r>
            <a:r>
              <a:rPr sz="1770" dirty="0">
                <a:latin typeface="Trebuchet MS" panose="020B0603020202020204" pitchFamily="34" charset="0"/>
                <a:cs typeface="Calibri"/>
              </a:rPr>
              <a:t>с </a:t>
            </a:r>
            <a:r>
              <a:rPr sz="1770" spc="-5" dirty="0">
                <a:latin typeface="Trebuchet MS" panose="020B0603020202020204" pitchFamily="34" charset="0"/>
                <a:cs typeface="Calibri"/>
              </a:rPr>
              <a:t>единственным </a:t>
            </a:r>
            <a:r>
              <a:rPr sz="1770" spc="-10" dirty="0">
                <a:latin typeface="Trebuchet MS" panose="020B0603020202020204" pitchFamily="34" charset="0"/>
                <a:cs typeface="Calibri"/>
              </a:rPr>
              <a:t>поставщиком, </a:t>
            </a:r>
            <a:r>
              <a:rPr sz="1770" spc="-5" dirty="0">
                <a:latin typeface="Trebuchet MS" panose="020B0603020202020204" pitchFamily="34" charset="0"/>
                <a:cs typeface="Calibri"/>
              </a:rPr>
              <a:t>сбор ценовых </a:t>
            </a:r>
            <a:r>
              <a:rPr sz="1770" spc="-10" dirty="0">
                <a:latin typeface="Trebuchet MS" panose="020B0603020202020204" pitchFamily="34" charset="0"/>
                <a:cs typeface="Calibri"/>
              </a:rPr>
              <a:t>предложений  проводится </a:t>
            </a:r>
            <a:r>
              <a:rPr sz="1770" spc="-5" dirty="0">
                <a:latin typeface="Trebuchet MS" panose="020B0603020202020204" pitchFamily="34" charset="0"/>
                <a:cs typeface="Calibri"/>
              </a:rPr>
              <a:t>при </a:t>
            </a:r>
            <a:r>
              <a:rPr sz="1770" spc="-10" dirty="0">
                <a:latin typeface="Trebuchet MS" panose="020B0603020202020204" pitchFamily="34" charset="0"/>
                <a:cs typeface="Calibri"/>
              </a:rPr>
              <a:t>сумме </a:t>
            </a:r>
            <a:r>
              <a:rPr sz="1770" spc="-5" dirty="0">
                <a:latin typeface="Trebuchet MS" panose="020B0603020202020204" pitchFamily="34" charset="0"/>
                <a:cs typeface="Calibri"/>
              </a:rPr>
              <a:t>свыше </a:t>
            </a:r>
            <a:r>
              <a:rPr sz="1770" dirty="0">
                <a:latin typeface="Trebuchet MS" panose="020B0603020202020204" pitchFamily="34" charset="0"/>
                <a:cs typeface="Calibri"/>
              </a:rPr>
              <a:t>….. </a:t>
            </a:r>
            <a:r>
              <a:rPr sz="1770" spc="-10" dirty="0">
                <a:latin typeface="Trebuchet MS" panose="020B0603020202020204" pitchFamily="34" charset="0"/>
                <a:cs typeface="Calibri"/>
              </a:rPr>
              <a:t>рублей </a:t>
            </a:r>
            <a:r>
              <a:rPr sz="1770" spc="-5" dirty="0">
                <a:latin typeface="Trebuchet MS" panose="020B0603020202020204" pitchFamily="34" charset="0"/>
                <a:cs typeface="Calibri"/>
              </a:rPr>
              <a:t>(любая</a:t>
            </a:r>
            <a:r>
              <a:rPr sz="1770" spc="74" dirty="0">
                <a:latin typeface="Trebuchet MS" panose="020B0603020202020204" pitchFamily="34" charset="0"/>
                <a:cs typeface="Calibri"/>
              </a:rPr>
              <a:t> </a:t>
            </a:r>
            <a:r>
              <a:rPr sz="1770" spc="-10" dirty="0">
                <a:latin typeface="Trebuchet MS" panose="020B0603020202020204" pitchFamily="34" charset="0"/>
                <a:cs typeface="Calibri"/>
              </a:rPr>
              <a:t>сумма).</a:t>
            </a:r>
            <a:endParaRPr sz="1770" dirty="0">
              <a:latin typeface="Trebuchet MS" panose="020B0603020202020204" pitchFamily="34" charset="0"/>
              <a:cs typeface="Calibri"/>
            </a:endParaRPr>
          </a:p>
        </p:txBody>
      </p:sp>
      <p:sp>
        <p:nvSpPr>
          <p:cNvPr id="5"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Tree>
    <p:extLst>
      <p:ext uri="{BB962C8B-B14F-4D97-AF65-F5344CB8AC3E}">
        <p14:creationId xmlns:p14="http://schemas.microsoft.com/office/powerpoint/2010/main" val="1176162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82162" y="271976"/>
            <a:ext cx="5940425" cy="307777"/>
          </a:xfrm>
          <a:prstGeom prst="rect">
            <a:avLst/>
          </a:prstGeom>
        </p:spPr>
        <p:txBody>
          <a:bodyPr vert="horz" wrap="square" lIns="0" tIns="0" rIns="0" bIns="0" rtlCol="0">
            <a:spAutoFit/>
          </a:bodyPr>
          <a:lstStyle/>
          <a:p>
            <a:pPr marL="12700">
              <a:lnSpc>
                <a:spcPct val="100000"/>
              </a:lnSpc>
            </a:pPr>
            <a:r>
              <a:rPr sz="2000" b="1" dirty="0" smtClean="0">
                <a:solidFill>
                  <a:srgbClr val="002060"/>
                </a:solidFill>
                <a:latin typeface="Corbel" panose="020B0503020204020204" pitchFamily="34" charset="0"/>
              </a:rPr>
              <a:t>П</a:t>
            </a:r>
            <a:r>
              <a:rPr lang="ru-RU" sz="2000" b="1" dirty="0" smtClean="0">
                <a:solidFill>
                  <a:srgbClr val="002060"/>
                </a:solidFill>
                <a:latin typeface="Corbel" panose="020B0503020204020204" pitchFamily="34" charset="0"/>
              </a:rPr>
              <a:t>РИКАЗ МИНЦИФРЫ РОССИИ</a:t>
            </a:r>
            <a:r>
              <a:rPr sz="2000" b="1" dirty="0" smtClean="0">
                <a:solidFill>
                  <a:srgbClr val="002060"/>
                </a:solidFill>
                <a:latin typeface="Corbel" panose="020B0503020204020204" pitchFamily="34" charset="0"/>
              </a:rPr>
              <a:t> </a:t>
            </a:r>
            <a:r>
              <a:rPr sz="2000" b="1" dirty="0">
                <a:solidFill>
                  <a:srgbClr val="002060"/>
                </a:solidFill>
                <a:latin typeface="Corbel" panose="020B0503020204020204" pitchFamily="34" charset="0"/>
              </a:rPr>
              <a:t>от 18.08.2021 </a:t>
            </a:r>
            <a:r>
              <a:rPr sz="2000" b="1" spc="5" dirty="0">
                <a:solidFill>
                  <a:srgbClr val="002060"/>
                </a:solidFill>
                <a:latin typeface="Corbel" panose="020B0503020204020204" pitchFamily="34" charset="0"/>
              </a:rPr>
              <a:t>№</a:t>
            </a:r>
            <a:r>
              <a:rPr sz="2000" b="1" spc="-100" dirty="0">
                <a:solidFill>
                  <a:srgbClr val="002060"/>
                </a:solidFill>
                <a:latin typeface="Corbel" panose="020B0503020204020204" pitchFamily="34" charset="0"/>
              </a:rPr>
              <a:t> </a:t>
            </a:r>
            <a:r>
              <a:rPr sz="2000" b="1" dirty="0">
                <a:solidFill>
                  <a:srgbClr val="002060"/>
                </a:solidFill>
                <a:latin typeface="Corbel" panose="020B0503020204020204" pitchFamily="34" charset="0"/>
              </a:rPr>
              <a:t>857</a:t>
            </a:r>
          </a:p>
        </p:txBody>
      </p:sp>
      <p:sp>
        <p:nvSpPr>
          <p:cNvPr id="4" name="object 4"/>
          <p:cNvSpPr/>
          <p:nvPr/>
        </p:nvSpPr>
        <p:spPr>
          <a:xfrm>
            <a:off x="304800" y="579755"/>
            <a:ext cx="5627604" cy="589724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00227" y="579754"/>
            <a:ext cx="5876925" cy="6049645"/>
          </a:xfrm>
          <a:custGeom>
            <a:avLst/>
            <a:gdLst/>
            <a:ahLst/>
            <a:cxnLst/>
            <a:rect l="l" t="t" r="r" b="b"/>
            <a:pathLst>
              <a:path w="5876925" h="4235450">
                <a:moveTo>
                  <a:pt x="0" y="4235196"/>
                </a:moveTo>
                <a:lnTo>
                  <a:pt x="5876544" y="4235196"/>
                </a:lnTo>
                <a:lnTo>
                  <a:pt x="5876544" y="0"/>
                </a:lnTo>
                <a:lnTo>
                  <a:pt x="0" y="0"/>
                </a:lnTo>
                <a:lnTo>
                  <a:pt x="0" y="4235196"/>
                </a:lnTo>
                <a:close/>
              </a:path>
            </a:pathLst>
          </a:custGeom>
          <a:ln w="9144">
            <a:solidFill>
              <a:srgbClr val="17375E"/>
            </a:solidFill>
          </a:ln>
        </p:spPr>
        <p:txBody>
          <a:bodyPr wrap="square" lIns="0" tIns="0" rIns="0" bIns="0" rtlCol="0"/>
          <a:lstStyle/>
          <a:p>
            <a:endParaRPr/>
          </a:p>
        </p:txBody>
      </p:sp>
      <p:sp>
        <p:nvSpPr>
          <p:cNvPr id="6" name="object 6"/>
          <p:cNvSpPr txBox="1"/>
          <p:nvPr/>
        </p:nvSpPr>
        <p:spPr>
          <a:xfrm>
            <a:off x="6400800" y="382488"/>
            <a:ext cx="5532120" cy="5816977"/>
          </a:xfrm>
          <a:prstGeom prst="rect">
            <a:avLst/>
          </a:prstGeom>
        </p:spPr>
        <p:txBody>
          <a:bodyPr vert="horz" wrap="square" lIns="0" tIns="0" rIns="0" bIns="0" rtlCol="0">
            <a:spAutoFit/>
          </a:bodyPr>
          <a:lstStyle/>
          <a:p>
            <a:pPr marL="12700">
              <a:lnSpc>
                <a:spcPct val="100000"/>
              </a:lnSpc>
            </a:pPr>
            <a:r>
              <a:rPr sz="1600" b="1" spc="-10" dirty="0">
                <a:latin typeface="Corbel" panose="020B0503020204020204" pitchFamily="34" charset="0"/>
                <a:cs typeface="Arial"/>
              </a:rPr>
              <a:t>КЛЮЧЕВЫЕ</a:t>
            </a:r>
            <a:r>
              <a:rPr sz="1600" b="1" spc="50" dirty="0">
                <a:latin typeface="Corbel" panose="020B0503020204020204" pitchFamily="34" charset="0"/>
                <a:cs typeface="Arial"/>
              </a:rPr>
              <a:t> </a:t>
            </a:r>
            <a:r>
              <a:rPr sz="1600" b="1" spc="-5" dirty="0">
                <a:latin typeface="Corbel" panose="020B0503020204020204" pitchFamily="34" charset="0"/>
                <a:cs typeface="Arial"/>
              </a:rPr>
              <a:t>ТЕЗИСЫ:</a:t>
            </a:r>
            <a:endParaRPr sz="1600" dirty="0">
              <a:latin typeface="Corbel" panose="020B0503020204020204" pitchFamily="34" charset="0"/>
              <a:cs typeface="Arial"/>
            </a:endParaRPr>
          </a:p>
          <a:p>
            <a:pPr>
              <a:lnSpc>
                <a:spcPct val="100000"/>
              </a:lnSpc>
              <a:spcBef>
                <a:spcPts val="20"/>
              </a:spcBef>
            </a:pPr>
            <a:endParaRPr sz="1600" dirty="0">
              <a:latin typeface="Corbel" panose="020B0503020204020204" pitchFamily="34" charset="0"/>
              <a:cs typeface="Times New Roman"/>
            </a:endParaRPr>
          </a:p>
          <a:p>
            <a:pPr marL="327660" marR="5080" indent="-286385">
              <a:lnSpc>
                <a:spcPct val="100000"/>
              </a:lnSpc>
              <a:spcBef>
                <a:spcPts val="5"/>
              </a:spcBef>
              <a:buClr>
                <a:srgbClr val="000000"/>
              </a:buClr>
              <a:buFont typeface="Courier New"/>
              <a:buChar char="o"/>
              <a:tabLst>
                <a:tab pos="327660" algn="l"/>
                <a:tab pos="328295" algn="l"/>
              </a:tabLst>
            </a:pPr>
            <a:r>
              <a:rPr sz="1600" dirty="0">
                <a:latin typeface="Corbel" panose="020B0503020204020204" pitchFamily="34" charset="0"/>
                <a:cs typeface="Arial"/>
              </a:rPr>
              <a:t>Доверенность </a:t>
            </a:r>
            <a:r>
              <a:rPr sz="1600" spc="-15" dirty="0">
                <a:latin typeface="Corbel" panose="020B0503020204020204" pitchFamily="34" charset="0"/>
                <a:cs typeface="Arial"/>
              </a:rPr>
              <a:t>создается </a:t>
            </a:r>
            <a:r>
              <a:rPr sz="1600" dirty="0">
                <a:latin typeface="Corbel" panose="020B0503020204020204" pitchFamily="34" charset="0"/>
                <a:cs typeface="Arial"/>
              </a:rPr>
              <a:t>в </a:t>
            </a:r>
            <a:r>
              <a:rPr sz="1600" spc="-5" dirty="0">
                <a:latin typeface="Corbel" panose="020B0503020204020204" pitchFamily="34" charset="0"/>
                <a:cs typeface="Arial"/>
              </a:rPr>
              <a:t>электронной </a:t>
            </a:r>
            <a:r>
              <a:rPr sz="1600" b="1" spc="-15" dirty="0">
                <a:latin typeface="Corbel" panose="020B0503020204020204" pitchFamily="34" charset="0"/>
                <a:cs typeface="Arial"/>
              </a:rPr>
              <a:t>форме </a:t>
            </a:r>
            <a:r>
              <a:rPr sz="1600" b="1" dirty="0">
                <a:latin typeface="Corbel" panose="020B0503020204020204" pitchFamily="34" charset="0"/>
                <a:cs typeface="Arial"/>
              </a:rPr>
              <a:t>в </a:t>
            </a:r>
            <a:r>
              <a:rPr sz="1600" b="1" spc="-20" dirty="0">
                <a:latin typeface="Corbel" panose="020B0503020204020204" pitchFamily="34" charset="0"/>
                <a:cs typeface="Arial"/>
              </a:rPr>
              <a:t>формате  </a:t>
            </a:r>
            <a:r>
              <a:rPr sz="1600" b="1" spc="5" dirty="0">
                <a:latin typeface="Corbel" panose="020B0503020204020204" pitchFamily="34" charset="0"/>
                <a:cs typeface="Arial"/>
              </a:rPr>
              <a:t>XML </a:t>
            </a:r>
            <a:r>
              <a:rPr sz="1600" dirty="0">
                <a:latin typeface="Corbel" panose="020B0503020204020204" pitchFamily="34" charset="0"/>
                <a:cs typeface="Arial"/>
              </a:rPr>
              <a:t>и </a:t>
            </a:r>
            <a:r>
              <a:rPr sz="1600" spc="-10" dirty="0">
                <a:latin typeface="Corbel" panose="020B0503020204020204" pitchFamily="34" charset="0"/>
                <a:cs typeface="Arial"/>
              </a:rPr>
              <a:t>подписывается </a:t>
            </a:r>
            <a:r>
              <a:rPr sz="1600" spc="-5" dirty="0">
                <a:latin typeface="Corbel" panose="020B0503020204020204" pitchFamily="34" charset="0"/>
                <a:cs typeface="Arial"/>
              </a:rPr>
              <a:t>усиленной квалифицированной  электронной подписью </a:t>
            </a:r>
            <a:r>
              <a:rPr sz="1600" b="1" dirty="0">
                <a:latin typeface="Corbel" panose="020B0503020204020204" pitchFamily="34" charset="0"/>
                <a:cs typeface="Arial"/>
              </a:rPr>
              <a:t>в </a:t>
            </a:r>
            <a:r>
              <a:rPr sz="1600" b="1" spc="-15" dirty="0">
                <a:latin typeface="Corbel" panose="020B0503020204020204" pitchFamily="34" charset="0"/>
                <a:cs typeface="Arial"/>
              </a:rPr>
              <a:t>формате</a:t>
            </a:r>
            <a:r>
              <a:rPr sz="1600" b="1" spc="-40" dirty="0">
                <a:latin typeface="Corbel" panose="020B0503020204020204" pitchFamily="34" charset="0"/>
                <a:cs typeface="Arial"/>
              </a:rPr>
              <a:t> </a:t>
            </a:r>
            <a:r>
              <a:rPr sz="1600" b="1" dirty="0">
                <a:latin typeface="Corbel" panose="020B0503020204020204" pitchFamily="34" charset="0"/>
                <a:cs typeface="Arial"/>
              </a:rPr>
              <a:t>XMLDSIG</a:t>
            </a:r>
            <a:endParaRPr sz="1600" dirty="0">
              <a:latin typeface="Corbel" panose="020B0503020204020204" pitchFamily="34" charset="0"/>
              <a:cs typeface="Arial"/>
            </a:endParaRPr>
          </a:p>
          <a:p>
            <a:pPr>
              <a:lnSpc>
                <a:spcPct val="100000"/>
              </a:lnSpc>
              <a:buFont typeface="Courier New"/>
              <a:buChar char="o"/>
            </a:pPr>
            <a:endParaRPr sz="1600" dirty="0">
              <a:latin typeface="Corbel" panose="020B0503020204020204" pitchFamily="34" charset="0"/>
              <a:cs typeface="Times New Roman"/>
            </a:endParaRPr>
          </a:p>
          <a:p>
            <a:pPr marL="299085" indent="-286385">
              <a:lnSpc>
                <a:spcPct val="100000"/>
              </a:lnSpc>
              <a:spcBef>
                <a:spcPts val="1165"/>
              </a:spcBef>
              <a:buClr>
                <a:srgbClr val="000000"/>
              </a:buClr>
              <a:buFont typeface="Courier New"/>
              <a:buChar char="o"/>
              <a:tabLst>
                <a:tab pos="299085" algn="l"/>
                <a:tab pos="299720" algn="l"/>
              </a:tabLst>
            </a:pPr>
            <a:r>
              <a:rPr sz="1600" b="1" spc="-5" dirty="0">
                <a:latin typeface="Corbel" panose="020B0503020204020204" pitchFamily="34" charset="0"/>
                <a:cs typeface="Arial"/>
              </a:rPr>
              <a:t>Доверенность должна</a:t>
            </a:r>
            <a:r>
              <a:rPr sz="1600" b="1" spc="-65" dirty="0">
                <a:latin typeface="Corbel" panose="020B0503020204020204" pitchFamily="34" charset="0"/>
                <a:cs typeface="Arial"/>
              </a:rPr>
              <a:t> </a:t>
            </a:r>
            <a:r>
              <a:rPr sz="1600" b="1" spc="-5" dirty="0">
                <a:latin typeface="Corbel" panose="020B0503020204020204" pitchFamily="34" charset="0"/>
                <a:cs typeface="Arial"/>
              </a:rPr>
              <a:t>содержать:</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spc="-5" dirty="0">
                <a:latin typeface="Corbel" panose="020B0503020204020204" pitchFamily="34" charset="0"/>
                <a:cs typeface="Arial"/>
              </a:rPr>
              <a:t>наименование</a:t>
            </a:r>
            <a:r>
              <a:rPr sz="1600" spc="-50" dirty="0">
                <a:latin typeface="Corbel" panose="020B0503020204020204" pitchFamily="34" charset="0"/>
                <a:cs typeface="Arial"/>
              </a:rPr>
              <a:t> </a:t>
            </a:r>
            <a:r>
              <a:rPr sz="1600" spc="-5" dirty="0">
                <a:latin typeface="Corbel" panose="020B0503020204020204" pitchFamily="34" charset="0"/>
                <a:cs typeface="Arial"/>
              </a:rPr>
              <a:t>документа;</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spc="-10" dirty="0">
                <a:latin typeface="Corbel" panose="020B0503020204020204" pitchFamily="34" charset="0"/>
                <a:cs typeface="Arial"/>
              </a:rPr>
              <a:t>сведения </a:t>
            </a:r>
            <a:r>
              <a:rPr sz="1600" dirty="0">
                <a:latin typeface="Corbel" panose="020B0503020204020204" pitchFamily="34" charset="0"/>
                <a:cs typeface="Arial"/>
              </a:rPr>
              <a:t>о</a:t>
            </a:r>
            <a:r>
              <a:rPr sz="1600" spc="-45" dirty="0">
                <a:latin typeface="Corbel" panose="020B0503020204020204" pitchFamily="34" charset="0"/>
                <a:cs typeface="Arial"/>
              </a:rPr>
              <a:t> </a:t>
            </a:r>
            <a:r>
              <a:rPr sz="1600" spc="-10" dirty="0">
                <a:latin typeface="Corbel" panose="020B0503020204020204" pitchFamily="34" charset="0"/>
                <a:cs typeface="Arial"/>
              </a:rPr>
              <a:t>доверителе;</a:t>
            </a:r>
            <a:endParaRPr sz="1600" dirty="0">
              <a:latin typeface="Corbel" panose="020B0503020204020204" pitchFamily="34" charset="0"/>
              <a:cs typeface="Arial"/>
            </a:endParaRPr>
          </a:p>
          <a:p>
            <a:pPr marL="555625" marR="425450" lvl="1" indent="-200025">
              <a:lnSpc>
                <a:spcPct val="100000"/>
              </a:lnSpc>
              <a:buClr>
                <a:srgbClr val="000000"/>
              </a:buClr>
              <a:buChar char="•"/>
              <a:tabLst>
                <a:tab pos="554990" algn="l"/>
                <a:tab pos="555625" algn="l"/>
              </a:tabLst>
            </a:pPr>
            <a:r>
              <a:rPr sz="1600" spc="-5" dirty="0">
                <a:latin typeface="Corbel" panose="020B0503020204020204" pitchFamily="34" charset="0"/>
                <a:cs typeface="Arial"/>
              </a:rPr>
              <a:t>сведения </a:t>
            </a:r>
            <a:r>
              <a:rPr sz="1600" dirty="0">
                <a:latin typeface="Corbel" panose="020B0503020204020204" pitchFamily="34" charset="0"/>
                <a:cs typeface="Arial"/>
              </a:rPr>
              <a:t>о </a:t>
            </a:r>
            <a:r>
              <a:rPr sz="1600" spc="-10" dirty="0">
                <a:latin typeface="Corbel" panose="020B0503020204020204" pitchFamily="34" charset="0"/>
                <a:cs typeface="Arial"/>
              </a:rPr>
              <a:t>представителе </a:t>
            </a:r>
            <a:r>
              <a:rPr sz="1600" dirty="0">
                <a:solidFill>
                  <a:srgbClr val="C00000"/>
                </a:solidFill>
                <a:latin typeface="Corbel" panose="020B0503020204020204" pitchFamily="34" charset="0"/>
                <a:cs typeface="Arial"/>
              </a:rPr>
              <a:t>(в том числе </a:t>
            </a:r>
            <a:r>
              <a:rPr sz="1600" spc="-5" dirty="0">
                <a:solidFill>
                  <a:srgbClr val="C00000"/>
                </a:solidFill>
                <a:latin typeface="Corbel" panose="020B0503020204020204" pitchFamily="34" charset="0"/>
                <a:cs typeface="Arial"/>
              </a:rPr>
              <a:t>сведения</a:t>
            </a:r>
            <a:r>
              <a:rPr sz="1600" spc="-135" dirty="0">
                <a:solidFill>
                  <a:srgbClr val="C00000"/>
                </a:solidFill>
                <a:latin typeface="Corbel" panose="020B0503020204020204" pitchFamily="34" charset="0"/>
                <a:cs typeface="Arial"/>
              </a:rPr>
              <a:t> </a:t>
            </a:r>
            <a:r>
              <a:rPr sz="1600" dirty="0">
                <a:solidFill>
                  <a:srgbClr val="C00000"/>
                </a:solidFill>
                <a:latin typeface="Corbel" panose="020B0503020204020204" pitchFamily="34" charset="0"/>
                <a:cs typeface="Arial"/>
              </a:rPr>
              <a:t>о  </a:t>
            </a:r>
            <a:r>
              <a:rPr sz="1600" spc="-5" dirty="0">
                <a:solidFill>
                  <a:srgbClr val="C00000"/>
                </a:solidFill>
                <a:latin typeface="Corbel" panose="020B0503020204020204" pitchFamily="34" charset="0"/>
                <a:cs typeface="Arial"/>
              </a:rPr>
              <a:t>документе, </a:t>
            </a:r>
            <a:r>
              <a:rPr sz="1600" spc="-10" dirty="0">
                <a:solidFill>
                  <a:srgbClr val="C00000"/>
                </a:solidFill>
                <a:latin typeface="Corbel" panose="020B0503020204020204" pitchFamily="34" charset="0"/>
                <a:cs typeface="Arial"/>
              </a:rPr>
              <a:t>удостоверяющем</a:t>
            </a:r>
            <a:r>
              <a:rPr sz="1600" spc="-95" dirty="0">
                <a:solidFill>
                  <a:srgbClr val="C00000"/>
                </a:solidFill>
                <a:latin typeface="Corbel" panose="020B0503020204020204" pitchFamily="34" charset="0"/>
                <a:cs typeface="Arial"/>
              </a:rPr>
              <a:t> </a:t>
            </a:r>
            <a:r>
              <a:rPr sz="1600" dirty="0">
                <a:solidFill>
                  <a:srgbClr val="C00000"/>
                </a:solidFill>
                <a:latin typeface="Corbel" panose="020B0503020204020204" pitchFamily="34" charset="0"/>
                <a:cs typeface="Arial"/>
              </a:rPr>
              <a:t>личность)</a:t>
            </a:r>
            <a:r>
              <a:rPr sz="1600" dirty="0">
                <a:solidFill>
                  <a:srgbClr val="001F5F"/>
                </a:solidFill>
                <a:latin typeface="Corbel" panose="020B0503020204020204" pitchFamily="34" charset="0"/>
                <a:cs typeface="Arial"/>
              </a:rPr>
              <a:t>;</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spc="-5" dirty="0">
                <a:latin typeface="Corbel" panose="020B0503020204020204" pitchFamily="34" charset="0"/>
                <a:cs typeface="Arial"/>
              </a:rPr>
              <a:t>дату </a:t>
            </a:r>
            <a:r>
              <a:rPr sz="1600" dirty="0">
                <a:latin typeface="Corbel" panose="020B0503020204020204" pitchFamily="34" charset="0"/>
                <a:cs typeface="Arial"/>
              </a:rPr>
              <a:t>совершения</a:t>
            </a:r>
            <a:r>
              <a:rPr sz="1600" spc="-65" dirty="0">
                <a:latin typeface="Corbel" panose="020B0503020204020204" pitchFamily="34" charset="0"/>
                <a:cs typeface="Arial"/>
              </a:rPr>
              <a:t> </a:t>
            </a:r>
            <a:r>
              <a:rPr sz="1600" spc="-5" dirty="0">
                <a:latin typeface="Corbel" panose="020B0503020204020204" pitchFamily="34" charset="0"/>
                <a:cs typeface="Arial"/>
              </a:rPr>
              <a:t>доверенности;</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dirty="0">
                <a:latin typeface="Corbel" panose="020B0503020204020204" pitchFamily="34" charset="0"/>
                <a:cs typeface="Arial"/>
              </a:rPr>
              <a:t>срок </a:t>
            </a:r>
            <a:r>
              <a:rPr sz="1600" spc="-5" dirty="0">
                <a:latin typeface="Corbel" panose="020B0503020204020204" pitchFamily="34" charset="0"/>
                <a:cs typeface="Arial"/>
              </a:rPr>
              <a:t>действия</a:t>
            </a:r>
            <a:r>
              <a:rPr sz="1600" spc="-25" dirty="0">
                <a:latin typeface="Corbel" panose="020B0503020204020204" pitchFamily="34" charset="0"/>
                <a:cs typeface="Arial"/>
              </a:rPr>
              <a:t> </a:t>
            </a:r>
            <a:r>
              <a:rPr sz="1600" spc="-5" dirty="0">
                <a:latin typeface="Corbel" panose="020B0503020204020204" pitchFamily="34" charset="0"/>
                <a:cs typeface="Arial"/>
              </a:rPr>
              <a:t>доверенности;</a:t>
            </a:r>
            <a:endParaRPr sz="1600" dirty="0">
              <a:latin typeface="Corbel" panose="020B0503020204020204" pitchFamily="34" charset="0"/>
              <a:cs typeface="Arial"/>
            </a:endParaRPr>
          </a:p>
          <a:p>
            <a:pPr marL="555625" marR="268605" lvl="1" indent="-200025">
              <a:lnSpc>
                <a:spcPct val="100000"/>
              </a:lnSpc>
              <a:buClr>
                <a:srgbClr val="000000"/>
              </a:buClr>
              <a:buChar char="•"/>
              <a:tabLst>
                <a:tab pos="554990" algn="l"/>
                <a:tab pos="555625" algn="l"/>
              </a:tabLst>
            </a:pPr>
            <a:r>
              <a:rPr sz="1600" spc="-10" dirty="0">
                <a:latin typeface="Corbel" panose="020B0503020204020204" pitchFamily="34" charset="0"/>
                <a:cs typeface="Arial"/>
              </a:rPr>
              <a:t>перечень полномочий представителя, </a:t>
            </a:r>
            <a:r>
              <a:rPr sz="1600" dirty="0">
                <a:latin typeface="Corbel" panose="020B0503020204020204" pitchFamily="34" charset="0"/>
                <a:cs typeface="Arial"/>
              </a:rPr>
              <a:t>а </a:t>
            </a:r>
            <a:r>
              <a:rPr sz="1600" spc="-5" dirty="0">
                <a:latin typeface="Corbel" panose="020B0503020204020204" pitchFamily="34" charset="0"/>
                <a:cs typeface="Arial"/>
              </a:rPr>
              <a:t>также  идентификаторы </a:t>
            </a:r>
            <a:r>
              <a:rPr sz="1600" spc="-10" dirty="0">
                <a:latin typeface="Corbel" panose="020B0503020204020204" pitchFamily="34" charset="0"/>
                <a:cs typeface="Arial"/>
              </a:rPr>
              <a:t>полномочий </a:t>
            </a:r>
            <a:r>
              <a:rPr sz="1600" spc="-5" dirty="0">
                <a:latin typeface="Corbel" panose="020B0503020204020204" pitchFamily="34" charset="0"/>
                <a:cs typeface="Arial"/>
              </a:rPr>
              <a:t>из классификатора  </a:t>
            </a:r>
            <a:r>
              <a:rPr sz="1600" spc="-10" dirty="0">
                <a:latin typeface="Corbel" panose="020B0503020204020204" pitchFamily="34" charset="0"/>
                <a:cs typeface="Arial"/>
              </a:rPr>
              <a:t>полномочий</a:t>
            </a:r>
            <a:r>
              <a:rPr sz="1600" spc="-10" dirty="0">
                <a:solidFill>
                  <a:srgbClr val="001F5F"/>
                </a:solidFill>
                <a:latin typeface="Corbel" panose="020B0503020204020204" pitchFamily="34" charset="0"/>
                <a:cs typeface="Arial"/>
              </a:rPr>
              <a:t>, </a:t>
            </a:r>
            <a:r>
              <a:rPr sz="1600" spc="-5" dirty="0">
                <a:solidFill>
                  <a:srgbClr val="C00000"/>
                </a:solidFill>
                <a:latin typeface="Corbel" panose="020B0503020204020204" pitchFamily="34" charset="0"/>
                <a:cs typeface="Arial"/>
              </a:rPr>
              <a:t>либо </a:t>
            </a:r>
            <a:r>
              <a:rPr sz="1600" dirty="0">
                <a:solidFill>
                  <a:srgbClr val="C00000"/>
                </a:solidFill>
                <a:latin typeface="Corbel" panose="020B0503020204020204" pitchFamily="34" charset="0"/>
                <a:cs typeface="Arial"/>
              </a:rPr>
              <a:t>иное </a:t>
            </a:r>
            <a:r>
              <a:rPr sz="1600" spc="-5" dirty="0">
                <a:solidFill>
                  <a:srgbClr val="C00000"/>
                </a:solidFill>
                <a:latin typeface="Corbel" panose="020B0503020204020204" pitchFamily="34" charset="0"/>
                <a:cs typeface="Arial"/>
              </a:rPr>
              <a:t>описание </a:t>
            </a:r>
            <a:r>
              <a:rPr sz="1600" spc="-10" dirty="0">
                <a:solidFill>
                  <a:srgbClr val="C00000"/>
                </a:solidFill>
                <a:latin typeface="Corbel" panose="020B0503020204020204" pitchFamily="34" charset="0"/>
                <a:cs typeface="Arial"/>
              </a:rPr>
              <a:t>полномочий </a:t>
            </a:r>
            <a:r>
              <a:rPr sz="1600" dirty="0">
                <a:solidFill>
                  <a:srgbClr val="C00000"/>
                </a:solidFill>
                <a:latin typeface="Corbel" panose="020B0503020204020204" pitchFamily="34" charset="0"/>
                <a:cs typeface="Arial"/>
              </a:rPr>
              <a:t>в виде  </a:t>
            </a:r>
            <a:r>
              <a:rPr sz="1600" spc="-5" dirty="0">
                <a:solidFill>
                  <a:srgbClr val="C00000"/>
                </a:solidFill>
                <a:latin typeface="Corbel" panose="020B0503020204020204" pitchFamily="34" charset="0"/>
                <a:cs typeface="Arial"/>
              </a:rPr>
              <a:t>текста</a:t>
            </a:r>
            <a:r>
              <a:rPr sz="1600" spc="-5" dirty="0">
                <a:solidFill>
                  <a:srgbClr val="001F5F"/>
                </a:solidFill>
                <a:latin typeface="Corbel" panose="020B0503020204020204" pitchFamily="34" charset="0"/>
                <a:cs typeface="Arial"/>
              </a:rPr>
              <a:t>;</a:t>
            </a:r>
            <a:endParaRPr sz="1600" dirty="0">
              <a:latin typeface="Corbel" panose="020B0503020204020204" pitchFamily="34" charset="0"/>
              <a:cs typeface="Arial"/>
            </a:endParaRPr>
          </a:p>
          <a:p>
            <a:pPr marL="555625" marR="400685" lvl="1" indent="-200025">
              <a:lnSpc>
                <a:spcPct val="100000"/>
              </a:lnSpc>
              <a:buClr>
                <a:srgbClr val="000000"/>
              </a:buClr>
              <a:buChar char="•"/>
              <a:tabLst>
                <a:tab pos="554990" algn="l"/>
                <a:tab pos="555625" algn="l"/>
              </a:tabLst>
            </a:pPr>
            <a:r>
              <a:rPr sz="1600" spc="-5" dirty="0">
                <a:latin typeface="Corbel" panose="020B0503020204020204" pitchFamily="34" charset="0"/>
                <a:cs typeface="Arial"/>
              </a:rPr>
              <a:t>идентифицирующие сведения </a:t>
            </a:r>
            <a:r>
              <a:rPr sz="1600" dirty="0">
                <a:latin typeface="Corbel" panose="020B0503020204020204" pitchFamily="34" charset="0"/>
                <a:cs typeface="Arial"/>
              </a:rPr>
              <a:t>об информационной  </a:t>
            </a:r>
            <a:r>
              <a:rPr sz="1600" spc="-5" dirty="0">
                <a:latin typeface="Corbel" panose="020B0503020204020204" pitchFamily="34" charset="0"/>
                <a:cs typeface="Arial"/>
              </a:rPr>
              <a:t>системе, которая </a:t>
            </a:r>
            <a:r>
              <a:rPr sz="1600" spc="-10" dirty="0">
                <a:latin typeface="Corbel" panose="020B0503020204020204" pitchFamily="34" charset="0"/>
                <a:cs typeface="Arial"/>
              </a:rPr>
              <a:t>предоставляет </a:t>
            </a:r>
            <a:r>
              <a:rPr sz="1600" spc="-5" dirty="0">
                <a:latin typeface="Corbel" panose="020B0503020204020204" pitchFamily="34" charset="0"/>
                <a:cs typeface="Arial"/>
              </a:rPr>
              <a:t>возможность  </a:t>
            </a:r>
            <a:r>
              <a:rPr sz="1600" spc="-10" dirty="0">
                <a:latin typeface="Corbel" panose="020B0503020204020204" pitchFamily="34" charset="0"/>
                <a:cs typeface="Arial"/>
              </a:rPr>
              <a:t>получения </a:t>
            </a:r>
            <a:r>
              <a:rPr sz="1600" spc="-5" dirty="0">
                <a:latin typeface="Corbel" panose="020B0503020204020204" pitchFamily="34" charset="0"/>
                <a:cs typeface="Arial"/>
              </a:rPr>
              <a:t>информации </a:t>
            </a:r>
            <a:r>
              <a:rPr sz="1600" dirty="0">
                <a:latin typeface="Corbel" panose="020B0503020204020204" pitchFamily="34" charset="0"/>
                <a:cs typeface="Arial"/>
              </a:rPr>
              <a:t>о </a:t>
            </a:r>
            <a:r>
              <a:rPr sz="1600" spc="-5" dirty="0">
                <a:latin typeface="Corbel" panose="020B0503020204020204" pitchFamily="34" charset="0"/>
                <a:cs typeface="Arial"/>
              </a:rPr>
              <a:t>досрочном</a:t>
            </a:r>
            <a:r>
              <a:rPr sz="1600" spc="5" dirty="0">
                <a:latin typeface="Corbel" panose="020B0503020204020204" pitchFamily="34" charset="0"/>
                <a:cs typeface="Arial"/>
              </a:rPr>
              <a:t> </a:t>
            </a:r>
            <a:r>
              <a:rPr sz="1600" spc="-5" dirty="0">
                <a:latin typeface="Corbel" panose="020B0503020204020204" pitchFamily="34" charset="0"/>
                <a:cs typeface="Arial"/>
              </a:rPr>
              <a:t>прекращении;</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dirty="0" err="1" smtClean="0">
                <a:latin typeface="Corbel" panose="020B0503020204020204" pitchFamily="34" charset="0"/>
                <a:cs typeface="Arial"/>
              </a:rPr>
              <a:t>номер</a:t>
            </a:r>
            <a:r>
              <a:rPr sz="1600" spc="-70" dirty="0" smtClean="0">
                <a:latin typeface="Corbel" panose="020B0503020204020204" pitchFamily="34" charset="0"/>
                <a:cs typeface="Arial"/>
              </a:rPr>
              <a:t> </a:t>
            </a:r>
            <a:r>
              <a:rPr sz="1600" spc="-5" dirty="0">
                <a:latin typeface="Corbel" panose="020B0503020204020204" pitchFamily="34" charset="0"/>
                <a:cs typeface="Arial"/>
              </a:rPr>
              <a:t>доверенности;</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dirty="0">
                <a:latin typeface="Corbel" panose="020B0503020204020204" pitchFamily="34" charset="0"/>
                <a:cs typeface="Arial"/>
              </a:rPr>
              <a:t>УКЭП, </a:t>
            </a:r>
            <a:r>
              <a:rPr sz="1600" spc="-5" dirty="0">
                <a:latin typeface="Corbel" panose="020B0503020204020204" pitchFamily="34" charset="0"/>
                <a:cs typeface="Arial"/>
              </a:rPr>
              <a:t>которой подписана</a:t>
            </a:r>
            <a:r>
              <a:rPr sz="1600" spc="-75" dirty="0">
                <a:latin typeface="Corbel" panose="020B0503020204020204" pitchFamily="34" charset="0"/>
                <a:cs typeface="Arial"/>
              </a:rPr>
              <a:t> </a:t>
            </a:r>
            <a:r>
              <a:rPr sz="1600" spc="-5" dirty="0">
                <a:latin typeface="Corbel" panose="020B0503020204020204" pitchFamily="34" charset="0"/>
                <a:cs typeface="Arial"/>
              </a:rPr>
              <a:t>доверенность;</a:t>
            </a:r>
            <a:endParaRPr sz="1600" dirty="0">
              <a:latin typeface="Corbel" panose="020B0503020204020204" pitchFamily="34" charset="0"/>
              <a:cs typeface="Arial"/>
            </a:endParaRPr>
          </a:p>
          <a:p>
            <a:pPr marL="555625" lvl="1" indent="-200025">
              <a:lnSpc>
                <a:spcPct val="100000"/>
              </a:lnSpc>
              <a:buClr>
                <a:srgbClr val="000000"/>
              </a:buClr>
              <a:buChar char="•"/>
              <a:tabLst>
                <a:tab pos="554990" algn="l"/>
                <a:tab pos="555625" algn="l"/>
              </a:tabLst>
            </a:pPr>
            <a:r>
              <a:rPr sz="1600" spc="-5" dirty="0">
                <a:latin typeface="Corbel" panose="020B0503020204020204" pitchFamily="34" charset="0"/>
                <a:cs typeface="Arial"/>
              </a:rPr>
              <a:t>возможность передоверия</a:t>
            </a:r>
            <a:r>
              <a:rPr sz="1600" spc="-120" dirty="0">
                <a:latin typeface="Corbel" panose="020B0503020204020204" pitchFamily="34" charset="0"/>
                <a:cs typeface="Arial"/>
              </a:rPr>
              <a:t> </a:t>
            </a:r>
            <a:r>
              <a:rPr sz="1600" dirty="0">
                <a:latin typeface="Corbel" panose="020B0503020204020204" pitchFamily="34" charset="0"/>
                <a:cs typeface="Arial"/>
              </a:rPr>
              <a:t>доверенности.</a:t>
            </a:r>
          </a:p>
        </p:txBody>
      </p:sp>
    </p:spTree>
    <p:extLst>
      <p:ext uri="{BB962C8B-B14F-4D97-AF65-F5344CB8AC3E}">
        <p14:creationId xmlns:p14="http://schemas.microsoft.com/office/powerpoint/2010/main" val="1806862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p:cNvSpPr txBox="1">
            <a:spLocks noGrp="1"/>
          </p:cNvSpPr>
          <p:nvPr>
            <p:ph type="title"/>
          </p:nvPr>
        </p:nvSpPr>
        <p:spPr>
          <a:xfrm>
            <a:off x="16933" y="304800"/>
            <a:ext cx="10542444" cy="304699"/>
          </a:xfrm>
          <a:prstGeom prst="rect">
            <a:avLst/>
          </a:prstGeom>
        </p:spPr>
        <p:txBody>
          <a:bodyPr spcFirstLastPara="1" vert="horz" wrap="square" lIns="0" tIns="0" rIns="0" bIns="0" numCol="1" rtlCol="0" anchor="ctr" anchorCtr="0" compatLnSpc="1">
            <a:prstTxWarp prst="textNoShape">
              <a:avLst/>
            </a:prstTxWarp>
            <a:spAutoFit/>
          </a:bodyPr>
          <a:lstStyle/>
          <a:p>
            <a:pPr marL="12482"/>
            <a:r>
              <a:rPr lang="ru-RU" sz="2200" spc="-5" dirty="0">
                <a:solidFill>
                  <a:srgbClr val="002060"/>
                </a:solidFill>
                <a:latin typeface="Trebuchet MS" panose="020B0603020202020204" pitchFamily="34" charset="0"/>
              </a:rPr>
              <a:t>ОБОСНОВАНИЕ НМЦД</a:t>
            </a:r>
            <a:endParaRPr sz="2200" spc="-5" dirty="0">
              <a:solidFill>
                <a:srgbClr val="000000"/>
              </a:solidFill>
            </a:endParaRPr>
          </a:p>
        </p:txBody>
      </p:sp>
      <p:sp>
        <p:nvSpPr>
          <p:cNvPr id="2" name="Прямоугольник 1"/>
          <p:cNvSpPr/>
          <p:nvPr/>
        </p:nvSpPr>
        <p:spPr>
          <a:xfrm>
            <a:off x="381000" y="762000"/>
            <a:ext cx="11277600" cy="5521512"/>
          </a:xfrm>
          <a:prstGeom prst="rect">
            <a:avLst/>
          </a:prstGeom>
        </p:spPr>
        <p:txBody>
          <a:bodyPr wrap="square">
            <a:spAutoFit/>
          </a:bodyPr>
          <a:lstStyle/>
          <a:p>
            <a:pPr lvl="1">
              <a:lnSpc>
                <a:spcPct val="90000"/>
              </a:lnSpc>
              <a:spcAft>
                <a:spcPts val="0"/>
              </a:spcAft>
            </a:pPr>
            <a:r>
              <a:rPr lang="ru-RU" sz="1400" b="1" dirty="0">
                <a:latin typeface="Trebuchet MS" panose="020B0603020202020204" pitchFamily="34" charset="0"/>
              </a:rPr>
              <a:t>Типовое положение о закупке товаров, работ, услуг заказчиками городского округа </a:t>
            </a:r>
            <a:r>
              <a:rPr lang="ru-RU" sz="1400" b="1" dirty="0" smtClean="0">
                <a:latin typeface="Trebuchet MS" panose="020B0603020202020204" pitchFamily="34" charset="0"/>
              </a:rPr>
              <a:t>Самара</a:t>
            </a:r>
          </a:p>
          <a:p>
            <a:pPr lvl="1">
              <a:lnSpc>
                <a:spcPct val="90000"/>
              </a:lnSpc>
              <a:spcAft>
                <a:spcPts val="0"/>
              </a:spcAft>
            </a:pPr>
            <a:endParaRPr lang="ru-RU" sz="1400" b="1" dirty="0" smtClean="0">
              <a:latin typeface="Trebuchet MS" panose="020B0603020202020204" pitchFamily="34" charset="0"/>
              <a:ea typeface="Times New Roman" panose="02020603050405020304" pitchFamily="18" charset="0"/>
              <a:cs typeface="Times New Roman" panose="02020603050405020304" pitchFamily="18" charset="0"/>
            </a:endParaRPr>
          </a:p>
          <a:p>
            <a:pPr lvl="1" algn="ctr">
              <a:lnSpc>
                <a:spcPct val="90000"/>
              </a:lnSpc>
              <a:spcAft>
                <a:spcPts val="0"/>
              </a:spcAft>
            </a:pPr>
            <a:r>
              <a:rPr lang="ru-RU" sz="1400" b="1" dirty="0" smtClean="0">
                <a:latin typeface="Trebuchet MS" panose="020B0603020202020204" pitchFamily="34" charset="0"/>
                <a:ea typeface="Times New Roman" panose="02020603050405020304" pitchFamily="18" charset="0"/>
                <a:cs typeface="Times New Roman" panose="02020603050405020304" pitchFamily="18" charset="0"/>
              </a:rPr>
              <a:t>Порядок </a:t>
            </a:r>
            <a:r>
              <a:rPr lang="ru-RU" sz="1400" b="1" dirty="0">
                <a:latin typeface="Trebuchet MS" panose="020B0603020202020204" pitchFamily="34" charset="0"/>
                <a:ea typeface="Times New Roman" panose="02020603050405020304" pitchFamily="18" charset="0"/>
                <a:cs typeface="Times New Roman" panose="02020603050405020304" pitchFamily="18" charset="0"/>
              </a:rPr>
              <a:t>определения и обоснования начальной (максимальной) цены договора, цены договора, заключаемого с единственным поставщиком, определения и обоснования цены единицы товара, работы, услуги, определения максимального значения цены договора</a:t>
            </a:r>
            <a:endParaRPr lang="ru-RU" sz="14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2.4.1.	Правила настоящего раздела применяются при определении и обосновании начальной (максимальной) цены (далее – НМЦ) договора, цены договора,  заключаемого с единственным поставщиком, определения и обоснования цены единицы товара, работы, услуги, определения максимального значения цены договора  при осуществлении закупок в соответствии с настоящим Положением.</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2.4.2.	При определении и обосновании НМЦ договора рекомендуется использовать методы, описанные в приказе Министерства экономического развития Российской Федерации от 02.10.2013 N 567 «Об утверждении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2.4.3.	Обоснование НМЦ договора осуществляется путем использования преимущественно метода сопоставимых рыночных цен.</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2.4.4.	Обоснование НМЦ договора оформляется в виде документа, в котором в том числе указываются:</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1) методы формирования НМЦ договора;</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 реквизиты полученных от поставщиков (подрядчиков, исполнителей) ответов на запросы информации о ценах;</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3) реквизиты договора в случае выбора Заказчиком в качестве источника информации о ценах товаров, работ, услуг ранее заключенного Заказчиком договора;</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4) адрес соответствующей страницы в информационно-телекоммуникационной сети Интернет, если источником информации о ценах являются данные из информационно-телекоммуникационной сети Интернет;</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5) подробный расчет НМЦ договора, если Заказчик осуществляет расчет НМЦ договора; </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6) иные реквизиты источников информации, на основании которой установлена НМЦ договора.</a:t>
            </a:r>
          </a:p>
          <a:p>
            <a:pPr indent="450215" algn="just">
              <a:lnSpc>
                <a:spcPct val="90000"/>
              </a:lnSpc>
              <a:spcAft>
                <a:spcPts val="0"/>
              </a:spcAft>
            </a:pPr>
            <a:r>
              <a:rPr lang="ru-RU" sz="1400" dirty="0">
                <a:latin typeface="Trebuchet MS" panose="020B0603020202020204" pitchFamily="34" charset="0"/>
                <a:ea typeface="Calibri" panose="020F0502020204030204" pitchFamily="34" charset="0"/>
                <a:cs typeface="Times New Roman" panose="02020603050405020304" pitchFamily="18" charset="0"/>
              </a:rPr>
              <a:t>2.4.5.	</a:t>
            </a:r>
            <a:r>
              <a:rPr lang="ru-RU" sz="1400" i="1" u="sng" dirty="0">
                <a:latin typeface="Trebuchet MS" panose="020B0603020202020204" pitchFamily="34" charset="0"/>
                <a:ea typeface="Calibri" panose="020F0502020204030204" pitchFamily="34" charset="0"/>
                <a:cs typeface="Times New Roman" panose="02020603050405020304" pitchFamily="18" charset="0"/>
              </a:rPr>
              <a:t>При закупке у единственного поставщика Заказчик осуществляет обоснование НМЦ договора или расчет НМЦ договора.</a:t>
            </a:r>
          </a:p>
          <a:p>
            <a:pPr indent="450215" algn="just">
              <a:lnSpc>
                <a:spcPct val="90000"/>
              </a:lnSpc>
              <a:spcAft>
                <a:spcPts val="0"/>
              </a:spcAft>
            </a:pPr>
            <a:r>
              <a:rPr lang="ru-RU" sz="1400" i="1" u="sng" dirty="0">
                <a:latin typeface="Trebuchet MS" panose="020B0603020202020204" pitchFamily="34" charset="0"/>
                <a:ea typeface="Calibri" panose="020F0502020204030204" pitchFamily="34" charset="0"/>
                <a:cs typeface="Times New Roman" panose="02020603050405020304" pitchFamily="18" charset="0"/>
              </a:rPr>
              <a:t>Обоснование НМЦ договора, расчет НМЦ договора при закупке у единственного поставщика на сумму менее ста тысяч рублей не требуется.</a:t>
            </a:r>
            <a:endParaRPr lang="ru-RU" sz="1400" i="1" u="sng" dirty="0">
              <a:effectLst/>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81767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785621" y="2189745"/>
            <a:ext cx="4269105" cy="246221"/>
          </a:xfrm>
          <a:prstGeom prst="rect">
            <a:avLst/>
          </a:prstGeom>
        </p:spPr>
        <p:txBody>
          <a:bodyPr vert="horz" wrap="square" lIns="0" tIns="0" rIns="0" bIns="0" rtlCol="0">
            <a:spAutoFit/>
          </a:bodyPr>
          <a:lstStyle/>
          <a:p>
            <a:pPr marL="12700">
              <a:tabLst>
                <a:tab pos="747395" algn="l"/>
                <a:tab pos="2786380" algn="l"/>
              </a:tabLst>
            </a:pPr>
            <a:r>
              <a:rPr sz="1600" spc="-5" dirty="0">
                <a:latin typeface="Verdana"/>
                <a:cs typeface="Verdana"/>
              </a:rPr>
              <a:t>«…</a:t>
            </a:r>
            <a:r>
              <a:rPr sz="1600" b="1" spc="-5" dirty="0">
                <a:solidFill>
                  <a:srgbClr val="274696"/>
                </a:solidFill>
                <a:latin typeface="Verdana"/>
                <a:cs typeface="Verdana"/>
              </a:rPr>
              <a:t>не	</a:t>
            </a:r>
            <a:r>
              <a:rPr sz="1600" b="1" dirty="0">
                <a:solidFill>
                  <a:srgbClr val="274696"/>
                </a:solidFill>
                <a:latin typeface="Verdana"/>
                <a:cs typeface="Verdana"/>
              </a:rPr>
              <a:t>предполагается	</a:t>
            </a:r>
            <a:r>
              <a:rPr sz="1600" b="1" spc="-5" dirty="0">
                <a:solidFill>
                  <a:srgbClr val="274696"/>
                </a:solidFill>
                <a:latin typeface="Verdana"/>
                <a:cs typeface="Verdana"/>
              </a:rPr>
              <a:t>обязанность</a:t>
            </a:r>
            <a:endParaRPr sz="1600" dirty="0">
              <a:latin typeface="Verdana"/>
              <a:cs typeface="Verdana"/>
            </a:endParaRPr>
          </a:p>
        </p:txBody>
      </p:sp>
      <p:sp>
        <p:nvSpPr>
          <p:cNvPr id="5" name="object 5"/>
          <p:cNvSpPr txBox="1"/>
          <p:nvPr/>
        </p:nvSpPr>
        <p:spPr>
          <a:xfrm>
            <a:off x="1785621" y="2433583"/>
            <a:ext cx="4159885" cy="246221"/>
          </a:xfrm>
          <a:prstGeom prst="rect">
            <a:avLst/>
          </a:prstGeom>
        </p:spPr>
        <p:txBody>
          <a:bodyPr vert="horz" wrap="square" lIns="0" tIns="0" rIns="0" bIns="0" rtlCol="0">
            <a:spAutoFit/>
          </a:bodyPr>
          <a:lstStyle/>
          <a:p>
            <a:pPr marL="12700">
              <a:tabLst>
                <a:tab pos="1600200" algn="l"/>
                <a:tab pos="2948940" algn="l"/>
                <a:tab pos="3524885" algn="l"/>
              </a:tabLst>
            </a:pPr>
            <a:r>
              <a:rPr sz="1600" b="1" spc="-10" dirty="0">
                <a:solidFill>
                  <a:srgbClr val="274696"/>
                </a:solidFill>
                <a:latin typeface="Verdana"/>
                <a:cs typeface="Verdana"/>
              </a:rPr>
              <a:t>з</a:t>
            </a:r>
            <a:r>
              <a:rPr sz="1600" b="1" spc="-5" dirty="0">
                <a:solidFill>
                  <a:srgbClr val="274696"/>
                </a:solidFill>
                <a:latin typeface="Verdana"/>
                <a:cs typeface="Verdana"/>
              </a:rPr>
              <a:t>а</a:t>
            </a:r>
            <a:r>
              <a:rPr sz="1600" b="1" dirty="0">
                <a:solidFill>
                  <a:srgbClr val="274696"/>
                </a:solidFill>
                <a:latin typeface="Verdana"/>
                <a:cs typeface="Verdana"/>
              </a:rPr>
              <a:t>к</a:t>
            </a:r>
            <a:r>
              <a:rPr sz="1600" b="1" spc="-10" dirty="0">
                <a:solidFill>
                  <a:srgbClr val="274696"/>
                </a:solidFill>
                <a:latin typeface="Verdana"/>
                <a:cs typeface="Verdana"/>
              </a:rPr>
              <a:t>л</a:t>
            </a:r>
            <a:r>
              <a:rPr sz="1600" b="1" dirty="0">
                <a:solidFill>
                  <a:srgbClr val="274696"/>
                </a:solidFill>
                <a:latin typeface="Verdana"/>
                <a:cs typeface="Verdana"/>
              </a:rPr>
              <a:t>ю</a:t>
            </a:r>
            <a:r>
              <a:rPr sz="1600" b="1" spc="-5" dirty="0">
                <a:solidFill>
                  <a:srgbClr val="274696"/>
                </a:solidFill>
                <a:latin typeface="Verdana"/>
                <a:cs typeface="Verdana"/>
              </a:rPr>
              <a:t>ч</a:t>
            </a:r>
            <a:r>
              <a:rPr sz="1600" b="1" dirty="0">
                <a:solidFill>
                  <a:srgbClr val="274696"/>
                </a:solidFill>
                <a:latin typeface="Verdana"/>
                <a:cs typeface="Verdana"/>
              </a:rPr>
              <a:t>и</a:t>
            </a:r>
            <a:r>
              <a:rPr sz="1600" b="1" spc="-10" dirty="0">
                <a:solidFill>
                  <a:srgbClr val="274696"/>
                </a:solidFill>
                <a:latin typeface="Verdana"/>
                <a:cs typeface="Verdana"/>
              </a:rPr>
              <a:t>т</a:t>
            </a:r>
            <a:r>
              <a:rPr sz="1600" b="1" spc="-5" dirty="0">
                <a:solidFill>
                  <a:srgbClr val="274696"/>
                </a:solidFill>
                <a:latin typeface="Verdana"/>
                <a:cs typeface="Verdana"/>
              </a:rPr>
              <a:t>ь</a:t>
            </a:r>
            <a:r>
              <a:rPr sz="1600" b="1" dirty="0">
                <a:solidFill>
                  <a:srgbClr val="274696"/>
                </a:solidFill>
                <a:latin typeface="Verdana"/>
                <a:cs typeface="Verdana"/>
              </a:rPr>
              <a:t>	д</a:t>
            </a:r>
            <a:r>
              <a:rPr sz="1600" b="1" spc="-10" dirty="0">
                <a:solidFill>
                  <a:srgbClr val="274696"/>
                </a:solidFill>
                <a:latin typeface="Verdana"/>
                <a:cs typeface="Verdana"/>
              </a:rPr>
              <a:t>о</a:t>
            </a:r>
            <a:r>
              <a:rPr sz="1600" b="1" spc="-5" dirty="0">
                <a:solidFill>
                  <a:srgbClr val="274696"/>
                </a:solidFill>
                <a:latin typeface="Verdana"/>
                <a:cs typeface="Verdana"/>
              </a:rPr>
              <a:t>г</a:t>
            </a:r>
            <a:r>
              <a:rPr sz="1600" b="1" dirty="0">
                <a:solidFill>
                  <a:srgbClr val="274696"/>
                </a:solidFill>
                <a:latin typeface="Verdana"/>
                <a:cs typeface="Verdana"/>
              </a:rPr>
              <a:t>ов</a:t>
            </a:r>
            <a:r>
              <a:rPr sz="1600" b="1" spc="-10" dirty="0">
                <a:solidFill>
                  <a:srgbClr val="274696"/>
                </a:solidFill>
                <a:latin typeface="Verdana"/>
                <a:cs typeface="Verdana"/>
              </a:rPr>
              <a:t>о</a:t>
            </a:r>
            <a:r>
              <a:rPr sz="1600" b="1" dirty="0">
                <a:solidFill>
                  <a:srgbClr val="274696"/>
                </a:solidFill>
                <a:latin typeface="Verdana"/>
                <a:cs typeface="Verdana"/>
              </a:rPr>
              <a:t>р</a:t>
            </a:r>
            <a:r>
              <a:rPr sz="1600" spc="-5" dirty="0">
                <a:latin typeface="Verdana"/>
                <a:cs typeface="Verdana"/>
              </a:rPr>
              <a:t>,</a:t>
            </a:r>
            <a:r>
              <a:rPr sz="1600" dirty="0">
                <a:latin typeface="Verdana"/>
                <a:cs typeface="Verdana"/>
              </a:rPr>
              <a:t>	</a:t>
            </a:r>
            <a:r>
              <a:rPr sz="1600" spc="-5" dirty="0">
                <a:latin typeface="Verdana"/>
                <a:cs typeface="Verdana"/>
              </a:rPr>
              <a:t>на</a:t>
            </a:r>
            <a:r>
              <a:rPr sz="1600" dirty="0">
                <a:latin typeface="Verdana"/>
                <a:cs typeface="Verdana"/>
              </a:rPr>
              <a:t>	</a:t>
            </a:r>
            <a:r>
              <a:rPr sz="1600" spc="-5" dirty="0">
                <a:latin typeface="Verdana"/>
                <a:cs typeface="Verdana"/>
              </a:rPr>
              <a:t>пра</a:t>
            </a:r>
            <a:r>
              <a:rPr sz="1600" spc="-10" dirty="0">
                <a:latin typeface="Verdana"/>
                <a:cs typeface="Verdana"/>
              </a:rPr>
              <a:t>в</a:t>
            </a:r>
            <a:r>
              <a:rPr sz="1600" spc="-5" dirty="0">
                <a:latin typeface="Verdana"/>
                <a:cs typeface="Verdana"/>
              </a:rPr>
              <a:t>о</a:t>
            </a:r>
            <a:endParaRPr sz="1600">
              <a:latin typeface="Verdana"/>
              <a:cs typeface="Verdana"/>
            </a:endParaRPr>
          </a:p>
        </p:txBody>
      </p:sp>
      <p:sp>
        <p:nvSpPr>
          <p:cNvPr id="6" name="object 6"/>
          <p:cNvSpPr txBox="1"/>
          <p:nvPr/>
        </p:nvSpPr>
        <p:spPr>
          <a:xfrm>
            <a:off x="6187076" y="2189744"/>
            <a:ext cx="4148454" cy="502284"/>
          </a:xfrm>
          <a:prstGeom prst="rect">
            <a:avLst/>
          </a:prstGeom>
        </p:spPr>
        <p:txBody>
          <a:bodyPr vert="horz" wrap="square" lIns="0" tIns="0" rIns="0" bIns="0" rtlCol="0">
            <a:spAutoFit/>
          </a:bodyPr>
          <a:lstStyle/>
          <a:p>
            <a:pPr marL="12700">
              <a:tabLst>
                <a:tab pos="1376045" algn="l"/>
                <a:tab pos="3247390" algn="l"/>
              </a:tabLst>
            </a:pPr>
            <a:r>
              <a:rPr sz="1600" b="1" spc="-5" dirty="0">
                <a:solidFill>
                  <a:srgbClr val="274696"/>
                </a:solidFill>
                <a:latin typeface="Verdana"/>
                <a:cs typeface="Verdana"/>
              </a:rPr>
              <a:t>заказчика	</a:t>
            </a:r>
            <a:r>
              <a:rPr sz="1600" b="1" dirty="0">
                <a:solidFill>
                  <a:srgbClr val="274696"/>
                </a:solidFill>
                <a:latin typeface="Verdana"/>
                <a:cs typeface="Verdana"/>
              </a:rPr>
              <a:t>(организатора	</a:t>
            </a:r>
            <a:r>
              <a:rPr sz="1600" b="1" spc="-5" dirty="0">
                <a:solidFill>
                  <a:srgbClr val="274696"/>
                </a:solidFill>
                <a:latin typeface="Verdana"/>
                <a:cs typeface="Verdana"/>
              </a:rPr>
              <a:t>торгов)</a:t>
            </a:r>
            <a:endParaRPr sz="1600" dirty="0">
              <a:latin typeface="Verdana"/>
              <a:cs typeface="Verdana"/>
            </a:endParaRPr>
          </a:p>
          <a:p>
            <a:pPr marL="71755">
              <a:tabLst>
                <a:tab pos="1667510" algn="l"/>
                <a:tab pos="2930525" algn="l"/>
              </a:tabLst>
            </a:pPr>
            <a:r>
              <a:rPr sz="1600" spc="-5" dirty="0">
                <a:latin typeface="Verdana"/>
                <a:cs typeface="Verdana"/>
              </a:rPr>
              <a:t>заключения	которого	проводятся</a:t>
            </a:r>
            <a:endParaRPr sz="1600" dirty="0">
              <a:latin typeface="Verdana"/>
              <a:cs typeface="Verdana"/>
            </a:endParaRPr>
          </a:p>
        </p:txBody>
      </p:sp>
      <p:sp>
        <p:nvSpPr>
          <p:cNvPr id="7" name="object 7"/>
          <p:cNvSpPr txBox="1"/>
          <p:nvPr/>
        </p:nvSpPr>
        <p:spPr>
          <a:xfrm>
            <a:off x="1785621" y="2677421"/>
            <a:ext cx="8552815" cy="3672204"/>
          </a:xfrm>
          <a:prstGeom prst="rect">
            <a:avLst/>
          </a:prstGeom>
        </p:spPr>
        <p:txBody>
          <a:bodyPr vert="horz" wrap="square" lIns="0" tIns="0" rIns="0" bIns="0" rtlCol="0">
            <a:spAutoFit/>
          </a:bodyPr>
          <a:lstStyle/>
          <a:p>
            <a:pPr marL="12700" marR="5715" algn="just"/>
            <a:r>
              <a:rPr sz="1600" spc="-5" dirty="0">
                <a:latin typeface="Verdana"/>
                <a:cs typeface="Verdana"/>
              </a:rPr>
              <a:t>обязательные торги, </a:t>
            </a:r>
            <a:r>
              <a:rPr sz="1600" b="1" spc="-5" dirty="0">
                <a:solidFill>
                  <a:srgbClr val="274696"/>
                </a:solidFill>
                <a:latin typeface="Verdana"/>
                <a:cs typeface="Verdana"/>
              </a:rPr>
              <a:t>с единственным участником </a:t>
            </a:r>
            <a:r>
              <a:rPr sz="1600" b="1" dirty="0">
                <a:solidFill>
                  <a:srgbClr val="274696"/>
                </a:solidFill>
                <a:latin typeface="Verdana"/>
                <a:cs typeface="Verdana"/>
              </a:rPr>
              <a:t>торгов </a:t>
            </a:r>
            <a:r>
              <a:rPr sz="1600" spc="-5" dirty="0">
                <a:latin typeface="Verdana"/>
                <a:cs typeface="Verdana"/>
              </a:rPr>
              <a:t>в случае </a:t>
            </a:r>
            <a:r>
              <a:rPr sz="1600" spc="-10" dirty="0">
                <a:latin typeface="Verdana"/>
                <a:cs typeface="Verdana"/>
              </a:rPr>
              <a:t>их  </a:t>
            </a:r>
            <a:r>
              <a:rPr sz="1600" spc="-5" dirty="0">
                <a:latin typeface="Verdana"/>
                <a:cs typeface="Verdana"/>
              </a:rPr>
              <a:t>признания несостоявшимися в связи с отсутствием </a:t>
            </a:r>
            <a:r>
              <a:rPr sz="1600" dirty="0">
                <a:latin typeface="Verdana"/>
                <a:cs typeface="Verdana"/>
              </a:rPr>
              <a:t>других участников торгов,  </a:t>
            </a:r>
            <a:r>
              <a:rPr sz="1600" b="1" spc="-5" dirty="0">
                <a:solidFill>
                  <a:srgbClr val="274696"/>
                </a:solidFill>
                <a:latin typeface="Verdana"/>
                <a:cs typeface="Verdana"/>
              </a:rPr>
              <a:t>если в положении о закупке, принятом в </a:t>
            </a:r>
            <a:r>
              <a:rPr sz="1600" b="1" dirty="0">
                <a:solidFill>
                  <a:srgbClr val="274696"/>
                </a:solidFill>
                <a:latin typeface="Verdana"/>
                <a:cs typeface="Verdana"/>
              </a:rPr>
              <a:t>соответствии </a:t>
            </a:r>
            <a:r>
              <a:rPr sz="1600" b="1" spc="-5" dirty="0">
                <a:solidFill>
                  <a:srgbClr val="274696"/>
                </a:solidFill>
                <a:latin typeface="Verdana"/>
                <a:cs typeface="Verdana"/>
              </a:rPr>
              <a:t>с данным  Федеральным законом, прямо предусмотрено, </a:t>
            </a:r>
            <a:r>
              <a:rPr sz="1600" b="1" dirty="0">
                <a:solidFill>
                  <a:srgbClr val="274696"/>
                </a:solidFill>
                <a:latin typeface="Verdana"/>
                <a:cs typeface="Verdana"/>
              </a:rPr>
              <a:t>что </a:t>
            </a:r>
            <a:r>
              <a:rPr sz="1600" b="1" spc="-5" dirty="0">
                <a:solidFill>
                  <a:srgbClr val="274696"/>
                </a:solidFill>
                <a:latin typeface="Verdana"/>
                <a:cs typeface="Verdana"/>
              </a:rPr>
              <a:t>в </a:t>
            </a:r>
            <a:r>
              <a:rPr sz="1600" b="1" spc="5" dirty="0">
                <a:solidFill>
                  <a:srgbClr val="274696"/>
                </a:solidFill>
                <a:latin typeface="Verdana"/>
                <a:cs typeface="Verdana"/>
              </a:rPr>
              <a:t>этом </a:t>
            </a:r>
            <a:r>
              <a:rPr sz="1600" b="1" dirty="0">
                <a:solidFill>
                  <a:srgbClr val="274696"/>
                </a:solidFill>
                <a:latin typeface="Verdana"/>
                <a:cs typeface="Verdana"/>
              </a:rPr>
              <a:t>случае  </a:t>
            </a:r>
            <a:r>
              <a:rPr sz="1600" b="1" spc="-10" dirty="0">
                <a:solidFill>
                  <a:srgbClr val="274696"/>
                </a:solidFill>
                <a:latin typeface="Verdana"/>
                <a:cs typeface="Verdana"/>
              </a:rPr>
              <a:t>договор </a:t>
            </a:r>
            <a:r>
              <a:rPr sz="1600" b="1" spc="-5" dirty="0">
                <a:solidFill>
                  <a:srgbClr val="274696"/>
                </a:solidFill>
                <a:latin typeface="Verdana"/>
                <a:cs typeface="Verdana"/>
              </a:rPr>
              <a:t>не заключается и </a:t>
            </a:r>
            <a:r>
              <a:rPr sz="1600" b="1" spc="-5" dirty="0">
                <a:solidFill>
                  <a:srgbClr val="C00000"/>
                </a:solidFill>
                <a:latin typeface="Verdana"/>
                <a:cs typeface="Verdana"/>
              </a:rPr>
              <a:t>торги </a:t>
            </a:r>
            <a:r>
              <a:rPr sz="1600" b="1" spc="-5" dirty="0">
                <a:solidFill>
                  <a:srgbClr val="274696"/>
                </a:solidFill>
                <a:latin typeface="Verdana"/>
                <a:cs typeface="Verdana"/>
              </a:rPr>
              <a:t>проводятся</a:t>
            </a:r>
            <a:r>
              <a:rPr sz="1600" b="1" spc="215" dirty="0">
                <a:solidFill>
                  <a:srgbClr val="274696"/>
                </a:solidFill>
                <a:latin typeface="Verdana"/>
                <a:cs typeface="Verdana"/>
              </a:rPr>
              <a:t> </a:t>
            </a:r>
            <a:r>
              <a:rPr sz="1600" b="1" spc="-10" dirty="0">
                <a:solidFill>
                  <a:srgbClr val="274696"/>
                </a:solidFill>
                <a:latin typeface="Verdana"/>
                <a:cs typeface="Verdana"/>
              </a:rPr>
              <a:t>повторно</a:t>
            </a:r>
            <a:r>
              <a:rPr sz="1600" spc="-10" dirty="0">
                <a:latin typeface="Verdana"/>
                <a:cs typeface="Verdana"/>
              </a:rPr>
              <a:t>;</a:t>
            </a:r>
            <a:endParaRPr sz="1600" dirty="0">
              <a:latin typeface="Verdana"/>
              <a:cs typeface="Verdana"/>
            </a:endParaRPr>
          </a:p>
          <a:p>
            <a:pPr marL="12700" marR="5080" algn="just"/>
            <a:r>
              <a:rPr sz="1600" spc="-5" dirty="0">
                <a:latin typeface="Verdana"/>
                <a:cs typeface="Verdana"/>
              </a:rPr>
              <a:t>когда же в названном </a:t>
            </a:r>
            <a:r>
              <a:rPr sz="1600" dirty="0">
                <a:latin typeface="Verdana"/>
                <a:cs typeface="Verdana"/>
              </a:rPr>
              <a:t>документе подобное </a:t>
            </a:r>
            <a:r>
              <a:rPr sz="1600" spc="-5" dirty="0">
                <a:latin typeface="Verdana"/>
                <a:cs typeface="Verdana"/>
              </a:rPr>
              <a:t>решение вопроса не предусмотрено  либо </a:t>
            </a:r>
            <a:r>
              <a:rPr sz="1600" b="1" spc="-5" dirty="0">
                <a:solidFill>
                  <a:srgbClr val="274696"/>
                </a:solidFill>
                <a:latin typeface="Verdana"/>
                <a:cs typeface="Verdana"/>
              </a:rPr>
              <a:t>допускается произвольное усмотрение </a:t>
            </a:r>
            <a:r>
              <a:rPr sz="1600" b="1" dirty="0">
                <a:solidFill>
                  <a:srgbClr val="274696"/>
                </a:solidFill>
                <a:latin typeface="Verdana"/>
                <a:cs typeface="Verdana"/>
              </a:rPr>
              <a:t>заказчика (организатора  торгов) </a:t>
            </a:r>
            <a:r>
              <a:rPr sz="1600" b="1" spc="-5" dirty="0">
                <a:solidFill>
                  <a:srgbClr val="274696"/>
                </a:solidFill>
                <a:latin typeface="Verdana"/>
                <a:cs typeface="Verdana"/>
              </a:rPr>
              <a:t>в </a:t>
            </a:r>
            <a:r>
              <a:rPr sz="1600" b="1" dirty="0">
                <a:solidFill>
                  <a:srgbClr val="274696"/>
                </a:solidFill>
                <a:latin typeface="Verdana"/>
                <a:cs typeface="Verdana"/>
              </a:rPr>
              <a:t>вопросе </a:t>
            </a:r>
            <a:r>
              <a:rPr sz="1600" b="1" spc="-5" dirty="0">
                <a:solidFill>
                  <a:srgbClr val="274696"/>
                </a:solidFill>
                <a:latin typeface="Verdana"/>
                <a:cs typeface="Verdana"/>
              </a:rPr>
              <a:t>о заключении </a:t>
            </a:r>
            <a:r>
              <a:rPr sz="1600" b="1" dirty="0">
                <a:solidFill>
                  <a:srgbClr val="274696"/>
                </a:solidFill>
                <a:latin typeface="Verdana"/>
                <a:cs typeface="Verdana"/>
              </a:rPr>
              <a:t>такого договора</a:t>
            </a:r>
            <a:r>
              <a:rPr sz="1600" dirty="0">
                <a:solidFill>
                  <a:srgbClr val="274696"/>
                </a:solidFill>
                <a:latin typeface="Verdana"/>
                <a:cs typeface="Verdana"/>
              </a:rPr>
              <a:t>, </a:t>
            </a:r>
            <a:r>
              <a:rPr sz="1600" b="1" spc="-5" dirty="0">
                <a:solidFill>
                  <a:srgbClr val="274696"/>
                </a:solidFill>
                <a:latin typeface="Verdana"/>
                <a:cs typeface="Verdana"/>
              </a:rPr>
              <a:t>признание </a:t>
            </a:r>
            <a:r>
              <a:rPr sz="1600" b="1" dirty="0">
                <a:solidFill>
                  <a:srgbClr val="274696"/>
                </a:solidFill>
                <a:latin typeface="Verdana"/>
                <a:cs typeface="Verdana"/>
              </a:rPr>
              <a:t>торгов  </a:t>
            </a:r>
            <a:r>
              <a:rPr sz="1600" b="1" spc="-5" dirty="0">
                <a:solidFill>
                  <a:srgbClr val="274696"/>
                </a:solidFill>
                <a:latin typeface="Verdana"/>
                <a:cs typeface="Verdana"/>
              </a:rPr>
              <a:t>несостоявшимися на указанном основании </a:t>
            </a:r>
            <a:r>
              <a:rPr sz="1600" b="1" spc="-5" dirty="0">
                <a:solidFill>
                  <a:srgbClr val="C00000"/>
                </a:solidFill>
                <a:latin typeface="Verdana"/>
                <a:cs typeface="Verdana"/>
              </a:rPr>
              <a:t>не влечет отказа </a:t>
            </a:r>
            <a:r>
              <a:rPr sz="1600" b="1" dirty="0">
                <a:solidFill>
                  <a:srgbClr val="C00000"/>
                </a:solidFill>
                <a:latin typeface="Verdana"/>
                <a:cs typeface="Verdana"/>
              </a:rPr>
              <a:t>от  </a:t>
            </a:r>
            <a:r>
              <a:rPr sz="1600" b="1" spc="-5" dirty="0">
                <a:solidFill>
                  <a:srgbClr val="C00000"/>
                </a:solidFill>
                <a:latin typeface="Verdana"/>
                <a:cs typeface="Verdana"/>
              </a:rPr>
              <a:t>заключения договора с единственным участником </a:t>
            </a:r>
            <a:r>
              <a:rPr sz="1600" b="1" dirty="0">
                <a:solidFill>
                  <a:srgbClr val="C00000"/>
                </a:solidFill>
                <a:latin typeface="Verdana"/>
                <a:cs typeface="Verdana"/>
              </a:rPr>
              <a:t>торгов</a:t>
            </a:r>
            <a:r>
              <a:rPr sz="1600" dirty="0">
                <a:latin typeface="Verdana"/>
                <a:cs typeface="Verdana"/>
              </a:rPr>
              <a:t>, </a:t>
            </a:r>
            <a:r>
              <a:rPr sz="1600" spc="-5" dirty="0">
                <a:latin typeface="Verdana"/>
                <a:cs typeface="Verdana"/>
              </a:rPr>
              <a:t>если  объективных препятствий к заключению договора с этим участником </a:t>
            </a:r>
            <a:r>
              <a:rPr sz="1600" spc="5" dirty="0">
                <a:latin typeface="Verdana"/>
                <a:cs typeface="Verdana"/>
              </a:rPr>
              <a:t>не  </a:t>
            </a:r>
            <a:r>
              <a:rPr sz="1600" spc="-5" dirty="0">
                <a:latin typeface="Verdana"/>
                <a:cs typeface="Verdana"/>
              </a:rPr>
              <a:t>имеется (заказчик имеет возможность заключить договор с единственным  участником, предложение которого является </a:t>
            </a:r>
            <a:r>
              <a:rPr sz="1600" dirty="0">
                <a:latin typeface="Verdana"/>
                <a:cs typeface="Verdana"/>
              </a:rPr>
              <a:t>конкурентным, соответствует  </a:t>
            </a:r>
            <a:r>
              <a:rPr sz="1600" spc="-5" dirty="0">
                <a:latin typeface="Verdana"/>
                <a:cs typeface="Verdana"/>
              </a:rPr>
              <a:t>закупочной </a:t>
            </a:r>
            <a:r>
              <a:rPr sz="1600" dirty="0">
                <a:latin typeface="Verdana"/>
                <a:cs typeface="Verdana"/>
              </a:rPr>
              <a:t>документации, </a:t>
            </a:r>
            <a:r>
              <a:rPr sz="1600" spc="-5" dirty="0">
                <a:latin typeface="Verdana"/>
                <a:cs typeface="Verdana"/>
              </a:rPr>
              <a:t>а она, в свою очередь, </a:t>
            </a:r>
            <a:r>
              <a:rPr sz="1600" spc="5" dirty="0">
                <a:latin typeface="Verdana"/>
                <a:cs typeface="Verdana"/>
              </a:rPr>
              <a:t>не </a:t>
            </a:r>
            <a:r>
              <a:rPr sz="1600" spc="-5" dirty="0">
                <a:latin typeface="Verdana"/>
                <a:cs typeface="Verdana"/>
              </a:rPr>
              <a:t>ограничивает условия  для свободной</a:t>
            </a:r>
            <a:r>
              <a:rPr sz="1600" spc="-45" dirty="0">
                <a:latin typeface="Verdana"/>
                <a:cs typeface="Verdana"/>
              </a:rPr>
              <a:t> </a:t>
            </a:r>
            <a:r>
              <a:rPr sz="1600" spc="-5" dirty="0">
                <a:latin typeface="Verdana"/>
                <a:cs typeface="Verdana"/>
              </a:rPr>
              <a:t>конкуренции)…»</a:t>
            </a:r>
            <a:endParaRPr sz="1600" dirty="0">
              <a:latin typeface="Verdana"/>
              <a:cs typeface="Verdana"/>
            </a:endParaRPr>
          </a:p>
        </p:txBody>
      </p:sp>
      <p:sp>
        <p:nvSpPr>
          <p:cNvPr id="8" name="object 8"/>
          <p:cNvSpPr txBox="1"/>
          <p:nvPr/>
        </p:nvSpPr>
        <p:spPr>
          <a:xfrm>
            <a:off x="1773937" y="1429512"/>
            <a:ext cx="8575675" cy="461665"/>
          </a:xfrm>
          <a:prstGeom prst="rect">
            <a:avLst/>
          </a:prstGeom>
          <a:solidFill>
            <a:srgbClr val="274696"/>
          </a:solidFill>
        </p:spPr>
        <p:txBody>
          <a:bodyPr vert="horz" wrap="square" lIns="0" tIns="213360" rIns="0" bIns="0" rtlCol="0">
            <a:spAutoFit/>
          </a:bodyPr>
          <a:lstStyle/>
          <a:p>
            <a:pPr marL="415925">
              <a:spcBef>
                <a:spcPts val="1680"/>
              </a:spcBef>
            </a:pPr>
            <a:r>
              <a:rPr sz="1600" b="1" spc="-10" dirty="0">
                <a:solidFill>
                  <a:srgbClr val="FFFFFF"/>
                </a:solidFill>
                <a:latin typeface="Verdana"/>
                <a:cs typeface="Verdana"/>
              </a:rPr>
              <a:t>Постановление </a:t>
            </a:r>
            <a:r>
              <a:rPr sz="1600" b="1" spc="-5" dirty="0">
                <a:solidFill>
                  <a:srgbClr val="FFFFFF"/>
                </a:solidFill>
                <a:latin typeface="Verdana"/>
                <a:cs typeface="Verdana"/>
              </a:rPr>
              <a:t>Конституционного Суда </a:t>
            </a:r>
            <a:r>
              <a:rPr sz="1600" b="1" spc="-10" dirty="0">
                <a:solidFill>
                  <a:srgbClr val="FFFFFF"/>
                </a:solidFill>
                <a:latin typeface="Verdana"/>
                <a:cs typeface="Verdana"/>
              </a:rPr>
              <a:t>РФ </a:t>
            </a:r>
            <a:r>
              <a:rPr sz="1600" b="1" spc="-5" dirty="0">
                <a:solidFill>
                  <a:srgbClr val="FFFFFF"/>
                </a:solidFill>
                <a:latin typeface="Verdana"/>
                <a:cs typeface="Verdana"/>
              </a:rPr>
              <a:t>от 23.12.2022 №</a:t>
            </a:r>
            <a:r>
              <a:rPr sz="1600" b="1" spc="204" dirty="0">
                <a:solidFill>
                  <a:srgbClr val="FFFFFF"/>
                </a:solidFill>
                <a:latin typeface="Verdana"/>
                <a:cs typeface="Verdana"/>
              </a:rPr>
              <a:t> </a:t>
            </a:r>
            <a:r>
              <a:rPr sz="1600" b="1" spc="-5" dirty="0">
                <a:solidFill>
                  <a:srgbClr val="FFFFFF"/>
                </a:solidFill>
                <a:latin typeface="Verdana"/>
                <a:cs typeface="Verdana"/>
              </a:rPr>
              <a:t>57-П</a:t>
            </a:r>
            <a:endParaRPr sz="1600" dirty="0">
              <a:latin typeface="Verdana"/>
              <a:cs typeface="Verdana"/>
            </a:endParaRPr>
          </a:p>
        </p:txBody>
      </p:sp>
      <p:sp>
        <p:nvSpPr>
          <p:cNvPr id="10" name="object 2"/>
          <p:cNvSpPr txBox="1">
            <a:spLocks noGrp="1"/>
          </p:cNvSpPr>
          <p:nvPr>
            <p:ph type="title"/>
          </p:nvPr>
        </p:nvSpPr>
        <p:spPr>
          <a:xfrm>
            <a:off x="9525" y="139988"/>
            <a:ext cx="7296784" cy="609398"/>
          </a:xfrm>
          <a:prstGeom prst="rect">
            <a:avLst/>
          </a:prstGeom>
        </p:spPr>
        <p:txBody>
          <a:bodyPr vert="horz" wrap="square" lIns="0" tIns="0" rIns="0" bIns="0" rtlCol="0">
            <a:spAutoFit/>
          </a:bodyPr>
          <a:lstStyle/>
          <a:p>
            <a:pPr marL="12700"/>
            <a:r>
              <a:rPr sz="2200" dirty="0">
                <a:solidFill>
                  <a:srgbClr val="002060"/>
                </a:solidFill>
                <a:latin typeface="Trebuchet MS" panose="020B0603020202020204" pitchFamily="34" charset="0"/>
              </a:rPr>
              <a:t>Закупка у </a:t>
            </a:r>
            <a:r>
              <a:rPr sz="2200" spc="-5" dirty="0" err="1">
                <a:solidFill>
                  <a:srgbClr val="002060"/>
                </a:solidFill>
                <a:latin typeface="Trebuchet MS" panose="020B0603020202020204" pitchFamily="34" charset="0"/>
              </a:rPr>
              <a:t>единственного</a:t>
            </a:r>
            <a:r>
              <a:rPr sz="2200" spc="-65" dirty="0">
                <a:solidFill>
                  <a:srgbClr val="002060"/>
                </a:solidFill>
                <a:latin typeface="Trebuchet MS" panose="020B0603020202020204" pitchFamily="34" charset="0"/>
              </a:rPr>
              <a:t> </a:t>
            </a:r>
            <a:r>
              <a:rPr sz="2200" dirty="0" err="1" smtClean="0">
                <a:solidFill>
                  <a:srgbClr val="002060"/>
                </a:solidFill>
                <a:latin typeface="Trebuchet MS" panose="020B0603020202020204" pitchFamily="34" charset="0"/>
              </a:rPr>
              <a:t>поставщика</a:t>
            </a:r>
            <a:r>
              <a:rPr lang="ru-RU" sz="2200" dirty="0" smtClean="0">
                <a:solidFill>
                  <a:srgbClr val="002060"/>
                </a:solidFill>
                <a:latin typeface="Trebuchet MS" panose="020B0603020202020204" pitchFamily="34" charset="0"/>
              </a:rPr>
              <a:t>.</a:t>
            </a:r>
            <a:br>
              <a:rPr lang="ru-RU" sz="2200" dirty="0" smtClean="0">
                <a:solidFill>
                  <a:srgbClr val="002060"/>
                </a:solidFill>
                <a:latin typeface="Trebuchet MS" panose="020B0603020202020204" pitchFamily="34" charset="0"/>
              </a:rPr>
            </a:br>
            <a:r>
              <a:rPr lang="ru-RU" sz="2200" dirty="0">
                <a:solidFill>
                  <a:srgbClr val="002060"/>
                </a:solidFill>
                <a:latin typeface="Trebuchet MS" panose="020B0603020202020204" pitchFamily="34" charset="0"/>
                <a:cs typeface="Verdana"/>
              </a:rPr>
              <a:t>Несостоявшаяся конкурентная</a:t>
            </a:r>
            <a:r>
              <a:rPr lang="ru-RU" sz="2200" spc="-160" dirty="0">
                <a:solidFill>
                  <a:srgbClr val="002060"/>
                </a:solidFill>
                <a:latin typeface="Trebuchet MS" panose="020B0603020202020204" pitchFamily="34" charset="0"/>
                <a:cs typeface="Verdana"/>
              </a:rPr>
              <a:t> </a:t>
            </a:r>
            <a:r>
              <a:rPr lang="ru-RU" sz="2200" dirty="0" smtClean="0">
                <a:solidFill>
                  <a:srgbClr val="002060"/>
                </a:solidFill>
                <a:latin typeface="Trebuchet MS" panose="020B0603020202020204" pitchFamily="34" charset="0"/>
                <a:cs typeface="Verdana"/>
              </a:rPr>
              <a:t>закупка</a:t>
            </a:r>
            <a:endParaRPr sz="2200" dirty="0">
              <a:solidFill>
                <a:srgbClr val="002060"/>
              </a:solidFill>
              <a:latin typeface="Trebuchet MS" panose="020B0603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57200" y="990600"/>
            <a:ext cx="11430000" cy="5179880"/>
          </a:xfrm>
          <a:prstGeom prst="rect">
            <a:avLst/>
          </a:prstGeom>
        </p:spPr>
        <p:txBody>
          <a:bodyPr vert="horz" wrap="square" lIns="0" tIns="0" rIns="0" bIns="0" rtlCol="0">
            <a:spAutoFit/>
          </a:bodyPr>
          <a:lstStyle/>
          <a:p>
            <a:pPr marL="285750" indent="-285750">
              <a:lnSpc>
                <a:spcPct val="90000"/>
              </a:lnSpc>
              <a:buFont typeface="Wingdings" panose="05000000000000000000" pitchFamily="2" charset="2"/>
              <a:buChar char="Ø"/>
            </a:pPr>
            <a:r>
              <a:rPr lang="ru-RU" sz="1700" b="1" spc="-10" dirty="0">
                <a:latin typeface="Trebuchet MS" panose="020B0603020202020204" pitchFamily="34" charset="0"/>
                <a:cs typeface="Verdana"/>
              </a:rPr>
              <a:t>Решение </a:t>
            </a:r>
            <a:r>
              <a:rPr lang="ru-RU" sz="1700" b="1" spc="-5" dirty="0">
                <a:latin typeface="Trebuchet MS" panose="020B0603020202020204" pitchFamily="34" charset="0"/>
                <a:cs typeface="Verdana"/>
              </a:rPr>
              <a:t>Московского </a:t>
            </a:r>
            <a:r>
              <a:rPr lang="ru-RU" sz="1700" b="1" spc="-10" dirty="0">
                <a:latin typeface="Trebuchet MS" panose="020B0603020202020204" pitchFamily="34" charset="0"/>
                <a:cs typeface="Verdana"/>
              </a:rPr>
              <a:t>УФАС </a:t>
            </a:r>
            <a:r>
              <a:rPr lang="ru-RU" sz="1700" b="1" spc="-5" dirty="0">
                <a:latin typeface="Trebuchet MS" panose="020B0603020202020204" pitchFamily="34" charset="0"/>
                <a:cs typeface="Verdana"/>
              </a:rPr>
              <a:t>России от </a:t>
            </a:r>
            <a:r>
              <a:rPr lang="ru-RU" sz="1700" b="1" dirty="0">
                <a:latin typeface="Trebuchet MS" panose="020B0603020202020204" pitchFamily="34" charset="0"/>
                <a:cs typeface="Verdana"/>
              </a:rPr>
              <a:t>12.02.2024 </a:t>
            </a:r>
            <a:r>
              <a:rPr lang="ru-RU" sz="1700" b="1" spc="-5" dirty="0">
                <a:latin typeface="Trebuchet MS" panose="020B0603020202020204" pitchFamily="34" charset="0"/>
                <a:cs typeface="Verdana"/>
              </a:rPr>
              <a:t>по</a:t>
            </a:r>
            <a:r>
              <a:rPr lang="ru-RU" sz="1700" b="1" spc="130" dirty="0">
                <a:latin typeface="Trebuchet MS" panose="020B0603020202020204" pitchFamily="34" charset="0"/>
                <a:cs typeface="Verdana"/>
              </a:rPr>
              <a:t> </a:t>
            </a:r>
            <a:r>
              <a:rPr lang="ru-RU" sz="1700" b="1" spc="-10" dirty="0" smtClean="0">
                <a:latin typeface="Trebuchet MS" panose="020B0603020202020204" pitchFamily="34" charset="0"/>
                <a:cs typeface="Verdana"/>
              </a:rPr>
              <a:t>делу </a:t>
            </a:r>
            <a:r>
              <a:rPr lang="ru-RU" sz="1700" b="1" spc="-5" dirty="0" smtClean="0">
                <a:latin typeface="Trebuchet MS" panose="020B0603020202020204" pitchFamily="34" charset="0"/>
                <a:cs typeface="Verdana"/>
              </a:rPr>
              <a:t>№</a:t>
            </a:r>
            <a:r>
              <a:rPr lang="ru-RU" sz="1700" b="1" spc="-65" dirty="0" smtClean="0">
                <a:latin typeface="Trebuchet MS" panose="020B0603020202020204" pitchFamily="34" charset="0"/>
                <a:cs typeface="Verdana"/>
              </a:rPr>
              <a:t> </a:t>
            </a:r>
            <a:r>
              <a:rPr lang="ru-RU" sz="1700" b="1" spc="-5" dirty="0">
                <a:latin typeface="Trebuchet MS" panose="020B0603020202020204" pitchFamily="34" charset="0"/>
                <a:cs typeface="Verdana"/>
              </a:rPr>
              <a:t>077/07/00-1625/2024</a:t>
            </a:r>
            <a:endParaRPr lang="ru-RU" sz="1700" dirty="0">
              <a:latin typeface="Trebuchet MS" panose="020B0603020202020204" pitchFamily="34" charset="0"/>
              <a:cs typeface="Verdana"/>
            </a:endParaRPr>
          </a:p>
          <a:p>
            <a:pPr marL="12700" marR="5080">
              <a:lnSpc>
                <a:spcPct val="90000"/>
              </a:lnSpc>
            </a:pPr>
            <a:r>
              <a:rPr lang="ru-RU" sz="1700" spc="-5" dirty="0">
                <a:latin typeface="Trebuchet MS" panose="020B0603020202020204" pitchFamily="34" charset="0"/>
                <a:cs typeface="Verdana"/>
              </a:rPr>
              <a:t>… В соответствии с </a:t>
            </a:r>
            <a:r>
              <a:rPr lang="ru-RU" sz="1700" dirty="0">
                <a:latin typeface="Trebuchet MS" panose="020B0603020202020204" pitchFamily="34" charset="0"/>
                <a:cs typeface="Verdana"/>
              </a:rPr>
              <a:t>пунктом </a:t>
            </a:r>
            <a:r>
              <a:rPr lang="ru-RU" sz="1700" spc="-5" dirty="0">
                <a:latin typeface="Trebuchet MS" panose="020B0603020202020204" pitchFamily="34" charset="0"/>
                <a:cs typeface="Verdana"/>
              </a:rPr>
              <a:t>10.2. Положения, в случае если закупка признана  несостоявшейся, Общество вправе </a:t>
            </a:r>
            <a:r>
              <a:rPr lang="ru-RU" sz="1700" dirty="0">
                <a:latin typeface="Trebuchet MS" panose="020B0603020202020204" pitchFamily="34" charset="0"/>
                <a:cs typeface="Verdana"/>
              </a:rPr>
              <a:t>по </a:t>
            </a:r>
            <a:r>
              <a:rPr lang="ru-RU" sz="1700" spc="-5" dirty="0">
                <a:latin typeface="Trebuchet MS" panose="020B0603020202020204" pitchFamily="34" charset="0"/>
                <a:cs typeface="Verdana"/>
              </a:rPr>
              <a:t>своему усмотрению в зависимости </a:t>
            </a:r>
            <a:r>
              <a:rPr lang="ru-RU" sz="1700" spc="20" dirty="0">
                <a:latin typeface="Trebuchet MS" panose="020B0603020202020204" pitchFamily="34" charset="0"/>
                <a:cs typeface="Verdana"/>
              </a:rPr>
              <a:t>от </a:t>
            </a:r>
            <a:r>
              <a:rPr lang="ru-RU" sz="1700" spc="600" dirty="0">
                <a:latin typeface="Trebuchet MS" panose="020B0603020202020204" pitchFamily="34" charset="0"/>
                <a:cs typeface="Verdana"/>
              </a:rPr>
              <a:t> </a:t>
            </a:r>
            <a:r>
              <a:rPr lang="ru-RU" sz="1700" spc="-5" dirty="0">
                <a:latin typeface="Trebuchet MS" panose="020B0603020202020204" pitchFamily="34" charset="0"/>
                <a:cs typeface="Verdana"/>
              </a:rPr>
              <a:t>срочности </a:t>
            </a:r>
            <a:r>
              <a:rPr lang="ru-RU" sz="1700" dirty="0">
                <a:latin typeface="Trebuchet MS" panose="020B0603020202020204" pitchFamily="34" charset="0"/>
                <a:cs typeface="Verdana"/>
              </a:rPr>
              <a:t>закупки, </a:t>
            </a:r>
            <a:r>
              <a:rPr lang="ru-RU" sz="1700" spc="-5" dirty="0">
                <a:latin typeface="Trebuchet MS" panose="020B0603020202020204" pitchFamily="34" charset="0"/>
                <a:cs typeface="Verdana"/>
              </a:rPr>
              <a:t>а также степени интереса, проявленного </a:t>
            </a:r>
            <a:r>
              <a:rPr lang="ru-RU" sz="1700" dirty="0">
                <a:latin typeface="Trebuchet MS" panose="020B0603020202020204" pitchFamily="34" charset="0"/>
                <a:cs typeface="Verdana"/>
              </a:rPr>
              <a:t>поставщиками,  </a:t>
            </a:r>
            <a:r>
              <a:rPr lang="ru-RU" sz="1700" spc="-5" dirty="0">
                <a:latin typeface="Trebuchet MS" panose="020B0603020202020204" pitchFamily="34" charset="0"/>
                <a:cs typeface="Verdana"/>
              </a:rPr>
              <a:t>исполнителями, подрядчиками к закупке, признанной</a:t>
            </a:r>
            <a:r>
              <a:rPr lang="ru-RU" sz="1700" spc="150" dirty="0">
                <a:latin typeface="Trebuchet MS" panose="020B0603020202020204" pitchFamily="34" charset="0"/>
                <a:cs typeface="Verdana"/>
              </a:rPr>
              <a:t> </a:t>
            </a:r>
            <a:r>
              <a:rPr lang="ru-RU" sz="1700" spc="-5" dirty="0">
                <a:latin typeface="Trebuchet MS" panose="020B0603020202020204" pitchFamily="34" charset="0"/>
                <a:cs typeface="Verdana"/>
              </a:rPr>
              <a:t>несостоявшейся:</a:t>
            </a:r>
            <a:endParaRPr lang="ru-RU" sz="1700" dirty="0">
              <a:latin typeface="Trebuchet MS" panose="020B0603020202020204" pitchFamily="34" charset="0"/>
              <a:cs typeface="Verdana"/>
            </a:endParaRPr>
          </a:p>
          <a:p>
            <a:pPr marL="12700" indent="447675">
              <a:lnSpc>
                <a:spcPct val="90000"/>
              </a:lnSpc>
              <a:buAutoNum type="arabicParenR"/>
              <a:tabLst>
                <a:tab pos="753745" algn="l"/>
              </a:tabLst>
            </a:pPr>
            <a:r>
              <a:rPr lang="ru-RU" sz="1700" spc="-5" dirty="0">
                <a:latin typeface="Trebuchet MS" panose="020B0603020202020204" pitchFamily="34" charset="0"/>
                <a:cs typeface="Verdana"/>
              </a:rPr>
              <a:t>провести несостоявшуюся закупку</a:t>
            </a:r>
            <a:r>
              <a:rPr lang="ru-RU" sz="1700" spc="10" dirty="0">
                <a:latin typeface="Trebuchet MS" panose="020B0603020202020204" pitchFamily="34" charset="0"/>
                <a:cs typeface="Verdana"/>
              </a:rPr>
              <a:t> </a:t>
            </a:r>
            <a:r>
              <a:rPr lang="ru-RU" sz="1700" b="1" spc="-5" dirty="0">
                <a:solidFill>
                  <a:srgbClr val="274696"/>
                </a:solidFill>
                <a:latin typeface="Trebuchet MS" panose="020B0603020202020204" pitchFamily="34" charset="0"/>
                <a:cs typeface="Verdana"/>
              </a:rPr>
              <a:t>повторно</a:t>
            </a:r>
            <a:endParaRPr lang="ru-RU" sz="1700" dirty="0">
              <a:latin typeface="Trebuchet MS" panose="020B0603020202020204" pitchFamily="34" charset="0"/>
              <a:cs typeface="Verdana"/>
            </a:endParaRPr>
          </a:p>
          <a:p>
            <a:pPr marL="12700" marR="6350" indent="448309">
              <a:lnSpc>
                <a:spcPct val="90000"/>
              </a:lnSpc>
              <a:buAutoNum type="arabicParenR"/>
              <a:tabLst>
                <a:tab pos="795020" algn="l"/>
              </a:tabLst>
            </a:pPr>
            <a:r>
              <a:rPr lang="ru-RU" sz="1700" spc="-5" dirty="0">
                <a:latin typeface="Trebuchet MS" panose="020B0603020202020204" pitchFamily="34" charset="0"/>
                <a:cs typeface="Verdana"/>
              </a:rPr>
              <a:t>провести закупку с использованием </a:t>
            </a:r>
            <a:r>
              <a:rPr lang="ru-RU" sz="1700" b="1" spc="-5" dirty="0">
                <a:solidFill>
                  <a:srgbClr val="274696"/>
                </a:solidFill>
                <a:latin typeface="Trebuchet MS" panose="020B0603020202020204" pitchFamily="34" charset="0"/>
                <a:cs typeface="Verdana"/>
              </a:rPr>
              <a:t>иного способа закупки, в </a:t>
            </a:r>
            <a:r>
              <a:rPr lang="ru-RU" sz="1700" b="1" dirty="0">
                <a:solidFill>
                  <a:srgbClr val="274696"/>
                </a:solidFill>
                <a:latin typeface="Trebuchet MS" panose="020B0603020202020204" pitchFamily="34" charset="0"/>
                <a:cs typeface="Verdana"/>
              </a:rPr>
              <a:t>том  </a:t>
            </a:r>
            <a:r>
              <a:rPr lang="ru-RU" sz="1700" b="1" spc="-5" dirty="0">
                <a:solidFill>
                  <a:srgbClr val="274696"/>
                </a:solidFill>
                <a:latin typeface="Trebuchet MS" panose="020B0603020202020204" pitchFamily="34" charset="0"/>
                <a:cs typeface="Verdana"/>
              </a:rPr>
              <a:t>числе у единственного </a:t>
            </a:r>
            <a:r>
              <a:rPr lang="ru-RU" sz="1700" b="1" dirty="0">
                <a:solidFill>
                  <a:srgbClr val="274696"/>
                </a:solidFill>
                <a:latin typeface="Trebuchet MS" panose="020B0603020202020204" pitchFamily="34" charset="0"/>
                <a:cs typeface="Verdana"/>
              </a:rPr>
              <a:t>поставщика </a:t>
            </a:r>
            <a:r>
              <a:rPr lang="ru-RU" sz="1700" spc="-5" dirty="0">
                <a:latin typeface="Trebuchet MS" panose="020B0603020202020204" pitchFamily="34" charset="0"/>
                <a:cs typeface="Verdana"/>
              </a:rPr>
              <a:t>(исполнителя, </a:t>
            </a:r>
            <a:r>
              <a:rPr lang="ru-RU" sz="1700" dirty="0">
                <a:latin typeface="Trebuchet MS" panose="020B0603020202020204" pitchFamily="34" charset="0"/>
                <a:cs typeface="Verdana"/>
              </a:rPr>
              <a:t>подрядчика), </a:t>
            </a:r>
            <a:r>
              <a:rPr lang="ru-RU" sz="1700" spc="-5" dirty="0">
                <a:latin typeface="Trebuchet MS" panose="020B0603020202020204" pitchFamily="34" charset="0"/>
                <a:cs typeface="Verdana"/>
              </a:rPr>
              <a:t>если  процедура закупки признана</a:t>
            </a:r>
            <a:r>
              <a:rPr lang="ru-RU" sz="1700" spc="55" dirty="0">
                <a:latin typeface="Trebuchet MS" panose="020B0603020202020204" pitchFamily="34" charset="0"/>
                <a:cs typeface="Verdana"/>
              </a:rPr>
              <a:t> </a:t>
            </a:r>
            <a:r>
              <a:rPr lang="ru-RU" sz="1700" spc="-5" dirty="0">
                <a:latin typeface="Trebuchet MS" panose="020B0603020202020204" pitchFamily="34" charset="0"/>
                <a:cs typeface="Verdana"/>
              </a:rPr>
              <a:t>несостоявшейся</a:t>
            </a:r>
            <a:endParaRPr lang="ru-RU" sz="1700" dirty="0">
              <a:latin typeface="Trebuchet MS" panose="020B0603020202020204" pitchFamily="34" charset="0"/>
              <a:cs typeface="Verdana"/>
            </a:endParaRPr>
          </a:p>
          <a:p>
            <a:pPr marL="12700" marR="8255" indent="448309">
              <a:lnSpc>
                <a:spcPct val="90000"/>
              </a:lnSpc>
              <a:buClr>
                <a:srgbClr val="000000"/>
              </a:buClr>
              <a:buFont typeface="Verdana"/>
              <a:buAutoNum type="arabicParenR"/>
              <a:tabLst>
                <a:tab pos="804545" algn="l"/>
              </a:tabLst>
            </a:pPr>
            <a:r>
              <a:rPr lang="ru-RU" sz="1700" b="1" spc="-5" dirty="0">
                <a:solidFill>
                  <a:srgbClr val="274696"/>
                </a:solidFill>
                <a:latin typeface="Trebuchet MS" panose="020B0603020202020204" pitchFamily="34" charset="0"/>
                <a:cs typeface="Verdana"/>
              </a:rPr>
              <a:t>уточнить условия закупки </a:t>
            </a:r>
            <a:r>
              <a:rPr lang="ru-RU" sz="1700" spc="-5" dirty="0">
                <a:latin typeface="Trebuchet MS" panose="020B0603020202020204" pitchFamily="34" charset="0"/>
                <a:cs typeface="Verdana"/>
              </a:rPr>
              <a:t>и/или заключаемого по итогам закупки  договора и </a:t>
            </a:r>
            <a:r>
              <a:rPr lang="ru-RU" sz="1700" b="1" spc="-5" dirty="0">
                <a:solidFill>
                  <a:srgbClr val="274696"/>
                </a:solidFill>
                <a:latin typeface="Trebuchet MS" panose="020B0603020202020204" pitchFamily="34" charset="0"/>
                <a:cs typeface="Verdana"/>
              </a:rPr>
              <a:t>провести новую закупку</a:t>
            </a:r>
            <a:r>
              <a:rPr lang="ru-RU" sz="1700" spc="-5" dirty="0">
                <a:latin typeface="Trebuchet MS" panose="020B0603020202020204" pitchFamily="34" charset="0"/>
                <a:cs typeface="Verdana"/>
              </a:rPr>
              <a:t>, соответствующую настоящему  Положению</a:t>
            </a:r>
            <a:endParaRPr lang="ru-RU" sz="1700" dirty="0">
              <a:latin typeface="Trebuchet MS" panose="020B0603020202020204" pitchFamily="34" charset="0"/>
              <a:cs typeface="Verdana"/>
            </a:endParaRPr>
          </a:p>
          <a:p>
            <a:pPr>
              <a:lnSpc>
                <a:spcPct val="90000"/>
              </a:lnSpc>
            </a:pPr>
            <a:endParaRPr lang="ru-RU" sz="1700" dirty="0">
              <a:latin typeface="Trebuchet MS" panose="020B0603020202020204" pitchFamily="34" charset="0"/>
              <a:cs typeface="Times New Roman"/>
            </a:endParaRPr>
          </a:p>
          <a:p>
            <a:pPr marL="12700" marR="6985">
              <a:lnSpc>
                <a:spcPct val="90000"/>
              </a:lnSpc>
            </a:pPr>
            <a:r>
              <a:rPr lang="ru-RU" sz="1700" spc="-5" dirty="0">
                <a:latin typeface="Trebuchet MS" panose="020B0603020202020204" pitchFamily="34" charset="0"/>
                <a:cs typeface="Verdana"/>
              </a:rPr>
              <a:t>Таким </a:t>
            </a:r>
            <a:r>
              <a:rPr lang="ru-RU" sz="1700" dirty="0">
                <a:latin typeface="Trebuchet MS" panose="020B0603020202020204" pitchFamily="34" charset="0"/>
                <a:cs typeface="Verdana"/>
              </a:rPr>
              <a:t>образом, </a:t>
            </a:r>
            <a:r>
              <a:rPr lang="ru-RU" sz="1700" spc="-5" dirty="0">
                <a:latin typeface="Trebuchet MS" panose="020B0603020202020204" pitchFamily="34" charset="0"/>
                <a:cs typeface="Verdana"/>
              </a:rPr>
              <a:t>Положение о закупке </a:t>
            </a:r>
            <a:r>
              <a:rPr lang="ru-RU" sz="1700" b="1" spc="-5" dirty="0">
                <a:solidFill>
                  <a:srgbClr val="C00000"/>
                </a:solidFill>
                <a:latin typeface="Trebuchet MS" panose="020B0603020202020204" pitchFamily="34" charset="0"/>
                <a:cs typeface="Verdana"/>
              </a:rPr>
              <a:t>не </a:t>
            </a:r>
            <a:r>
              <a:rPr lang="ru-RU" sz="1700" b="1" dirty="0">
                <a:solidFill>
                  <a:srgbClr val="C00000"/>
                </a:solidFill>
                <a:latin typeface="Trebuchet MS" panose="020B0603020202020204" pitchFamily="34" charset="0"/>
                <a:cs typeface="Verdana"/>
              </a:rPr>
              <a:t>предусматривает право </a:t>
            </a:r>
            <a:r>
              <a:rPr lang="ru-RU" sz="1700" spc="-5" dirty="0">
                <a:latin typeface="Trebuchet MS" panose="020B0603020202020204" pitchFamily="34" charset="0"/>
                <a:cs typeface="Verdana"/>
              </a:rPr>
              <a:t>Заказчика  заключить договор с единственным допущенным</a:t>
            </a:r>
            <a:r>
              <a:rPr lang="ru-RU" sz="1700" spc="90" dirty="0">
                <a:latin typeface="Trebuchet MS" panose="020B0603020202020204" pitchFamily="34" charset="0"/>
                <a:cs typeface="Verdana"/>
              </a:rPr>
              <a:t> </a:t>
            </a:r>
            <a:r>
              <a:rPr lang="ru-RU" sz="1700" spc="-5" dirty="0">
                <a:latin typeface="Trebuchet MS" panose="020B0603020202020204" pitchFamily="34" charset="0"/>
                <a:cs typeface="Verdana"/>
              </a:rPr>
              <a:t>участником</a:t>
            </a:r>
            <a:endParaRPr lang="ru-RU" sz="1700" dirty="0">
              <a:latin typeface="Trebuchet MS" panose="020B0603020202020204" pitchFamily="34" charset="0"/>
              <a:cs typeface="Verdana"/>
            </a:endParaRPr>
          </a:p>
          <a:p>
            <a:pPr marL="12700" marR="8255">
              <a:lnSpc>
                <a:spcPct val="90000"/>
              </a:lnSpc>
            </a:pPr>
            <a:r>
              <a:rPr lang="ru-RU" sz="1700" spc="-5" dirty="0" smtClean="0">
                <a:latin typeface="Trebuchet MS" panose="020B0603020202020204" pitchFamily="34" charset="0"/>
                <a:cs typeface="Verdana"/>
              </a:rPr>
              <a:t>Последствия </a:t>
            </a:r>
            <a:r>
              <a:rPr lang="ru-RU" sz="1700" spc="-5" dirty="0">
                <a:latin typeface="Trebuchet MS" panose="020B0603020202020204" pitchFamily="34" charset="0"/>
                <a:cs typeface="Verdana"/>
              </a:rPr>
              <a:t>признания закупки несостоявшейся, установленные в Положении  о закупке, </a:t>
            </a:r>
            <a:r>
              <a:rPr lang="ru-RU" sz="1700" b="1" spc="-5" dirty="0">
                <a:solidFill>
                  <a:srgbClr val="274696"/>
                </a:solidFill>
                <a:latin typeface="Trebuchet MS" panose="020B0603020202020204" pitchFamily="34" charset="0"/>
                <a:cs typeface="Verdana"/>
              </a:rPr>
              <a:t>не противоречат ГК</a:t>
            </a:r>
            <a:r>
              <a:rPr lang="ru-RU" sz="1700" b="1" spc="65" dirty="0">
                <a:solidFill>
                  <a:srgbClr val="274696"/>
                </a:solidFill>
                <a:latin typeface="Trebuchet MS" panose="020B0603020202020204" pitchFamily="34" charset="0"/>
                <a:cs typeface="Verdana"/>
              </a:rPr>
              <a:t> </a:t>
            </a:r>
            <a:r>
              <a:rPr lang="ru-RU" sz="1700" b="1" spc="-15" dirty="0">
                <a:solidFill>
                  <a:srgbClr val="274696"/>
                </a:solidFill>
                <a:latin typeface="Trebuchet MS" panose="020B0603020202020204" pitchFamily="34" charset="0"/>
                <a:cs typeface="Verdana"/>
              </a:rPr>
              <a:t>РФ</a:t>
            </a:r>
            <a:endParaRPr lang="ru-RU" sz="1700" dirty="0">
              <a:latin typeface="Trebuchet MS" panose="020B0603020202020204" pitchFamily="34" charset="0"/>
              <a:cs typeface="Verdana"/>
            </a:endParaRPr>
          </a:p>
          <a:p>
            <a:pPr marL="13335">
              <a:lnSpc>
                <a:spcPct val="90000"/>
              </a:lnSpc>
            </a:pPr>
            <a:r>
              <a:rPr sz="1700" spc="-5" dirty="0" err="1" smtClean="0">
                <a:latin typeface="Trebuchet MS" panose="020B0603020202020204" pitchFamily="34" charset="0"/>
                <a:cs typeface="Verdana"/>
              </a:rPr>
              <a:t>Следовательно</a:t>
            </a:r>
            <a:r>
              <a:rPr sz="1700" spc="-5" dirty="0">
                <a:latin typeface="Trebuchet MS" panose="020B0603020202020204" pitchFamily="34" charset="0"/>
                <a:cs typeface="Verdana"/>
              </a:rPr>
              <a:t>,  исходя  </a:t>
            </a:r>
            <a:r>
              <a:rPr sz="1700" spc="-10" dirty="0">
                <a:latin typeface="Trebuchet MS" panose="020B0603020202020204" pitchFamily="34" charset="0"/>
                <a:cs typeface="Verdana"/>
              </a:rPr>
              <a:t>из  </a:t>
            </a:r>
            <a:r>
              <a:rPr sz="1700" spc="-5" dirty="0">
                <a:latin typeface="Trebuchet MS" panose="020B0603020202020204" pitchFamily="34" charset="0"/>
                <a:cs typeface="Verdana"/>
              </a:rPr>
              <a:t>положений  статей  </a:t>
            </a:r>
            <a:r>
              <a:rPr sz="1700" dirty="0">
                <a:latin typeface="Trebuchet MS" panose="020B0603020202020204" pitchFamily="34" charset="0"/>
                <a:cs typeface="Verdana"/>
              </a:rPr>
              <a:t>1,  8,  </a:t>
            </a:r>
            <a:r>
              <a:rPr sz="1700" spc="-5" dirty="0">
                <a:latin typeface="Trebuchet MS" panose="020B0603020202020204" pitchFamily="34" charset="0"/>
                <a:cs typeface="Verdana"/>
              </a:rPr>
              <a:t>пункта  1  </a:t>
            </a:r>
            <a:r>
              <a:rPr sz="1700" spc="-5" dirty="0" err="1" smtClean="0">
                <a:latin typeface="Trebuchet MS" panose="020B0603020202020204" pitchFamily="34" charset="0"/>
                <a:cs typeface="Verdana"/>
              </a:rPr>
              <a:t>статьи</a:t>
            </a:r>
            <a:r>
              <a:rPr lang="ru-RU" sz="1700" spc="-5" dirty="0" smtClean="0">
                <a:latin typeface="Trebuchet MS" panose="020B0603020202020204" pitchFamily="34" charset="0"/>
                <a:cs typeface="Verdana"/>
              </a:rPr>
              <a:t> </a:t>
            </a:r>
            <a:r>
              <a:rPr sz="1700" dirty="0" smtClean="0">
                <a:latin typeface="Trebuchet MS" panose="020B0603020202020204" pitchFamily="34" charset="0"/>
                <a:cs typeface="Verdana"/>
              </a:rPr>
              <a:t>421,</a:t>
            </a:r>
            <a:r>
              <a:rPr lang="ru-RU" sz="1700" dirty="0" smtClean="0">
                <a:latin typeface="Trebuchet MS" panose="020B0603020202020204" pitchFamily="34" charset="0"/>
                <a:cs typeface="Verdana"/>
              </a:rPr>
              <a:t> </a:t>
            </a:r>
            <a:r>
              <a:rPr sz="1700" dirty="0" err="1" smtClean="0">
                <a:latin typeface="Trebuchet MS" panose="020B0603020202020204" pitchFamily="34" charset="0"/>
                <a:cs typeface="Verdana"/>
              </a:rPr>
              <a:t>пункта</a:t>
            </a:r>
            <a:r>
              <a:rPr sz="1700" dirty="0" smtClean="0">
                <a:latin typeface="Trebuchet MS" panose="020B0603020202020204" pitchFamily="34" charset="0"/>
                <a:cs typeface="Verdana"/>
              </a:rPr>
              <a:t> </a:t>
            </a:r>
            <a:r>
              <a:rPr sz="1700" spc="-5" dirty="0">
                <a:latin typeface="Trebuchet MS" panose="020B0603020202020204" pitchFamily="34" charset="0"/>
                <a:cs typeface="Verdana"/>
              </a:rPr>
              <a:t>4 статьи 445, статьи 447 </a:t>
            </a:r>
            <a:r>
              <a:rPr sz="1700" spc="-10" dirty="0">
                <a:latin typeface="Trebuchet MS" panose="020B0603020202020204" pitchFamily="34" charset="0"/>
                <a:cs typeface="Verdana"/>
              </a:rPr>
              <a:t>ГК </a:t>
            </a:r>
            <a:r>
              <a:rPr sz="1700" spc="-5" dirty="0">
                <a:latin typeface="Trebuchet MS" panose="020B0603020202020204" pitchFamily="34" charset="0"/>
                <a:cs typeface="Verdana"/>
              </a:rPr>
              <a:t>РФ, </a:t>
            </a:r>
            <a:r>
              <a:rPr sz="1700" dirty="0">
                <a:latin typeface="Trebuchet MS" panose="020B0603020202020204" pitchFamily="34" charset="0"/>
                <a:cs typeface="Verdana"/>
              </a:rPr>
              <a:t>части </a:t>
            </a:r>
            <a:r>
              <a:rPr sz="1700" spc="-5" dirty="0">
                <a:latin typeface="Trebuchet MS" panose="020B0603020202020204" pitchFamily="34" charset="0"/>
                <a:cs typeface="Verdana"/>
              </a:rPr>
              <a:t>2 статьи 2 Закона о закупках, у  Заказчика </a:t>
            </a:r>
            <a:r>
              <a:rPr sz="1700" b="1" dirty="0">
                <a:latin typeface="Trebuchet MS" panose="020B0603020202020204" pitchFamily="34" charset="0"/>
                <a:cs typeface="Verdana"/>
              </a:rPr>
              <a:t>отсутствовала </a:t>
            </a:r>
            <a:r>
              <a:rPr sz="1700" spc="-5" dirty="0">
                <a:latin typeface="Trebuchet MS" panose="020B0603020202020204" pitchFamily="34" charset="0"/>
                <a:cs typeface="Verdana"/>
              </a:rPr>
              <a:t>установленная законом или Положением о </a:t>
            </a:r>
            <a:r>
              <a:rPr sz="1700" dirty="0">
                <a:latin typeface="Trebuchet MS" panose="020B0603020202020204" pitchFamily="34" charset="0"/>
                <a:cs typeface="Verdana"/>
              </a:rPr>
              <a:t>закупке  </a:t>
            </a:r>
            <a:r>
              <a:rPr sz="1700" b="1" spc="-5" dirty="0">
                <a:latin typeface="Trebuchet MS" panose="020B0603020202020204" pitchFamily="34" charset="0"/>
                <a:cs typeface="Verdana"/>
              </a:rPr>
              <a:t>обязанность </a:t>
            </a:r>
            <a:r>
              <a:rPr sz="1700" spc="-5" dirty="0">
                <a:latin typeface="Trebuchet MS" panose="020B0603020202020204" pitchFamily="34" charset="0"/>
                <a:cs typeface="Verdana"/>
              </a:rPr>
              <a:t>по заключению договора с единственным допущенным  участником </a:t>
            </a:r>
            <a:r>
              <a:rPr sz="1700" dirty="0">
                <a:latin typeface="Trebuchet MS" panose="020B0603020202020204" pitchFamily="34" charset="0"/>
                <a:cs typeface="Verdana"/>
              </a:rPr>
              <a:t>процедуры. </a:t>
            </a:r>
            <a:r>
              <a:rPr sz="1700" spc="-5" dirty="0">
                <a:latin typeface="Trebuchet MS" panose="020B0603020202020204" pitchFamily="34" charset="0"/>
                <a:cs typeface="Verdana"/>
              </a:rPr>
              <a:t>Согласно </a:t>
            </a:r>
            <a:r>
              <a:rPr sz="1700" dirty="0">
                <a:latin typeface="Trebuchet MS" panose="020B0603020202020204" pitchFamily="34" charset="0"/>
                <a:cs typeface="Verdana"/>
              </a:rPr>
              <a:t>пункту </a:t>
            </a:r>
            <a:r>
              <a:rPr sz="1700" spc="-5" dirty="0">
                <a:latin typeface="Trebuchet MS" panose="020B0603020202020204" pitchFamily="34" charset="0"/>
                <a:cs typeface="Verdana"/>
              </a:rPr>
              <a:t>3.3 Постановления </a:t>
            </a:r>
            <a:r>
              <a:rPr sz="1700" dirty="0">
                <a:latin typeface="Trebuchet MS" panose="020B0603020202020204" pitchFamily="34" charset="0"/>
                <a:cs typeface="Verdana"/>
              </a:rPr>
              <a:t>Конституционного  </a:t>
            </a:r>
            <a:r>
              <a:rPr sz="1700" spc="-5" dirty="0">
                <a:latin typeface="Trebuchet MS" panose="020B0603020202020204" pitchFamily="34" charset="0"/>
                <a:cs typeface="Verdana"/>
              </a:rPr>
              <a:t>Суда </a:t>
            </a:r>
            <a:r>
              <a:rPr sz="1700" spc="-10" dirty="0">
                <a:latin typeface="Trebuchet MS" panose="020B0603020202020204" pitchFamily="34" charset="0"/>
                <a:cs typeface="Verdana"/>
              </a:rPr>
              <a:t>РФ </a:t>
            </a:r>
            <a:r>
              <a:rPr sz="1700" b="1" spc="-5" dirty="0">
                <a:latin typeface="Trebuchet MS" panose="020B0603020202020204" pitchFamily="34" charset="0"/>
                <a:cs typeface="Verdana"/>
              </a:rPr>
              <a:t>от 23.12.2022 № 57-П </a:t>
            </a:r>
            <a:r>
              <a:rPr sz="1700" spc="-5" dirty="0">
                <a:latin typeface="Trebuchet MS" panose="020B0603020202020204" pitchFamily="34" charset="0"/>
                <a:cs typeface="Verdana"/>
              </a:rPr>
              <a:t>«По</a:t>
            </a:r>
            <a:r>
              <a:rPr sz="1700" spc="50" dirty="0">
                <a:latin typeface="Trebuchet MS" panose="020B0603020202020204" pitchFamily="34" charset="0"/>
                <a:cs typeface="Verdana"/>
              </a:rPr>
              <a:t> </a:t>
            </a:r>
            <a:r>
              <a:rPr sz="1700" spc="-5" dirty="0" err="1">
                <a:latin typeface="Trebuchet MS" panose="020B0603020202020204" pitchFamily="34" charset="0"/>
                <a:cs typeface="Verdana"/>
              </a:rPr>
              <a:t>делу</a:t>
            </a:r>
            <a:r>
              <a:rPr sz="1700" spc="-5" dirty="0" smtClean="0">
                <a:latin typeface="Trebuchet MS" panose="020B0603020202020204" pitchFamily="34" charset="0"/>
                <a:cs typeface="Verdana"/>
              </a:rPr>
              <a:t>…</a:t>
            </a:r>
            <a:endParaRPr lang="ru-RU" sz="1700" spc="-5" dirty="0" smtClean="0">
              <a:latin typeface="Trebuchet MS" panose="020B0603020202020204" pitchFamily="34" charset="0"/>
              <a:cs typeface="Verdana"/>
            </a:endParaRPr>
          </a:p>
          <a:p>
            <a:pPr marL="13335">
              <a:lnSpc>
                <a:spcPct val="90000"/>
              </a:lnSpc>
            </a:pPr>
            <a:endParaRPr sz="1700" dirty="0">
              <a:latin typeface="Trebuchet MS" panose="020B0603020202020204" pitchFamily="34" charset="0"/>
              <a:cs typeface="Verdana"/>
            </a:endParaRPr>
          </a:p>
          <a:p>
            <a:pPr marL="12700" marR="7620">
              <a:lnSpc>
                <a:spcPct val="90000"/>
              </a:lnSpc>
            </a:pPr>
            <a:r>
              <a:rPr sz="1700" spc="-5" dirty="0" err="1" smtClean="0">
                <a:latin typeface="Trebuchet MS" panose="020B0603020202020204" pitchFamily="34" charset="0"/>
                <a:cs typeface="Verdana"/>
              </a:rPr>
              <a:t>Таким</a:t>
            </a:r>
            <a:r>
              <a:rPr sz="1700" spc="-5" dirty="0" smtClean="0">
                <a:latin typeface="Trebuchet MS" panose="020B0603020202020204" pitchFamily="34" charset="0"/>
                <a:cs typeface="Verdana"/>
              </a:rPr>
              <a:t> </a:t>
            </a:r>
            <a:r>
              <a:rPr sz="1700" dirty="0">
                <a:latin typeface="Trebuchet MS" panose="020B0603020202020204" pitchFamily="34" charset="0"/>
                <a:cs typeface="Verdana"/>
              </a:rPr>
              <a:t>образом, </a:t>
            </a:r>
            <a:r>
              <a:rPr sz="1700" spc="-5" dirty="0">
                <a:latin typeface="Trebuchet MS" panose="020B0603020202020204" pitchFamily="34" charset="0"/>
                <a:cs typeface="Verdana"/>
              </a:rPr>
              <a:t>ввиду </a:t>
            </a:r>
            <a:r>
              <a:rPr sz="1700" dirty="0">
                <a:latin typeface="Trebuchet MS" panose="020B0603020202020204" pitchFamily="34" charset="0"/>
                <a:cs typeface="Verdana"/>
              </a:rPr>
              <a:t>отсутствия </a:t>
            </a:r>
            <a:r>
              <a:rPr sz="1700" spc="-5" dirty="0">
                <a:latin typeface="Trebuchet MS" panose="020B0603020202020204" pitchFamily="34" charset="0"/>
                <a:cs typeface="Verdana"/>
              </a:rPr>
              <a:t>в Положении о </a:t>
            </a:r>
            <a:r>
              <a:rPr sz="1700" dirty="0">
                <a:latin typeface="Trebuchet MS" panose="020B0603020202020204" pitchFamily="34" charset="0"/>
                <a:cs typeface="Verdana"/>
              </a:rPr>
              <a:t>закупке </a:t>
            </a:r>
            <a:r>
              <a:rPr sz="1700" spc="-5" dirty="0">
                <a:latin typeface="Trebuchet MS" panose="020B0603020202020204" pitchFamily="34" charset="0"/>
                <a:cs typeface="Verdana"/>
              </a:rPr>
              <a:t>Заказчика  обязанности заключить договор с единственным </a:t>
            </a:r>
            <a:r>
              <a:rPr sz="1700" dirty="0">
                <a:latin typeface="Trebuchet MS" panose="020B0603020202020204" pitchFamily="34" charset="0"/>
                <a:cs typeface="Verdana"/>
              </a:rPr>
              <a:t>допущенным </a:t>
            </a:r>
            <a:r>
              <a:rPr sz="1700" spc="-5" dirty="0">
                <a:latin typeface="Trebuchet MS" panose="020B0603020202020204" pitchFamily="34" charset="0"/>
                <a:cs typeface="Verdana"/>
              </a:rPr>
              <a:t>участником  Комиссия </a:t>
            </a:r>
            <a:r>
              <a:rPr sz="1700" dirty="0">
                <a:latin typeface="Trebuchet MS" panose="020B0603020202020204" pitchFamily="34" charset="0"/>
                <a:cs typeface="Verdana"/>
              </a:rPr>
              <a:t>приходит </a:t>
            </a:r>
            <a:r>
              <a:rPr sz="1700" spc="-5" dirty="0">
                <a:latin typeface="Trebuchet MS" panose="020B0603020202020204" pitchFamily="34" charset="0"/>
                <a:cs typeface="Verdana"/>
              </a:rPr>
              <a:t>к выводу, </a:t>
            </a:r>
            <a:r>
              <a:rPr sz="1700" dirty="0">
                <a:latin typeface="Trebuchet MS" panose="020B0603020202020204" pitchFamily="34" charset="0"/>
                <a:cs typeface="Verdana"/>
              </a:rPr>
              <a:t>что </a:t>
            </a:r>
            <a:r>
              <a:rPr sz="1700" b="1" spc="-5" dirty="0">
                <a:latin typeface="Trebuchet MS" panose="020B0603020202020204" pitchFamily="34" charset="0"/>
                <a:cs typeface="Verdana"/>
              </a:rPr>
              <a:t>у Заказчика </a:t>
            </a:r>
            <a:r>
              <a:rPr sz="1700" b="1" dirty="0">
                <a:latin typeface="Trebuchet MS" panose="020B0603020202020204" pitchFamily="34" charset="0"/>
                <a:cs typeface="Verdana"/>
              </a:rPr>
              <a:t>отсутствовала </a:t>
            </a:r>
            <a:r>
              <a:rPr sz="1700" b="1" spc="-5" dirty="0">
                <a:latin typeface="Trebuchet MS" panose="020B0603020202020204" pitchFamily="34" charset="0"/>
                <a:cs typeface="Verdana"/>
              </a:rPr>
              <a:t>обязанность  направлять проект договора в </a:t>
            </a:r>
            <a:r>
              <a:rPr sz="1700" b="1" dirty="0">
                <a:latin typeface="Trebuchet MS" panose="020B0603020202020204" pitchFamily="34" charset="0"/>
                <a:cs typeface="Verdana"/>
              </a:rPr>
              <a:t>адрес </a:t>
            </a:r>
            <a:r>
              <a:rPr sz="1700" b="1" spc="-5" dirty="0">
                <a:latin typeface="Trebuchet MS" panose="020B0603020202020204" pitchFamily="34" charset="0"/>
                <a:cs typeface="Verdana"/>
              </a:rPr>
              <a:t>Заявителя, как единственному </a:t>
            </a:r>
            <a:r>
              <a:rPr sz="1700" b="1" spc="535" dirty="0">
                <a:latin typeface="Trebuchet MS" panose="020B0603020202020204" pitchFamily="34" charset="0"/>
                <a:cs typeface="Verdana"/>
              </a:rPr>
              <a:t> </a:t>
            </a:r>
            <a:r>
              <a:rPr sz="1700" b="1" spc="-5" dirty="0">
                <a:latin typeface="Trebuchet MS" panose="020B0603020202020204" pitchFamily="34" charset="0"/>
                <a:cs typeface="Verdana"/>
              </a:rPr>
              <a:t>допущенному</a:t>
            </a:r>
            <a:r>
              <a:rPr sz="1700" b="1" spc="-40" dirty="0">
                <a:latin typeface="Trebuchet MS" panose="020B0603020202020204" pitchFamily="34" charset="0"/>
                <a:cs typeface="Verdana"/>
              </a:rPr>
              <a:t> </a:t>
            </a:r>
            <a:r>
              <a:rPr sz="1700" b="1" spc="-5" dirty="0">
                <a:latin typeface="Trebuchet MS" panose="020B0603020202020204" pitchFamily="34" charset="0"/>
                <a:cs typeface="Verdana"/>
              </a:rPr>
              <a:t>участнику</a:t>
            </a:r>
            <a:endParaRPr sz="1700" dirty="0">
              <a:latin typeface="Trebuchet MS" panose="020B0603020202020204" pitchFamily="34" charset="0"/>
              <a:cs typeface="Verdana"/>
            </a:endParaRPr>
          </a:p>
        </p:txBody>
      </p:sp>
      <p:sp>
        <p:nvSpPr>
          <p:cNvPr id="7" name="object 2"/>
          <p:cNvSpPr txBox="1">
            <a:spLocks noGrp="1"/>
          </p:cNvSpPr>
          <p:nvPr>
            <p:ph type="title"/>
          </p:nvPr>
        </p:nvSpPr>
        <p:spPr>
          <a:xfrm>
            <a:off x="9525" y="139988"/>
            <a:ext cx="7296784" cy="609398"/>
          </a:xfrm>
          <a:prstGeom prst="rect">
            <a:avLst/>
          </a:prstGeom>
        </p:spPr>
        <p:txBody>
          <a:bodyPr vert="horz" wrap="square" lIns="0" tIns="0" rIns="0" bIns="0" rtlCol="0">
            <a:spAutoFit/>
          </a:bodyPr>
          <a:lstStyle/>
          <a:p>
            <a:pPr marL="12700"/>
            <a:r>
              <a:rPr sz="2200" dirty="0">
                <a:solidFill>
                  <a:srgbClr val="002060"/>
                </a:solidFill>
                <a:latin typeface="Trebuchet MS" panose="020B0603020202020204" pitchFamily="34" charset="0"/>
              </a:rPr>
              <a:t>Закупка у </a:t>
            </a:r>
            <a:r>
              <a:rPr sz="2200" spc="-5" dirty="0" err="1">
                <a:solidFill>
                  <a:srgbClr val="002060"/>
                </a:solidFill>
                <a:latin typeface="Trebuchet MS" panose="020B0603020202020204" pitchFamily="34" charset="0"/>
              </a:rPr>
              <a:t>единственного</a:t>
            </a:r>
            <a:r>
              <a:rPr sz="2200" spc="-65" dirty="0">
                <a:solidFill>
                  <a:srgbClr val="002060"/>
                </a:solidFill>
                <a:latin typeface="Trebuchet MS" panose="020B0603020202020204" pitchFamily="34" charset="0"/>
              </a:rPr>
              <a:t> </a:t>
            </a:r>
            <a:r>
              <a:rPr sz="2200" dirty="0" err="1" smtClean="0">
                <a:solidFill>
                  <a:srgbClr val="002060"/>
                </a:solidFill>
                <a:latin typeface="Trebuchet MS" panose="020B0603020202020204" pitchFamily="34" charset="0"/>
              </a:rPr>
              <a:t>поставщика</a:t>
            </a:r>
            <a:r>
              <a:rPr lang="ru-RU" sz="2200" dirty="0" smtClean="0">
                <a:solidFill>
                  <a:srgbClr val="002060"/>
                </a:solidFill>
                <a:latin typeface="Trebuchet MS" panose="020B0603020202020204" pitchFamily="34" charset="0"/>
              </a:rPr>
              <a:t>.</a:t>
            </a:r>
            <a:br>
              <a:rPr lang="ru-RU" sz="2200" dirty="0" smtClean="0">
                <a:solidFill>
                  <a:srgbClr val="002060"/>
                </a:solidFill>
                <a:latin typeface="Trebuchet MS" panose="020B0603020202020204" pitchFamily="34" charset="0"/>
              </a:rPr>
            </a:br>
            <a:r>
              <a:rPr lang="ru-RU" sz="2200" dirty="0">
                <a:solidFill>
                  <a:srgbClr val="002060"/>
                </a:solidFill>
                <a:latin typeface="Trebuchet MS" panose="020B0603020202020204" pitchFamily="34" charset="0"/>
                <a:cs typeface="Verdana"/>
              </a:rPr>
              <a:t>Несостоявшаяся конкурентная</a:t>
            </a:r>
            <a:r>
              <a:rPr lang="ru-RU" sz="2200" spc="-160" dirty="0">
                <a:solidFill>
                  <a:srgbClr val="002060"/>
                </a:solidFill>
                <a:latin typeface="Trebuchet MS" panose="020B0603020202020204" pitchFamily="34" charset="0"/>
                <a:cs typeface="Verdana"/>
              </a:rPr>
              <a:t> </a:t>
            </a:r>
            <a:r>
              <a:rPr lang="ru-RU" sz="2200" dirty="0" smtClean="0">
                <a:solidFill>
                  <a:srgbClr val="002060"/>
                </a:solidFill>
                <a:latin typeface="Trebuchet MS" panose="020B0603020202020204" pitchFamily="34" charset="0"/>
                <a:cs typeface="Verdana"/>
              </a:rPr>
              <a:t>закупка</a:t>
            </a:r>
            <a:endParaRPr sz="2200" dirty="0">
              <a:solidFill>
                <a:srgbClr val="002060"/>
              </a:solidFill>
              <a:latin typeface="Trebuchet MS" panose="020B0603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525" y="139988"/>
            <a:ext cx="7296784" cy="609398"/>
          </a:xfrm>
          <a:prstGeom prst="rect">
            <a:avLst/>
          </a:prstGeom>
        </p:spPr>
        <p:txBody>
          <a:bodyPr vert="horz" wrap="square" lIns="0" tIns="0" rIns="0" bIns="0" rtlCol="0">
            <a:spAutoFit/>
          </a:bodyPr>
          <a:lstStyle/>
          <a:p>
            <a:pPr marL="12700"/>
            <a:r>
              <a:rPr sz="2200" dirty="0">
                <a:solidFill>
                  <a:srgbClr val="002060"/>
                </a:solidFill>
                <a:latin typeface="Trebuchet MS" panose="020B0603020202020204" pitchFamily="34" charset="0"/>
              </a:rPr>
              <a:t>Закупка у </a:t>
            </a:r>
            <a:r>
              <a:rPr sz="2200" spc="-5" dirty="0" err="1">
                <a:solidFill>
                  <a:srgbClr val="002060"/>
                </a:solidFill>
                <a:latin typeface="Trebuchet MS" panose="020B0603020202020204" pitchFamily="34" charset="0"/>
              </a:rPr>
              <a:t>единственного</a:t>
            </a:r>
            <a:r>
              <a:rPr sz="2200" spc="-65" dirty="0">
                <a:solidFill>
                  <a:srgbClr val="002060"/>
                </a:solidFill>
                <a:latin typeface="Trebuchet MS" panose="020B0603020202020204" pitchFamily="34" charset="0"/>
              </a:rPr>
              <a:t> </a:t>
            </a:r>
            <a:r>
              <a:rPr sz="2200" dirty="0" err="1" smtClean="0">
                <a:solidFill>
                  <a:srgbClr val="002060"/>
                </a:solidFill>
                <a:latin typeface="Trebuchet MS" panose="020B0603020202020204" pitchFamily="34" charset="0"/>
              </a:rPr>
              <a:t>поставщика</a:t>
            </a:r>
            <a:r>
              <a:rPr lang="ru-RU" sz="2200" dirty="0" smtClean="0">
                <a:solidFill>
                  <a:srgbClr val="002060"/>
                </a:solidFill>
                <a:latin typeface="Trebuchet MS" panose="020B0603020202020204" pitchFamily="34" charset="0"/>
              </a:rPr>
              <a:t>.</a:t>
            </a:r>
            <a:br>
              <a:rPr lang="ru-RU" sz="2200" dirty="0" smtClean="0">
                <a:solidFill>
                  <a:srgbClr val="002060"/>
                </a:solidFill>
                <a:latin typeface="Trebuchet MS" panose="020B0603020202020204" pitchFamily="34" charset="0"/>
              </a:rPr>
            </a:br>
            <a:r>
              <a:rPr lang="ru-RU" sz="2200" dirty="0">
                <a:solidFill>
                  <a:srgbClr val="002060"/>
                </a:solidFill>
                <a:latin typeface="Trebuchet MS" panose="020B0603020202020204" pitchFamily="34" charset="0"/>
                <a:cs typeface="Verdana"/>
              </a:rPr>
              <a:t>Несостоявшаяся конкурентная</a:t>
            </a:r>
            <a:r>
              <a:rPr lang="ru-RU" sz="2200" spc="-160" dirty="0">
                <a:solidFill>
                  <a:srgbClr val="002060"/>
                </a:solidFill>
                <a:latin typeface="Trebuchet MS" panose="020B0603020202020204" pitchFamily="34" charset="0"/>
                <a:cs typeface="Verdana"/>
              </a:rPr>
              <a:t> </a:t>
            </a:r>
            <a:r>
              <a:rPr lang="ru-RU" sz="2200" dirty="0" smtClean="0">
                <a:solidFill>
                  <a:srgbClr val="002060"/>
                </a:solidFill>
                <a:latin typeface="Trebuchet MS" panose="020B0603020202020204" pitchFamily="34" charset="0"/>
                <a:cs typeface="Verdana"/>
              </a:rPr>
              <a:t>закупка</a:t>
            </a:r>
            <a:endParaRPr sz="2200" dirty="0">
              <a:solidFill>
                <a:srgbClr val="002060"/>
              </a:solidFill>
              <a:latin typeface="Trebuchet MS" panose="020B0603020202020204" pitchFamily="34" charset="0"/>
            </a:endParaRPr>
          </a:p>
        </p:txBody>
      </p:sp>
      <p:sp>
        <p:nvSpPr>
          <p:cNvPr id="4" name="object 4"/>
          <p:cNvSpPr txBox="1"/>
          <p:nvPr/>
        </p:nvSpPr>
        <p:spPr>
          <a:xfrm>
            <a:off x="152400" y="1143000"/>
            <a:ext cx="11734800" cy="4889031"/>
          </a:xfrm>
          <a:prstGeom prst="rect">
            <a:avLst/>
          </a:prstGeom>
        </p:spPr>
        <p:txBody>
          <a:bodyPr vert="horz" wrap="square" lIns="0" tIns="0" rIns="0" bIns="0" rtlCol="0">
            <a:spAutoFit/>
          </a:bodyPr>
          <a:lstStyle/>
          <a:p>
            <a:pPr marL="285750" indent="-285750">
              <a:lnSpc>
                <a:spcPct val="90000"/>
              </a:lnSpc>
              <a:buFont typeface="Wingdings" panose="05000000000000000000" pitchFamily="2" charset="2"/>
              <a:buChar char="Ø"/>
            </a:pPr>
            <a:r>
              <a:rPr lang="ru-RU" sz="1600" b="1" spc="-10" dirty="0">
                <a:latin typeface="Trebuchet MS" panose="020B0603020202020204" pitchFamily="34" charset="0"/>
                <a:cs typeface="Verdana"/>
              </a:rPr>
              <a:t>Решение </a:t>
            </a:r>
            <a:r>
              <a:rPr lang="ru-RU" sz="1600" b="1" spc="-5" dirty="0">
                <a:latin typeface="Trebuchet MS" panose="020B0603020202020204" pitchFamily="34" charset="0"/>
                <a:cs typeface="Verdana"/>
              </a:rPr>
              <a:t>Крымского </a:t>
            </a:r>
            <a:r>
              <a:rPr lang="ru-RU" sz="1600" b="1" spc="-10" dirty="0">
                <a:latin typeface="Trebuchet MS" panose="020B0603020202020204" pitchFamily="34" charset="0"/>
                <a:cs typeface="Verdana"/>
              </a:rPr>
              <a:t>УФАС России </a:t>
            </a:r>
            <a:r>
              <a:rPr lang="ru-RU" sz="1600" b="1" spc="-5" dirty="0">
                <a:latin typeface="Trebuchet MS" panose="020B0603020202020204" pitchFamily="34" charset="0"/>
                <a:cs typeface="Verdana"/>
              </a:rPr>
              <a:t>от 12.01.2024 по</a:t>
            </a:r>
            <a:r>
              <a:rPr lang="ru-RU" sz="1600" b="1" spc="165" dirty="0">
                <a:latin typeface="Trebuchet MS" panose="020B0603020202020204" pitchFamily="34" charset="0"/>
                <a:cs typeface="Verdana"/>
              </a:rPr>
              <a:t> </a:t>
            </a:r>
            <a:r>
              <a:rPr lang="ru-RU" sz="1600" b="1" spc="-10" dirty="0" smtClean="0">
                <a:latin typeface="Trebuchet MS" panose="020B0603020202020204" pitchFamily="34" charset="0"/>
                <a:cs typeface="Verdana"/>
              </a:rPr>
              <a:t>делу </a:t>
            </a:r>
            <a:r>
              <a:rPr lang="ru-RU" sz="1600" b="1" spc="-5" dirty="0" smtClean="0">
                <a:latin typeface="Trebuchet MS" panose="020B0603020202020204" pitchFamily="34" charset="0"/>
                <a:cs typeface="Verdana"/>
              </a:rPr>
              <a:t>№</a:t>
            </a:r>
            <a:r>
              <a:rPr lang="ru-RU" sz="1600" b="1" spc="-65" dirty="0" smtClean="0">
                <a:latin typeface="Trebuchet MS" panose="020B0603020202020204" pitchFamily="34" charset="0"/>
                <a:cs typeface="Verdana"/>
              </a:rPr>
              <a:t> </a:t>
            </a:r>
            <a:r>
              <a:rPr lang="ru-RU" sz="1600" b="1" spc="-5" dirty="0">
                <a:latin typeface="Trebuchet MS" panose="020B0603020202020204" pitchFamily="34" charset="0"/>
                <a:cs typeface="Verdana"/>
              </a:rPr>
              <a:t>082/10/18.1-2832/2023</a:t>
            </a:r>
            <a:endParaRPr lang="ru-RU" sz="1600" dirty="0">
              <a:latin typeface="Trebuchet MS" panose="020B0603020202020204" pitchFamily="34" charset="0"/>
              <a:cs typeface="Verdana"/>
            </a:endParaRPr>
          </a:p>
          <a:p>
            <a:pPr marL="12700" marR="5715">
              <a:lnSpc>
                <a:spcPct val="90000"/>
              </a:lnSpc>
            </a:pPr>
            <a:r>
              <a:rPr lang="ru-RU" sz="1600" spc="-5" dirty="0" smtClean="0">
                <a:latin typeface="Trebuchet MS" panose="020B0603020202020204" pitchFamily="34" charset="0"/>
                <a:cs typeface="Verdana"/>
              </a:rPr>
              <a:t>Согласно </a:t>
            </a:r>
            <a:r>
              <a:rPr lang="ru-RU" sz="1600" spc="-5" dirty="0">
                <a:latin typeface="Trebuchet MS" panose="020B0603020202020204" pitchFamily="34" charset="0"/>
                <a:cs typeface="Verdana"/>
              </a:rPr>
              <a:t>протоколу подведения итогов аукциона №* от 19.12.2023 по  результатам несостоявшейся </a:t>
            </a:r>
            <a:r>
              <a:rPr lang="ru-RU" sz="1600" dirty="0">
                <a:latin typeface="Trebuchet MS" panose="020B0603020202020204" pitchFamily="34" charset="0"/>
                <a:cs typeface="Verdana"/>
              </a:rPr>
              <a:t>закупки, </a:t>
            </a:r>
            <a:r>
              <a:rPr lang="ru-RU" sz="1600" spc="-5" dirty="0">
                <a:latin typeface="Trebuchet MS" panose="020B0603020202020204" pitchFamily="34" charset="0"/>
                <a:cs typeface="Verdana"/>
              </a:rPr>
              <a:t>на основании </a:t>
            </a:r>
            <a:r>
              <a:rPr lang="ru-RU" sz="1600" spc="5" dirty="0">
                <a:latin typeface="Trebuchet MS" panose="020B0603020202020204" pitchFamily="34" charset="0"/>
                <a:cs typeface="Verdana"/>
              </a:rPr>
              <a:t>п. </a:t>
            </a:r>
            <a:r>
              <a:rPr lang="ru-RU" sz="1600" spc="-5" dirty="0">
                <a:latin typeface="Trebuchet MS" panose="020B0603020202020204" pitchFamily="34" charset="0"/>
                <a:cs typeface="Verdana"/>
              </a:rPr>
              <a:t>5.5.3.3 раздела 5  Положения, </a:t>
            </a:r>
            <a:r>
              <a:rPr lang="ru-RU" sz="1600" dirty="0">
                <a:latin typeface="Trebuchet MS" panose="020B0603020202020204" pitchFamily="34" charset="0"/>
                <a:cs typeface="Verdana"/>
              </a:rPr>
              <a:t>принято </a:t>
            </a:r>
            <a:r>
              <a:rPr lang="ru-RU" sz="1600" spc="-5" dirty="0">
                <a:latin typeface="Trebuchet MS" panose="020B0603020202020204" pitchFamily="34" charset="0"/>
                <a:cs typeface="Verdana"/>
              </a:rPr>
              <a:t>решение о проведении </a:t>
            </a:r>
            <a:r>
              <a:rPr lang="ru-RU" sz="1600" b="1" dirty="0">
                <a:solidFill>
                  <a:srgbClr val="274696"/>
                </a:solidFill>
                <a:latin typeface="Trebuchet MS" panose="020B0603020202020204" pitchFamily="34" charset="0"/>
                <a:cs typeface="Verdana"/>
              </a:rPr>
              <a:t>повторной </a:t>
            </a:r>
            <a:r>
              <a:rPr lang="ru-RU" sz="1600" b="1" spc="-5" dirty="0">
                <a:solidFill>
                  <a:srgbClr val="274696"/>
                </a:solidFill>
                <a:latin typeface="Trebuchet MS" panose="020B0603020202020204" pitchFamily="34" charset="0"/>
                <a:cs typeface="Verdana"/>
              </a:rPr>
              <a:t>закупки тем </a:t>
            </a:r>
            <a:r>
              <a:rPr lang="ru-RU" sz="1600" b="1" dirty="0">
                <a:solidFill>
                  <a:srgbClr val="274696"/>
                </a:solidFill>
                <a:latin typeface="Trebuchet MS" panose="020B0603020202020204" pitchFamily="34" charset="0"/>
                <a:cs typeface="Verdana"/>
              </a:rPr>
              <a:t>же  </a:t>
            </a:r>
            <a:r>
              <a:rPr lang="ru-RU" sz="1600" b="1" spc="-5" dirty="0">
                <a:solidFill>
                  <a:srgbClr val="274696"/>
                </a:solidFill>
                <a:latin typeface="Trebuchet MS" panose="020B0603020202020204" pitchFamily="34" charset="0"/>
                <a:cs typeface="Verdana"/>
              </a:rPr>
              <a:t>способом </a:t>
            </a:r>
            <a:r>
              <a:rPr lang="ru-RU" sz="1600" dirty="0">
                <a:latin typeface="Trebuchet MS" panose="020B0603020202020204" pitchFamily="34" charset="0"/>
                <a:cs typeface="Verdana"/>
              </a:rPr>
              <a:t>или </a:t>
            </a:r>
            <a:r>
              <a:rPr lang="ru-RU" sz="1600" b="1" spc="-10" dirty="0">
                <a:solidFill>
                  <a:srgbClr val="274696"/>
                </a:solidFill>
                <a:latin typeface="Trebuchet MS" panose="020B0603020202020204" pitchFamily="34" charset="0"/>
                <a:cs typeface="Verdana"/>
              </a:rPr>
              <a:t>любым </a:t>
            </a:r>
            <a:r>
              <a:rPr lang="ru-RU" sz="1600" b="1" spc="-5" dirty="0">
                <a:solidFill>
                  <a:srgbClr val="274696"/>
                </a:solidFill>
                <a:latin typeface="Trebuchet MS" panose="020B0603020202020204" pitchFamily="34" charset="0"/>
                <a:cs typeface="Verdana"/>
              </a:rPr>
              <a:t>иным из способов, в </a:t>
            </a:r>
            <a:r>
              <a:rPr lang="ru-RU" sz="1600" b="1" spc="-10" dirty="0">
                <a:solidFill>
                  <a:srgbClr val="274696"/>
                </a:solidFill>
                <a:latin typeface="Trebuchet MS" panose="020B0603020202020204" pitchFamily="34" charset="0"/>
                <a:cs typeface="Verdana"/>
              </a:rPr>
              <a:t>любой </a:t>
            </a:r>
            <a:r>
              <a:rPr lang="ru-RU" sz="1600" b="1" dirty="0">
                <a:solidFill>
                  <a:srgbClr val="274696"/>
                </a:solidFill>
                <a:latin typeface="Trebuchet MS" panose="020B0603020202020204" pitchFamily="34" charset="0"/>
                <a:cs typeface="Verdana"/>
              </a:rPr>
              <a:t>форме  </a:t>
            </a:r>
            <a:r>
              <a:rPr lang="ru-RU" sz="1600" dirty="0">
                <a:latin typeface="Trebuchet MS" panose="020B0603020202020204" pitchFamily="34" charset="0"/>
                <a:cs typeface="Verdana"/>
              </a:rPr>
              <a:t>поименованными </a:t>
            </a:r>
            <a:r>
              <a:rPr lang="ru-RU" sz="1600" spc="-5" dirty="0">
                <a:latin typeface="Trebuchet MS" panose="020B0603020202020204" pitchFamily="34" charset="0"/>
                <a:cs typeface="Verdana"/>
              </a:rPr>
              <a:t>в Положении, </a:t>
            </a:r>
            <a:r>
              <a:rPr lang="ru-RU" sz="1600" dirty="0">
                <a:latin typeface="Trebuchet MS" panose="020B0603020202020204" pitchFamily="34" charset="0"/>
                <a:cs typeface="Verdana"/>
              </a:rPr>
              <a:t>который </a:t>
            </a:r>
            <a:r>
              <a:rPr lang="ru-RU" sz="1600" spc="-5" dirty="0">
                <a:latin typeface="Trebuchet MS" panose="020B0603020202020204" pitchFamily="34" charset="0"/>
                <a:cs typeface="Verdana"/>
              </a:rPr>
              <a:t>заказчик сочтет целесообразным  использовать</a:t>
            </a:r>
            <a:endParaRPr lang="ru-RU" sz="1600" dirty="0">
              <a:latin typeface="Trebuchet MS" panose="020B0603020202020204" pitchFamily="34" charset="0"/>
              <a:cs typeface="Verdana"/>
            </a:endParaRPr>
          </a:p>
          <a:p>
            <a:pPr>
              <a:lnSpc>
                <a:spcPct val="90000"/>
              </a:lnSpc>
            </a:pPr>
            <a:endParaRPr lang="ru-RU" sz="1650" dirty="0">
              <a:latin typeface="Trebuchet MS" panose="020B0603020202020204" pitchFamily="34" charset="0"/>
              <a:cs typeface="Times New Roman"/>
            </a:endParaRPr>
          </a:p>
          <a:p>
            <a:pPr marL="12700" marR="5080">
              <a:lnSpc>
                <a:spcPct val="90000"/>
              </a:lnSpc>
            </a:pPr>
            <a:r>
              <a:rPr lang="ru-RU" sz="1600" spc="-5" dirty="0">
                <a:latin typeface="Trebuchet MS" panose="020B0603020202020204" pitchFamily="34" charset="0"/>
                <a:cs typeface="Verdana"/>
              </a:rPr>
              <a:t>Комиссия </a:t>
            </a:r>
            <a:r>
              <a:rPr lang="ru-RU" sz="1600" dirty="0">
                <a:latin typeface="Trebuchet MS" panose="020B0603020202020204" pitchFamily="34" charset="0"/>
                <a:cs typeface="Verdana"/>
              </a:rPr>
              <a:t>отмечает, что </a:t>
            </a:r>
            <a:r>
              <a:rPr lang="ru-RU" sz="1600" spc="-5" dirty="0">
                <a:latin typeface="Trebuchet MS" panose="020B0603020202020204" pitchFamily="34" charset="0"/>
                <a:cs typeface="Verdana"/>
              </a:rPr>
              <a:t>в </a:t>
            </a:r>
            <a:r>
              <a:rPr lang="ru-RU" sz="1600" dirty="0">
                <a:latin typeface="Trebuchet MS" panose="020B0603020202020204" pitchFamily="34" charset="0"/>
                <a:cs typeface="Verdana"/>
              </a:rPr>
              <a:t>пункте </a:t>
            </a:r>
            <a:r>
              <a:rPr lang="ru-RU" sz="1600" spc="-5" dirty="0">
                <a:latin typeface="Trebuchet MS" panose="020B0603020202020204" pitchFamily="34" charset="0"/>
                <a:cs typeface="Verdana"/>
              </a:rPr>
              <a:t>4 Постановления </a:t>
            </a:r>
            <a:r>
              <a:rPr lang="ru-RU" sz="1600" dirty="0">
                <a:latin typeface="Trebuchet MS" panose="020B0603020202020204" pitchFamily="34" charset="0"/>
                <a:cs typeface="Verdana"/>
              </a:rPr>
              <a:t>Конституционного </a:t>
            </a:r>
            <a:r>
              <a:rPr lang="ru-RU" sz="1600" spc="-5" dirty="0">
                <a:latin typeface="Trebuchet MS" panose="020B0603020202020204" pitchFamily="34" charset="0"/>
                <a:cs typeface="Verdana"/>
              </a:rPr>
              <a:t>суда  Российской Федерации </a:t>
            </a:r>
            <a:r>
              <a:rPr lang="ru-RU" sz="1600" b="1" dirty="0">
                <a:solidFill>
                  <a:srgbClr val="274696"/>
                </a:solidFill>
                <a:latin typeface="Trebuchet MS" panose="020B0603020202020204" pitchFamily="34" charset="0"/>
                <a:cs typeface="Verdana"/>
              </a:rPr>
              <a:t>от </a:t>
            </a:r>
            <a:r>
              <a:rPr lang="ru-RU" sz="1600" b="1" spc="-5" dirty="0">
                <a:solidFill>
                  <a:srgbClr val="274696"/>
                </a:solidFill>
                <a:latin typeface="Trebuchet MS" panose="020B0603020202020204" pitchFamily="34" charset="0"/>
                <a:cs typeface="Verdana"/>
              </a:rPr>
              <a:t>23.12.2022 № 57-П </a:t>
            </a:r>
            <a:r>
              <a:rPr lang="ru-RU" sz="1600" dirty="0">
                <a:latin typeface="Trebuchet MS" panose="020B0603020202020204" pitchFamily="34" charset="0"/>
                <a:cs typeface="Verdana"/>
              </a:rPr>
              <a:t>указано, что </a:t>
            </a:r>
            <a:r>
              <a:rPr lang="ru-RU" sz="1600" spc="-5" dirty="0">
                <a:latin typeface="Trebuchet MS" panose="020B0603020202020204" pitchFamily="34" charset="0"/>
                <a:cs typeface="Verdana"/>
              </a:rPr>
              <a:t>нормы  Гражданского кодекса </a:t>
            </a:r>
            <a:r>
              <a:rPr lang="ru-RU" sz="1600" spc="-10" dirty="0">
                <a:latin typeface="Trebuchet MS" panose="020B0603020202020204" pitchFamily="34" charset="0"/>
                <a:cs typeface="Verdana"/>
              </a:rPr>
              <a:t>РФ </a:t>
            </a:r>
            <a:r>
              <a:rPr lang="ru-RU" sz="1600" spc="-5" dirty="0">
                <a:latin typeface="Trebuchet MS" panose="020B0603020202020204" pitchFamily="34" charset="0"/>
                <a:cs typeface="Verdana"/>
              </a:rPr>
              <a:t>и Закона № 223-ФЗ, не предполагают обязанности  заказчика </a:t>
            </a:r>
            <a:r>
              <a:rPr lang="ru-RU" sz="1600" dirty="0">
                <a:latin typeface="Trebuchet MS" panose="020B0603020202020204" pitchFamily="34" charset="0"/>
                <a:cs typeface="Verdana"/>
              </a:rPr>
              <a:t>(организатора </a:t>
            </a:r>
            <a:r>
              <a:rPr lang="ru-RU" sz="1600" spc="-5" dirty="0">
                <a:latin typeface="Trebuchet MS" panose="020B0603020202020204" pitchFamily="34" charset="0"/>
                <a:cs typeface="Verdana"/>
              </a:rPr>
              <a:t>торгов) заключить договор, на право заключения  которого проводятся обязательные торги, с единственным участником торгов в  случае их признания несостоявшимися в связи с отсутствием других  участников торгов, если в положении о закупке, </a:t>
            </a:r>
            <a:r>
              <a:rPr lang="ru-RU" sz="1600" dirty="0">
                <a:latin typeface="Trebuchet MS" panose="020B0603020202020204" pitchFamily="34" charset="0"/>
                <a:cs typeface="Verdana"/>
              </a:rPr>
              <a:t>принятом </a:t>
            </a:r>
            <a:r>
              <a:rPr lang="ru-RU" sz="1600" spc="-5" dirty="0">
                <a:latin typeface="Trebuchet MS" panose="020B0603020202020204" pitchFamily="34" charset="0"/>
                <a:cs typeface="Verdana"/>
              </a:rPr>
              <a:t>в соответствии с  данным Федеральным законом, прямо предусмотрено, что в </a:t>
            </a:r>
            <a:r>
              <a:rPr lang="ru-RU" sz="1600" dirty="0">
                <a:latin typeface="Trebuchet MS" panose="020B0603020202020204" pitchFamily="34" charset="0"/>
                <a:cs typeface="Verdana"/>
              </a:rPr>
              <a:t>этом </a:t>
            </a:r>
            <a:r>
              <a:rPr lang="ru-RU" sz="1600" spc="-5" dirty="0">
                <a:latin typeface="Trebuchet MS" panose="020B0603020202020204" pitchFamily="34" charset="0"/>
                <a:cs typeface="Verdana"/>
              </a:rPr>
              <a:t>случае  </a:t>
            </a:r>
            <a:r>
              <a:rPr lang="ru-RU" sz="1600" b="1" spc="-10" dirty="0">
                <a:solidFill>
                  <a:srgbClr val="274696"/>
                </a:solidFill>
                <a:latin typeface="Trebuchet MS" panose="020B0603020202020204" pitchFamily="34" charset="0"/>
                <a:cs typeface="Verdana"/>
              </a:rPr>
              <a:t>договор </a:t>
            </a:r>
            <a:r>
              <a:rPr lang="ru-RU" sz="1600" b="1" spc="-5" dirty="0">
                <a:solidFill>
                  <a:srgbClr val="274696"/>
                </a:solidFill>
                <a:latin typeface="Trebuchet MS" panose="020B0603020202020204" pitchFamily="34" charset="0"/>
                <a:cs typeface="Verdana"/>
              </a:rPr>
              <a:t>не заключается </a:t>
            </a:r>
            <a:r>
              <a:rPr lang="ru-RU" sz="1600" spc="-5" dirty="0">
                <a:latin typeface="Trebuchet MS" panose="020B0603020202020204" pitchFamily="34" charset="0"/>
                <a:cs typeface="Verdana"/>
              </a:rPr>
              <a:t>и </a:t>
            </a:r>
            <a:r>
              <a:rPr lang="ru-RU" sz="1600" b="1" spc="-5" dirty="0">
                <a:solidFill>
                  <a:srgbClr val="C00000"/>
                </a:solidFill>
                <a:latin typeface="Trebuchet MS" panose="020B0603020202020204" pitchFamily="34" charset="0"/>
                <a:cs typeface="Verdana"/>
              </a:rPr>
              <a:t>торги </a:t>
            </a:r>
            <a:r>
              <a:rPr lang="ru-RU" sz="1600" spc="-5" dirty="0">
                <a:latin typeface="Trebuchet MS" panose="020B0603020202020204" pitchFamily="34" charset="0"/>
                <a:cs typeface="Verdana"/>
              </a:rPr>
              <a:t>проводятся</a:t>
            </a:r>
            <a:r>
              <a:rPr lang="ru-RU" sz="1600" spc="175" dirty="0">
                <a:latin typeface="Trebuchet MS" panose="020B0603020202020204" pitchFamily="34" charset="0"/>
                <a:cs typeface="Verdana"/>
              </a:rPr>
              <a:t> </a:t>
            </a:r>
            <a:r>
              <a:rPr lang="ru-RU" sz="1600" spc="-5" dirty="0">
                <a:latin typeface="Trebuchet MS" panose="020B0603020202020204" pitchFamily="34" charset="0"/>
                <a:cs typeface="Verdana"/>
              </a:rPr>
              <a:t>повторно</a:t>
            </a:r>
            <a:endParaRPr lang="ru-RU" sz="1600" dirty="0">
              <a:latin typeface="Trebuchet MS" panose="020B0603020202020204" pitchFamily="34" charset="0"/>
              <a:cs typeface="Verdana"/>
            </a:endParaRPr>
          </a:p>
          <a:p>
            <a:pPr marL="12700" marR="5080">
              <a:lnSpc>
                <a:spcPct val="90000"/>
              </a:lnSpc>
            </a:pPr>
            <a:r>
              <a:rPr lang="ru-RU" sz="1600" spc="-5" dirty="0" smtClean="0">
                <a:latin typeface="Trebuchet MS" panose="020B0603020202020204" pitchFamily="34" charset="0"/>
                <a:cs typeface="Verdana"/>
              </a:rPr>
              <a:t>Ч</a:t>
            </a:r>
            <a:r>
              <a:rPr sz="1600" spc="-5" dirty="0" err="1" smtClean="0">
                <a:latin typeface="Trebuchet MS" panose="020B0603020202020204" pitchFamily="34" charset="0"/>
                <a:cs typeface="Verdana"/>
              </a:rPr>
              <a:t>астью</a:t>
            </a:r>
            <a:r>
              <a:rPr sz="1600" spc="-5" dirty="0" smtClean="0">
                <a:latin typeface="Trebuchet MS" panose="020B0603020202020204" pitchFamily="34" charset="0"/>
                <a:cs typeface="Verdana"/>
              </a:rPr>
              <a:t> </a:t>
            </a:r>
            <a:r>
              <a:rPr sz="1600" spc="-10" dirty="0">
                <a:latin typeface="Trebuchet MS" panose="020B0603020202020204" pitchFamily="34" charset="0"/>
                <a:cs typeface="Verdana"/>
              </a:rPr>
              <a:t>16 </a:t>
            </a:r>
            <a:r>
              <a:rPr sz="1600" spc="-5" dirty="0">
                <a:latin typeface="Trebuchet MS" panose="020B0603020202020204" pitchFamily="34" charset="0"/>
                <a:cs typeface="Verdana"/>
              </a:rPr>
              <a:t>статьи 3.2 Закона о закупках установлено, </a:t>
            </a:r>
            <a:r>
              <a:rPr sz="1600" dirty="0">
                <a:latin typeface="Trebuchet MS" panose="020B0603020202020204" pitchFamily="34" charset="0"/>
                <a:cs typeface="Verdana"/>
              </a:rPr>
              <a:t>что </a:t>
            </a:r>
            <a:r>
              <a:rPr sz="1600" spc="-5" dirty="0">
                <a:latin typeface="Trebuchet MS" panose="020B0603020202020204" pitchFamily="34" charset="0"/>
                <a:cs typeface="Verdana"/>
              </a:rPr>
              <a:t>победителем  </a:t>
            </a:r>
            <a:r>
              <a:rPr sz="1600" dirty="0">
                <a:latin typeface="Trebuchet MS" panose="020B0603020202020204" pitchFamily="34" charset="0"/>
                <a:cs typeface="Verdana"/>
              </a:rPr>
              <a:t>аукциона, </a:t>
            </a:r>
            <a:r>
              <a:rPr sz="1600" spc="-5" dirty="0">
                <a:latin typeface="Trebuchet MS" panose="020B0603020202020204" pitchFamily="34" charset="0"/>
                <a:cs typeface="Verdana"/>
              </a:rPr>
              <a:t>с </a:t>
            </a:r>
            <a:r>
              <a:rPr sz="1600" dirty="0">
                <a:latin typeface="Trebuchet MS" panose="020B0603020202020204" pitchFamily="34" charset="0"/>
                <a:cs typeface="Verdana"/>
              </a:rPr>
              <a:t>которым </a:t>
            </a:r>
            <a:r>
              <a:rPr sz="1600" spc="-5" dirty="0">
                <a:latin typeface="Trebuchet MS" panose="020B0603020202020204" pitchFamily="34" charset="0"/>
                <a:cs typeface="Verdana"/>
              </a:rPr>
              <a:t>заключается договор, признается лицо, заявка </a:t>
            </a:r>
            <a:r>
              <a:rPr sz="1600" dirty="0">
                <a:latin typeface="Trebuchet MS" panose="020B0603020202020204" pitchFamily="34" charset="0"/>
                <a:cs typeface="Verdana"/>
              </a:rPr>
              <a:t>которого  </a:t>
            </a:r>
            <a:r>
              <a:rPr sz="1600" spc="-5" dirty="0">
                <a:latin typeface="Trebuchet MS" panose="020B0603020202020204" pitchFamily="34" charset="0"/>
                <a:cs typeface="Verdana"/>
              </a:rPr>
              <a:t>соответствует </a:t>
            </a:r>
            <a:r>
              <a:rPr sz="1600" dirty="0">
                <a:latin typeface="Trebuchet MS" panose="020B0603020202020204" pitchFamily="34" charset="0"/>
                <a:cs typeface="Verdana"/>
              </a:rPr>
              <a:t>требованиям, </a:t>
            </a:r>
            <a:r>
              <a:rPr sz="1600" spc="-5" dirty="0">
                <a:latin typeface="Trebuchet MS" panose="020B0603020202020204" pitchFamily="34" charset="0"/>
                <a:cs typeface="Verdana"/>
              </a:rPr>
              <a:t>установленным документацией о закупке, и  </a:t>
            </a:r>
            <a:r>
              <a:rPr sz="1600" dirty="0">
                <a:latin typeface="Trebuchet MS" panose="020B0603020202020204" pitchFamily="34" charset="0"/>
                <a:cs typeface="Verdana"/>
              </a:rPr>
              <a:t>которое </a:t>
            </a:r>
            <a:r>
              <a:rPr sz="1600" spc="-5" dirty="0">
                <a:latin typeface="Trebuchet MS" panose="020B0603020202020204" pitchFamily="34" charset="0"/>
                <a:cs typeface="Verdana"/>
              </a:rPr>
              <a:t>предложило </a:t>
            </a:r>
            <a:r>
              <a:rPr sz="1600" dirty="0">
                <a:latin typeface="Trebuchet MS" panose="020B0603020202020204" pitchFamily="34" charset="0"/>
                <a:cs typeface="Verdana"/>
              </a:rPr>
              <a:t>наиболее </a:t>
            </a:r>
            <a:r>
              <a:rPr sz="1600" spc="-5" dirty="0">
                <a:latin typeface="Trebuchet MS" panose="020B0603020202020204" pitchFamily="34" charset="0"/>
                <a:cs typeface="Verdana"/>
              </a:rPr>
              <a:t>низкую цену договора путем снижения НМЦД,  указанной в извещении о проведении </a:t>
            </a:r>
            <a:r>
              <a:rPr sz="1600" dirty="0">
                <a:latin typeface="Trebuchet MS" panose="020B0603020202020204" pitchFamily="34" charset="0"/>
                <a:cs typeface="Verdana"/>
              </a:rPr>
              <a:t>аукциона, </a:t>
            </a:r>
            <a:r>
              <a:rPr sz="1600" spc="-5" dirty="0">
                <a:latin typeface="Trebuchet MS" panose="020B0603020202020204" pitchFamily="34" charset="0"/>
                <a:cs typeface="Verdana"/>
              </a:rPr>
              <a:t>на установленную в  документации о закупке величину (далее – «шаг </a:t>
            </a:r>
            <a:r>
              <a:rPr sz="1600" dirty="0">
                <a:latin typeface="Trebuchet MS" panose="020B0603020202020204" pitchFamily="34" charset="0"/>
                <a:cs typeface="Verdana"/>
              </a:rPr>
              <a:t>аукциона»). </a:t>
            </a:r>
            <a:r>
              <a:rPr sz="1600" b="1" spc="-5" dirty="0">
                <a:latin typeface="Trebuchet MS" panose="020B0603020202020204" pitchFamily="34" charset="0"/>
                <a:cs typeface="Verdana"/>
              </a:rPr>
              <a:t>Единственный  участник закупки не </a:t>
            </a:r>
            <a:r>
              <a:rPr sz="1600" b="1" dirty="0">
                <a:latin typeface="Trebuchet MS" panose="020B0603020202020204" pitchFamily="34" charset="0"/>
                <a:cs typeface="Verdana"/>
              </a:rPr>
              <a:t>был </a:t>
            </a:r>
            <a:r>
              <a:rPr sz="1600" b="1" spc="-5" dirty="0">
                <a:latin typeface="Trebuchet MS" panose="020B0603020202020204" pitchFamily="34" charset="0"/>
                <a:cs typeface="Verdana"/>
              </a:rPr>
              <a:t>признан победителем закупки. </a:t>
            </a:r>
            <a:r>
              <a:rPr sz="1600" spc="-5" dirty="0">
                <a:latin typeface="Trebuchet MS" panose="020B0603020202020204" pitchFamily="34" charset="0"/>
                <a:cs typeface="Verdana"/>
              </a:rPr>
              <a:t>Предложение *  не является </a:t>
            </a:r>
            <a:r>
              <a:rPr sz="1600" dirty="0">
                <a:latin typeface="Trebuchet MS" panose="020B0603020202020204" pitchFamily="34" charset="0"/>
                <a:cs typeface="Verdana"/>
              </a:rPr>
              <a:t>конкурентным </a:t>
            </a:r>
            <a:r>
              <a:rPr sz="1600" spc="-10" dirty="0">
                <a:latin typeface="Trebuchet MS" panose="020B0603020202020204" pitchFamily="34" charset="0"/>
                <a:cs typeface="Verdana"/>
              </a:rPr>
              <a:t>ввиду </a:t>
            </a:r>
            <a:r>
              <a:rPr sz="1600" dirty="0">
                <a:latin typeface="Trebuchet MS" panose="020B0603020202020204" pitchFamily="34" charset="0"/>
                <a:cs typeface="Verdana"/>
              </a:rPr>
              <a:t>того, </a:t>
            </a:r>
            <a:r>
              <a:rPr sz="1600" spc="-5" dirty="0">
                <a:latin typeface="Trebuchet MS" panose="020B0603020202020204" pitchFamily="34" charset="0"/>
                <a:cs typeface="Verdana"/>
              </a:rPr>
              <a:t>что Заявитель его не подавал,  поскольку аукцион не состоялся и </a:t>
            </a:r>
            <a:r>
              <a:rPr sz="1600" spc="-10" dirty="0">
                <a:latin typeface="Trebuchet MS" panose="020B0603020202020204" pitchFamily="34" charset="0"/>
                <a:cs typeface="Verdana"/>
              </a:rPr>
              <a:t>снижение НМЦД </a:t>
            </a:r>
            <a:r>
              <a:rPr sz="1600" spc="-5" dirty="0">
                <a:latin typeface="Trebuchet MS" panose="020B0603020202020204" pitchFamily="34" charset="0"/>
                <a:cs typeface="Verdana"/>
              </a:rPr>
              <a:t>не</a:t>
            </a:r>
            <a:r>
              <a:rPr sz="1600" spc="155" dirty="0">
                <a:latin typeface="Trebuchet MS" panose="020B0603020202020204" pitchFamily="34" charset="0"/>
                <a:cs typeface="Verdana"/>
              </a:rPr>
              <a:t> </a:t>
            </a:r>
            <a:r>
              <a:rPr sz="1600" spc="-5" dirty="0">
                <a:latin typeface="Trebuchet MS" panose="020B0603020202020204" pitchFamily="34" charset="0"/>
                <a:cs typeface="Verdana"/>
              </a:rPr>
              <a:t>осуществлялось</a:t>
            </a:r>
            <a:endParaRPr sz="1600" dirty="0">
              <a:latin typeface="Trebuchet MS" panose="020B0603020202020204" pitchFamily="34" charset="0"/>
              <a:cs typeface="Verdana"/>
            </a:endParaRPr>
          </a:p>
          <a:p>
            <a:pPr>
              <a:lnSpc>
                <a:spcPct val="90000"/>
              </a:lnSpc>
            </a:pPr>
            <a:endParaRPr sz="1650" dirty="0">
              <a:latin typeface="Trebuchet MS" panose="020B0603020202020204" pitchFamily="34" charset="0"/>
              <a:cs typeface="Times New Roman"/>
            </a:endParaRPr>
          </a:p>
          <a:p>
            <a:pPr marL="12700" marR="5715">
              <a:lnSpc>
                <a:spcPct val="90000"/>
              </a:lnSpc>
            </a:pPr>
            <a:r>
              <a:rPr sz="1600" spc="-5" dirty="0">
                <a:latin typeface="Trebuchet MS" panose="020B0603020202020204" pitchFamily="34" charset="0"/>
                <a:cs typeface="Verdana"/>
              </a:rPr>
              <a:t>Изучив указанные обстоятельства, </a:t>
            </a:r>
            <a:r>
              <a:rPr sz="1600" dirty="0">
                <a:latin typeface="Trebuchet MS" panose="020B0603020202020204" pitchFamily="34" charset="0"/>
                <a:cs typeface="Verdana"/>
              </a:rPr>
              <a:t>доводы, пояснения сторон, </a:t>
            </a:r>
            <a:r>
              <a:rPr sz="1600" spc="-10" dirty="0">
                <a:latin typeface="Trebuchet MS" panose="020B0603020202020204" pitchFamily="34" charset="0"/>
                <a:cs typeface="Verdana"/>
              </a:rPr>
              <a:t>Комиссия  </a:t>
            </a:r>
            <a:r>
              <a:rPr sz="1600" dirty="0">
                <a:latin typeface="Trebuchet MS" panose="020B0603020202020204" pitchFamily="34" charset="0"/>
                <a:cs typeface="Verdana"/>
              </a:rPr>
              <a:t>приходит </a:t>
            </a:r>
            <a:r>
              <a:rPr sz="1600" spc="-5" dirty="0">
                <a:latin typeface="Trebuchet MS" panose="020B0603020202020204" pitchFamily="34" charset="0"/>
                <a:cs typeface="Verdana"/>
              </a:rPr>
              <a:t>к </a:t>
            </a:r>
            <a:r>
              <a:rPr sz="1600" dirty="0">
                <a:latin typeface="Trebuchet MS" panose="020B0603020202020204" pitchFamily="34" charset="0"/>
                <a:cs typeface="Verdana"/>
              </a:rPr>
              <a:t>выводу, что </a:t>
            </a:r>
            <a:r>
              <a:rPr sz="1600" spc="-5" dirty="0">
                <a:latin typeface="Trebuchet MS" panose="020B0603020202020204" pitchFamily="34" charset="0"/>
                <a:cs typeface="Verdana"/>
              </a:rPr>
              <a:t>действия </a:t>
            </a:r>
            <a:r>
              <a:rPr sz="1600" dirty="0">
                <a:latin typeface="Trebuchet MS" panose="020B0603020202020204" pitchFamily="34" charset="0"/>
                <a:cs typeface="Verdana"/>
              </a:rPr>
              <a:t>Заказчика </a:t>
            </a:r>
            <a:r>
              <a:rPr sz="1600" spc="-5" dirty="0">
                <a:latin typeface="Trebuchet MS" panose="020B0603020202020204" pitchFamily="34" charset="0"/>
                <a:cs typeface="Verdana"/>
              </a:rPr>
              <a:t>в рассматриваемой части </a:t>
            </a:r>
            <a:r>
              <a:rPr sz="1600" b="1" dirty="0">
                <a:latin typeface="Trebuchet MS" panose="020B0603020202020204" pitchFamily="34" charset="0"/>
                <a:cs typeface="Verdana"/>
              </a:rPr>
              <a:t>не  противоречат </a:t>
            </a:r>
            <a:r>
              <a:rPr sz="1600" b="1" spc="-5" dirty="0">
                <a:latin typeface="Trebuchet MS" panose="020B0603020202020204" pitchFamily="34" charset="0"/>
                <a:cs typeface="Verdana"/>
              </a:rPr>
              <a:t>Положению </a:t>
            </a:r>
            <a:r>
              <a:rPr sz="1600" spc="-5" dirty="0">
                <a:latin typeface="Trebuchet MS" panose="020B0603020202020204" pitchFamily="34" charset="0"/>
                <a:cs typeface="Verdana"/>
              </a:rPr>
              <a:t>и действующему законодательству, поскольку в  </a:t>
            </a:r>
            <a:r>
              <a:rPr sz="1600" dirty="0">
                <a:latin typeface="Trebuchet MS" panose="020B0603020202020204" pitchFamily="34" charset="0"/>
                <a:cs typeface="Verdana"/>
              </a:rPr>
              <a:t>данном </a:t>
            </a:r>
            <a:r>
              <a:rPr sz="1600" spc="-5" dirty="0">
                <a:latin typeface="Trebuchet MS" panose="020B0603020202020204" pitchFamily="34" charset="0"/>
                <a:cs typeface="Verdana"/>
              </a:rPr>
              <a:t>случае в том числе, </a:t>
            </a:r>
            <a:r>
              <a:rPr sz="1600" b="1" spc="-5" dirty="0">
                <a:latin typeface="Trebuchet MS" panose="020B0603020202020204" pitchFamily="34" charset="0"/>
                <a:cs typeface="Verdana"/>
              </a:rPr>
              <a:t>не соблюдается </a:t>
            </a:r>
            <a:r>
              <a:rPr sz="1600" b="1" dirty="0">
                <a:latin typeface="Trebuchet MS" panose="020B0603020202020204" pitchFamily="34" charset="0"/>
                <a:cs typeface="Verdana"/>
              </a:rPr>
              <a:t>совокупность </a:t>
            </a:r>
            <a:r>
              <a:rPr sz="1600" b="1" spc="-5" dirty="0">
                <a:latin typeface="Trebuchet MS" panose="020B0603020202020204" pitchFamily="34" charset="0"/>
                <a:cs typeface="Verdana"/>
              </a:rPr>
              <a:t>условий,  установленных Постановлением Конституционного суда Российской  Федерации от 23.12.2022 №</a:t>
            </a:r>
            <a:r>
              <a:rPr sz="1600" b="1" spc="20" dirty="0">
                <a:latin typeface="Trebuchet MS" panose="020B0603020202020204" pitchFamily="34" charset="0"/>
                <a:cs typeface="Verdana"/>
              </a:rPr>
              <a:t> </a:t>
            </a:r>
            <a:r>
              <a:rPr sz="1600" b="1" spc="-5" dirty="0">
                <a:latin typeface="Trebuchet MS" panose="020B0603020202020204" pitchFamily="34" charset="0"/>
                <a:cs typeface="Verdana"/>
              </a:rPr>
              <a:t>57-П</a:t>
            </a:r>
            <a:endParaRPr sz="1600" dirty="0">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8074" y="152400"/>
            <a:ext cx="3596640" cy="338554"/>
          </a:xfrm>
          <a:prstGeom prst="rect">
            <a:avLst/>
          </a:prstGeom>
        </p:spPr>
        <p:txBody>
          <a:bodyPr vert="horz" wrap="square" lIns="0" tIns="0" rIns="0" bIns="0" rtlCol="0">
            <a:spAutoFit/>
          </a:bodyPr>
          <a:lstStyle/>
          <a:p>
            <a:pPr marL="12700"/>
            <a:r>
              <a:rPr sz="2200" b="1" spc="-105" dirty="0">
                <a:solidFill>
                  <a:srgbClr val="1F487C"/>
                </a:solidFill>
                <a:latin typeface="Trebuchet MS" panose="020B0603020202020204" pitchFamily="34" charset="0"/>
                <a:cs typeface="Times New Roman"/>
              </a:rPr>
              <a:t>Кто </a:t>
            </a:r>
            <a:r>
              <a:rPr sz="2200" b="1" spc="-95" dirty="0">
                <a:solidFill>
                  <a:srgbClr val="1F487C"/>
                </a:solidFill>
                <a:latin typeface="Trebuchet MS" panose="020B0603020202020204" pitchFamily="34" charset="0"/>
                <a:cs typeface="Times New Roman"/>
              </a:rPr>
              <a:t>относится </a:t>
            </a:r>
            <a:r>
              <a:rPr sz="2200" b="1" spc="-5" dirty="0">
                <a:solidFill>
                  <a:srgbClr val="1F487C"/>
                </a:solidFill>
                <a:latin typeface="Trebuchet MS" panose="020B0603020202020204" pitchFamily="34" charset="0"/>
                <a:cs typeface="Times New Roman"/>
              </a:rPr>
              <a:t>к</a:t>
            </a:r>
            <a:r>
              <a:rPr sz="2200" b="1" spc="-500" dirty="0">
                <a:solidFill>
                  <a:srgbClr val="1F487C"/>
                </a:solidFill>
                <a:latin typeface="Trebuchet MS" panose="020B0603020202020204" pitchFamily="34" charset="0"/>
                <a:cs typeface="Times New Roman"/>
              </a:rPr>
              <a:t> </a:t>
            </a:r>
            <a:r>
              <a:rPr sz="2200" b="1" spc="-80" dirty="0">
                <a:solidFill>
                  <a:srgbClr val="1F487C"/>
                </a:solidFill>
                <a:latin typeface="Trebuchet MS" panose="020B0603020202020204" pitchFamily="34" charset="0"/>
                <a:cs typeface="Times New Roman"/>
              </a:rPr>
              <a:t>СМСП</a:t>
            </a:r>
            <a:endParaRPr sz="2200" dirty="0">
              <a:latin typeface="Trebuchet MS" panose="020B0603020202020204" pitchFamily="34" charset="0"/>
              <a:cs typeface="Times New Roman"/>
            </a:endParaRPr>
          </a:p>
        </p:txBody>
      </p:sp>
      <p:graphicFrame>
        <p:nvGraphicFramePr>
          <p:cNvPr id="4" name="object 4"/>
          <p:cNvGraphicFramePr>
            <a:graphicFrameLocks noGrp="1"/>
          </p:cNvGraphicFramePr>
          <p:nvPr>
            <p:extLst>
              <p:ext uri="{D42A27DB-BD31-4B8C-83A1-F6EECF244321}">
                <p14:modId xmlns:p14="http://schemas.microsoft.com/office/powerpoint/2010/main" val="2172721997"/>
              </p:ext>
            </p:extLst>
          </p:nvPr>
        </p:nvGraphicFramePr>
        <p:xfrm>
          <a:off x="381000" y="490954"/>
          <a:ext cx="11456352" cy="5139905"/>
        </p:xfrm>
        <a:graphic>
          <a:graphicData uri="http://schemas.openxmlformats.org/drawingml/2006/table">
            <a:tbl>
              <a:tblPr firstRow="1" bandRow="1">
                <a:tableStyleId>{2D5ABB26-0587-4C30-8999-92F81FD0307C}</a:tableStyleId>
              </a:tblPr>
              <a:tblGrid>
                <a:gridCol w="2347854"/>
                <a:gridCol w="1721106"/>
                <a:gridCol w="214558"/>
                <a:gridCol w="1227466"/>
                <a:gridCol w="1227466"/>
                <a:gridCol w="736480"/>
                <a:gridCol w="1882115"/>
                <a:gridCol w="1340921"/>
                <a:gridCol w="758386"/>
              </a:tblGrid>
              <a:tr h="294222">
                <a:tc gridSpan="9">
                  <a:txBody>
                    <a:bodyPr/>
                    <a:lstStyle/>
                    <a:p>
                      <a:pPr marL="39370" algn="l">
                        <a:lnSpc>
                          <a:spcPct val="100000"/>
                        </a:lnSpc>
                        <a:spcBef>
                          <a:spcPts val="275"/>
                        </a:spcBef>
                      </a:pPr>
                      <a:r>
                        <a:rPr sz="1400" spc="-15" dirty="0">
                          <a:latin typeface="Trebuchet MS" panose="020B0603020202020204" pitchFamily="34" charset="0"/>
                          <a:cs typeface="Times New Roman"/>
                        </a:rPr>
                        <a:t>Субъекты </a:t>
                      </a:r>
                      <a:r>
                        <a:rPr sz="1400" spc="-10" dirty="0">
                          <a:latin typeface="Trebuchet MS" panose="020B0603020202020204" pitchFamily="34" charset="0"/>
                          <a:cs typeface="Times New Roman"/>
                        </a:rPr>
                        <a:t>малого </a:t>
                      </a:r>
                      <a:r>
                        <a:rPr sz="1400" spc="-5" dirty="0">
                          <a:latin typeface="Trebuchet MS" panose="020B0603020202020204" pitchFamily="34" charset="0"/>
                          <a:cs typeface="Times New Roman"/>
                        </a:rPr>
                        <a:t>и </a:t>
                      </a:r>
                      <a:r>
                        <a:rPr sz="1400" spc="-10" dirty="0">
                          <a:latin typeface="Trebuchet MS" panose="020B0603020202020204" pitchFamily="34" charset="0"/>
                          <a:cs typeface="Times New Roman"/>
                        </a:rPr>
                        <a:t>среднего предпринимательства</a:t>
                      </a:r>
                      <a:r>
                        <a:rPr sz="1400" spc="110" dirty="0">
                          <a:latin typeface="Trebuchet MS" panose="020B0603020202020204" pitchFamily="34" charset="0"/>
                          <a:cs typeface="Times New Roman"/>
                        </a:rPr>
                        <a:t> </a:t>
                      </a:r>
                      <a:r>
                        <a:rPr sz="1400" dirty="0">
                          <a:latin typeface="Trebuchet MS" panose="020B0603020202020204" pitchFamily="34" charset="0"/>
                          <a:cs typeface="Times New Roman"/>
                        </a:rPr>
                        <a:t>(СМСП)</a:t>
                      </a: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640079">
                <a:tc>
                  <a:txBody>
                    <a:bodyPr/>
                    <a:lstStyle/>
                    <a:p>
                      <a:pPr marL="39370" algn="l">
                        <a:lnSpc>
                          <a:spcPct val="100000"/>
                        </a:lnSpc>
                        <a:spcBef>
                          <a:spcPts val="275"/>
                        </a:spcBef>
                      </a:pPr>
                      <a:r>
                        <a:rPr sz="1400" spc="-10" dirty="0">
                          <a:latin typeface="Trebuchet MS" panose="020B0603020202020204" pitchFamily="34" charset="0"/>
                          <a:cs typeface="Times New Roman"/>
                        </a:rPr>
                        <a:t>Хозяйственные</a:t>
                      </a:r>
                      <a:endParaRPr sz="1400">
                        <a:latin typeface="Trebuchet MS" panose="020B0603020202020204" pitchFamily="34" charset="0"/>
                        <a:cs typeface="Times New Roman"/>
                      </a:endParaRPr>
                    </a:p>
                    <a:p>
                      <a:pPr marL="39370" algn="l">
                        <a:lnSpc>
                          <a:spcPct val="100000"/>
                        </a:lnSpc>
                      </a:pPr>
                      <a:r>
                        <a:rPr sz="1400" spc="-5" dirty="0">
                          <a:latin typeface="Trebuchet MS" panose="020B0603020202020204" pitchFamily="34" charset="0"/>
                          <a:cs typeface="Times New Roman"/>
                        </a:rPr>
                        <a:t>общества</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9370" algn="l">
                        <a:lnSpc>
                          <a:spcPct val="100000"/>
                        </a:lnSpc>
                        <a:spcBef>
                          <a:spcPts val="275"/>
                        </a:spcBef>
                      </a:pPr>
                      <a:r>
                        <a:rPr sz="1400" spc="-10" dirty="0">
                          <a:latin typeface="Trebuchet MS" panose="020B0603020202020204" pitchFamily="34" charset="0"/>
                          <a:cs typeface="Times New Roman"/>
                        </a:rPr>
                        <a:t>Хозяйственные</a:t>
                      </a:r>
                      <a:endParaRPr sz="1400">
                        <a:latin typeface="Trebuchet MS" panose="020B0603020202020204" pitchFamily="34" charset="0"/>
                        <a:cs typeface="Times New Roman"/>
                      </a:endParaRPr>
                    </a:p>
                    <a:p>
                      <a:pPr marL="39370" algn="l">
                        <a:lnSpc>
                          <a:spcPct val="100000"/>
                        </a:lnSpc>
                      </a:pPr>
                      <a:r>
                        <a:rPr sz="1400" spc="-5" dirty="0">
                          <a:latin typeface="Trebuchet MS" panose="020B0603020202020204" pitchFamily="34" charset="0"/>
                          <a:cs typeface="Times New Roman"/>
                        </a:rPr>
                        <a:t>товарищества</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40005" algn="l">
                        <a:lnSpc>
                          <a:spcPct val="100000"/>
                        </a:lnSpc>
                        <a:spcBef>
                          <a:spcPts val="275"/>
                        </a:spcBef>
                      </a:pPr>
                      <a:r>
                        <a:rPr sz="1400" spc="-10" dirty="0">
                          <a:latin typeface="Trebuchet MS" panose="020B0603020202020204" pitchFamily="34" charset="0"/>
                          <a:cs typeface="Times New Roman"/>
                        </a:rPr>
                        <a:t>Хозяйственные</a:t>
                      </a:r>
                      <a:endParaRPr sz="1400">
                        <a:latin typeface="Trebuchet MS" panose="020B0603020202020204" pitchFamily="34" charset="0"/>
                        <a:cs typeface="Times New Roman"/>
                      </a:endParaRPr>
                    </a:p>
                    <a:p>
                      <a:pPr marL="40005" algn="l">
                        <a:lnSpc>
                          <a:spcPct val="100000"/>
                        </a:lnSpc>
                      </a:pPr>
                      <a:r>
                        <a:rPr sz="1400" spc="-5" dirty="0">
                          <a:latin typeface="Trebuchet MS" panose="020B0603020202020204" pitchFamily="34" charset="0"/>
                          <a:cs typeface="Times New Roman"/>
                        </a:rPr>
                        <a:t>партнерства</a:t>
                      </a:r>
                      <a:endParaRPr sz="1400">
                        <a:latin typeface="Trebuchet MS" panose="020B0603020202020204" pitchFamily="34" charset="0"/>
                        <a:cs typeface="Times New Roman"/>
                      </a:endParaRPr>
                    </a:p>
                  </a:txBody>
                  <a:tcPr marL="0" marR="0" marT="34925"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marL="39370" algn="l">
                        <a:lnSpc>
                          <a:spcPct val="100000"/>
                        </a:lnSpc>
                        <a:spcBef>
                          <a:spcPts val="275"/>
                        </a:spcBef>
                      </a:pPr>
                      <a:r>
                        <a:rPr sz="1400" spc="-5" dirty="0">
                          <a:latin typeface="Trebuchet MS" panose="020B0603020202020204" pitchFamily="34" charset="0"/>
                          <a:cs typeface="Times New Roman"/>
                        </a:rPr>
                        <a:t>Производственные</a:t>
                      </a:r>
                      <a:endParaRPr sz="1400">
                        <a:latin typeface="Trebuchet MS" panose="020B0603020202020204" pitchFamily="34" charset="0"/>
                        <a:cs typeface="Times New Roman"/>
                      </a:endParaRPr>
                    </a:p>
                    <a:p>
                      <a:pPr marL="39370" algn="l">
                        <a:lnSpc>
                          <a:spcPct val="100000"/>
                        </a:lnSpc>
                      </a:pPr>
                      <a:r>
                        <a:rPr sz="1400" spc="-10" dirty="0">
                          <a:latin typeface="Trebuchet MS" panose="020B0603020202020204" pitchFamily="34" charset="0"/>
                          <a:cs typeface="Times New Roman"/>
                        </a:rPr>
                        <a:t>кооперативы</a:t>
                      </a:r>
                      <a:endParaRPr sz="1400">
                        <a:latin typeface="Trebuchet MS" panose="020B0603020202020204" pitchFamily="34" charset="0"/>
                        <a:cs typeface="Times New Roman"/>
                      </a:endParaRPr>
                    </a:p>
                  </a:txBody>
                  <a:tcPr marL="0" marR="0" marT="34925"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a:p>
                  </a:txBody>
                  <a:tcPr marL="0" marR="0" marT="0" marB="0"/>
                </a:tc>
                <a:tc>
                  <a:txBody>
                    <a:bodyPr/>
                    <a:lstStyle/>
                    <a:p>
                      <a:pPr marL="40005" marR="497840" algn="l">
                        <a:lnSpc>
                          <a:spcPct val="100000"/>
                        </a:lnSpc>
                        <a:spcBef>
                          <a:spcPts val="275"/>
                        </a:spcBef>
                      </a:pPr>
                      <a:r>
                        <a:rPr sz="1400" dirty="0">
                          <a:latin typeface="Trebuchet MS" panose="020B0603020202020204" pitchFamily="34" charset="0"/>
                          <a:cs typeface="Times New Roman"/>
                        </a:rPr>
                        <a:t>Кр</a:t>
                      </a:r>
                      <a:r>
                        <a:rPr sz="1400" spc="15" dirty="0">
                          <a:latin typeface="Trebuchet MS" panose="020B0603020202020204" pitchFamily="34" charset="0"/>
                          <a:cs typeface="Times New Roman"/>
                        </a:rPr>
                        <a:t>е</a:t>
                      </a:r>
                      <a:r>
                        <a:rPr sz="1400" spc="-5" dirty="0">
                          <a:latin typeface="Trebuchet MS" panose="020B0603020202020204" pitchFamily="34" charset="0"/>
                          <a:cs typeface="Times New Roman"/>
                        </a:rPr>
                        <a:t>с</a:t>
                      </a:r>
                      <a:r>
                        <a:rPr sz="1400" dirty="0">
                          <a:latin typeface="Trebuchet MS" panose="020B0603020202020204" pitchFamily="34" charset="0"/>
                          <a:cs typeface="Times New Roman"/>
                        </a:rPr>
                        <a:t>т</a:t>
                      </a:r>
                      <a:r>
                        <a:rPr sz="1400" spc="5" dirty="0">
                          <a:latin typeface="Trebuchet MS" panose="020B0603020202020204" pitchFamily="34" charset="0"/>
                          <a:cs typeface="Times New Roman"/>
                        </a:rPr>
                        <a:t>ь</a:t>
                      </a:r>
                      <a:r>
                        <a:rPr sz="1400" dirty="0">
                          <a:latin typeface="Trebuchet MS" panose="020B0603020202020204" pitchFamily="34" charset="0"/>
                          <a:cs typeface="Times New Roman"/>
                        </a:rPr>
                        <a:t>ян</a:t>
                      </a:r>
                      <a:r>
                        <a:rPr sz="1400" spc="-5" dirty="0">
                          <a:latin typeface="Trebuchet MS" panose="020B0603020202020204" pitchFamily="34" charset="0"/>
                          <a:cs typeface="Times New Roman"/>
                        </a:rPr>
                        <a:t>с</a:t>
                      </a:r>
                      <a:r>
                        <a:rPr sz="1400" dirty="0">
                          <a:latin typeface="Trebuchet MS" panose="020B0603020202020204" pitchFamily="34" charset="0"/>
                          <a:cs typeface="Times New Roman"/>
                        </a:rPr>
                        <a:t>кие  </a:t>
                      </a:r>
                      <a:r>
                        <a:rPr sz="1400" spc="-5" dirty="0">
                          <a:latin typeface="Trebuchet MS" panose="020B0603020202020204" pitchFamily="34" charset="0"/>
                          <a:cs typeface="Times New Roman"/>
                        </a:rPr>
                        <a:t>(фермерские)  </a:t>
                      </a:r>
                      <a:r>
                        <a:rPr sz="1400" spc="-10" dirty="0">
                          <a:latin typeface="Trebuchet MS" panose="020B0603020202020204" pitchFamily="34" charset="0"/>
                          <a:cs typeface="Times New Roman"/>
                        </a:rPr>
                        <a:t>хозяйства</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0005" algn="l">
                        <a:lnSpc>
                          <a:spcPct val="100000"/>
                        </a:lnSpc>
                        <a:spcBef>
                          <a:spcPts val="275"/>
                        </a:spcBef>
                      </a:pPr>
                      <a:r>
                        <a:rPr sz="1400" spc="-5" dirty="0">
                          <a:latin typeface="Trebuchet MS" panose="020B0603020202020204" pitchFamily="34" charset="0"/>
                          <a:cs typeface="Times New Roman"/>
                        </a:rPr>
                        <a:t>Потребительские</a:t>
                      </a:r>
                      <a:endParaRPr sz="1400">
                        <a:latin typeface="Trebuchet MS" panose="020B0603020202020204" pitchFamily="34" charset="0"/>
                        <a:cs typeface="Times New Roman"/>
                      </a:endParaRPr>
                    </a:p>
                    <a:p>
                      <a:pPr marL="40005" algn="l">
                        <a:lnSpc>
                          <a:spcPct val="100000"/>
                        </a:lnSpc>
                      </a:pPr>
                      <a:r>
                        <a:rPr sz="1400" spc="-10" dirty="0">
                          <a:latin typeface="Trebuchet MS" panose="020B0603020202020204" pitchFamily="34" charset="0"/>
                          <a:cs typeface="Times New Roman"/>
                        </a:rPr>
                        <a:t>кооперативы</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0640" algn="l">
                        <a:lnSpc>
                          <a:spcPct val="100000"/>
                        </a:lnSpc>
                        <a:spcBef>
                          <a:spcPts val="275"/>
                        </a:spcBef>
                      </a:pPr>
                      <a:r>
                        <a:rPr sz="1400" spc="-10" dirty="0">
                          <a:latin typeface="Trebuchet MS" panose="020B0603020202020204" pitchFamily="34" charset="0"/>
                          <a:cs typeface="Times New Roman"/>
                        </a:rPr>
                        <a:t>ИП</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80">
                <a:tc gridSpan="4">
                  <a:txBody>
                    <a:bodyPr/>
                    <a:lstStyle/>
                    <a:p>
                      <a:pPr marL="39370" marR="275590" algn="l">
                        <a:lnSpc>
                          <a:spcPct val="100000"/>
                        </a:lnSpc>
                        <a:spcBef>
                          <a:spcPts val="275"/>
                        </a:spcBef>
                      </a:pPr>
                      <a:r>
                        <a:rPr sz="1400" spc="-5" dirty="0">
                          <a:latin typeface="Trebuchet MS" panose="020B0603020202020204" pitchFamily="34" charset="0"/>
                          <a:cs typeface="Times New Roman"/>
                        </a:rPr>
                        <a:t>Соответствие </a:t>
                      </a:r>
                      <a:r>
                        <a:rPr sz="1400" dirty="0">
                          <a:latin typeface="Trebuchet MS" panose="020B0603020202020204" pitchFamily="34" charset="0"/>
                          <a:cs typeface="Times New Roman"/>
                        </a:rPr>
                        <a:t>п.1 </a:t>
                      </a:r>
                      <a:r>
                        <a:rPr sz="1400" spc="-5" dirty="0">
                          <a:latin typeface="Trebuchet MS" panose="020B0603020202020204" pitchFamily="34" charset="0"/>
                          <a:cs typeface="Times New Roman"/>
                        </a:rPr>
                        <a:t>ч.1.1 </a:t>
                      </a:r>
                      <a:r>
                        <a:rPr sz="1400" spc="-25" dirty="0">
                          <a:latin typeface="Trebuchet MS" panose="020B0603020202020204" pitchFamily="34" charset="0"/>
                          <a:cs typeface="Times New Roman"/>
                        </a:rPr>
                        <a:t>ст.4 </a:t>
                      </a:r>
                      <a:r>
                        <a:rPr sz="1400" spc="-15" dirty="0">
                          <a:latin typeface="Trebuchet MS" panose="020B0603020202020204" pitchFamily="34" charset="0"/>
                          <a:cs typeface="Times New Roman"/>
                        </a:rPr>
                        <a:t>Закона </a:t>
                      </a:r>
                      <a:r>
                        <a:rPr sz="1400" dirty="0">
                          <a:latin typeface="Trebuchet MS" panose="020B0603020202020204" pitchFamily="34" charset="0"/>
                          <a:cs typeface="Times New Roman"/>
                        </a:rPr>
                        <a:t>209-ФЗ </a:t>
                      </a:r>
                      <a:r>
                        <a:rPr sz="1400" spc="-5" dirty="0">
                          <a:latin typeface="Trebuchet MS" panose="020B0603020202020204" pitchFamily="34" charset="0"/>
                          <a:cs typeface="Times New Roman"/>
                        </a:rPr>
                        <a:t>в части доли  </a:t>
                      </a:r>
                      <a:r>
                        <a:rPr sz="1400" spc="-10" dirty="0">
                          <a:latin typeface="Trebuchet MS" panose="020B0603020202020204" pitchFamily="34" charset="0"/>
                          <a:cs typeface="Times New Roman"/>
                        </a:rPr>
                        <a:t>государства/муниципалитета, </a:t>
                      </a:r>
                      <a:r>
                        <a:rPr sz="1400" dirty="0">
                          <a:latin typeface="Trebuchet MS" panose="020B0603020202020204" pitchFamily="34" charset="0"/>
                          <a:cs typeface="Times New Roman"/>
                        </a:rPr>
                        <a:t>иностранных лиц </a:t>
                      </a:r>
                      <a:r>
                        <a:rPr sz="1400" spc="-5" dirty="0">
                          <a:latin typeface="Trebuchet MS" panose="020B0603020202020204" pitchFamily="34" charset="0"/>
                          <a:cs typeface="Times New Roman"/>
                        </a:rPr>
                        <a:t>и </a:t>
                      </a:r>
                      <a:r>
                        <a:rPr sz="1400" dirty="0">
                          <a:latin typeface="Trebuchet MS" panose="020B0603020202020204" pitchFamily="34" charset="0"/>
                          <a:cs typeface="Times New Roman"/>
                        </a:rPr>
                        <a:t>лиц, не  </a:t>
                      </a:r>
                      <a:r>
                        <a:rPr sz="1400" spc="-5" dirty="0">
                          <a:latin typeface="Trebuchet MS" panose="020B0603020202020204" pitchFamily="34" charset="0"/>
                          <a:cs typeface="Times New Roman"/>
                        </a:rPr>
                        <a:t>являющихся</a:t>
                      </a:r>
                      <a:r>
                        <a:rPr sz="1400" spc="-125" dirty="0">
                          <a:latin typeface="Trebuchet MS" panose="020B0603020202020204" pitchFamily="34" charset="0"/>
                          <a:cs typeface="Times New Roman"/>
                        </a:rPr>
                        <a:t> </a:t>
                      </a:r>
                      <a:r>
                        <a:rPr sz="1400" dirty="0">
                          <a:latin typeface="Trebuchet MS" panose="020B0603020202020204" pitchFamily="34" charset="0"/>
                          <a:cs typeface="Times New Roman"/>
                        </a:rPr>
                        <a:t>СМСП</a:t>
                      </a: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ru-RU"/>
                    </a:p>
                  </a:txBody>
                  <a:tcPr/>
                </a:tc>
                <a:tc gridSpan="5">
                  <a:txBody>
                    <a:bodyPr/>
                    <a:lstStyle/>
                    <a:p>
                      <a:pPr algn="l"/>
                      <a:endParaRPr sz="1400">
                        <a:latin typeface="Trebuchet MS" panose="020B0603020202020204" pitchFamily="34" charset="0"/>
                        <a:cs typeface="Times New Roman"/>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274319">
                <a:tc gridSpan="9">
                  <a:txBody>
                    <a:bodyPr/>
                    <a:lstStyle/>
                    <a:p>
                      <a:pPr marL="568325" algn="l">
                        <a:lnSpc>
                          <a:spcPct val="100000"/>
                        </a:lnSpc>
                        <a:spcBef>
                          <a:spcPts val="275"/>
                        </a:spcBef>
                      </a:pPr>
                      <a:r>
                        <a:rPr sz="1400" b="1" spc="-10" dirty="0">
                          <a:solidFill>
                            <a:srgbClr val="C00000"/>
                          </a:solidFill>
                          <a:latin typeface="Trebuchet MS" panose="020B0603020202020204" pitchFamily="34" charset="0"/>
                          <a:cs typeface="Times New Roman"/>
                        </a:rPr>
                        <a:t>Плательщики </a:t>
                      </a:r>
                      <a:r>
                        <a:rPr sz="1400" b="1" dirty="0">
                          <a:solidFill>
                            <a:srgbClr val="C00000"/>
                          </a:solidFill>
                          <a:latin typeface="Trebuchet MS" panose="020B0603020202020204" pitchFamily="34" charset="0"/>
                          <a:cs typeface="Times New Roman"/>
                        </a:rPr>
                        <a:t>налога </a:t>
                      </a:r>
                      <a:r>
                        <a:rPr sz="1400" b="1" spc="-5" dirty="0">
                          <a:solidFill>
                            <a:srgbClr val="C00000"/>
                          </a:solidFill>
                          <a:latin typeface="Trebuchet MS" panose="020B0603020202020204" pitchFamily="34" charset="0"/>
                          <a:cs typeface="Times New Roman"/>
                        </a:rPr>
                        <a:t>на профессиональный </a:t>
                      </a:r>
                      <a:r>
                        <a:rPr sz="1400" b="1" spc="-20" dirty="0">
                          <a:solidFill>
                            <a:srgbClr val="C00000"/>
                          </a:solidFill>
                          <a:latin typeface="Trebuchet MS" panose="020B0603020202020204" pitchFamily="34" charset="0"/>
                          <a:cs typeface="Times New Roman"/>
                        </a:rPr>
                        <a:t>доход, </a:t>
                      </a:r>
                      <a:r>
                        <a:rPr sz="1400" b="1" u="sng" spc="-5" dirty="0">
                          <a:solidFill>
                            <a:srgbClr val="C00000"/>
                          </a:solidFill>
                          <a:latin typeface="Trebuchet MS" panose="020B0603020202020204" pitchFamily="34" charset="0"/>
                          <a:cs typeface="Times New Roman"/>
                        </a:rPr>
                        <a:t>которые </a:t>
                      </a:r>
                      <a:r>
                        <a:rPr sz="1400" b="1" u="sng" dirty="0">
                          <a:solidFill>
                            <a:srgbClr val="C00000"/>
                          </a:solidFill>
                          <a:latin typeface="Trebuchet MS" panose="020B0603020202020204" pitchFamily="34" charset="0"/>
                          <a:cs typeface="Times New Roman"/>
                        </a:rPr>
                        <a:t>не </a:t>
                      </a:r>
                      <a:r>
                        <a:rPr sz="1400" b="1" u="sng" spc="-5" dirty="0">
                          <a:solidFill>
                            <a:srgbClr val="C00000"/>
                          </a:solidFill>
                          <a:latin typeface="Trebuchet MS" panose="020B0603020202020204" pitchFamily="34" charset="0"/>
                          <a:cs typeface="Times New Roman"/>
                        </a:rPr>
                        <a:t>зарегистрированы как </a:t>
                      </a:r>
                      <a:r>
                        <a:rPr sz="1400" b="1" u="sng" spc="5" dirty="0">
                          <a:solidFill>
                            <a:srgbClr val="C00000"/>
                          </a:solidFill>
                          <a:latin typeface="Trebuchet MS" panose="020B0603020202020204" pitchFamily="34" charset="0"/>
                          <a:cs typeface="Times New Roman"/>
                        </a:rPr>
                        <a:t>ИП</a:t>
                      </a:r>
                      <a:r>
                        <a:rPr sz="1400" b="1" spc="5" dirty="0">
                          <a:solidFill>
                            <a:srgbClr val="C00000"/>
                          </a:solidFill>
                          <a:latin typeface="Trebuchet MS" panose="020B0603020202020204" pitchFamily="34" charset="0"/>
                          <a:cs typeface="Times New Roman"/>
                        </a:rPr>
                        <a:t>, </a:t>
                      </a:r>
                      <a:r>
                        <a:rPr sz="1400" b="1" dirty="0">
                          <a:solidFill>
                            <a:srgbClr val="C00000"/>
                          </a:solidFill>
                          <a:latin typeface="Trebuchet MS" panose="020B0603020202020204" pitchFamily="34" charset="0"/>
                          <a:cs typeface="Times New Roman"/>
                        </a:rPr>
                        <a:t>не </a:t>
                      </a:r>
                      <a:r>
                        <a:rPr sz="1400" b="1" spc="-5" dirty="0">
                          <a:solidFill>
                            <a:srgbClr val="C00000"/>
                          </a:solidFill>
                          <a:latin typeface="Trebuchet MS" panose="020B0603020202020204" pitchFamily="34" charset="0"/>
                          <a:cs typeface="Times New Roman"/>
                        </a:rPr>
                        <a:t>являются</a:t>
                      </a:r>
                      <a:r>
                        <a:rPr sz="1400" b="1" spc="95" dirty="0">
                          <a:solidFill>
                            <a:srgbClr val="C00000"/>
                          </a:solidFill>
                          <a:latin typeface="Trebuchet MS" panose="020B0603020202020204" pitchFamily="34" charset="0"/>
                          <a:cs typeface="Times New Roman"/>
                        </a:rPr>
                        <a:t> </a:t>
                      </a:r>
                      <a:r>
                        <a:rPr sz="1400" b="1" spc="-5" dirty="0">
                          <a:solidFill>
                            <a:srgbClr val="C00000"/>
                          </a:solidFill>
                          <a:latin typeface="Trebuchet MS" panose="020B0603020202020204" pitchFamily="34" charset="0"/>
                          <a:cs typeface="Times New Roman"/>
                        </a:rPr>
                        <a:t>СМП</a:t>
                      </a:r>
                      <a:endParaRPr sz="1400">
                        <a:latin typeface="Trebuchet MS" panose="020B0603020202020204" pitchFamily="34" charset="0"/>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04800">
                <a:tc gridSpan="3">
                  <a:txBody>
                    <a:bodyPr/>
                    <a:lstStyle/>
                    <a:p>
                      <a:pPr marL="39370" algn="l">
                        <a:lnSpc>
                          <a:spcPct val="100000"/>
                        </a:lnSpc>
                        <a:spcBef>
                          <a:spcPts val="280"/>
                        </a:spcBef>
                      </a:pPr>
                      <a:r>
                        <a:rPr sz="1400" b="1" i="1" spc="-10" dirty="0">
                          <a:latin typeface="Trebuchet MS" panose="020B0603020202020204" pitchFamily="34" charset="0"/>
                          <a:cs typeface="Times New Roman"/>
                        </a:rPr>
                        <a:t>Показатель</a:t>
                      </a:r>
                      <a:endParaRPr sz="140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2">
                  <a:txBody>
                    <a:bodyPr/>
                    <a:lstStyle/>
                    <a:p>
                      <a:pPr marL="39370" algn="l">
                        <a:lnSpc>
                          <a:spcPct val="100000"/>
                        </a:lnSpc>
                        <a:spcBef>
                          <a:spcPts val="280"/>
                        </a:spcBef>
                      </a:pPr>
                      <a:r>
                        <a:rPr sz="1400" b="1" i="1" spc="-5" dirty="0">
                          <a:latin typeface="Trebuchet MS" panose="020B0603020202020204" pitchFamily="34" charset="0"/>
                          <a:cs typeface="Times New Roman"/>
                        </a:rPr>
                        <a:t>Для малого</a:t>
                      </a:r>
                      <a:r>
                        <a:rPr sz="1400" b="1" i="1" spc="-80" dirty="0">
                          <a:latin typeface="Trebuchet MS" panose="020B0603020202020204" pitchFamily="34" charset="0"/>
                          <a:cs typeface="Times New Roman"/>
                        </a:rPr>
                        <a:t> </a:t>
                      </a:r>
                      <a:r>
                        <a:rPr sz="1400" b="1" i="1" spc="-10" dirty="0">
                          <a:latin typeface="Trebuchet MS" panose="020B0603020202020204" pitchFamily="34" charset="0"/>
                          <a:cs typeface="Times New Roman"/>
                        </a:rPr>
                        <a:t>бизнеса</a:t>
                      </a:r>
                      <a:endParaRPr sz="1400" dirty="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gridSpan="4">
                  <a:txBody>
                    <a:bodyPr/>
                    <a:lstStyle/>
                    <a:p>
                      <a:pPr marL="40005" algn="l">
                        <a:lnSpc>
                          <a:spcPct val="100000"/>
                        </a:lnSpc>
                        <a:spcBef>
                          <a:spcPts val="280"/>
                        </a:spcBef>
                      </a:pPr>
                      <a:r>
                        <a:rPr sz="1400" b="1" i="1" spc="-5" dirty="0">
                          <a:latin typeface="Trebuchet MS" panose="020B0603020202020204" pitchFamily="34" charset="0"/>
                          <a:cs typeface="Times New Roman"/>
                        </a:rPr>
                        <a:t>Для среднего</a:t>
                      </a:r>
                      <a:r>
                        <a:rPr sz="1400" b="1" i="1" spc="-85" dirty="0">
                          <a:latin typeface="Trebuchet MS" panose="020B0603020202020204" pitchFamily="34" charset="0"/>
                          <a:cs typeface="Times New Roman"/>
                        </a:rPr>
                        <a:t> </a:t>
                      </a:r>
                      <a:r>
                        <a:rPr sz="1400" b="1" i="1" spc="-10" dirty="0">
                          <a:latin typeface="Trebuchet MS" panose="020B0603020202020204" pitchFamily="34" charset="0"/>
                          <a:cs typeface="Times New Roman"/>
                        </a:rPr>
                        <a:t>бизнеса</a:t>
                      </a:r>
                      <a:endParaRPr sz="140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005840">
                <a:tc gridSpan="3">
                  <a:txBody>
                    <a:bodyPr/>
                    <a:lstStyle/>
                    <a:p>
                      <a:pPr marL="39370" marR="167005" algn="l">
                        <a:lnSpc>
                          <a:spcPct val="100000"/>
                        </a:lnSpc>
                        <a:spcBef>
                          <a:spcPts val="280"/>
                        </a:spcBef>
                      </a:pPr>
                      <a:r>
                        <a:rPr sz="1400" i="1" spc="-10" dirty="0">
                          <a:latin typeface="Trebuchet MS" panose="020B0603020202020204" pitchFamily="34" charset="0"/>
                          <a:cs typeface="Times New Roman"/>
                        </a:rPr>
                        <a:t>Среднесписочная </a:t>
                      </a:r>
                      <a:r>
                        <a:rPr sz="1400" i="1" dirty="0">
                          <a:latin typeface="Trebuchet MS" panose="020B0603020202020204" pitchFamily="34" charset="0"/>
                          <a:cs typeface="Times New Roman"/>
                        </a:rPr>
                        <a:t>численность </a:t>
                      </a:r>
                      <a:r>
                        <a:rPr sz="1400" i="1" spc="-10" dirty="0">
                          <a:latin typeface="Trebuchet MS" panose="020B0603020202020204" pitchFamily="34" charset="0"/>
                          <a:cs typeface="Times New Roman"/>
                        </a:rPr>
                        <a:t>работников  </a:t>
                      </a:r>
                      <a:r>
                        <a:rPr sz="1400" i="1" dirty="0">
                          <a:latin typeface="Trebuchet MS" panose="020B0603020202020204" pitchFamily="34" charset="0"/>
                          <a:cs typeface="Times New Roman"/>
                        </a:rPr>
                        <a:t>за </a:t>
                      </a:r>
                      <a:r>
                        <a:rPr sz="1400" i="1" spc="-10" dirty="0">
                          <a:latin typeface="Trebuchet MS" panose="020B0603020202020204" pitchFamily="34" charset="0"/>
                          <a:cs typeface="Times New Roman"/>
                        </a:rPr>
                        <a:t>предшествующий </a:t>
                      </a:r>
                      <a:r>
                        <a:rPr sz="1400" i="1" spc="-5" dirty="0">
                          <a:latin typeface="Trebuchet MS" panose="020B0603020202020204" pitchFamily="34" charset="0"/>
                          <a:cs typeface="Times New Roman"/>
                        </a:rPr>
                        <a:t>календарный</a:t>
                      </a:r>
                      <a:r>
                        <a:rPr sz="1400" i="1" spc="40" dirty="0">
                          <a:latin typeface="Trebuchet MS" panose="020B0603020202020204" pitchFamily="34" charset="0"/>
                          <a:cs typeface="Times New Roman"/>
                        </a:rPr>
                        <a:t> </a:t>
                      </a:r>
                      <a:r>
                        <a:rPr sz="1400" i="1" spc="-5" dirty="0">
                          <a:latin typeface="Trebuchet MS" panose="020B0603020202020204" pitchFamily="34" charset="0"/>
                          <a:cs typeface="Times New Roman"/>
                        </a:rPr>
                        <a:t>год</a:t>
                      </a:r>
                      <a:endParaRPr sz="1400" dirty="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2">
                  <a:txBody>
                    <a:bodyPr/>
                    <a:lstStyle/>
                    <a:p>
                      <a:pPr marL="39370" marR="87630" algn="l">
                        <a:lnSpc>
                          <a:spcPct val="100000"/>
                        </a:lnSpc>
                        <a:spcBef>
                          <a:spcPts val="280"/>
                        </a:spcBef>
                      </a:pPr>
                      <a:r>
                        <a:rPr sz="1400" i="1" dirty="0">
                          <a:latin typeface="Trebuchet MS" panose="020B0603020202020204" pitchFamily="34" charset="0"/>
                          <a:cs typeface="Times New Roman"/>
                        </a:rPr>
                        <a:t>до 100 </a:t>
                      </a:r>
                      <a:r>
                        <a:rPr sz="1400" i="1" spc="-5" dirty="0">
                          <a:latin typeface="Trebuchet MS" panose="020B0603020202020204" pitchFamily="34" charset="0"/>
                          <a:cs typeface="Times New Roman"/>
                        </a:rPr>
                        <a:t>человек  включительно </a:t>
                      </a:r>
                      <a:r>
                        <a:rPr sz="1400" i="1" dirty="0">
                          <a:latin typeface="Trebuchet MS" panose="020B0603020202020204" pitchFamily="34" charset="0"/>
                          <a:cs typeface="Times New Roman"/>
                        </a:rPr>
                        <a:t>для малых  </a:t>
                      </a:r>
                      <a:r>
                        <a:rPr sz="1400" i="1" spc="-5" dirty="0">
                          <a:latin typeface="Trebuchet MS" panose="020B0603020202020204" pitchFamily="34" charset="0"/>
                          <a:cs typeface="Times New Roman"/>
                        </a:rPr>
                        <a:t>предприятий (для  микропредприятий </a:t>
                      </a:r>
                      <a:r>
                        <a:rPr sz="1400" i="1" dirty="0">
                          <a:latin typeface="Trebuchet MS" panose="020B0603020202020204" pitchFamily="34" charset="0"/>
                          <a:cs typeface="Times New Roman"/>
                        </a:rPr>
                        <a:t>- до</a:t>
                      </a:r>
                      <a:r>
                        <a:rPr sz="1400" i="1" spc="-50" dirty="0">
                          <a:latin typeface="Trebuchet MS" panose="020B0603020202020204" pitchFamily="34" charset="0"/>
                          <a:cs typeface="Times New Roman"/>
                        </a:rPr>
                        <a:t> </a:t>
                      </a:r>
                      <a:r>
                        <a:rPr sz="1400" i="1" dirty="0">
                          <a:latin typeface="Trebuchet MS" panose="020B0603020202020204" pitchFamily="34" charset="0"/>
                          <a:cs typeface="Times New Roman"/>
                        </a:rPr>
                        <a:t>15  </a:t>
                      </a:r>
                      <a:r>
                        <a:rPr sz="1400" i="1" spc="-5" dirty="0">
                          <a:latin typeface="Trebuchet MS" panose="020B0603020202020204" pitchFamily="34" charset="0"/>
                          <a:cs typeface="Times New Roman"/>
                        </a:rPr>
                        <a:t>человек)</a:t>
                      </a:r>
                      <a:endParaRPr sz="140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gridSpan="4">
                  <a:txBody>
                    <a:bodyPr/>
                    <a:lstStyle/>
                    <a:p>
                      <a:pPr marL="125095" indent="-85090" algn="l">
                        <a:lnSpc>
                          <a:spcPct val="100000"/>
                        </a:lnSpc>
                        <a:spcBef>
                          <a:spcPts val="280"/>
                        </a:spcBef>
                        <a:buFont typeface="Arial"/>
                        <a:buChar char="•"/>
                        <a:tabLst>
                          <a:tab pos="125730" algn="l"/>
                        </a:tabLst>
                      </a:pPr>
                      <a:r>
                        <a:rPr sz="1400" i="1" spc="-5" dirty="0">
                          <a:latin typeface="Trebuchet MS" panose="020B0603020202020204" pitchFamily="34" charset="0"/>
                          <a:cs typeface="Times New Roman"/>
                        </a:rPr>
                        <a:t>от </a:t>
                      </a:r>
                      <a:r>
                        <a:rPr sz="1400" i="1" dirty="0">
                          <a:latin typeface="Trebuchet MS" panose="020B0603020202020204" pitchFamily="34" charset="0"/>
                          <a:cs typeface="Times New Roman"/>
                        </a:rPr>
                        <a:t>101 до 250</a:t>
                      </a:r>
                      <a:r>
                        <a:rPr sz="1400" i="1" spc="-70" dirty="0">
                          <a:latin typeface="Trebuchet MS" panose="020B0603020202020204" pitchFamily="34" charset="0"/>
                          <a:cs typeface="Times New Roman"/>
                        </a:rPr>
                        <a:t> </a:t>
                      </a:r>
                      <a:r>
                        <a:rPr sz="1400" i="1" spc="-5" dirty="0">
                          <a:latin typeface="Trebuchet MS" panose="020B0603020202020204" pitchFamily="34" charset="0"/>
                          <a:cs typeface="Times New Roman"/>
                        </a:rPr>
                        <a:t>человек,</a:t>
                      </a:r>
                      <a:endParaRPr sz="1400" dirty="0">
                        <a:latin typeface="Trebuchet MS" panose="020B0603020202020204" pitchFamily="34" charset="0"/>
                        <a:cs typeface="Times New Roman"/>
                      </a:endParaRPr>
                    </a:p>
                    <a:p>
                      <a:pPr marL="125095" marR="52069" indent="-85090" algn="l">
                        <a:lnSpc>
                          <a:spcPct val="100000"/>
                        </a:lnSpc>
                        <a:buFont typeface="Arial"/>
                        <a:buChar char="•"/>
                        <a:tabLst>
                          <a:tab pos="125730" algn="l"/>
                        </a:tabLst>
                      </a:pPr>
                      <a:r>
                        <a:rPr sz="1400" i="1" dirty="0">
                          <a:latin typeface="Trebuchet MS" panose="020B0603020202020204" pitchFamily="34" charset="0"/>
                          <a:cs typeface="Times New Roman"/>
                        </a:rPr>
                        <a:t>для </a:t>
                      </a:r>
                      <a:r>
                        <a:rPr sz="1400" i="1" spc="-5" dirty="0">
                          <a:latin typeface="Trebuchet MS" panose="020B0603020202020204" pitchFamily="34" charset="0"/>
                          <a:cs typeface="Times New Roman"/>
                        </a:rPr>
                        <a:t>предприятий </a:t>
                      </a:r>
                      <a:r>
                        <a:rPr sz="1400" i="1" dirty="0">
                          <a:latin typeface="Trebuchet MS" panose="020B0603020202020204" pitchFamily="34" charset="0"/>
                          <a:cs typeface="Times New Roman"/>
                        </a:rPr>
                        <a:t>с </a:t>
                      </a:r>
                      <a:r>
                        <a:rPr sz="1400" i="1" spc="-5" dirty="0">
                          <a:latin typeface="Trebuchet MS" panose="020B0603020202020204" pitchFamily="34" charset="0"/>
                          <a:cs typeface="Times New Roman"/>
                        </a:rPr>
                        <a:t>основным </a:t>
                      </a:r>
                      <a:r>
                        <a:rPr sz="1400" i="1" spc="-10" dirty="0">
                          <a:latin typeface="Trebuchet MS" panose="020B0603020202020204" pitchFamily="34" charset="0"/>
                          <a:cs typeface="Times New Roman"/>
                        </a:rPr>
                        <a:t>видом </a:t>
                      </a:r>
                      <a:r>
                        <a:rPr sz="1400" i="1" spc="-5" dirty="0">
                          <a:latin typeface="Trebuchet MS" panose="020B0603020202020204" pitchFamily="34" charset="0"/>
                          <a:cs typeface="Times New Roman"/>
                        </a:rPr>
                        <a:t>деятельности в  </a:t>
                      </a:r>
                      <a:r>
                        <a:rPr sz="1400" i="1" spc="-10" dirty="0">
                          <a:latin typeface="Trebuchet MS" panose="020B0603020202020204" pitchFamily="34" charset="0"/>
                          <a:cs typeface="Times New Roman"/>
                        </a:rPr>
                        <a:t>сфере </a:t>
                      </a:r>
                      <a:r>
                        <a:rPr sz="1400" i="1" spc="-5" dirty="0">
                          <a:latin typeface="Trebuchet MS" panose="020B0603020202020204" pitchFamily="34" charset="0"/>
                          <a:cs typeface="Times New Roman"/>
                        </a:rPr>
                        <a:t>легкой промышленности </a:t>
                      </a:r>
                      <a:r>
                        <a:rPr sz="1400" i="1" dirty="0">
                          <a:latin typeface="Trebuchet MS" panose="020B0603020202020204" pitchFamily="34" charset="0"/>
                          <a:cs typeface="Times New Roman"/>
                        </a:rPr>
                        <a:t>– не </a:t>
                      </a:r>
                      <a:r>
                        <a:rPr sz="1400" i="1" spc="-5" dirty="0">
                          <a:latin typeface="Trebuchet MS" panose="020B0603020202020204" pitchFamily="34" charset="0"/>
                          <a:cs typeface="Times New Roman"/>
                        </a:rPr>
                        <a:t>более </a:t>
                      </a:r>
                      <a:r>
                        <a:rPr sz="1400" i="1" dirty="0">
                          <a:latin typeface="Trebuchet MS" panose="020B0603020202020204" pitchFamily="34" charset="0"/>
                          <a:cs typeface="Times New Roman"/>
                        </a:rPr>
                        <a:t>1000</a:t>
                      </a:r>
                      <a:r>
                        <a:rPr sz="1400" i="1" spc="25" dirty="0">
                          <a:latin typeface="Trebuchet MS" panose="020B0603020202020204" pitchFamily="34" charset="0"/>
                          <a:cs typeface="Times New Roman"/>
                        </a:rPr>
                        <a:t> </a:t>
                      </a:r>
                      <a:r>
                        <a:rPr sz="1400" i="1" spc="-5" dirty="0">
                          <a:latin typeface="Trebuchet MS" panose="020B0603020202020204" pitchFamily="34" charset="0"/>
                          <a:cs typeface="Times New Roman"/>
                        </a:rPr>
                        <a:t>человек,</a:t>
                      </a:r>
                      <a:endParaRPr sz="1400" dirty="0">
                        <a:latin typeface="Trebuchet MS" panose="020B0603020202020204" pitchFamily="34" charset="0"/>
                        <a:cs typeface="Times New Roman"/>
                      </a:endParaRPr>
                    </a:p>
                    <a:p>
                      <a:pPr marL="125095" marR="274320" indent="-85090" algn="l">
                        <a:lnSpc>
                          <a:spcPct val="100000"/>
                        </a:lnSpc>
                        <a:buFont typeface="Arial"/>
                        <a:buChar char="•"/>
                        <a:tabLst>
                          <a:tab pos="125730" algn="l"/>
                        </a:tabLst>
                      </a:pPr>
                      <a:r>
                        <a:rPr sz="1400" i="1" spc="-5" dirty="0">
                          <a:latin typeface="Trebuchet MS" panose="020B0603020202020204" pitchFamily="34" charset="0"/>
                          <a:cs typeface="Times New Roman"/>
                        </a:rPr>
                        <a:t>деятельность в </a:t>
                      </a:r>
                      <a:r>
                        <a:rPr sz="1400" i="1" spc="-10" dirty="0">
                          <a:latin typeface="Trebuchet MS" panose="020B0603020202020204" pitchFamily="34" charset="0"/>
                          <a:cs typeface="Times New Roman"/>
                        </a:rPr>
                        <a:t>сфере </a:t>
                      </a:r>
                      <a:r>
                        <a:rPr sz="1400" i="1" spc="-5" dirty="0">
                          <a:latin typeface="Trebuchet MS" panose="020B0603020202020204" pitchFamily="34" charset="0"/>
                          <a:cs typeface="Times New Roman"/>
                        </a:rPr>
                        <a:t>общественного </a:t>
                      </a:r>
                      <a:r>
                        <a:rPr sz="1400" i="1" dirty="0">
                          <a:latin typeface="Trebuchet MS" panose="020B0603020202020204" pitchFamily="34" charset="0"/>
                          <a:cs typeface="Times New Roman"/>
                        </a:rPr>
                        <a:t>питания – не  </a:t>
                      </a:r>
                      <a:r>
                        <a:rPr sz="1400" i="1" spc="-5" dirty="0">
                          <a:latin typeface="Trebuchet MS" panose="020B0603020202020204" pitchFamily="34" charset="0"/>
                          <a:cs typeface="Times New Roman"/>
                        </a:rPr>
                        <a:t>более </a:t>
                      </a:r>
                      <a:r>
                        <a:rPr sz="1400" i="1" dirty="0">
                          <a:latin typeface="Trebuchet MS" panose="020B0603020202020204" pitchFamily="34" charset="0"/>
                          <a:cs typeface="Times New Roman"/>
                        </a:rPr>
                        <a:t>1500</a:t>
                      </a:r>
                      <a:r>
                        <a:rPr sz="1400" i="1" spc="-80" dirty="0">
                          <a:latin typeface="Trebuchet MS" panose="020B0603020202020204" pitchFamily="34" charset="0"/>
                          <a:cs typeface="Times New Roman"/>
                        </a:rPr>
                        <a:t> </a:t>
                      </a:r>
                      <a:r>
                        <a:rPr sz="1400" i="1" spc="-10" dirty="0">
                          <a:latin typeface="Trebuchet MS" panose="020B0603020202020204" pitchFamily="34" charset="0"/>
                          <a:cs typeface="Times New Roman"/>
                        </a:rPr>
                        <a:t>чел.</a:t>
                      </a:r>
                      <a:endParaRPr sz="1400" dirty="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639953">
                <a:tc gridSpan="3">
                  <a:txBody>
                    <a:bodyPr/>
                    <a:lstStyle/>
                    <a:p>
                      <a:pPr marL="39370" marR="371475" algn="l">
                        <a:lnSpc>
                          <a:spcPct val="100000"/>
                        </a:lnSpc>
                        <a:spcBef>
                          <a:spcPts val="280"/>
                        </a:spcBef>
                      </a:pPr>
                      <a:r>
                        <a:rPr sz="1400" i="1" spc="-15" dirty="0">
                          <a:latin typeface="Trebuchet MS" panose="020B0603020202020204" pitchFamily="34" charset="0"/>
                          <a:cs typeface="Times New Roman"/>
                        </a:rPr>
                        <a:t>Доход, </a:t>
                      </a:r>
                      <a:r>
                        <a:rPr sz="1400" i="1" spc="-5" dirty="0">
                          <a:latin typeface="Trebuchet MS" panose="020B0603020202020204" pitchFamily="34" charset="0"/>
                          <a:cs typeface="Times New Roman"/>
                        </a:rPr>
                        <a:t>полученный </a:t>
                      </a:r>
                      <a:r>
                        <a:rPr sz="1400" i="1" spc="-5" dirty="0" err="1">
                          <a:latin typeface="Trebuchet MS" panose="020B0603020202020204" pitchFamily="34" charset="0"/>
                          <a:cs typeface="Times New Roman"/>
                        </a:rPr>
                        <a:t>от</a:t>
                      </a:r>
                      <a:r>
                        <a:rPr sz="1400" i="1" spc="-5" dirty="0">
                          <a:latin typeface="Trebuchet MS" panose="020B0603020202020204" pitchFamily="34" charset="0"/>
                          <a:cs typeface="Times New Roman"/>
                        </a:rPr>
                        <a:t> </a:t>
                      </a:r>
                      <a:r>
                        <a:rPr sz="1400" i="1" spc="-5" dirty="0" err="1" smtClean="0">
                          <a:latin typeface="Trebuchet MS" panose="020B0603020202020204" pitchFamily="34" charset="0"/>
                          <a:cs typeface="Times New Roman"/>
                        </a:rPr>
                        <a:t>осуществления</a:t>
                      </a:r>
                      <a:r>
                        <a:rPr lang="ru-RU" sz="1400" i="1" spc="-5" dirty="0" smtClean="0">
                          <a:latin typeface="Trebuchet MS" panose="020B0603020202020204" pitchFamily="34" charset="0"/>
                          <a:cs typeface="Times New Roman"/>
                        </a:rPr>
                        <a:t> </a:t>
                      </a:r>
                      <a:r>
                        <a:rPr sz="1400" i="1" spc="-10" dirty="0" err="1" smtClean="0">
                          <a:latin typeface="Trebuchet MS" panose="020B0603020202020204" pitchFamily="34" charset="0"/>
                          <a:cs typeface="Times New Roman"/>
                        </a:rPr>
                        <a:t>предпринимательской</a:t>
                      </a:r>
                      <a:r>
                        <a:rPr lang="ru-RU" sz="1400" i="1" spc="-10" baseline="0" dirty="0" smtClean="0">
                          <a:latin typeface="Trebuchet MS" panose="020B0603020202020204" pitchFamily="34" charset="0"/>
                          <a:cs typeface="Times New Roman"/>
                        </a:rPr>
                        <a:t> </a:t>
                      </a:r>
                      <a:r>
                        <a:rPr sz="1400" i="1" spc="-5" dirty="0" err="1" smtClean="0">
                          <a:latin typeface="Trebuchet MS" panose="020B0603020202020204" pitchFamily="34" charset="0"/>
                          <a:cs typeface="Times New Roman"/>
                        </a:rPr>
                        <a:t>деятельности</a:t>
                      </a:r>
                      <a:r>
                        <a:rPr sz="1400" i="1" spc="-5" dirty="0" smtClean="0">
                          <a:latin typeface="Trebuchet MS" panose="020B0603020202020204" pitchFamily="34" charset="0"/>
                          <a:cs typeface="Times New Roman"/>
                        </a:rPr>
                        <a:t> </a:t>
                      </a:r>
                      <a:r>
                        <a:rPr sz="1400" i="1" dirty="0">
                          <a:latin typeface="Trebuchet MS" panose="020B0603020202020204" pitchFamily="34" charset="0"/>
                          <a:cs typeface="Times New Roman"/>
                        </a:rPr>
                        <a:t>за  </a:t>
                      </a:r>
                      <a:r>
                        <a:rPr sz="1400" i="1" spc="-10" dirty="0">
                          <a:latin typeface="Trebuchet MS" panose="020B0603020202020204" pitchFamily="34" charset="0"/>
                          <a:cs typeface="Times New Roman"/>
                        </a:rPr>
                        <a:t>предшествующий </a:t>
                      </a:r>
                      <a:r>
                        <a:rPr sz="1400" i="1" spc="-5" dirty="0">
                          <a:latin typeface="Trebuchet MS" panose="020B0603020202020204" pitchFamily="34" charset="0"/>
                          <a:cs typeface="Times New Roman"/>
                        </a:rPr>
                        <a:t>календарный</a:t>
                      </a:r>
                      <a:r>
                        <a:rPr sz="1400" i="1" spc="40" dirty="0">
                          <a:latin typeface="Trebuchet MS" panose="020B0603020202020204" pitchFamily="34" charset="0"/>
                          <a:cs typeface="Times New Roman"/>
                        </a:rPr>
                        <a:t> </a:t>
                      </a:r>
                      <a:r>
                        <a:rPr sz="1400" i="1" spc="-5" dirty="0">
                          <a:latin typeface="Trebuchet MS" panose="020B0603020202020204" pitchFamily="34" charset="0"/>
                          <a:cs typeface="Times New Roman"/>
                        </a:rPr>
                        <a:t>год</a:t>
                      </a:r>
                      <a:endParaRPr sz="1400" dirty="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2">
                  <a:txBody>
                    <a:bodyPr/>
                    <a:lstStyle/>
                    <a:p>
                      <a:pPr marL="39370" marR="145415" algn="l">
                        <a:lnSpc>
                          <a:spcPct val="100000"/>
                        </a:lnSpc>
                        <a:spcBef>
                          <a:spcPts val="280"/>
                        </a:spcBef>
                      </a:pPr>
                      <a:r>
                        <a:rPr sz="1400" i="1" dirty="0">
                          <a:latin typeface="Trebuchet MS" panose="020B0603020202020204" pitchFamily="34" charset="0"/>
                          <a:cs typeface="Times New Roman"/>
                        </a:rPr>
                        <a:t>не </a:t>
                      </a:r>
                      <a:r>
                        <a:rPr sz="1400" i="1" spc="-5" dirty="0">
                          <a:latin typeface="Trebuchet MS" panose="020B0603020202020204" pitchFamily="34" charset="0"/>
                          <a:cs typeface="Times New Roman"/>
                        </a:rPr>
                        <a:t>более </a:t>
                      </a:r>
                      <a:r>
                        <a:rPr sz="1400" i="1" dirty="0">
                          <a:latin typeface="Trebuchet MS" panose="020B0603020202020204" pitchFamily="34" charset="0"/>
                          <a:cs typeface="Times New Roman"/>
                        </a:rPr>
                        <a:t>800 млн. </a:t>
                      </a:r>
                      <a:r>
                        <a:rPr sz="1400" i="1" spc="-5" dirty="0">
                          <a:latin typeface="Trebuchet MS" panose="020B0603020202020204" pitchFamily="34" charset="0"/>
                          <a:cs typeface="Times New Roman"/>
                        </a:rPr>
                        <a:t>рублей.  (для микропредприятия </a:t>
                      </a:r>
                      <a:r>
                        <a:rPr sz="1400" i="1" dirty="0">
                          <a:latin typeface="Trebuchet MS" panose="020B0603020202020204" pitchFamily="34" charset="0"/>
                          <a:cs typeface="Times New Roman"/>
                        </a:rPr>
                        <a:t>–  не </a:t>
                      </a:r>
                      <a:r>
                        <a:rPr sz="1400" i="1" spc="-5" dirty="0">
                          <a:latin typeface="Trebuchet MS" panose="020B0603020202020204" pitchFamily="34" charset="0"/>
                          <a:cs typeface="Times New Roman"/>
                        </a:rPr>
                        <a:t>более </a:t>
                      </a:r>
                      <a:r>
                        <a:rPr sz="1400" i="1" dirty="0">
                          <a:latin typeface="Trebuchet MS" panose="020B0603020202020204" pitchFamily="34" charset="0"/>
                          <a:cs typeface="Times New Roman"/>
                        </a:rPr>
                        <a:t>120 млн.</a:t>
                      </a:r>
                      <a:r>
                        <a:rPr sz="1400" i="1" spc="-90" dirty="0">
                          <a:latin typeface="Trebuchet MS" panose="020B0603020202020204" pitchFamily="34" charset="0"/>
                          <a:cs typeface="Times New Roman"/>
                        </a:rPr>
                        <a:t> </a:t>
                      </a:r>
                      <a:r>
                        <a:rPr sz="1400" i="1" spc="-5" dirty="0">
                          <a:latin typeface="Trebuchet MS" panose="020B0603020202020204" pitchFamily="34" charset="0"/>
                          <a:cs typeface="Times New Roman"/>
                        </a:rPr>
                        <a:t>рублей)</a:t>
                      </a:r>
                      <a:endParaRPr sz="1400" dirty="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gridSpan="4">
                  <a:txBody>
                    <a:bodyPr/>
                    <a:lstStyle/>
                    <a:p>
                      <a:pPr marL="40005" algn="l">
                        <a:lnSpc>
                          <a:spcPct val="100000"/>
                        </a:lnSpc>
                        <a:spcBef>
                          <a:spcPts val="280"/>
                        </a:spcBef>
                      </a:pPr>
                      <a:r>
                        <a:rPr sz="1400" i="1" dirty="0">
                          <a:latin typeface="Trebuchet MS" panose="020B0603020202020204" pitchFamily="34" charset="0"/>
                          <a:cs typeface="Times New Roman"/>
                        </a:rPr>
                        <a:t>не </a:t>
                      </a:r>
                      <a:r>
                        <a:rPr sz="1400" i="1" spc="-5" dirty="0">
                          <a:latin typeface="Trebuchet MS" panose="020B0603020202020204" pitchFamily="34" charset="0"/>
                          <a:cs typeface="Times New Roman"/>
                        </a:rPr>
                        <a:t>более </a:t>
                      </a:r>
                      <a:r>
                        <a:rPr sz="1400" i="1" dirty="0">
                          <a:latin typeface="Trebuchet MS" panose="020B0603020202020204" pitchFamily="34" charset="0"/>
                          <a:cs typeface="Times New Roman"/>
                        </a:rPr>
                        <a:t>2 </a:t>
                      </a:r>
                      <a:r>
                        <a:rPr sz="1400" i="1" spc="-5" dirty="0">
                          <a:latin typeface="Trebuchet MS" panose="020B0603020202020204" pitchFamily="34" charset="0"/>
                          <a:cs typeface="Times New Roman"/>
                        </a:rPr>
                        <a:t>млрд.</a:t>
                      </a:r>
                      <a:r>
                        <a:rPr sz="1400" i="1" spc="-85" dirty="0">
                          <a:latin typeface="Trebuchet MS" panose="020B0603020202020204" pitchFamily="34" charset="0"/>
                          <a:cs typeface="Times New Roman"/>
                        </a:rPr>
                        <a:t> </a:t>
                      </a:r>
                      <a:r>
                        <a:rPr sz="1400" i="1" spc="-5" dirty="0">
                          <a:latin typeface="Trebuchet MS" panose="020B0603020202020204" pitchFamily="34" charset="0"/>
                          <a:cs typeface="Times New Roman"/>
                        </a:rPr>
                        <a:t>рублей</a:t>
                      </a:r>
                      <a:endParaRPr sz="140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462025">
                <a:tc gridSpan="9">
                  <a:txBody>
                    <a:bodyPr/>
                    <a:lstStyle/>
                    <a:p>
                      <a:pPr marL="2258695" marR="281305" indent="-1977389" algn="l">
                        <a:lnSpc>
                          <a:spcPct val="100000"/>
                        </a:lnSpc>
                        <a:spcBef>
                          <a:spcPts val="280"/>
                        </a:spcBef>
                      </a:pPr>
                      <a:r>
                        <a:rPr sz="1400" b="1" spc="-5" dirty="0">
                          <a:solidFill>
                            <a:srgbClr val="C00000"/>
                          </a:solidFill>
                          <a:latin typeface="Trebuchet MS" panose="020B0603020202020204" pitchFamily="34" charset="0"/>
                          <a:cs typeface="Times New Roman"/>
                        </a:rPr>
                        <a:t>Сведения </a:t>
                      </a:r>
                      <a:r>
                        <a:rPr sz="1400" b="1" dirty="0">
                          <a:solidFill>
                            <a:srgbClr val="C00000"/>
                          </a:solidFill>
                          <a:latin typeface="Trebuchet MS" panose="020B0603020202020204" pitchFamily="34" charset="0"/>
                          <a:cs typeface="Times New Roman"/>
                        </a:rPr>
                        <a:t>о данных лицах </a:t>
                      </a:r>
                      <a:r>
                        <a:rPr sz="1400" b="1" spc="-10" dirty="0">
                          <a:solidFill>
                            <a:srgbClr val="C00000"/>
                          </a:solidFill>
                          <a:latin typeface="Trebuchet MS" panose="020B0603020202020204" pitchFamily="34" charset="0"/>
                          <a:cs typeface="Times New Roman"/>
                        </a:rPr>
                        <a:t>должны </a:t>
                      </a:r>
                      <a:r>
                        <a:rPr sz="1400" b="1" dirty="0">
                          <a:solidFill>
                            <a:srgbClr val="C00000"/>
                          </a:solidFill>
                          <a:latin typeface="Trebuchet MS" panose="020B0603020202020204" pitchFamily="34" charset="0"/>
                          <a:cs typeface="Times New Roman"/>
                        </a:rPr>
                        <a:t>быть внесены в </a:t>
                      </a:r>
                      <a:r>
                        <a:rPr sz="1400" b="1" spc="-5" dirty="0">
                          <a:solidFill>
                            <a:srgbClr val="C00000"/>
                          </a:solidFill>
                          <a:latin typeface="Trebuchet MS" panose="020B0603020202020204" pitchFamily="34" charset="0"/>
                          <a:cs typeface="Times New Roman"/>
                        </a:rPr>
                        <a:t>единый </a:t>
                      </a:r>
                      <a:r>
                        <a:rPr sz="1400" b="1" dirty="0">
                          <a:solidFill>
                            <a:srgbClr val="C00000"/>
                          </a:solidFill>
                          <a:latin typeface="Trebuchet MS" panose="020B0603020202020204" pitchFamily="34" charset="0"/>
                          <a:cs typeface="Times New Roman"/>
                        </a:rPr>
                        <a:t>реестр </a:t>
                      </a:r>
                      <a:r>
                        <a:rPr sz="1400" b="1" spc="-15" dirty="0">
                          <a:solidFill>
                            <a:srgbClr val="C00000"/>
                          </a:solidFill>
                          <a:latin typeface="Trebuchet MS" panose="020B0603020202020204" pitchFamily="34" charset="0"/>
                          <a:cs typeface="Times New Roman"/>
                        </a:rPr>
                        <a:t>субъектов </a:t>
                      </a:r>
                      <a:r>
                        <a:rPr sz="1400" b="1" spc="-10" dirty="0">
                          <a:solidFill>
                            <a:srgbClr val="C00000"/>
                          </a:solidFill>
                          <a:latin typeface="Trebuchet MS" panose="020B0603020202020204" pitchFamily="34" charset="0"/>
                          <a:cs typeface="Times New Roman"/>
                        </a:rPr>
                        <a:t>малого </a:t>
                      </a:r>
                      <a:r>
                        <a:rPr sz="1400" b="1" spc="-5" dirty="0">
                          <a:solidFill>
                            <a:srgbClr val="C00000"/>
                          </a:solidFill>
                          <a:latin typeface="Trebuchet MS" panose="020B0603020202020204" pitchFamily="34" charset="0"/>
                          <a:cs typeface="Times New Roman"/>
                        </a:rPr>
                        <a:t>и </a:t>
                      </a:r>
                      <a:r>
                        <a:rPr sz="1400" b="1" spc="-10" dirty="0">
                          <a:solidFill>
                            <a:srgbClr val="C00000"/>
                          </a:solidFill>
                          <a:latin typeface="Trebuchet MS" panose="020B0603020202020204" pitchFamily="34" charset="0"/>
                          <a:cs typeface="Times New Roman"/>
                        </a:rPr>
                        <a:t>среднего </a:t>
                      </a:r>
                      <a:r>
                        <a:rPr sz="1400" b="1" spc="-5" dirty="0">
                          <a:solidFill>
                            <a:srgbClr val="C00000"/>
                          </a:solidFill>
                          <a:latin typeface="Trebuchet MS" panose="020B0603020202020204" pitchFamily="34" charset="0"/>
                          <a:cs typeface="Times New Roman"/>
                        </a:rPr>
                        <a:t>предпринимательства  </a:t>
                      </a:r>
                      <a:r>
                        <a:rPr sz="1400" b="1" dirty="0">
                          <a:solidFill>
                            <a:srgbClr val="C00000"/>
                          </a:solidFill>
                          <a:latin typeface="Trebuchet MS" panose="020B0603020202020204" pitchFamily="34" charset="0"/>
                          <a:cs typeface="Times New Roman"/>
                        </a:rPr>
                        <a:t>Единый реестр </a:t>
                      </a:r>
                      <a:r>
                        <a:rPr sz="1400" b="1" spc="-5" dirty="0">
                          <a:solidFill>
                            <a:srgbClr val="C00000"/>
                          </a:solidFill>
                          <a:latin typeface="Trebuchet MS" panose="020B0603020202020204" pitchFamily="34" charset="0"/>
                          <a:cs typeface="Times New Roman"/>
                        </a:rPr>
                        <a:t>СМСП ведет </a:t>
                      </a:r>
                      <a:r>
                        <a:rPr sz="1400" b="1" dirty="0">
                          <a:solidFill>
                            <a:srgbClr val="C00000"/>
                          </a:solidFill>
                          <a:latin typeface="Trebuchet MS" panose="020B0603020202020204" pitchFamily="34" charset="0"/>
                          <a:cs typeface="Times New Roman"/>
                        </a:rPr>
                        <a:t>ФНС </a:t>
                      </a:r>
                      <a:r>
                        <a:rPr sz="1400" b="1" spc="-10" dirty="0">
                          <a:solidFill>
                            <a:srgbClr val="C00000"/>
                          </a:solidFill>
                          <a:latin typeface="Trebuchet MS" panose="020B0603020202020204" pitchFamily="34" charset="0"/>
                          <a:cs typeface="Times New Roman"/>
                        </a:rPr>
                        <a:t>России</a:t>
                      </a:r>
                      <a:r>
                        <a:rPr sz="1400" b="1" spc="50" dirty="0">
                          <a:solidFill>
                            <a:srgbClr val="C00000"/>
                          </a:solidFill>
                          <a:latin typeface="Trebuchet MS" panose="020B0603020202020204" pitchFamily="34" charset="0"/>
                          <a:cs typeface="Times New Roman"/>
                        </a:rPr>
                        <a:t> </a:t>
                      </a:r>
                      <a:r>
                        <a:rPr sz="1400" b="1" u="sng" spc="-5" dirty="0">
                          <a:solidFill>
                            <a:srgbClr val="0000FF"/>
                          </a:solidFill>
                          <a:latin typeface="Trebuchet MS" panose="020B0603020202020204" pitchFamily="34" charset="0"/>
                          <a:cs typeface="Times New Roman"/>
                          <a:hlinkClick r:id="rId2"/>
                        </a:rPr>
                        <a:t>https://ofd.nalog.ru</a:t>
                      </a:r>
                      <a:endParaRPr sz="1400">
                        <a:latin typeface="Trebuchet MS" panose="020B0603020202020204" pitchFamily="34" charset="0"/>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457200">
                <a:tc gridSpan="9">
                  <a:txBody>
                    <a:bodyPr/>
                    <a:lstStyle/>
                    <a:p>
                      <a:pPr marL="2533015" marR="135890" indent="-2396490" algn="l">
                        <a:lnSpc>
                          <a:spcPct val="100000"/>
                        </a:lnSpc>
                        <a:spcBef>
                          <a:spcPts val="284"/>
                        </a:spcBef>
                      </a:pPr>
                      <a:r>
                        <a:rPr sz="1400" spc="-10" dirty="0">
                          <a:latin typeface="Trebuchet MS" panose="020B0603020202020204" pitchFamily="34" charset="0"/>
                          <a:cs typeface="Times New Roman"/>
                        </a:rPr>
                        <a:t>Категория </a:t>
                      </a:r>
                      <a:r>
                        <a:rPr sz="1400" dirty="0">
                          <a:latin typeface="Trebuchet MS" panose="020B0603020202020204" pitchFamily="34" charset="0"/>
                          <a:cs typeface="Times New Roman"/>
                        </a:rPr>
                        <a:t>СМСП </a:t>
                      </a:r>
                      <a:r>
                        <a:rPr sz="1400" spc="-5" dirty="0">
                          <a:latin typeface="Trebuchet MS" panose="020B0603020202020204" pitchFamily="34" charset="0"/>
                          <a:cs typeface="Times New Roman"/>
                        </a:rPr>
                        <a:t>изменяется в </a:t>
                      </a:r>
                      <a:r>
                        <a:rPr sz="1400" spc="-10" dirty="0">
                          <a:latin typeface="Trebuchet MS" panose="020B0603020202020204" pitchFamily="34" charset="0"/>
                          <a:cs typeface="Times New Roman"/>
                        </a:rPr>
                        <a:t>случае, </a:t>
                      </a:r>
                      <a:r>
                        <a:rPr sz="1400" dirty="0">
                          <a:latin typeface="Trebuchet MS" panose="020B0603020202020204" pitchFamily="34" charset="0"/>
                          <a:cs typeface="Times New Roman"/>
                        </a:rPr>
                        <a:t>если </a:t>
                      </a:r>
                      <a:r>
                        <a:rPr sz="1400" spc="-5" dirty="0">
                          <a:latin typeface="Trebuchet MS" panose="020B0603020202020204" pitchFamily="34" charset="0"/>
                          <a:cs typeface="Times New Roman"/>
                        </a:rPr>
                        <a:t>предельные </a:t>
                      </a:r>
                      <a:r>
                        <a:rPr sz="1400" spc="-10" dirty="0">
                          <a:latin typeface="Trebuchet MS" panose="020B0603020202020204" pitchFamily="34" charset="0"/>
                          <a:cs typeface="Times New Roman"/>
                        </a:rPr>
                        <a:t>значения </a:t>
                      </a:r>
                      <a:r>
                        <a:rPr sz="1400" spc="-5" dirty="0">
                          <a:latin typeface="Trebuchet MS" panose="020B0603020202020204" pitchFamily="34" charset="0"/>
                          <a:cs typeface="Times New Roman"/>
                        </a:rPr>
                        <a:t>выше или ниже предельных </a:t>
                      </a:r>
                      <a:r>
                        <a:rPr sz="1400" spc="-10" dirty="0">
                          <a:latin typeface="Trebuchet MS" panose="020B0603020202020204" pitchFamily="34" charset="0"/>
                          <a:cs typeface="Times New Roman"/>
                        </a:rPr>
                        <a:t>значений </a:t>
                      </a:r>
                      <a:r>
                        <a:rPr sz="1400" spc="-5" dirty="0">
                          <a:latin typeface="Trebuchet MS" panose="020B0603020202020204" pitchFamily="34" charset="0"/>
                          <a:cs typeface="Times New Roman"/>
                        </a:rPr>
                        <a:t>в </a:t>
                      </a:r>
                      <a:r>
                        <a:rPr sz="1400" spc="-10" dirty="0">
                          <a:latin typeface="Trebuchet MS" panose="020B0603020202020204" pitchFamily="34" charset="0"/>
                          <a:cs typeface="Times New Roman"/>
                        </a:rPr>
                        <a:t>течение </a:t>
                      </a:r>
                      <a:r>
                        <a:rPr sz="1400" dirty="0">
                          <a:latin typeface="Trebuchet MS" panose="020B0603020202020204" pitchFamily="34" charset="0"/>
                          <a:cs typeface="Times New Roman"/>
                        </a:rPr>
                        <a:t>3 </a:t>
                      </a:r>
                      <a:r>
                        <a:rPr sz="1400" spc="-5" dirty="0">
                          <a:latin typeface="Trebuchet MS" panose="020B0603020202020204" pitchFamily="34" charset="0"/>
                          <a:cs typeface="Times New Roman"/>
                        </a:rPr>
                        <a:t>календарных  </a:t>
                      </a:r>
                      <a:r>
                        <a:rPr sz="1400" spc="-25" dirty="0">
                          <a:latin typeface="Trebuchet MS" panose="020B0603020202020204" pitchFamily="34" charset="0"/>
                          <a:cs typeface="Times New Roman"/>
                        </a:rPr>
                        <a:t>лет, </a:t>
                      </a:r>
                      <a:r>
                        <a:rPr sz="1400" spc="-10" dirty="0">
                          <a:latin typeface="Trebuchet MS" panose="020B0603020202020204" pitchFamily="34" charset="0"/>
                          <a:cs typeface="Times New Roman"/>
                        </a:rPr>
                        <a:t>следующих один </a:t>
                      </a:r>
                      <a:r>
                        <a:rPr sz="1400" dirty="0">
                          <a:latin typeface="Trebuchet MS" panose="020B0603020202020204" pitchFamily="34" charset="0"/>
                          <a:cs typeface="Times New Roman"/>
                        </a:rPr>
                        <a:t>за </a:t>
                      </a:r>
                      <a:r>
                        <a:rPr sz="1400" spc="-10" dirty="0">
                          <a:latin typeface="Trebuchet MS" panose="020B0603020202020204" pitchFamily="34" charset="0"/>
                          <a:cs typeface="Times New Roman"/>
                        </a:rPr>
                        <a:t>другим </a:t>
                      </a:r>
                      <a:r>
                        <a:rPr sz="1400" spc="-5" dirty="0">
                          <a:latin typeface="Trebuchet MS" panose="020B0603020202020204" pitchFamily="34" charset="0"/>
                          <a:cs typeface="Times New Roman"/>
                        </a:rPr>
                        <a:t>(ч.4 </a:t>
                      </a:r>
                      <a:r>
                        <a:rPr sz="1400" spc="-25" dirty="0">
                          <a:latin typeface="Trebuchet MS" panose="020B0603020202020204" pitchFamily="34" charset="0"/>
                          <a:cs typeface="Times New Roman"/>
                        </a:rPr>
                        <a:t>ст.4 </a:t>
                      </a:r>
                      <a:r>
                        <a:rPr sz="1400" spc="-15" dirty="0">
                          <a:latin typeface="Trebuchet MS" panose="020B0603020202020204" pitchFamily="34" charset="0"/>
                          <a:cs typeface="Times New Roman"/>
                        </a:rPr>
                        <a:t>Закона</a:t>
                      </a:r>
                      <a:r>
                        <a:rPr sz="1400" spc="125" dirty="0">
                          <a:latin typeface="Trebuchet MS" panose="020B0603020202020204" pitchFamily="34" charset="0"/>
                          <a:cs typeface="Times New Roman"/>
                        </a:rPr>
                        <a:t> </a:t>
                      </a:r>
                      <a:r>
                        <a:rPr sz="1400" dirty="0">
                          <a:latin typeface="Trebuchet MS" panose="020B0603020202020204" pitchFamily="34" charset="0"/>
                          <a:cs typeface="Times New Roman"/>
                        </a:rPr>
                        <a:t>209-ФЗ)</a:t>
                      </a:r>
                    </a:p>
                  </a:txBody>
                  <a:tcPr marL="0" marR="0" marT="3619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ru-RU"/>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
        <p:nvSpPr>
          <p:cNvPr id="5" name="object 5"/>
          <p:cNvSpPr txBox="1"/>
          <p:nvPr/>
        </p:nvSpPr>
        <p:spPr>
          <a:xfrm>
            <a:off x="1826394" y="5820928"/>
            <a:ext cx="9828195" cy="553998"/>
          </a:xfrm>
          <a:prstGeom prst="rect">
            <a:avLst/>
          </a:prstGeom>
        </p:spPr>
        <p:txBody>
          <a:bodyPr vert="horz" wrap="square" lIns="0" tIns="0" rIns="0" bIns="0" rtlCol="0">
            <a:spAutoFit/>
          </a:bodyPr>
          <a:lstStyle/>
          <a:p>
            <a:pPr marL="187960" indent="-175260">
              <a:buFont typeface="Wingdings"/>
              <a:buChar char=""/>
              <a:tabLst>
                <a:tab pos="187960" algn="l"/>
              </a:tabLst>
            </a:pPr>
            <a:r>
              <a:rPr sz="1200" i="1" spc="-5" dirty="0">
                <a:latin typeface="Trebuchet MS" panose="020B0603020202020204" pitchFamily="34" charset="0"/>
                <a:cs typeface="Times New Roman"/>
              </a:rPr>
              <a:t>Федеральный </a:t>
            </a:r>
            <a:r>
              <a:rPr sz="1200" i="1" spc="-10" dirty="0">
                <a:latin typeface="Trebuchet MS" panose="020B0603020202020204" pitchFamily="34" charset="0"/>
                <a:cs typeface="Times New Roman"/>
              </a:rPr>
              <a:t>закон </a:t>
            </a:r>
            <a:r>
              <a:rPr sz="1200" i="1" spc="-5" dirty="0">
                <a:latin typeface="Trebuchet MS" panose="020B0603020202020204" pitchFamily="34" charset="0"/>
                <a:cs typeface="Times New Roman"/>
              </a:rPr>
              <a:t>от </a:t>
            </a:r>
            <a:r>
              <a:rPr sz="1200" i="1" dirty="0">
                <a:latin typeface="Trebuchet MS" panose="020B0603020202020204" pitchFamily="34" charset="0"/>
                <a:cs typeface="Times New Roman"/>
              </a:rPr>
              <a:t>24.07.2007 N 209-ФЗ </a:t>
            </a:r>
            <a:r>
              <a:rPr sz="1200" i="1" spc="-5" dirty="0">
                <a:latin typeface="Trebuchet MS" panose="020B0603020202020204" pitchFamily="34" charset="0"/>
                <a:cs typeface="Times New Roman"/>
              </a:rPr>
              <a:t>«О развитии </a:t>
            </a:r>
            <a:r>
              <a:rPr sz="1200" i="1" dirty="0">
                <a:latin typeface="Trebuchet MS" panose="020B0603020202020204" pitchFamily="34" charset="0"/>
                <a:cs typeface="Times New Roman"/>
              </a:rPr>
              <a:t>малого и </a:t>
            </a:r>
            <a:r>
              <a:rPr sz="1200" i="1" spc="-5" dirty="0">
                <a:latin typeface="Trebuchet MS" panose="020B0603020202020204" pitchFamily="34" charset="0"/>
                <a:cs typeface="Times New Roman"/>
              </a:rPr>
              <a:t>среднего предпринимательства в</a:t>
            </a:r>
            <a:r>
              <a:rPr sz="1200" i="1" spc="80" dirty="0">
                <a:latin typeface="Trebuchet MS" panose="020B0603020202020204" pitchFamily="34" charset="0"/>
                <a:cs typeface="Times New Roman"/>
              </a:rPr>
              <a:t> </a:t>
            </a:r>
            <a:r>
              <a:rPr sz="1200" i="1" spc="-15" dirty="0">
                <a:latin typeface="Trebuchet MS" panose="020B0603020202020204" pitchFamily="34" charset="0"/>
                <a:cs typeface="Times New Roman"/>
              </a:rPr>
              <a:t>РФ».</a:t>
            </a:r>
            <a:endParaRPr sz="1200" dirty="0">
              <a:latin typeface="Trebuchet MS" panose="020B0603020202020204" pitchFamily="34" charset="0"/>
              <a:cs typeface="Times New Roman"/>
            </a:endParaRPr>
          </a:p>
          <a:p>
            <a:pPr marL="187960" marR="5080" indent="-175260">
              <a:buFont typeface="Wingdings"/>
              <a:buChar char=""/>
              <a:tabLst>
                <a:tab pos="187960" algn="l"/>
              </a:tabLst>
            </a:pPr>
            <a:r>
              <a:rPr sz="1200" i="1" dirty="0">
                <a:latin typeface="Trebuchet MS" panose="020B0603020202020204" pitchFamily="34" charset="0"/>
                <a:cs typeface="Times New Roman"/>
              </a:rPr>
              <a:t>Постановление </a:t>
            </a:r>
            <a:r>
              <a:rPr sz="1200" i="1" spc="-10" dirty="0">
                <a:latin typeface="Trebuchet MS" panose="020B0603020202020204" pitchFamily="34" charset="0"/>
                <a:cs typeface="Times New Roman"/>
              </a:rPr>
              <a:t>Правительства </a:t>
            </a:r>
            <a:r>
              <a:rPr sz="1200" i="1" spc="-20" dirty="0">
                <a:latin typeface="Trebuchet MS" panose="020B0603020202020204" pitchFamily="34" charset="0"/>
                <a:cs typeface="Times New Roman"/>
              </a:rPr>
              <a:t>РФ </a:t>
            </a:r>
            <a:r>
              <a:rPr sz="1200" i="1" spc="-5" dirty="0">
                <a:latin typeface="Trebuchet MS" panose="020B0603020202020204" pitchFamily="34" charset="0"/>
                <a:cs typeface="Times New Roman"/>
              </a:rPr>
              <a:t>от </a:t>
            </a:r>
            <a:r>
              <a:rPr sz="1200" i="1" dirty="0">
                <a:latin typeface="Trebuchet MS" panose="020B0603020202020204" pitchFamily="34" charset="0"/>
                <a:cs typeface="Times New Roman"/>
              </a:rPr>
              <a:t>04.04.2016 N 265 </a:t>
            </a:r>
            <a:r>
              <a:rPr sz="1200" i="1" spc="5" dirty="0">
                <a:latin typeface="Trebuchet MS" panose="020B0603020202020204" pitchFamily="34" charset="0"/>
                <a:cs typeface="Times New Roman"/>
              </a:rPr>
              <a:t>"О </a:t>
            </a:r>
            <a:r>
              <a:rPr sz="1200" i="1" spc="-5" dirty="0">
                <a:latin typeface="Trebuchet MS" panose="020B0603020202020204" pitchFamily="34" charset="0"/>
                <a:cs typeface="Times New Roman"/>
              </a:rPr>
              <a:t>предельных значениях </a:t>
            </a:r>
            <a:r>
              <a:rPr sz="1200" i="1" spc="-10" dirty="0">
                <a:latin typeface="Trebuchet MS" panose="020B0603020202020204" pitchFamily="34" charset="0"/>
                <a:cs typeface="Times New Roman"/>
              </a:rPr>
              <a:t>дохода, </a:t>
            </a:r>
            <a:r>
              <a:rPr sz="1200" i="1" spc="-5" dirty="0">
                <a:latin typeface="Trebuchet MS" panose="020B0603020202020204" pitchFamily="34" charset="0"/>
                <a:cs typeface="Times New Roman"/>
              </a:rPr>
              <a:t>полученного </a:t>
            </a:r>
            <a:r>
              <a:rPr sz="1200" i="1" dirty="0">
                <a:latin typeface="Trebuchet MS" panose="020B0603020202020204" pitchFamily="34" charset="0"/>
                <a:cs typeface="Times New Roman"/>
              </a:rPr>
              <a:t>от </a:t>
            </a:r>
            <a:r>
              <a:rPr sz="1200" i="1" spc="-5" dirty="0">
                <a:latin typeface="Trebuchet MS" panose="020B0603020202020204" pitchFamily="34" charset="0"/>
                <a:cs typeface="Times New Roman"/>
              </a:rPr>
              <a:t>осуществления  </a:t>
            </a:r>
            <a:r>
              <a:rPr sz="1200" i="1" spc="-10" dirty="0">
                <a:latin typeface="Trebuchet MS" panose="020B0603020202020204" pitchFamily="34" charset="0"/>
                <a:cs typeface="Times New Roman"/>
              </a:rPr>
              <a:t>предпринимательской </a:t>
            </a:r>
            <a:r>
              <a:rPr sz="1200" i="1" spc="-5" dirty="0">
                <a:latin typeface="Trebuchet MS" panose="020B0603020202020204" pitchFamily="34" charset="0"/>
                <a:cs typeface="Times New Roman"/>
              </a:rPr>
              <a:t>деятельности, </a:t>
            </a:r>
            <a:r>
              <a:rPr sz="1200" i="1" dirty="0">
                <a:latin typeface="Trebuchet MS" panose="020B0603020202020204" pitchFamily="34" charset="0"/>
                <a:cs typeface="Times New Roman"/>
              </a:rPr>
              <a:t>для </a:t>
            </a:r>
            <a:r>
              <a:rPr sz="1200" i="1" spc="-5" dirty="0">
                <a:latin typeface="Trebuchet MS" panose="020B0603020202020204" pitchFamily="34" charset="0"/>
                <a:cs typeface="Times New Roman"/>
              </a:rPr>
              <a:t>каждой категории </a:t>
            </a:r>
            <a:r>
              <a:rPr sz="1200" i="1" spc="-10" dirty="0">
                <a:latin typeface="Trebuchet MS" panose="020B0603020202020204" pitchFamily="34" charset="0"/>
                <a:cs typeface="Times New Roman"/>
              </a:rPr>
              <a:t>субъектов </a:t>
            </a:r>
            <a:r>
              <a:rPr sz="1200" i="1" dirty="0">
                <a:latin typeface="Trebuchet MS" panose="020B0603020202020204" pitchFamily="34" charset="0"/>
                <a:cs typeface="Times New Roman"/>
              </a:rPr>
              <a:t>малого и </a:t>
            </a:r>
            <a:r>
              <a:rPr sz="1200" i="1" spc="-5" dirty="0">
                <a:latin typeface="Trebuchet MS" panose="020B0603020202020204" pitchFamily="34" charset="0"/>
                <a:cs typeface="Times New Roman"/>
              </a:rPr>
              <a:t>среднего</a:t>
            </a:r>
            <a:r>
              <a:rPr sz="1200" i="1" spc="120" dirty="0">
                <a:latin typeface="Trebuchet MS" panose="020B0603020202020204" pitchFamily="34" charset="0"/>
                <a:cs typeface="Times New Roman"/>
              </a:rPr>
              <a:t> </a:t>
            </a:r>
            <a:r>
              <a:rPr sz="1200" i="1" spc="-5" dirty="0">
                <a:latin typeface="Trebuchet MS" panose="020B0603020202020204" pitchFamily="34" charset="0"/>
                <a:cs typeface="Times New Roman"/>
              </a:rPr>
              <a:t>предпринимательства"</a:t>
            </a:r>
            <a:endParaRPr sz="1200" dirty="0">
              <a:latin typeface="Trebuchet MS" panose="020B0603020202020204" pitchFamily="34" charset="0"/>
              <a:cs typeface="Times New Roman"/>
            </a:endParaRPr>
          </a:p>
        </p:txBody>
      </p:sp>
    </p:spTree>
    <p:extLst>
      <p:ext uri="{BB962C8B-B14F-4D97-AF65-F5344CB8AC3E}">
        <p14:creationId xmlns:p14="http://schemas.microsoft.com/office/powerpoint/2010/main" val="4192407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933" y="152400"/>
            <a:ext cx="8390467" cy="415925"/>
          </a:xfrm>
        </p:spPr>
        <p:txBody>
          <a:bodyPr>
            <a:normAutofit/>
          </a:bodyPr>
          <a:lstStyle/>
          <a:p>
            <a:r>
              <a:rPr lang="ru-RU" sz="2200" b="1" dirty="0" smtClean="0">
                <a:solidFill>
                  <a:srgbClr val="002060"/>
                </a:solidFill>
                <a:latin typeface="Trebuchet MS" panose="020B0603020202020204" pitchFamily="34" charset="0"/>
              </a:rPr>
              <a:t>Алгоритм для соблюдения объема закупок у СМСП</a:t>
            </a:r>
            <a:endParaRPr lang="ru-RU" sz="2200" b="1" dirty="0">
              <a:solidFill>
                <a:srgbClr val="002060"/>
              </a:solidFill>
              <a:latin typeface="Trebuchet MS" panose="020B0603020202020204" pitchFamily="34" charset="0"/>
            </a:endParaRPr>
          </a:p>
        </p:txBody>
      </p:sp>
      <p:graphicFrame>
        <p:nvGraphicFramePr>
          <p:cNvPr id="6" name="Схема 5"/>
          <p:cNvGraphicFramePr/>
          <p:nvPr>
            <p:extLst>
              <p:ext uri="{D42A27DB-BD31-4B8C-83A1-F6EECF244321}">
                <p14:modId xmlns:p14="http://schemas.microsoft.com/office/powerpoint/2010/main" val="1804140608"/>
              </p:ext>
            </p:extLst>
          </p:nvPr>
        </p:nvGraphicFramePr>
        <p:xfrm>
          <a:off x="402129" y="1255776"/>
          <a:ext cx="10835292" cy="5047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31689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09628"/>
            <a:ext cx="9439275" cy="609600"/>
          </a:xfrm>
        </p:spPr>
        <p:txBody>
          <a:bodyPr>
            <a:noAutofit/>
          </a:bodyPr>
          <a:lstStyle/>
          <a:p>
            <a:r>
              <a:rPr lang="ru-RU" sz="2200" b="1" dirty="0">
                <a:solidFill>
                  <a:srgbClr val="002060"/>
                </a:solidFill>
                <a:latin typeface="Trebuchet MS" panose="020B0603020202020204" pitchFamily="34" charset="0"/>
              </a:rPr>
              <a:t>Способы осуществления закупок, годовые объёмы закупок у СМСП</a:t>
            </a:r>
          </a:p>
        </p:txBody>
      </p:sp>
      <p:graphicFrame>
        <p:nvGraphicFramePr>
          <p:cNvPr id="4" name="Объект 3"/>
          <p:cNvGraphicFramePr>
            <a:graphicFrameLocks noGrp="1"/>
          </p:cNvGraphicFramePr>
          <p:nvPr>
            <p:ph idx="4294967295"/>
            <p:extLst>
              <p:ext uri="{D42A27DB-BD31-4B8C-83A1-F6EECF244321}">
                <p14:modId xmlns:p14="http://schemas.microsoft.com/office/powerpoint/2010/main" val="1450162575"/>
              </p:ext>
            </p:extLst>
          </p:nvPr>
        </p:nvGraphicFramePr>
        <p:xfrm>
          <a:off x="0" y="1549400"/>
          <a:ext cx="10183328"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Овал 4"/>
          <p:cNvSpPr/>
          <p:nvPr/>
        </p:nvSpPr>
        <p:spPr>
          <a:xfrm>
            <a:off x="8382000" y="3835654"/>
            <a:ext cx="1649484" cy="8127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20 %</a:t>
            </a:r>
            <a:endParaRPr lang="ru-RU" sz="2000" b="1" dirty="0"/>
          </a:p>
        </p:txBody>
      </p:sp>
      <p:sp>
        <p:nvSpPr>
          <p:cNvPr id="6" name="Правая фигурная скобка 5"/>
          <p:cNvSpPr/>
          <p:nvPr/>
        </p:nvSpPr>
        <p:spPr>
          <a:xfrm>
            <a:off x="10185400" y="2606722"/>
            <a:ext cx="482600" cy="38702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Овал 6"/>
          <p:cNvSpPr/>
          <p:nvPr/>
        </p:nvSpPr>
        <p:spPr>
          <a:xfrm>
            <a:off x="10490200" y="3619345"/>
            <a:ext cx="1429413" cy="10036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25%</a:t>
            </a:r>
            <a:endParaRPr lang="ru-RU" sz="2000" b="1" dirty="0"/>
          </a:p>
        </p:txBody>
      </p:sp>
      <p:sp>
        <p:nvSpPr>
          <p:cNvPr id="3" name="Прямоугольник 2"/>
          <p:cNvSpPr/>
          <p:nvPr/>
        </p:nvSpPr>
        <p:spPr>
          <a:xfrm>
            <a:off x="10185400" y="1628689"/>
            <a:ext cx="1595360" cy="707886"/>
          </a:xfrm>
          <a:prstGeom prst="rect">
            <a:avLst/>
          </a:prstGeom>
        </p:spPr>
        <p:txBody>
          <a:bodyPr wrap="square">
            <a:spAutoFit/>
          </a:bodyPr>
          <a:lstStyle/>
          <a:p>
            <a:r>
              <a:rPr lang="ru-RU" sz="2000" b="1" spc="-5" dirty="0" smtClean="0">
                <a:solidFill>
                  <a:srgbClr val="FF0000"/>
                </a:solidFill>
                <a:cs typeface="Arial"/>
              </a:rPr>
              <a:t>Объемы с 01.01.2022</a:t>
            </a:r>
            <a:endParaRPr lang="ru-RU" sz="2000" b="1" dirty="0">
              <a:solidFill>
                <a:srgbClr val="FF0000"/>
              </a:solidFill>
            </a:endParaRPr>
          </a:p>
        </p:txBody>
      </p:sp>
    </p:spTree>
    <p:extLst>
      <p:ext uri="{BB962C8B-B14F-4D97-AF65-F5344CB8AC3E}">
        <p14:creationId xmlns:p14="http://schemas.microsoft.com/office/powerpoint/2010/main" val="971834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0" y="342900"/>
            <a:ext cx="6777038" cy="338554"/>
          </a:xfrm>
          <a:prstGeom prst="rect">
            <a:avLst/>
          </a:prstGeom>
        </p:spPr>
        <p:txBody>
          <a:bodyPr vert="horz" wrap="square" lIns="0" tIns="0" rIns="0" bIns="0" rtlCol="0" anchor="t" anchorCtr="0">
            <a:spAutoFit/>
          </a:bodyPr>
          <a:lstStyle/>
          <a:p>
            <a:pPr marL="12700">
              <a:lnSpc>
                <a:spcPct val="100000"/>
              </a:lnSpc>
            </a:pPr>
            <a:r>
              <a:rPr sz="2200" b="1" i="0" spc="-20" dirty="0">
                <a:solidFill>
                  <a:srgbClr val="002060"/>
                </a:solidFill>
                <a:latin typeface="Trebuchet MS" panose="020B0603020202020204" pitchFamily="34" charset="0"/>
                <a:cs typeface="Calibri Light"/>
              </a:rPr>
              <a:t>Объем </a:t>
            </a:r>
            <a:r>
              <a:rPr sz="2200" b="1" i="0" spc="-5" dirty="0">
                <a:solidFill>
                  <a:srgbClr val="002060"/>
                </a:solidFill>
                <a:latin typeface="Trebuchet MS" panose="020B0603020202020204" pitchFamily="34" charset="0"/>
                <a:cs typeface="Calibri Light"/>
              </a:rPr>
              <a:t>с 1 </a:t>
            </a:r>
            <a:r>
              <a:rPr sz="2200" b="1" i="0" spc="-25" dirty="0">
                <a:solidFill>
                  <a:srgbClr val="002060"/>
                </a:solidFill>
                <a:latin typeface="Trebuchet MS" panose="020B0603020202020204" pitchFamily="34" charset="0"/>
                <a:cs typeface="Calibri Light"/>
              </a:rPr>
              <a:t>января </a:t>
            </a:r>
            <a:r>
              <a:rPr sz="2200" b="1" i="0" spc="-20" dirty="0">
                <a:solidFill>
                  <a:srgbClr val="002060"/>
                </a:solidFill>
                <a:latin typeface="Trebuchet MS" panose="020B0603020202020204" pitchFamily="34" charset="0"/>
                <a:cs typeface="Calibri Light"/>
              </a:rPr>
              <a:t>2022</a:t>
            </a:r>
            <a:r>
              <a:rPr sz="2200" b="1" i="0" spc="-270" dirty="0">
                <a:solidFill>
                  <a:srgbClr val="002060"/>
                </a:solidFill>
                <a:latin typeface="Trebuchet MS" panose="020B0603020202020204" pitchFamily="34" charset="0"/>
                <a:cs typeface="Calibri Light"/>
              </a:rPr>
              <a:t> </a:t>
            </a:r>
            <a:r>
              <a:rPr sz="2200" b="1" i="0" spc="-15" dirty="0">
                <a:solidFill>
                  <a:srgbClr val="002060"/>
                </a:solidFill>
                <a:latin typeface="Trebuchet MS" panose="020B0603020202020204" pitchFamily="34" charset="0"/>
                <a:cs typeface="Calibri Light"/>
              </a:rPr>
              <a:t>года</a:t>
            </a:r>
            <a:endParaRPr sz="2200" b="1" dirty="0">
              <a:solidFill>
                <a:srgbClr val="002060"/>
              </a:solidFill>
              <a:latin typeface="Trebuchet MS" panose="020B0603020202020204" pitchFamily="34" charset="0"/>
              <a:cs typeface="Calibri Light"/>
            </a:endParaRPr>
          </a:p>
        </p:txBody>
      </p:sp>
      <p:sp>
        <p:nvSpPr>
          <p:cNvPr id="4" name="object 4"/>
          <p:cNvSpPr/>
          <p:nvPr/>
        </p:nvSpPr>
        <p:spPr>
          <a:xfrm>
            <a:off x="2796539" y="2740151"/>
            <a:ext cx="7283196" cy="2909316"/>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7217408" y="4511294"/>
            <a:ext cx="783591" cy="246221"/>
          </a:xfrm>
          <a:prstGeom prst="rect">
            <a:avLst/>
          </a:prstGeom>
        </p:spPr>
        <p:txBody>
          <a:bodyPr vert="horz" wrap="square" lIns="0" tIns="0" rIns="0" bIns="0" rtlCol="0">
            <a:spAutoFit/>
          </a:bodyPr>
          <a:lstStyle/>
          <a:p>
            <a:pPr marL="12700"/>
            <a:r>
              <a:rPr sz="1600" b="1" spc="-5" dirty="0">
                <a:solidFill>
                  <a:srgbClr val="FFFFFF"/>
                </a:solidFill>
                <a:latin typeface="Arial"/>
                <a:cs typeface="Arial"/>
              </a:rPr>
              <a:t>20</a:t>
            </a:r>
            <a:r>
              <a:rPr sz="1600" b="1" dirty="0">
                <a:solidFill>
                  <a:srgbClr val="FFFFFF"/>
                </a:solidFill>
                <a:latin typeface="Arial"/>
                <a:cs typeface="Arial"/>
              </a:rPr>
              <a:t>%</a:t>
            </a:r>
            <a:endParaRPr sz="1600" b="1" dirty="0">
              <a:latin typeface="Arial"/>
              <a:cs typeface="Arial"/>
            </a:endParaRPr>
          </a:p>
        </p:txBody>
      </p:sp>
      <p:sp>
        <p:nvSpPr>
          <p:cNvPr id="6" name="object 6"/>
          <p:cNvSpPr txBox="1"/>
          <p:nvPr/>
        </p:nvSpPr>
        <p:spPr>
          <a:xfrm>
            <a:off x="7144639" y="3774185"/>
            <a:ext cx="354482" cy="246221"/>
          </a:xfrm>
          <a:prstGeom prst="rect">
            <a:avLst/>
          </a:prstGeom>
        </p:spPr>
        <p:txBody>
          <a:bodyPr vert="horz" wrap="square" lIns="0" tIns="0" rIns="0" bIns="0" rtlCol="0">
            <a:spAutoFit/>
          </a:bodyPr>
          <a:lstStyle/>
          <a:p>
            <a:pPr marL="12700"/>
            <a:r>
              <a:rPr sz="1600" b="1" spc="-5" dirty="0">
                <a:solidFill>
                  <a:srgbClr val="FFFFFF"/>
                </a:solidFill>
                <a:latin typeface="Arial"/>
                <a:cs typeface="Arial"/>
              </a:rPr>
              <a:t>5</a:t>
            </a:r>
            <a:r>
              <a:rPr sz="1600" b="1" dirty="0">
                <a:solidFill>
                  <a:srgbClr val="FFFFFF"/>
                </a:solidFill>
                <a:latin typeface="Arial"/>
                <a:cs typeface="Arial"/>
              </a:rPr>
              <a:t>%</a:t>
            </a:r>
            <a:endParaRPr sz="1600" b="1" dirty="0">
              <a:latin typeface="Arial"/>
              <a:cs typeface="Arial"/>
            </a:endParaRPr>
          </a:p>
        </p:txBody>
      </p:sp>
      <p:sp>
        <p:nvSpPr>
          <p:cNvPr id="7" name="object 7"/>
          <p:cNvSpPr txBox="1"/>
          <p:nvPr/>
        </p:nvSpPr>
        <p:spPr>
          <a:xfrm>
            <a:off x="2948939" y="3965447"/>
            <a:ext cx="379730" cy="533479"/>
          </a:xfrm>
          <a:prstGeom prst="rect">
            <a:avLst/>
          </a:prstGeom>
          <a:solidFill>
            <a:srgbClr val="FF0000"/>
          </a:solidFill>
        </p:spPr>
        <p:txBody>
          <a:bodyPr vert="horz" wrap="square" lIns="0" tIns="40640" rIns="0" bIns="0" rtlCol="0">
            <a:spAutoFit/>
          </a:bodyPr>
          <a:lstStyle/>
          <a:p>
            <a:pPr marL="91440">
              <a:spcBef>
                <a:spcPts val="320"/>
              </a:spcBef>
            </a:pPr>
            <a:r>
              <a:rPr sz="1600" b="1" spc="-5" dirty="0">
                <a:solidFill>
                  <a:srgbClr val="FFFFFF"/>
                </a:solidFill>
                <a:latin typeface="Arial"/>
                <a:cs typeface="Arial"/>
              </a:rPr>
              <a:t>25</a:t>
            </a:r>
            <a:endParaRPr sz="1600" b="1" dirty="0">
              <a:latin typeface="Arial"/>
              <a:cs typeface="Arial"/>
            </a:endParaRPr>
          </a:p>
          <a:p>
            <a:pPr marL="91440"/>
            <a:r>
              <a:rPr sz="1600" b="1" dirty="0">
                <a:solidFill>
                  <a:srgbClr val="FFFFFF"/>
                </a:solidFill>
                <a:latin typeface="Arial"/>
                <a:cs typeface="Arial"/>
              </a:rPr>
              <a:t>%</a:t>
            </a:r>
            <a:endParaRPr sz="1600" b="1" dirty="0">
              <a:latin typeface="Arial"/>
              <a:cs typeface="Arial"/>
            </a:endParaRPr>
          </a:p>
        </p:txBody>
      </p:sp>
      <p:sp>
        <p:nvSpPr>
          <p:cNvPr id="8" name="object 8"/>
          <p:cNvSpPr/>
          <p:nvPr/>
        </p:nvSpPr>
        <p:spPr>
          <a:xfrm>
            <a:off x="6392418" y="5148834"/>
            <a:ext cx="605155" cy="501650"/>
          </a:xfrm>
          <a:custGeom>
            <a:avLst/>
            <a:gdLst/>
            <a:ahLst/>
            <a:cxnLst/>
            <a:rect l="l" t="t" r="r" b="b"/>
            <a:pathLst>
              <a:path w="605154" h="501650">
                <a:moveTo>
                  <a:pt x="0" y="83566"/>
                </a:moveTo>
                <a:lnTo>
                  <a:pt x="6574" y="51059"/>
                </a:lnTo>
                <a:lnTo>
                  <a:pt x="24495" y="24495"/>
                </a:lnTo>
                <a:lnTo>
                  <a:pt x="51059" y="6574"/>
                </a:lnTo>
                <a:lnTo>
                  <a:pt x="83566" y="0"/>
                </a:lnTo>
                <a:lnTo>
                  <a:pt x="521462" y="0"/>
                </a:lnTo>
                <a:lnTo>
                  <a:pt x="553968" y="6574"/>
                </a:lnTo>
                <a:lnTo>
                  <a:pt x="580532" y="24495"/>
                </a:lnTo>
                <a:lnTo>
                  <a:pt x="598453" y="51059"/>
                </a:lnTo>
                <a:lnTo>
                  <a:pt x="605028" y="83566"/>
                </a:lnTo>
                <a:lnTo>
                  <a:pt x="605028" y="417830"/>
                </a:lnTo>
                <a:lnTo>
                  <a:pt x="598453" y="450357"/>
                </a:lnTo>
                <a:lnTo>
                  <a:pt x="580532" y="476919"/>
                </a:lnTo>
                <a:lnTo>
                  <a:pt x="553968" y="494828"/>
                </a:lnTo>
                <a:lnTo>
                  <a:pt x="521462" y="501396"/>
                </a:lnTo>
                <a:lnTo>
                  <a:pt x="83566" y="501396"/>
                </a:lnTo>
                <a:lnTo>
                  <a:pt x="51059" y="494828"/>
                </a:lnTo>
                <a:lnTo>
                  <a:pt x="24495" y="476919"/>
                </a:lnTo>
                <a:lnTo>
                  <a:pt x="6574" y="450357"/>
                </a:lnTo>
                <a:lnTo>
                  <a:pt x="0" y="417830"/>
                </a:lnTo>
                <a:lnTo>
                  <a:pt x="0" y="83566"/>
                </a:lnTo>
                <a:close/>
              </a:path>
            </a:pathLst>
          </a:custGeom>
          <a:ln w="25908">
            <a:solidFill>
              <a:srgbClr val="385D89"/>
            </a:solidFill>
          </a:ln>
        </p:spPr>
        <p:txBody>
          <a:bodyPr wrap="square" lIns="0" tIns="0" rIns="0" bIns="0" rtlCol="0"/>
          <a:lstStyle/>
          <a:p>
            <a:endParaRPr/>
          </a:p>
        </p:txBody>
      </p:sp>
      <p:sp>
        <p:nvSpPr>
          <p:cNvPr id="9" name="object 9"/>
          <p:cNvSpPr txBox="1"/>
          <p:nvPr/>
        </p:nvSpPr>
        <p:spPr>
          <a:xfrm>
            <a:off x="6496051" y="5272786"/>
            <a:ext cx="376555" cy="246221"/>
          </a:xfrm>
          <a:prstGeom prst="rect">
            <a:avLst/>
          </a:prstGeom>
        </p:spPr>
        <p:txBody>
          <a:bodyPr vert="horz" wrap="square" lIns="0" tIns="0" rIns="0" bIns="0" rtlCol="0">
            <a:spAutoFit/>
          </a:bodyPr>
          <a:lstStyle/>
          <a:p>
            <a:pPr marL="12700"/>
            <a:r>
              <a:rPr sz="1600" b="1" spc="-5" dirty="0">
                <a:solidFill>
                  <a:srgbClr val="1F487C"/>
                </a:solidFill>
                <a:latin typeface="Arial"/>
                <a:cs typeface="Arial"/>
              </a:rPr>
              <a:t>«б»</a:t>
            </a:r>
            <a:endParaRPr sz="1600">
              <a:latin typeface="Arial"/>
              <a:cs typeface="Arial"/>
            </a:endParaRPr>
          </a:p>
        </p:txBody>
      </p:sp>
      <p:sp>
        <p:nvSpPr>
          <p:cNvPr id="10" name="object 10"/>
          <p:cNvSpPr/>
          <p:nvPr/>
        </p:nvSpPr>
        <p:spPr>
          <a:xfrm>
            <a:off x="5810251" y="2497073"/>
            <a:ext cx="605155" cy="501650"/>
          </a:xfrm>
          <a:custGeom>
            <a:avLst/>
            <a:gdLst/>
            <a:ahLst/>
            <a:cxnLst/>
            <a:rect l="l" t="t" r="r" b="b"/>
            <a:pathLst>
              <a:path w="605154" h="501650">
                <a:moveTo>
                  <a:pt x="0" y="83565"/>
                </a:moveTo>
                <a:lnTo>
                  <a:pt x="6574" y="51059"/>
                </a:lnTo>
                <a:lnTo>
                  <a:pt x="24495" y="24495"/>
                </a:lnTo>
                <a:lnTo>
                  <a:pt x="51059" y="6574"/>
                </a:lnTo>
                <a:lnTo>
                  <a:pt x="83565" y="0"/>
                </a:lnTo>
                <a:lnTo>
                  <a:pt x="521462" y="0"/>
                </a:lnTo>
                <a:lnTo>
                  <a:pt x="553968" y="6574"/>
                </a:lnTo>
                <a:lnTo>
                  <a:pt x="580532" y="24495"/>
                </a:lnTo>
                <a:lnTo>
                  <a:pt x="598453" y="51059"/>
                </a:lnTo>
                <a:lnTo>
                  <a:pt x="605027" y="83565"/>
                </a:lnTo>
                <a:lnTo>
                  <a:pt x="605027" y="417829"/>
                </a:lnTo>
                <a:lnTo>
                  <a:pt x="598453" y="450336"/>
                </a:lnTo>
                <a:lnTo>
                  <a:pt x="580532" y="476900"/>
                </a:lnTo>
                <a:lnTo>
                  <a:pt x="553968" y="494821"/>
                </a:lnTo>
                <a:lnTo>
                  <a:pt x="521462" y="501396"/>
                </a:lnTo>
                <a:lnTo>
                  <a:pt x="83565" y="501396"/>
                </a:lnTo>
                <a:lnTo>
                  <a:pt x="51059" y="494821"/>
                </a:lnTo>
                <a:lnTo>
                  <a:pt x="24495" y="476900"/>
                </a:lnTo>
                <a:lnTo>
                  <a:pt x="6574" y="450336"/>
                </a:lnTo>
                <a:lnTo>
                  <a:pt x="0" y="417829"/>
                </a:lnTo>
                <a:lnTo>
                  <a:pt x="0" y="83565"/>
                </a:lnTo>
                <a:close/>
              </a:path>
            </a:pathLst>
          </a:custGeom>
          <a:ln w="25908">
            <a:solidFill>
              <a:srgbClr val="385D89"/>
            </a:solidFill>
          </a:ln>
        </p:spPr>
        <p:txBody>
          <a:bodyPr wrap="square" lIns="0" tIns="0" rIns="0" bIns="0" rtlCol="0"/>
          <a:lstStyle/>
          <a:p>
            <a:endParaRPr/>
          </a:p>
        </p:txBody>
      </p:sp>
      <p:sp>
        <p:nvSpPr>
          <p:cNvPr id="11" name="object 11"/>
          <p:cNvSpPr/>
          <p:nvPr/>
        </p:nvSpPr>
        <p:spPr>
          <a:xfrm>
            <a:off x="6534151" y="2497073"/>
            <a:ext cx="605155" cy="501650"/>
          </a:xfrm>
          <a:custGeom>
            <a:avLst/>
            <a:gdLst/>
            <a:ahLst/>
            <a:cxnLst/>
            <a:rect l="l" t="t" r="r" b="b"/>
            <a:pathLst>
              <a:path w="605154" h="501650">
                <a:moveTo>
                  <a:pt x="0" y="83565"/>
                </a:moveTo>
                <a:lnTo>
                  <a:pt x="6574" y="51059"/>
                </a:lnTo>
                <a:lnTo>
                  <a:pt x="24495" y="24495"/>
                </a:lnTo>
                <a:lnTo>
                  <a:pt x="51059" y="6574"/>
                </a:lnTo>
                <a:lnTo>
                  <a:pt x="83565" y="0"/>
                </a:lnTo>
                <a:lnTo>
                  <a:pt x="521462" y="0"/>
                </a:lnTo>
                <a:lnTo>
                  <a:pt x="553968" y="6574"/>
                </a:lnTo>
                <a:lnTo>
                  <a:pt x="580532" y="24495"/>
                </a:lnTo>
                <a:lnTo>
                  <a:pt x="598453" y="51059"/>
                </a:lnTo>
                <a:lnTo>
                  <a:pt x="605027" y="83565"/>
                </a:lnTo>
                <a:lnTo>
                  <a:pt x="605027" y="417829"/>
                </a:lnTo>
                <a:lnTo>
                  <a:pt x="598453" y="450336"/>
                </a:lnTo>
                <a:lnTo>
                  <a:pt x="580532" y="476900"/>
                </a:lnTo>
                <a:lnTo>
                  <a:pt x="553968" y="494821"/>
                </a:lnTo>
                <a:lnTo>
                  <a:pt x="521462" y="501396"/>
                </a:lnTo>
                <a:lnTo>
                  <a:pt x="83565" y="501396"/>
                </a:lnTo>
                <a:lnTo>
                  <a:pt x="51059" y="494821"/>
                </a:lnTo>
                <a:lnTo>
                  <a:pt x="24495" y="476900"/>
                </a:lnTo>
                <a:lnTo>
                  <a:pt x="6574" y="450336"/>
                </a:lnTo>
                <a:lnTo>
                  <a:pt x="0" y="417829"/>
                </a:lnTo>
                <a:lnTo>
                  <a:pt x="0" y="83565"/>
                </a:lnTo>
                <a:close/>
              </a:path>
            </a:pathLst>
          </a:custGeom>
          <a:ln w="25908">
            <a:solidFill>
              <a:srgbClr val="385D89"/>
            </a:solidFill>
          </a:ln>
        </p:spPr>
        <p:txBody>
          <a:bodyPr wrap="square" lIns="0" tIns="0" rIns="0" bIns="0" rtlCol="0"/>
          <a:lstStyle/>
          <a:p>
            <a:endParaRPr/>
          </a:p>
        </p:txBody>
      </p:sp>
      <p:sp>
        <p:nvSpPr>
          <p:cNvPr id="12" name="object 12"/>
          <p:cNvSpPr/>
          <p:nvPr/>
        </p:nvSpPr>
        <p:spPr>
          <a:xfrm>
            <a:off x="2192274" y="3128010"/>
            <a:ext cx="605155" cy="501650"/>
          </a:xfrm>
          <a:custGeom>
            <a:avLst/>
            <a:gdLst/>
            <a:ahLst/>
            <a:cxnLst/>
            <a:rect l="l" t="t" r="r" b="b"/>
            <a:pathLst>
              <a:path w="605155" h="501650">
                <a:moveTo>
                  <a:pt x="0" y="83565"/>
                </a:moveTo>
                <a:lnTo>
                  <a:pt x="6567" y="51059"/>
                </a:lnTo>
                <a:lnTo>
                  <a:pt x="24476" y="24495"/>
                </a:lnTo>
                <a:lnTo>
                  <a:pt x="51038" y="6574"/>
                </a:lnTo>
                <a:lnTo>
                  <a:pt x="83566" y="0"/>
                </a:lnTo>
                <a:lnTo>
                  <a:pt x="521462" y="0"/>
                </a:lnTo>
                <a:lnTo>
                  <a:pt x="553989" y="6574"/>
                </a:lnTo>
                <a:lnTo>
                  <a:pt x="580551" y="24495"/>
                </a:lnTo>
                <a:lnTo>
                  <a:pt x="598460" y="51059"/>
                </a:lnTo>
                <a:lnTo>
                  <a:pt x="605028" y="83565"/>
                </a:lnTo>
                <a:lnTo>
                  <a:pt x="605028" y="417829"/>
                </a:lnTo>
                <a:lnTo>
                  <a:pt x="598460" y="450336"/>
                </a:lnTo>
                <a:lnTo>
                  <a:pt x="580551" y="476900"/>
                </a:lnTo>
                <a:lnTo>
                  <a:pt x="553989" y="494821"/>
                </a:lnTo>
                <a:lnTo>
                  <a:pt x="521462" y="501395"/>
                </a:lnTo>
                <a:lnTo>
                  <a:pt x="83566" y="501395"/>
                </a:lnTo>
                <a:lnTo>
                  <a:pt x="51038" y="494821"/>
                </a:lnTo>
                <a:lnTo>
                  <a:pt x="24476" y="476900"/>
                </a:lnTo>
                <a:lnTo>
                  <a:pt x="6567" y="450336"/>
                </a:lnTo>
                <a:lnTo>
                  <a:pt x="0" y="417829"/>
                </a:lnTo>
                <a:lnTo>
                  <a:pt x="0" y="83565"/>
                </a:lnTo>
                <a:close/>
              </a:path>
            </a:pathLst>
          </a:custGeom>
          <a:ln w="25908">
            <a:solidFill>
              <a:srgbClr val="385D89"/>
            </a:solidFill>
          </a:ln>
        </p:spPr>
        <p:txBody>
          <a:bodyPr wrap="square" lIns="0" tIns="0" rIns="0" bIns="0" rtlCol="0"/>
          <a:lstStyle/>
          <a:p>
            <a:endParaRPr/>
          </a:p>
        </p:txBody>
      </p:sp>
      <p:sp>
        <p:nvSpPr>
          <p:cNvPr id="13" name="object 13"/>
          <p:cNvSpPr txBox="1"/>
          <p:nvPr/>
        </p:nvSpPr>
        <p:spPr>
          <a:xfrm>
            <a:off x="2295246" y="2621026"/>
            <a:ext cx="4717415" cy="905376"/>
          </a:xfrm>
          <a:prstGeom prst="rect">
            <a:avLst/>
          </a:prstGeom>
        </p:spPr>
        <p:txBody>
          <a:bodyPr vert="horz" wrap="square" lIns="0" tIns="0" rIns="0" bIns="0" rtlCol="0">
            <a:spAutoFit/>
          </a:bodyPr>
          <a:lstStyle/>
          <a:p>
            <a:pPr marR="5080" algn="r">
              <a:tabLst>
                <a:tab pos="723265" algn="l"/>
              </a:tabLst>
            </a:pPr>
            <a:r>
              <a:rPr sz="1600" b="1" spc="-5" dirty="0">
                <a:solidFill>
                  <a:srgbClr val="1F487C"/>
                </a:solidFill>
                <a:latin typeface="Arial"/>
                <a:cs typeface="Arial"/>
              </a:rPr>
              <a:t>«а»	«в»</a:t>
            </a:r>
            <a:endParaRPr sz="1600">
              <a:latin typeface="Arial"/>
              <a:cs typeface="Arial"/>
            </a:endParaRPr>
          </a:p>
          <a:p>
            <a:pPr>
              <a:spcBef>
                <a:spcPts val="50"/>
              </a:spcBef>
            </a:pPr>
            <a:endParaRPr sz="2600">
              <a:latin typeface="Times New Roman"/>
              <a:cs typeface="Times New Roman"/>
            </a:endParaRPr>
          </a:p>
          <a:p>
            <a:pPr marL="12700"/>
            <a:r>
              <a:rPr sz="1600" b="1" spc="-5" dirty="0">
                <a:solidFill>
                  <a:srgbClr val="1F487C"/>
                </a:solidFill>
                <a:latin typeface="Arial"/>
                <a:cs typeface="Arial"/>
              </a:rPr>
              <a:t>«а»</a:t>
            </a:r>
            <a:endParaRPr sz="1600">
              <a:latin typeface="Arial"/>
              <a:cs typeface="Arial"/>
            </a:endParaRPr>
          </a:p>
        </p:txBody>
      </p:sp>
      <p:sp>
        <p:nvSpPr>
          <p:cNvPr id="14" name="object 14"/>
          <p:cNvSpPr/>
          <p:nvPr/>
        </p:nvSpPr>
        <p:spPr>
          <a:xfrm>
            <a:off x="2192274" y="3790950"/>
            <a:ext cx="605155" cy="501650"/>
          </a:xfrm>
          <a:custGeom>
            <a:avLst/>
            <a:gdLst/>
            <a:ahLst/>
            <a:cxnLst/>
            <a:rect l="l" t="t" r="r" b="b"/>
            <a:pathLst>
              <a:path w="605155" h="501650">
                <a:moveTo>
                  <a:pt x="0" y="83566"/>
                </a:moveTo>
                <a:lnTo>
                  <a:pt x="6567" y="51059"/>
                </a:lnTo>
                <a:lnTo>
                  <a:pt x="24476" y="24495"/>
                </a:lnTo>
                <a:lnTo>
                  <a:pt x="51038" y="6574"/>
                </a:lnTo>
                <a:lnTo>
                  <a:pt x="83566" y="0"/>
                </a:lnTo>
                <a:lnTo>
                  <a:pt x="521462" y="0"/>
                </a:lnTo>
                <a:lnTo>
                  <a:pt x="553989" y="6574"/>
                </a:lnTo>
                <a:lnTo>
                  <a:pt x="580551" y="24495"/>
                </a:lnTo>
                <a:lnTo>
                  <a:pt x="598460" y="51059"/>
                </a:lnTo>
                <a:lnTo>
                  <a:pt x="605028" y="83566"/>
                </a:lnTo>
                <a:lnTo>
                  <a:pt x="605028" y="417830"/>
                </a:lnTo>
                <a:lnTo>
                  <a:pt x="598460" y="450336"/>
                </a:lnTo>
                <a:lnTo>
                  <a:pt x="580551" y="476900"/>
                </a:lnTo>
                <a:lnTo>
                  <a:pt x="553989" y="494821"/>
                </a:lnTo>
                <a:lnTo>
                  <a:pt x="521462" y="501395"/>
                </a:lnTo>
                <a:lnTo>
                  <a:pt x="83566" y="501395"/>
                </a:lnTo>
                <a:lnTo>
                  <a:pt x="51038" y="494821"/>
                </a:lnTo>
                <a:lnTo>
                  <a:pt x="24476" y="476900"/>
                </a:lnTo>
                <a:lnTo>
                  <a:pt x="6567" y="450336"/>
                </a:lnTo>
                <a:lnTo>
                  <a:pt x="0" y="417830"/>
                </a:lnTo>
                <a:lnTo>
                  <a:pt x="0" y="83566"/>
                </a:lnTo>
                <a:close/>
              </a:path>
            </a:pathLst>
          </a:custGeom>
          <a:ln w="25908">
            <a:solidFill>
              <a:srgbClr val="385D89"/>
            </a:solidFill>
          </a:ln>
        </p:spPr>
        <p:txBody>
          <a:bodyPr wrap="square" lIns="0" tIns="0" rIns="0" bIns="0" rtlCol="0"/>
          <a:lstStyle/>
          <a:p>
            <a:endParaRPr/>
          </a:p>
        </p:txBody>
      </p:sp>
      <p:sp>
        <p:nvSpPr>
          <p:cNvPr id="15" name="object 15"/>
          <p:cNvSpPr txBox="1"/>
          <p:nvPr/>
        </p:nvSpPr>
        <p:spPr>
          <a:xfrm>
            <a:off x="2295246" y="3914903"/>
            <a:ext cx="376555" cy="246221"/>
          </a:xfrm>
          <a:prstGeom prst="rect">
            <a:avLst/>
          </a:prstGeom>
        </p:spPr>
        <p:txBody>
          <a:bodyPr vert="horz" wrap="square" lIns="0" tIns="0" rIns="0" bIns="0" rtlCol="0">
            <a:spAutoFit/>
          </a:bodyPr>
          <a:lstStyle/>
          <a:p>
            <a:pPr marL="12700"/>
            <a:r>
              <a:rPr sz="1600" b="1" spc="-5" dirty="0">
                <a:solidFill>
                  <a:srgbClr val="1F487C"/>
                </a:solidFill>
                <a:latin typeface="Arial"/>
                <a:cs typeface="Arial"/>
              </a:rPr>
              <a:t>«б»</a:t>
            </a:r>
            <a:endParaRPr sz="1600">
              <a:latin typeface="Arial"/>
              <a:cs typeface="Arial"/>
            </a:endParaRPr>
          </a:p>
        </p:txBody>
      </p:sp>
      <p:sp>
        <p:nvSpPr>
          <p:cNvPr id="16" name="object 16"/>
          <p:cNvSpPr/>
          <p:nvPr/>
        </p:nvSpPr>
        <p:spPr>
          <a:xfrm>
            <a:off x="2180082" y="4450841"/>
            <a:ext cx="605155" cy="501650"/>
          </a:xfrm>
          <a:custGeom>
            <a:avLst/>
            <a:gdLst/>
            <a:ahLst/>
            <a:cxnLst/>
            <a:rect l="l" t="t" r="r" b="b"/>
            <a:pathLst>
              <a:path w="605155" h="501650">
                <a:moveTo>
                  <a:pt x="0" y="83565"/>
                </a:moveTo>
                <a:lnTo>
                  <a:pt x="6567" y="51059"/>
                </a:lnTo>
                <a:lnTo>
                  <a:pt x="24476" y="24495"/>
                </a:lnTo>
                <a:lnTo>
                  <a:pt x="51038" y="6574"/>
                </a:lnTo>
                <a:lnTo>
                  <a:pt x="83566" y="0"/>
                </a:lnTo>
                <a:lnTo>
                  <a:pt x="521462" y="0"/>
                </a:lnTo>
                <a:lnTo>
                  <a:pt x="553989" y="6574"/>
                </a:lnTo>
                <a:lnTo>
                  <a:pt x="580551" y="24495"/>
                </a:lnTo>
                <a:lnTo>
                  <a:pt x="598460" y="51059"/>
                </a:lnTo>
                <a:lnTo>
                  <a:pt x="605028" y="83565"/>
                </a:lnTo>
                <a:lnTo>
                  <a:pt x="605028" y="417829"/>
                </a:lnTo>
                <a:lnTo>
                  <a:pt x="598460" y="450336"/>
                </a:lnTo>
                <a:lnTo>
                  <a:pt x="580551" y="476900"/>
                </a:lnTo>
                <a:lnTo>
                  <a:pt x="553989" y="494821"/>
                </a:lnTo>
                <a:lnTo>
                  <a:pt x="521462" y="501395"/>
                </a:lnTo>
                <a:lnTo>
                  <a:pt x="83566" y="501395"/>
                </a:lnTo>
                <a:lnTo>
                  <a:pt x="51038" y="494821"/>
                </a:lnTo>
                <a:lnTo>
                  <a:pt x="24476" y="476900"/>
                </a:lnTo>
                <a:lnTo>
                  <a:pt x="6567" y="450336"/>
                </a:lnTo>
                <a:lnTo>
                  <a:pt x="0" y="417829"/>
                </a:lnTo>
                <a:lnTo>
                  <a:pt x="0" y="83565"/>
                </a:lnTo>
                <a:close/>
              </a:path>
            </a:pathLst>
          </a:custGeom>
          <a:ln w="25907">
            <a:solidFill>
              <a:srgbClr val="385D89"/>
            </a:solidFill>
          </a:ln>
        </p:spPr>
        <p:txBody>
          <a:bodyPr wrap="square" lIns="0" tIns="0" rIns="0" bIns="0" rtlCol="0"/>
          <a:lstStyle/>
          <a:p>
            <a:endParaRPr/>
          </a:p>
        </p:txBody>
      </p:sp>
      <p:sp>
        <p:nvSpPr>
          <p:cNvPr id="17" name="object 17"/>
          <p:cNvSpPr txBox="1"/>
          <p:nvPr/>
        </p:nvSpPr>
        <p:spPr>
          <a:xfrm>
            <a:off x="2282748" y="4575176"/>
            <a:ext cx="375920" cy="246221"/>
          </a:xfrm>
          <a:prstGeom prst="rect">
            <a:avLst/>
          </a:prstGeom>
        </p:spPr>
        <p:txBody>
          <a:bodyPr vert="horz" wrap="square" lIns="0" tIns="0" rIns="0" bIns="0" rtlCol="0">
            <a:spAutoFit/>
          </a:bodyPr>
          <a:lstStyle/>
          <a:p>
            <a:pPr marL="12700"/>
            <a:r>
              <a:rPr sz="1600" b="1" spc="-5" dirty="0">
                <a:solidFill>
                  <a:srgbClr val="1F487C"/>
                </a:solidFill>
                <a:latin typeface="Arial"/>
                <a:cs typeface="Arial"/>
              </a:rPr>
              <a:t>«в»</a:t>
            </a:r>
            <a:endParaRPr sz="1600">
              <a:latin typeface="Arial"/>
              <a:cs typeface="Arial"/>
            </a:endParaRPr>
          </a:p>
        </p:txBody>
      </p:sp>
      <p:sp>
        <p:nvSpPr>
          <p:cNvPr id="18" name="object 18"/>
          <p:cNvSpPr/>
          <p:nvPr/>
        </p:nvSpPr>
        <p:spPr>
          <a:xfrm>
            <a:off x="6042153" y="3015488"/>
            <a:ext cx="955675" cy="950594"/>
          </a:xfrm>
          <a:custGeom>
            <a:avLst/>
            <a:gdLst/>
            <a:ahLst/>
            <a:cxnLst/>
            <a:rect l="l" t="t" r="r" b="b"/>
            <a:pathLst>
              <a:path w="955675" h="950595">
                <a:moveTo>
                  <a:pt x="860770" y="883193"/>
                </a:moveTo>
                <a:lnTo>
                  <a:pt x="833882" y="910209"/>
                </a:lnTo>
                <a:lnTo>
                  <a:pt x="955167" y="950341"/>
                </a:lnTo>
                <a:lnTo>
                  <a:pt x="937147" y="896619"/>
                </a:lnTo>
                <a:lnTo>
                  <a:pt x="874268" y="896619"/>
                </a:lnTo>
                <a:lnTo>
                  <a:pt x="860770" y="883193"/>
                </a:lnTo>
                <a:close/>
              </a:path>
              <a:path w="955675" h="950595">
                <a:moveTo>
                  <a:pt x="887693" y="856143"/>
                </a:moveTo>
                <a:lnTo>
                  <a:pt x="860770" y="883193"/>
                </a:lnTo>
                <a:lnTo>
                  <a:pt x="874268" y="896619"/>
                </a:lnTo>
                <a:lnTo>
                  <a:pt x="901192" y="869569"/>
                </a:lnTo>
                <a:lnTo>
                  <a:pt x="887693" y="856143"/>
                </a:lnTo>
                <a:close/>
              </a:path>
              <a:path w="955675" h="950595">
                <a:moveTo>
                  <a:pt x="914526" y="829182"/>
                </a:moveTo>
                <a:lnTo>
                  <a:pt x="887693" y="856143"/>
                </a:lnTo>
                <a:lnTo>
                  <a:pt x="901192" y="869569"/>
                </a:lnTo>
                <a:lnTo>
                  <a:pt x="874268" y="896619"/>
                </a:lnTo>
                <a:lnTo>
                  <a:pt x="937147" y="896619"/>
                </a:lnTo>
                <a:lnTo>
                  <a:pt x="914526" y="829182"/>
                </a:lnTo>
                <a:close/>
              </a:path>
              <a:path w="955675" h="950595">
                <a:moveTo>
                  <a:pt x="26924" y="0"/>
                </a:moveTo>
                <a:lnTo>
                  <a:pt x="0" y="26924"/>
                </a:lnTo>
                <a:lnTo>
                  <a:pt x="860770" y="883193"/>
                </a:lnTo>
                <a:lnTo>
                  <a:pt x="887693" y="856143"/>
                </a:lnTo>
                <a:lnTo>
                  <a:pt x="26924" y="0"/>
                </a:lnTo>
                <a:close/>
              </a:path>
            </a:pathLst>
          </a:custGeom>
          <a:solidFill>
            <a:srgbClr val="497DBA"/>
          </a:solidFill>
        </p:spPr>
        <p:txBody>
          <a:bodyPr wrap="square" lIns="0" tIns="0" rIns="0" bIns="0" rtlCol="0"/>
          <a:lstStyle/>
          <a:p>
            <a:endParaRPr/>
          </a:p>
        </p:txBody>
      </p:sp>
      <p:sp>
        <p:nvSpPr>
          <p:cNvPr id="19" name="object 19"/>
          <p:cNvSpPr/>
          <p:nvPr/>
        </p:nvSpPr>
        <p:spPr>
          <a:xfrm>
            <a:off x="6776466" y="3029457"/>
            <a:ext cx="254635" cy="712470"/>
          </a:xfrm>
          <a:custGeom>
            <a:avLst/>
            <a:gdLst/>
            <a:ahLst/>
            <a:cxnLst/>
            <a:rect l="l" t="t" r="r" b="b"/>
            <a:pathLst>
              <a:path w="254635" h="712470">
                <a:moveTo>
                  <a:pt x="181655" y="608273"/>
                </a:moveTo>
                <a:lnTo>
                  <a:pt x="145161" y="619378"/>
                </a:lnTo>
                <a:lnTo>
                  <a:pt x="233172" y="712088"/>
                </a:lnTo>
                <a:lnTo>
                  <a:pt x="247668" y="626490"/>
                </a:lnTo>
                <a:lnTo>
                  <a:pt x="187198" y="626490"/>
                </a:lnTo>
                <a:lnTo>
                  <a:pt x="181655" y="608273"/>
                </a:lnTo>
                <a:close/>
              </a:path>
              <a:path w="254635" h="712470">
                <a:moveTo>
                  <a:pt x="218097" y="597184"/>
                </a:moveTo>
                <a:lnTo>
                  <a:pt x="181655" y="608273"/>
                </a:lnTo>
                <a:lnTo>
                  <a:pt x="187198" y="626490"/>
                </a:lnTo>
                <a:lnTo>
                  <a:pt x="223647" y="615441"/>
                </a:lnTo>
                <a:lnTo>
                  <a:pt x="218097" y="597184"/>
                </a:lnTo>
                <a:close/>
              </a:path>
              <a:path w="254635" h="712470">
                <a:moveTo>
                  <a:pt x="254508" y="586104"/>
                </a:moveTo>
                <a:lnTo>
                  <a:pt x="218097" y="597184"/>
                </a:lnTo>
                <a:lnTo>
                  <a:pt x="223647" y="615441"/>
                </a:lnTo>
                <a:lnTo>
                  <a:pt x="187198" y="626490"/>
                </a:lnTo>
                <a:lnTo>
                  <a:pt x="247668" y="626490"/>
                </a:lnTo>
                <a:lnTo>
                  <a:pt x="254508" y="586104"/>
                </a:lnTo>
                <a:close/>
              </a:path>
              <a:path w="254635" h="712470">
                <a:moveTo>
                  <a:pt x="36575" y="0"/>
                </a:moveTo>
                <a:lnTo>
                  <a:pt x="0" y="11175"/>
                </a:lnTo>
                <a:lnTo>
                  <a:pt x="181655" y="608273"/>
                </a:lnTo>
                <a:lnTo>
                  <a:pt x="218097" y="597184"/>
                </a:lnTo>
                <a:lnTo>
                  <a:pt x="36575" y="0"/>
                </a:lnTo>
                <a:close/>
              </a:path>
            </a:pathLst>
          </a:custGeom>
          <a:solidFill>
            <a:srgbClr val="497DBA"/>
          </a:solidFill>
        </p:spPr>
        <p:txBody>
          <a:bodyPr wrap="square" lIns="0" tIns="0" rIns="0" bIns="0" rtlCol="0"/>
          <a:lstStyle/>
          <a:p>
            <a:endParaRPr/>
          </a:p>
        </p:txBody>
      </p:sp>
      <p:sp>
        <p:nvSpPr>
          <p:cNvPr id="20" name="object 20"/>
          <p:cNvSpPr/>
          <p:nvPr/>
        </p:nvSpPr>
        <p:spPr>
          <a:xfrm>
            <a:off x="6680453" y="4568190"/>
            <a:ext cx="386080" cy="500380"/>
          </a:xfrm>
          <a:custGeom>
            <a:avLst/>
            <a:gdLst/>
            <a:ahLst/>
            <a:cxnLst/>
            <a:rect l="l" t="t" r="r" b="b"/>
            <a:pathLst>
              <a:path w="386079" h="500379">
                <a:moveTo>
                  <a:pt x="301663" y="79573"/>
                </a:moveTo>
                <a:lnTo>
                  <a:pt x="0" y="477266"/>
                </a:lnTo>
                <a:lnTo>
                  <a:pt x="30480" y="500253"/>
                </a:lnTo>
                <a:lnTo>
                  <a:pt x="331999" y="102589"/>
                </a:lnTo>
                <a:lnTo>
                  <a:pt x="301663" y="79573"/>
                </a:lnTo>
                <a:close/>
              </a:path>
              <a:path w="386079" h="500379">
                <a:moveTo>
                  <a:pt x="373781" y="64389"/>
                </a:moveTo>
                <a:lnTo>
                  <a:pt x="313182" y="64389"/>
                </a:lnTo>
                <a:lnTo>
                  <a:pt x="343535" y="87376"/>
                </a:lnTo>
                <a:lnTo>
                  <a:pt x="331999" y="102589"/>
                </a:lnTo>
                <a:lnTo>
                  <a:pt x="362331" y="125603"/>
                </a:lnTo>
                <a:lnTo>
                  <a:pt x="373781" y="64389"/>
                </a:lnTo>
                <a:close/>
              </a:path>
              <a:path w="386079" h="500379">
                <a:moveTo>
                  <a:pt x="313182" y="64389"/>
                </a:moveTo>
                <a:lnTo>
                  <a:pt x="301663" y="79573"/>
                </a:lnTo>
                <a:lnTo>
                  <a:pt x="331999" y="102589"/>
                </a:lnTo>
                <a:lnTo>
                  <a:pt x="343535" y="87376"/>
                </a:lnTo>
                <a:lnTo>
                  <a:pt x="313182" y="64389"/>
                </a:lnTo>
                <a:close/>
              </a:path>
              <a:path w="386079" h="500379">
                <a:moveTo>
                  <a:pt x="385825" y="0"/>
                </a:moveTo>
                <a:lnTo>
                  <a:pt x="271272" y="56515"/>
                </a:lnTo>
                <a:lnTo>
                  <a:pt x="301663" y="79573"/>
                </a:lnTo>
                <a:lnTo>
                  <a:pt x="313182" y="64389"/>
                </a:lnTo>
                <a:lnTo>
                  <a:pt x="373781" y="64389"/>
                </a:lnTo>
                <a:lnTo>
                  <a:pt x="385825" y="0"/>
                </a:lnTo>
                <a:close/>
              </a:path>
            </a:pathLst>
          </a:custGeom>
          <a:solidFill>
            <a:srgbClr val="497DBA"/>
          </a:solidFill>
        </p:spPr>
        <p:txBody>
          <a:bodyPr wrap="square" lIns="0" tIns="0" rIns="0" bIns="0" rtlCol="0"/>
          <a:lstStyle/>
          <a:p>
            <a:endParaRPr/>
          </a:p>
        </p:txBody>
      </p:sp>
      <p:sp>
        <p:nvSpPr>
          <p:cNvPr id="2" name="Прямоугольник 1"/>
          <p:cNvSpPr/>
          <p:nvPr/>
        </p:nvSpPr>
        <p:spPr>
          <a:xfrm>
            <a:off x="1480814" y="5888457"/>
            <a:ext cx="9914646" cy="400110"/>
          </a:xfrm>
          <a:prstGeom prst="rect">
            <a:avLst/>
          </a:prstGeom>
        </p:spPr>
        <p:txBody>
          <a:bodyPr wrap="square">
            <a:spAutoFit/>
          </a:bodyPr>
          <a:lstStyle/>
          <a:p>
            <a:pPr marL="2505710" marR="5080" indent="-2493645"/>
            <a:r>
              <a:rPr lang="ru-RU" sz="2000" b="1" dirty="0">
                <a:solidFill>
                  <a:srgbClr val="002060"/>
                </a:solidFill>
                <a:latin typeface="Trebuchet MS" panose="020B0603020202020204" pitchFamily="34" charset="0"/>
              </a:rPr>
              <a:t>можно </a:t>
            </a:r>
            <a:r>
              <a:rPr lang="ru-RU" sz="2000" b="1" spc="-5" dirty="0">
                <a:solidFill>
                  <a:srgbClr val="002060"/>
                </a:solidFill>
                <a:latin typeface="Trebuchet MS" panose="020B0603020202020204" pitchFamily="34" charset="0"/>
              </a:rPr>
              <a:t>на </a:t>
            </a:r>
            <a:r>
              <a:rPr lang="ru-RU" sz="2000" b="1" spc="-5" dirty="0" smtClean="0">
                <a:solidFill>
                  <a:srgbClr val="002060"/>
                </a:solidFill>
                <a:latin typeface="Trebuchet MS" panose="020B0603020202020204" pitchFamily="34" charset="0"/>
              </a:rPr>
              <a:t>25 </a:t>
            </a:r>
            <a:r>
              <a:rPr lang="ru-RU" sz="2000" b="1" dirty="0">
                <a:solidFill>
                  <a:srgbClr val="002060"/>
                </a:solidFill>
                <a:latin typeface="Trebuchet MS" panose="020B0603020202020204" pitchFamily="34" charset="0"/>
              </a:rPr>
              <a:t>% провести закупок только у МСП («б»)</a:t>
            </a:r>
            <a:r>
              <a:rPr lang="ru-RU" sz="2000" b="1" spc="-55" dirty="0">
                <a:solidFill>
                  <a:srgbClr val="002060"/>
                </a:solidFill>
                <a:latin typeface="Trebuchet MS" panose="020B0603020202020204" pitchFamily="34" charset="0"/>
              </a:rPr>
              <a:t> </a:t>
            </a:r>
            <a:r>
              <a:rPr lang="ru-RU" sz="2000" b="1" dirty="0">
                <a:solidFill>
                  <a:srgbClr val="002060"/>
                </a:solidFill>
                <a:latin typeface="Trebuchet MS" panose="020B0603020202020204" pitchFamily="34" charset="0"/>
              </a:rPr>
              <a:t>и </a:t>
            </a:r>
            <a:r>
              <a:rPr lang="ru-RU" sz="2000" b="1" dirty="0" smtClean="0">
                <a:solidFill>
                  <a:srgbClr val="002060"/>
                </a:solidFill>
                <a:latin typeface="Trebuchet MS" panose="020B0603020202020204" pitchFamily="34" charset="0"/>
              </a:rPr>
              <a:t>выбрать </a:t>
            </a:r>
            <a:r>
              <a:rPr lang="ru-RU" sz="2000" b="1" spc="-5" dirty="0" smtClean="0">
                <a:solidFill>
                  <a:srgbClr val="002060"/>
                </a:solidFill>
                <a:latin typeface="Trebuchet MS" panose="020B0603020202020204" pitchFamily="34" charset="0"/>
              </a:rPr>
              <a:t>весь</a:t>
            </a:r>
            <a:r>
              <a:rPr lang="ru-RU" sz="2000" b="1" spc="-80" dirty="0" smtClean="0">
                <a:solidFill>
                  <a:srgbClr val="002060"/>
                </a:solidFill>
                <a:latin typeface="Trebuchet MS" panose="020B0603020202020204" pitchFamily="34" charset="0"/>
              </a:rPr>
              <a:t> </a:t>
            </a:r>
            <a:r>
              <a:rPr lang="ru-RU" sz="2000" b="1" dirty="0">
                <a:solidFill>
                  <a:srgbClr val="002060"/>
                </a:solidFill>
                <a:latin typeface="Trebuchet MS" panose="020B0603020202020204" pitchFamily="34" charset="0"/>
              </a:rPr>
              <a:t>норматив</a:t>
            </a:r>
            <a:endParaRPr lang="ru-RU" sz="2000"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930018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0" y="304800"/>
            <a:ext cx="6103938" cy="338554"/>
          </a:xfrm>
          <a:prstGeom prst="rect">
            <a:avLst/>
          </a:prstGeom>
        </p:spPr>
        <p:txBody>
          <a:bodyPr vert="horz" wrap="square" lIns="0" tIns="0" rIns="0" bIns="0" rtlCol="0" anchor="b">
            <a:spAutoFit/>
          </a:bodyPr>
          <a:lstStyle/>
          <a:p>
            <a:pPr marL="12700">
              <a:lnSpc>
                <a:spcPct val="100000"/>
              </a:lnSpc>
            </a:pPr>
            <a:r>
              <a:rPr sz="2200" b="1" spc="-20" dirty="0" err="1" smtClean="0">
                <a:solidFill>
                  <a:srgbClr val="002060"/>
                </a:solidFill>
                <a:latin typeface="Trebuchet MS" panose="020B0603020202020204" pitchFamily="34" charset="0"/>
                <a:cs typeface="Calibri Light"/>
              </a:rPr>
              <a:t>Способы</a:t>
            </a:r>
            <a:r>
              <a:rPr sz="2200" b="1" spc="-20" dirty="0" smtClean="0">
                <a:solidFill>
                  <a:srgbClr val="002060"/>
                </a:solidFill>
                <a:latin typeface="Trebuchet MS" panose="020B0603020202020204" pitchFamily="34" charset="0"/>
                <a:cs typeface="Calibri Light"/>
              </a:rPr>
              <a:t> </a:t>
            </a:r>
            <a:r>
              <a:rPr sz="2200" b="1" spc="-25" dirty="0">
                <a:solidFill>
                  <a:srgbClr val="002060"/>
                </a:solidFill>
                <a:latin typeface="Trebuchet MS" panose="020B0603020202020204" pitchFamily="34" charset="0"/>
                <a:cs typeface="Calibri Light"/>
              </a:rPr>
              <a:t>поддержки</a:t>
            </a:r>
            <a:r>
              <a:rPr sz="2200" b="1" spc="-165" dirty="0">
                <a:solidFill>
                  <a:srgbClr val="002060"/>
                </a:solidFill>
                <a:latin typeface="Trebuchet MS" panose="020B0603020202020204" pitchFamily="34" charset="0"/>
                <a:cs typeface="Calibri Light"/>
              </a:rPr>
              <a:t> </a:t>
            </a:r>
            <a:r>
              <a:rPr sz="2200" b="1" spc="-20" dirty="0">
                <a:solidFill>
                  <a:srgbClr val="002060"/>
                </a:solidFill>
                <a:latin typeface="Trebuchet MS" panose="020B0603020202020204" pitchFamily="34" charset="0"/>
                <a:cs typeface="Calibri Light"/>
              </a:rPr>
              <a:t>«а»</a:t>
            </a:r>
            <a:endParaRPr sz="2200" b="1" dirty="0">
              <a:solidFill>
                <a:srgbClr val="002060"/>
              </a:solidFill>
              <a:latin typeface="Trebuchet MS" panose="020B0603020202020204" pitchFamily="34" charset="0"/>
              <a:cs typeface="Calibri Light"/>
            </a:endParaRPr>
          </a:p>
        </p:txBody>
      </p:sp>
      <p:sp>
        <p:nvSpPr>
          <p:cNvPr id="4" name="object 4"/>
          <p:cNvSpPr/>
          <p:nvPr/>
        </p:nvSpPr>
        <p:spPr>
          <a:xfrm>
            <a:off x="2001044" y="1141076"/>
            <a:ext cx="9771856" cy="833119"/>
          </a:xfrm>
          <a:custGeom>
            <a:avLst/>
            <a:gdLst/>
            <a:ahLst/>
            <a:cxnLst/>
            <a:rect l="l" t="t" r="r" b="b"/>
            <a:pathLst>
              <a:path w="7653655" h="833119">
                <a:moveTo>
                  <a:pt x="0" y="138811"/>
                </a:moveTo>
                <a:lnTo>
                  <a:pt x="7080" y="94918"/>
                </a:lnTo>
                <a:lnTo>
                  <a:pt x="26796" y="56811"/>
                </a:lnTo>
                <a:lnTo>
                  <a:pt x="56861" y="26769"/>
                </a:lnTo>
                <a:lnTo>
                  <a:pt x="94987" y="7072"/>
                </a:lnTo>
                <a:lnTo>
                  <a:pt x="138887" y="0"/>
                </a:lnTo>
                <a:lnTo>
                  <a:pt x="7514539" y="0"/>
                </a:lnTo>
                <a:lnTo>
                  <a:pt x="7558431" y="7072"/>
                </a:lnTo>
                <a:lnTo>
                  <a:pt x="7596538" y="26769"/>
                </a:lnTo>
                <a:lnTo>
                  <a:pt x="7626580" y="56811"/>
                </a:lnTo>
                <a:lnTo>
                  <a:pt x="7646277" y="94918"/>
                </a:lnTo>
                <a:lnTo>
                  <a:pt x="7653350" y="138811"/>
                </a:lnTo>
                <a:lnTo>
                  <a:pt x="7653350" y="694309"/>
                </a:lnTo>
                <a:lnTo>
                  <a:pt x="7646277" y="738201"/>
                </a:lnTo>
                <a:lnTo>
                  <a:pt x="7626580" y="776308"/>
                </a:lnTo>
                <a:lnTo>
                  <a:pt x="7596538" y="806350"/>
                </a:lnTo>
                <a:lnTo>
                  <a:pt x="7558431" y="826047"/>
                </a:lnTo>
                <a:lnTo>
                  <a:pt x="7514539" y="833120"/>
                </a:lnTo>
                <a:lnTo>
                  <a:pt x="138887" y="833120"/>
                </a:lnTo>
                <a:lnTo>
                  <a:pt x="94987" y="826047"/>
                </a:lnTo>
                <a:lnTo>
                  <a:pt x="56861" y="806350"/>
                </a:lnTo>
                <a:lnTo>
                  <a:pt x="26796" y="776308"/>
                </a:lnTo>
                <a:lnTo>
                  <a:pt x="7080" y="738201"/>
                </a:lnTo>
                <a:lnTo>
                  <a:pt x="0" y="694309"/>
                </a:lnTo>
                <a:lnTo>
                  <a:pt x="0" y="138811"/>
                </a:lnTo>
                <a:close/>
              </a:path>
            </a:pathLst>
          </a:custGeom>
          <a:ln w="25400">
            <a:solidFill>
              <a:srgbClr val="00B050"/>
            </a:solidFill>
          </a:ln>
        </p:spPr>
        <p:txBody>
          <a:bodyPr wrap="square" lIns="0" tIns="0" rIns="0" bIns="0" rtlCol="0"/>
          <a:lstStyle/>
          <a:p>
            <a:endParaRPr dirty="0">
              <a:latin typeface="Trebuchet MS" panose="020B0603020202020204" pitchFamily="34" charset="0"/>
            </a:endParaRPr>
          </a:p>
        </p:txBody>
      </p:sp>
      <p:sp>
        <p:nvSpPr>
          <p:cNvPr id="5" name="object 5"/>
          <p:cNvSpPr txBox="1"/>
          <p:nvPr/>
        </p:nvSpPr>
        <p:spPr>
          <a:xfrm>
            <a:off x="2158523" y="1306175"/>
            <a:ext cx="9287806" cy="615553"/>
          </a:xfrm>
          <a:prstGeom prst="rect">
            <a:avLst/>
          </a:prstGeom>
        </p:spPr>
        <p:txBody>
          <a:bodyPr vert="horz" wrap="square" lIns="0" tIns="0" rIns="0" bIns="0" rtlCol="0">
            <a:spAutoFit/>
          </a:bodyPr>
          <a:lstStyle/>
          <a:p>
            <a:pPr marL="12700" marR="5080"/>
            <a:r>
              <a:rPr sz="2000" dirty="0">
                <a:solidFill>
                  <a:srgbClr val="1F487C"/>
                </a:solidFill>
                <a:latin typeface="+mn-lt"/>
              </a:rPr>
              <a:t>Участниками </a:t>
            </a:r>
            <a:r>
              <a:rPr sz="2000" spc="-5" dirty="0">
                <a:solidFill>
                  <a:srgbClr val="1F487C"/>
                </a:solidFill>
                <a:latin typeface="+mn-lt"/>
              </a:rPr>
              <a:t>которых </a:t>
            </a:r>
            <a:r>
              <a:rPr sz="2000" dirty="0">
                <a:solidFill>
                  <a:srgbClr val="1F487C"/>
                </a:solidFill>
                <a:latin typeface="+mn-lt"/>
              </a:rPr>
              <a:t>являются любые лица, в том числе субъекты малого и  среднего предпринимательства </a:t>
            </a:r>
            <a:r>
              <a:rPr sz="2000" b="1" dirty="0">
                <a:solidFill>
                  <a:srgbClr val="FF0000"/>
                </a:solidFill>
                <a:latin typeface="+mn-lt"/>
              </a:rPr>
              <a:t>(«на общих</a:t>
            </a:r>
            <a:r>
              <a:rPr sz="2000" b="1" spc="-45" dirty="0">
                <a:solidFill>
                  <a:srgbClr val="FF0000"/>
                </a:solidFill>
                <a:latin typeface="+mn-lt"/>
              </a:rPr>
              <a:t> </a:t>
            </a:r>
            <a:r>
              <a:rPr sz="2000" b="1" spc="-5" dirty="0">
                <a:solidFill>
                  <a:srgbClr val="FF0000"/>
                </a:solidFill>
                <a:latin typeface="+mn-lt"/>
              </a:rPr>
              <a:t>основаниях»)</a:t>
            </a:r>
            <a:endParaRPr sz="2000" dirty="0">
              <a:latin typeface="+mn-lt"/>
            </a:endParaRPr>
          </a:p>
        </p:txBody>
      </p:sp>
      <p:sp>
        <p:nvSpPr>
          <p:cNvPr id="6" name="object 6"/>
          <p:cNvSpPr/>
          <p:nvPr/>
        </p:nvSpPr>
        <p:spPr>
          <a:xfrm>
            <a:off x="1135329" y="1144091"/>
            <a:ext cx="639445" cy="833119"/>
          </a:xfrm>
          <a:custGeom>
            <a:avLst/>
            <a:gdLst/>
            <a:ahLst/>
            <a:cxnLst/>
            <a:rect l="l" t="t" r="r" b="b"/>
            <a:pathLst>
              <a:path w="639444" h="833119">
                <a:moveTo>
                  <a:pt x="0" y="106425"/>
                </a:moveTo>
                <a:lnTo>
                  <a:pt x="8368" y="64990"/>
                </a:lnTo>
                <a:lnTo>
                  <a:pt x="31188" y="31162"/>
                </a:lnTo>
                <a:lnTo>
                  <a:pt x="65033" y="8360"/>
                </a:lnTo>
                <a:lnTo>
                  <a:pt x="106476" y="0"/>
                </a:lnTo>
                <a:lnTo>
                  <a:pt x="532396" y="0"/>
                </a:lnTo>
                <a:lnTo>
                  <a:pt x="573840" y="8360"/>
                </a:lnTo>
                <a:lnTo>
                  <a:pt x="607685" y="31162"/>
                </a:lnTo>
                <a:lnTo>
                  <a:pt x="630505" y="64990"/>
                </a:lnTo>
                <a:lnTo>
                  <a:pt x="638873" y="106425"/>
                </a:lnTo>
                <a:lnTo>
                  <a:pt x="638873" y="726694"/>
                </a:lnTo>
                <a:lnTo>
                  <a:pt x="630505" y="768129"/>
                </a:lnTo>
                <a:lnTo>
                  <a:pt x="607685" y="801957"/>
                </a:lnTo>
                <a:lnTo>
                  <a:pt x="573840" y="824759"/>
                </a:lnTo>
                <a:lnTo>
                  <a:pt x="532396" y="833120"/>
                </a:lnTo>
                <a:lnTo>
                  <a:pt x="106476" y="833120"/>
                </a:lnTo>
                <a:lnTo>
                  <a:pt x="65033" y="824759"/>
                </a:lnTo>
                <a:lnTo>
                  <a:pt x="31188" y="801957"/>
                </a:lnTo>
                <a:lnTo>
                  <a:pt x="8368" y="768129"/>
                </a:lnTo>
                <a:lnTo>
                  <a:pt x="0" y="726694"/>
                </a:lnTo>
                <a:lnTo>
                  <a:pt x="0" y="106425"/>
                </a:lnTo>
                <a:close/>
              </a:path>
            </a:pathLst>
          </a:custGeom>
          <a:ln w="25400">
            <a:solidFill>
              <a:srgbClr val="00B050"/>
            </a:solidFill>
          </a:ln>
        </p:spPr>
        <p:txBody>
          <a:bodyPr wrap="square" lIns="0" tIns="0" rIns="0" bIns="0" rtlCol="0"/>
          <a:lstStyle/>
          <a:p>
            <a:endParaRPr sz="2000" dirty="0"/>
          </a:p>
        </p:txBody>
      </p:sp>
      <p:sp>
        <p:nvSpPr>
          <p:cNvPr id="7" name="object 7"/>
          <p:cNvSpPr txBox="1"/>
          <p:nvPr/>
        </p:nvSpPr>
        <p:spPr>
          <a:xfrm>
            <a:off x="1204226" y="1403746"/>
            <a:ext cx="501649" cy="307777"/>
          </a:xfrm>
          <a:prstGeom prst="rect">
            <a:avLst/>
          </a:prstGeom>
        </p:spPr>
        <p:txBody>
          <a:bodyPr vert="horz" wrap="square" lIns="0" tIns="0" rIns="0" bIns="0" rtlCol="0">
            <a:spAutoFit/>
          </a:bodyPr>
          <a:lstStyle/>
          <a:p>
            <a:pPr marL="12700"/>
            <a:r>
              <a:rPr sz="2000" b="1" spc="-5" dirty="0">
                <a:solidFill>
                  <a:srgbClr val="1F487C"/>
                </a:solidFill>
              </a:rPr>
              <a:t>«а»</a:t>
            </a:r>
            <a:endParaRPr sz="2000" dirty="0"/>
          </a:p>
        </p:txBody>
      </p:sp>
      <p:sp>
        <p:nvSpPr>
          <p:cNvPr id="8" name="object 8"/>
          <p:cNvSpPr txBox="1"/>
          <p:nvPr/>
        </p:nvSpPr>
        <p:spPr>
          <a:xfrm>
            <a:off x="563809" y="2081392"/>
            <a:ext cx="10882520" cy="4001095"/>
          </a:xfrm>
          <a:prstGeom prst="rect">
            <a:avLst/>
          </a:prstGeom>
        </p:spPr>
        <p:txBody>
          <a:bodyPr vert="horz" wrap="square" lIns="0" tIns="0" rIns="0" bIns="0" rtlCol="0">
            <a:spAutoFit/>
          </a:bodyPr>
          <a:lstStyle/>
          <a:p>
            <a:pPr marL="12700"/>
            <a:r>
              <a:rPr sz="2000" dirty="0">
                <a:latin typeface="Trebuchet MS" panose="020B0603020202020204" pitchFamily="34" charset="0"/>
              </a:rPr>
              <a:t>Никаких специальных </a:t>
            </a:r>
            <a:r>
              <a:rPr sz="2000" spc="-5" dirty="0">
                <a:latin typeface="Trebuchet MS" panose="020B0603020202020204" pitchFamily="34" charset="0"/>
              </a:rPr>
              <a:t>требований </a:t>
            </a:r>
            <a:r>
              <a:rPr sz="2000" dirty="0">
                <a:latin typeface="Trebuchet MS" panose="020B0603020202020204" pitchFamily="34" charset="0"/>
              </a:rPr>
              <a:t>к </a:t>
            </a:r>
            <a:r>
              <a:rPr sz="2000" spc="-5" dirty="0">
                <a:latin typeface="Trebuchet MS" panose="020B0603020202020204" pitchFamily="34" charset="0"/>
              </a:rPr>
              <a:t>таким </a:t>
            </a:r>
            <a:r>
              <a:rPr sz="2000" dirty="0">
                <a:latin typeface="Trebuchet MS" panose="020B0603020202020204" pitchFamily="34" charset="0"/>
              </a:rPr>
              <a:t>закупкам</a:t>
            </a:r>
            <a:r>
              <a:rPr sz="2000" spc="10" dirty="0">
                <a:latin typeface="Trebuchet MS" panose="020B0603020202020204" pitchFamily="34" charset="0"/>
              </a:rPr>
              <a:t> </a:t>
            </a:r>
            <a:r>
              <a:rPr sz="2000" spc="-5" dirty="0">
                <a:latin typeface="Trebuchet MS" panose="020B0603020202020204" pitchFamily="34" charset="0"/>
              </a:rPr>
              <a:t>нет!</a:t>
            </a:r>
            <a:endParaRPr sz="2000" dirty="0">
              <a:latin typeface="Trebuchet MS" panose="020B0603020202020204" pitchFamily="34" charset="0"/>
            </a:endParaRPr>
          </a:p>
          <a:p>
            <a:pPr>
              <a:spcBef>
                <a:spcPts val="20"/>
              </a:spcBef>
            </a:pPr>
            <a:endParaRPr sz="2000" dirty="0">
              <a:latin typeface="Trebuchet MS" panose="020B0603020202020204" pitchFamily="34" charset="0"/>
              <a:cs typeface="Times New Roman"/>
            </a:endParaRPr>
          </a:p>
          <a:p>
            <a:pPr marL="12700" marR="5080"/>
            <a:r>
              <a:rPr sz="2000" dirty="0">
                <a:latin typeface="Trebuchet MS" panose="020B0603020202020204" pitchFamily="34" charset="0"/>
              </a:rPr>
              <a:t>Нет </a:t>
            </a:r>
            <a:r>
              <a:rPr sz="2000" spc="-5" dirty="0">
                <a:latin typeface="Trebuchet MS" panose="020B0603020202020204" pitchFamily="34" charset="0"/>
              </a:rPr>
              <a:t>обязанности </a:t>
            </a:r>
            <a:r>
              <a:rPr sz="2000" dirty="0">
                <a:latin typeface="Trebuchet MS" panose="020B0603020202020204" pitchFamily="34" charset="0"/>
              </a:rPr>
              <a:t>указывать в извещении / документации специальных условий для  проведения закупки по пп. </a:t>
            </a:r>
            <a:r>
              <a:rPr sz="2000" spc="-5" dirty="0">
                <a:latin typeface="Trebuchet MS" panose="020B0603020202020204" pitchFamily="34" charset="0"/>
              </a:rPr>
              <a:t>«а» </a:t>
            </a:r>
            <a:r>
              <a:rPr sz="2000" dirty="0">
                <a:latin typeface="Trebuchet MS" panose="020B0603020202020204" pitchFamily="34" charset="0"/>
              </a:rPr>
              <a:t>п. 4 ПП </a:t>
            </a:r>
            <a:r>
              <a:rPr sz="2000" spc="-5" dirty="0">
                <a:latin typeface="Trebuchet MS" panose="020B0603020202020204" pitchFamily="34" charset="0"/>
              </a:rPr>
              <a:t>РФ </a:t>
            </a:r>
            <a:r>
              <a:rPr sz="2000" dirty="0">
                <a:latin typeface="Trebuchet MS" panose="020B0603020202020204" pitchFamily="34" charset="0"/>
              </a:rPr>
              <a:t>№</a:t>
            </a:r>
            <a:r>
              <a:rPr sz="2000" spc="-75" dirty="0">
                <a:latin typeface="Trebuchet MS" panose="020B0603020202020204" pitchFamily="34" charset="0"/>
              </a:rPr>
              <a:t> </a:t>
            </a:r>
            <a:r>
              <a:rPr sz="2000" spc="-5" dirty="0">
                <a:latin typeface="Trebuchet MS" panose="020B0603020202020204" pitchFamily="34" charset="0"/>
              </a:rPr>
              <a:t>1352.</a:t>
            </a:r>
            <a:endParaRPr sz="2000" dirty="0">
              <a:latin typeface="Trebuchet MS" panose="020B0603020202020204" pitchFamily="34" charset="0"/>
            </a:endParaRPr>
          </a:p>
          <a:p>
            <a:pPr>
              <a:spcBef>
                <a:spcPts val="20"/>
              </a:spcBef>
            </a:pPr>
            <a:endParaRPr sz="2000" dirty="0">
              <a:latin typeface="Trebuchet MS" panose="020B0603020202020204" pitchFamily="34" charset="0"/>
              <a:cs typeface="Times New Roman"/>
            </a:endParaRPr>
          </a:p>
          <a:p>
            <a:pPr marL="355600" indent="-342900">
              <a:buAutoNum type="arabicPeriod"/>
              <a:tabLst>
                <a:tab pos="355600" algn="l"/>
              </a:tabLst>
            </a:pPr>
            <a:r>
              <a:rPr sz="2000" dirty="0">
                <a:latin typeface="Trebuchet MS" panose="020B0603020202020204" pitchFamily="34" charset="0"/>
              </a:rPr>
              <a:t>Провели закупку </a:t>
            </a:r>
            <a:r>
              <a:rPr sz="2000" spc="-5" dirty="0">
                <a:latin typeface="Trebuchet MS" panose="020B0603020202020204" pitchFamily="34" charset="0"/>
              </a:rPr>
              <a:t>«на </a:t>
            </a:r>
            <a:r>
              <a:rPr sz="2000" dirty="0">
                <a:latin typeface="Trebuchet MS" panose="020B0603020202020204" pitchFamily="34" charset="0"/>
              </a:rPr>
              <a:t>общих основаниях» (участники – любые</a:t>
            </a:r>
            <a:r>
              <a:rPr sz="2000" spc="-45" dirty="0">
                <a:latin typeface="Trebuchet MS" panose="020B0603020202020204" pitchFamily="34" charset="0"/>
              </a:rPr>
              <a:t> </a:t>
            </a:r>
            <a:r>
              <a:rPr sz="2000" dirty="0">
                <a:latin typeface="Trebuchet MS" panose="020B0603020202020204" pitchFamily="34" charset="0"/>
              </a:rPr>
              <a:t>лица).</a:t>
            </a:r>
          </a:p>
          <a:p>
            <a:pPr marL="355600" indent="-342900">
              <a:buAutoNum type="arabicPeriod"/>
              <a:tabLst>
                <a:tab pos="355600" algn="l"/>
              </a:tabLst>
            </a:pPr>
            <a:r>
              <a:rPr sz="2000" dirty="0" err="1">
                <a:latin typeface="Trebuchet MS" panose="020B0603020202020204" pitchFamily="34" charset="0"/>
              </a:rPr>
              <a:t>Победитель</a:t>
            </a:r>
            <a:r>
              <a:rPr sz="2000" spc="-80" dirty="0">
                <a:latin typeface="Trebuchet MS" panose="020B0603020202020204" pitchFamily="34" charset="0"/>
              </a:rPr>
              <a:t> </a:t>
            </a:r>
            <a:r>
              <a:rPr lang="ru-RU" sz="2000" spc="-80" dirty="0" smtClean="0">
                <a:latin typeface="Trebuchet MS" panose="020B0603020202020204" pitchFamily="34" charset="0"/>
              </a:rPr>
              <a:t>субъект </a:t>
            </a:r>
            <a:r>
              <a:rPr sz="2000" dirty="0" smtClean="0">
                <a:latin typeface="Trebuchet MS" panose="020B0603020202020204" pitchFamily="34" charset="0"/>
              </a:rPr>
              <a:t>МСП</a:t>
            </a:r>
            <a:endParaRPr sz="2000" dirty="0">
              <a:latin typeface="Trebuchet MS" panose="020B0603020202020204" pitchFamily="34" charset="0"/>
            </a:endParaRPr>
          </a:p>
          <a:p>
            <a:pPr marL="355600" indent="-342900">
              <a:buAutoNum type="arabicPeriod"/>
              <a:tabLst>
                <a:tab pos="355600" algn="l"/>
              </a:tabLst>
            </a:pPr>
            <a:r>
              <a:rPr sz="2000" spc="-5" dirty="0">
                <a:latin typeface="Trebuchet MS" panose="020B0603020202020204" pitchFamily="34" charset="0"/>
              </a:rPr>
              <a:t>Заключен</a:t>
            </a:r>
            <a:r>
              <a:rPr sz="2000" spc="-35" dirty="0">
                <a:latin typeface="Trebuchet MS" panose="020B0603020202020204" pitchFamily="34" charset="0"/>
              </a:rPr>
              <a:t> </a:t>
            </a:r>
            <a:r>
              <a:rPr sz="2000" spc="-5" dirty="0">
                <a:latin typeface="Trebuchet MS" panose="020B0603020202020204" pitchFamily="34" charset="0"/>
              </a:rPr>
              <a:t>договор</a:t>
            </a:r>
            <a:endParaRPr sz="2000" dirty="0">
              <a:latin typeface="Trebuchet MS" panose="020B0603020202020204" pitchFamily="34" charset="0"/>
            </a:endParaRPr>
          </a:p>
          <a:p>
            <a:pPr marL="355600" indent="-342900">
              <a:buAutoNum type="arabicPeriod"/>
              <a:tabLst>
                <a:tab pos="355600" algn="l"/>
              </a:tabLst>
            </a:pPr>
            <a:r>
              <a:rPr sz="2000" spc="-5" dirty="0">
                <a:latin typeface="Trebuchet MS" panose="020B0603020202020204" pitchFamily="34" charset="0"/>
              </a:rPr>
              <a:t>Договор </a:t>
            </a:r>
            <a:r>
              <a:rPr sz="2000" dirty="0">
                <a:latin typeface="Trebuchet MS" panose="020B0603020202020204" pitchFamily="34" charset="0"/>
              </a:rPr>
              <a:t>учтен в </a:t>
            </a:r>
            <a:r>
              <a:rPr lang="ru-RU" sz="2000" dirty="0" smtClean="0">
                <a:latin typeface="Trebuchet MS" panose="020B0603020202020204" pitchFamily="34" charset="0"/>
              </a:rPr>
              <a:t>5</a:t>
            </a:r>
            <a:r>
              <a:rPr sz="2000" dirty="0" smtClean="0">
                <a:latin typeface="Trebuchet MS" panose="020B0603020202020204" pitchFamily="34" charset="0"/>
              </a:rPr>
              <a:t> </a:t>
            </a:r>
            <a:r>
              <a:rPr sz="2000" dirty="0">
                <a:latin typeface="Trebuchet MS" panose="020B0603020202020204" pitchFamily="34" charset="0"/>
              </a:rPr>
              <a:t>% объема закупок у</a:t>
            </a:r>
            <a:r>
              <a:rPr sz="2000" spc="-50" dirty="0">
                <a:latin typeface="Trebuchet MS" panose="020B0603020202020204" pitchFamily="34" charset="0"/>
              </a:rPr>
              <a:t> </a:t>
            </a:r>
            <a:r>
              <a:rPr sz="2000" dirty="0">
                <a:latin typeface="Trebuchet MS" panose="020B0603020202020204" pitchFamily="34" charset="0"/>
              </a:rPr>
              <a:t>МСП.</a:t>
            </a:r>
          </a:p>
          <a:p>
            <a:pPr>
              <a:spcBef>
                <a:spcPts val="20"/>
              </a:spcBef>
            </a:pPr>
            <a:endParaRPr sz="2000" dirty="0">
              <a:latin typeface="Trebuchet MS" panose="020B0603020202020204" pitchFamily="34" charset="0"/>
              <a:cs typeface="Times New Roman"/>
            </a:endParaRPr>
          </a:p>
          <a:p>
            <a:pPr marL="12700" marR="5080">
              <a:spcBef>
                <a:spcPts val="5"/>
              </a:spcBef>
            </a:pPr>
            <a:r>
              <a:rPr sz="2000" b="1" spc="-5" dirty="0">
                <a:latin typeface="Trebuchet MS" panose="020B0603020202020204" pitchFamily="34" charset="0"/>
              </a:rPr>
              <a:t>Пункт 6.2. </a:t>
            </a:r>
            <a:r>
              <a:rPr sz="2000" dirty="0">
                <a:latin typeface="Trebuchet MS" panose="020B0603020202020204" pitchFamily="34" charset="0"/>
              </a:rPr>
              <a:t>При формировании годового отчета … заказчиками могут быть  использованы сведения единого реестра субъектов МСП … </a:t>
            </a:r>
            <a:r>
              <a:rPr sz="2000" b="1" dirty="0">
                <a:solidFill>
                  <a:srgbClr val="FF0000"/>
                </a:solidFill>
                <a:latin typeface="Trebuchet MS" panose="020B0603020202020204" pitchFamily="34" charset="0"/>
              </a:rPr>
              <a:t>вне зависимости </a:t>
            </a:r>
            <a:r>
              <a:rPr sz="2000" spc="-5" dirty="0">
                <a:latin typeface="Trebuchet MS" panose="020B0603020202020204" pitchFamily="34" charset="0"/>
              </a:rPr>
              <a:t>от  </a:t>
            </a:r>
            <a:r>
              <a:rPr sz="2000" dirty="0">
                <a:latin typeface="Trebuchet MS" panose="020B0603020202020204" pitchFamily="34" charset="0"/>
              </a:rPr>
              <a:t>представления участниками закупки сведений или</a:t>
            </a:r>
            <a:r>
              <a:rPr sz="2000" spc="30" dirty="0">
                <a:latin typeface="Trebuchet MS" panose="020B0603020202020204" pitchFamily="34" charset="0"/>
              </a:rPr>
              <a:t> </a:t>
            </a:r>
            <a:r>
              <a:rPr sz="2000" spc="-5" dirty="0">
                <a:latin typeface="Trebuchet MS" panose="020B0603020202020204" pitchFamily="34" charset="0"/>
              </a:rPr>
              <a:t>документов...</a:t>
            </a:r>
            <a:endParaRPr sz="2000" dirty="0">
              <a:latin typeface="Trebuchet MS" panose="020B0603020202020204" pitchFamily="34" charset="0"/>
            </a:endParaRPr>
          </a:p>
        </p:txBody>
      </p:sp>
    </p:spTree>
    <p:extLst>
      <p:ext uri="{BB962C8B-B14F-4D97-AF65-F5344CB8AC3E}">
        <p14:creationId xmlns:p14="http://schemas.microsoft.com/office/powerpoint/2010/main" val="1139756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3400" y="990600"/>
            <a:ext cx="10916992" cy="4093428"/>
          </a:xfrm>
          <a:prstGeom prst="rect">
            <a:avLst/>
          </a:prstGeom>
        </p:spPr>
        <p:txBody>
          <a:bodyPr wrap="square">
            <a:spAutoFit/>
          </a:bodyPr>
          <a:lstStyle/>
          <a:p>
            <a:r>
              <a:rPr lang="ru-RU" sz="2000" b="1" dirty="0">
                <a:solidFill>
                  <a:srgbClr val="00B0F0"/>
                </a:solidFill>
                <a:latin typeface="Trebuchet MS" panose="020B0603020202020204" pitchFamily="34" charset="0"/>
              </a:rPr>
              <a:t>В норматив № </a:t>
            </a:r>
            <a:r>
              <a:rPr lang="ru-RU" sz="2000" b="1" dirty="0" smtClean="0">
                <a:solidFill>
                  <a:srgbClr val="00B0F0"/>
                </a:solidFill>
                <a:latin typeface="Trebuchet MS" panose="020B0603020202020204" pitchFamily="34" charset="0"/>
              </a:rPr>
              <a:t>1 (25%)</a:t>
            </a:r>
          </a:p>
          <a:p>
            <a:endParaRPr lang="ru-RU" sz="2000" b="1" dirty="0" smtClean="0">
              <a:solidFill>
                <a:srgbClr val="00B0F0"/>
              </a:solidFill>
              <a:latin typeface="Trebuchet MS" panose="020B0603020202020204" pitchFamily="34" charset="0"/>
            </a:endParaRPr>
          </a:p>
          <a:p>
            <a:pPr marL="285750" indent="-285750">
              <a:buFont typeface="Arial" panose="020B0604020202020204" pitchFamily="34" charset="0"/>
              <a:buChar char="•"/>
            </a:pPr>
            <a:r>
              <a:rPr lang="ru-RU" sz="2000" dirty="0" smtClean="0">
                <a:solidFill>
                  <a:srgbClr val="000000"/>
                </a:solidFill>
                <a:latin typeface="Trebuchet MS" panose="020B0603020202020204" pitchFamily="34" charset="0"/>
              </a:rPr>
              <a:t>входят </a:t>
            </a:r>
            <a:r>
              <a:rPr lang="ru-RU" sz="2000" dirty="0">
                <a:solidFill>
                  <a:srgbClr val="000000"/>
                </a:solidFill>
                <a:latin typeface="Trebuchet MS" panose="020B0603020202020204" pitchFamily="34" charset="0"/>
              </a:rPr>
              <a:t>закупки, осуществляемые без специальных ограничений </a:t>
            </a:r>
            <a:r>
              <a:rPr lang="ru-RU" sz="2000" dirty="0" smtClean="0">
                <a:solidFill>
                  <a:srgbClr val="000000"/>
                </a:solidFill>
                <a:latin typeface="Trebuchet MS" panose="020B0603020202020204" pitchFamily="34" charset="0"/>
              </a:rPr>
              <a:t>(закупки </a:t>
            </a:r>
            <a:r>
              <a:rPr lang="ru-RU" sz="2000" dirty="0">
                <a:solidFill>
                  <a:srgbClr val="000000"/>
                </a:solidFill>
                <a:latin typeface="Trebuchet MS" panose="020B0603020202020204" pitchFamily="34" charset="0"/>
              </a:rPr>
              <a:t>«на общих основаниях»), в которых участниками могут быть любые лица (в том числе субъекты МСП). </a:t>
            </a:r>
            <a:endParaRPr lang="ru-RU" sz="2000" dirty="0" smtClean="0">
              <a:solidFill>
                <a:srgbClr val="000000"/>
              </a:solidFill>
              <a:latin typeface="Trebuchet MS" panose="020B0603020202020204" pitchFamily="34" charset="0"/>
            </a:endParaRPr>
          </a:p>
          <a:p>
            <a:r>
              <a:rPr lang="ru-RU" sz="2000" dirty="0" smtClean="0">
                <a:solidFill>
                  <a:srgbClr val="000000"/>
                </a:solidFill>
                <a:latin typeface="Trebuchet MS" panose="020B0603020202020204" pitchFamily="34" charset="0"/>
              </a:rPr>
              <a:t>Если </a:t>
            </a:r>
            <a:r>
              <a:rPr lang="ru-RU" sz="2000" dirty="0">
                <a:solidFill>
                  <a:srgbClr val="000000"/>
                </a:solidFill>
                <a:latin typeface="Trebuchet MS" panose="020B0603020202020204" pitchFamily="34" charset="0"/>
              </a:rPr>
              <a:t>по результатам закупки «на общих основаниях» заказчиком будет заключен договор с контрагентом из числа субъектов МСП, то стоимость договора будет учтена заказчиком при выполнении указанного норматива. </a:t>
            </a:r>
            <a:endParaRPr lang="ru-RU" sz="2000" dirty="0" smtClean="0">
              <a:solidFill>
                <a:srgbClr val="000000"/>
              </a:solidFill>
              <a:latin typeface="Trebuchet MS" panose="020B0603020202020204" pitchFamily="34" charset="0"/>
            </a:endParaRPr>
          </a:p>
          <a:p>
            <a:endParaRPr lang="ru-RU" sz="2000" dirty="0" smtClean="0">
              <a:solidFill>
                <a:srgbClr val="000000"/>
              </a:solidFill>
              <a:latin typeface="Trebuchet MS" panose="020B0603020202020204" pitchFamily="34" charset="0"/>
            </a:endParaRPr>
          </a:p>
          <a:p>
            <a:pPr marL="285750" indent="-285750">
              <a:buFont typeface="Arial" panose="020B0604020202020204" pitchFamily="34" charset="0"/>
              <a:buChar char="•"/>
            </a:pPr>
            <a:r>
              <a:rPr lang="ru-RU" sz="2000" dirty="0" smtClean="0">
                <a:solidFill>
                  <a:srgbClr val="000000"/>
                </a:solidFill>
                <a:latin typeface="Trebuchet MS" panose="020B0603020202020204" pitchFamily="34" charset="0"/>
              </a:rPr>
              <a:t>договоры</a:t>
            </a:r>
            <a:r>
              <a:rPr lang="ru-RU" sz="2000" dirty="0">
                <a:solidFill>
                  <a:srgbClr val="000000"/>
                </a:solidFill>
                <a:latin typeface="Trebuchet MS" panose="020B0603020202020204" pitchFamily="34" charset="0"/>
              </a:rPr>
              <a:t>, в которых заказчик предусмотрел специальное условие об обязательном привлечении к исполнению договора субподрядчиков из числа субъектов </a:t>
            </a:r>
            <a:r>
              <a:rPr lang="ru-RU" sz="2000" dirty="0" smtClean="0">
                <a:solidFill>
                  <a:srgbClr val="000000"/>
                </a:solidFill>
                <a:latin typeface="Trebuchet MS" panose="020B0603020202020204" pitchFamily="34" charset="0"/>
              </a:rPr>
              <a:t>МСП. В </a:t>
            </a:r>
            <a:r>
              <a:rPr lang="ru-RU" sz="2000" dirty="0">
                <a:solidFill>
                  <a:srgbClr val="000000"/>
                </a:solidFill>
                <a:latin typeface="Trebuchet MS" panose="020B0603020202020204" pitchFamily="34" charset="0"/>
              </a:rPr>
              <a:t>зачет норматива пойдет </a:t>
            </a:r>
            <a:r>
              <a:rPr lang="ru-RU" sz="2000" dirty="0" smtClean="0">
                <a:solidFill>
                  <a:srgbClr val="000000"/>
                </a:solidFill>
                <a:latin typeface="Trebuchet MS" panose="020B0603020202020204" pitchFamily="34" charset="0"/>
              </a:rPr>
              <a:t>только </a:t>
            </a:r>
            <a:r>
              <a:rPr lang="ru-RU" sz="2000" dirty="0">
                <a:solidFill>
                  <a:srgbClr val="000000"/>
                </a:solidFill>
                <a:latin typeface="Trebuchet MS" panose="020B0603020202020204" pitchFamily="34" charset="0"/>
              </a:rPr>
              <a:t>часть суммы в размере обязательств, исполненных указанными субподрядчиками.</a:t>
            </a:r>
            <a:endParaRPr lang="ru-RU" sz="2000" dirty="0">
              <a:latin typeface="Trebuchet MS" panose="020B0603020202020204" pitchFamily="34" charset="0"/>
            </a:endParaRPr>
          </a:p>
        </p:txBody>
      </p:sp>
    </p:spTree>
    <p:extLst>
      <p:ext uri="{BB962C8B-B14F-4D97-AF65-F5344CB8AC3E}">
        <p14:creationId xmlns:p14="http://schemas.microsoft.com/office/powerpoint/2010/main" val="1502341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 y="202947"/>
            <a:ext cx="6878319" cy="307777"/>
          </a:xfrm>
          <a:prstGeom prst="rect">
            <a:avLst/>
          </a:prstGeom>
        </p:spPr>
        <p:txBody>
          <a:bodyPr vert="horz" wrap="square" lIns="0" tIns="0" rIns="0" bIns="0" rtlCol="0">
            <a:spAutoFit/>
          </a:bodyPr>
          <a:lstStyle/>
          <a:p>
            <a:pPr marL="12700">
              <a:lnSpc>
                <a:spcPct val="100000"/>
              </a:lnSpc>
            </a:pPr>
            <a:r>
              <a:rPr sz="2000" b="1" dirty="0">
                <a:solidFill>
                  <a:srgbClr val="001F5F"/>
                </a:solidFill>
                <a:latin typeface="Corbel" panose="020B0503020204020204" pitchFamily="34" charset="0"/>
              </a:rPr>
              <a:t>ПП РФ от 21.02.2022 </a:t>
            </a:r>
            <a:r>
              <a:rPr sz="2000" b="1" spc="5" dirty="0">
                <a:solidFill>
                  <a:srgbClr val="001F5F"/>
                </a:solidFill>
                <a:latin typeface="Corbel" panose="020B0503020204020204" pitchFamily="34" charset="0"/>
              </a:rPr>
              <a:t>№</a:t>
            </a:r>
            <a:r>
              <a:rPr sz="2000" b="1" spc="-150" dirty="0">
                <a:solidFill>
                  <a:srgbClr val="001F5F"/>
                </a:solidFill>
                <a:latin typeface="Corbel" panose="020B0503020204020204" pitchFamily="34" charset="0"/>
              </a:rPr>
              <a:t> </a:t>
            </a:r>
            <a:r>
              <a:rPr sz="2000" b="1" dirty="0" smtClean="0">
                <a:solidFill>
                  <a:srgbClr val="001F5F"/>
                </a:solidFill>
                <a:latin typeface="Corbel" panose="020B0503020204020204" pitchFamily="34" charset="0"/>
              </a:rPr>
              <a:t>223</a:t>
            </a:r>
            <a:r>
              <a:rPr lang="ru-RU" sz="2000" b="1" dirty="0" smtClean="0">
                <a:solidFill>
                  <a:srgbClr val="001F5F"/>
                </a:solidFill>
                <a:latin typeface="Corbel" panose="020B0503020204020204" pitchFamily="34" charset="0"/>
              </a:rPr>
              <a:t>, </a:t>
            </a:r>
            <a:r>
              <a:rPr sz="2000" b="1" dirty="0" smtClean="0">
                <a:solidFill>
                  <a:srgbClr val="001F5F"/>
                </a:solidFill>
                <a:latin typeface="Corbel" panose="020B0503020204020204" pitchFamily="34" charset="0"/>
              </a:rPr>
              <a:t>ПП </a:t>
            </a:r>
            <a:r>
              <a:rPr sz="2000" b="1" dirty="0">
                <a:solidFill>
                  <a:srgbClr val="001F5F"/>
                </a:solidFill>
                <a:latin typeface="Corbel" panose="020B0503020204020204" pitchFamily="34" charset="0"/>
              </a:rPr>
              <a:t>РФ от 21.02.2022 </a:t>
            </a:r>
            <a:r>
              <a:rPr sz="2000" b="1" spc="5" dirty="0">
                <a:solidFill>
                  <a:srgbClr val="001F5F"/>
                </a:solidFill>
                <a:latin typeface="Corbel" panose="020B0503020204020204" pitchFamily="34" charset="0"/>
              </a:rPr>
              <a:t>№</a:t>
            </a:r>
            <a:r>
              <a:rPr sz="2000" b="1" spc="-150" dirty="0">
                <a:solidFill>
                  <a:srgbClr val="001F5F"/>
                </a:solidFill>
                <a:latin typeface="Corbel" panose="020B0503020204020204" pitchFamily="34" charset="0"/>
              </a:rPr>
              <a:t> </a:t>
            </a:r>
            <a:r>
              <a:rPr sz="2000" b="1" dirty="0">
                <a:solidFill>
                  <a:srgbClr val="001F5F"/>
                </a:solidFill>
                <a:latin typeface="Corbel" panose="020B0503020204020204" pitchFamily="34" charset="0"/>
              </a:rPr>
              <a:t>224</a:t>
            </a:r>
          </a:p>
        </p:txBody>
      </p:sp>
      <p:sp>
        <p:nvSpPr>
          <p:cNvPr id="3" name="object 3"/>
          <p:cNvSpPr/>
          <p:nvPr/>
        </p:nvSpPr>
        <p:spPr>
          <a:xfrm>
            <a:off x="256031" y="2199132"/>
            <a:ext cx="2833370" cy="553720"/>
          </a:xfrm>
          <a:custGeom>
            <a:avLst/>
            <a:gdLst/>
            <a:ahLst/>
            <a:cxnLst/>
            <a:rect l="l" t="t" r="r" b="b"/>
            <a:pathLst>
              <a:path w="2833370" h="553719">
                <a:moveTo>
                  <a:pt x="2833116" y="0"/>
                </a:moveTo>
                <a:lnTo>
                  <a:pt x="276605" y="0"/>
                </a:lnTo>
                <a:lnTo>
                  <a:pt x="226884" y="4455"/>
                </a:lnTo>
                <a:lnTo>
                  <a:pt x="180087" y="17303"/>
                </a:lnTo>
                <a:lnTo>
                  <a:pt x="136996" y="37761"/>
                </a:lnTo>
                <a:lnTo>
                  <a:pt x="98391" y="65049"/>
                </a:lnTo>
                <a:lnTo>
                  <a:pt x="65053" y="98385"/>
                </a:lnTo>
                <a:lnTo>
                  <a:pt x="37764" y="136990"/>
                </a:lnTo>
                <a:lnTo>
                  <a:pt x="17304" y="180082"/>
                </a:lnTo>
                <a:lnTo>
                  <a:pt x="4456" y="226881"/>
                </a:lnTo>
                <a:lnTo>
                  <a:pt x="0" y="276605"/>
                </a:lnTo>
                <a:lnTo>
                  <a:pt x="4456" y="326330"/>
                </a:lnTo>
                <a:lnTo>
                  <a:pt x="17304" y="373129"/>
                </a:lnTo>
                <a:lnTo>
                  <a:pt x="37764" y="416221"/>
                </a:lnTo>
                <a:lnTo>
                  <a:pt x="65053" y="454826"/>
                </a:lnTo>
                <a:lnTo>
                  <a:pt x="98391" y="488162"/>
                </a:lnTo>
                <a:lnTo>
                  <a:pt x="136996" y="515450"/>
                </a:lnTo>
                <a:lnTo>
                  <a:pt x="180087" y="535908"/>
                </a:lnTo>
                <a:lnTo>
                  <a:pt x="226884" y="548756"/>
                </a:lnTo>
                <a:lnTo>
                  <a:pt x="276605" y="553212"/>
                </a:lnTo>
                <a:lnTo>
                  <a:pt x="2833116" y="553212"/>
                </a:lnTo>
                <a:lnTo>
                  <a:pt x="2833116" y="0"/>
                </a:lnTo>
                <a:close/>
              </a:path>
            </a:pathLst>
          </a:custGeom>
          <a:solidFill>
            <a:srgbClr val="001F5F"/>
          </a:solidFill>
        </p:spPr>
        <p:txBody>
          <a:bodyPr wrap="square" lIns="0" tIns="0" rIns="0" bIns="0" rtlCol="0"/>
          <a:lstStyle/>
          <a:p>
            <a:endParaRPr/>
          </a:p>
        </p:txBody>
      </p:sp>
      <p:sp>
        <p:nvSpPr>
          <p:cNvPr id="4" name="object 4"/>
          <p:cNvSpPr/>
          <p:nvPr/>
        </p:nvSpPr>
        <p:spPr>
          <a:xfrm>
            <a:off x="256031" y="2199132"/>
            <a:ext cx="2833370" cy="553720"/>
          </a:xfrm>
          <a:custGeom>
            <a:avLst/>
            <a:gdLst/>
            <a:ahLst/>
            <a:cxnLst/>
            <a:rect l="l" t="t" r="r" b="b"/>
            <a:pathLst>
              <a:path w="2833370" h="553719">
                <a:moveTo>
                  <a:pt x="0" y="276605"/>
                </a:moveTo>
                <a:lnTo>
                  <a:pt x="4456" y="226881"/>
                </a:lnTo>
                <a:lnTo>
                  <a:pt x="17304" y="180082"/>
                </a:lnTo>
                <a:lnTo>
                  <a:pt x="37764" y="136990"/>
                </a:lnTo>
                <a:lnTo>
                  <a:pt x="65053" y="98385"/>
                </a:lnTo>
                <a:lnTo>
                  <a:pt x="98391" y="65049"/>
                </a:lnTo>
                <a:lnTo>
                  <a:pt x="136996" y="37761"/>
                </a:lnTo>
                <a:lnTo>
                  <a:pt x="180087" y="17303"/>
                </a:lnTo>
                <a:lnTo>
                  <a:pt x="226884" y="4455"/>
                </a:lnTo>
                <a:lnTo>
                  <a:pt x="276605" y="0"/>
                </a:lnTo>
                <a:lnTo>
                  <a:pt x="2833116" y="0"/>
                </a:lnTo>
                <a:lnTo>
                  <a:pt x="2833116" y="553212"/>
                </a:lnTo>
                <a:lnTo>
                  <a:pt x="276605" y="553212"/>
                </a:lnTo>
                <a:lnTo>
                  <a:pt x="226884" y="548756"/>
                </a:lnTo>
                <a:lnTo>
                  <a:pt x="180087" y="535908"/>
                </a:lnTo>
                <a:lnTo>
                  <a:pt x="136996" y="515450"/>
                </a:lnTo>
                <a:lnTo>
                  <a:pt x="98391" y="488162"/>
                </a:lnTo>
                <a:lnTo>
                  <a:pt x="65053" y="454826"/>
                </a:lnTo>
                <a:lnTo>
                  <a:pt x="37764" y="416221"/>
                </a:lnTo>
                <a:lnTo>
                  <a:pt x="17304" y="373129"/>
                </a:lnTo>
                <a:lnTo>
                  <a:pt x="4456" y="326330"/>
                </a:lnTo>
                <a:lnTo>
                  <a:pt x="0" y="276605"/>
                </a:lnTo>
                <a:close/>
              </a:path>
            </a:pathLst>
          </a:custGeom>
          <a:ln w="9144">
            <a:solidFill>
              <a:srgbClr val="1F4174"/>
            </a:solidFill>
          </a:ln>
        </p:spPr>
        <p:txBody>
          <a:bodyPr wrap="square" lIns="0" tIns="0" rIns="0" bIns="0" rtlCol="0"/>
          <a:lstStyle/>
          <a:p>
            <a:endParaRPr/>
          </a:p>
        </p:txBody>
      </p:sp>
      <p:sp>
        <p:nvSpPr>
          <p:cNvPr id="5" name="object 5"/>
          <p:cNvSpPr txBox="1"/>
          <p:nvPr/>
        </p:nvSpPr>
        <p:spPr>
          <a:xfrm>
            <a:off x="514299" y="2203577"/>
            <a:ext cx="2232025" cy="555625"/>
          </a:xfrm>
          <a:prstGeom prst="rect">
            <a:avLst/>
          </a:prstGeom>
        </p:spPr>
        <p:txBody>
          <a:bodyPr vert="horz" wrap="square" lIns="0" tIns="0" rIns="0" bIns="0" rtlCol="0">
            <a:spAutoFit/>
          </a:bodyPr>
          <a:lstStyle/>
          <a:p>
            <a:pPr algn="ctr">
              <a:lnSpc>
                <a:spcPct val="100000"/>
              </a:lnSpc>
            </a:pPr>
            <a:r>
              <a:rPr sz="1700" b="1" dirty="0">
                <a:solidFill>
                  <a:srgbClr val="FFFFFF"/>
                </a:solidFill>
                <a:latin typeface="Arial Black"/>
                <a:cs typeface="Arial Black"/>
              </a:rPr>
              <a:t>Размещение</a:t>
            </a:r>
            <a:r>
              <a:rPr sz="1700" b="1" spc="-105" dirty="0">
                <a:solidFill>
                  <a:srgbClr val="FFFFFF"/>
                </a:solidFill>
                <a:latin typeface="Arial Black"/>
                <a:cs typeface="Arial Black"/>
              </a:rPr>
              <a:t> </a:t>
            </a:r>
            <a:r>
              <a:rPr sz="1700" b="1" dirty="0">
                <a:solidFill>
                  <a:srgbClr val="FFFFFF"/>
                </a:solidFill>
                <a:latin typeface="Arial Black"/>
                <a:cs typeface="Arial Black"/>
              </a:rPr>
              <a:t>МЧД</a:t>
            </a:r>
            <a:endParaRPr sz="1700">
              <a:latin typeface="Arial Black"/>
              <a:cs typeface="Arial Black"/>
            </a:endParaRPr>
          </a:p>
          <a:p>
            <a:pPr marL="1270" algn="ctr">
              <a:lnSpc>
                <a:spcPct val="100000"/>
              </a:lnSpc>
            </a:pPr>
            <a:r>
              <a:rPr sz="1700" b="1" dirty="0">
                <a:solidFill>
                  <a:srgbClr val="FFFFFF"/>
                </a:solidFill>
                <a:latin typeface="Arial Black"/>
                <a:cs typeface="Arial Black"/>
              </a:rPr>
              <a:t>на</a:t>
            </a:r>
            <a:r>
              <a:rPr sz="1700" b="1" spc="-70" dirty="0">
                <a:solidFill>
                  <a:srgbClr val="FFFFFF"/>
                </a:solidFill>
                <a:latin typeface="Arial Black"/>
                <a:cs typeface="Arial Black"/>
              </a:rPr>
              <a:t> </a:t>
            </a:r>
            <a:r>
              <a:rPr sz="1700" b="1" dirty="0">
                <a:solidFill>
                  <a:srgbClr val="FFFFFF"/>
                </a:solidFill>
                <a:latin typeface="Arial Black"/>
                <a:cs typeface="Arial Black"/>
              </a:rPr>
              <a:t>хранение</a:t>
            </a:r>
            <a:endParaRPr sz="1700">
              <a:latin typeface="Arial Black"/>
              <a:cs typeface="Arial Black"/>
            </a:endParaRPr>
          </a:p>
        </p:txBody>
      </p:sp>
      <p:sp>
        <p:nvSpPr>
          <p:cNvPr id="6" name="object 6"/>
          <p:cNvSpPr/>
          <p:nvPr/>
        </p:nvSpPr>
        <p:spPr>
          <a:xfrm>
            <a:off x="9063228" y="2199132"/>
            <a:ext cx="2834640" cy="553720"/>
          </a:xfrm>
          <a:custGeom>
            <a:avLst/>
            <a:gdLst/>
            <a:ahLst/>
            <a:cxnLst/>
            <a:rect l="l" t="t" r="r" b="b"/>
            <a:pathLst>
              <a:path w="2834640" h="553719">
                <a:moveTo>
                  <a:pt x="2558033" y="0"/>
                </a:moveTo>
                <a:lnTo>
                  <a:pt x="0" y="0"/>
                </a:lnTo>
                <a:lnTo>
                  <a:pt x="0" y="553212"/>
                </a:lnTo>
                <a:lnTo>
                  <a:pt x="2558033" y="553212"/>
                </a:lnTo>
                <a:lnTo>
                  <a:pt x="2607758" y="548756"/>
                </a:lnTo>
                <a:lnTo>
                  <a:pt x="2654557" y="535908"/>
                </a:lnTo>
                <a:lnTo>
                  <a:pt x="2697649" y="515450"/>
                </a:lnTo>
                <a:lnTo>
                  <a:pt x="2736254" y="488162"/>
                </a:lnTo>
                <a:lnTo>
                  <a:pt x="2769590" y="454826"/>
                </a:lnTo>
                <a:lnTo>
                  <a:pt x="2796878" y="416221"/>
                </a:lnTo>
                <a:lnTo>
                  <a:pt x="2817336" y="373129"/>
                </a:lnTo>
                <a:lnTo>
                  <a:pt x="2830184" y="326330"/>
                </a:lnTo>
                <a:lnTo>
                  <a:pt x="2834640" y="276605"/>
                </a:lnTo>
                <a:lnTo>
                  <a:pt x="2830184" y="226881"/>
                </a:lnTo>
                <a:lnTo>
                  <a:pt x="2817336" y="180082"/>
                </a:lnTo>
                <a:lnTo>
                  <a:pt x="2796878" y="136990"/>
                </a:lnTo>
                <a:lnTo>
                  <a:pt x="2769590" y="98385"/>
                </a:lnTo>
                <a:lnTo>
                  <a:pt x="2736254" y="65049"/>
                </a:lnTo>
                <a:lnTo>
                  <a:pt x="2697649" y="37761"/>
                </a:lnTo>
                <a:lnTo>
                  <a:pt x="2654557" y="17303"/>
                </a:lnTo>
                <a:lnTo>
                  <a:pt x="2607758" y="4455"/>
                </a:lnTo>
                <a:lnTo>
                  <a:pt x="2558033" y="0"/>
                </a:lnTo>
                <a:close/>
              </a:path>
            </a:pathLst>
          </a:custGeom>
          <a:solidFill>
            <a:srgbClr val="001F5F"/>
          </a:solidFill>
        </p:spPr>
        <p:txBody>
          <a:bodyPr wrap="square" lIns="0" tIns="0" rIns="0" bIns="0" rtlCol="0"/>
          <a:lstStyle/>
          <a:p>
            <a:endParaRPr/>
          </a:p>
        </p:txBody>
      </p:sp>
      <p:sp>
        <p:nvSpPr>
          <p:cNvPr id="7" name="object 7"/>
          <p:cNvSpPr/>
          <p:nvPr/>
        </p:nvSpPr>
        <p:spPr>
          <a:xfrm>
            <a:off x="9063228" y="2199132"/>
            <a:ext cx="2834640" cy="553720"/>
          </a:xfrm>
          <a:custGeom>
            <a:avLst/>
            <a:gdLst/>
            <a:ahLst/>
            <a:cxnLst/>
            <a:rect l="l" t="t" r="r" b="b"/>
            <a:pathLst>
              <a:path w="2834640" h="553719">
                <a:moveTo>
                  <a:pt x="0" y="553212"/>
                </a:moveTo>
                <a:lnTo>
                  <a:pt x="0" y="0"/>
                </a:lnTo>
                <a:lnTo>
                  <a:pt x="2558033" y="0"/>
                </a:lnTo>
                <a:lnTo>
                  <a:pt x="2607758" y="4455"/>
                </a:lnTo>
                <a:lnTo>
                  <a:pt x="2654557" y="17303"/>
                </a:lnTo>
                <a:lnTo>
                  <a:pt x="2697649" y="37761"/>
                </a:lnTo>
                <a:lnTo>
                  <a:pt x="2736254" y="65049"/>
                </a:lnTo>
                <a:lnTo>
                  <a:pt x="2769590" y="98385"/>
                </a:lnTo>
                <a:lnTo>
                  <a:pt x="2796878" y="136990"/>
                </a:lnTo>
                <a:lnTo>
                  <a:pt x="2817336" y="180082"/>
                </a:lnTo>
                <a:lnTo>
                  <a:pt x="2830184" y="226881"/>
                </a:lnTo>
                <a:lnTo>
                  <a:pt x="2834640" y="276605"/>
                </a:lnTo>
                <a:lnTo>
                  <a:pt x="2830184" y="326330"/>
                </a:lnTo>
                <a:lnTo>
                  <a:pt x="2817336" y="373129"/>
                </a:lnTo>
                <a:lnTo>
                  <a:pt x="2796878" y="416221"/>
                </a:lnTo>
                <a:lnTo>
                  <a:pt x="2769590" y="454826"/>
                </a:lnTo>
                <a:lnTo>
                  <a:pt x="2736254" y="488162"/>
                </a:lnTo>
                <a:lnTo>
                  <a:pt x="2697649" y="515450"/>
                </a:lnTo>
                <a:lnTo>
                  <a:pt x="2654557" y="535908"/>
                </a:lnTo>
                <a:lnTo>
                  <a:pt x="2607758" y="548756"/>
                </a:lnTo>
                <a:lnTo>
                  <a:pt x="2558033" y="553212"/>
                </a:lnTo>
                <a:lnTo>
                  <a:pt x="0" y="553212"/>
                </a:lnTo>
                <a:close/>
              </a:path>
            </a:pathLst>
          </a:custGeom>
          <a:ln w="9144">
            <a:solidFill>
              <a:srgbClr val="1F4174"/>
            </a:solidFill>
          </a:ln>
        </p:spPr>
        <p:txBody>
          <a:bodyPr wrap="square" lIns="0" tIns="0" rIns="0" bIns="0" rtlCol="0"/>
          <a:lstStyle/>
          <a:p>
            <a:endParaRPr/>
          </a:p>
        </p:txBody>
      </p:sp>
      <p:sp>
        <p:nvSpPr>
          <p:cNvPr id="8" name="object 8"/>
          <p:cNvSpPr txBox="1"/>
          <p:nvPr/>
        </p:nvSpPr>
        <p:spPr>
          <a:xfrm>
            <a:off x="9696068" y="2333497"/>
            <a:ext cx="1570990" cy="295910"/>
          </a:xfrm>
          <a:prstGeom prst="rect">
            <a:avLst/>
          </a:prstGeom>
        </p:spPr>
        <p:txBody>
          <a:bodyPr vert="horz" wrap="square" lIns="0" tIns="0" rIns="0" bIns="0" rtlCol="0">
            <a:spAutoFit/>
          </a:bodyPr>
          <a:lstStyle/>
          <a:p>
            <a:pPr marL="12700">
              <a:lnSpc>
                <a:spcPct val="100000"/>
              </a:lnSpc>
            </a:pPr>
            <a:r>
              <a:rPr sz="1700" b="1" dirty="0">
                <a:solidFill>
                  <a:srgbClr val="FFFFFF"/>
                </a:solidFill>
                <a:latin typeface="Arial Black"/>
                <a:cs typeface="Arial Black"/>
              </a:rPr>
              <a:t>Отмена</a:t>
            </a:r>
            <a:r>
              <a:rPr sz="1700" b="1" spc="-100" dirty="0">
                <a:solidFill>
                  <a:srgbClr val="FFFFFF"/>
                </a:solidFill>
                <a:latin typeface="Arial Black"/>
                <a:cs typeface="Arial Black"/>
              </a:rPr>
              <a:t> </a:t>
            </a:r>
            <a:r>
              <a:rPr sz="1700" b="1" dirty="0">
                <a:solidFill>
                  <a:srgbClr val="FFFFFF"/>
                </a:solidFill>
                <a:latin typeface="Arial Black"/>
                <a:cs typeface="Arial Black"/>
              </a:rPr>
              <a:t>МЧД</a:t>
            </a:r>
            <a:endParaRPr sz="1700">
              <a:latin typeface="Arial Black"/>
              <a:cs typeface="Arial Black"/>
            </a:endParaRPr>
          </a:p>
        </p:txBody>
      </p:sp>
      <p:sp>
        <p:nvSpPr>
          <p:cNvPr id="9" name="object 9"/>
          <p:cNvSpPr/>
          <p:nvPr/>
        </p:nvSpPr>
        <p:spPr>
          <a:xfrm>
            <a:off x="10425683" y="1775460"/>
            <a:ext cx="635" cy="423545"/>
          </a:xfrm>
          <a:custGeom>
            <a:avLst/>
            <a:gdLst/>
            <a:ahLst/>
            <a:cxnLst/>
            <a:rect l="l" t="t" r="r" b="b"/>
            <a:pathLst>
              <a:path w="634" h="423544">
                <a:moveTo>
                  <a:pt x="0" y="0"/>
                </a:moveTo>
                <a:lnTo>
                  <a:pt x="126" y="423417"/>
                </a:lnTo>
              </a:path>
            </a:pathLst>
          </a:custGeom>
          <a:ln w="9144">
            <a:solidFill>
              <a:srgbClr val="001F5F"/>
            </a:solidFill>
          </a:ln>
        </p:spPr>
        <p:txBody>
          <a:bodyPr wrap="square" lIns="0" tIns="0" rIns="0" bIns="0" rtlCol="0"/>
          <a:lstStyle/>
          <a:p>
            <a:endParaRPr/>
          </a:p>
        </p:txBody>
      </p:sp>
      <p:sp>
        <p:nvSpPr>
          <p:cNvPr id="10" name="object 10"/>
          <p:cNvSpPr/>
          <p:nvPr/>
        </p:nvSpPr>
        <p:spPr>
          <a:xfrm>
            <a:off x="1642872" y="1775460"/>
            <a:ext cx="635" cy="423545"/>
          </a:xfrm>
          <a:custGeom>
            <a:avLst/>
            <a:gdLst/>
            <a:ahLst/>
            <a:cxnLst/>
            <a:rect l="l" t="t" r="r" b="b"/>
            <a:pathLst>
              <a:path w="635" h="423544">
                <a:moveTo>
                  <a:pt x="0" y="0"/>
                </a:moveTo>
                <a:lnTo>
                  <a:pt x="126" y="423417"/>
                </a:lnTo>
              </a:path>
            </a:pathLst>
          </a:custGeom>
          <a:ln w="9144">
            <a:solidFill>
              <a:srgbClr val="001F5F"/>
            </a:solidFill>
          </a:ln>
        </p:spPr>
        <p:txBody>
          <a:bodyPr wrap="square" lIns="0" tIns="0" rIns="0" bIns="0" rtlCol="0"/>
          <a:lstStyle/>
          <a:p>
            <a:endParaRPr/>
          </a:p>
        </p:txBody>
      </p:sp>
      <p:sp>
        <p:nvSpPr>
          <p:cNvPr id="11" name="object 11"/>
          <p:cNvSpPr txBox="1"/>
          <p:nvPr/>
        </p:nvSpPr>
        <p:spPr>
          <a:xfrm>
            <a:off x="1125423" y="1449578"/>
            <a:ext cx="986155" cy="197485"/>
          </a:xfrm>
          <a:prstGeom prst="rect">
            <a:avLst/>
          </a:prstGeom>
        </p:spPr>
        <p:txBody>
          <a:bodyPr vert="horz" wrap="square" lIns="0" tIns="0" rIns="0" bIns="0" rtlCol="0">
            <a:spAutoFit/>
          </a:bodyPr>
          <a:lstStyle/>
          <a:p>
            <a:pPr marL="12700">
              <a:lnSpc>
                <a:spcPct val="100000"/>
              </a:lnSpc>
            </a:pPr>
            <a:r>
              <a:rPr sz="1200" b="1" spc="-5" dirty="0">
                <a:solidFill>
                  <a:srgbClr val="001F5F"/>
                </a:solidFill>
                <a:latin typeface="Arial"/>
                <a:cs typeface="Arial"/>
              </a:rPr>
              <a:t>ППРФ </a:t>
            </a:r>
            <a:r>
              <a:rPr sz="1200" b="1" dirty="0">
                <a:solidFill>
                  <a:srgbClr val="001F5F"/>
                </a:solidFill>
                <a:latin typeface="Arial"/>
                <a:cs typeface="Arial"/>
              </a:rPr>
              <a:t>№</a:t>
            </a:r>
            <a:r>
              <a:rPr sz="1200" b="1" spc="-80" dirty="0">
                <a:solidFill>
                  <a:srgbClr val="001F5F"/>
                </a:solidFill>
                <a:latin typeface="Arial"/>
                <a:cs typeface="Arial"/>
              </a:rPr>
              <a:t> </a:t>
            </a:r>
            <a:r>
              <a:rPr sz="1200" b="1" spc="-5" dirty="0">
                <a:solidFill>
                  <a:srgbClr val="001F5F"/>
                </a:solidFill>
                <a:latin typeface="Arial"/>
                <a:cs typeface="Arial"/>
              </a:rPr>
              <a:t>223</a:t>
            </a:r>
            <a:endParaRPr sz="1200">
              <a:latin typeface="Arial"/>
              <a:cs typeface="Arial"/>
            </a:endParaRPr>
          </a:p>
        </p:txBody>
      </p:sp>
      <p:sp>
        <p:nvSpPr>
          <p:cNvPr id="12" name="object 12"/>
          <p:cNvSpPr txBox="1"/>
          <p:nvPr/>
        </p:nvSpPr>
        <p:spPr>
          <a:xfrm>
            <a:off x="274726" y="3133344"/>
            <a:ext cx="2660015" cy="380365"/>
          </a:xfrm>
          <a:prstGeom prst="rect">
            <a:avLst/>
          </a:prstGeom>
        </p:spPr>
        <p:txBody>
          <a:bodyPr vert="horz" wrap="square" lIns="0" tIns="0" rIns="0" bIns="0" rtlCol="0">
            <a:spAutoFit/>
          </a:bodyPr>
          <a:lstStyle/>
          <a:p>
            <a:pPr marL="12700" marR="5080">
              <a:lnSpc>
                <a:spcPct val="100000"/>
              </a:lnSpc>
            </a:pPr>
            <a:r>
              <a:rPr sz="1200" dirty="0">
                <a:solidFill>
                  <a:srgbClr val="001F5F"/>
                </a:solidFill>
                <a:latin typeface="Arial"/>
                <a:cs typeface="Arial"/>
              </a:rPr>
              <a:t>1. </a:t>
            </a:r>
            <a:r>
              <a:rPr sz="1200" b="1" spc="-15" dirty="0">
                <a:solidFill>
                  <a:srgbClr val="001F5F"/>
                </a:solidFill>
                <a:latin typeface="Arial"/>
                <a:cs typeface="Arial"/>
              </a:rPr>
              <a:t>Указан </a:t>
            </a:r>
            <a:r>
              <a:rPr sz="1200" b="1" spc="-10" dirty="0">
                <a:solidFill>
                  <a:srgbClr val="001F5F"/>
                </a:solidFill>
                <a:latin typeface="Arial"/>
                <a:cs typeface="Arial"/>
              </a:rPr>
              <a:t>перечень </a:t>
            </a:r>
            <a:r>
              <a:rPr sz="1200" b="1" dirty="0">
                <a:solidFill>
                  <a:srgbClr val="001F5F"/>
                </a:solidFill>
                <a:latin typeface="Arial"/>
                <a:cs typeface="Arial"/>
              </a:rPr>
              <a:t>ИС, в </a:t>
            </a:r>
            <a:r>
              <a:rPr sz="1200" b="1" spc="-10" dirty="0">
                <a:solidFill>
                  <a:srgbClr val="001F5F"/>
                </a:solidFill>
                <a:latin typeface="Arial"/>
                <a:cs typeface="Arial"/>
              </a:rPr>
              <a:t>которых  </a:t>
            </a:r>
            <a:r>
              <a:rPr sz="1200" b="1" spc="-5" dirty="0">
                <a:solidFill>
                  <a:srgbClr val="001F5F"/>
                </a:solidFill>
                <a:latin typeface="Arial"/>
                <a:cs typeface="Arial"/>
              </a:rPr>
              <a:t>хранится МЧД </a:t>
            </a:r>
            <a:r>
              <a:rPr sz="1000" spc="-5" dirty="0">
                <a:solidFill>
                  <a:srgbClr val="7E7E7E"/>
                </a:solidFill>
                <a:latin typeface="Arial"/>
                <a:cs typeface="Arial"/>
              </a:rPr>
              <a:t>(п. 2</a:t>
            </a:r>
            <a:r>
              <a:rPr sz="1000" spc="-65" dirty="0">
                <a:solidFill>
                  <a:srgbClr val="7E7E7E"/>
                </a:solidFill>
                <a:latin typeface="Arial"/>
                <a:cs typeface="Arial"/>
              </a:rPr>
              <a:t> </a:t>
            </a:r>
            <a:r>
              <a:rPr sz="1000" spc="-5" dirty="0">
                <a:solidFill>
                  <a:srgbClr val="7E7E7E"/>
                </a:solidFill>
                <a:latin typeface="Arial"/>
                <a:cs typeface="Arial"/>
              </a:rPr>
              <a:t>требований)</a:t>
            </a:r>
            <a:endParaRPr sz="1000">
              <a:latin typeface="Arial"/>
              <a:cs typeface="Arial"/>
            </a:endParaRPr>
          </a:p>
        </p:txBody>
      </p:sp>
      <p:sp>
        <p:nvSpPr>
          <p:cNvPr id="13" name="object 13"/>
          <p:cNvSpPr txBox="1"/>
          <p:nvPr/>
        </p:nvSpPr>
        <p:spPr>
          <a:xfrm>
            <a:off x="274726" y="3654805"/>
            <a:ext cx="2661920" cy="197485"/>
          </a:xfrm>
          <a:prstGeom prst="rect">
            <a:avLst/>
          </a:prstGeom>
        </p:spPr>
        <p:txBody>
          <a:bodyPr vert="horz" wrap="square" lIns="0" tIns="0" rIns="0" bIns="0" rtlCol="0">
            <a:spAutoFit/>
          </a:bodyPr>
          <a:lstStyle/>
          <a:p>
            <a:pPr marL="12700">
              <a:lnSpc>
                <a:spcPct val="100000"/>
              </a:lnSpc>
            </a:pPr>
            <a:r>
              <a:rPr sz="1200" dirty="0">
                <a:solidFill>
                  <a:srgbClr val="001F5F"/>
                </a:solidFill>
                <a:latin typeface="Arial"/>
                <a:cs typeface="Arial"/>
              </a:rPr>
              <a:t>2</a:t>
            </a:r>
            <a:r>
              <a:rPr sz="1200" b="1" dirty="0">
                <a:solidFill>
                  <a:srgbClr val="001F5F"/>
                </a:solidFill>
                <a:latin typeface="Arial"/>
                <a:cs typeface="Arial"/>
              </a:rPr>
              <a:t>. </a:t>
            </a:r>
            <a:r>
              <a:rPr sz="1200" b="1" spc="-5" dirty="0">
                <a:solidFill>
                  <a:srgbClr val="001F5F"/>
                </a:solidFill>
                <a:latin typeface="Arial"/>
                <a:cs typeface="Arial"/>
              </a:rPr>
              <a:t>Порядок </a:t>
            </a:r>
            <a:r>
              <a:rPr sz="1200" spc="-5" dirty="0">
                <a:solidFill>
                  <a:srgbClr val="001F5F"/>
                </a:solidFill>
                <a:latin typeface="Arial"/>
                <a:cs typeface="Arial"/>
              </a:rPr>
              <a:t>действий для</a:t>
            </a:r>
            <a:r>
              <a:rPr sz="1200" spc="250" dirty="0">
                <a:solidFill>
                  <a:srgbClr val="001F5F"/>
                </a:solidFill>
                <a:latin typeface="Arial"/>
                <a:cs typeface="Arial"/>
              </a:rPr>
              <a:t> </a:t>
            </a:r>
            <a:r>
              <a:rPr sz="1200" spc="-10" dirty="0">
                <a:solidFill>
                  <a:srgbClr val="001F5F"/>
                </a:solidFill>
                <a:latin typeface="Arial"/>
                <a:cs typeface="Arial"/>
              </a:rPr>
              <a:t>оператора</a:t>
            </a:r>
            <a:endParaRPr sz="1200">
              <a:latin typeface="Arial"/>
              <a:cs typeface="Arial"/>
            </a:endParaRPr>
          </a:p>
        </p:txBody>
      </p:sp>
      <p:sp>
        <p:nvSpPr>
          <p:cNvPr id="14" name="object 14"/>
          <p:cNvSpPr txBox="1"/>
          <p:nvPr/>
        </p:nvSpPr>
        <p:spPr>
          <a:xfrm>
            <a:off x="274726" y="3837685"/>
            <a:ext cx="2660015" cy="197485"/>
          </a:xfrm>
          <a:prstGeom prst="rect">
            <a:avLst/>
          </a:prstGeom>
        </p:spPr>
        <p:txBody>
          <a:bodyPr vert="horz" wrap="square" lIns="0" tIns="0" rIns="0" bIns="0" rtlCol="0">
            <a:spAutoFit/>
          </a:bodyPr>
          <a:lstStyle/>
          <a:p>
            <a:pPr marL="12700">
              <a:lnSpc>
                <a:spcPct val="100000"/>
              </a:lnSpc>
              <a:tabLst>
                <a:tab pos="402590" algn="l"/>
                <a:tab pos="853440" algn="l"/>
                <a:tab pos="1964689" algn="l"/>
                <a:tab pos="2478405" algn="l"/>
              </a:tabLst>
            </a:pPr>
            <a:r>
              <a:rPr sz="1200" spc="-5" dirty="0">
                <a:solidFill>
                  <a:srgbClr val="001F5F"/>
                </a:solidFill>
                <a:latin typeface="Arial"/>
                <a:cs typeface="Arial"/>
              </a:rPr>
              <a:t>И</a:t>
            </a:r>
            <a:r>
              <a:rPr sz="1200" dirty="0">
                <a:solidFill>
                  <a:srgbClr val="001F5F"/>
                </a:solidFill>
                <a:latin typeface="Arial"/>
                <a:cs typeface="Arial"/>
              </a:rPr>
              <a:t>С	</a:t>
            </a:r>
            <a:r>
              <a:rPr sz="1200" b="1" spc="-10" dirty="0">
                <a:solidFill>
                  <a:srgbClr val="001F5F"/>
                </a:solidFill>
                <a:latin typeface="Arial"/>
                <a:cs typeface="Arial"/>
              </a:rPr>
              <a:t>п</a:t>
            </a:r>
            <a:r>
              <a:rPr sz="1200" b="1" spc="5" dirty="0">
                <a:solidFill>
                  <a:srgbClr val="001F5F"/>
                </a:solidFill>
                <a:latin typeface="Arial"/>
                <a:cs typeface="Arial"/>
              </a:rPr>
              <a:t>р</a:t>
            </a:r>
            <a:r>
              <a:rPr sz="1200" b="1" dirty="0">
                <a:solidFill>
                  <a:srgbClr val="001F5F"/>
                </a:solidFill>
                <a:latin typeface="Arial"/>
                <a:cs typeface="Arial"/>
              </a:rPr>
              <a:t>и	р</a:t>
            </a:r>
            <a:r>
              <a:rPr sz="1200" b="1" spc="10" dirty="0">
                <a:solidFill>
                  <a:srgbClr val="001F5F"/>
                </a:solidFill>
                <a:latin typeface="Arial"/>
                <a:cs typeface="Arial"/>
              </a:rPr>
              <a:t>а</a:t>
            </a:r>
            <a:r>
              <a:rPr sz="1200" b="1" spc="-25" dirty="0">
                <a:solidFill>
                  <a:srgbClr val="001F5F"/>
                </a:solidFill>
                <a:latin typeface="Arial"/>
                <a:cs typeface="Arial"/>
              </a:rPr>
              <a:t>з</a:t>
            </a:r>
            <a:r>
              <a:rPr sz="1200" b="1" spc="-15" dirty="0">
                <a:solidFill>
                  <a:srgbClr val="001F5F"/>
                </a:solidFill>
                <a:latin typeface="Arial"/>
                <a:cs typeface="Arial"/>
              </a:rPr>
              <a:t>м</a:t>
            </a:r>
            <a:r>
              <a:rPr sz="1200" b="1" dirty="0">
                <a:solidFill>
                  <a:srgbClr val="001F5F"/>
                </a:solidFill>
                <a:latin typeface="Arial"/>
                <a:cs typeface="Arial"/>
              </a:rPr>
              <a:t>е</a:t>
            </a:r>
            <a:r>
              <a:rPr sz="1200" b="1" spc="-20" dirty="0">
                <a:solidFill>
                  <a:srgbClr val="001F5F"/>
                </a:solidFill>
                <a:latin typeface="Arial"/>
                <a:cs typeface="Arial"/>
              </a:rPr>
              <a:t>щ</a:t>
            </a:r>
            <a:r>
              <a:rPr sz="1200" b="1" dirty="0">
                <a:solidFill>
                  <a:srgbClr val="001F5F"/>
                </a:solidFill>
                <a:latin typeface="Arial"/>
                <a:cs typeface="Arial"/>
              </a:rPr>
              <a:t>ен</a:t>
            </a:r>
            <a:r>
              <a:rPr sz="1200" b="1" spc="-15" dirty="0">
                <a:solidFill>
                  <a:srgbClr val="001F5F"/>
                </a:solidFill>
                <a:latin typeface="Arial"/>
                <a:cs typeface="Arial"/>
              </a:rPr>
              <a:t>и</a:t>
            </a:r>
            <a:r>
              <a:rPr sz="1200" b="1" dirty="0">
                <a:solidFill>
                  <a:srgbClr val="001F5F"/>
                </a:solidFill>
                <a:latin typeface="Arial"/>
                <a:cs typeface="Arial"/>
              </a:rPr>
              <a:t>и	</a:t>
            </a:r>
            <a:r>
              <a:rPr sz="1200" b="1" spc="-10" dirty="0">
                <a:solidFill>
                  <a:srgbClr val="001F5F"/>
                </a:solidFill>
                <a:latin typeface="Arial"/>
                <a:cs typeface="Arial"/>
              </a:rPr>
              <a:t>МЧ</a:t>
            </a:r>
            <a:r>
              <a:rPr sz="1200" b="1" dirty="0">
                <a:solidFill>
                  <a:srgbClr val="001F5F"/>
                </a:solidFill>
                <a:latin typeface="Arial"/>
                <a:cs typeface="Arial"/>
              </a:rPr>
              <a:t>Д	</a:t>
            </a:r>
            <a:r>
              <a:rPr sz="1200" spc="-5" dirty="0">
                <a:solidFill>
                  <a:srgbClr val="001F5F"/>
                </a:solidFill>
                <a:latin typeface="Arial"/>
                <a:cs typeface="Arial"/>
              </a:rPr>
              <a:t>на</a:t>
            </a:r>
            <a:endParaRPr sz="1200">
              <a:latin typeface="Arial"/>
              <a:cs typeface="Arial"/>
            </a:endParaRPr>
          </a:p>
        </p:txBody>
      </p:sp>
      <p:sp>
        <p:nvSpPr>
          <p:cNvPr id="15" name="object 15"/>
          <p:cNvSpPr txBox="1"/>
          <p:nvPr/>
        </p:nvSpPr>
        <p:spPr>
          <a:xfrm>
            <a:off x="296672" y="5328539"/>
            <a:ext cx="2659380" cy="197485"/>
          </a:xfrm>
          <a:prstGeom prst="rect">
            <a:avLst/>
          </a:prstGeom>
        </p:spPr>
        <p:txBody>
          <a:bodyPr vert="horz" wrap="square" lIns="0" tIns="0" rIns="0" bIns="0" rtlCol="0">
            <a:spAutoFit/>
          </a:bodyPr>
          <a:lstStyle/>
          <a:p>
            <a:pPr marL="12700">
              <a:lnSpc>
                <a:spcPct val="100000"/>
              </a:lnSpc>
            </a:pPr>
            <a:r>
              <a:rPr sz="1200" dirty="0">
                <a:solidFill>
                  <a:srgbClr val="001F5F"/>
                </a:solidFill>
                <a:latin typeface="Arial"/>
                <a:cs typeface="Arial"/>
              </a:rPr>
              <a:t>4. </a:t>
            </a:r>
            <a:r>
              <a:rPr sz="1200" spc="-10" dirty="0">
                <a:solidFill>
                  <a:srgbClr val="001F5F"/>
                </a:solidFill>
                <a:latin typeface="Arial"/>
                <a:cs typeface="Arial"/>
              </a:rPr>
              <a:t>Оператор ИС вправе </a:t>
            </a:r>
            <a:r>
              <a:rPr sz="1200" spc="220" dirty="0">
                <a:solidFill>
                  <a:srgbClr val="001F5F"/>
                </a:solidFill>
                <a:latin typeface="Arial"/>
                <a:cs typeface="Arial"/>
              </a:rPr>
              <a:t> </a:t>
            </a:r>
            <a:r>
              <a:rPr sz="1200" b="1" spc="-10" dirty="0">
                <a:solidFill>
                  <a:srgbClr val="001F5F"/>
                </a:solidFill>
                <a:latin typeface="Arial"/>
                <a:cs typeface="Arial"/>
              </a:rPr>
              <a:t>установить</a:t>
            </a:r>
            <a:endParaRPr sz="1200" dirty="0">
              <a:latin typeface="Arial"/>
              <a:cs typeface="Arial"/>
            </a:endParaRPr>
          </a:p>
        </p:txBody>
      </p:sp>
      <p:sp>
        <p:nvSpPr>
          <p:cNvPr id="16" name="object 16"/>
          <p:cNvSpPr txBox="1"/>
          <p:nvPr/>
        </p:nvSpPr>
        <p:spPr>
          <a:xfrm>
            <a:off x="296672" y="5511393"/>
            <a:ext cx="2661285" cy="197485"/>
          </a:xfrm>
          <a:prstGeom prst="rect">
            <a:avLst/>
          </a:prstGeom>
        </p:spPr>
        <p:txBody>
          <a:bodyPr vert="horz" wrap="square" lIns="0" tIns="0" rIns="0" bIns="0" rtlCol="0">
            <a:spAutoFit/>
          </a:bodyPr>
          <a:lstStyle/>
          <a:p>
            <a:pPr marL="12700">
              <a:lnSpc>
                <a:spcPct val="100000"/>
              </a:lnSpc>
              <a:tabLst>
                <a:tab pos="1161415" algn="l"/>
                <a:tab pos="2050414" algn="l"/>
                <a:tab pos="2566670" algn="l"/>
              </a:tabLst>
            </a:pPr>
            <a:r>
              <a:rPr sz="1200" b="1" spc="-15" dirty="0">
                <a:solidFill>
                  <a:srgbClr val="001F5F"/>
                </a:solidFill>
                <a:latin typeface="Arial"/>
                <a:cs typeface="Arial"/>
              </a:rPr>
              <a:t>о</a:t>
            </a:r>
            <a:r>
              <a:rPr sz="1200" b="1" spc="-5" dirty="0">
                <a:solidFill>
                  <a:srgbClr val="001F5F"/>
                </a:solidFill>
                <a:latin typeface="Arial"/>
                <a:cs typeface="Arial"/>
              </a:rPr>
              <a:t>с</a:t>
            </a:r>
            <a:r>
              <a:rPr sz="1200" b="1" dirty="0">
                <a:solidFill>
                  <a:srgbClr val="001F5F"/>
                </a:solidFill>
                <a:latin typeface="Arial"/>
                <a:cs typeface="Arial"/>
              </a:rPr>
              <a:t>о</a:t>
            </a:r>
            <a:r>
              <a:rPr sz="1200" b="1" spc="-15" dirty="0">
                <a:solidFill>
                  <a:srgbClr val="001F5F"/>
                </a:solidFill>
                <a:latin typeface="Arial"/>
                <a:cs typeface="Arial"/>
              </a:rPr>
              <a:t>б</a:t>
            </a:r>
            <a:r>
              <a:rPr sz="1200" b="1" spc="-5" dirty="0">
                <a:solidFill>
                  <a:srgbClr val="001F5F"/>
                </a:solidFill>
                <a:latin typeface="Arial"/>
                <a:cs typeface="Arial"/>
              </a:rPr>
              <a:t>енн</a:t>
            </a:r>
            <a:r>
              <a:rPr sz="1200" b="1" spc="-15" dirty="0">
                <a:solidFill>
                  <a:srgbClr val="001F5F"/>
                </a:solidFill>
                <a:latin typeface="Arial"/>
                <a:cs typeface="Arial"/>
              </a:rPr>
              <a:t>о</a:t>
            </a:r>
            <a:r>
              <a:rPr sz="1200" b="1" spc="-5" dirty="0">
                <a:solidFill>
                  <a:srgbClr val="001F5F"/>
                </a:solidFill>
                <a:latin typeface="Arial"/>
                <a:cs typeface="Arial"/>
              </a:rPr>
              <a:t>с</a:t>
            </a:r>
            <a:r>
              <a:rPr sz="1200" b="1" spc="-15" dirty="0">
                <a:solidFill>
                  <a:srgbClr val="001F5F"/>
                </a:solidFill>
                <a:latin typeface="Arial"/>
                <a:cs typeface="Arial"/>
              </a:rPr>
              <a:t>т</a:t>
            </a:r>
            <a:r>
              <a:rPr sz="1200" b="1" dirty="0">
                <a:solidFill>
                  <a:srgbClr val="001F5F"/>
                </a:solidFill>
                <a:latin typeface="Arial"/>
                <a:cs typeface="Arial"/>
              </a:rPr>
              <a:t>и	</a:t>
            </a:r>
            <a:r>
              <a:rPr sz="1200" b="1" spc="-5" dirty="0">
                <a:solidFill>
                  <a:srgbClr val="001F5F"/>
                </a:solidFill>
                <a:latin typeface="Arial"/>
                <a:cs typeface="Arial"/>
              </a:rPr>
              <a:t>х</a:t>
            </a:r>
            <a:r>
              <a:rPr sz="1200" b="1" dirty="0">
                <a:solidFill>
                  <a:srgbClr val="001F5F"/>
                </a:solidFill>
                <a:latin typeface="Arial"/>
                <a:cs typeface="Arial"/>
              </a:rPr>
              <a:t>ра</a:t>
            </a:r>
            <a:r>
              <a:rPr sz="1200" b="1" spc="-5" dirty="0">
                <a:solidFill>
                  <a:srgbClr val="001F5F"/>
                </a:solidFill>
                <a:latin typeface="Arial"/>
                <a:cs typeface="Arial"/>
              </a:rPr>
              <a:t>нен</a:t>
            </a:r>
            <a:r>
              <a:rPr sz="1200" b="1" spc="-10" dirty="0">
                <a:solidFill>
                  <a:srgbClr val="001F5F"/>
                </a:solidFill>
                <a:latin typeface="Arial"/>
                <a:cs typeface="Arial"/>
              </a:rPr>
              <a:t>и</a:t>
            </a:r>
            <a:r>
              <a:rPr sz="1200" b="1" spc="-5" dirty="0">
                <a:solidFill>
                  <a:srgbClr val="001F5F"/>
                </a:solidFill>
                <a:latin typeface="Arial"/>
                <a:cs typeface="Arial"/>
              </a:rPr>
              <a:t>я</a:t>
            </a:r>
            <a:r>
              <a:rPr sz="1200" b="1" dirty="0">
                <a:solidFill>
                  <a:srgbClr val="001F5F"/>
                </a:solidFill>
                <a:latin typeface="Arial"/>
                <a:cs typeface="Arial"/>
              </a:rPr>
              <a:t>	</a:t>
            </a:r>
            <a:r>
              <a:rPr sz="1200" b="1" spc="-5" dirty="0">
                <a:solidFill>
                  <a:srgbClr val="001F5F"/>
                </a:solidFill>
                <a:latin typeface="Arial"/>
                <a:cs typeface="Arial"/>
              </a:rPr>
              <a:t>МЧ</a:t>
            </a:r>
            <a:r>
              <a:rPr sz="1200" b="1" dirty="0">
                <a:solidFill>
                  <a:srgbClr val="001F5F"/>
                </a:solidFill>
                <a:latin typeface="Arial"/>
                <a:cs typeface="Arial"/>
              </a:rPr>
              <a:t>Д	</a:t>
            </a:r>
            <a:r>
              <a:rPr sz="1200" spc="-5" dirty="0">
                <a:solidFill>
                  <a:srgbClr val="001F5F"/>
                </a:solidFill>
                <a:latin typeface="Arial"/>
                <a:cs typeface="Arial"/>
              </a:rPr>
              <a:t>в</a:t>
            </a:r>
            <a:endParaRPr sz="1200">
              <a:latin typeface="Arial"/>
              <a:cs typeface="Arial"/>
            </a:endParaRPr>
          </a:p>
        </p:txBody>
      </p:sp>
      <p:sp>
        <p:nvSpPr>
          <p:cNvPr id="17" name="object 17"/>
          <p:cNvSpPr txBox="1"/>
          <p:nvPr/>
        </p:nvSpPr>
        <p:spPr>
          <a:xfrm>
            <a:off x="296672" y="5694273"/>
            <a:ext cx="1756410" cy="197485"/>
          </a:xfrm>
          <a:prstGeom prst="rect">
            <a:avLst/>
          </a:prstGeom>
        </p:spPr>
        <p:txBody>
          <a:bodyPr vert="horz" wrap="square" lIns="0" tIns="0" rIns="0" bIns="0" rtlCol="0">
            <a:spAutoFit/>
          </a:bodyPr>
          <a:lstStyle/>
          <a:p>
            <a:pPr marL="12700">
              <a:lnSpc>
                <a:spcPct val="100000"/>
              </a:lnSpc>
            </a:pPr>
            <a:r>
              <a:rPr sz="1200" spc="-5" dirty="0">
                <a:solidFill>
                  <a:srgbClr val="001F5F"/>
                </a:solidFill>
                <a:latin typeface="Arial"/>
                <a:cs typeface="Arial"/>
              </a:rPr>
              <a:t>своей </a:t>
            </a:r>
            <a:r>
              <a:rPr sz="1200" dirty="0">
                <a:solidFill>
                  <a:srgbClr val="001F5F"/>
                </a:solidFill>
                <a:latin typeface="Arial"/>
                <a:cs typeface="Arial"/>
              </a:rPr>
              <a:t>ИС </a:t>
            </a:r>
            <a:r>
              <a:rPr sz="1000" spc="-5" dirty="0">
                <a:solidFill>
                  <a:srgbClr val="7E7E7E"/>
                </a:solidFill>
                <a:latin typeface="Arial"/>
                <a:cs typeface="Arial"/>
              </a:rPr>
              <a:t>(п. 5</a:t>
            </a:r>
            <a:r>
              <a:rPr sz="1000" spc="-80" dirty="0">
                <a:solidFill>
                  <a:srgbClr val="7E7E7E"/>
                </a:solidFill>
                <a:latin typeface="Arial"/>
                <a:cs typeface="Arial"/>
              </a:rPr>
              <a:t> </a:t>
            </a:r>
            <a:r>
              <a:rPr sz="1000" spc="-5" dirty="0">
                <a:solidFill>
                  <a:srgbClr val="7E7E7E"/>
                </a:solidFill>
                <a:latin typeface="Arial"/>
                <a:cs typeface="Arial"/>
              </a:rPr>
              <a:t>требований)</a:t>
            </a:r>
            <a:endParaRPr sz="1000" dirty="0">
              <a:latin typeface="Arial"/>
              <a:cs typeface="Arial"/>
            </a:endParaRPr>
          </a:p>
        </p:txBody>
      </p:sp>
      <p:sp>
        <p:nvSpPr>
          <p:cNvPr id="18" name="object 18"/>
          <p:cNvSpPr txBox="1"/>
          <p:nvPr/>
        </p:nvSpPr>
        <p:spPr>
          <a:xfrm>
            <a:off x="329057" y="5876652"/>
            <a:ext cx="2661920" cy="746125"/>
          </a:xfrm>
          <a:prstGeom prst="rect">
            <a:avLst/>
          </a:prstGeom>
        </p:spPr>
        <p:txBody>
          <a:bodyPr vert="horz" wrap="square" lIns="0" tIns="0" rIns="0" bIns="0" rtlCol="0">
            <a:spAutoFit/>
          </a:bodyPr>
          <a:lstStyle/>
          <a:p>
            <a:pPr marL="12700" marR="5080">
              <a:lnSpc>
                <a:spcPct val="100000"/>
              </a:lnSpc>
            </a:pPr>
            <a:r>
              <a:rPr sz="1200" dirty="0">
                <a:solidFill>
                  <a:srgbClr val="001F5F"/>
                </a:solidFill>
                <a:latin typeface="Arial"/>
                <a:cs typeface="Arial"/>
              </a:rPr>
              <a:t>5. </a:t>
            </a:r>
            <a:r>
              <a:rPr sz="1200" spc="-10" dirty="0">
                <a:solidFill>
                  <a:srgbClr val="001F5F"/>
                </a:solidFill>
                <a:latin typeface="Arial"/>
                <a:cs typeface="Arial"/>
              </a:rPr>
              <a:t>Оператор </a:t>
            </a:r>
            <a:r>
              <a:rPr sz="1200" spc="-5" dirty="0">
                <a:solidFill>
                  <a:srgbClr val="001F5F"/>
                </a:solidFill>
                <a:latin typeface="Arial"/>
                <a:cs typeface="Arial"/>
              </a:rPr>
              <a:t>ИС после принятия  </a:t>
            </a:r>
            <a:r>
              <a:rPr sz="1200" spc="-10" dirty="0">
                <a:solidFill>
                  <a:srgbClr val="001F5F"/>
                </a:solidFill>
                <a:latin typeface="Arial"/>
                <a:cs typeface="Arial"/>
              </a:rPr>
              <a:t>МЧД </a:t>
            </a:r>
            <a:r>
              <a:rPr sz="1200" spc="-5" dirty="0">
                <a:solidFill>
                  <a:srgbClr val="001F5F"/>
                </a:solidFill>
                <a:latin typeface="Arial"/>
                <a:cs typeface="Arial"/>
              </a:rPr>
              <a:t>на </a:t>
            </a:r>
            <a:r>
              <a:rPr sz="1200" spc="-10" dirty="0">
                <a:solidFill>
                  <a:srgbClr val="001F5F"/>
                </a:solidFill>
                <a:latin typeface="Arial"/>
                <a:cs typeface="Arial"/>
              </a:rPr>
              <a:t>хранение </a:t>
            </a:r>
            <a:r>
              <a:rPr sz="1200" spc="-15" dirty="0">
                <a:solidFill>
                  <a:srgbClr val="001F5F"/>
                </a:solidFill>
                <a:latin typeface="Arial"/>
                <a:cs typeface="Arial"/>
              </a:rPr>
              <a:t>незамедлительно  </a:t>
            </a:r>
            <a:r>
              <a:rPr sz="1200" b="1" spc="-5" dirty="0">
                <a:solidFill>
                  <a:srgbClr val="001F5F"/>
                </a:solidFill>
                <a:latin typeface="Arial"/>
                <a:cs typeface="Arial"/>
              </a:rPr>
              <a:t>передает </a:t>
            </a:r>
            <a:r>
              <a:rPr sz="1200" b="1" spc="-10" dirty="0">
                <a:solidFill>
                  <a:srgbClr val="001F5F"/>
                </a:solidFill>
                <a:latin typeface="Arial"/>
                <a:cs typeface="Arial"/>
              </a:rPr>
              <a:t>сведения </a:t>
            </a:r>
            <a:r>
              <a:rPr sz="1200" b="1" spc="-5" dirty="0">
                <a:solidFill>
                  <a:srgbClr val="001F5F"/>
                </a:solidFill>
                <a:latin typeface="Arial"/>
                <a:cs typeface="Arial"/>
              </a:rPr>
              <a:t>об МЧД </a:t>
            </a:r>
            <a:r>
              <a:rPr sz="1200" b="1" dirty="0">
                <a:solidFill>
                  <a:srgbClr val="001F5F"/>
                </a:solidFill>
                <a:latin typeface="Arial"/>
                <a:cs typeface="Arial"/>
              </a:rPr>
              <a:t>в  ЕСИА </a:t>
            </a:r>
            <a:r>
              <a:rPr sz="1000" spc="-5" dirty="0">
                <a:solidFill>
                  <a:srgbClr val="7E7E7E"/>
                </a:solidFill>
                <a:latin typeface="Arial"/>
                <a:cs typeface="Arial"/>
              </a:rPr>
              <a:t>(п. 6</a:t>
            </a:r>
            <a:r>
              <a:rPr sz="1000" spc="-90" dirty="0">
                <a:solidFill>
                  <a:srgbClr val="7E7E7E"/>
                </a:solidFill>
                <a:latin typeface="Arial"/>
                <a:cs typeface="Arial"/>
              </a:rPr>
              <a:t> </a:t>
            </a:r>
            <a:r>
              <a:rPr sz="1000" spc="-5" dirty="0">
                <a:solidFill>
                  <a:srgbClr val="7E7E7E"/>
                </a:solidFill>
                <a:latin typeface="Arial"/>
                <a:cs typeface="Arial"/>
              </a:rPr>
              <a:t>требований)</a:t>
            </a:r>
            <a:endParaRPr sz="1000" dirty="0">
              <a:latin typeface="Arial"/>
              <a:cs typeface="Arial"/>
            </a:endParaRPr>
          </a:p>
        </p:txBody>
      </p:sp>
      <p:sp>
        <p:nvSpPr>
          <p:cNvPr id="19" name="object 19"/>
          <p:cNvSpPr txBox="1"/>
          <p:nvPr/>
        </p:nvSpPr>
        <p:spPr>
          <a:xfrm>
            <a:off x="3126994" y="4233036"/>
            <a:ext cx="2863215" cy="197485"/>
          </a:xfrm>
          <a:prstGeom prst="rect">
            <a:avLst/>
          </a:prstGeom>
        </p:spPr>
        <p:txBody>
          <a:bodyPr vert="horz" wrap="square" lIns="0" tIns="0" rIns="0" bIns="0" rtlCol="0">
            <a:spAutoFit/>
          </a:bodyPr>
          <a:lstStyle/>
          <a:p>
            <a:pPr marL="12700">
              <a:lnSpc>
                <a:spcPct val="100000"/>
              </a:lnSpc>
            </a:pPr>
            <a:r>
              <a:rPr sz="1200" dirty="0">
                <a:solidFill>
                  <a:srgbClr val="001F5F"/>
                </a:solidFill>
                <a:latin typeface="Arial"/>
                <a:cs typeface="Arial"/>
              </a:rPr>
              <a:t>2. </a:t>
            </a:r>
            <a:r>
              <a:rPr sz="1200" spc="-10" dirty="0">
                <a:solidFill>
                  <a:srgbClr val="001F5F"/>
                </a:solidFill>
                <a:latin typeface="Arial"/>
                <a:cs typeface="Arial"/>
              </a:rPr>
              <a:t>Требования </a:t>
            </a:r>
            <a:r>
              <a:rPr sz="1200" spc="-5" dirty="0">
                <a:solidFill>
                  <a:srgbClr val="001F5F"/>
                </a:solidFill>
                <a:latin typeface="Arial"/>
                <a:cs typeface="Arial"/>
              </a:rPr>
              <a:t>для </a:t>
            </a:r>
            <a:r>
              <a:rPr sz="1200" spc="-10" dirty="0">
                <a:solidFill>
                  <a:srgbClr val="001F5F"/>
                </a:solidFill>
                <a:latin typeface="Arial"/>
                <a:cs typeface="Arial"/>
              </a:rPr>
              <a:t>представления</a:t>
            </a:r>
            <a:r>
              <a:rPr sz="1200" spc="-70" dirty="0">
                <a:solidFill>
                  <a:srgbClr val="001F5F"/>
                </a:solidFill>
                <a:latin typeface="Arial"/>
                <a:cs typeface="Arial"/>
              </a:rPr>
              <a:t> </a:t>
            </a:r>
            <a:r>
              <a:rPr sz="1200" spc="-5" dirty="0">
                <a:solidFill>
                  <a:srgbClr val="001F5F"/>
                </a:solidFill>
                <a:latin typeface="Arial"/>
                <a:cs typeface="Arial"/>
              </a:rPr>
              <a:t>МЧД:</a:t>
            </a:r>
            <a:endParaRPr sz="1200" dirty="0">
              <a:latin typeface="Arial"/>
              <a:cs typeface="Arial"/>
            </a:endParaRPr>
          </a:p>
        </p:txBody>
      </p:sp>
      <p:sp>
        <p:nvSpPr>
          <p:cNvPr id="20" name="object 20"/>
          <p:cNvSpPr txBox="1"/>
          <p:nvPr/>
        </p:nvSpPr>
        <p:spPr>
          <a:xfrm>
            <a:off x="3126994" y="4415917"/>
            <a:ext cx="2893695" cy="1600835"/>
          </a:xfrm>
          <a:prstGeom prst="rect">
            <a:avLst/>
          </a:prstGeom>
        </p:spPr>
        <p:txBody>
          <a:bodyPr vert="horz" wrap="square" lIns="0" tIns="0" rIns="0" bIns="0" rtlCol="0">
            <a:spAutoFit/>
          </a:bodyPr>
          <a:lstStyle/>
          <a:p>
            <a:pPr marL="184785" marR="5080" indent="-172085">
              <a:lnSpc>
                <a:spcPct val="100000"/>
              </a:lnSpc>
              <a:buChar char="•"/>
              <a:tabLst>
                <a:tab pos="185420" algn="l"/>
              </a:tabLst>
            </a:pPr>
            <a:r>
              <a:rPr sz="1200" spc="-10" dirty="0">
                <a:solidFill>
                  <a:srgbClr val="001F5F"/>
                </a:solidFill>
                <a:latin typeface="Arial"/>
                <a:cs typeface="Arial"/>
              </a:rPr>
              <a:t>Соблюдение законодательства </a:t>
            </a:r>
            <a:r>
              <a:rPr sz="1200" b="1" dirty="0">
                <a:solidFill>
                  <a:srgbClr val="001F5F"/>
                </a:solidFill>
                <a:latin typeface="Arial"/>
                <a:cs typeface="Arial"/>
              </a:rPr>
              <a:t>о  </a:t>
            </a:r>
            <a:r>
              <a:rPr sz="1200" b="1" spc="-5" dirty="0">
                <a:solidFill>
                  <a:srgbClr val="001F5F"/>
                </a:solidFill>
                <a:latin typeface="Arial"/>
                <a:cs typeface="Arial"/>
              </a:rPr>
              <a:t>персональных данных оператором  ИС</a:t>
            </a:r>
            <a:r>
              <a:rPr sz="1200" spc="-5" dirty="0">
                <a:solidFill>
                  <a:srgbClr val="001F5F"/>
                </a:solidFill>
                <a:latin typeface="Arial"/>
                <a:cs typeface="Arial"/>
              </a:rPr>
              <a:t>;</a:t>
            </a:r>
            <a:endParaRPr sz="1200">
              <a:latin typeface="Arial"/>
              <a:cs typeface="Arial"/>
            </a:endParaRPr>
          </a:p>
          <a:p>
            <a:pPr marL="184785" marR="384810" indent="-172085">
              <a:lnSpc>
                <a:spcPct val="100000"/>
              </a:lnSpc>
              <a:buChar char="•"/>
              <a:tabLst>
                <a:tab pos="185420" algn="l"/>
              </a:tabLst>
            </a:pPr>
            <a:r>
              <a:rPr sz="1200" spc="-5" dirty="0">
                <a:solidFill>
                  <a:srgbClr val="001F5F"/>
                </a:solidFill>
                <a:latin typeface="Arial"/>
                <a:cs typeface="Arial"/>
              </a:rPr>
              <a:t>информация о </a:t>
            </a:r>
            <a:r>
              <a:rPr sz="1200" b="1" spc="-5" dirty="0">
                <a:solidFill>
                  <a:srgbClr val="001F5F"/>
                </a:solidFill>
                <a:latin typeface="Arial"/>
                <a:cs typeface="Arial"/>
              </a:rPr>
              <a:t>номере, </a:t>
            </a:r>
            <a:r>
              <a:rPr sz="1200" b="1" spc="-10" dirty="0">
                <a:solidFill>
                  <a:srgbClr val="001F5F"/>
                </a:solidFill>
                <a:latin typeface="Arial"/>
                <a:cs typeface="Arial"/>
              </a:rPr>
              <a:t>дате  </a:t>
            </a:r>
            <a:r>
              <a:rPr sz="1200" spc="-5" dirty="0">
                <a:solidFill>
                  <a:srgbClr val="001F5F"/>
                </a:solidFill>
                <a:latin typeface="Arial"/>
                <a:cs typeface="Arial"/>
              </a:rPr>
              <a:t>доверенности </a:t>
            </a:r>
            <a:r>
              <a:rPr sz="1200" dirty="0">
                <a:solidFill>
                  <a:srgbClr val="001F5F"/>
                </a:solidFill>
                <a:latin typeface="Arial"/>
                <a:cs typeface="Arial"/>
              </a:rPr>
              <a:t>и ИС, </a:t>
            </a:r>
            <a:r>
              <a:rPr sz="1200" spc="-5" dirty="0">
                <a:solidFill>
                  <a:srgbClr val="001F5F"/>
                </a:solidFill>
                <a:latin typeface="Arial"/>
                <a:cs typeface="Arial"/>
              </a:rPr>
              <a:t>в которой  хранится МЧД, </a:t>
            </a:r>
            <a:r>
              <a:rPr sz="1200" b="1" spc="-10" dirty="0">
                <a:solidFill>
                  <a:srgbClr val="001F5F"/>
                </a:solidFill>
                <a:latin typeface="Arial"/>
                <a:cs typeface="Arial"/>
              </a:rPr>
              <a:t>представляется  заинтересованным</a:t>
            </a:r>
            <a:r>
              <a:rPr sz="1200" b="1" dirty="0">
                <a:solidFill>
                  <a:srgbClr val="001F5F"/>
                </a:solidFill>
                <a:latin typeface="Arial"/>
                <a:cs typeface="Arial"/>
              </a:rPr>
              <a:t> </a:t>
            </a:r>
            <a:r>
              <a:rPr sz="1200" b="1" spc="-5" dirty="0">
                <a:solidFill>
                  <a:srgbClr val="001F5F"/>
                </a:solidFill>
                <a:latin typeface="Arial"/>
                <a:cs typeface="Arial"/>
              </a:rPr>
              <a:t>лицам</a:t>
            </a:r>
            <a:endParaRPr sz="1200">
              <a:latin typeface="Arial"/>
              <a:cs typeface="Arial"/>
            </a:endParaRPr>
          </a:p>
          <a:p>
            <a:pPr marL="184785" marR="234950">
              <a:lnSpc>
                <a:spcPct val="100000"/>
              </a:lnSpc>
              <a:spcBef>
                <a:spcPts val="5"/>
              </a:spcBef>
            </a:pPr>
            <a:r>
              <a:rPr sz="1000" spc="-5" dirty="0">
                <a:solidFill>
                  <a:srgbClr val="7E7E7E"/>
                </a:solidFill>
                <a:latin typeface="Arial"/>
                <a:cs typeface="Arial"/>
              </a:rPr>
              <a:t>(п. 5 требований к НПА, п. 4 требований к  порядку представления</a:t>
            </a:r>
            <a:r>
              <a:rPr sz="1000" spc="-45" dirty="0">
                <a:solidFill>
                  <a:srgbClr val="7E7E7E"/>
                </a:solidFill>
                <a:latin typeface="Arial"/>
                <a:cs typeface="Arial"/>
              </a:rPr>
              <a:t> </a:t>
            </a:r>
            <a:r>
              <a:rPr sz="1000" spc="-5" dirty="0">
                <a:solidFill>
                  <a:srgbClr val="7E7E7E"/>
                </a:solidFill>
                <a:latin typeface="Arial"/>
                <a:cs typeface="Arial"/>
              </a:rPr>
              <a:t>МЧД)</a:t>
            </a:r>
            <a:endParaRPr sz="1000">
              <a:latin typeface="Arial"/>
              <a:cs typeface="Arial"/>
            </a:endParaRPr>
          </a:p>
        </p:txBody>
      </p:sp>
      <p:sp>
        <p:nvSpPr>
          <p:cNvPr id="21" name="object 21"/>
          <p:cNvSpPr txBox="1"/>
          <p:nvPr/>
        </p:nvSpPr>
        <p:spPr>
          <a:xfrm>
            <a:off x="3168776" y="3118739"/>
            <a:ext cx="2845435" cy="197485"/>
          </a:xfrm>
          <a:prstGeom prst="rect">
            <a:avLst/>
          </a:prstGeom>
        </p:spPr>
        <p:txBody>
          <a:bodyPr vert="horz" wrap="square" lIns="0" tIns="0" rIns="0" bIns="0" rtlCol="0">
            <a:spAutoFit/>
          </a:bodyPr>
          <a:lstStyle/>
          <a:p>
            <a:pPr marL="12700">
              <a:lnSpc>
                <a:spcPct val="100000"/>
              </a:lnSpc>
            </a:pPr>
            <a:r>
              <a:rPr sz="1200" dirty="0">
                <a:solidFill>
                  <a:srgbClr val="001F5F"/>
                </a:solidFill>
                <a:latin typeface="Arial"/>
                <a:cs typeface="Arial"/>
              </a:rPr>
              <a:t>1.  </a:t>
            </a:r>
            <a:r>
              <a:rPr sz="1200" b="1" spc="-15" dirty="0">
                <a:solidFill>
                  <a:srgbClr val="001F5F"/>
                </a:solidFill>
                <a:latin typeface="Arial"/>
                <a:cs typeface="Arial"/>
              </a:rPr>
              <a:t>Указаны  </a:t>
            </a:r>
            <a:r>
              <a:rPr sz="1200" b="1" spc="-5" dirty="0">
                <a:solidFill>
                  <a:srgbClr val="001F5F"/>
                </a:solidFill>
                <a:latin typeface="Arial"/>
                <a:cs typeface="Arial"/>
              </a:rPr>
              <a:t>способы</a:t>
            </a:r>
            <a:r>
              <a:rPr sz="1200" b="1" spc="200" dirty="0">
                <a:solidFill>
                  <a:srgbClr val="001F5F"/>
                </a:solidFill>
                <a:latin typeface="Arial"/>
                <a:cs typeface="Arial"/>
              </a:rPr>
              <a:t> </a:t>
            </a:r>
            <a:r>
              <a:rPr sz="1200" b="1" spc="-10" dirty="0">
                <a:solidFill>
                  <a:srgbClr val="001F5F"/>
                </a:solidFill>
                <a:latin typeface="Arial"/>
                <a:cs typeface="Arial"/>
              </a:rPr>
              <a:t>представления</a:t>
            </a:r>
            <a:endParaRPr sz="1200">
              <a:latin typeface="Arial"/>
              <a:cs typeface="Arial"/>
            </a:endParaRPr>
          </a:p>
        </p:txBody>
      </p:sp>
      <p:sp>
        <p:nvSpPr>
          <p:cNvPr id="22" name="object 22"/>
          <p:cNvSpPr txBox="1"/>
          <p:nvPr/>
        </p:nvSpPr>
        <p:spPr>
          <a:xfrm>
            <a:off x="3168776" y="3301619"/>
            <a:ext cx="2845435" cy="197485"/>
          </a:xfrm>
          <a:prstGeom prst="rect">
            <a:avLst/>
          </a:prstGeom>
        </p:spPr>
        <p:txBody>
          <a:bodyPr vert="horz" wrap="square" lIns="0" tIns="0" rIns="0" bIns="0" rtlCol="0">
            <a:spAutoFit/>
          </a:bodyPr>
          <a:lstStyle/>
          <a:p>
            <a:pPr marL="12700">
              <a:lnSpc>
                <a:spcPct val="100000"/>
              </a:lnSpc>
              <a:tabLst>
                <a:tab pos="600710" algn="l"/>
                <a:tab pos="974090" algn="l"/>
                <a:tab pos="2664460" algn="l"/>
              </a:tabLst>
            </a:pPr>
            <a:r>
              <a:rPr sz="1200" b="1" spc="-10" dirty="0">
                <a:solidFill>
                  <a:srgbClr val="001F5F"/>
                </a:solidFill>
                <a:latin typeface="Arial"/>
                <a:cs typeface="Arial"/>
              </a:rPr>
              <a:t>МЧ</a:t>
            </a:r>
            <a:r>
              <a:rPr sz="1200" b="1" spc="-5" dirty="0">
                <a:solidFill>
                  <a:srgbClr val="001F5F"/>
                </a:solidFill>
                <a:latin typeface="Arial"/>
                <a:cs typeface="Arial"/>
              </a:rPr>
              <a:t>Д</a:t>
            </a:r>
            <a:r>
              <a:rPr sz="1200" dirty="0">
                <a:solidFill>
                  <a:srgbClr val="001F5F"/>
                </a:solidFill>
                <a:latin typeface="Arial"/>
                <a:cs typeface="Arial"/>
              </a:rPr>
              <a:t>,	</a:t>
            </a:r>
            <a:r>
              <a:rPr sz="1200" spc="-5" dirty="0">
                <a:solidFill>
                  <a:srgbClr val="001F5F"/>
                </a:solidFill>
                <a:latin typeface="Arial"/>
                <a:cs typeface="Arial"/>
              </a:rPr>
              <a:t>н</a:t>
            </a:r>
            <a:r>
              <a:rPr sz="1200" dirty="0">
                <a:solidFill>
                  <a:srgbClr val="001F5F"/>
                </a:solidFill>
                <a:latin typeface="Arial"/>
                <a:cs typeface="Arial"/>
              </a:rPr>
              <a:t>е	</a:t>
            </a:r>
            <a:r>
              <a:rPr sz="1200" spc="-5" dirty="0">
                <a:solidFill>
                  <a:srgbClr val="001F5F"/>
                </a:solidFill>
                <a:latin typeface="Arial"/>
                <a:cs typeface="Arial"/>
              </a:rPr>
              <a:t>п</a:t>
            </a:r>
            <a:r>
              <a:rPr sz="1200" spc="-10" dirty="0">
                <a:solidFill>
                  <a:srgbClr val="001F5F"/>
                </a:solidFill>
                <a:latin typeface="Arial"/>
                <a:cs typeface="Arial"/>
              </a:rPr>
              <a:t>р</a:t>
            </a:r>
            <a:r>
              <a:rPr sz="1200" spc="-25" dirty="0">
                <a:solidFill>
                  <a:srgbClr val="001F5F"/>
                </a:solidFill>
                <a:latin typeface="Arial"/>
                <a:cs typeface="Arial"/>
              </a:rPr>
              <a:t>е</a:t>
            </a:r>
            <a:r>
              <a:rPr sz="1200" spc="-5" dirty="0">
                <a:solidFill>
                  <a:srgbClr val="001F5F"/>
                </a:solidFill>
                <a:latin typeface="Arial"/>
                <a:cs typeface="Arial"/>
              </a:rPr>
              <a:t>д</a:t>
            </a:r>
            <a:r>
              <a:rPr sz="1200" spc="-30" dirty="0">
                <a:solidFill>
                  <a:srgbClr val="001F5F"/>
                </a:solidFill>
                <a:latin typeface="Arial"/>
                <a:cs typeface="Arial"/>
              </a:rPr>
              <a:t>у</a:t>
            </a:r>
            <a:r>
              <a:rPr sz="1200" dirty="0">
                <a:solidFill>
                  <a:srgbClr val="001F5F"/>
                </a:solidFill>
                <a:latin typeface="Arial"/>
                <a:cs typeface="Arial"/>
              </a:rPr>
              <a:t>см</a:t>
            </a:r>
            <a:r>
              <a:rPr sz="1200" spc="-25" dirty="0">
                <a:solidFill>
                  <a:srgbClr val="001F5F"/>
                </a:solidFill>
                <a:latin typeface="Arial"/>
                <a:cs typeface="Arial"/>
              </a:rPr>
              <a:t>а</a:t>
            </a:r>
            <a:r>
              <a:rPr sz="1200" spc="-15" dirty="0">
                <a:solidFill>
                  <a:srgbClr val="001F5F"/>
                </a:solidFill>
                <a:latin typeface="Arial"/>
                <a:cs typeface="Arial"/>
              </a:rPr>
              <a:t>т</a:t>
            </a:r>
            <a:r>
              <a:rPr sz="1200" dirty="0">
                <a:solidFill>
                  <a:srgbClr val="001F5F"/>
                </a:solidFill>
                <a:latin typeface="Arial"/>
                <a:cs typeface="Arial"/>
              </a:rPr>
              <a:t>ри</a:t>
            </a:r>
            <a:r>
              <a:rPr sz="1200" spc="-25" dirty="0">
                <a:solidFill>
                  <a:srgbClr val="001F5F"/>
                </a:solidFill>
                <a:latin typeface="Arial"/>
                <a:cs typeface="Arial"/>
              </a:rPr>
              <a:t>в</a:t>
            </a:r>
            <a:r>
              <a:rPr sz="1200" dirty="0">
                <a:solidFill>
                  <a:srgbClr val="001F5F"/>
                </a:solidFill>
                <a:latin typeface="Arial"/>
                <a:cs typeface="Arial"/>
              </a:rPr>
              <a:t>аю</a:t>
            </a:r>
            <a:r>
              <a:rPr sz="1200" spc="-5" dirty="0">
                <a:solidFill>
                  <a:srgbClr val="001F5F"/>
                </a:solidFill>
                <a:latin typeface="Arial"/>
                <a:cs typeface="Arial"/>
              </a:rPr>
              <a:t>щ</a:t>
            </a:r>
            <a:r>
              <a:rPr sz="1200" dirty="0">
                <a:solidFill>
                  <a:srgbClr val="001F5F"/>
                </a:solidFill>
                <a:latin typeface="Arial"/>
                <a:cs typeface="Arial"/>
              </a:rPr>
              <a:t>ие	</a:t>
            </a:r>
            <a:r>
              <a:rPr sz="1200" spc="-10" dirty="0">
                <a:solidFill>
                  <a:srgbClr val="001F5F"/>
                </a:solidFill>
                <a:latin typeface="Arial"/>
                <a:cs typeface="Arial"/>
              </a:rPr>
              <a:t>ее</a:t>
            </a:r>
            <a:endParaRPr sz="1200">
              <a:latin typeface="Arial"/>
              <a:cs typeface="Arial"/>
            </a:endParaRPr>
          </a:p>
        </p:txBody>
      </p:sp>
      <p:sp>
        <p:nvSpPr>
          <p:cNvPr id="23" name="object 23"/>
          <p:cNvSpPr txBox="1"/>
          <p:nvPr/>
        </p:nvSpPr>
        <p:spPr>
          <a:xfrm>
            <a:off x="3168776" y="3484753"/>
            <a:ext cx="2845435" cy="197485"/>
          </a:xfrm>
          <a:prstGeom prst="rect">
            <a:avLst/>
          </a:prstGeom>
        </p:spPr>
        <p:txBody>
          <a:bodyPr vert="horz" wrap="square" lIns="0" tIns="0" rIns="0" bIns="0" rtlCol="0">
            <a:spAutoFit/>
          </a:bodyPr>
          <a:lstStyle/>
          <a:p>
            <a:pPr marL="12700">
              <a:lnSpc>
                <a:spcPct val="100000"/>
              </a:lnSpc>
              <a:tabLst>
                <a:tab pos="1035050" algn="l"/>
                <a:tab pos="1370330" algn="l"/>
                <a:tab pos="2010410" algn="l"/>
              </a:tabLst>
            </a:pPr>
            <a:r>
              <a:rPr sz="1200" dirty="0">
                <a:solidFill>
                  <a:srgbClr val="001F5F"/>
                </a:solidFill>
                <a:latin typeface="Arial"/>
                <a:cs typeface="Arial"/>
              </a:rPr>
              <a:t>в</a:t>
            </a:r>
            <a:r>
              <a:rPr sz="1200" spc="10" dirty="0">
                <a:solidFill>
                  <a:srgbClr val="001F5F"/>
                </a:solidFill>
                <a:latin typeface="Arial"/>
                <a:cs typeface="Arial"/>
              </a:rPr>
              <a:t>к</a:t>
            </a:r>
            <a:r>
              <a:rPr sz="1200" spc="-10" dirty="0">
                <a:solidFill>
                  <a:srgbClr val="001F5F"/>
                </a:solidFill>
                <a:latin typeface="Arial"/>
                <a:cs typeface="Arial"/>
              </a:rPr>
              <a:t>л</a:t>
            </a:r>
            <a:r>
              <a:rPr sz="1200" spc="-25" dirty="0">
                <a:solidFill>
                  <a:srgbClr val="001F5F"/>
                </a:solidFill>
                <a:latin typeface="Arial"/>
                <a:cs typeface="Arial"/>
              </a:rPr>
              <a:t>ю</a:t>
            </a:r>
            <a:r>
              <a:rPr sz="1200" dirty="0">
                <a:solidFill>
                  <a:srgbClr val="001F5F"/>
                </a:solidFill>
                <a:latin typeface="Arial"/>
                <a:cs typeface="Arial"/>
              </a:rPr>
              <a:t>чение	</a:t>
            </a:r>
            <a:r>
              <a:rPr sz="1200" spc="-5" dirty="0">
                <a:solidFill>
                  <a:srgbClr val="001F5F"/>
                </a:solidFill>
                <a:latin typeface="Arial"/>
                <a:cs typeface="Arial"/>
              </a:rPr>
              <a:t>в</a:t>
            </a:r>
            <a:r>
              <a:rPr sz="1200" dirty="0">
                <a:solidFill>
                  <a:srgbClr val="001F5F"/>
                </a:solidFill>
                <a:latin typeface="Arial"/>
                <a:cs typeface="Arial"/>
              </a:rPr>
              <a:t>	п</a:t>
            </a:r>
            <a:r>
              <a:rPr sz="1200" spc="-10" dirty="0">
                <a:solidFill>
                  <a:srgbClr val="001F5F"/>
                </a:solidFill>
                <a:latin typeface="Arial"/>
                <a:cs typeface="Arial"/>
              </a:rPr>
              <a:t>а</a:t>
            </a:r>
            <a:r>
              <a:rPr sz="1200" spc="10" dirty="0">
                <a:solidFill>
                  <a:srgbClr val="001F5F"/>
                </a:solidFill>
                <a:latin typeface="Arial"/>
                <a:cs typeface="Arial"/>
              </a:rPr>
              <a:t>к</a:t>
            </a:r>
            <a:r>
              <a:rPr sz="1200" spc="-40" dirty="0">
                <a:solidFill>
                  <a:srgbClr val="001F5F"/>
                </a:solidFill>
                <a:latin typeface="Arial"/>
                <a:cs typeface="Arial"/>
              </a:rPr>
              <a:t>е</a:t>
            </a:r>
            <a:r>
              <a:rPr sz="1200" dirty="0">
                <a:solidFill>
                  <a:srgbClr val="001F5F"/>
                </a:solidFill>
                <a:latin typeface="Arial"/>
                <a:cs typeface="Arial"/>
              </a:rPr>
              <a:t>т	</a:t>
            </a:r>
            <a:r>
              <a:rPr sz="1200" spc="-10" dirty="0">
                <a:solidFill>
                  <a:srgbClr val="001F5F"/>
                </a:solidFill>
                <a:latin typeface="Arial"/>
                <a:cs typeface="Arial"/>
              </a:rPr>
              <a:t>д</a:t>
            </a:r>
            <a:r>
              <a:rPr sz="1200" spc="-15" dirty="0">
                <a:solidFill>
                  <a:srgbClr val="001F5F"/>
                </a:solidFill>
                <a:latin typeface="Arial"/>
                <a:cs typeface="Arial"/>
              </a:rPr>
              <a:t>о</a:t>
            </a:r>
            <a:r>
              <a:rPr sz="1200" spc="10" dirty="0">
                <a:solidFill>
                  <a:srgbClr val="001F5F"/>
                </a:solidFill>
                <a:latin typeface="Arial"/>
                <a:cs typeface="Arial"/>
              </a:rPr>
              <a:t>к</a:t>
            </a:r>
            <a:r>
              <a:rPr sz="1200" spc="-25" dirty="0">
                <a:solidFill>
                  <a:srgbClr val="001F5F"/>
                </a:solidFill>
                <a:latin typeface="Arial"/>
                <a:cs typeface="Arial"/>
              </a:rPr>
              <a:t>у</a:t>
            </a:r>
            <a:r>
              <a:rPr sz="1200" dirty="0">
                <a:solidFill>
                  <a:srgbClr val="001F5F"/>
                </a:solidFill>
                <a:latin typeface="Arial"/>
                <a:cs typeface="Arial"/>
              </a:rPr>
              <a:t>м</a:t>
            </a:r>
            <a:r>
              <a:rPr sz="1200" spc="5" dirty="0">
                <a:solidFill>
                  <a:srgbClr val="001F5F"/>
                </a:solidFill>
                <a:latin typeface="Arial"/>
                <a:cs typeface="Arial"/>
              </a:rPr>
              <a:t>е</a:t>
            </a:r>
            <a:r>
              <a:rPr sz="1200" spc="-5" dirty="0">
                <a:solidFill>
                  <a:srgbClr val="001F5F"/>
                </a:solidFill>
                <a:latin typeface="Arial"/>
                <a:cs typeface="Arial"/>
              </a:rPr>
              <a:t>н</a:t>
            </a:r>
            <a:r>
              <a:rPr sz="1200" spc="-30" dirty="0">
                <a:solidFill>
                  <a:srgbClr val="001F5F"/>
                </a:solidFill>
                <a:latin typeface="Arial"/>
                <a:cs typeface="Arial"/>
              </a:rPr>
              <a:t>т</a:t>
            </a:r>
            <a:r>
              <a:rPr sz="1200" spc="-5" dirty="0">
                <a:solidFill>
                  <a:srgbClr val="001F5F"/>
                </a:solidFill>
                <a:latin typeface="Arial"/>
                <a:cs typeface="Arial"/>
              </a:rPr>
              <a:t>ов</a:t>
            </a:r>
            <a:endParaRPr sz="1200">
              <a:latin typeface="Arial"/>
              <a:cs typeface="Arial"/>
            </a:endParaRPr>
          </a:p>
        </p:txBody>
      </p:sp>
      <p:sp>
        <p:nvSpPr>
          <p:cNvPr id="24" name="object 24"/>
          <p:cNvSpPr txBox="1"/>
          <p:nvPr/>
        </p:nvSpPr>
        <p:spPr>
          <a:xfrm>
            <a:off x="3168776" y="3668648"/>
            <a:ext cx="2844800" cy="319405"/>
          </a:xfrm>
          <a:prstGeom prst="rect">
            <a:avLst/>
          </a:prstGeom>
        </p:spPr>
        <p:txBody>
          <a:bodyPr vert="horz" wrap="square" lIns="0" tIns="0" rIns="0" bIns="0" rtlCol="0">
            <a:spAutoFit/>
          </a:bodyPr>
          <a:lstStyle/>
          <a:p>
            <a:pPr marL="12700" marR="5080">
              <a:lnSpc>
                <a:spcPct val="100000"/>
              </a:lnSpc>
            </a:pPr>
            <a:r>
              <a:rPr sz="1000" spc="-5" dirty="0">
                <a:solidFill>
                  <a:srgbClr val="7E7E7E"/>
                </a:solidFill>
                <a:latin typeface="Arial"/>
                <a:cs typeface="Arial"/>
              </a:rPr>
              <a:t>(п. 3 требований к </a:t>
            </a:r>
            <a:r>
              <a:rPr sz="1000" dirty="0">
                <a:solidFill>
                  <a:srgbClr val="7E7E7E"/>
                </a:solidFill>
                <a:latin typeface="Arial"/>
                <a:cs typeface="Arial"/>
              </a:rPr>
              <a:t>НПА, </a:t>
            </a:r>
            <a:r>
              <a:rPr sz="1000" spc="-5" dirty="0">
                <a:solidFill>
                  <a:srgbClr val="7E7E7E"/>
                </a:solidFill>
                <a:latin typeface="Arial"/>
                <a:cs typeface="Arial"/>
              </a:rPr>
              <a:t>п. 2 требований к  порядку представления</a:t>
            </a:r>
            <a:r>
              <a:rPr sz="1000" spc="-40" dirty="0">
                <a:solidFill>
                  <a:srgbClr val="7E7E7E"/>
                </a:solidFill>
                <a:latin typeface="Arial"/>
                <a:cs typeface="Arial"/>
              </a:rPr>
              <a:t> </a:t>
            </a:r>
            <a:r>
              <a:rPr sz="1000" spc="-5" dirty="0">
                <a:solidFill>
                  <a:srgbClr val="7E7E7E"/>
                </a:solidFill>
                <a:latin typeface="Arial"/>
                <a:cs typeface="Arial"/>
              </a:rPr>
              <a:t>МЧД)</a:t>
            </a:r>
            <a:endParaRPr sz="1000">
              <a:latin typeface="Arial"/>
              <a:cs typeface="Arial"/>
            </a:endParaRPr>
          </a:p>
        </p:txBody>
      </p:sp>
      <p:sp>
        <p:nvSpPr>
          <p:cNvPr id="25" name="object 25"/>
          <p:cNvSpPr txBox="1"/>
          <p:nvPr/>
        </p:nvSpPr>
        <p:spPr>
          <a:xfrm>
            <a:off x="6301232" y="3069590"/>
            <a:ext cx="2566035" cy="197485"/>
          </a:xfrm>
          <a:prstGeom prst="rect">
            <a:avLst/>
          </a:prstGeom>
        </p:spPr>
        <p:txBody>
          <a:bodyPr vert="horz" wrap="square" lIns="0" tIns="0" rIns="0" bIns="0" rtlCol="0">
            <a:spAutoFit/>
          </a:bodyPr>
          <a:lstStyle/>
          <a:p>
            <a:pPr marL="12700">
              <a:lnSpc>
                <a:spcPct val="100000"/>
              </a:lnSpc>
            </a:pPr>
            <a:r>
              <a:rPr sz="1200" dirty="0">
                <a:solidFill>
                  <a:srgbClr val="001F5F"/>
                </a:solidFill>
                <a:latin typeface="Arial"/>
                <a:cs typeface="Arial"/>
              </a:rPr>
              <a:t>1. </a:t>
            </a:r>
            <a:r>
              <a:rPr sz="1200" b="1" spc="-10" dirty="0">
                <a:solidFill>
                  <a:srgbClr val="001F5F"/>
                </a:solidFill>
                <a:latin typeface="Arial"/>
                <a:cs typeface="Arial"/>
              </a:rPr>
              <a:t>Использование </a:t>
            </a:r>
            <a:r>
              <a:rPr sz="1200" b="1" spc="-5" dirty="0">
                <a:solidFill>
                  <a:srgbClr val="001F5F"/>
                </a:solidFill>
                <a:latin typeface="Arial"/>
                <a:cs typeface="Arial"/>
              </a:rPr>
              <a:t>МЧД</a:t>
            </a:r>
            <a:r>
              <a:rPr sz="1200" b="1" spc="-50" dirty="0">
                <a:solidFill>
                  <a:srgbClr val="001F5F"/>
                </a:solidFill>
                <a:latin typeface="Arial"/>
                <a:cs typeface="Arial"/>
              </a:rPr>
              <a:t> </a:t>
            </a:r>
            <a:r>
              <a:rPr sz="1200" b="1" spc="-10" dirty="0">
                <a:solidFill>
                  <a:srgbClr val="001F5F"/>
                </a:solidFill>
                <a:latin typeface="Arial"/>
                <a:cs typeface="Arial"/>
              </a:rPr>
              <a:t>включает</a:t>
            </a:r>
            <a:r>
              <a:rPr sz="1200" spc="-10" dirty="0">
                <a:solidFill>
                  <a:srgbClr val="001F5F"/>
                </a:solidFill>
                <a:latin typeface="Arial"/>
                <a:cs typeface="Arial"/>
              </a:rPr>
              <a:t>:</a:t>
            </a:r>
            <a:endParaRPr sz="1200">
              <a:latin typeface="Arial"/>
              <a:cs typeface="Arial"/>
            </a:endParaRPr>
          </a:p>
        </p:txBody>
      </p:sp>
      <p:sp>
        <p:nvSpPr>
          <p:cNvPr id="26" name="object 26"/>
          <p:cNvSpPr txBox="1"/>
          <p:nvPr/>
        </p:nvSpPr>
        <p:spPr>
          <a:xfrm>
            <a:off x="6301232" y="3252470"/>
            <a:ext cx="2609850" cy="1631314"/>
          </a:xfrm>
          <a:prstGeom prst="rect">
            <a:avLst/>
          </a:prstGeom>
        </p:spPr>
        <p:txBody>
          <a:bodyPr vert="horz" wrap="square" lIns="0" tIns="0" rIns="0" bIns="0" rtlCol="0">
            <a:spAutoFit/>
          </a:bodyPr>
          <a:lstStyle/>
          <a:p>
            <a:pPr marL="184785" indent="-172085">
              <a:lnSpc>
                <a:spcPct val="100000"/>
              </a:lnSpc>
              <a:buFont typeface="Arial"/>
              <a:buChar char="•"/>
              <a:tabLst>
                <a:tab pos="185420" algn="l"/>
              </a:tabLst>
            </a:pPr>
            <a:r>
              <a:rPr sz="1200" b="1" spc="-10" dirty="0">
                <a:solidFill>
                  <a:srgbClr val="001F5F"/>
                </a:solidFill>
                <a:latin typeface="Arial"/>
                <a:cs typeface="Arial"/>
              </a:rPr>
              <a:t>получение</a:t>
            </a:r>
            <a:r>
              <a:rPr sz="1200" b="1" spc="-25" dirty="0">
                <a:solidFill>
                  <a:srgbClr val="001F5F"/>
                </a:solidFill>
                <a:latin typeface="Arial"/>
                <a:cs typeface="Arial"/>
              </a:rPr>
              <a:t> </a:t>
            </a:r>
            <a:r>
              <a:rPr sz="1200" spc="-5" dirty="0">
                <a:solidFill>
                  <a:srgbClr val="001F5F"/>
                </a:solidFill>
                <a:latin typeface="Arial"/>
                <a:cs typeface="Arial"/>
              </a:rPr>
              <a:t>доверенности</a:t>
            </a:r>
            <a:endParaRPr sz="1200">
              <a:latin typeface="Arial"/>
              <a:cs typeface="Arial"/>
            </a:endParaRPr>
          </a:p>
          <a:p>
            <a:pPr marL="184785" marR="42545" indent="-172085">
              <a:lnSpc>
                <a:spcPct val="100000"/>
              </a:lnSpc>
              <a:buChar char="•"/>
              <a:tabLst>
                <a:tab pos="185420" algn="l"/>
              </a:tabLst>
            </a:pPr>
            <a:r>
              <a:rPr sz="1200" spc="-5" dirty="0">
                <a:solidFill>
                  <a:srgbClr val="001F5F"/>
                </a:solidFill>
                <a:latin typeface="Arial"/>
                <a:cs typeface="Arial"/>
              </a:rPr>
              <a:t>получение </a:t>
            </a:r>
            <a:r>
              <a:rPr sz="1200" b="1" spc="-25" dirty="0">
                <a:solidFill>
                  <a:srgbClr val="001F5F"/>
                </a:solidFill>
                <a:latin typeface="Arial"/>
                <a:cs typeface="Arial"/>
              </a:rPr>
              <a:t>результата </a:t>
            </a:r>
            <a:r>
              <a:rPr sz="1200" b="1" spc="-5" dirty="0">
                <a:solidFill>
                  <a:srgbClr val="001F5F"/>
                </a:solidFill>
                <a:latin typeface="Arial"/>
                <a:cs typeface="Arial"/>
              </a:rPr>
              <a:t>проверки  срока </a:t>
            </a:r>
            <a:r>
              <a:rPr sz="1200" b="1" spc="-10" dirty="0">
                <a:solidFill>
                  <a:srgbClr val="001F5F"/>
                </a:solidFill>
                <a:latin typeface="Arial"/>
                <a:cs typeface="Arial"/>
              </a:rPr>
              <a:t>действия </a:t>
            </a:r>
            <a:r>
              <a:rPr sz="1200" b="1" dirty="0">
                <a:solidFill>
                  <a:srgbClr val="001F5F"/>
                </a:solidFill>
                <a:latin typeface="Arial"/>
                <a:cs typeface="Arial"/>
              </a:rPr>
              <a:t>и </a:t>
            </a:r>
            <a:r>
              <a:rPr sz="1200" b="1" spc="-15" dirty="0">
                <a:solidFill>
                  <a:srgbClr val="001F5F"/>
                </a:solidFill>
                <a:latin typeface="Arial"/>
                <a:cs typeface="Arial"/>
              </a:rPr>
              <a:t>отмены </a:t>
            </a:r>
            <a:r>
              <a:rPr sz="1200" b="1" spc="-5" dirty="0">
                <a:solidFill>
                  <a:srgbClr val="001F5F"/>
                </a:solidFill>
                <a:latin typeface="Arial"/>
                <a:cs typeface="Arial"/>
              </a:rPr>
              <a:t>МЧД  </a:t>
            </a:r>
            <a:r>
              <a:rPr sz="1200" spc="-10" dirty="0">
                <a:solidFill>
                  <a:srgbClr val="001F5F"/>
                </a:solidFill>
                <a:latin typeface="Arial"/>
                <a:cs typeface="Arial"/>
              </a:rPr>
              <a:t>от оператора </a:t>
            </a:r>
            <a:r>
              <a:rPr sz="1200" dirty="0">
                <a:solidFill>
                  <a:srgbClr val="001F5F"/>
                </a:solidFill>
                <a:latin typeface="Arial"/>
                <a:cs typeface="Arial"/>
              </a:rPr>
              <a:t>ИС, </a:t>
            </a:r>
            <a:r>
              <a:rPr sz="1200" spc="-5" dirty="0">
                <a:solidFill>
                  <a:srgbClr val="001F5F"/>
                </a:solidFill>
                <a:latin typeface="Arial"/>
                <a:cs typeface="Arial"/>
              </a:rPr>
              <a:t>в которой она  хранится;</a:t>
            </a:r>
            <a:endParaRPr sz="1200">
              <a:latin typeface="Arial"/>
              <a:cs typeface="Arial"/>
            </a:endParaRPr>
          </a:p>
          <a:p>
            <a:pPr marL="184785" indent="-172085">
              <a:lnSpc>
                <a:spcPct val="100000"/>
              </a:lnSpc>
              <a:buFont typeface="Arial"/>
              <a:buChar char="•"/>
              <a:tabLst>
                <a:tab pos="185420" algn="l"/>
              </a:tabLst>
            </a:pPr>
            <a:r>
              <a:rPr sz="1200" b="1" spc="-5" dirty="0">
                <a:solidFill>
                  <a:srgbClr val="001F5F"/>
                </a:solidFill>
                <a:latin typeface="Arial"/>
                <a:cs typeface="Arial"/>
              </a:rPr>
              <a:t>проверку</a:t>
            </a:r>
            <a:r>
              <a:rPr sz="1200" b="1" spc="-55" dirty="0">
                <a:solidFill>
                  <a:srgbClr val="001F5F"/>
                </a:solidFill>
                <a:latin typeface="Arial"/>
                <a:cs typeface="Arial"/>
              </a:rPr>
              <a:t> </a:t>
            </a:r>
            <a:r>
              <a:rPr sz="1200" b="1" spc="-15" dirty="0">
                <a:solidFill>
                  <a:srgbClr val="001F5F"/>
                </a:solidFill>
                <a:latin typeface="Arial"/>
                <a:cs typeface="Arial"/>
              </a:rPr>
              <a:t>полномочий</a:t>
            </a:r>
            <a:endParaRPr sz="1200">
              <a:latin typeface="Arial"/>
              <a:cs typeface="Arial"/>
            </a:endParaRPr>
          </a:p>
          <a:p>
            <a:pPr marL="184785">
              <a:lnSpc>
                <a:spcPct val="100000"/>
              </a:lnSpc>
            </a:pPr>
            <a:r>
              <a:rPr sz="1200" spc="-10" dirty="0">
                <a:solidFill>
                  <a:srgbClr val="001F5F"/>
                </a:solidFill>
                <a:latin typeface="Arial"/>
                <a:cs typeface="Arial"/>
              </a:rPr>
              <a:t>представителя, </a:t>
            </a:r>
            <a:r>
              <a:rPr sz="1200" dirty="0">
                <a:solidFill>
                  <a:srgbClr val="001F5F"/>
                </a:solidFill>
                <a:latin typeface="Arial"/>
                <a:cs typeface="Arial"/>
              </a:rPr>
              <a:t>указанных </a:t>
            </a:r>
            <a:r>
              <a:rPr sz="1200" spc="-5" dirty="0">
                <a:solidFill>
                  <a:srgbClr val="001F5F"/>
                </a:solidFill>
                <a:latin typeface="Arial"/>
                <a:cs typeface="Arial"/>
              </a:rPr>
              <a:t>в</a:t>
            </a:r>
            <a:r>
              <a:rPr sz="1200" spc="-65" dirty="0">
                <a:solidFill>
                  <a:srgbClr val="001F5F"/>
                </a:solidFill>
                <a:latin typeface="Arial"/>
                <a:cs typeface="Arial"/>
              </a:rPr>
              <a:t> </a:t>
            </a:r>
            <a:r>
              <a:rPr sz="1200" spc="-5" dirty="0">
                <a:solidFill>
                  <a:srgbClr val="001F5F"/>
                </a:solidFill>
                <a:latin typeface="Arial"/>
                <a:cs typeface="Arial"/>
              </a:rPr>
              <a:t>МЧД;</a:t>
            </a:r>
            <a:endParaRPr sz="1200">
              <a:latin typeface="Arial"/>
              <a:cs typeface="Arial"/>
            </a:endParaRPr>
          </a:p>
          <a:p>
            <a:pPr marL="184785" indent="-172085">
              <a:lnSpc>
                <a:spcPct val="100000"/>
              </a:lnSpc>
              <a:buFont typeface="Arial"/>
              <a:buChar char="•"/>
              <a:tabLst>
                <a:tab pos="185420" algn="l"/>
              </a:tabLst>
            </a:pPr>
            <a:r>
              <a:rPr sz="1200" b="1" spc="-5" dirty="0">
                <a:solidFill>
                  <a:srgbClr val="001F5F"/>
                </a:solidFill>
                <a:latin typeface="Arial"/>
                <a:cs typeface="Arial"/>
              </a:rPr>
              <a:t>проверку </a:t>
            </a:r>
            <a:r>
              <a:rPr sz="1200" b="1" dirty="0">
                <a:solidFill>
                  <a:srgbClr val="001F5F"/>
                </a:solidFill>
                <a:latin typeface="Arial"/>
                <a:cs typeface="Arial"/>
              </a:rPr>
              <a:t>УКЭП</a:t>
            </a:r>
            <a:r>
              <a:rPr sz="1200" b="1" spc="-50" dirty="0">
                <a:solidFill>
                  <a:srgbClr val="001F5F"/>
                </a:solidFill>
                <a:latin typeface="Arial"/>
                <a:cs typeface="Arial"/>
              </a:rPr>
              <a:t> </a:t>
            </a:r>
            <a:r>
              <a:rPr sz="1200" b="1" spc="-5" dirty="0">
                <a:solidFill>
                  <a:srgbClr val="001F5F"/>
                </a:solidFill>
                <a:latin typeface="Arial"/>
                <a:cs typeface="Arial"/>
              </a:rPr>
              <a:t>доверителя</a:t>
            </a:r>
            <a:r>
              <a:rPr sz="1200" spc="-5" dirty="0">
                <a:solidFill>
                  <a:srgbClr val="001F5F"/>
                </a:solidFill>
                <a:latin typeface="Arial"/>
                <a:cs typeface="Arial"/>
              </a:rPr>
              <a:t>.</a:t>
            </a:r>
            <a:endParaRPr sz="1200">
              <a:latin typeface="Arial"/>
              <a:cs typeface="Arial"/>
            </a:endParaRPr>
          </a:p>
          <a:p>
            <a:pPr marL="184785">
              <a:lnSpc>
                <a:spcPct val="100000"/>
              </a:lnSpc>
              <a:spcBef>
                <a:spcPts val="10"/>
              </a:spcBef>
            </a:pPr>
            <a:r>
              <a:rPr sz="1000" spc="-5" dirty="0">
                <a:solidFill>
                  <a:srgbClr val="7E7E7E"/>
                </a:solidFill>
                <a:latin typeface="Arial"/>
                <a:cs typeface="Arial"/>
              </a:rPr>
              <a:t>(п. 7</a:t>
            </a:r>
            <a:r>
              <a:rPr sz="1000" spc="-95" dirty="0">
                <a:solidFill>
                  <a:srgbClr val="7E7E7E"/>
                </a:solidFill>
                <a:latin typeface="Arial"/>
                <a:cs typeface="Arial"/>
              </a:rPr>
              <a:t> </a:t>
            </a:r>
            <a:r>
              <a:rPr sz="1000" spc="-5" dirty="0">
                <a:solidFill>
                  <a:srgbClr val="7E7E7E"/>
                </a:solidFill>
                <a:latin typeface="Arial"/>
                <a:cs typeface="Arial"/>
              </a:rPr>
              <a:t>требований)</a:t>
            </a:r>
            <a:endParaRPr sz="1000">
              <a:latin typeface="Arial"/>
              <a:cs typeface="Arial"/>
            </a:endParaRPr>
          </a:p>
        </p:txBody>
      </p:sp>
      <p:sp>
        <p:nvSpPr>
          <p:cNvPr id="27" name="object 27"/>
          <p:cNvSpPr txBox="1"/>
          <p:nvPr/>
        </p:nvSpPr>
        <p:spPr>
          <a:xfrm>
            <a:off x="9158985" y="3730117"/>
            <a:ext cx="2659380" cy="197485"/>
          </a:xfrm>
          <a:prstGeom prst="rect">
            <a:avLst/>
          </a:prstGeom>
        </p:spPr>
        <p:txBody>
          <a:bodyPr vert="horz" wrap="square" lIns="0" tIns="0" rIns="0" bIns="0" rtlCol="0">
            <a:spAutoFit/>
          </a:bodyPr>
          <a:lstStyle/>
          <a:p>
            <a:pPr marL="12700">
              <a:lnSpc>
                <a:spcPct val="100000"/>
              </a:lnSpc>
              <a:tabLst>
                <a:tab pos="436245" algn="l"/>
                <a:tab pos="1497330" algn="l"/>
                <a:tab pos="2458720" algn="l"/>
              </a:tabLst>
            </a:pPr>
            <a:r>
              <a:rPr sz="1200" dirty="0">
                <a:solidFill>
                  <a:srgbClr val="001F5F"/>
                </a:solidFill>
                <a:latin typeface="Arial"/>
                <a:cs typeface="Arial"/>
              </a:rPr>
              <a:t>при	</a:t>
            </a:r>
            <a:r>
              <a:rPr sz="1200" spc="-15" dirty="0">
                <a:solidFill>
                  <a:srgbClr val="001F5F"/>
                </a:solidFill>
                <a:latin typeface="Arial"/>
                <a:cs typeface="Arial"/>
              </a:rPr>
              <a:t>ра</a:t>
            </a:r>
            <a:r>
              <a:rPr sz="1200" dirty="0">
                <a:solidFill>
                  <a:srgbClr val="001F5F"/>
                </a:solidFill>
                <a:latin typeface="Arial"/>
                <a:cs typeface="Arial"/>
              </a:rPr>
              <a:t>з</a:t>
            </a:r>
            <a:r>
              <a:rPr sz="1200" spc="-10" dirty="0">
                <a:solidFill>
                  <a:srgbClr val="001F5F"/>
                </a:solidFill>
                <a:latin typeface="Arial"/>
                <a:cs typeface="Arial"/>
              </a:rPr>
              <a:t>м</a:t>
            </a:r>
            <a:r>
              <a:rPr sz="1200" spc="-5" dirty="0">
                <a:solidFill>
                  <a:srgbClr val="001F5F"/>
                </a:solidFill>
                <a:latin typeface="Arial"/>
                <a:cs typeface="Arial"/>
              </a:rPr>
              <a:t>е</a:t>
            </a:r>
            <a:r>
              <a:rPr sz="1200" spc="-20" dirty="0">
                <a:solidFill>
                  <a:srgbClr val="001F5F"/>
                </a:solidFill>
                <a:latin typeface="Arial"/>
                <a:cs typeface="Arial"/>
              </a:rPr>
              <a:t>щ</a:t>
            </a:r>
            <a:r>
              <a:rPr sz="1200" spc="-5" dirty="0">
                <a:solidFill>
                  <a:srgbClr val="001F5F"/>
                </a:solidFill>
                <a:latin typeface="Arial"/>
                <a:cs typeface="Arial"/>
              </a:rPr>
              <a:t>е</a:t>
            </a:r>
            <a:r>
              <a:rPr sz="1200" dirty="0">
                <a:solidFill>
                  <a:srgbClr val="001F5F"/>
                </a:solidFill>
                <a:latin typeface="Arial"/>
                <a:cs typeface="Arial"/>
              </a:rPr>
              <a:t>нии	</a:t>
            </a:r>
            <a:r>
              <a:rPr sz="1200" b="1" spc="-25" dirty="0">
                <a:solidFill>
                  <a:srgbClr val="001F5F"/>
                </a:solidFill>
                <a:latin typeface="Arial"/>
                <a:cs typeface="Arial"/>
              </a:rPr>
              <a:t>з</a:t>
            </a:r>
            <a:r>
              <a:rPr sz="1200" b="1" spc="-5" dirty="0">
                <a:solidFill>
                  <a:srgbClr val="001F5F"/>
                </a:solidFill>
                <a:latin typeface="Arial"/>
                <a:cs typeface="Arial"/>
              </a:rPr>
              <a:t>а</a:t>
            </a:r>
            <a:r>
              <a:rPr sz="1200" b="1" spc="-10" dirty="0">
                <a:solidFill>
                  <a:srgbClr val="001F5F"/>
                </a:solidFill>
                <a:latin typeface="Arial"/>
                <a:cs typeface="Arial"/>
              </a:rPr>
              <a:t>я</a:t>
            </a:r>
            <a:r>
              <a:rPr sz="1200" b="1" spc="-20" dirty="0">
                <a:solidFill>
                  <a:srgbClr val="001F5F"/>
                </a:solidFill>
                <a:latin typeface="Arial"/>
                <a:cs typeface="Arial"/>
              </a:rPr>
              <a:t>в</a:t>
            </a:r>
            <a:r>
              <a:rPr sz="1200" b="1" spc="-25" dirty="0">
                <a:solidFill>
                  <a:srgbClr val="001F5F"/>
                </a:solidFill>
                <a:latin typeface="Arial"/>
                <a:cs typeface="Arial"/>
              </a:rPr>
              <a:t>л</a:t>
            </a:r>
            <a:r>
              <a:rPr sz="1200" b="1" spc="-5" dirty="0">
                <a:solidFill>
                  <a:srgbClr val="001F5F"/>
                </a:solidFill>
                <a:latin typeface="Arial"/>
                <a:cs typeface="Arial"/>
              </a:rPr>
              <a:t>ен</a:t>
            </a:r>
            <a:r>
              <a:rPr sz="1200" b="1" spc="-10" dirty="0">
                <a:solidFill>
                  <a:srgbClr val="001F5F"/>
                </a:solidFill>
                <a:latin typeface="Arial"/>
                <a:cs typeface="Arial"/>
              </a:rPr>
              <a:t>и</a:t>
            </a:r>
            <a:r>
              <a:rPr sz="1200" b="1" spc="-5" dirty="0">
                <a:solidFill>
                  <a:srgbClr val="001F5F"/>
                </a:solidFill>
                <a:latin typeface="Arial"/>
                <a:cs typeface="Arial"/>
              </a:rPr>
              <a:t>я</a:t>
            </a:r>
            <a:r>
              <a:rPr sz="1200" b="1" dirty="0">
                <a:solidFill>
                  <a:srgbClr val="001F5F"/>
                </a:solidFill>
                <a:latin typeface="Arial"/>
                <a:cs typeface="Arial"/>
              </a:rPr>
              <a:t>	</a:t>
            </a:r>
            <a:r>
              <a:rPr sz="1200" b="1" spc="-5" dirty="0">
                <a:solidFill>
                  <a:srgbClr val="001F5F"/>
                </a:solidFill>
                <a:latin typeface="Arial"/>
                <a:cs typeface="Arial"/>
              </a:rPr>
              <a:t>об</a:t>
            </a:r>
            <a:endParaRPr sz="1200">
              <a:latin typeface="Arial"/>
              <a:cs typeface="Arial"/>
            </a:endParaRPr>
          </a:p>
        </p:txBody>
      </p:sp>
      <p:sp>
        <p:nvSpPr>
          <p:cNvPr id="28" name="object 28"/>
          <p:cNvSpPr txBox="1"/>
          <p:nvPr/>
        </p:nvSpPr>
        <p:spPr>
          <a:xfrm>
            <a:off x="9158985" y="3912996"/>
            <a:ext cx="2006600" cy="197485"/>
          </a:xfrm>
          <a:prstGeom prst="rect">
            <a:avLst/>
          </a:prstGeom>
        </p:spPr>
        <p:txBody>
          <a:bodyPr vert="horz" wrap="square" lIns="0" tIns="0" rIns="0" bIns="0" rtlCol="0">
            <a:spAutoFit/>
          </a:bodyPr>
          <a:lstStyle/>
          <a:p>
            <a:pPr marL="12700">
              <a:lnSpc>
                <a:spcPct val="100000"/>
              </a:lnSpc>
            </a:pPr>
            <a:r>
              <a:rPr sz="1200" b="1" spc="-15" dirty="0">
                <a:solidFill>
                  <a:srgbClr val="001F5F"/>
                </a:solidFill>
                <a:latin typeface="Arial"/>
                <a:cs typeface="Arial"/>
              </a:rPr>
              <a:t>отмене </a:t>
            </a:r>
            <a:r>
              <a:rPr sz="1200" b="1" spc="-5" dirty="0">
                <a:solidFill>
                  <a:srgbClr val="001F5F"/>
                </a:solidFill>
                <a:latin typeface="Arial"/>
                <a:cs typeface="Arial"/>
              </a:rPr>
              <a:t>МЧД </a:t>
            </a:r>
            <a:r>
              <a:rPr sz="1000" spc="-5" dirty="0">
                <a:solidFill>
                  <a:srgbClr val="7E7E7E"/>
                </a:solidFill>
                <a:latin typeface="Arial"/>
                <a:cs typeface="Arial"/>
              </a:rPr>
              <a:t>(п. 3</a:t>
            </a:r>
            <a:r>
              <a:rPr sz="1000" spc="-20" dirty="0">
                <a:solidFill>
                  <a:srgbClr val="7E7E7E"/>
                </a:solidFill>
                <a:latin typeface="Arial"/>
                <a:cs typeface="Arial"/>
              </a:rPr>
              <a:t> </a:t>
            </a:r>
            <a:r>
              <a:rPr sz="1000" spc="-5" dirty="0">
                <a:solidFill>
                  <a:srgbClr val="7E7E7E"/>
                </a:solidFill>
                <a:latin typeface="Arial"/>
                <a:cs typeface="Arial"/>
              </a:rPr>
              <a:t>требований)</a:t>
            </a:r>
            <a:endParaRPr sz="1000" dirty="0">
              <a:latin typeface="Arial"/>
              <a:cs typeface="Arial"/>
            </a:endParaRPr>
          </a:p>
        </p:txBody>
      </p:sp>
      <p:sp>
        <p:nvSpPr>
          <p:cNvPr id="29" name="object 29"/>
          <p:cNvSpPr txBox="1"/>
          <p:nvPr/>
        </p:nvSpPr>
        <p:spPr>
          <a:xfrm>
            <a:off x="9158985" y="4283964"/>
            <a:ext cx="2727325" cy="746125"/>
          </a:xfrm>
          <a:prstGeom prst="rect">
            <a:avLst/>
          </a:prstGeom>
        </p:spPr>
        <p:txBody>
          <a:bodyPr vert="horz" wrap="square" lIns="0" tIns="0" rIns="0" bIns="0" rtlCol="0">
            <a:spAutoFit/>
          </a:bodyPr>
          <a:lstStyle/>
          <a:p>
            <a:pPr marL="12700" marR="5080" algn="just">
              <a:lnSpc>
                <a:spcPct val="100000"/>
              </a:lnSpc>
            </a:pPr>
            <a:r>
              <a:rPr sz="1200" dirty="0">
                <a:solidFill>
                  <a:srgbClr val="001F5F"/>
                </a:solidFill>
                <a:latin typeface="Arial"/>
                <a:cs typeface="Arial"/>
              </a:rPr>
              <a:t>3. </a:t>
            </a:r>
            <a:r>
              <a:rPr sz="1200" spc="-10" dirty="0">
                <a:solidFill>
                  <a:srgbClr val="001F5F"/>
                </a:solidFill>
                <a:latin typeface="Arial"/>
                <a:cs typeface="Arial"/>
              </a:rPr>
              <a:t>Операторы </a:t>
            </a:r>
            <a:r>
              <a:rPr sz="1200" dirty="0">
                <a:solidFill>
                  <a:srgbClr val="001F5F"/>
                </a:solidFill>
                <a:latin typeface="Arial"/>
                <a:cs typeface="Arial"/>
              </a:rPr>
              <a:t>ИС </a:t>
            </a:r>
            <a:r>
              <a:rPr sz="1200" spc="-5" dirty="0">
                <a:solidFill>
                  <a:srgbClr val="001F5F"/>
                </a:solidFill>
                <a:latin typeface="Arial"/>
                <a:cs typeface="Arial"/>
              </a:rPr>
              <a:t>после принятия </a:t>
            </a:r>
            <a:r>
              <a:rPr sz="1200" spc="-10" dirty="0">
                <a:solidFill>
                  <a:srgbClr val="001F5F"/>
                </a:solidFill>
                <a:latin typeface="Arial"/>
                <a:cs typeface="Arial"/>
              </a:rPr>
              <a:t>на  </a:t>
            </a:r>
            <a:r>
              <a:rPr sz="1200" spc="-5" dirty="0">
                <a:solidFill>
                  <a:srgbClr val="001F5F"/>
                </a:solidFill>
                <a:latin typeface="Arial"/>
                <a:cs typeface="Arial"/>
              </a:rPr>
              <a:t>хранение </a:t>
            </a:r>
            <a:r>
              <a:rPr sz="1200" b="1" spc="-10" dirty="0">
                <a:solidFill>
                  <a:srgbClr val="001F5F"/>
                </a:solidFill>
                <a:latin typeface="Arial"/>
                <a:cs typeface="Arial"/>
              </a:rPr>
              <a:t>заявления </a:t>
            </a:r>
            <a:r>
              <a:rPr sz="1200" b="1" spc="-5" dirty="0">
                <a:solidFill>
                  <a:srgbClr val="001F5F"/>
                </a:solidFill>
                <a:latin typeface="Arial"/>
                <a:cs typeface="Arial"/>
              </a:rPr>
              <a:t>об </a:t>
            </a:r>
            <a:r>
              <a:rPr sz="1200" b="1" spc="-10" dirty="0">
                <a:solidFill>
                  <a:srgbClr val="001F5F"/>
                </a:solidFill>
                <a:latin typeface="Arial"/>
                <a:cs typeface="Arial"/>
              </a:rPr>
              <a:t>отмене </a:t>
            </a:r>
            <a:r>
              <a:rPr sz="1200" b="1" spc="-5" dirty="0">
                <a:solidFill>
                  <a:srgbClr val="001F5F"/>
                </a:solidFill>
                <a:latin typeface="Arial"/>
                <a:cs typeface="Arial"/>
              </a:rPr>
              <a:t>МЧД  </a:t>
            </a:r>
            <a:r>
              <a:rPr sz="1200" spc="-10" dirty="0">
                <a:solidFill>
                  <a:srgbClr val="001F5F"/>
                </a:solidFill>
                <a:latin typeface="Arial"/>
                <a:cs typeface="Arial"/>
              </a:rPr>
              <a:t>незамедлительно </a:t>
            </a:r>
            <a:r>
              <a:rPr sz="1200" b="1" spc="-10" dirty="0">
                <a:solidFill>
                  <a:srgbClr val="001F5F"/>
                </a:solidFill>
                <a:latin typeface="Arial"/>
                <a:cs typeface="Arial"/>
              </a:rPr>
              <a:t>передают </a:t>
            </a:r>
            <a:r>
              <a:rPr sz="1200" b="1" spc="-5" dirty="0">
                <a:solidFill>
                  <a:srgbClr val="001F5F"/>
                </a:solidFill>
                <a:latin typeface="Arial"/>
                <a:cs typeface="Arial"/>
              </a:rPr>
              <a:t>его </a:t>
            </a:r>
            <a:r>
              <a:rPr sz="1200" b="1" dirty="0">
                <a:solidFill>
                  <a:srgbClr val="001F5F"/>
                </a:solidFill>
                <a:latin typeface="Arial"/>
                <a:cs typeface="Arial"/>
              </a:rPr>
              <a:t>в  ЕСИА </a:t>
            </a:r>
            <a:r>
              <a:rPr sz="1000" spc="-5" dirty="0">
                <a:solidFill>
                  <a:srgbClr val="7E7E7E"/>
                </a:solidFill>
                <a:latin typeface="Arial"/>
                <a:cs typeface="Arial"/>
              </a:rPr>
              <a:t>(п. 6</a:t>
            </a:r>
            <a:r>
              <a:rPr sz="1000" spc="-90" dirty="0">
                <a:solidFill>
                  <a:srgbClr val="7E7E7E"/>
                </a:solidFill>
                <a:latin typeface="Arial"/>
                <a:cs typeface="Arial"/>
              </a:rPr>
              <a:t> </a:t>
            </a:r>
            <a:r>
              <a:rPr sz="1000" spc="-5" dirty="0">
                <a:solidFill>
                  <a:srgbClr val="7E7E7E"/>
                </a:solidFill>
                <a:latin typeface="Arial"/>
                <a:cs typeface="Arial"/>
              </a:rPr>
              <a:t>требований)</a:t>
            </a:r>
            <a:endParaRPr sz="1000">
              <a:latin typeface="Arial"/>
              <a:cs typeface="Arial"/>
            </a:endParaRPr>
          </a:p>
        </p:txBody>
      </p:sp>
      <p:sp>
        <p:nvSpPr>
          <p:cNvPr id="30" name="object 30"/>
          <p:cNvSpPr txBox="1"/>
          <p:nvPr/>
        </p:nvSpPr>
        <p:spPr>
          <a:xfrm>
            <a:off x="9158985" y="3074796"/>
            <a:ext cx="2663190" cy="669925"/>
          </a:xfrm>
          <a:prstGeom prst="rect">
            <a:avLst/>
          </a:prstGeom>
        </p:spPr>
        <p:txBody>
          <a:bodyPr vert="horz" wrap="square" lIns="0" tIns="0" rIns="0" bIns="0" rtlCol="0">
            <a:spAutoFit/>
          </a:bodyPr>
          <a:lstStyle/>
          <a:p>
            <a:pPr marL="12700" marR="580390">
              <a:lnSpc>
                <a:spcPct val="100000"/>
              </a:lnSpc>
              <a:buFont typeface="Arial"/>
              <a:buAutoNum type="arabicPeriod"/>
              <a:tabLst>
                <a:tab pos="182245" algn="l"/>
              </a:tabLst>
            </a:pPr>
            <a:r>
              <a:rPr sz="1200" b="1" spc="-5" dirty="0">
                <a:solidFill>
                  <a:srgbClr val="001F5F"/>
                </a:solidFill>
                <a:latin typeface="Arial"/>
                <a:cs typeface="Arial"/>
              </a:rPr>
              <a:t>Порядок </a:t>
            </a:r>
            <a:r>
              <a:rPr sz="1200" b="1" spc="-15" dirty="0">
                <a:solidFill>
                  <a:srgbClr val="001F5F"/>
                </a:solidFill>
                <a:latin typeface="Arial"/>
                <a:cs typeface="Arial"/>
              </a:rPr>
              <a:t>отмены </a:t>
            </a:r>
            <a:r>
              <a:rPr sz="1200" b="1" spc="-5" dirty="0">
                <a:solidFill>
                  <a:srgbClr val="001F5F"/>
                </a:solidFill>
                <a:latin typeface="Arial"/>
                <a:cs typeface="Arial"/>
              </a:rPr>
              <a:t>МЧД  </a:t>
            </a:r>
            <a:r>
              <a:rPr sz="1200" b="1" spc="-10" dirty="0">
                <a:solidFill>
                  <a:srgbClr val="001F5F"/>
                </a:solidFill>
                <a:latin typeface="Arial"/>
                <a:cs typeface="Arial"/>
              </a:rPr>
              <a:t>доверителем </a:t>
            </a:r>
            <a:r>
              <a:rPr sz="1000" spc="-5" dirty="0">
                <a:solidFill>
                  <a:srgbClr val="7E7E7E"/>
                </a:solidFill>
                <a:latin typeface="Arial"/>
                <a:cs typeface="Arial"/>
              </a:rPr>
              <a:t>(п. 9</a:t>
            </a:r>
            <a:r>
              <a:rPr sz="1000" spc="-35" dirty="0">
                <a:solidFill>
                  <a:srgbClr val="7E7E7E"/>
                </a:solidFill>
                <a:latin typeface="Arial"/>
                <a:cs typeface="Arial"/>
              </a:rPr>
              <a:t> </a:t>
            </a:r>
            <a:r>
              <a:rPr sz="1000" spc="-5" dirty="0">
                <a:solidFill>
                  <a:srgbClr val="7E7E7E"/>
                </a:solidFill>
                <a:latin typeface="Arial"/>
                <a:cs typeface="Arial"/>
              </a:rPr>
              <a:t>требований)</a:t>
            </a:r>
            <a:endParaRPr sz="1000">
              <a:latin typeface="Arial"/>
              <a:cs typeface="Arial"/>
            </a:endParaRPr>
          </a:p>
          <a:p>
            <a:pPr marL="187960" indent="-175260">
              <a:lnSpc>
                <a:spcPct val="100000"/>
              </a:lnSpc>
              <a:spcBef>
                <a:spcPts val="840"/>
              </a:spcBef>
              <a:buFont typeface="Arial"/>
              <a:buAutoNum type="arabicPeriod"/>
              <a:tabLst>
                <a:tab pos="187960" algn="l"/>
              </a:tabLst>
            </a:pPr>
            <a:r>
              <a:rPr sz="1200" b="1" spc="-5" dirty="0">
                <a:solidFill>
                  <a:srgbClr val="001F5F"/>
                </a:solidFill>
                <a:latin typeface="Arial"/>
                <a:cs typeface="Arial"/>
              </a:rPr>
              <a:t>Порядок действий </a:t>
            </a:r>
            <a:r>
              <a:rPr sz="1200" spc="-10" dirty="0">
                <a:solidFill>
                  <a:srgbClr val="001F5F"/>
                </a:solidFill>
                <a:latin typeface="Arial"/>
                <a:cs typeface="Arial"/>
              </a:rPr>
              <a:t>оператора</a:t>
            </a:r>
            <a:r>
              <a:rPr sz="1200" spc="40" dirty="0">
                <a:solidFill>
                  <a:srgbClr val="001F5F"/>
                </a:solidFill>
                <a:latin typeface="Arial"/>
                <a:cs typeface="Arial"/>
              </a:rPr>
              <a:t> </a:t>
            </a:r>
            <a:r>
              <a:rPr sz="1200" dirty="0">
                <a:solidFill>
                  <a:srgbClr val="001F5F"/>
                </a:solidFill>
                <a:latin typeface="Arial"/>
                <a:cs typeface="Arial"/>
              </a:rPr>
              <a:t>ИС</a:t>
            </a:r>
            <a:endParaRPr sz="1200">
              <a:latin typeface="Arial"/>
              <a:cs typeface="Arial"/>
            </a:endParaRPr>
          </a:p>
        </p:txBody>
      </p:sp>
      <p:sp>
        <p:nvSpPr>
          <p:cNvPr id="31" name="object 31"/>
          <p:cNvSpPr txBox="1"/>
          <p:nvPr/>
        </p:nvSpPr>
        <p:spPr>
          <a:xfrm>
            <a:off x="9901555" y="1435861"/>
            <a:ext cx="985519" cy="197485"/>
          </a:xfrm>
          <a:prstGeom prst="rect">
            <a:avLst/>
          </a:prstGeom>
        </p:spPr>
        <p:txBody>
          <a:bodyPr vert="horz" wrap="square" lIns="0" tIns="0" rIns="0" bIns="0" rtlCol="0">
            <a:spAutoFit/>
          </a:bodyPr>
          <a:lstStyle/>
          <a:p>
            <a:pPr marL="12700">
              <a:lnSpc>
                <a:spcPct val="100000"/>
              </a:lnSpc>
            </a:pPr>
            <a:r>
              <a:rPr sz="1200" b="1" spc="-5" dirty="0">
                <a:solidFill>
                  <a:srgbClr val="001F5F"/>
                </a:solidFill>
                <a:latin typeface="Arial"/>
                <a:cs typeface="Arial"/>
              </a:rPr>
              <a:t>ППРФ </a:t>
            </a:r>
            <a:r>
              <a:rPr sz="1200" b="1" dirty="0">
                <a:solidFill>
                  <a:srgbClr val="001F5F"/>
                </a:solidFill>
                <a:latin typeface="Arial"/>
                <a:cs typeface="Arial"/>
              </a:rPr>
              <a:t>№</a:t>
            </a:r>
            <a:r>
              <a:rPr sz="1200" b="1" spc="-80" dirty="0">
                <a:solidFill>
                  <a:srgbClr val="001F5F"/>
                </a:solidFill>
                <a:latin typeface="Arial"/>
                <a:cs typeface="Arial"/>
              </a:rPr>
              <a:t> </a:t>
            </a:r>
            <a:r>
              <a:rPr sz="1200" b="1" spc="-5" dirty="0">
                <a:solidFill>
                  <a:srgbClr val="001F5F"/>
                </a:solidFill>
                <a:latin typeface="Arial"/>
                <a:cs typeface="Arial"/>
              </a:rPr>
              <a:t>223</a:t>
            </a:r>
            <a:endParaRPr sz="1200">
              <a:latin typeface="Arial"/>
              <a:cs typeface="Arial"/>
            </a:endParaRPr>
          </a:p>
        </p:txBody>
      </p:sp>
      <p:sp>
        <p:nvSpPr>
          <p:cNvPr id="32" name="object 32"/>
          <p:cNvSpPr/>
          <p:nvPr/>
        </p:nvSpPr>
        <p:spPr>
          <a:xfrm>
            <a:off x="992886" y="1297686"/>
            <a:ext cx="1300480" cy="498475"/>
          </a:xfrm>
          <a:custGeom>
            <a:avLst/>
            <a:gdLst/>
            <a:ahLst/>
            <a:cxnLst/>
            <a:rect l="l" t="t" r="r" b="b"/>
            <a:pathLst>
              <a:path w="1300480" h="498475">
                <a:moveTo>
                  <a:pt x="0" y="498348"/>
                </a:moveTo>
                <a:lnTo>
                  <a:pt x="1299972" y="498348"/>
                </a:lnTo>
                <a:lnTo>
                  <a:pt x="1299972" y="0"/>
                </a:lnTo>
                <a:lnTo>
                  <a:pt x="0" y="0"/>
                </a:lnTo>
                <a:lnTo>
                  <a:pt x="0" y="498348"/>
                </a:lnTo>
                <a:close/>
              </a:path>
            </a:pathLst>
          </a:custGeom>
          <a:ln w="25908">
            <a:solidFill>
              <a:srgbClr val="001F5F"/>
            </a:solidFill>
          </a:ln>
        </p:spPr>
        <p:txBody>
          <a:bodyPr wrap="square" lIns="0" tIns="0" rIns="0" bIns="0" rtlCol="0"/>
          <a:lstStyle/>
          <a:p>
            <a:endParaRPr/>
          </a:p>
        </p:txBody>
      </p:sp>
      <p:sp>
        <p:nvSpPr>
          <p:cNvPr id="33" name="object 33"/>
          <p:cNvSpPr txBox="1"/>
          <p:nvPr/>
        </p:nvSpPr>
        <p:spPr>
          <a:xfrm>
            <a:off x="265277" y="4020946"/>
            <a:ext cx="2662555" cy="486409"/>
          </a:xfrm>
          <a:prstGeom prst="rect">
            <a:avLst/>
          </a:prstGeom>
        </p:spPr>
        <p:txBody>
          <a:bodyPr vert="horz" wrap="square" lIns="0" tIns="0" rIns="0" bIns="0" rtlCol="0">
            <a:spAutoFit/>
          </a:bodyPr>
          <a:lstStyle/>
          <a:p>
            <a:pPr marL="21590">
              <a:lnSpc>
                <a:spcPct val="100000"/>
              </a:lnSpc>
            </a:pPr>
            <a:r>
              <a:rPr sz="1200" spc="-5" dirty="0">
                <a:solidFill>
                  <a:srgbClr val="001F5F"/>
                </a:solidFill>
                <a:latin typeface="Arial"/>
                <a:cs typeface="Arial"/>
              </a:rPr>
              <a:t>хранение </a:t>
            </a:r>
            <a:r>
              <a:rPr sz="1000" spc="-5" dirty="0">
                <a:solidFill>
                  <a:srgbClr val="7E7E7E"/>
                </a:solidFill>
                <a:latin typeface="Arial"/>
                <a:cs typeface="Arial"/>
              </a:rPr>
              <a:t>(п. 3</a:t>
            </a:r>
            <a:r>
              <a:rPr sz="1000" spc="-65" dirty="0">
                <a:solidFill>
                  <a:srgbClr val="7E7E7E"/>
                </a:solidFill>
                <a:latin typeface="Arial"/>
                <a:cs typeface="Arial"/>
              </a:rPr>
              <a:t> </a:t>
            </a:r>
            <a:r>
              <a:rPr sz="1000" spc="-5" dirty="0">
                <a:solidFill>
                  <a:srgbClr val="7E7E7E"/>
                </a:solidFill>
                <a:latin typeface="Arial"/>
                <a:cs typeface="Arial"/>
              </a:rPr>
              <a:t>требований)</a:t>
            </a:r>
            <a:endParaRPr sz="1000" dirty="0">
              <a:latin typeface="Arial"/>
              <a:cs typeface="Arial"/>
            </a:endParaRPr>
          </a:p>
          <a:p>
            <a:pPr marL="12700">
              <a:lnSpc>
                <a:spcPct val="100000"/>
              </a:lnSpc>
              <a:spcBef>
                <a:spcPts val="835"/>
              </a:spcBef>
            </a:pPr>
            <a:r>
              <a:rPr sz="1200" dirty="0">
                <a:solidFill>
                  <a:srgbClr val="001F5F"/>
                </a:solidFill>
                <a:latin typeface="Arial"/>
                <a:cs typeface="Arial"/>
              </a:rPr>
              <a:t>3</a:t>
            </a:r>
            <a:r>
              <a:rPr sz="1200" b="1" dirty="0">
                <a:solidFill>
                  <a:srgbClr val="001F5F"/>
                </a:solidFill>
                <a:latin typeface="Arial"/>
                <a:cs typeface="Arial"/>
              </a:rPr>
              <a:t>.  </a:t>
            </a:r>
            <a:r>
              <a:rPr sz="1200" b="1" spc="-5" dirty="0">
                <a:solidFill>
                  <a:srgbClr val="001F5F"/>
                </a:solidFill>
                <a:latin typeface="Arial"/>
                <a:cs typeface="Arial"/>
              </a:rPr>
              <a:t>Направление  </a:t>
            </a:r>
            <a:r>
              <a:rPr sz="1200" spc="-10" dirty="0">
                <a:solidFill>
                  <a:srgbClr val="001F5F"/>
                </a:solidFill>
                <a:latin typeface="Arial"/>
                <a:cs typeface="Arial"/>
              </a:rPr>
              <a:t>на  </a:t>
            </a:r>
            <a:r>
              <a:rPr sz="1200" spc="-5" dirty="0">
                <a:solidFill>
                  <a:srgbClr val="001F5F"/>
                </a:solidFill>
                <a:latin typeface="Arial"/>
                <a:cs typeface="Arial"/>
              </a:rPr>
              <a:t>хранение</a:t>
            </a:r>
            <a:r>
              <a:rPr sz="1200" spc="175" dirty="0">
                <a:solidFill>
                  <a:srgbClr val="001F5F"/>
                </a:solidFill>
                <a:latin typeface="Arial"/>
                <a:cs typeface="Arial"/>
              </a:rPr>
              <a:t> </a:t>
            </a:r>
            <a:r>
              <a:rPr sz="1200" b="1" spc="-5" dirty="0">
                <a:solidFill>
                  <a:srgbClr val="001F5F"/>
                </a:solidFill>
                <a:latin typeface="Arial"/>
                <a:cs typeface="Arial"/>
              </a:rPr>
              <a:t>МЧД</a:t>
            </a:r>
            <a:endParaRPr sz="1200" dirty="0">
              <a:latin typeface="Arial"/>
              <a:cs typeface="Arial"/>
            </a:endParaRPr>
          </a:p>
        </p:txBody>
      </p:sp>
      <p:sp>
        <p:nvSpPr>
          <p:cNvPr id="34" name="object 34"/>
          <p:cNvSpPr txBox="1"/>
          <p:nvPr/>
        </p:nvSpPr>
        <p:spPr>
          <a:xfrm>
            <a:off x="265277" y="4492752"/>
            <a:ext cx="1248410" cy="197485"/>
          </a:xfrm>
          <a:prstGeom prst="rect">
            <a:avLst/>
          </a:prstGeom>
        </p:spPr>
        <p:txBody>
          <a:bodyPr vert="horz" wrap="square" lIns="0" tIns="0" rIns="0" bIns="0" rtlCol="0">
            <a:spAutoFit/>
          </a:bodyPr>
          <a:lstStyle/>
          <a:p>
            <a:pPr marL="12700">
              <a:lnSpc>
                <a:spcPct val="100000"/>
              </a:lnSpc>
              <a:tabLst>
                <a:tab pos="364490" algn="l"/>
                <a:tab pos="1015365" algn="l"/>
              </a:tabLst>
            </a:pPr>
            <a:r>
              <a:rPr sz="1200" b="1" spc="-10" dirty="0">
                <a:solidFill>
                  <a:srgbClr val="001F5F"/>
                </a:solidFill>
                <a:latin typeface="Arial"/>
                <a:cs typeface="Arial"/>
              </a:rPr>
              <a:t>и</a:t>
            </a:r>
            <a:r>
              <a:rPr sz="1200" b="1" dirty="0">
                <a:solidFill>
                  <a:srgbClr val="001F5F"/>
                </a:solidFill>
                <a:latin typeface="Arial"/>
                <a:cs typeface="Arial"/>
              </a:rPr>
              <a:t>з	</a:t>
            </a:r>
            <a:r>
              <a:rPr sz="1200" b="1" spc="-15" dirty="0">
                <a:solidFill>
                  <a:srgbClr val="001F5F"/>
                </a:solidFill>
                <a:latin typeface="Arial"/>
                <a:cs typeface="Arial"/>
              </a:rPr>
              <a:t>о</a:t>
            </a:r>
            <a:r>
              <a:rPr sz="1200" b="1" dirty="0">
                <a:solidFill>
                  <a:srgbClr val="001F5F"/>
                </a:solidFill>
                <a:latin typeface="Arial"/>
                <a:cs typeface="Arial"/>
              </a:rPr>
              <a:t>д</a:t>
            </a:r>
            <a:r>
              <a:rPr sz="1200" b="1" spc="-5" dirty="0">
                <a:solidFill>
                  <a:srgbClr val="001F5F"/>
                </a:solidFill>
                <a:latin typeface="Arial"/>
                <a:cs typeface="Arial"/>
              </a:rPr>
              <a:t>н</a:t>
            </a:r>
            <a:r>
              <a:rPr sz="1200" b="1" spc="5" dirty="0">
                <a:solidFill>
                  <a:srgbClr val="001F5F"/>
                </a:solidFill>
                <a:latin typeface="Arial"/>
                <a:cs typeface="Arial"/>
              </a:rPr>
              <a:t>о</a:t>
            </a:r>
            <a:r>
              <a:rPr sz="1200" b="1" dirty="0">
                <a:solidFill>
                  <a:srgbClr val="001F5F"/>
                </a:solidFill>
                <a:latin typeface="Arial"/>
                <a:cs typeface="Arial"/>
              </a:rPr>
              <a:t>й	ИС</a:t>
            </a:r>
            <a:endParaRPr sz="1200">
              <a:latin typeface="Arial"/>
              <a:cs typeface="Arial"/>
            </a:endParaRPr>
          </a:p>
        </p:txBody>
      </p:sp>
      <p:sp>
        <p:nvSpPr>
          <p:cNvPr id="35" name="object 35"/>
          <p:cNvSpPr txBox="1"/>
          <p:nvPr/>
        </p:nvSpPr>
        <p:spPr>
          <a:xfrm>
            <a:off x="265277" y="4675632"/>
            <a:ext cx="1171575" cy="197485"/>
          </a:xfrm>
          <a:prstGeom prst="rect">
            <a:avLst/>
          </a:prstGeom>
        </p:spPr>
        <p:txBody>
          <a:bodyPr vert="horz" wrap="square" lIns="0" tIns="0" rIns="0" bIns="0" rtlCol="0">
            <a:spAutoFit/>
          </a:bodyPr>
          <a:lstStyle/>
          <a:p>
            <a:pPr marL="12700">
              <a:lnSpc>
                <a:spcPct val="100000"/>
              </a:lnSpc>
            </a:pPr>
            <a:r>
              <a:rPr sz="1200" spc="-5" dirty="0">
                <a:solidFill>
                  <a:srgbClr val="001F5F"/>
                </a:solidFill>
                <a:latin typeface="Arial"/>
                <a:cs typeface="Arial"/>
              </a:rPr>
              <a:t>ос</a:t>
            </a:r>
            <a:r>
              <a:rPr sz="1200" spc="-15" dirty="0">
                <a:solidFill>
                  <a:srgbClr val="001F5F"/>
                </a:solidFill>
                <a:latin typeface="Arial"/>
                <a:cs typeface="Arial"/>
              </a:rPr>
              <a:t>у</a:t>
            </a:r>
            <a:r>
              <a:rPr sz="1200" spc="-20" dirty="0">
                <a:solidFill>
                  <a:srgbClr val="001F5F"/>
                </a:solidFill>
                <a:latin typeface="Arial"/>
                <a:cs typeface="Arial"/>
              </a:rPr>
              <a:t>щ</a:t>
            </a:r>
            <a:r>
              <a:rPr sz="1200" spc="-5" dirty="0">
                <a:solidFill>
                  <a:srgbClr val="001F5F"/>
                </a:solidFill>
                <a:latin typeface="Arial"/>
                <a:cs typeface="Arial"/>
              </a:rPr>
              <a:t>ест</a:t>
            </a:r>
            <a:r>
              <a:rPr sz="1200" spc="-30" dirty="0">
                <a:solidFill>
                  <a:srgbClr val="001F5F"/>
                </a:solidFill>
                <a:latin typeface="Arial"/>
                <a:cs typeface="Arial"/>
              </a:rPr>
              <a:t>в</a:t>
            </a:r>
            <a:r>
              <a:rPr sz="1200" spc="-10" dirty="0">
                <a:solidFill>
                  <a:srgbClr val="001F5F"/>
                </a:solidFill>
                <a:latin typeface="Arial"/>
                <a:cs typeface="Arial"/>
              </a:rPr>
              <a:t>л</a:t>
            </a:r>
            <a:r>
              <a:rPr sz="1200" dirty="0">
                <a:solidFill>
                  <a:srgbClr val="001F5F"/>
                </a:solidFill>
                <a:latin typeface="Arial"/>
                <a:cs typeface="Arial"/>
              </a:rPr>
              <a:t>я</a:t>
            </a:r>
            <a:r>
              <a:rPr sz="1200" spc="-50" dirty="0">
                <a:solidFill>
                  <a:srgbClr val="001F5F"/>
                </a:solidFill>
                <a:latin typeface="Arial"/>
                <a:cs typeface="Arial"/>
              </a:rPr>
              <a:t>е</a:t>
            </a:r>
            <a:r>
              <a:rPr sz="1200" spc="-10" dirty="0">
                <a:solidFill>
                  <a:srgbClr val="001F5F"/>
                </a:solidFill>
                <a:latin typeface="Arial"/>
                <a:cs typeface="Arial"/>
              </a:rPr>
              <a:t>т</a:t>
            </a:r>
            <a:r>
              <a:rPr sz="1200" dirty="0">
                <a:solidFill>
                  <a:srgbClr val="001F5F"/>
                </a:solidFill>
                <a:latin typeface="Arial"/>
                <a:cs typeface="Arial"/>
              </a:rPr>
              <a:t>ся</a:t>
            </a:r>
            <a:endParaRPr sz="1200">
              <a:latin typeface="Arial"/>
              <a:cs typeface="Arial"/>
            </a:endParaRPr>
          </a:p>
        </p:txBody>
      </p:sp>
      <p:sp>
        <p:nvSpPr>
          <p:cNvPr id="36" name="object 36"/>
          <p:cNvSpPr txBox="1"/>
          <p:nvPr/>
        </p:nvSpPr>
        <p:spPr>
          <a:xfrm>
            <a:off x="1660017" y="4492752"/>
            <a:ext cx="1266825" cy="380365"/>
          </a:xfrm>
          <a:prstGeom prst="rect">
            <a:avLst/>
          </a:prstGeom>
        </p:spPr>
        <p:txBody>
          <a:bodyPr vert="horz" wrap="square" lIns="0" tIns="0" rIns="0" bIns="0" rtlCol="0">
            <a:spAutoFit/>
          </a:bodyPr>
          <a:lstStyle/>
          <a:p>
            <a:pPr marL="12700" marR="5080" indent="10160">
              <a:lnSpc>
                <a:spcPct val="100000"/>
              </a:lnSpc>
              <a:tabLst>
                <a:tab pos="300355" algn="l"/>
                <a:tab pos="437515" algn="l"/>
                <a:tab pos="1031875" algn="l"/>
              </a:tabLst>
            </a:pPr>
            <a:r>
              <a:rPr sz="1200" b="1" dirty="0">
                <a:solidFill>
                  <a:srgbClr val="001F5F"/>
                </a:solidFill>
                <a:latin typeface="Arial"/>
                <a:cs typeface="Arial"/>
              </a:rPr>
              <a:t>в	</a:t>
            </a:r>
            <a:r>
              <a:rPr sz="1200" b="1" spc="-10" dirty="0">
                <a:solidFill>
                  <a:srgbClr val="001F5F"/>
                </a:solidFill>
                <a:latin typeface="Arial"/>
                <a:cs typeface="Arial"/>
              </a:rPr>
              <a:t>д</a:t>
            </a:r>
            <a:r>
              <a:rPr sz="1200" b="1" dirty="0">
                <a:solidFill>
                  <a:srgbClr val="001F5F"/>
                </a:solidFill>
                <a:latin typeface="Arial"/>
                <a:cs typeface="Arial"/>
              </a:rPr>
              <a:t>р</a:t>
            </a:r>
            <a:r>
              <a:rPr sz="1200" b="1" spc="-25" dirty="0">
                <a:solidFill>
                  <a:srgbClr val="001F5F"/>
                </a:solidFill>
                <a:latin typeface="Arial"/>
                <a:cs typeface="Arial"/>
              </a:rPr>
              <a:t>у</a:t>
            </a:r>
            <a:r>
              <a:rPr sz="1200" b="1" spc="10" dirty="0">
                <a:solidFill>
                  <a:srgbClr val="001F5F"/>
                </a:solidFill>
                <a:latin typeface="Arial"/>
                <a:cs typeface="Arial"/>
              </a:rPr>
              <a:t>г</a:t>
            </a:r>
            <a:r>
              <a:rPr sz="1200" b="1" spc="-25" dirty="0">
                <a:solidFill>
                  <a:srgbClr val="001F5F"/>
                </a:solidFill>
                <a:latin typeface="Arial"/>
                <a:cs typeface="Arial"/>
              </a:rPr>
              <a:t>у</a:t>
            </a:r>
            <a:r>
              <a:rPr sz="1200" b="1" dirty="0">
                <a:solidFill>
                  <a:srgbClr val="001F5F"/>
                </a:solidFill>
                <a:latin typeface="Arial"/>
                <a:cs typeface="Arial"/>
              </a:rPr>
              <a:t>ю	ИС  </a:t>
            </a:r>
            <a:r>
              <a:rPr sz="1200" b="1" spc="-5" dirty="0">
                <a:solidFill>
                  <a:srgbClr val="001F5F"/>
                </a:solidFill>
                <a:latin typeface="Arial"/>
                <a:cs typeface="Arial"/>
              </a:rPr>
              <a:t>н</a:t>
            </a:r>
            <a:r>
              <a:rPr sz="1200" b="1" dirty="0">
                <a:solidFill>
                  <a:srgbClr val="001F5F"/>
                </a:solidFill>
                <a:latin typeface="Arial"/>
                <a:cs typeface="Arial"/>
              </a:rPr>
              <a:t>а		</a:t>
            </a:r>
            <a:r>
              <a:rPr sz="1200" b="1" spc="-15" dirty="0">
                <a:solidFill>
                  <a:srgbClr val="001F5F"/>
                </a:solidFill>
                <a:latin typeface="Arial"/>
                <a:cs typeface="Arial"/>
              </a:rPr>
              <a:t>о</a:t>
            </a:r>
            <a:r>
              <a:rPr sz="1200" b="1" spc="-5" dirty="0">
                <a:solidFill>
                  <a:srgbClr val="001F5F"/>
                </a:solidFill>
                <a:latin typeface="Arial"/>
                <a:cs typeface="Arial"/>
              </a:rPr>
              <a:t>сн</a:t>
            </a:r>
            <a:r>
              <a:rPr sz="1200" b="1" dirty="0">
                <a:solidFill>
                  <a:srgbClr val="001F5F"/>
                </a:solidFill>
                <a:latin typeface="Arial"/>
                <a:cs typeface="Arial"/>
              </a:rPr>
              <a:t>о</a:t>
            </a:r>
            <a:r>
              <a:rPr sz="1200" b="1" spc="-20" dirty="0">
                <a:solidFill>
                  <a:srgbClr val="001F5F"/>
                </a:solidFill>
                <a:latin typeface="Arial"/>
                <a:cs typeface="Arial"/>
              </a:rPr>
              <a:t>в</a:t>
            </a:r>
            <a:r>
              <a:rPr sz="1200" b="1" spc="-5" dirty="0">
                <a:solidFill>
                  <a:srgbClr val="001F5F"/>
                </a:solidFill>
                <a:latin typeface="Arial"/>
                <a:cs typeface="Arial"/>
              </a:rPr>
              <a:t>ан</a:t>
            </a:r>
            <a:r>
              <a:rPr sz="1200" b="1" spc="-10" dirty="0">
                <a:solidFill>
                  <a:srgbClr val="001F5F"/>
                </a:solidFill>
                <a:latin typeface="Arial"/>
                <a:cs typeface="Arial"/>
              </a:rPr>
              <a:t>и</a:t>
            </a:r>
            <a:r>
              <a:rPr sz="1200" b="1" dirty="0">
                <a:solidFill>
                  <a:srgbClr val="001F5F"/>
                </a:solidFill>
                <a:latin typeface="Arial"/>
                <a:cs typeface="Arial"/>
              </a:rPr>
              <a:t>и</a:t>
            </a:r>
            <a:endParaRPr sz="1200">
              <a:latin typeface="Arial"/>
              <a:cs typeface="Arial"/>
            </a:endParaRPr>
          </a:p>
        </p:txBody>
      </p:sp>
      <p:sp>
        <p:nvSpPr>
          <p:cNvPr id="37" name="object 37"/>
          <p:cNvSpPr txBox="1"/>
          <p:nvPr/>
        </p:nvSpPr>
        <p:spPr>
          <a:xfrm>
            <a:off x="265277" y="4858511"/>
            <a:ext cx="2660015" cy="380365"/>
          </a:xfrm>
          <a:prstGeom prst="rect">
            <a:avLst/>
          </a:prstGeom>
        </p:spPr>
        <p:txBody>
          <a:bodyPr vert="horz" wrap="square" lIns="0" tIns="0" rIns="0" bIns="0" rtlCol="0">
            <a:spAutoFit/>
          </a:bodyPr>
          <a:lstStyle/>
          <a:p>
            <a:pPr marL="12700" marR="5080">
              <a:lnSpc>
                <a:spcPct val="100000"/>
              </a:lnSpc>
            </a:pPr>
            <a:r>
              <a:rPr sz="1200" b="1" spc="-10" dirty="0">
                <a:solidFill>
                  <a:srgbClr val="001F5F"/>
                </a:solidFill>
                <a:latin typeface="Arial"/>
                <a:cs typeface="Arial"/>
              </a:rPr>
              <a:t>соглашения </a:t>
            </a:r>
            <a:r>
              <a:rPr sz="1200" b="1" dirty="0">
                <a:solidFill>
                  <a:srgbClr val="001F5F"/>
                </a:solidFill>
                <a:latin typeface="Arial"/>
                <a:cs typeface="Arial"/>
              </a:rPr>
              <a:t>между </a:t>
            </a:r>
            <a:r>
              <a:rPr sz="1200" b="1" spc="-5" dirty="0">
                <a:solidFill>
                  <a:srgbClr val="001F5F"/>
                </a:solidFill>
                <a:latin typeface="Arial"/>
                <a:cs typeface="Arial"/>
              </a:rPr>
              <a:t>операторами  </a:t>
            </a:r>
            <a:r>
              <a:rPr sz="1200" b="1" dirty="0">
                <a:solidFill>
                  <a:srgbClr val="001F5F"/>
                </a:solidFill>
                <a:latin typeface="Arial"/>
                <a:cs typeface="Arial"/>
              </a:rPr>
              <a:t>ИС </a:t>
            </a:r>
            <a:r>
              <a:rPr sz="1000" spc="-5" dirty="0">
                <a:solidFill>
                  <a:srgbClr val="7E7E7E"/>
                </a:solidFill>
                <a:latin typeface="Arial"/>
                <a:cs typeface="Arial"/>
              </a:rPr>
              <a:t>(п. 3</a:t>
            </a:r>
            <a:r>
              <a:rPr sz="1000" spc="-95" dirty="0">
                <a:solidFill>
                  <a:srgbClr val="7E7E7E"/>
                </a:solidFill>
                <a:latin typeface="Arial"/>
                <a:cs typeface="Arial"/>
              </a:rPr>
              <a:t> </a:t>
            </a:r>
            <a:r>
              <a:rPr sz="1000" spc="-5" dirty="0">
                <a:solidFill>
                  <a:srgbClr val="7E7E7E"/>
                </a:solidFill>
                <a:latin typeface="Arial"/>
                <a:cs typeface="Arial"/>
              </a:rPr>
              <a:t>требований)</a:t>
            </a:r>
            <a:endParaRPr sz="1000">
              <a:latin typeface="Arial"/>
              <a:cs typeface="Arial"/>
            </a:endParaRPr>
          </a:p>
        </p:txBody>
      </p:sp>
      <p:graphicFrame>
        <p:nvGraphicFramePr>
          <p:cNvPr id="38" name="object 38"/>
          <p:cNvGraphicFramePr>
            <a:graphicFrameLocks noGrp="1"/>
          </p:cNvGraphicFramePr>
          <p:nvPr/>
        </p:nvGraphicFramePr>
        <p:xfrm>
          <a:off x="3163823" y="1287780"/>
          <a:ext cx="2834638" cy="1451610"/>
        </p:xfrm>
        <a:graphic>
          <a:graphicData uri="http://schemas.openxmlformats.org/drawingml/2006/table">
            <a:tbl>
              <a:tblPr firstRow="1" bandRow="1">
                <a:tableStyleId>{2D5ABB26-0587-4C30-8999-92F81FD0307C}</a:tableStyleId>
              </a:tblPr>
              <a:tblGrid>
                <a:gridCol w="820674"/>
                <a:gridCol w="651573"/>
                <a:gridCol w="648398"/>
                <a:gridCol w="713993"/>
              </a:tblGrid>
              <a:tr h="496824">
                <a:tc>
                  <a:txBody>
                    <a:bodyPr/>
                    <a:lstStyle/>
                    <a:p>
                      <a:endParaRPr sz="1000">
                        <a:latin typeface="Arial"/>
                        <a:cs typeface="Arial"/>
                      </a:endParaRPr>
                    </a:p>
                  </a:txBody>
                  <a:tcPr marL="0" marR="0" marT="0" marB="0">
                    <a:lnR w="25908">
                      <a:solidFill>
                        <a:srgbClr val="001F5F"/>
                      </a:solidFill>
                      <a:prstDash val="solid"/>
                    </a:lnR>
                  </a:tcPr>
                </a:tc>
                <a:tc gridSpan="2">
                  <a:txBody>
                    <a:bodyPr/>
                    <a:lstStyle/>
                    <a:p>
                      <a:pPr marL="134620">
                        <a:lnSpc>
                          <a:spcPct val="100000"/>
                        </a:lnSpc>
                        <a:spcBef>
                          <a:spcPts val="1080"/>
                        </a:spcBef>
                      </a:pPr>
                      <a:r>
                        <a:rPr sz="1200" b="1" spc="-5" dirty="0">
                          <a:solidFill>
                            <a:srgbClr val="001F5F"/>
                          </a:solidFill>
                          <a:latin typeface="Arial"/>
                          <a:cs typeface="Arial"/>
                        </a:rPr>
                        <a:t>ППРФ </a:t>
                      </a:r>
                      <a:r>
                        <a:rPr sz="1200" b="1" dirty="0">
                          <a:solidFill>
                            <a:srgbClr val="001F5F"/>
                          </a:solidFill>
                          <a:latin typeface="Arial"/>
                          <a:cs typeface="Arial"/>
                        </a:rPr>
                        <a:t>№</a:t>
                      </a:r>
                      <a:r>
                        <a:rPr sz="1200" b="1" spc="-95" dirty="0">
                          <a:solidFill>
                            <a:srgbClr val="001F5F"/>
                          </a:solidFill>
                          <a:latin typeface="Arial"/>
                          <a:cs typeface="Arial"/>
                        </a:rPr>
                        <a:t> </a:t>
                      </a:r>
                      <a:r>
                        <a:rPr sz="1200" b="1" dirty="0">
                          <a:solidFill>
                            <a:srgbClr val="001F5F"/>
                          </a:solidFill>
                          <a:latin typeface="Arial"/>
                          <a:cs typeface="Arial"/>
                        </a:rPr>
                        <a:t>224</a:t>
                      </a:r>
                      <a:endParaRPr sz="1200" dirty="0">
                        <a:latin typeface="Arial"/>
                        <a:cs typeface="Arial"/>
                      </a:endParaRPr>
                    </a:p>
                  </a:txBody>
                  <a:tcPr marL="0" marR="0" marT="137160" marB="0">
                    <a:lnL w="25908">
                      <a:solidFill>
                        <a:srgbClr val="001F5F"/>
                      </a:solidFill>
                      <a:prstDash val="solid"/>
                    </a:lnL>
                    <a:lnR w="25908">
                      <a:solidFill>
                        <a:srgbClr val="001F5F"/>
                      </a:solidFill>
                      <a:prstDash val="solid"/>
                    </a:lnR>
                    <a:lnT w="25908">
                      <a:solidFill>
                        <a:srgbClr val="001F5F"/>
                      </a:solidFill>
                      <a:prstDash val="solid"/>
                    </a:lnT>
                    <a:lnB w="25908">
                      <a:solidFill>
                        <a:srgbClr val="001F5F"/>
                      </a:solidFill>
                      <a:prstDash val="solid"/>
                    </a:lnB>
                  </a:tcPr>
                </a:tc>
                <a:tc hMerge="1">
                  <a:txBody>
                    <a:bodyPr/>
                    <a:lstStyle/>
                    <a:p>
                      <a:endParaRPr/>
                    </a:p>
                  </a:txBody>
                  <a:tcPr marL="0" marR="0" marT="0" marB="0"/>
                </a:tc>
                <a:tc>
                  <a:txBody>
                    <a:bodyPr/>
                    <a:lstStyle/>
                    <a:p>
                      <a:endParaRPr sz="1200">
                        <a:latin typeface="Arial"/>
                        <a:cs typeface="Arial"/>
                      </a:endParaRPr>
                    </a:p>
                  </a:txBody>
                  <a:tcPr marL="0" marR="0" marT="0" marB="0">
                    <a:lnL w="25908">
                      <a:solidFill>
                        <a:srgbClr val="001F5F"/>
                      </a:solidFill>
                      <a:prstDash val="solid"/>
                    </a:lnL>
                  </a:tcPr>
                </a:tc>
              </a:tr>
              <a:tr h="401574">
                <a:tc gridSpan="2">
                  <a:txBody>
                    <a:bodyPr/>
                    <a:lstStyle/>
                    <a:p>
                      <a:endParaRPr sz="1200">
                        <a:latin typeface="Arial"/>
                        <a:cs typeface="Arial"/>
                      </a:endParaRPr>
                    </a:p>
                  </a:txBody>
                  <a:tcPr marL="0" marR="0" marT="0" marB="0">
                    <a:lnR w="9271">
                      <a:solidFill>
                        <a:srgbClr val="001F5F"/>
                      </a:solidFill>
                      <a:prstDash val="solid"/>
                    </a:lnR>
                    <a:lnB w="9144">
                      <a:solidFill>
                        <a:srgbClr val="1F4174"/>
                      </a:solidFill>
                      <a:prstDash val="solid"/>
                    </a:lnB>
                  </a:tcPr>
                </a:tc>
                <a:tc hMerge="1">
                  <a:txBody>
                    <a:bodyPr/>
                    <a:lstStyle/>
                    <a:p>
                      <a:endParaRPr/>
                    </a:p>
                  </a:txBody>
                  <a:tcPr marL="0" marR="0" marT="0" marB="0"/>
                </a:tc>
                <a:tc gridSpan="2">
                  <a:txBody>
                    <a:bodyPr/>
                    <a:lstStyle/>
                    <a:p>
                      <a:endParaRPr sz="1200">
                        <a:latin typeface="Arial"/>
                        <a:cs typeface="Arial"/>
                      </a:endParaRPr>
                    </a:p>
                  </a:txBody>
                  <a:tcPr marL="0" marR="0" marT="0" marB="0">
                    <a:lnL w="9271">
                      <a:solidFill>
                        <a:srgbClr val="001F5F"/>
                      </a:solidFill>
                      <a:prstDash val="solid"/>
                    </a:lnL>
                    <a:lnB w="9144">
                      <a:solidFill>
                        <a:srgbClr val="1F4174"/>
                      </a:solidFill>
                      <a:prstDash val="solid"/>
                    </a:lnB>
                  </a:tcPr>
                </a:tc>
                <a:tc hMerge="1">
                  <a:txBody>
                    <a:bodyPr/>
                    <a:lstStyle/>
                    <a:p>
                      <a:endParaRPr/>
                    </a:p>
                  </a:txBody>
                  <a:tcPr marL="0" marR="0" marT="0" marB="0"/>
                </a:tc>
              </a:tr>
              <a:tr h="553212">
                <a:tc gridSpan="4">
                  <a:txBody>
                    <a:bodyPr/>
                    <a:lstStyle/>
                    <a:p>
                      <a:pPr marL="112395" algn="ctr">
                        <a:lnSpc>
                          <a:spcPct val="100000"/>
                        </a:lnSpc>
                      </a:pPr>
                      <a:r>
                        <a:rPr sz="1700" b="1" dirty="0">
                          <a:solidFill>
                            <a:srgbClr val="FFFFFF"/>
                          </a:solidFill>
                          <a:latin typeface="Arial Black"/>
                          <a:cs typeface="Arial Black"/>
                        </a:rPr>
                        <a:t>Представление</a:t>
                      </a:r>
                      <a:endParaRPr sz="1700" dirty="0">
                        <a:latin typeface="Arial Black"/>
                        <a:cs typeface="Arial Black"/>
                      </a:endParaRPr>
                    </a:p>
                    <a:p>
                      <a:pPr marL="112395" algn="ctr">
                        <a:lnSpc>
                          <a:spcPct val="100000"/>
                        </a:lnSpc>
                      </a:pPr>
                      <a:r>
                        <a:rPr sz="1700" b="1" dirty="0">
                          <a:solidFill>
                            <a:srgbClr val="FFFFFF"/>
                          </a:solidFill>
                          <a:latin typeface="Arial Black"/>
                          <a:cs typeface="Arial Black"/>
                        </a:rPr>
                        <a:t>МЧД</a:t>
                      </a:r>
                      <a:endParaRPr sz="1700" dirty="0">
                        <a:latin typeface="Arial Black"/>
                        <a:cs typeface="Arial Black"/>
                      </a:endParaRPr>
                    </a:p>
                  </a:txBody>
                  <a:tcPr marL="0" marR="0" marT="0" marB="0">
                    <a:lnL w="9144">
                      <a:solidFill>
                        <a:srgbClr val="1F4174"/>
                      </a:solidFill>
                      <a:prstDash val="solid"/>
                    </a:lnL>
                    <a:lnR w="9144">
                      <a:solidFill>
                        <a:srgbClr val="1F4174"/>
                      </a:solidFill>
                      <a:prstDash val="solid"/>
                    </a:lnR>
                    <a:lnT w="9144">
                      <a:solidFill>
                        <a:srgbClr val="1F4174"/>
                      </a:solidFill>
                      <a:prstDash val="solid"/>
                    </a:lnT>
                    <a:lnB w="9144">
                      <a:solidFill>
                        <a:srgbClr val="1F4174"/>
                      </a:solidFill>
                      <a:prstDash val="solid"/>
                    </a:lnB>
                    <a:solidFill>
                      <a:srgbClr val="001F5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graphicFrame>
        <p:nvGraphicFramePr>
          <p:cNvPr id="39" name="object 39"/>
          <p:cNvGraphicFramePr>
            <a:graphicFrameLocks noGrp="1"/>
          </p:cNvGraphicFramePr>
          <p:nvPr/>
        </p:nvGraphicFramePr>
        <p:xfrm>
          <a:off x="6111240" y="1284732"/>
          <a:ext cx="2834638" cy="1454658"/>
        </p:xfrm>
        <a:graphic>
          <a:graphicData uri="http://schemas.openxmlformats.org/drawingml/2006/table">
            <a:tbl>
              <a:tblPr firstRow="1" bandRow="1">
                <a:tableStyleId>{2D5ABB26-0587-4C30-8999-92F81FD0307C}</a:tableStyleId>
              </a:tblPr>
              <a:tblGrid>
                <a:gridCol w="790193"/>
                <a:gridCol w="648525"/>
                <a:gridCol w="651446"/>
                <a:gridCol w="744474"/>
              </a:tblGrid>
              <a:tr h="498348">
                <a:tc>
                  <a:txBody>
                    <a:bodyPr/>
                    <a:lstStyle/>
                    <a:p>
                      <a:endParaRPr sz="1700" dirty="0">
                        <a:latin typeface="Arial Black"/>
                        <a:cs typeface="Arial Black"/>
                      </a:endParaRPr>
                    </a:p>
                  </a:txBody>
                  <a:tcPr marL="0" marR="0" marT="0" marB="0">
                    <a:lnR w="25908">
                      <a:solidFill>
                        <a:srgbClr val="001F5F"/>
                      </a:solidFill>
                      <a:prstDash val="solid"/>
                    </a:lnR>
                  </a:tcPr>
                </a:tc>
                <a:tc gridSpan="2">
                  <a:txBody>
                    <a:bodyPr/>
                    <a:lstStyle/>
                    <a:p>
                      <a:pPr marL="144780">
                        <a:lnSpc>
                          <a:spcPct val="100000"/>
                        </a:lnSpc>
                        <a:spcBef>
                          <a:spcPts val="1095"/>
                        </a:spcBef>
                      </a:pPr>
                      <a:r>
                        <a:rPr sz="1200" b="1" spc="-5" dirty="0">
                          <a:solidFill>
                            <a:srgbClr val="001F5F"/>
                          </a:solidFill>
                          <a:latin typeface="Arial"/>
                          <a:cs typeface="Arial"/>
                        </a:rPr>
                        <a:t>ППРФ </a:t>
                      </a:r>
                      <a:r>
                        <a:rPr sz="1200" b="1" dirty="0">
                          <a:solidFill>
                            <a:srgbClr val="001F5F"/>
                          </a:solidFill>
                          <a:latin typeface="Arial"/>
                          <a:cs typeface="Arial"/>
                        </a:rPr>
                        <a:t>№</a:t>
                      </a:r>
                      <a:r>
                        <a:rPr sz="1200" b="1" spc="-80" dirty="0">
                          <a:solidFill>
                            <a:srgbClr val="001F5F"/>
                          </a:solidFill>
                          <a:latin typeface="Arial"/>
                          <a:cs typeface="Arial"/>
                        </a:rPr>
                        <a:t> </a:t>
                      </a:r>
                      <a:r>
                        <a:rPr sz="1200" b="1" spc="-5" dirty="0">
                          <a:solidFill>
                            <a:srgbClr val="001F5F"/>
                          </a:solidFill>
                          <a:latin typeface="Arial"/>
                          <a:cs typeface="Arial"/>
                        </a:rPr>
                        <a:t>223</a:t>
                      </a:r>
                      <a:endParaRPr sz="1200" dirty="0">
                        <a:latin typeface="Arial"/>
                        <a:cs typeface="Arial"/>
                      </a:endParaRPr>
                    </a:p>
                  </a:txBody>
                  <a:tcPr marL="0" marR="0" marT="139065" marB="0">
                    <a:lnL w="25908">
                      <a:solidFill>
                        <a:srgbClr val="001F5F"/>
                      </a:solidFill>
                      <a:prstDash val="solid"/>
                    </a:lnL>
                    <a:lnR w="25908">
                      <a:solidFill>
                        <a:srgbClr val="001F5F"/>
                      </a:solidFill>
                      <a:prstDash val="solid"/>
                    </a:lnR>
                    <a:lnT w="25908">
                      <a:solidFill>
                        <a:srgbClr val="001F5F"/>
                      </a:solidFill>
                      <a:prstDash val="solid"/>
                    </a:lnT>
                    <a:lnB w="25908">
                      <a:solidFill>
                        <a:srgbClr val="001F5F"/>
                      </a:solidFill>
                      <a:prstDash val="solid"/>
                    </a:lnB>
                  </a:tcPr>
                </a:tc>
                <a:tc hMerge="1">
                  <a:txBody>
                    <a:bodyPr/>
                    <a:lstStyle/>
                    <a:p>
                      <a:endParaRPr/>
                    </a:p>
                  </a:txBody>
                  <a:tcPr marL="0" marR="0" marT="0" marB="0"/>
                </a:tc>
                <a:tc>
                  <a:txBody>
                    <a:bodyPr/>
                    <a:lstStyle/>
                    <a:p>
                      <a:endParaRPr sz="1200">
                        <a:latin typeface="Arial"/>
                        <a:cs typeface="Arial"/>
                      </a:endParaRPr>
                    </a:p>
                  </a:txBody>
                  <a:tcPr marL="0" marR="0" marT="0" marB="0">
                    <a:lnL w="25908">
                      <a:solidFill>
                        <a:srgbClr val="001F5F"/>
                      </a:solidFill>
                      <a:prstDash val="solid"/>
                    </a:lnL>
                  </a:tcPr>
                </a:tc>
              </a:tr>
              <a:tr h="403098">
                <a:tc gridSpan="2">
                  <a:txBody>
                    <a:bodyPr/>
                    <a:lstStyle/>
                    <a:p>
                      <a:endParaRPr sz="1200">
                        <a:latin typeface="Arial"/>
                        <a:cs typeface="Arial"/>
                      </a:endParaRPr>
                    </a:p>
                  </a:txBody>
                  <a:tcPr marL="0" marR="0" marT="0" marB="0">
                    <a:lnR w="9271">
                      <a:solidFill>
                        <a:srgbClr val="001F5F"/>
                      </a:solidFill>
                      <a:prstDash val="solid"/>
                    </a:lnR>
                    <a:lnB w="9144">
                      <a:solidFill>
                        <a:srgbClr val="1F4174"/>
                      </a:solidFill>
                      <a:prstDash val="solid"/>
                    </a:lnB>
                  </a:tcPr>
                </a:tc>
                <a:tc hMerge="1">
                  <a:txBody>
                    <a:bodyPr/>
                    <a:lstStyle/>
                    <a:p>
                      <a:endParaRPr/>
                    </a:p>
                  </a:txBody>
                  <a:tcPr marL="0" marR="0" marT="0" marB="0"/>
                </a:tc>
                <a:tc gridSpan="2">
                  <a:txBody>
                    <a:bodyPr/>
                    <a:lstStyle/>
                    <a:p>
                      <a:endParaRPr sz="1200">
                        <a:latin typeface="Arial"/>
                        <a:cs typeface="Arial"/>
                      </a:endParaRPr>
                    </a:p>
                  </a:txBody>
                  <a:tcPr marL="0" marR="0" marT="0" marB="0">
                    <a:lnL w="9271">
                      <a:solidFill>
                        <a:srgbClr val="001F5F"/>
                      </a:solidFill>
                      <a:prstDash val="solid"/>
                    </a:lnL>
                    <a:lnB w="9144">
                      <a:solidFill>
                        <a:srgbClr val="1F4174"/>
                      </a:solidFill>
                      <a:prstDash val="solid"/>
                    </a:lnB>
                  </a:tcPr>
                </a:tc>
                <a:tc hMerge="1">
                  <a:txBody>
                    <a:bodyPr/>
                    <a:lstStyle/>
                    <a:p>
                      <a:endParaRPr/>
                    </a:p>
                  </a:txBody>
                  <a:tcPr marL="0" marR="0" marT="0" marB="0"/>
                </a:tc>
              </a:tr>
              <a:tr h="553212">
                <a:tc gridSpan="4">
                  <a:txBody>
                    <a:bodyPr/>
                    <a:lstStyle/>
                    <a:p>
                      <a:pPr marL="60960" algn="ctr">
                        <a:lnSpc>
                          <a:spcPct val="100000"/>
                        </a:lnSpc>
                      </a:pPr>
                      <a:r>
                        <a:rPr sz="1700" b="1" dirty="0">
                          <a:solidFill>
                            <a:srgbClr val="FFFFFF"/>
                          </a:solidFill>
                          <a:latin typeface="Arial Black"/>
                          <a:cs typeface="Arial Black"/>
                        </a:rPr>
                        <a:t>Использование</a:t>
                      </a:r>
                      <a:endParaRPr sz="1700" dirty="0">
                        <a:latin typeface="Arial Black"/>
                        <a:cs typeface="Arial Black"/>
                      </a:endParaRPr>
                    </a:p>
                    <a:p>
                      <a:pPr marL="62230" algn="ctr">
                        <a:lnSpc>
                          <a:spcPct val="100000"/>
                        </a:lnSpc>
                      </a:pPr>
                      <a:r>
                        <a:rPr sz="1700" b="1" dirty="0">
                          <a:solidFill>
                            <a:srgbClr val="FFFFFF"/>
                          </a:solidFill>
                          <a:latin typeface="Arial Black"/>
                          <a:cs typeface="Arial Black"/>
                        </a:rPr>
                        <a:t>МЧД</a:t>
                      </a:r>
                      <a:endParaRPr sz="1700" dirty="0">
                        <a:latin typeface="Arial Black"/>
                        <a:cs typeface="Arial Black"/>
                      </a:endParaRPr>
                    </a:p>
                  </a:txBody>
                  <a:tcPr marL="0" marR="0" marT="0" marB="0">
                    <a:lnL w="9144">
                      <a:solidFill>
                        <a:srgbClr val="1F4174"/>
                      </a:solidFill>
                      <a:prstDash val="solid"/>
                    </a:lnL>
                    <a:lnR w="9144">
                      <a:solidFill>
                        <a:srgbClr val="1F4174"/>
                      </a:solidFill>
                      <a:prstDash val="solid"/>
                    </a:lnR>
                    <a:lnT w="9144">
                      <a:solidFill>
                        <a:srgbClr val="1F4174"/>
                      </a:solidFill>
                      <a:prstDash val="solid"/>
                    </a:lnT>
                    <a:lnB w="9144">
                      <a:solidFill>
                        <a:srgbClr val="1F4174"/>
                      </a:solidFill>
                      <a:prstDash val="solid"/>
                    </a:lnB>
                    <a:solidFill>
                      <a:srgbClr val="001F5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
        <p:nvSpPr>
          <p:cNvPr id="42" name="object 42"/>
          <p:cNvSpPr/>
          <p:nvPr/>
        </p:nvSpPr>
        <p:spPr>
          <a:xfrm>
            <a:off x="9778745" y="1297686"/>
            <a:ext cx="1300480" cy="498475"/>
          </a:xfrm>
          <a:custGeom>
            <a:avLst/>
            <a:gdLst/>
            <a:ahLst/>
            <a:cxnLst/>
            <a:rect l="l" t="t" r="r" b="b"/>
            <a:pathLst>
              <a:path w="1300479" h="498475">
                <a:moveTo>
                  <a:pt x="0" y="498348"/>
                </a:moveTo>
                <a:lnTo>
                  <a:pt x="1299972" y="498348"/>
                </a:lnTo>
                <a:lnTo>
                  <a:pt x="1299972" y="0"/>
                </a:lnTo>
                <a:lnTo>
                  <a:pt x="0" y="0"/>
                </a:lnTo>
                <a:lnTo>
                  <a:pt x="0" y="498348"/>
                </a:lnTo>
                <a:close/>
              </a:path>
            </a:pathLst>
          </a:custGeom>
          <a:ln w="25908">
            <a:solidFill>
              <a:srgbClr val="001F5F"/>
            </a:solidFill>
          </a:ln>
        </p:spPr>
        <p:txBody>
          <a:bodyPr wrap="square" lIns="0" tIns="0" rIns="0" bIns="0" rtlCol="0"/>
          <a:lstStyle/>
          <a:p>
            <a:endParaRPr/>
          </a:p>
        </p:txBody>
      </p:sp>
      <p:sp>
        <p:nvSpPr>
          <p:cNvPr id="43" name="object 42"/>
          <p:cNvSpPr/>
          <p:nvPr/>
        </p:nvSpPr>
        <p:spPr>
          <a:xfrm>
            <a:off x="6878319" y="1297686"/>
            <a:ext cx="1300480" cy="498475"/>
          </a:xfrm>
          <a:custGeom>
            <a:avLst/>
            <a:gdLst/>
            <a:ahLst/>
            <a:cxnLst/>
            <a:rect l="l" t="t" r="r" b="b"/>
            <a:pathLst>
              <a:path w="1300479" h="498475">
                <a:moveTo>
                  <a:pt x="0" y="498348"/>
                </a:moveTo>
                <a:lnTo>
                  <a:pt x="1299972" y="498348"/>
                </a:lnTo>
                <a:lnTo>
                  <a:pt x="1299972" y="0"/>
                </a:lnTo>
                <a:lnTo>
                  <a:pt x="0" y="0"/>
                </a:lnTo>
                <a:lnTo>
                  <a:pt x="0" y="498348"/>
                </a:lnTo>
                <a:close/>
              </a:path>
            </a:pathLst>
          </a:custGeom>
          <a:ln w="25908">
            <a:solidFill>
              <a:srgbClr val="001F5F"/>
            </a:solidFill>
          </a:ln>
        </p:spPr>
        <p:txBody>
          <a:bodyPr wrap="square" lIns="0" tIns="0" rIns="0" bIns="0" rtlCol="0"/>
          <a:lstStyle/>
          <a:p>
            <a:endParaRPr/>
          </a:p>
        </p:txBody>
      </p:sp>
      <p:sp>
        <p:nvSpPr>
          <p:cNvPr id="44" name="object 42"/>
          <p:cNvSpPr/>
          <p:nvPr/>
        </p:nvSpPr>
        <p:spPr>
          <a:xfrm>
            <a:off x="3977893" y="1289283"/>
            <a:ext cx="1300480" cy="498475"/>
          </a:xfrm>
          <a:custGeom>
            <a:avLst/>
            <a:gdLst/>
            <a:ahLst/>
            <a:cxnLst/>
            <a:rect l="l" t="t" r="r" b="b"/>
            <a:pathLst>
              <a:path w="1300479" h="498475">
                <a:moveTo>
                  <a:pt x="0" y="498348"/>
                </a:moveTo>
                <a:lnTo>
                  <a:pt x="1299972" y="498348"/>
                </a:lnTo>
                <a:lnTo>
                  <a:pt x="1299972" y="0"/>
                </a:lnTo>
                <a:lnTo>
                  <a:pt x="0" y="0"/>
                </a:lnTo>
                <a:lnTo>
                  <a:pt x="0" y="498348"/>
                </a:lnTo>
                <a:close/>
              </a:path>
            </a:pathLst>
          </a:custGeom>
          <a:ln w="25908">
            <a:solidFill>
              <a:srgbClr val="001F5F"/>
            </a:solidFill>
          </a:ln>
        </p:spPr>
        <p:txBody>
          <a:bodyPr wrap="square" lIns="0" tIns="0" rIns="0" bIns="0" rtlCol="0"/>
          <a:lstStyle/>
          <a:p>
            <a:endParaRPr/>
          </a:p>
        </p:txBody>
      </p:sp>
    </p:spTree>
    <p:extLst>
      <p:ext uri="{BB962C8B-B14F-4D97-AF65-F5344CB8AC3E}">
        <p14:creationId xmlns:p14="http://schemas.microsoft.com/office/powerpoint/2010/main" val="1965327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17221" y="1002078"/>
            <a:ext cx="11174035" cy="1538883"/>
          </a:xfrm>
          <a:prstGeom prst="rect">
            <a:avLst/>
          </a:prstGeom>
        </p:spPr>
        <p:txBody>
          <a:bodyPr vert="horz" wrap="square" lIns="0" tIns="0" rIns="0" bIns="0" rtlCol="0">
            <a:spAutoFit/>
          </a:bodyPr>
          <a:lstStyle/>
          <a:p>
            <a:pPr marL="12700" marR="5080"/>
            <a:r>
              <a:rPr sz="2000" dirty="0">
                <a:latin typeface="Trebuchet MS" panose="020B0603020202020204" pitchFamily="34" charset="0"/>
              </a:rPr>
              <a:t>Для проведения торгов, иных </a:t>
            </a:r>
            <a:r>
              <a:rPr sz="2000" spc="-5" dirty="0">
                <a:latin typeface="Trebuchet MS" panose="020B0603020202020204" pitchFamily="34" charset="0"/>
              </a:rPr>
              <a:t>способов </a:t>
            </a:r>
            <a:r>
              <a:rPr sz="2000" dirty="0">
                <a:latin typeface="Trebuchet MS" panose="020B0603020202020204" pitchFamily="34" charset="0"/>
              </a:rPr>
              <a:t>закупки, </a:t>
            </a:r>
            <a:r>
              <a:rPr sz="2000" spc="-5" dirty="0">
                <a:latin typeface="Trebuchet MS" panose="020B0603020202020204" pitchFamily="34" charset="0"/>
              </a:rPr>
              <a:t>предусмотренных </a:t>
            </a:r>
            <a:r>
              <a:rPr sz="2000" dirty="0">
                <a:latin typeface="Trebuchet MS" panose="020B0603020202020204" pitchFamily="34" charset="0"/>
              </a:rPr>
              <a:t>положением о  закупке, в соответствии </a:t>
            </a:r>
            <a:r>
              <a:rPr sz="2000" b="1" dirty="0">
                <a:solidFill>
                  <a:srgbClr val="FF0000"/>
                </a:solidFill>
                <a:latin typeface="Trebuchet MS" panose="020B0603020202020204" pitchFamily="34" charset="0"/>
              </a:rPr>
              <a:t>с </a:t>
            </a:r>
            <a:r>
              <a:rPr sz="2000" b="1" spc="-5" dirty="0">
                <a:solidFill>
                  <a:srgbClr val="FF0000"/>
                </a:solidFill>
                <a:latin typeface="Trebuchet MS" panose="020B0603020202020204" pitchFamily="34" charset="0"/>
              </a:rPr>
              <a:t>подпунктом </a:t>
            </a:r>
            <a:r>
              <a:rPr sz="2000" b="1" dirty="0">
                <a:solidFill>
                  <a:srgbClr val="FF0000"/>
                </a:solidFill>
                <a:latin typeface="Trebuchet MS" panose="020B0603020202020204" pitchFamily="34" charset="0"/>
              </a:rPr>
              <a:t>«б» </a:t>
            </a:r>
            <a:r>
              <a:rPr sz="2000" b="1" spc="-5" dirty="0">
                <a:solidFill>
                  <a:srgbClr val="FF0000"/>
                </a:solidFill>
                <a:latin typeface="Trebuchet MS" panose="020B0603020202020204" pitchFamily="34" charset="0"/>
              </a:rPr>
              <a:t>пункта </a:t>
            </a:r>
            <a:r>
              <a:rPr sz="2000" b="1" dirty="0">
                <a:solidFill>
                  <a:srgbClr val="FF0000"/>
                </a:solidFill>
                <a:latin typeface="Trebuchet MS" panose="020B0603020202020204" pitchFamily="34" charset="0"/>
              </a:rPr>
              <a:t>4 </a:t>
            </a:r>
            <a:r>
              <a:rPr sz="2000" dirty="0">
                <a:latin typeface="Trebuchet MS" panose="020B0603020202020204" pitchFamily="34" charset="0"/>
              </a:rPr>
              <a:t>ПП </a:t>
            </a:r>
            <a:r>
              <a:rPr sz="2000" spc="-5" dirty="0">
                <a:latin typeface="Trebuchet MS" panose="020B0603020202020204" pitchFamily="34" charset="0"/>
              </a:rPr>
              <a:t>РФ </a:t>
            </a:r>
            <a:r>
              <a:rPr sz="2000" dirty="0">
                <a:latin typeface="Trebuchet MS" panose="020B0603020202020204" pitchFamily="34" charset="0"/>
              </a:rPr>
              <a:t>№ </a:t>
            </a:r>
            <a:r>
              <a:rPr sz="2000" spc="-5" dirty="0">
                <a:latin typeface="Trebuchet MS" panose="020B0603020202020204" pitchFamily="34" charset="0"/>
              </a:rPr>
              <a:t>1352 </a:t>
            </a:r>
            <a:r>
              <a:rPr sz="2000" dirty="0">
                <a:latin typeface="Trebuchet MS" panose="020B0603020202020204" pitchFamily="34" charset="0"/>
              </a:rPr>
              <a:t>заказчики  </a:t>
            </a:r>
            <a:r>
              <a:rPr sz="2000" b="1" spc="-5" dirty="0">
                <a:solidFill>
                  <a:srgbClr val="FF0000"/>
                </a:solidFill>
                <a:latin typeface="Trebuchet MS" panose="020B0603020202020204" pitchFamily="34" charset="0"/>
              </a:rPr>
              <a:t>обязаны </a:t>
            </a:r>
            <a:r>
              <a:rPr sz="2000" b="1" dirty="0">
                <a:solidFill>
                  <a:srgbClr val="FF0000"/>
                </a:solidFill>
                <a:latin typeface="Trebuchet MS" panose="020B0603020202020204" pitchFamily="34" charset="0"/>
              </a:rPr>
              <a:t>утвердить </a:t>
            </a:r>
            <a:r>
              <a:rPr sz="2000" b="1" spc="-5" dirty="0">
                <a:solidFill>
                  <a:srgbClr val="FF0000"/>
                </a:solidFill>
                <a:latin typeface="Trebuchet MS" panose="020B0603020202020204" pitchFamily="34" charset="0"/>
              </a:rPr>
              <a:t>перечень</a:t>
            </a:r>
            <a:r>
              <a:rPr sz="2000" spc="-5" dirty="0">
                <a:latin typeface="Trebuchet MS" panose="020B0603020202020204" pitchFamily="34" charset="0"/>
              </a:rPr>
              <a:t>. </a:t>
            </a:r>
            <a:r>
              <a:rPr sz="2000" dirty="0">
                <a:latin typeface="Trebuchet MS" panose="020B0603020202020204" pitchFamily="34" charset="0"/>
              </a:rPr>
              <a:t>При этом допускается осуществление закупки  </a:t>
            </a:r>
            <a:r>
              <a:rPr sz="2000" spc="-5" dirty="0">
                <a:latin typeface="Trebuchet MS" panose="020B0603020202020204" pitchFamily="34" charset="0"/>
              </a:rPr>
              <a:t>товаров, работ, </a:t>
            </a:r>
            <a:r>
              <a:rPr sz="2000" dirty="0">
                <a:latin typeface="Trebuchet MS" panose="020B0603020202020204" pitchFamily="34" charset="0"/>
              </a:rPr>
              <a:t>услуг, включенных в перечень, у </a:t>
            </a:r>
            <a:r>
              <a:rPr sz="2000" spc="-5" dirty="0">
                <a:latin typeface="Trebuchet MS" panose="020B0603020202020204" pitchFamily="34" charset="0"/>
              </a:rPr>
              <a:t>любых </a:t>
            </a:r>
            <a:r>
              <a:rPr sz="2000" dirty="0">
                <a:latin typeface="Trebuchet MS" panose="020B0603020202020204" pitchFamily="34" charset="0"/>
              </a:rPr>
              <a:t>лиц, указанных в части 5  статьи 3 Федерального </a:t>
            </a:r>
            <a:r>
              <a:rPr sz="2000" spc="-5" dirty="0">
                <a:latin typeface="Trebuchet MS" panose="020B0603020202020204" pitchFamily="34" charset="0"/>
              </a:rPr>
              <a:t>закона, </a:t>
            </a:r>
            <a:r>
              <a:rPr sz="2000" dirty="0">
                <a:latin typeface="Trebuchet MS" panose="020B0603020202020204" pitchFamily="34" charset="0"/>
              </a:rPr>
              <a:t>в </a:t>
            </a:r>
            <a:r>
              <a:rPr sz="2000" spc="-5" dirty="0">
                <a:latin typeface="Trebuchet MS" panose="020B0603020202020204" pitchFamily="34" charset="0"/>
              </a:rPr>
              <a:t>том </a:t>
            </a:r>
            <a:r>
              <a:rPr sz="2000" dirty="0">
                <a:latin typeface="Trebuchet MS" panose="020B0603020202020204" pitchFamily="34" charset="0"/>
              </a:rPr>
              <a:t>числе у </a:t>
            </a:r>
            <a:r>
              <a:rPr sz="2000" spc="-5" dirty="0">
                <a:latin typeface="Trebuchet MS" panose="020B0603020202020204" pitchFamily="34" charset="0"/>
              </a:rPr>
              <a:t>субъектов </a:t>
            </a:r>
            <a:r>
              <a:rPr sz="2000" dirty="0">
                <a:latin typeface="Trebuchet MS" panose="020B0603020202020204" pitchFamily="34" charset="0"/>
              </a:rPr>
              <a:t>малого и среднего  предпринимательства.</a:t>
            </a:r>
          </a:p>
        </p:txBody>
      </p:sp>
      <p:sp>
        <p:nvSpPr>
          <p:cNvPr id="4" name="object 4"/>
          <p:cNvSpPr txBox="1">
            <a:spLocks noGrp="1"/>
          </p:cNvSpPr>
          <p:nvPr>
            <p:ph type="title" idx="4294967295"/>
          </p:nvPr>
        </p:nvSpPr>
        <p:spPr>
          <a:xfrm>
            <a:off x="0" y="274221"/>
            <a:ext cx="5649913" cy="338554"/>
          </a:xfrm>
          <a:prstGeom prst="rect">
            <a:avLst/>
          </a:prstGeom>
        </p:spPr>
        <p:txBody>
          <a:bodyPr vert="horz" wrap="square" lIns="0" tIns="0" rIns="0" bIns="0" rtlCol="0" anchor="b">
            <a:spAutoFit/>
          </a:bodyPr>
          <a:lstStyle/>
          <a:p>
            <a:pPr marL="12700">
              <a:lnSpc>
                <a:spcPct val="100000"/>
              </a:lnSpc>
            </a:pPr>
            <a:r>
              <a:rPr sz="2200" b="1" spc="-15" dirty="0" smtClean="0">
                <a:solidFill>
                  <a:srgbClr val="002060"/>
                </a:solidFill>
                <a:latin typeface="Trebuchet MS" panose="020B0603020202020204" pitchFamily="34" charset="0"/>
                <a:cs typeface="Calibri Light"/>
              </a:rPr>
              <a:t> </a:t>
            </a:r>
            <a:r>
              <a:rPr sz="2200" b="1" spc="-20" dirty="0">
                <a:solidFill>
                  <a:srgbClr val="002060"/>
                </a:solidFill>
                <a:latin typeface="Trebuchet MS" panose="020B0603020202020204" pitchFamily="34" charset="0"/>
                <a:cs typeface="Calibri Light"/>
              </a:rPr>
              <a:t>Способы </a:t>
            </a:r>
            <a:r>
              <a:rPr sz="2200" b="1" spc="-25" dirty="0">
                <a:solidFill>
                  <a:srgbClr val="002060"/>
                </a:solidFill>
                <a:latin typeface="Trebuchet MS" panose="020B0603020202020204" pitchFamily="34" charset="0"/>
                <a:cs typeface="Calibri Light"/>
              </a:rPr>
              <a:t>поддержки</a:t>
            </a:r>
            <a:r>
              <a:rPr sz="2200" b="1" spc="-165" dirty="0">
                <a:solidFill>
                  <a:srgbClr val="002060"/>
                </a:solidFill>
                <a:latin typeface="Trebuchet MS" panose="020B0603020202020204" pitchFamily="34" charset="0"/>
                <a:cs typeface="Calibri Light"/>
              </a:rPr>
              <a:t> </a:t>
            </a:r>
            <a:r>
              <a:rPr sz="2200" b="1" spc="-20" dirty="0">
                <a:solidFill>
                  <a:srgbClr val="002060"/>
                </a:solidFill>
                <a:latin typeface="Trebuchet MS" panose="020B0603020202020204" pitchFamily="34" charset="0"/>
                <a:cs typeface="Calibri Light"/>
              </a:rPr>
              <a:t>«б»</a:t>
            </a:r>
            <a:endParaRPr sz="2200" b="1" dirty="0">
              <a:solidFill>
                <a:srgbClr val="002060"/>
              </a:solidFill>
              <a:latin typeface="Trebuchet MS" panose="020B0603020202020204" pitchFamily="34" charset="0"/>
              <a:cs typeface="Calibri Light"/>
            </a:endParaRPr>
          </a:p>
        </p:txBody>
      </p:sp>
      <p:sp>
        <p:nvSpPr>
          <p:cNvPr id="6" name="object 6"/>
          <p:cNvSpPr txBox="1"/>
          <p:nvPr/>
        </p:nvSpPr>
        <p:spPr>
          <a:xfrm>
            <a:off x="716062" y="4816348"/>
            <a:ext cx="10420024" cy="820738"/>
          </a:xfrm>
          <a:prstGeom prst="rect">
            <a:avLst/>
          </a:prstGeom>
          <a:ln>
            <a:solidFill>
              <a:schemeClr val="accent1"/>
            </a:solidFill>
          </a:ln>
        </p:spPr>
        <p:txBody>
          <a:bodyPr vert="horz" wrap="square" lIns="0" tIns="0" rIns="0" bIns="0" rtlCol="0">
            <a:spAutoFit/>
          </a:bodyPr>
          <a:lstStyle/>
          <a:p>
            <a:pPr marL="1230630"/>
            <a:r>
              <a:rPr sz="2000" dirty="0">
                <a:solidFill>
                  <a:srgbClr val="1F487C"/>
                </a:solidFill>
                <a:latin typeface="Trebuchet MS" panose="020B0603020202020204" pitchFamily="34" charset="0"/>
                <a:cs typeface="Trebuchet MS"/>
              </a:rPr>
              <a:t>Письмо МЭР от </a:t>
            </a:r>
            <a:r>
              <a:rPr sz="2000" spc="-5" dirty="0">
                <a:solidFill>
                  <a:srgbClr val="1F487C"/>
                </a:solidFill>
                <a:latin typeface="Trebuchet MS" panose="020B0603020202020204" pitchFamily="34" charset="0"/>
                <a:cs typeface="Trebuchet MS"/>
              </a:rPr>
              <a:t>15 </a:t>
            </a:r>
            <a:r>
              <a:rPr sz="2000" dirty="0">
                <a:solidFill>
                  <a:srgbClr val="1F487C"/>
                </a:solidFill>
                <a:latin typeface="Trebuchet MS" panose="020B0603020202020204" pitchFamily="34" charset="0"/>
                <a:cs typeface="Trebuchet MS"/>
              </a:rPr>
              <a:t>июля </a:t>
            </a:r>
            <a:r>
              <a:rPr sz="2000" spc="-5" dirty="0">
                <a:solidFill>
                  <a:srgbClr val="1F487C"/>
                </a:solidFill>
                <a:latin typeface="Trebuchet MS" panose="020B0603020202020204" pitchFamily="34" charset="0"/>
                <a:cs typeface="Trebuchet MS"/>
              </a:rPr>
              <a:t>2015 </a:t>
            </a:r>
            <a:r>
              <a:rPr sz="2000" dirty="0">
                <a:solidFill>
                  <a:srgbClr val="1F487C"/>
                </a:solidFill>
                <a:latin typeface="Trebuchet MS" panose="020B0603020202020204" pitchFamily="34" charset="0"/>
                <a:cs typeface="Trebuchet MS"/>
              </a:rPr>
              <a:t>№</a:t>
            </a:r>
            <a:r>
              <a:rPr sz="2000" spc="-65" dirty="0">
                <a:solidFill>
                  <a:srgbClr val="1F487C"/>
                </a:solidFill>
                <a:latin typeface="Trebuchet MS" panose="020B0603020202020204" pitchFamily="34" charset="0"/>
                <a:cs typeface="Trebuchet MS"/>
              </a:rPr>
              <a:t> </a:t>
            </a:r>
            <a:r>
              <a:rPr sz="2000" spc="-5" dirty="0">
                <a:solidFill>
                  <a:srgbClr val="1F487C"/>
                </a:solidFill>
                <a:latin typeface="Trebuchet MS" panose="020B0603020202020204" pitchFamily="34" charset="0"/>
                <a:cs typeface="Trebuchet MS"/>
              </a:rPr>
              <a:t>Д28и-2050</a:t>
            </a:r>
            <a:endParaRPr sz="2000" dirty="0">
              <a:latin typeface="Trebuchet MS" panose="020B0603020202020204" pitchFamily="34" charset="0"/>
              <a:cs typeface="Trebuchet MS"/>
            </a:endParaRPr>
          </a:p>
          <a:p>
            <a:pPr marL="12700">
              <a:spcBef>
                <a:spcPts val="1555"/>
              </a:spcBef>
            </a:pPr>
            <a:r>
              <a:rPr sz="2000" spc="-5" dirty="0">
                <a:latin typeface="Trebuchet MS" panose="020B0603020202020204" pitchFamily="34" charset="0"/>
              </a:rPr>
              <a:t>Перечень </a:t>
            </a:r>
            <a:r>
              <a:rPr sz="2000" dirty="0">
                <a:latin typeface="Trebuchet MS" panose="020B0603020202020204" pitchFamily="34" charset="0"/>
              </a:rPr>
              <a:t>может изменяться </a:t>
            </a:r>
            <a:r>
              <a:rPr sz="2000" spc="-5" dirty="0">
                <a:latin typeface="Trebuchet MS" panose="020B0603020202020204" pitchFamily="34" charset="0"/>
              </a:rPr>
              <a:t>(корректироваться) заказчиком </a:t>
            </a:r>
            <a:r>
              <a:rPr sz="2000" dirty="0">
                <a:latin typeface="Trebuchet MS" panose="020B0603020202020204" pitchFamily="34" charset="0"/>
              </a:rPr>
              <a:t>без</a:t>
            </a:r>
            <a:r>
              <a:rPr sz="2000" spc="180" dirty="0">
                <a:latin typeface="Trebuchet MS" panose="020B0603020202020204" pitchFamily="34" charset="0"/>
              </a:rPr>
              <a:t> </a:t>
            </a:r>
            <a:r>
              <a:rPr sz="2000" spc="-5" dirty="0">
                <a:latin typeface="Trebuchet MS" panose="020B0603020202020204" pitchFamily="34" charset="0"/>
              </a:rPr>
              <a:t>ограничений</a:t>
            </a:r>
            <a:endParaRPr sz="2000" dirty="0">
              <a:latin typeface="Trebuchet MS" panose="020B0603020202020204" pitchFamily="34" charset="0"/>
            </a:endParaRPr>
          </a:p>
        </p:txBody>
      </p:sp>
      <p:sp>
        <p:nvSpPr>
          <p:cNvPr id="7" name="object 7"/>
          <p:cNvSpPr/>
          <p:nvPr/>
        </p:nvSpPr>
        <p:spPr>
          <a:xfrm>
            <a:off x="517221" y="3135376"/>
            <a:ext cx="11337322" cy="836294"/>
          </a:xfrm>
          <a:custGeom>
            <a:avLst/>
            <a:gdLst/>
            <a:ahLst/>
            <a:cxnLst/>
            <a:rect l="l" t="t" r="r" b="b"/>
            <a:pathLst>
              <a:path w="7755890" h="836295">
                <a:moveTo>
                  <a:pt x="0" y="139319"/>
                </a:moveTo>
                <a:lnTo>
                  <a:pt x="7106" y="95276"/>
                </a:lnTo>
                <a:lnTo>
                  <a:pt x="26894" y="57031"/>
                </a:lnTo>
                <a:lnTo>
                  <a:pt x="57069" y="26875"/>
                </a:lnTo>
                <a:lnTo>
                  <a:pt x="95334" y="7100"/>
                </a:lnTo>
                <a:lnTo>
                  <a:pt x="139395" y="0"/>
                </a:lnTo>
                <a:lnTo>
                  <a:pt x="7616202" y="0"/>
                </a:lnTo>
                <a:lnTo>
                  <a:pt x="7660307" y="7100"/>
                </a:lnTo>
                <a:lnTo>
                  <a:pt x="7698590" y="26875"/>
                </a:lnTo>
                <a:lnTo>
                  <a:pt x="7728765" y="57031"/>
                </a:lnTo>
                <a:lnTo>
                  <a:pt x="7748546" y="95276"/>
                </a:lnTo>
                <a:lnTo>
                  <a:pt x="7755648" y="139319"/>
                </a:lnTo>
                <a:lnTo>
                  <a:pt x="7755648" y="696976"/>
                </a:lnTo>
                <a:lnTo>
                  <a:pt x="7748546" y="741018"/>
                </a:lnTo>
                <a:lnTo>
                  <a:pt x="7728765" y="779263"/>
                </a:lnTo>
                <a:lnTo>
                  <a:pt x="7698590" y="809419"/>
                </a:lnTo>
                <a:lnTo>
                  <a:pt x="7660307" y="829194"/>
                </a:lnTo>
                <a:lnTo>
                  <a:pt x="7616202" y="836294"/>
                </a:lnTo>
                <a:lnTo>
                  <a:pt x="139395" y="836294"/>
                </a:lnTo>
                <a:lnTo>
                  <a:pt x="95334" y="829194"/>
                </a:lnTo>
                <a:lnTo>
                  <a:pt x="57069" y="809419"/>
                </a:lnTo>
                <a:lnTo>
                  <a:pt x="26894" y="779263"/>
                </a:lnTo>
                <a:lnTo>
                  <a:pt x="7106" y="741018"/>
                </a:lnTo>
                <a:lnTo>
                  <a:pt x="0" y="696976"/>
                </a:lnTo>
                <a:lnTo>
                  <a:pt x="0" y="139319"/>
                </a:lnTo>
                <a:close/>
              </a:path>
            </a:pathLst>
          </a:custGeom>
          <a:ln w="25400">
            <a:solidFill>
              <a:srgbClr val="385D89"/>
            </a:solidFill>
          </a:ln>
        </p:spPr>
        <p:txBody>
          <a:bodyPr wrap="square" lIns="0" tIns="0" rIns="0" bIns="0" rtlCol="0"/>
          <a:lstStyle/>
          <a:p>
            <a:endParaRPr/>
          </a:p>
        </p:txBody>
      </p:sp>
      <p:sp>
        <p:nvSpPr>
          <p:cNvPr id="8" name="object 8"/>
          <p:cNvSpPr txBox="1"/>
          <p:nvPr/>
        </p:nvSpPr>
        <p:spPr>
          <a:xfrm>
            <a:off x="1110342" y="3162903"/>
            <a:ext cx="10384971" cy="1231106"/>
          </a:xfrm>
          <a:prstGeom prst="rect">
            <a:avLst/>
          </a:prstGeom>
        </p:spPr>
        <p:txBody>
          <a:bodyPr vert="horz" wrap="square" lIns="0" tIns="0" rIns="0" bIns="0" rtlCol="0">
            <a:spAutoFit/>
          </a:bodyPr>
          <a:lstStyle/>
          <a:p>
            <a:pPr marL="618490"/>
            <a:r>
              <a:rPr sz="2000" dirty="0">
                <a:solidFill>
                  <a:srgbClr val="7030A0"/>
                </a:solidFill>
                <a:latin typeface="Trebuchet MS" panose="020B0603020202020204" pitchFamily="34" charset="0"/>
                <a:cs typeface="Trebuchet MS"/>
              </a:rPr>
              <a:t>Заказчик размещает перечень в ЕИС, а также на сайте заказчика</a:t>
            </a:r>
            <a:r>
              <a:rPr sz="2000" spc="-45" dirty="0">
                <a:solidFill>
                  <a:srgbClr val="7030A0"/>
                </a:solidFill>
                <a:latin typeface="Trebuchet MS" panose="020B0603020202020204" pitchFamily="34" charset="0"/>
                <a:cs typeface="Trebuchet MS"/>
              </a:rPr>
              <a:t> </a:t>
            </a:r>
            <a:r>
              <a:rPr sz="2000" dirty="0">
                <a:solidFill>
                  <a:srgbClr val="7030A0"/>
                </a:solidFill>
                <a:latin typeface="Trebuchet MS" panose="020B0603020202020204" pitchFamily="34" charset="0"/>
                <a:cs typeface="Trebuchet MS"/>
              </a:rPr>
              <a:t>в</a:t>
            </a:r>
          </a:p>
          <a:p>
            <a:pPr marL="1050290"/>
            <a:r>
              <a:rPr sz="2000" dirty="0">
                <a:solidFill>
                  <a:srgbClr val="7030A0"/>
                </a:solidFill>
                <a:latin typeface="Trebuchet MS" panose="020B0603020202020204" pitchFamily="34" charset="0"/>
                <a:cs typeface="Trebuchet MS"/>
              </a:rPr>
              <a:t>информационно-телекоммуникационной сети</a:t>
            </a:r>
            <a:r>
              <a:rPr sz="2000" spc="-60" dirty="0">
                <a:solidFill>
                  <a:srgbClr val="7030A0"/>
                </a:solidFill>
                <a:latin typeface="Trebuchet MS" panose="020B0603020202020204" pitchFamily="34" charset="0"/>
                <a:cs typeface="Trebuchet MS"/>
              </a:rPr>
              <a:t> </a:t>
            </a:r>
            <a:r>
              <a:rPr sz="2000" dirty="0">
                <a:solidFill>
                  <a:srgbClr val="7030A0"/>
                </a:solidFill>
                <a:latin typeface="Trebuchet MS" panose="020B0603020202020204" pitchFamily="34" charset="0"/>
                <a:cs typeface="Trebuchet MS"/>
              </a:rPr>
              <a:t>«Интернет»</a:t>
            </a:r>
          </a:p>
          <a:p>
            <a:pPr>
              <a:spcBef>
                <a:spcPts val="15"/>
              </a:spcBef>
            </a:pPr>
            <a:endParaRPr sz="2000" dirty="0">
              <a:latin typeface="Trebuchet MS" panose="020B0603020202020204" pitchFamily="34" charset="0"/>
              <a:cs typeface="Times New Roman"/>
            </a:endParaRPr>
          </a:p>
          <a:p>
            <a:pPr marL="12700"/>
            <a:r>
              <a:rPr sz="2000" b="1" dirty="0">
                <a:solidFill>
                  <a:srgbClr val="FF0000"/>
                </a:solidFill>
                <a:latin typeface="Trebuchet MS" panose="020B0603020202020204" pitchFamily="34" charset="0"/>
              </a:rPr>
              <a:t>Нельзя комбинировать товары </a:t>
            </a:r>
            <a:r>
              <a:rPr sz="2000" b="1" spc="-5" dirty="0">
                <a:solidFill>
                  <a:srgbClr val="FF0000"/>
                </a:solidFill>
                <a:latin typeface="Trebuchet MS" panose="020B0603020202020204" pitchFamily="34" charset="0"/>
              </a:rPr>
              <a:t>из перечня </a:t>
            </a:r>
            <a:r>
              <a:rPr sz="2000" b="1" dirty="0">
                <a:solidFill>
                  <a:srgbClr val="FF0000"/>
                </a:solidFill>
                <a:latin typeface="Trebuchet MS" panose="020B0603020202020204" pitchFamily="34" charset="0"/>
              </a:rPr>
              <a:t>и </a:t>
            </a:r>
            <a:r>
              <a:rPr sz="2000" b="1" spc="-5" dirty="0">
                <a:solidFill>
                  <a:srgbClr val="FF0000"/>
                </a:solidFill>
                <a:latin typeface="Trebuchet MS" panose="020B0603020202020204" pitchFamily="34" charset="0"/>
              </a:rPr>
              <a:t>не из</a:t>
            </a:r>
            <a:r>
              <a:rPr sz="2000" b="1" spc="30" dirty="0">
                <a:solidFill>
                  <a:srgbClr val="FF0000"/>
                </a:solidFill>
                <a:latin typeface="Trebuchet MS" panose="020B0603020202020204" pitchFamily="34" charset="0"/>
              </a:rPr>
              <a:t> </a:t>
            </a:r>
            <a:r>
              <a:rPr sz="2000" b="1" spc="-5" dirty="0">
                <a:solidFill>
                  <a:srgbClr val="FF0000"/>
                </a:solidFill>
                <a:latin typeface="Trebuchet MS" panose="020B0603020202020204" pitchFamily="34" charset="0"/>
              </a:rPr>
              <a:t>перечня.</a:t>
            </a:r>
            <a:endParaRPr sz="2000" dirty="0">
              <a:latin typeface="Trebuchet MS" panose="020B0603020202020204" pitchFamily="34" charset="0"/>
            </a:endParaRPr>
          </a:p>
        </p:txBody>
      </p:sp>
    </p:spTree>
    <p:extLst>
      <p:ext uri="{BB962C8B-B14F-4D97-AF65-F5344CB8AC3E}">
        <p14:creationId xmlns:p14="http://schemas.microsoft.com/office/powerpoint/2010/main" val="245157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29802" y="1420316"/>
            <a:ext cx="10852597" cy="4401205"/>
          </a:xfrm>
          <a:prstGeom prst="rect">
            <a:avLst/>
          </a:prstGeom>
        </p:spPr>
        <p:txBody>
          <a:bodyPr wrap="square">
            <a:spAutoFit/>
          </a:bodyPr>
          <a:lstStyle/>
          <a:p>
            <a:r>
              <a:rPr lang="ru-RU" sz="2000" b="1" dirty="0">
                <a:solidFill>
                  <a:srgbClr val="00B0F0"/>
                </a:solidFill>
              </a:rPr>
              <a:t>В норматив № </a:t>
            </a:r>
            <a:r>
              <a:rPr lang="ru-RU" sz="2000" b="1" dirty="0" smtClean="0">
                <a:solidFill>
                  <a:srgbClr val="00B0F0"/>
                </a:solidFill>
              </a:rPr>
              <a:t>2 (20%)</a:t>
            </a:r>
          </a:p>
          <a:p>
            <a:endParaRPr lang="ru-RU" sz="2000" b="1" dirty="0" smtClean="0">
              <a:solidFill>
                <a:srgbClr val="00B0F0"/>
              </a:solidFill>
            </a:endParaRPr>
          </a:p>
          <a:p>
            <a:pPr marL="285750" indent="-285750">
              <a:buFont typeface="Wingdings" panose="05000000000000000000" pitchFamily="2" charset="2"/>
              <a:buChar char="§"/>
            </a:pPr>
            <a:r>
              <a:rPr lang="ru-RU" sz="2000" dirty="0" smtClean="0">
                <a:solidFill>
                  <a:srgbClr val="000000"/>
                </a:solidFill>
              </a:rPr>
              <a:t>договоры</a:t>
            </a:r>
            <a:r>
              <a:rPr lang="ru-RU" sz="2000" dirty="0">
                <a:solidFill>
                  <a:srgbClr val="000000"/>
                </a:solidFill>
              </a:rPr>
              <a:t>, заключенные по результатам процедур, участниками которых могут быть только субъекты МСП </a:t>
            </a:r>
            <a:r>
              <a:rPr lang="ru-RU" sz="2000" dirty="0" smtClean="0">
                <a:solidFill>
                  <a:srgbClr val="000000"/>
                </a:solidFill>
              </a:rPr>
              <a:t>(«</a:t>
            </a:r>
            <a:r>
              <a:rPr lang="ru-RU" sz="2000" dirty="0" err="1" smtClean="0">
                <a:solidFill>
                  <a:srgbClr val="000000"/>
                </a:solidFill>
              </a:rPr>
              <a:t>спецторги</a:t>
            </a:r>
            <a:r>
              <a:rPr lang="ru-RU" sz="2000" dirty="0" smtClean="0">
                <a:solidFill>
                  <a:srgbClr val="000000"/>
                </a:solidFill>
              </a:rPr>
              <a:t> у СМСП»). Заказчики </a:t>
            </a:r>
            <a:r>
              <a:rPr lang="ru-RU" sz="2000" dirty="0">
                <a:solidFill>
                  <a:srgbClr val="000000"/>
                </a:solidFill>
              </a:rPr>
              <a:t>обязаны проводить закупки с ограничением круга участников — «</a:t>
            </a:r>
            <a:r>
              <a:rPr lang="ru-RU" sz="2000" dirty="0" err="1" smtClean="0">
                <a:solidFill>
                  <a:srgbClr val="000000"/>
                </a:solidFill>
              </a:rPr>
              <a:t>спецторги</a:t>
            </a:r>
            <a:r>
              <a:rPr lang="ru-RU" sz="2000" dirty="0" smtClean="0">
                <a:solidFill>
                  <a:srgbClr val="000000"/>
                </a:solidFill>
              </a:rPr>
              <a:t> у СМСП».</a:t>
            </a:r>
          </a:p>
          <a:p>
            <a:pPr marL="285750" indent="-285750">
              <a:buFont typeface="Wingdings" panose="05000000000000000000" pitchFamily="2" charset="2"/>
              <a:buChar char="§"/>
            </a:pPr>
            <a:endParaRPr lang="ru-RU" sz="2000" dirty="0">
              <a:solidFill>
                <a:srgbClr val="000000"/>
              </a:solidFill>
            </a:endParaRPr>
          </a:p>
          <a:p>
            <a:r>
              <a:rPr lang="ru-RU" sz="2000" dirty="0"/>
              <a:t>Для расчёта указанного годового объема не используются сведения о договорах, предмет которых попадает в исключения </a:t>
            </a:r>
            <a:r>
              <a:rPr lang="ru-RU" sz="2000" dirty="0" smtClean="0">
                <a:solidFill>
                  <a:srgbClr val="00B0F0"/>
                </a:solidFill>
              </a:rPr>
              <a:t>пункта 7 положения ПП 1352.</a:t>
            </a:r>
          </a:p>
          <a:p>
            <a:endParaRPr lang="ru-RU" sz="2000" dirty="0">
              <a:solidFill>
                <a:srgbClr val="00B0F0"/>
              </a:solidFill>
            </a:endParaRPr>
          </a:p>
          <a:p>
            <a:r>
              <a:rPr lang="ru-RU" sz="2000" i="1" dirty="0" smtClean="0"/>
              <a:t>Проведение таких закупок сопряжено </a:t>
            </a:r>
            <a:r>
              <a:rPr lang="ru-RU" sz="2000" i="1" dirty="0"/>
              <a:t>с соблюдением ряда требований </a:t>
            </a:r>
            <a:r>
              <a:rPr lang="ru-RU" sz="2000" i="1" dirty="0" smtClean="0"/>
              <a:t>ст.3.4 Закона </a:t>
            </a:r>
            <a:r>
              <a:rPr lang="ru-RU" sz="2000" i="1" dirty="0"/>
              <a:t>№ 223-ФЗ и ПП </a:t>
            </a:r>
            <a:r>
              <a:rPr lang="ru-RU" sz="2000" i="1" dirty="0" smtClean="0"/>
              <a:t>1352.</a:t>
            </a:r>
          </a:p>
          <a:p>
            <a:endParaRPr lang="ru-RU" sz="2000" i="1" dirty="0">
              <a:solidFill>
                <a:srgbClr val="00B0F0"/>
              </a:solidFill>
            </a:endParaRPr>
          </a:p>
          <a:p>
            <a:r>
              <a:rPr lang="ru-RU" sz="2000" dirty="0"/>
              <a:t>Д</a:t>
            </a:r>
            <a:r>
              <a:rPr lang="ru-RU" sz="2000" dirty="0" smtClean="0"/>
              <a:t>олжны </a:t>
            </a:r>
            <a:r>
              <a:rPr lang="ru-RU" sz="2000" dirty="0"/>
              <a:t>соблюдаться </a:t>
            </a:r>
            <a:r>
              <a:rPr lang="ru-RU" sz="2000" dirty="0" smtClean="0"/>
              <a:t>особые требования, </a:t>
            </a:r>
            <a:r>
              <a:rPr lang="ru-RU" sz="2000" dirty="0"/>
              <a:t>например, в части: </a:t>
            </a:r>
            <a:r>
              <a:rPr lang="ru-RU" sz="2000" dirty="0" smtClean="0"/>
              <a:t>состава заявки, размера </a:t>
            </a:r>
            <a:r>
              <a:rPr lang="ru-RU" sz="2000" dirty="0"/>
              <a:t>обеспечения заявки и договора, сроков оплаты по </a:t>
            </a:r>
            <a:r>
              <a:rPr lang="ru-RU" sz="2000" dirty="0" smtClean="0"/>
              <a:t>договору</a:t>
            </a:r>
            <a:endParaRPr lang="ru-RU" sz="2000" i="1" dirty="0">
              <a:solidFill>
                <a:srgbClr val="00B0F0"/>
              </a:solidFill>
            </a:endParaRPr>
          </a:p>
        </p:txBody>
      </p:sp>
    </p:spTree>
    <p:extLst>
      <p:ext uri="{BB962C8B-B14F-4D97-AF65-F5344CB8AC3E}">
        <p14:creationId xmlns:p14="http://schemas.microsoft.com/office/powerpoint/2010/main" val="37803510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5400"/>
            <a:ext cx="9982200" cy="457200"/>
          </a:xfrm>
        </p:spPr>
        <p:txBody>
          <a:bodyPr>
            <a:normAutofit/>
          </a:bodyPr>
          <a:lstStyle/>
          <a:p>
            <a:r>
              <a:rPr lang="ru-RU" sz="2200" b="1" dirty="0">
                <a:solidFill>
                  <a:srgbClr val="002060"/>
                </a:solidFill>
                <a:latin typeface="Trebuchet MS" panose="020B0603020202020204" pitchFamily="34" charset="0"/>
              </a:rPr>
              <a:t>Перечень ТРУ для закупок</a:t>
            </a:r>
            <a:r>
              <a:rPr lang="en-US" sz="2200" b="1" dirty="0">
                <a:solidFill>
                  <a:srgbClr val="002060"/>
                </a:solidFill>
                <a:latin typeface="Trebuchet MS" panose="020B0603020202020204" pitchFamily="34" charset="0"/>
              </a:rPr>
              <a:t> </a:t>
            </a:r>
            <a:r>
              <a:rPr lang="ru-RU" sz="2200" b="1" dirty="0">
                <a:solidFill>
                  <a:srgbClr val="002060"/>
                </a:solidFill>
                <a:latin typeface="Trebuchet MS" panose="020B0603020202020204" pitchFamily="34" charset="0"/>
              </a:rPr>
              <a:t>у СМСП</a:t>
            </a:r>
          </a:p>
        </p:txBody>
      </p:sp>
      <p:graphicFrame>
        <p:nvGraphicFramePr>
          <p:cNvPr id="4" name="Объект 3"/>
          <p:cNvGraphicFramePr>
            <a:graphicFrameLocks noGrp="1"/>
          </p:cNvGraphicFramePr>
          <p:nvPr>
            <p:ph idx="4294967295"/>
            <p:extLst>
              <p:ext uri="{D42A27DB-BD31-4B8C-83A1-F6EECF244321}">
                <p14:modId xmlns:p14="http://schemas.microsoft.com/office/powerpoint/2010/main" val="2497804981"/>
              </p:ext>
            </p:extLst>
          </p:nvPr>
        </p:nvGraphicFramePr>
        <p:xfrm>
          <a:off x="725488" y="1176338"/>
          <a:ext cx="11466512" cy="4832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3829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491319" y="1064525"/>
            <a:ext cx="5854890" cy="4815199"/>
          </a:xfrm>
          <a:prstGeom prst="rect">
            <a:avLst/>
          </a:prstGeom>
        </p:spPr>
      </p:pic>
      <p:sp>
        <p:nvSpPr>
          <p:cNvPr id="6" name="Заголовок 1"/>
          <p:cNvSpPr>
            <a:spLocks noGrp="1"/>
          </p:cNvSpPr>
          <p:nvPr>
            <p:ph type="title" idx="4294967295"/>
          </p:nvPr>
        </p:nvSpPr>
        <p:spPr>
          <a:xfrm>
            <a:off x="0" y="1"/>
            <a:ext cx="8991600" cy="609600"/>
          </a:xfrm>
        </p:spPr>
        <p:txBody>
          <a:bodyPr>
            <a:normAutofit/>
          </a:bodyPr>
          <a:lstStyle/>
          <a:p>
            <a:r>
              <a:rPr lang="ru-RU" sz="2200" dirty="0">
                <a:solidFill>
                  <a:srgbClr val="002060"/>
                </a:solidFill>
                <a:latin typeface="Trebuchet MS" panose="020B0603020202020204" pitchFamily="34" charset="0"/>
              </a:rPr>
              <a:t>Перечень ТРУ для закупок</a:t>
            </a:r>
            <a:r>
              <a:rPr lang="en-US" sz="2200" dirty="0">
                <a:solidFill>
                  <a:srgbClr val="002060"/>
                </a:solidFill>
                <a:latin typeface="Trebuchet MS" panose="020B0603020202020204" pitchFamily="34" charset="0"/>
              </a:rPr>
              <a:t> </a:t>
            </a:r>
            <a:r>
              <a:rPr lang="ru-RU" sz="2200" dirty="0">
                <a:solidFill>
                  <a:srgbClr val="002060"/>
                </a:solidFill>
                <a:latin typeface="Trebuchet MS" panose="020B0603020202020204" pitchFamily="34" charset="0"/>
              </a:rPr>
              <a:t>у СМСП</a:t>
            </a:r>
          </a:p>
        </p:txBody>
      </p:sp>
      <p:sp>
        <p:nvSpPr>
          <p:cNvPr id="7" name="Прямоугольник 6"/>
          <p:cNvSpPr/>
          <p:nvPr/>
        </p:nvSpPr>
        <p:spPr>
          <a:xfrm>
            <a:off x="6455390" y="1241091"/>
            <a:ext cx="5355609" cy="2862322"/>
          </a:xfrm>
          <a:prstGeom prst="rect">
            <a:avLst/>
          </a:prstGeom>
          <a:ln>
            <a:solidFill>
              <a:schemeClr val="accent1"/>
            </a:solidFill>
          </a:ln>
        </p:spPr>
        <p:txBody>
          <a:bodyPr wrap="square">
            <a:spAutoFit/>
          </a:bodyPr>
          <a:lstStyle/>
          <a:p>
            <a:r>
              <a:rPr lang="ru-RU" sz="2000" b="1" dirty="0" smtClean="0">
                <a:solidFill>
                  <a:srgbClr val="00B050"/>
                </a:solidFill>
                <a:latin typeface="Trebuchet MS" panose="020B0603020202020204" pitchFamily="34" charset="0"/>
              </a:rPr>
              <a:t>Субъекты МСП (СМСП)</a:t>
            </a:r>
            <a:r>
              <a:rPr lang="ru-RU" sz="2000" b="1" dirty="0">
                <a:solidFill>
                  <a:srgbClr val="00B050"/>
                </a:solidFill>
                <a:latin typeface="Trebuchet MS" panose="020B0603020202020204" pitchFamily="34" charset="0"/>
              </a:rPr>
              <a:t> </a:t>
            </a:r>
            <a:r>
              <a:rPr lang="ru-RU" sz="2000" dirty="0">
                <a:latin typeface="Trebuchet MS" panose="020B0603020202020204" pitchFamily="34" charset="0"/>
              </a:rPr>
              <a:t>– это субъекты </a:t>
            </a:r>
            <a:r>
              <a:rPr lang="ru-RU" sz="2000" b="1" dirty="0">
                <a:latin typeface="Trebuchet MS" panose="020B0603020202020204" pitchFamily="34" charset="0"/>
              </a:rPr>
              <a:t>малого</a:t>
            </a:r>
            <a:r>
              <a:rPr lang="ru-RU" sz="2000" dirty="0">
                <a:latin typeface="Trebuchet MS" panose="020B0603020202020204" pitchFamily="34" charset="0"/>
              </a:rPr>
              <a:t> и </a:t>
            </a:r>
            <a:r>
              <a:rPr lang="ru-RU" sz="2000" b="1" dirty="0">
                <a:latin typeface="Trebuchet MS" panose="020B0603020202020204" pitchFamily="34" charset="0"/>
              </a:rPr>
              <a:t>среднего</a:t>
            </a:r>
            <a:r>
              <a:rPr lang="ru-RU" sz="2000" dirty="0">
                <a:latin typeface="Trebuchet MS" panose="020B0603020202020204" pitchFamily="34" charset="0"/>
              </a:rPr>
              <a:t> предпринимательства. </a:t>
            </a:r>
            <a:endParaRPr lang="ru-RU" sz="2000" dirty="0" smtClean="0">
              <a:latin typeface="Trebuchet MS" panose="020B0603020202020204" pitchFamily="34" charset="0"/>
            </a:endParaRPr>
          </a:p>
          <a:p>
            <a:r>
              <a:rPr lang="ru-RU" sz="2000" dirty="0" smtClean="0">
                <a:latin typeface="Trebuchet MS" panose="020B0603020202020204" pitchFamily="34" charset="0"/>
              </a:rPr>
              <a:t>Закупки </a:t>
            </a:r>
            <a:r>
              <a:rPr lang="ru-RU" sz="2000" dirty="0">
                <a:latin typeface="Trebuchet MS" panose="020B0603020202020204" pitchFamily="34" charset="0"/>
              </a:rPr>
              <a:t>у субъектов МСП </a:t>
            </a:r>
            <a:r>
              <a:rPr lang="ru-RU" sz="2000" dirty="0" smtClean="0">
                <a:latin typeface="Trebuchet MS" panose="020B0603020202020204" pitchFamily="34" charset="0"/>
              </a:rPr>
              <a:t>обязаны проводить заказчики по</a:t>
            </a:r>
            <a:r>
              <a:rPr lang="ru-RU" sz="2000" dirty="0">
                <a:latin typeface="Trebuchet MS" panose="020B0603020202020204" pitchFamily="34" charset="0"/>
              </a:rPr>
              <a:t> Закону № 223-ФЗ</a:t>
            </a:r>
            <a:r>
              <a:rPr lang="ru-RU" sz="2000" dirty="0" smtClean="0">
                <a:latin typeface="Trebuchet MS" panose="020B0603020202020204" pitchFamily="34" charset="0"/>
              </a:rPr>
              <a:t>.</a:t>
            </a:r>
          </a:p>
          <a:p>
            <a:endParaRPr lang="ru-RU" sz="2000" dirty="0">
              <a:latin typeface="Trebuchet MS" panose="020B0603020202020204" pitchFamily="34" charset="0"/>
            </a:endParaRPr>
          </a:p>
          <a:p>
            <a:r>
              <a:rPr lang="ru-RU" sz="2000" b="1" dirty="0" smtClean="0">
                <a:solidFill>
                  <a:srgbClr val="00B050"/>
                </a:solidFill>
                <a:latin typeface="Trebuchet MS" panose="020B0603020202020204" pitchFamily="34" charset="0"/>
              </a:rPr>
              <a:t>СМП</a:t>
            </a:r>
            <a:r>
              <a:rPr lang="ru-RU" sz="2000" dirty="0" smtClean="0">
                <a:latin typeface="Trebuchet MS" panose="020B0603020202020204" pitchFamily="34" charset="0"/>
              </a:rPr>
              <a:t> – это субъекты </a:t>
            </a:r>
            <a:r>
              <a:rPr lang="ru-RU" sz="2000" b="1" dirty="0" smtClean="0">
                <a:latin typeface="Trebuchet MS" panose="020B0603020202020204" pitchFamily="34" charset="0"/>
              </a:rPr>
              <a:t>малого</a:t>
            </a:r>
            <a:r>
              <a:rPr lang="ru-RU" sz="2000" dirty="0" smtClean="0">
                <a:latin typeface="Trebuchet MS" panose="020B0603020202020204" pitchFamily="34" charset="0"/>
              </a:rPr>
              <a:t> предпринимательства.</a:t>
            </a:r>
          </a:p>
          <a:p>
            <a:r>
              <a:rPr lang="ru-RU" sz="2000" dirty="0" smtClean="0">
                <a:latin typeface="Trebuchet MS" panose="020B0603020202020204" pitchFamily="34" charset="0"/>
              </a:rPr>
              <a:t>Закупки у них обязаны проводить заказчики по ст. 30 Закона № 44-ФЗ.</a:t>
            </a:r>
            <a:endParaRPr lang="ru-RU" sz="2000" dirty="0">
              <a:latin typeface="Trebuchet MS" panose="020B0603020202020204" pitchFamily="34" charset="0"/>
            </a:endParaRPr>
          </a:p>
        </p:txBody>
      </p:sp>
    </p:spTree>
    <p:extLst>
      <p:ext uri="{BB962C8B-B14F-4D97-AF65-F5344CB8AC3E}">
        <p14:creationId xmlns:p14="http://schemas.microsoft.com/office/powerpoint/2010/main" val="1333519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533400"/>
            <a:ext cx="6096000" cy="6172200"/>
          </a:xfrm>
          <a:prstGeom prst="rect">
            <a:avLst/>
          </a:prstGeom>
          <a:ln>
            <a:solidFill>
              <a:schemeClr val="accent1"/>
            </a:solidFill>
          </a:ln>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62000"/>
            <a:ext cx="6078795" cy="5943600"/>
          </a:xfrm>
          <a:prstGeom prst="rect">
            <a:avLst/>
          </a:prstGeom>
          <a:ln>
            <a:solidFill>
              <a:schemeClr val="accent1"/>
            </a:solidFill>
          </a:ln>
        </p:spPr>
      </p:pic>
    </p:spTree>
    <p:extLst>
      <p:ext uri="{BB962C8B-B14F-4D97-AF65-F5344CB8AC3E}">
        <p14:creationId xmlns:p14="http://schemas.microsoft.com/office/powerpoint/2010/main" val="22832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49675" y="175491"/>
            <a:ext cx="5213350" cy="338554"/>
          </a:xfrm>
          <a:prstGeom prst="rect">
            <a:avLst/>
          </a:prstGeom>
        </p:spPr>
        <p:txBody>
          <a:bodyPr vert="horz" wrap="square" lIns="0" tIns="0" rIns="0" bIns="0" rtlCol="0" anchor="b">
            <a:spAutoFit/>
          </a:bodyPr>
          <a:lstStyle/>
          <a:p>
            <a:pPr marL="12700">
              <a:lnSpc>
                <a:spcPct val="100000"/>
              </a:lnSpc>
            </a:pPr>
            <a:r>
              <a:rPr sz="2200" b="1" spc="-20" dirty="0" err="1" smtClean="0">
                <a:solidFill>
                  <a:srgbClr val="002060"/>
                </a:solidFill>
                <a:latin typeface="Trebuchet MS" panose="020B0603020202020204" pitchFamily="34" charset="0"/>
                <a:cs typeface="Calibri Light"/>
              </a:rPr>
              <a:t>Способы</a:t>
            </a:r>
            <a:r>
              <a:rPr sz="2200" b="1" spc="-20" dirty="0" smtClean="0">
                <a:solidFill>
                  <a:srgbClr val="002060"/>
                </a:solidFill>
                <a:latin typeface="Trebuchet MS" panose="020B0603020202020204" pitchFamily="34" charset="0"/>
                <a:cs typeface="Calibri Light"/>
              </a:rPr>
              <a:t> </a:t>
            </a:r>
            <a:r>
              <a:rPr sz="2200" b="1" spc="-25" dirty="0">
                <a:solidFill>
                  <a:srgbClr val="002060"/>
                </a:solidFill>
                <a:latin typeface="Trebuchet MS" panose="020B0603020202020204" pitchFamily="34" charset="0"/>
                <a:cs typeface="Calibri Light"/>
              </a:rPr>
              <a:t>поддержки </a:t>
            </a:r>
            <a:r>
              <a:rPr sz="2200" b="1" spc="-20" dirty="0">
                <a:solidFill>
                  <a:srgbClr val="002060"/>
                </a:solidFill>
                <a:latin typeface="Trebuchet MS" panose="020B0603020202020204" pitchFamily="34" charset="0"/>
                <a:cs typeface="Calibri Light"/>
              </a:rPr>
              <a:t>«б</a:t>
            </a:r>
            <a:r>
              <a:rPr sz="2200" b="1" spc="-20" dirty="0" smtClean="0">
                <a:solidFill>
                  <a:srgbClr val="002060"/>
                </a:solidFill>
                <a:latin typeface="Trebuchet MS" panose="020B0603020202020204" pitchFamily="34" charset="0"/>
                <a:cs typeface="Calibri Light"/>
              </a:rPr>
              <a:t>»</a:t>
            </a:r>
            <a:endParaRPr sz="2200" b="1" dirty="0">
              <a:solidFill>
                <a:srgbClr val="002060"/>
              </a:solidFill>
              <a:latin typeface="Trebuchet MS" panose="020B0603020202020204" pitchFamily="34" charset="0"/>
              <a:cs typeface="Calibri Light"/>
            </a:endParaRPr>
          </a:p>
        </p:txBody>
      </p:sp>
      <p:sp>
        <p:nvSpPr>
          <p:cNvPr id="4" name="object 4"/>
          <p:cNvSpPr/>
          <p:nvPr/>
        </p:nvSpPr>
        <p:spPr>
          <a:xfrm>
            <a:off x="3342132" y="1159891"/>
            <a:ext cx="5621020" cy="787400"/>
          </a:xfrm>
          <a:custGeom>
            <a:avLst/>
            <a:gdLst/>
            <a:ahLst/>
            <a:cxnLst/>
            <a:rect l="l" t="t" r="r" b="b"/>
            <a:pathLst>
              <a:path w="5621020" h="787400">
                <a:moveTo>
                  <a:pt x="0" y="131191"/>
                </a:moveTo>
                <a:lnTo>
                  <a:pt x="10318" y="80152"/>
                </a:lnTo>
                <a:lnTo>
                  <a:pt x="38449" y="38449"/>
                </a:lnTo>
                <a:lnTo>
                  <a:pt x="80152" y="10318"/>
                </a:lnTo>
                <a:lnTo>
                  <a:pt x="131191" y="0"/>
                </a:lnTo>
                <a:lnTo>
                  <a:pt x="5489829" y="0"/>
                </a:lnTo>
                <a:lnTo>
                  <a:pt x="5540920" y="10318"/>
                </a:lnTo>
                <a:lnTo>
                  <a:pt x="5582618" y="38449"/>
                </a:lnTo>
                <a:lnTo>
                  <a:pt x="5610719" y="80152"/>
                </a:lnTo>
                <a:lnTo>
                  <a:pt x="5621020" y="131191"/>
                </a:lnTo>
                <a:lnTo>
                  <a:pt x="5621020" y="655955"/>
                </a:lnTo>
                <a:lnTo>
                  <a:pt x="5610719" y="706993"/>
                </a:lnTo>
                <a:lnTo>
                  <a:pt x="5582618" y="748696"/>
                </a:lnTo>
                <a:lnTo>
                  <a:pt x="5540920" y="776827"/>
                </a:lnTo>
                <a:lnTo>
                  <a:pt x="5489829" y="787146"/>
                </a:lnTo>
                <a:lnTo>
                  <a:pt x="131191" y="787146"/>
                </a:lnTo>
                <a:lnTo>
                  <a:pt x="80152" y="776827"/>
                </a:lnTo>
                <a:lnTo>
                  <a:pt x="38449" y="748696"/>
                </a:lnTo>
                <a:lnTo>
                  <a:pt x="10318" y="706993"/>
                </a:lnTo>
                <a:lnTo>
                  <a:pt x="0" y="655955"/>
                </a:lnTo>
                <a:lnTo>
                  <a:pt x="0" y="131191"/>
                </a:lnTo>
                <a:close/>
              </a:path>
            </a:pathLst>
          </a:custGeom>
          <a:ln w="25400">
            <a:solidFill>
              <a:srgbClr val="385D89"/>
            </a:solidFill>
          </a:ln>
        </p:spPr>
        <p:txBody>
          <a:bodyPr wrap="square" lIns="0" tIns="0" rIns="0" bIns="0" rtlCol="0"/>
          <a:lstStyle/>
          <a:p>
            <a:endParaRPr/>
          </a:p>
        </p:txBody>
      </p:sp>
      <p:sp>
        <p:nvSpPr>
          <p:cNvPr id="5" name="object 5"/>
          <p:cNvSpPr/>
          <p:nvPr/>
        </p:nvSpPr>
        <p:spPr>
          <a:xfrm>
            <a:off x="2023796" y="2083943"/>
            <a:ext cx="8258175" cy="360045"/>
          </a:xfrm>
          <a:custGeom>
            <a:avLst/>
            <a:gdLst/>
            <a:ahLst/>
            <a:cxnLst/>
            <a:rect l="l" t="t" r="r" b="b"/>
            <a:pathLst>
              <a:path w="8258175" h="360044">
                <a:moveTo>
                  <a:pt x="0" y="59944"/>
                </a:moveTo>
                <a:lnTo>
                  <a:pt x="4714" y="36593"/>
                </a:lnTo>
                <a:lnTo>
                  <a:pt x="17570" y="17541"/>
                </a:lnTo>
                <a:lnTo>
                  <a:pt x="36636" y="4704"/>
                </a:lnTo>
                <a:lnTo>
                  <a:pt x="59982" y="0"/>
                </a:lnTo>
                <a:lnTo>
                  <a:pt x="8197672" y="0"/>
                </a:lnTo>
                <a:lnTo>
                  <a:pt x="8221042" y="4704"/>
                </a:lnTo>
                <a:lnTo>
                  <a:pt x="8240137" y="17541"/>
                </a:lnTo>
                <a:lnTo>
                  <a:pt x="8253018" y="36593"/>
                </a:lnTo>
                <a:lnTo>
                  <a:pt x="8257743" y="59944"/>
                </a:lnTo>
                <a:lnTo>
                  <a:pt x="8257743" y="299847"/>
                </a:lnTo>
                <a:lnTo>
                  <a:pt x="8253018" y="323197"/>
                </a:lnTo>
                <a:lnTo>
                  <a:pt x="8240137" y="342249"/>
                </a:lnTo>
                <a:lnTo>
                  <a:pt x="8221042" y="355086"/>
                </a:lnTo>
                <a:lnTo>
                  <a:pt x="8197672" y="359791"/>
                </a:lnTo>
                <a:lnTo>
                  <a:pt x="59982" y="359791"/>
                </a:lnTo>
                <a:lnTo>
                  <a:pt x="36636" y="355086"/>
                </a:lnTo>
                <a:lnTo>
                  <a:pt x="17570" y="342249"/>
                </a:lnTo>
                <a:lnTo>
                  <a:pt x="4714" y="323197"/>
                </a:lnTo>
                <a:lnTo>
                  <a:pt x="0" y="299847"/>
                </a:lnTo>
                <a:lnTo>
                  <a:pt x="0" y="59944"/>
                </a:lnTo>
                <a:close/>
              </a:path>
            </a:pathLst>
          </a:custGeom>
          <a:ln w="25400">
            <a:solidFill>
              <a:srgbClr val="385D89"/>
            </a:solidFill>
          </a:ln>
        </p:spPr>
        <p:txBody>
          <a:bodyPr wrap="square" lIns="0" tIns="0" rIns="0" bIns="0" rtlCol="0"/>
          <a:lstStyle/>
          <a:p>
            <a:endParaRPr/>
          </a:p>
        </p:txBody>
      </p:sp>
      <p:sp>
        <p:nvSpPr>
          <p:cNvPr id="6" name="object 6"/>
          <p:cNvSpPr txBox="1"/>
          <p:nvPr/>
        </p:nvSpPr>
        <p:spPr>
          <a:xfrm>
            <a:off x="3342132" y="1303782"/>
            <a:ext cx="5481573" cy="1107996"/>
          </a:xfrm>
          <a:prstGeom prst="rect">
            <a:avLst/>
          </a:prstGeom>
        </p:spPr>
        <p:txBody>
          <a:bodyPr vert="horz" wrap="square" lIns="0" tIns="0" rIns="0" bIns="0" rtlCol="0">
            <a:spAutoFit/>
          </a:bodyPr>
          <a:lstStyle/>
          <a:p>
            <a:pPr algn="ctr">
              <a:lnSpc>
                <a:spcPct val="100000"/>
              </a:lnSpc>
            </a:pPr>
            <a:r>
              <a:rPr b="1" dirty="0">
                <a:solidFill>
                  <a:srgbClr val="1F487C"/>
                </a:solidFill>
              </a:rPr>
              <a:t>Если в </a:t>
            </a:r>
            <a:r>
              <a:rPr b="1" spc="-5" dirty="0">
                <a:solidFill>
                  <a:srgbClr val="1F487C"/>
                </a:solidFill>
              </a:rPr>
              <a:t>перечне </a:t>
            </a:r>
            <a:r>
              <a:rPr b="1" dirty="0">
                <a:solidFill>
                  <a:srgbClr val="1F487C"/>
                </a:solidFill>
              </a:rPr>
              <a:t>ТРУ </a:t>
            </a:r>
            <a:r>
              <a:rPr b="1" spc="-5" dirty="0">
                <a:solidFill>
                  <a:srgbClr val="1F487C"/>
                </a:solidFill>
              </a:rPr>
              <a:t>для</a:t>
            </a:r>
            <a:r>
              <a:rPr b="1" spc="-70" dirty="0">
                <a:solidFill>
                  <a:srgbClr val="1F487C"/>
                </a:solidFill>
              </a:rPr>
              <a:t> </a:t>
            </a:r>
            <a:r>
              <a:rPr b="1" dirty="0">
                <a:solidFill>
                  <a:srgbClr val="1F487C"/>
                </a:solidFill>
              </a:rPr>
              <a:t>МСП</a:t>
            </a:r>
            <a:endParaRPr dirty="0"/>
          </a:p>
          <a:p>
            <a:pPr algn="ctr">
              <a:lnSpc>
                <a:spcPct val="100000"/>
              </a:lnSpc>
            </a:pPr>
            <a:r>
              <a:rPr b="1" i="1" dirty="0">
                <a:solidFill>
                  <a:srgbClr val="1F487C"/>
                </a:solidFill>
              </a:rPr>
              <a:t>(если в </a:t>
            </a:r>
            <a:r>
              <a:rPr b="1" i="1" spc="-5" dirty="0">
                <a:solidFill>
                  <a:srgbClr val="1F487C"/>
                </a:solidFill>
              </a:rPr>
              <a:t>перечне </a:t>
            </a:r>
            <a:r>
              <a:rPr b="1" i="1" dirty="0">
                <a:solidFill>
                  <a:srgbClr val="1F487C"/>
                </a:solidFill>
              </a:rPr>
              <a:t>ТРУ + НМЦД до </a:t>
            </a:r>
            <a:r>
              <a:rPr b="1" i="1" spc="-5" dirty="0">
                <a:solidFill>
                  <a:srgbClr val="1F487C"/>
                </a:solidFill>
              </a:rPr>
              <a:t>200 </a:t>
            </a:r>
            <a:r>
              <a:rPr b="1" i="1" dirty="0">
                <a:solidFill>
                  <a:srgbClr val="1F487C"/>
                </a:solidFill>
              </a:rPr>
              <a:t>млн.</a:t>
            </a:r>
            <a:r>
              <a:rPr b="1" i="1" spc="-50" dirty="0">
                <a:solidFill>
                  <a:srgbClr val="1F487C"/>
                </a:solidFill>
              </a:rPr>
              <a:t> </a:t>
            </a:r>
            <a:r>
              <a:rPr b="1" i="1" dirty="0">
                <a:solidFill>
                  <a:srgbClr val="1F487C"/>
                </a:solidFill>
              </a:rPr>
              <a:t>руб.)</a:t>
            </a:r>
            <a:endParaRPr dirty="0"/>
          </a:p>
          <a:p>
            <a:pPr>
              <a:spcBef>
                <a:spcPts val="5"/>
              </a:spcBef>
            </a:pPr>
            <a:endParaRPr dirty="0">
              <a:latin typeface="Trebuchet MS" panose="020B0603020202020204" pitchFamily="34" charset="0"/>
              <a:cs typeface="Times New Roman"/>
            </a:endParaRPr>
          </a:p>
          <a:p>
            <a:pPr marL="635" algn="ctr">
              <a:spcBef>
                <a:spcPts val="5"/>
              </a:spcBef>
            </a:pPr>
            <a:r>
              <a:rPr b="1" dirty="0">
                <a:solidFill>
                  <a:srgbClr val="1F487C"/>
                </a:solidFill>
                <a:latin typeface="Trebuchet MS" panose="020B0603020202020204" pitchFamily="34" charset="0"/>
              </a:rPr>
              <a:t>Закупка только </a:t>
            </a:r>
            <a:r>
              <a:rPr b="1" spc="-5" dirty="0">
                <a:solidFill>
                  <a:srgbClr val="1F487C"/>
                </a:solidFill>
                <a:latin typeface="Trebuchet MS" panose="020B0603020202020204" pitchFamily="34" charset="0"/>
              </a:rPr>
              <a:t>среди </a:t>
            </a:r>
            <a:r>
              <a:rPr b="1" dirty="0">
                <a:solidFill>
                  <a:srgbClr val="1F487C"/>
                </a:solidFill>
                <a:latin typeface="Trebuchet MS" panose="020B0603020202020204" pitchFamily="34" charset="0"/>
              </a:rPr>
              <a:t>МСП</a:t>
            </a:r>
            <a:r>
              <a:rPr b="1" spc="-50" dirty="0">
                <a:solidFill>
                  <a:srgbClr val="1F487C"/>
                </a:solidFill>
                <a:latin typeface="Trebuchet MS" panose="020B0603020202020204" pitchFamily="34" charset="0"/>
              </a:rPr>
              <a:t> </a:t>
            </a:r>
            <a:r>
              <a:rPr b="1" spc="-5" dirty="0">
                <a:solidFill>
                  <a:srgbClr val="1F487C"/>
                </a:solidFill>
                <a:latin typeface="Trebuchet MS" panose="020B0603020202020204" pitchFamily="34" charset="0"/>
              </a:rPr>
              <a:t>(«спецторги»)</a:t>
            </a:r>
            <a:endParaRPr dirty="0">
              <a:latin typeface="Trebuchet MS" panose="020B0603020202020204" pitchFamily="34" charset="0"/>
            </a:endParaRPr>
          </a:p>
        </p:txBody>
      </p:sp>
      <p:sp>
        <p:nvSpPr>
          <p:cNvPr id="7" name="object 7"/>
          <p:cNvSpPr txBox="1"/>
          <p:nvPr/>
        </p:nvSpPr>
        <p:spPr>
          <a:xfrm>
            <a:off x="2025795" y="3007867"/>
            <a:ext cx="3237230" cy="456535"/>
          </a:xfrm>
          <a:prstGeom prst="rect">
            <a:avLst/>
          </a:prstGeom>
        </p:spPr>
        <p:txBody>
          <a:bodyPr vert="horz" wrap="square" lIns="0" tIns="177800" rIns="0" bIns="0" rtlCol="0">
            <a:spAutoFit/>
          </a:bodyPr>
          <a:lstStyle/>
          <a:p>
            <a:pPr marL="508000">
              <a:spcBef>
                <a:spcPts val="1400"/>
              </a:spcBef>
            </a:pPr>
            <a:r>
              <a:rPr b="1" spc="-5" dirty="0">
                <a:solidFill>
                  <a:srgbClr val="1F487C"/>
                </a:solidFill>
                <a:latin typeface="Trebuchet MS" panose="020B0603020202020204" pitchFamily="34" charset="0"/>
              </a:rPr>
              <a:t>Конкурентная</a:t>
            </a:r>
            <a:r>
              <a:rPr b="1" spc="-60" dirty="0">
                <a:solidFill>
                  <a:srgbClr val="1F487C"/>
                </a:solidFill>
                <a:latin typeface="Trebuchet MS" panose="020B0603020202020204" pitchFamily="34" charset="0"/>
              </a:rPr>
              <a:t> </a:t>
            </a:r>
            <a:r>
              <a:rPr b="1" dirty="0">
                <a:solidFill>
                  <a:srgbClr val="1F487C"/>
                </a:solidFill>
                <a:latin typeface="Trebuchet MS" panose="020B0603020202020204" pitchFamily="34" charset="0"/>
              </a:rPr>
              <a:t>закупка</a:t>
            </a:r>
            <a:endParaRPr dirty="0">
              <a:latin typeface="Trebuchet MS" panose="020B0603020202020204" pitchFamily="34" charset="0"/>
            </a:endParaRPr>
          </a:p>
        </p:txBody>
      </p:sp>
      <p:sp>
        <p:nvSpPr>
          <p:cNvPr id="8" name="object 8"/>
          <p:cNvSpPr txBox="1"/>
          <p:nvPr/>
        </p:nvSpPr>
        <p:spPr>
          <a:xfrm>
            <a:off x="7042372" y="3007867"/>
            <a:ext cx="3237230" cy="456535"/>
          </a:xfrm>
          <a:prstGeom prst="rect">
            <a:avLst/>
          </a:prstGeom>
        </p:spPr>
        <p:txBody>
          <a:bodyPr vert="horz" wrap="square" lIns="0" tIns="177800" rIns="0" bIns="0" rtlCol="0">
            <a:spAutoFit/>
          </a:bodyPr>
          <a:lstStyle/>
          <a:p>
            <a:pPr algn="ctr">
              <a:spcBef>
                <a:spcPts val="1400"/>
              </a:spcBef>
            </a:pPr>
            <a:r>
              <a:rPr b="1" spc="-5" dirty="0">
                <a:solidFill>
                  <a:srgbClr val="1F487C"/>
                </a:solidFill>
                <a:latin typeface="Trebuchet MS" panose="020B0603020202020204" pitchFamily="34" charset="0"/>
              </a:rPr>
              <a:t>ЕП</a:t>
            </a:r>
            <a:endParaRPr dirty="0">
              <a:latin typeface="Trebuchet MS" panose="020B0603020202020204" pitchFamily="34" charset="0"/>
            </a:endParaRPr>
          </a:p>
        </p:txBody>
      </p:sp>
      <p:sp>
        <p:nvSpPr>
          <p:cNvPr id="9" name="object 9"/>
          <p:cNvSpPr/>
          <p:nvPr/>
        </p:nvSpPr>
        <p:spPr>
          <a:xfrm>
            <a:off x="3481958" y="2529332"/>
            <a:ext cx="325120" cy="397510"/>
          </a:xfrm>
          <a:custGeom>
            <a:avLst/>
            <a:gdLst/>
            <a:ahLst/>
            <a:cxnLst/>
            <a:rect l="l" t="t" r="r" b="b"/>
            <a:pathLst>
              <a:path w="325119" h="397510">
                <a:moveTo>
                  <a:pt x="0" y="234950"/>
                </a:moveTo>
                <a:lnTo>
                  <a:pt x="81153" y="234950"/>
                </a:lnTo>
                <a:lnTo>
                  <a:pt x="81153" y="0"/>
                </a:lnTo>
                <a:lnTo>
                  <a:pt x="243586" y="0"/>
                </a:lnTo>
                <a:lnTo>
                  <a:pt x="243586" y="234950"/>
                </a:lnTo>
                <a:lnTo>
                  <a:pt x="324739" y="234950"/>
                </a:lnTo>
                <a:lnTo>
                  <a:pt x="162433" y="397255"/>
                </a:lnTo>
                <a:lnTo>
                  <a:pt x="0" y="234950"/>
                </a:lnTo>
                <a:close/>
              </a:path>
            </a:pathLst>
          </a:custGeom>
          <a:ln w="25400">
            <a:solidFill>
              <a:srgbClr val="385D89"/>
            </a:solidFill>
          </a:ln>
        </p:spPr>
        <p:txBody>
          <a:bodyPr wrap="square" lIns="0" tIns="0" rIns="0" bIns="0" rtlCol="0"/>
          <a:lstStyle/>
          <a:p>
            <a:endParaRPr/>
          </a:p>
        </p:txBody>
      </p:sp>
      <p:sp>
        <p:nvSpPr>
          <p:cNvPr id="10" name="object 10"/>
          <p:cNvSpPr/>
          <p:nvPr/>
        </p:nvSpPr>
        <p:spPr>
          <a:xfrm>
            <a:off x="8498585" y="2529332"/>
            <a:ext cx="325120" cy="397510"/>
          </a:xfrm>
          <a:custGeom>
            <a:avLst/>
            <a:gdLst/>
            <a:ahLst/>
            <a:cxnLst/>
            <a:rect l="l" t="t" r="r" b="b"/>
            <a:pathLst>
              <a:path w="325120" h="397510">
                <a:moveTo>
                  <a:pt x="0" y="234950"/>
                </a:moveTo>
                <a:lnTo>
                  <a:pt x="81280" y="234950"/>
                </a:lnTo>
                <a:lnTo>
                  <a:pt x="81280" y="0"/>
                </a:lnTo>
                <a:lnTo>
                  <a:pt x="243586" y="0"/>
                </a:lnTo>
                <a:lnTo>
                  <a:pt x="243586" y="234950"/>
                </a:lnTo>
                <a:lnTo>
                  <a:pt x="324739" y="234950"/>
                </a:lnTo>
                <a:lnTo>
                  <a:pt x="162433" y="397255"/>
                </a:lnTo>
                <a:lnTo>
                  <a:pt x="0" y="234950"/>
                </a:lnTo>
                <a:close/>
              </a:path>
            </a:pathLst>
          </a:custGeom>
          <a:ln w="25399">
            <a:solidFill>
              <a:srgbClr val="385D89"/>
            </a:solidFill>
          </a:ln>
        </p:spPr>
        <p:txBody>
          <a:bodyPr wrap="square" lIns="0" tIns="0" rIns="0" bIns="0" rtlCol="0"/>
          <a:lstStyle/>
          <a:p>
            <a:endParaRPr/>
          </a:p>
        </p:txBody>
      </p:sp>
      <p:sp>
        <p:nvSpPr>
          <p:cNvPr id="11" name="object 11"/>
          <p:cNvSpPr/>
          <p:nvPr/>
        </p:nvSpPr>
        <p:spPr>
          <a:xfrm>
            <a:off x="8498585" y="3699890"/>
            <a:ext cx="325120" cy="397510"/>
          </a:xfrm>
          <a:custGeom>
            <a:avLst/>
            <a:gdLst/>
            <a:ahLst/>
            <a:cxnLst/>
            <a:rect l="l" t="t" r="r" b="b"/>
            <a:pathLst>
              <a:path w="325120" h="397510">
                <a:moveTo>
                  <a:pt x="0" y="234822"/>
                </a:moveTo>
                <a:lnTo>
                  <a:pt x="81280" y="234822"/>
                </a:lnTo>
                <a:lnTo>
                  <a:pt x="81280" y="0"/>
                </a:lnTo>
                <a:lnTo>
                  <a:pt x="243586" y="0"/>
                </a:lnTo>
                <a:lnTo>
                  <a:pt x="243586" y="234822"/>
                </a:lnTo>
                <a:lnTo>
                  <a:pt x="324739" y="234822"/>
                </a:lnTo>
                <a:lnTo>
                  <a:pt x="162433" y="397255"/>
                </a:lnTo>
                <a:lnTo>
                  <a:pt x="0" y="234822"/>
                </a:lnTo>
                <a:close/>
              </a:path>
            </a:pathLst>
          </a:custGeom>
          <a:ln w="25399">
            <a:solidFill>
              <a:srgbClr val="385D89"/>
            </a:solidFill>
          </a:ln>
        </p:spPr>
        <p:txBody>
          <a:bodyPr wrap="square" lIns="0" tIns="0" rIns="0" bIns="0" rtlCol="0"/>
          <a:lstStyle/>
          <a:p>
            <a:endParaRPr/>
          </a:p>
        </p:txBody>
      </p:sp>
      <p:sp>
        <p:nvSpPr>
          <p:cNvPr id="12" name="object 12"/>
          <p:cNvSpPr/>
          <p:nvPr/>
        </p:nvSpPr>
        <p:spPr>
          <a:xfrm>
            <a:off x="7040372" y="4178427"/>
            <a:ext cx="3241675" cy="911860"/>
          </a:xfrm>
          <a:custGeom>
            <a:avLst/>
            <a:gdLst/>
            <a:ahLst/>
            <a:cxnLst/>
            <a:rect l="l" t="t" r="r" b="b"/>
            <a:pathLst>
              <a:path w="3241675" h="911860">
                <a:moveTo>
                  <a:pt x="0" y="151892"/>
                </a:moveTo>
                <a:lnTo>
                  <a:pt x="7751" y="103908"/>
                </a:lnTo>
                <a:lnTo>
                  <a:pt x="29333" y="62215"/>
                </a:lnTo>
                <a:lnTo>
                  <a:pt x="62243" y="29325"/>
                </a:lnTo>
                <a:lnTo>
                  <a:pt x="103973" y="7750"/>
                </a:lnTo>
                <a:lnTo>
                  <a:pt x="152018" y="0"/>
                </a:lnTo>
                <a:lnTo>
                  <a:pt x="3089148" y="0"/>
                </a:lnTo>
                <a:lnTo>
                  <a:pt x="3137193" y="7750"/>
                </a:lnTo>
                <a:lnTo>
                  <a:pt x="3178923" y="29325"/>
                </a:lnTo>
                <a:lnTo>
                  <a:pt x="3211833" y="62215"/>
                </a:lnTo>
                <a:lnTo>
                  <a:pt x="3233415" y="103908"/>
                </a:lnTo>
                <a:lnTo>
                  <a:pt x="3241167" y="151892"/>
                </a:lnTo>
                <a:lnTo>
                  <a:pt x="3241167" y="759587"/>
                </a:lnTo>
                <a:lnTo>
                  <a:pt x="3233415" y="807632"/>
                </a:lnTo>
                <a:lnTo>
                  <a:pt x="3211833" y="849362"/>
                </a:lnTo>
                <a:lnTo>
                  <a:pt x="3178923" y="882272"/>
                </a:lnTo>
                <a:lnTo>
                  <a:pt x="3137193" y="903854"/>
                </a:lnTo>
                <a:lnTo>
                  <a:pt x="3089148" y="911606"/>
                </a:lnTo>
                <a:lnTo>
                  <a:pt x="152018" y="911606"/>
                </a:lnTo>
                <a:lnTo>
                  <a:pt x="103973" y="903854"/>
                </a:lnTo>
                <a:lnTo>
                  <a:pt x="62243" y="882272"/>
                </a:lnTo>
                <a:lnTo>
                  <a:pt x="29333" y="849362"/>
                </a:lnTo>
                <a:lnTo>
                  <a:pt x="7751" y="807632"/>
                </a:lnTo>
                <a:lnTo>
                  <a:pt x="0" y="759587"/>
                </a:lnTo>
                <a:lnTo>
                  <a:pt x="0" y="151892"/>
                </a:lnTo>
                <a:close/>
              </a:path>
            </a:pathLst>
          </a:custGeom>
          <a:ln w="25400">
            <a:solidFill>
              <a:srgbClr val="385D89"/>
            </a:solidFill>
          </a:ln>
        </p:spPr>
        <p:txBody>
          <a:bodyPr wrap="square" lIns="0" tIns="0" rIns="0" bIns="0" rtlCol="0"/>
          <a:lstStyle/>
          <a:p>
            <a:endParaRPr/>
          </a:p>
        </p:txBody>
      </p:sp>
      <p:sp>
        <p:nvSpPr>
          <p:cNvPr id="13" name="object 13"/>
          <p:cNvSpPr txBox="1"/>
          <p:nvPr/>
        </p:nvSpPr>
        <p:spPr>
          <a:xfrm>
            <a:off x="7214218" y="4259290"/>
            <a:ext cx="2893537" cy="830997"/>
          </a:xfrm>
          <a:prstGeom prst="rect">
            <a:avLst/>
          </a:prstGeom>
        </p:spPr>
        <p:txBody>
          <a:bodyPr vert="horz" wrap="square" lIns="0" tIns="0" rIns="0" bIns="0" rtlCol="0">
            <a:spAutoFit/>
          </a:bodyPr>
          <a:lstStyle/>
          <a:p>
            <a:pPr algn="ctr">
              <a:lnSpc>
                <a:spcPct val="100000"/>
              </a:lnSpc>
            </a:pPr>
            <a:r>
              <a:rPr b="1" dirty="0">
                <a:solidFill>
                  <a:srgbClr val="1F487C"/>
                </a:solidFill>
                <a:latin typeface="Trebuchet MS" panose="020B0603020202020204" pitchFamily="34" charset="0"/>
              </a:rPr>
              <a:t>Нормы №</a:t>
            </a:r>
            <a:r>
              <a:rPr b="1" spc="-90" dirty="0">
                <a:solidFill>
                  <a:srgbClr val="1F487C"/>
                </a:solidFill>
                <a:latin typeface="Trebuchet MS" panose="020B0603020202020204" pitchFamily="34" charset="0"/>
              </a:rPr>
              <a:t> </a:t>
            </a:r>
            <a:r>
              <a:rPr b="1" spc="-5" dirty="0">
                <a:solidFill>
                  <a:srgbClr val="1F487C"/>
                </a:solidFill>
                <a:latin typeface="Trebuchet MS" panose="020B0603020202020204" pitchFamily="34" charset="0"/>
              </a:rPr>
              <a:t>1352</a:t>
            </a:r>
            <a:endParaRPr dirty="0">
              <a:latin typeface="Trebuchet MS" panose="020B0603020202020204" pitchFamily="34" charset="0"/>
            </a:endParaRPr>
          </a:p>
          <a:p>
            <a:pPr algn="ctr">
              <a:lnSpc>
                <a:spcPct val="100000"/>
              </a:lnSpc>
            </a:pPr>
            <a:r>
              <a:rPr b="1" dirty="0">
                <a:solidFill>
                  <a:srgbClr val="1F487C"/>
                </a:solidFill>
                <a:latin typeface="Trebuchet MS" panose="020B0603020202020204" pitchFamily="34" charset="0"/>
              </a:rPr>
              <a:t>(например, </a:t>
            </a:r>
            <a:r>
              <a:rPr b="1" spc="-5" dirty="0">
                <a:solidFill>
                  <a:srgbClr val="1F487C"/>
                </a:solidFill>
                <a:latin typeface="Trebuchet MS" panose="020B0603020202020204" pitchFamily="34" charset="0"/>
              </a:rPr>
              <a:t>срок</a:t>
            </a:r>
            <a:r>
              <a:rPr b="1" spc="-85" dirty="0">
                <a:solidFill>
                  <a:srgbClr val="1F487C"/>
                </a:solidFill>
                <a:latin typeface="Trebuchet MS" panose="020B0603020202020204" pitchFamily="34" charset="0"/>
              </a:rPr>
              <a:t> </a:t>
            </a:r>
            <a:r>
              <a:rPr b="1" dirty="0">
                <a:solidFill>
                  <a:srgbClr val="1F487C"/>
                </a:solidFill>
                <a:latin typeface="Trebuchet MS" panose="020B0603020202020204" pitchFamily="34" charset="0"/>
              </a:rPr>
              <a:t>оплаты)</a:t>
            </a:r>
            <a:endParaRPr dirty="0">
              <a:latin typeface="Trebuchet MS" panose="020B0603020202020204" pitchFamily="34" charset="0"/>
            </a:endParaRPr>
          </a:p>
          <a:p>
            <a:pPr algn="ctr">
              <a:lnSpc>
                <a:spcPct val="100000"/>
              </a:lnSpc>
            </a:pPr>
            <a:r>
              <a:rPr b="1" dirty="0">
                <a:solidFill>
                  <a:srgbClr val="1F487C"/>
                </a:solidFill>
                <a:latin typeface="Trebuchet MS" panose="020B0603020202020204" pitchFamily="34" charset="0"/>
              </a:rPr>
              <a:t>+ контрагент</a:t>
            </a:r>
            <a:r>
              <a:rPr b="1" spc="-110" dirty="0">
                <a:solidFill>
                  <a:srgbClr val="1F487C"/>
                </a:solidFill>
                <a:latin typeface="Trebuchet MS" panose="020B0603020202020204" pitchFamily="34" charset="0"/>
              </a:rPr>
              <a:t> </a:t>
            </a:r>
            <a:r>
              <a:rPr b="1" dirty="0">
                <a:solidFill>
                  <a:srgbClr val="1F487C"/>
                </a:solidFill>
                <a:latin typeface="Trebuchet MS" panose="020B0603020202020204" pitchFamily="34" charset="0"/>
              </a:rPr>
              <a:t>МСП</a:t>
            </a:r>
            <a:endParaRPr dirty="0">
              <a:latin typeface="Trebuchet MS" panose="020B0603020202020204" pitchFamily="34" charset="0"/>
            </a:endParaRPr>
          </a:p>
        </p:txBody>
      </p:sp>
      <p:sp>
        <p:nvSpPr>
          <p:cNvPr id="14" name="object 14"/>
          <p:cNvSpPr txBox="1"/>
          <p:nvPr/>
        </p:nvSpPr>
        <p:spPr>
          <a:xfrm>
            <a:off x="2025795" y="4179696"/>
            <a:ext cx="3237230" cy="610424"/>
          </a:xfrm>
          <a:prstGeom prst="rect">
            <a:avLst/>
          </a:prstGeom>
        </p:spPr>
        <p:txBody>
          <a:bodyPr vert="horz" wrap="square" lIns="0" tIns="55880" rIns="0" bIns="0" rtlCol="0">
            <a:spAutoFit/>
          </a:bodyPr>
          <a:lstStyle/>
          <a:p>
            <a:pPr algn="ctr">
              <a:spcBef>
                <a:spcPts val="440"/>
              </a:spcBef>
            </a:pPr>
            <a:r>
              <a:rPr b="1" dirty="0">
                <a:solidFill>
                  <a:srgbClr val="1F487C"/>
                </a:solidFill>
                <a:latin typeface="Trebuchet MS" panose="020B0603020202020204" pitchFamily="34" charset="0"/>
              </a:rPr>
              <a:t>Нормы №</a:t>
            </a:r>
            <a:r>
              <a:rPr b="1" spc="-90" dirty="0">
                <a:solidFill>
                  <a:srgbClr val="1F487C"/>
                </a:solidFill>
                <a:latin typeface="Trebuchet MS" panose="020B0603020202020204" pitchFamily="34" charset="0"/>
              </a:rPr>
              <a:t> </a:t>
            </a:r>
            <a:r>
              <a:rPr b="1" spc="-5" dirty="0">
                <a:solidFill>
                  <a:srgbClr val="1F487C"/>
                </a:solidFill>
                <a:latin typeface="Trebuchet MS" panose="020B0603020202020204" pitchFamily="34" charset="0"/>
              </a:rPr>
              <a:t>1352</a:t>
            </a:r>
            <a:endParaRPr dirty="0">
              <a:latin typeface="Trebuchet MS" panose="020B0603020202020204" pitchFamily="34" charset="0"/>
            </a:endParaRPr>
          </a:p>
          <a:p>
            <a:pPr algn="ctr">
              <a:lnSpc>
                <a:spcPct val="100000"/>
              </a:lnSpc>
            </a:pPr>
            <a:r>
              <a:rPr b="1" dirty="0">
                <a:solidFill>
                  <a:srgbClr val="1F487C"/>
                </a:solidFill>
                <a:latin typeface="Trebuchet MS" panose="020B0603020202020204" pitchFamily="34" charset="0"/>
              </a:rPr>
              <a:t>+ участники</a:t>
            </a:r>
            <a:r>
              <a:rPr b="1" spc="-90" dirty="0">
                <a:solidFill>
                  <a:srgbClr val="1F487C"/>
                </a:solidFill>
                <a:latin typeface="Trebuchet MS" panose="020B0603020202020204" pitchFamily="34" charset="0"/>
              </a:rPr>
              <a:t> </a:t>
            </a:r>
            <a:r>
              <a:rPr b="1" spc="-5" dirty="0">
                <a:solidFill>
                  <a:srgbClr val="1F487C"/>
                </a:solidFill>
                <a:latin typeface="Trebuchet MS" panose="020B0603020202020204" pitchFamily="34" charset="0"/>
              </a:rPr>
              <a:t>МСП</a:t>
            </a:r>
            <a:endParaRPr dirty="0">
              <a:latin typeface="Trebuchet MS" panose="020B0603020202020204" pitchFamily="34" charset="0"/>
            </a:endParaRPr>
          </a:p>
        </p:txBody>
      </p:sp>
      <p:sp>
        <p:nvSpPr>
          <p:cNvPr id="15" name="object 15"/>
          <p:cNvSpPr/>
          <p:nvPr/>
        </p:nvSpPr>
        <p:spPr>
          <a:xfrm>
            <a:off x="3481958" y="3699890"/>
            <a:ext cx="325120" cy="397510"/>
          </a:xfrm>
          <a:custGeom>
            <a:avLst/>
            <a:gdLst/>
            <a:ahLst/>
            <a:cxnLst/>
            <a:rect l="l" t="t" r="r" b="b"/>
            <a:pathLst>
              <a:path w="325119" h="397510">
                <a:moveTo>
                  <a:pt x="0" y="234822"/>
                </a:moveTo>
                <a:lnTo>
                  <a:pt x="81153" y="234822"/>
                </a:lnTo>
                <a:lnTo>
                  <a:pt x="81153" y="0"/>
                </a:lnTo>
                <a:lnTo>
                  <a:pt x="243586" y="0"/>
                </a:lnTo>
                <a:lnTo>
                  <a:pt x="243586" y="234822"/>
                </a:lnTo>
                <a:lnTo>
                  <a:pt x="324739" y="234822"/>
                </a:lnTo>
                <a:lnTo>
                  <a:pt x="162433" y="397255"/>
                </a:lnTo>
                <a:lnTo>
                  <a:pt x="0" y="234822"/>
                </a:lnTo>
                <a:close/>
              </a:path>
            </a:pathLst>
          </a:custGeom>
          <a:ln w="25400">
            <a:solidFill>
              <a:srgbClr val="385D89"/>
            </a:solidFill>
          </a:ln>
        </p:spPr>
        <p:txBody>
          <a:bodyPr wrap="square" lIns="0" tIns="0" rIns="0" bIns="0" rtlCol="0"/>
          <a:lstStyle/>
          <a:p>
            <a:endParaRPr/>
          </a:p>
        </p:txBody>
      </p:sp>
      <p:sp>
        <p:nvSpPr>
          <p:cNvPr id="16" name="object 16"/>
          <p:cNvSpPr txBox="1"/>
          <p:nvPr/>
        </p:nvSpPr>
        <p:spPr>
          <a:xfrm>
            <a:off x="3343748" y="5351653"/>
            <a:ext cx="5615305" cy="396904"/>
          </a:xfrm>
          <a:prstGeom prst="rect">
            <a:avLst/>
          </a:prstGeom>
        </p:spPr>
        <p:txBody>
          <a:bodyPr vert="horz" wrap="square" lIns="0" tIns="118745" rIns="0" bIns="0" rtlCol="0">
            <a:spAutoFit/>
          </a:bodyPr>
          <a:lstStyle/>
          <a:p>
            <a:pPr marL="570230">
              <a:spcBef>
                <a:spcPts val="935"/>
              </a:spcBef>
            </a:pPr>
            <a:r>
              <a:rPr b="1" dirty="0">
                <a:solidFill>
                  <a:srgbClr val="1F487C"/>
                </a:solidFill>
                <a:latin typeface="Trebuchet MS" panose="020B0603020202020204" pitchFamily="34" charset="0"/>
              </a:rPr>
              <a:t>+ отметка в ЕИС: «закупка только </a:t>
            </a:r>
            <a:r>
              <a:rPr b="1" spc="-5" dirty="0">
                <a:solidFill>
                  <a:srgbClr val="1F487C"/>
                </a:solidFill>
                <a:latin typeface="Trebuchet MS" panose="020B0603020202020204" pitchFamily="34" charset="0"/>
              </a:rPr>
              <a:t>для</a:t>
            </a:r>
            <a:r>
              <a:rPr b="1" spc="-80" dirty="0">
                <a:solidFill>
                  <a:srgbClr val="1F487C"/>
                </a:solidFill>
                <a:latin typeface="Trebuchet MS" panose="020B0603020202020204" pitchFamily="34" charset="0"/>
              </a:rPr>
              <a:t> </a:t>
            </a:r>
            <a:r>
              <a:rPr b="1" dirty="0">
                <a:solidFill>
                  <a:srgbClr val="1F487C"/>
                </a:solidFill>
                <a:latin typeface="Trebuchet MS" panose="020B0603020202020204" pitchFamily="34" charset="0"/>
              </a:rPr>
              <a:t>МСП»</a:t>
            </a:r>
            <a:endParaRPr>
              <a:latin typeface="Trebuchet MS" panose="020B0603020202020204" pitchFamily="34" charset="0"/>
            </a:endParaRPr>
          </a:p>
        </p:txBody>
      </p:sp>
      <p:sp>
        <p:nvSpPr>
          <p:cNvPr id="17" name="object 12"/>
          <p:cNvSpPr/>
          <p:nvPr/>
        </p:nvSpPr>
        <p:spPr>
          <a:xfrm>
            <a:off x="2021350" y="4159027"/>
            <a:ext cx="3241675" cy="911860"/>
          </a:xfrm>
          <a:custGeom>
            <a:avLst/>
            <a:gdLst/>
            <a:ahLst/>
            <a:cxnLst/>
            <a:rect l="l" t="t" r="r" b="b"/>
            <a:pathLst>
              <a:path w="3241675" h="911860">
                <a:moveTo>
                  <a:pt x="0" y="151892"/>
                </a:moveTo>
                <a:lnTo>
                  <a:pt x="7751" y="103908"/>
                </a:lnTo>
                <a:lnTo>
                  <a:pt x="29333" y="62215"/>
                </a:lnTo>
                <a:lnTo>
                  <a:pt x="62243" y="29325"/>
                </a:lnTo>
                <a:lnTo>
                  <a:pt x="103973" y="7750"/>
                </a:lnTo>
                <a:lnTo>
                  <a:pt x="152018" y="0"/>
                </a:lnTo>
                <a:lnTo>
                  <a:pt x="3089148" y="0"/>
                </a:lnTo>
                <a:lnTo>
                  <a:pt x="3137193" y="7750"/>
                </a:lnTo>
                <a:lnTo>
                  <a:pt x="3178923" y="29325"/>
                </a:lnTo>
                <a:lnTo>
                  <a:pt x="3211833" y="62215"/>
                </a:lnTo>
                <a:lnTo>
                  <a:pt x="3233415" y="103908"/>
                </a:lnTo>
                <a:lnTo>
                  <a:pt x="3241167" y="151892"/>
                </a:lnTo>
                <a:lnTo>
                  <a:pt x="3241167" y="759587"/>
                </a:lnTo>
                <a:lnTo>
                  <a:pt x="3233415" y="807632"/>
                </a:lnTo>
                <a:lnTo>
                  <a:pt x="3211833" y="849362"/>
                </a:lnTo>
                <a:lnTo>
                  <a:pt x="3178923" y="882272"/>
                </a:lnTo>
                <a:lnTo>
                  <a:pt x="3137193" y="903854"/>
                </a:lnTo>
                <a:lnTo>
                  <a:pt x="3089148" y="911606"/>
                </a:lnTo>
                <a:lnTo>
                  <a:pt x="152018" y="911606"/>
                </a:lnTo>
                <a:lnTo>
                  <a:pt x="103973" y="903854"/>
                </a:lnTo>
                <a:lnTo>
                  <a:pt x="62243" y="882272"/>
                </a:lnTo>
                <a:lnTo>
                  <a:pt x="29333" y="849362"/>
                </a:lnTo>
                <a:lnTo>
                  <a:pt x="7751" y="807632"/>
                </a:lnTo>
                <a:lnTo>
                  <a:pt x="0" y="759587"/>
                </a:lnTo>
                <a:lnTo>
                  <a:pt x="0" y="151892"/>
                </a:lnTo>
                <a:close/>
              </a:path>
            </a:pathLst>
          </a:custGeom>
          <a:ln w="25400">
            <a:solidFill>
              <a:srgbClr val="385D89"/>
            </a:solidFill>
          </a:ln>
        </p:spPr>
        <p:txBody>
          <a:bodyPr wrap="square" lIns="0" tIns="0" rIns="0" bIns="0" rtlCol="0"/>
          <a:lstStyle/>
          <a:p>
            <a:endParaRPr/>
          </a:p>
        </p:txBody>
      </p:sp>
    </p:spTree>
    <p:extLst>
      <p:ext uri="{BB962C8B-B14F-4D97-AF65-F5344CB8AC3E}">
        <p14:creationId xmlns:p14="http://schemas.microsoft.com/office/powerpoint/2010/main" val="1514016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a:r>
              <a:rPr lang="ru-RU" sz="2406" dirty="0"/>
              <a:t>Отчет СМСП/объем закупок</a:t>
            </a:r>
          </a:p>
        </p:txBody>
      </p:sp>
      <p:sp>
        <p:nvSpPr>
          <p:cNvPr id="3" name="Объект 2"/>
          <p:cNvSpPr>
            <a:spLocks noGrp="1"/>
          </p:cNvSpPr>
          <p:nvPr>
            <p:ph idx="4294967295"/>
          </p:nvPr>
        </p:nvSpPr>
        <p:spPr>
          <a:xfrm>
            <a:off x="838200" y="1825625"/>
            <a:ext cx="10515600" cy="4351338"/>
          </a:xfrm>
        </p:spPr>
        <p:txBody>
          <a:bodyPr>
            <a:normAutofit fontScale="85000" lnSpcReduction="20000"/>
          </a:bodyPr>
          <a:lstStyle/>
          <a:p>
            <a:pPr marL="0" indent="0">
              <a:buNone/>
            </a:pPr>
            <a:r>
              <a:rPr lang="ru-RU" sz="2005" b="1" dirty="0"/>
              <a:t>особенности выполнения объёмов закупки у СМСП и составления отчётности заказчиков по 223-ФЗ, которые в прошлом году не набрали необходимый процент закупок у СМСП или не разместили годовой отчёт.</a:t>
            </a:r>
          </a:p>
          <a:p>
            <a:pPr algn="l">
              <a:buFont typeface="Wingdings" panose="05000000000000000000" pitchFamily="2" charset="2"/>
              <a:buChar char="ü"/>
            </a:pPr>
            <a:r>
              <a:rPr lang="ru-RU" sz="2005" dirty="0"/>
              <a:t>заказчики, перешедшие с 1 февраля 2023 года на проведение закупок по правилам 44-ФЗ:</a:t>
            </a:r>
          </a:p>
          <a:p>
            <a:pPr algn="l">
              <a:buFont typeface="Wingdings" panose="05000000000000000000" pitchFamily="2" charset="2"/>
              <a:buChar char="ü"/>
            </a:pPr>
            <a:r>
              <a:rPr lang="ru-RU" sz="2005" dirty="0"/>
              <a:t>не должны в 2023 году выполнять объёмы закупок у СМСП по Постановлению 1352, в том числе за период с 1 января по 31 января. Уточнение насчёт января, если честно, достаточно спорное. Но в данном случае позиция регулятора на руку заказчикам, поскольку выполнить минимальные проценты за январь едва ли смогли многие;</a:t>
            </a:r>
          </a:p>
          <a:p>
            <a:pPr algn="l">
              <a:buFont typeface="Wingdings" panose="05000000000000000000" pitchFamily="2" charset="2"/>
              <a:buChar char="ü"/>
            </a:pPr>
            <a:r>
              <a:rPr lang="ru-RU" sz="2005" dirty="0"/>
              <a:t>не должны формировать и размещать в ЕИС годовой отчёт о закупках у СМП и СОНКО по 44-ФЗ за 2023 год;</a:t>
            </a:r>
          </a:p>
          <a:p>
            <a:pPr algn="l">
              <a:buFont typeface="Wingdings" panose="05000000000000000000" pitchFamily="2" charset="2"/>
              <a:buChar char="ü"/>
            </a:pPr>
            <a:r>
              <a:rPr lang="ru-RU" sz="2005" dirty="0"/>
              <a:t>должны формировать и размещать в ЕИС годовой отчёт о закупках у СМСП по 223-ФЗ и Постановлению 1352 за 2023 год. </a:t>
            </a:r>
            <a:r>
              <a:rPr lang="ru-RU" sz="2005" u="sng" dirty="0"/>
              <a:t>И снова интересно: объём можешь не выполнять, но отчёт размести</a:t>
            </a:r>
            <a:r>
              <a:rPr lang="ru-RU" sz="2005" dirty="0"/>
              <a:t>. Получается, в отчёте могут быть отражены проценты меньше необходимого размера и заказчику ничего за это не будет, в том числе он не попадёт на 44-ФЗ в следующем году.</a:t>
            </a:r>
          </a:p>
          <a:p>
            <a:pPr algn="l"/>
            <a:endParaRPr lang="ru-RU" sz="2005" dirty="0"/>
          </a:p>
          <a:p>
            <a:pPr algn="r"/>
            <a:r>
              <a:rPr lang="ru-RU" sz="2005" dirty="0"/>
              <a:t>Письмо Минфина России от 08.12.2023 № 24-07-08/118799</a:t>
            </a:r>
          </a:p>
          <a:p>
            <a:pPr algn="r"/>
            <a:r>
              <a:rPr lang="ru-RU" sz="2005" dirty="0"/>
              <a:t> Письмо Федерального Казначейства от 07.12.2023 № 07-04-14/14-2313</a:t>
            </a:r>
            <a:br>
              <a:rPr lang="ru-RU" sz="2005" dirty="0"/>
            </a:br>
            <a:endParaRPr lang="ru-RU" sz="2005" dirty="0"/>
          </a:p>
        </p:txBody>
      </p:sp>
    </p:spTree>
    <p:extLst>
      <p:ext uri="{BB962C8B-B14F-4D97-AF65-F5344CB8AC3E}">
        <p14:creationId xmlns:p14="http://schemas.microsoft.com/office/powerpoint/2010/main" val="2022816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0" y="152400"/>
            <a:ext cx="4002088" cy="338554"/>
          </a:xfrm>
          <a:prstGeom prst="rect">
            <a:avLst/>
          </a:prstGeom>
        </p:spPr>
        <p:txBody>
          <a:bodyPr vert="horz" wrap="square" lIns="0" tIns="0" rIns="0" bIns="0" rtlCol="0" anchor="b">
            <a:spAutoFit/>
          </a:bodyPr>
          <a:lstStyle/>
          <a:p>
            <a:pPr marL="12700">
              <a:lnSpc>
                <a:spcPct val="100000"/>
              </a:lnSpc>
            </a:pPr>
            <a:r>
              <a:rPr sz="2200" b="1" spc="-20" dirty="0" err="1" smtClean="0">
                <a:solidFill>
                  <a:srgbClr val="002060"/>
                </a:solidFill>
                <a:latin typeface="Trebuchet MS" panose="020B0603020202020204" pitchFamily="34" charset="0"/>
                <a:cs typeface="Calibri Light"/>
              </a:rPr>
              <a:t>Способы</a:t>
            </a:r>
            <a:r>
              <a:rPr sz="2200" b="1" spc="-20" dirty="0" smtClean="0">
                <a:solidFill>
                  <a:srgbClr val="002060"/>
                </a:solidFill>
                <a:latin typeface="Trebuchet MS" panose="020B0603020202020204" pitchFamily="34" charset="0"/>
                <a:cs typeface="Calibri Light"/>
              </a:rPr>
              <a:t> </a:t>
            </a:r>
            <a:r>
              <a:rPr sz="2200" b="1" spc="-25" dirty="0">
                <a:solidFill>
                  <a:srgbClr val="002060"/>
                </a:solidFill>
                <a:latin typeface="Trebuchet MS" panose="020B0603020202020204" pitchFamily="34" charset="0"/>
                <a:cs typeface="Calibri Light"/>
              </a:rPr>
              <a:t>поддержки</a:t>
            </a:r>
            <a:r>
              <a:rPr sz="2200" b="1" spc="-165" dirty="0">
                <a:solidFill>
                  <a:srgbClr val="002060"/>
                </a:solidFill>
                <a:latin typeface="Trebuchet MS" panose="020B0603020202020204" pitchFamily="34" charset="0"/>
                <a:cs typeface="Calibri Light"/>
              </a:rPr>
              <a:t> </a:t>
            </a:r>
            <a:r>
              <a:rPr sz="2200" b="1" spc="-20" dirty="0">
                <a:solidFill>
                  <a:srgbClr val="002060"/>
                </a:solidFill>
                <a:latin typeface="Trebuchet MS" panose="020B0603020202020204" pitchFamily="34" charset="0"/>
                <a:cs typeface="Calibri Light"/>
              </a:rPr>
              <a:t>«в»</a:t>
            </a:r>
            <a:endParaRPr sz="2200" b="1" dirty="0">
              <a:solidFill>
                <a:srgbClr val="002060"/>
              </a:solidFill>
              <a:latin typeface="Trebuchet MS" panose="020B0603020202020204" pitchFamily="34" charset="0"/>
              <a:cs typeface="Calibri Light"/>
            </a:endParaRPr>
          </a:p>
        </p:txBody>
      </p:sp>
      <p:sp>
        <p:nvSpPr>
          <p:cNvPr id="5" name="object 5"/>
          <p:cNvSpPr txBox="1"/>
          <p:nvPr/>
        </p:nvSpPr>
        <p:spPr>
          <a:xfrm>
            <a:off x="609600" y="1295400"/>
            <a:ext cx="10014585" cy="3724096"/>
          </a:xfrm>
          <a:prstGeom prst="rect">
            <a:avLst/>
          </a:prstGeom>
        </p:spPr>
        <p:txBody>
          <a:bodyPr vert="horz" wrap="square" lIns="0" tIns="0" rIns="0" bIns="0" rtlCol="0">
            <a:spAutoFit/>
          </a:bodyPr>
          <a:lstStyle/>
          <a:p>
            <a:pPr marL="1567815"/>
            <a:r>
              <a:rPr sz="2200" dirty="0">
                <a:solidFill>
                  <a:srgbClr val="1F487C"/>
                </a:solidFill>
                <a:latin typeface="Trebuchet MS" panose="020B0603020202020204" pitchFamily="34" charset="0"/>
                <a:cs typeface="Trebuchet MS"/>
              </a:rPr>
              <a:t>Привлечение субподрядчиков из числа субъектов</a:t>
            </a:r>
            <a:r>
              <a:rPr sz="2200" spc="-70" dirty="0">
                <a:solidFill>
                  <a:srgbClr val="1F487C"/>
                </a:solidFill>
                <a:latin typeface="Trebuchet MS" panose="020B0603020202020204" pitchFamily="34" charset="0"/>
                <a:cs typeface="Trebuchet MS"/>
              </a:rPr>
              <a:t> </a:t>
            </a:r>
            <a:r>
              <a:rPr sz="2200" dirty="0">
                <a:solidFill>
                  <a:srgbClr val="1F487C"/>
                </a:solidFill>
                <a:latin typeface="Trebuchet MS" panose="020B0603020202020204" pitchFamily="34" charset="0"/>
                <a:cs typeface="Trebuchet MS"/>
              </a:rPr>
              <a:t>МСП</a:t>
            </a:r>
            <a:endParaRPr sz="2200" dirty="0">
              <a:latin typeface="Trebuchet MS" panose="020B0603020202020204" pitchFamily="34" charset="0"/>
              <a:cs typeface="Trebuchet MS"/>
            </a:endParaRPr>
          </a:p>
          <a:p>
            <a:pPr>
              <a:lnSpc>
                <a:spcPct val="100000"/>
              </a:lnSpc>
            </a:pPr>
            <a:endParaRPr sz="2200" dirty="0">
              <a:latin typeface="Trebuchet MS" panose="020B0603020202020204" pitchFamily="34" charset="0"/>
              <a:cs typeface="Times New Roman"/>
            </a:endParaRPr>
          </a:p>
          <a:p>
            <a:pPr>
              <a:spcBef>
                <a:spcPts val="15"/>
              </a:spcBef>
            </a:pPr>
            <a:endParaRPr sz="2200" dirty="0">
              <a:latin typeface="Trebuchet MS" panose="020B0603020202020204" pitchFamily="34" charset="0"/>
              <a:cs typeface="Times New Roman"/>
            </a:endParaRPr>
          </a:p>
          <a:p>
            <a:pPr marL="12700" marR="5080"/>
            <a:r>
              <a:rPr sz="2200" dirty="0">
                <a:latin typeface="Trebuchet MS" panose="020B0603020202020204" pitchFamily="34" charset="0"/>
              </a:rPr>
              <a:t>Заказчики </a:t>
            </a:r>
            <a:r>
              <a:rPr sz="2200" b="1" spc="-5" dirty="0">
                <a:solidFill>
                  <a:srgbClr val="FF0000"/>
                </a:solidFill>
                <a:latin typeface="Trebuchet MS" panose="020B0603020202020204" pitchFamily="34" charset="0"/>
              </a:rPr>
              <a:t>вправе </a:t>
            </a:r>
            <a:r>
              <a:rPr sz="2200" dirty="0">
                <a:latin typeface="Trebuchet MS" panose="020B0603020202020204" pitchFamily="34" charset="0"/>
              </a:rPr>
              <a:t>установить в </a:t>
            </a:r>
            <a:r>
              <a:rPr sz="2200" b="1" dirty="0">
                <a:solidFill>
                  <a:srgbClr val="FF0000"/>
                </a:solidFill>
                <a:latin typeface="Trebuchet MS" panose="020B0603020202020204" pitchFamily="34" charset="0"/>
              </a:rPr>
              <a:t>извещении </a:t>
            </a:r>
            <a:r>
              <a:rPr sz="2200" dirty="0">
                <a:latin typeface="Trebuchet MS" panose="020B0603020202020204" pitchFamily="34" charset="0"/>
              </a:rPr>
              <a:t>о закупке, </a:t>
            </a:r>
            <a:r>
              <a:rPr sz="2200" b="1" dirty="0">
                <a:solidFill>
                  <a:srgbClr val="FF0000"/>
                </a:solidFill>
                <a:latin typeface="Trebuchet MS" panose="020B0603020202020204" pitchFamily="34" charset="0"/>
              </a:rPr>
              <a:t>документации </a:t>
            </a:r>
            <a:r>
              <a:rPr sz="2200" dirty="0">
                <a:latin typeface="Trebuchet MS" panose="020B0603020202020204" pitchFamily="34" charset="0"/>
              </a:rPr>
              <a:t>о </a:t>
            </a:r>
            <a:r>
              <a:rPr sz="2200" spc="-5" dirty="0">
                <a:latin typeface="Trebuchet MS" panose="020B0603020202020204" pitchFamily="34" charset="0"/>
              </a:rPr>
              <a:t>закупке </a:t>
            </a:r>
            <a:r>
              <a:rPr sz="2200" dirty="0">
                <a:latin typeface="Trebuchet MS" panose="020B0603020202020204" pitchFamily="34" charset="0"/>
              </a:rPr>
              <a:t>и  соответствующем </a:t>
            </a:r>
            <a:r>
              <a:rPr sz="2200" b="1" spc="-5" dirty="0">
                <a:solidFill>
                  <a:srgbClr val="FF0000"/>
                </a:solidFill>
                <a:latin typeface="Trebuchet MS" panose="020B0603020202020204" pitchFamily="34" charset="0"/>
              </a:rPr>
              <a:t>проекте договора </a:t>
            </a:r>
            <a:r>
              <a:rPr sz="2200" spc="-5" dirty="0">
                <a:latin typeface="Trebuchet MS" panose="020B0603020202020204" pitchFamily="34" charset="0"/>
              </a:rPr>
              <a:t>требование </a:t>
            </a:r>
            <a:r>
              <a:rPr sz="2200" dirty="0">
                <a:latin typeface="Trebuchet MS" panose="020B0603020202020204" pitchFamily="34" charset="0"/>
              </a:rPr>
              <a:t>к участникам </a:t>
            </a:r>
            <a:r>
              <a:rPr sz="2200" spc="-5" dirty="0">
                <a:latin typeface="Trebuchet MS" panose="020B0603020202020204" pitchFamily="34" charset="0"/>
              </a:rPr>
              <a:t>закупки </a:t>
            </a:r>
            <a:r>
              <a:rPr sz="2200" dirty="0">
                <a:latin typeface="Trebuchet MS" panose="020B0603020202020204" pitchFamily="34" charset="0"/>
              </a:rPr>
              <a:t>о привлечении  к исполнению </a:t>
            </a:r>
            <a:r>
              <a:rPr sz="2200" spc="-5" dirty="0">
                <a:latin typeface="Trebuchet MS" panose="020B0603020202020204" pitchFamily="34" charset="0"/>
              </a:rPr>
              <a:t>договора </a:t>
            </a:r>
            <a:r>
              <a:rPr sz="2200" dirty="0">
                <a:latin typeface="Trebuchet MS" panose="020B0603020202020204" pitchFamily="34" charset="0"/>
              </a:rPr>
              <a:t>субподрядчиков (соисполнителей) </a:t>
            </a:r>
            <a:r>
              <a:rPr sz="2200" spc="-5" dirty="0">
                <a:latin typeface="Trebuchet MS" panose="020B0603020202020204" pitchFamily="34" charset="0"/>
              </a:rPr>
              <a:t>из </a:t>
            </a:r>
            <a:r>
              <a:rPr sz="2200" dirty="0">
                <a:latin typeface="Trebuchet MS" panose="020B0603020202020204" pitchFamily="34" charset="0"/>
              </a:rPr>
              <a:t>числа субъектов</a:t>
            </a:r>
            <a:r>
              <a:rPr sz="2200" spc="15" dirty="0">
                <a:latin typeface="Trebuchet MS" panose="020B0603020202020204" pitchFamily="34" charset="0"/>
              </a:rPr>
              <a:t> </a:t>
            </a:r>
            <a:r>
              <a:rPr sz="2200" dirty="0">
                <a:latin typeface="Trebuchet MS" panose="020B0603020202020204" pitchFamily="34" charset="0"/>
              </a:rPr>
              <a:t>МСП.</a:t>
            </a:r>
          </a:p>
          <a:p>
            <a:pPr>
              <a:spcBef>
                <a:spcPts val="20"/>
              </a:spcBef>
            </a:pPr>
            <a:endParaRPr sz="2200" dirty="0">
              <a:latin typeface="Trebuchet MS" panose="020B0603020202020204" pitchFamily="34" charset="0"/>
              <a:cs typeface="Times New Roman"/>
            </a:endParaRPr>
          </a:p>
          <a:p>
            <a:pPr marL="12700" marR="5080"/>
            <a:r>
              <a:rPr sz="2200" dirty="0">
                <a:latin typeface="Trebuchet MS" panose="020B0603020202020204" pitchFamily="34" charset="0"/>
              </a:rPr>
              <a:t>Участники такой закупки представляют в </a:t>
            </a:r>
            <a:r>
              <a:rPr sz="2200" b="1" dirty="0">
                <a:solidFill>
                  <a:srgbClr val="FF0000"/>
                </a:solidFill>
                <a:latin typeface="Trebuchet MS" panose="020B0603020202020204" pitchFamily="34" charset="0"/>
              </a:rPr>
              <a:t>составе заявки </a:t>
            </a:r>
            <a:r>
              <a:rPr sz="2200" dirty="0">
                <a:latin typeface="Trebuchet MS" panose="020B0603020202020204" pitchFamily="34" charset="0"/>
              </a:rPr>
              <a:t>на участие в закупке </a:t>
            </a:r>
            <a:r>
              <a:rPr sz="2200" b="1" spc="-5" dirty="0">
                <a:solidFill>
                  <a:srgbClr val="FF0000"/>
                </a:solidFill>
                <a:latin typeface="Trebuchet MS" panose="020B0603020202020204" pitchFamily="34" charset="0"/>
              </a:rPr>
              <a:t>план  </a:t>
            </a:r>
            <a:r>
              <a:rPr sz="2200" b="1" dirty="0">
                <a:solidFill>
                  <a:srgbClr val="FF0000"/>
                </a:solidFill>
                <a:latin typeface="Trebuchet MS" panose="020B0603020202020204" pitchFamily="34" charset="0"/>
              </a:rPr>
              <a:t>привлечения </a:t>
            </a:r>
            <a:r>
              <a:rPr sz="2200" dirty="0">
                <a:latin typeface="Trebuchet MS" panose="020B0603020202020204" pitchFamily="34" charset="0"/>
              </a:rPr>
              <a:t>субподрядчиков (соисполнителей) </a:t>
            </a:r>
            <a:r>
              <a:rPr sz="2200" spc="-5" dirty="0">
                <a:latin typeface="Trebuchet MS" panose="020B0603020202020204" pitchFamily="34" charset="0"/>
              </a:rPr>
              <a:t>из </a:t>
            </a:r>
            <a:r>
              <a:rPr sz="2200" dirty="0">
                <a:latin typeface="Trebuchet MS" panose="020B0603020202020204" pitchFamily="34" charset="0"/>
              </a:rPr>
              <a:t>числа субъектов</a:t>
            </a:r>
            <a:r>
              <a:rPr sz="2200" spc="-45" dirty="0">
                <a:latin typeface="Trebuchet MS" panose="020B0603020202020204" pitchFamily="34" charset="0"/>
              </a:rPr>
              <a:t> </a:t>
            </a:r>
            <a:r>
              <a:rPr sz="2200" dirty="0">
                <a:latin typeface="Trebuchet MS" panose="020B0603020202020204" pitchFamily="34" charset="0"/>
              </a:rPr>
              <a:t>МСП.</a:t>
            </a:r>
          </a:p>
        </p:txBody>
      </p:sp>
    </p:spTree>
    <p:extLst>
      <p:ext uri="{BB962C8B-B14F-4D97-AF65-F5344CB8AC3E}">
        <p14:creationId xmlns:p14="http://schemas.microsoft.com/office/powerpoint/2010/main" val="2284725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0" y="256199"/>
            <a:ext cx="2690813" cy="338554"/>
          </a:xfrm>
          <a:prstGeom prst="rect">
            <a:avLst/>
          </a:prstGeom>
        </p:spPr>
        <p:txBody>
          <a:bodyPr vert="horz" wrap="square" lIns="0" tIns="0" rIns="0" bIns="0" rtlCol="0" anchor="b">
            <a:spAutoFit/>
          </a:bodyPr>
          <a:lstStyle/>
          <a:p>
            <a:pPr marL="12700">
              <a:lnSpc>
                <a:spcPct val="100000"/>
              </a:lnSpc>
            </a:pPr>
            <a:r>
              <a:rPr sz="2200" b="1" spc="-25" dirty="0" err="1" smtClean="0">
                <a:solidFill>
                  <a:srgbClr val="002060"/>
                </a:solidFill>
                <a:latin typeface="Trebuchet MS" panose="020B0603020202020204" pitchFamily="34" charset="0"/>
                <a:cs typeface="Calibri Light"/>
              </a:rPr>
              <a:t>Признаки</a:t>
            </a:r>
            <a:r>
              <a:rPr sz="2200" b="1" spc="-25" dirty="0" smtClean="0">
                <a:solidFill>
                  <a:srgbClr val="002060"/>
                </a:solidFill>
                <a:latin typeface="Trebuchet MS" panose="020B0603020202020204" pitchFamily="34" charset="0"/>
                <a:cs typeface="Calibri Light"/>
              </a:rPr>
              <a:t> </a:t>
            </a:r>
            <a:r>
              <a:rPr sz="2200" b="1" dirty="0">
                <a:solidFill>
                  <a:srgbClr val="002060"/>
                </a:solidFill>
                <a:latin typeface="Trebuchet MS" panose="020B0603020202020204" pitchFamily="34" charset="0"/>
                <a:cs typeface="Calibri Light"/>
              </a:rPr>
              <a:t>в</a:t>
            </a:r>
            <a:r>
              <a:rPr sz="2200" b="1" spc="-180" dirty="0">
                <a:solidFill>
                  <a:srgbClr val="002060"/>
                </a:solidFill>
                <a:latin typeface="Trebuchet MS" panose="020B0603020202020204" pitchFamily="34" charset="0"/>
                <a:cs typeface="Calibri Light"/>
              </a:rPr>
              <a:t> </a:t>
            </a:r>
            <a:r>
              <a:rPr sz="2200" b="1" spc="-20" dirty="0">
                <a:solidFill>
                  <a:srgbClr val="002060"/>
                </a:solidFill>
                <a:latin typeface="Trebuchet MS" panose="020B0603020202020204" pitchFamily="34" charset="0"/>
                <a:cs typeface="Calibri Light"/>
              </a:rPr>
              <a:t>ЕИС</a:t>
            </a:r>
            <a:endParaRPr sz="2200" b="1" dirty="0">
              <a:solidFill>
                <a:srgbClr val="002060"/>
              </a:solidFill>
              <a:latin typeface="Trebuchet MS" panose="020B0603020202020204" pitchFamily="34" charset="0"/>
              <a:cs typeface="Calibri Light"/>
            </a:endParaRPr>
          </a:p>
        </p:txBody>
      </p:sp>
      <p:sp>
        <p:nvSpPr>
          <p:cNvPr id="7" name="object 7"/>
          <p:cNvSpPr txBox="1"/>
          <p:nvPr/>
        </p:nvSpPr>
        <p:spPr>
          <a:xfrm>
            <a:off x="990600" y="1447800"/>
            <a:ext cx="10591800" cy="4013919"/>
          </a:xfrm>
          <a:prstGeom prst="rect">
            <a:avLst/>
          </a:prstGeom>
        </p:spPr>
        <p:txBody>
          <a:bodyPr vert="horz" wrap="square" lIns="0" tIns="0" rIns="0" bIns="0" rtlCol="0">
            <a:spAutoFit/>
          </a:bodyPr>
          <a:lstStyle/>
          <a:p>
            <a:pPr marL="342900" marR="2603500" indent="-342900">
              <a:buFont typeface="Wingdings" panose="05000000000000000000" pitchFamily="2" charset="2"/>
              <a:buChar char="Ø"/>
            </a:pPr>
            <a:r>
              <a:rPr sz="2000" dirty="0">
                <a:solidFill>
                  <a:srgbClr val="1F487C"/>
                </a:solidFill>
                <a:latin typeface="Trebuchet MS" panose="020B0603020202020204" pitchFamily="34" charset="0"/>
              </a:rPr>
              <a:t>Отметка в плане </a:t>
            </a:r>
            <a:r>
              <a:rPr sz="2000" spc="-5" dirty="0">
                <a:solidFill>
                  <a:srgbClr val="1F487C"/>
                </a:solidFill>
                <a:latin typeface="Trebuchet MS" panose="020B0603020202020204" pitchFamily="34" charset="0"/>
              </a:rPr>
              <a:t>закупки </a:t>
            </a:r>
            <a:r>
              <a:rPr sz="2000" dirty="0">
                <a:solidFill>
                  <a:srgbClr val="1F487C"/>
                </a:solidFill>
                <a:latin typeface="Trebuchet MS" panose="020B0603020202020204" pitchFamily="34" charset="0"/>
              </a:rPr>
              <a:t>«Закупка только у</a:t>
            </a:r>
            <a:r>
              <a:rPr sz="2000" spc="-45" dirty="0">
                <a:solidFill>
                  <a:srgbClr val="1F487C"/>
                </a:solidFill>
                <a:latin typeface="Trebuchet MS" panose="020B0603020202020204" pitchFamily="34" charset="0"/>
              </a:rPr>
              <a:t> </a:t>
            </a:r>
            <a:r>
              <a:rPr sz="2000" dirty="0" smtClean="0">
                <a:solidFill>
                  <a:srgbClr val="1F487C"/>
                </a:solidFill>
                <a:latin typeface="Trebuchet MS" panose="020B0603020202020204" pitchFamily="34" charset="0"/>
              </a:rPr>
              <a:t>МСП»</a:t>
            </a:r>
            <a:endParaRPr lang="ru-RU" sz="2000" dirty="0">
              <a:latin typeface="Trebuchet MS" panose="020B0603020202020204" pitchFamily="34" charset="0"/>
            </a:endParaRPr>
          </a:p>
          <a:p>
            <a:pPr marL="342900" marR="2603500" indent="-342900">
              <a:buFont typeface="Wingdings" panose="05000000000000000000" pitchFamily="2" charset="2"/>
              <a:buChar char="Ø"/>
            </a:pPr>
            <a:endParaRPr lang="ru-RU" sz="2000" dirty="0">
              <a:solidFill>
                <a:srgbClr val="1F487C"/>
              </a:solidFill>
              <a:latin typeface="Trebuchet MS" panose="020B0603020202020204" pitchFamily="34" charset="0"/>
            </a:endParaRPr>
          </a:p>
          <a:p>
            <a:pPr marL="342900" marR="2603500" indent="-342900">
              <a:buFont typeface="Wingdings" panose="05000000000000000000" pitchFamily="2" charset="2"/>
              <a:buChar char="Ø"/>
            </a:pPr>
            <a:endParaRPr lang="ru-RU" sz="2000" dirty="0" smtClean="0">
              <a:solidFill>
                <a:srgbClr val="1F487C"/>
              </a:solidFill>
              <a:latin typeface="Trebuchet MS" panose="020B0603020202020204" pitchFamily="34" charset="0"/>
            </a:endParaRPr>
          </a:p>
          <a:p>
            <a:pPr marL="342900" marR="2603500" indent="-342900">
              <a:buFont typeface="Wingdings" panose="05000000000000000000" pitchFamily="2" charset="2"/>
              <a:buChar char="Ø"/>
            </a:pPr>
            <a:r>
              <a:rPr sz="2000" dirty="0" err="1" smtClean="0">
                <a:solidFill>
                  <a:srgbClr val="1F487C"/>
                </a:solidFill>
                <a:latin typeface="Trebuchet MS" panose="020B0603020202020204" pitchFamily="34" charset="0"/>
              </a:rPr>
              <a:t>Отметка</a:t>
            </a:r>
            <a:r>
              <a:rPr sz="2000" dirty="0" smtClean="0">
                <a:solidFill>
                  <a:srgbClr val="1F487C"/>
                </a:solidFill>
                <a:latin typeface="Trebuchet MS" panose="020B0603020202020204" pitchFamily="34" charset="0"/>
              </a:rPr>
              <a:t> </a:t>
            </a:r>
            <a:r>
              <a:rPr sz="2000" dirty="0">
                <a:solidFill>
                  <a:srgbClr val="1F487C"/>
                </a:solidFill>
                <a:latin typeface="Trebuchet MS" panose="020B0603020202020204" pitchFamily="34" charset="0"/>
              </a:rPr>
              <a:t>в извещении «Закупка только у МСП» </a:t>
            </a:r>
            <a:endParaRPr lang="ru-RU" sz="2000" dirty="0" smtClean="0">
              <a:solidFill>
                <a:srgbClr val="1F487C"/>
              </a:solidFill>
              <a:latin typeface="Trebuchet MS" panose="020B0603020202020204" pitchFamily="34" charset="0"/>
            </a:endParaRPr>
          </a:p>
          <a:p>
            <a:pPr marL="342900" marR="2603500" indent="-342900">
              <a:buFont typeface="Wingdings" panose="05000000000000000000" pitchFamily="2" charset="2"/>
              <a:buChar char="Ø"/>
            </a:pPr>
            <a:endParaRPr lang="ru-RU" sz="2000" dirty="0">
              <a:solidFill>
                <a:srgbClr val="1F487C"/>
              </a:solidFill>
              <a:latin typeface="Trebuchet MS" panose="020B0603020202020204" pitchFamily="34" charset="0"/>
            </a:endParaRPr>
          </a:p>
          <a:p>
            <a:pPr marL="342900" marR="2603500" indent="-342900">
              <a:buFont typeface="Wingdings" panose="05000000000000000000" pitchFamily="2" charset="2"/>
              <a:buChar char="Ø"/>
            </a:pPr>
            <a:endParaRPr lang="ru-RU" sz="2000" dirty="0" smtClean="0">
              <a:solidFill>
                <a:srgbClr val="1F487C"/>
              </a:solidFill>
              <a:latin typeface="Trebuchet MS" panose="020B0603020202020204" pitchFamily="34" charset="0"/>
            </a:endParaRPr>
          </a:p>
          <a:p>
            <a:pPr marL="342900" marR="2603500" indent="-342900">
              <a:buFont typeface="Wingdings" panose="05000000000000000000" pitchFamily="2" charset="2"/>
              <a:buChar char="Ø"/>
            </a:pPr>
            <a:r>
              <a:rPr sz="2000" dirty="0" err="1" smtClean="0">
                <a:solidFill>
                  <a:srgbClr val="1F487C"/>
                </a:solidFill>
                <a:latin typeface="Trebuchet MS" panose="020B0603020202020204" pitchFamily="34" charset="0"/>
              </a:rPr>
              <a:t>Отметка</a:t>
            </a:r>
            <a:r>
              <a:rPr sz="2000" dirty="0" smtClean="0">
                <a:solidFill>
                  <a:srgbClr val="1F487C"/>
                </a:solidFill>
                <a:latin typeface="Trebuchet MS" panose="020B0603020202020204" pitchFamily="34" charset="0"/>
              </a:rPr>
              <a:t> </a:t>
            </a:r>
            <a:r>
              <a:rPr sz="2000" dirty="0">
                <a:solidFill>
                  <a:srgbClr val="1F487C"/>
                </a:solidFill>
                <a:latin typeface="Trebuchet MS" panose="020B0603020202020204" pitchFamily="34" charset="0"/>
              </a:rPr>
              <a:t>в реестре </a:t>
            </a:r>
            <a:r>
              <a:rPr sz="2000" spc="-5" dirty="0">
                <a:solidFill>
                  <a:srgbClr val="1F487C"/>
                </a:solidFill>
                <a:latin typeface="Trebuchet MS" panose="020B0603020202020204" pitchFamily="34" charset="0"/>
              </a:rPr>
              <a:t>договоров </a:t>
            </a:r>
            <a:r>
              <a:rPr sz="2000" dirty="0">
                <a:solidFill>
                  <a:srgbClr val="1F487C"/>
                </a:solidFill>
                <a:latin typeface="Trebuchet MS" panose="020B0603020202020204" pitchFamily="34" charset="0"/>
              </a:rPr>
              <a:t>«Закупка только у</a:t>
            </a:r>
            <a:r>
              <a:rPr sz="2000" spc="-40" dirty="0">
                <a:solidFill>
                  <a:srgbClr val="1F487C"/>
                </a:solidFill>
                <a:latin typeface="Trebuchet MS" panose="020B0603020202020204" pitchFamily="34" charset="0"/>
              </a:rPr>
              <a:t> </a:t>
            </a:r>
            <a:r>
              <a:rPr sz="2000" dirty="0">
                <a:solidFill>
                  <a:srgbClr val="1F487C"/>
                </a:solidFill>
                <a:latin typeface="Trebuchet MS" panose="020B0603020202020204" pitchFamily="34" charset="0"/>
              </a:rPr>
              <a:t>МСП»</a:t>
            </a:r>
            <a:endParaRPr sz="2000" dirty="0">
              <a:latin typeface="Trebuchet MS" panose="020B0603020202020204" pitchFamily="34" charset="0"/>
            </a:endParaRPr>
          </a:p>
          <a:p>
            <a:pPr>
              <a:spcBef>
                <a:spcPts val="55"/>
              </a:spcBef>
            </a:pPr>
            <a:endParaRPr sz="2000" dirty="0">
              <a:latin typeface="Trebuchet MS" panose="020B0603020202020204" pitchFamily="34" charset="0"/>
              <a:cs typeface="Times New Roman"/>
            </a:endParaRPr>
          </a:p>
          <a:p>
            <a:pPr marL="12700" marR="5080"/>
            <a:r>
              <a:rPr sz="2000" spc="-5" dirty="0">
                <a:latin typeface="Trebuchet MS" panose="020B0603020202020204" pitchFamily="34" charset="0"/>
              </a:rPr>
              <a:t>Сведения об </a:t>
            </a:r>
            <a:r>
              <a:rPr sz="2000" dirty="0">
                <a:latin typeface="Trebuchet MS" panose="020B0603020202020204" pitchFamily="34" charset="0"/>
              </a:rPr>
              <a:t>осуществлении заказчиком, </a:t>
            </a:r>
            <a:r>
              <a:rPr sz="2000" spc="-5" dirty="0">
                <a:latin typeface="Trebuchet MS" panose="020B0603020202020204" pitchFamily="34" charset="0"/>
              </a:rPr>
              <a:t>определяемым </a:t>
            </a:r>
            <a:r>
              <a:rPr sz="2000" dirty="0">
                <a:latin typeface="Trebuchet MS" panose="020B0603020202020204" pitchFamily="34" charset="0"/>
              </a:rPr>
              <a:t>Правительством  Российской Федерации </a:t>
            </a:r>
            <a:r>
              <a:rPr sz="2000" b="1" dirty="0">
                <a:solidFill>
                  <a:srgbClr val="FF0000"/>
                </a:solidFill>
                <a:latin typeface="Trebuchet MS" panose="020B0603020202020204" pitchFamily="34" charset="0"/>
              </a:rPr>
              <a:t>в соответствии с </a:t>
            </a:r>
            <a:r>
              <a:rPr sz="2000" b="1" spc="-5" dirty="0">
                <a:solidFill>
                  <a:srgbClr val="FF0000"/>
                </a:solidFill>
                <a:latin typeface="Trebuchet MS" panose="020B0603020202020204" pitchFamily="34" charset="0"/>
              </a:rPr>
              <a:t>пунктом </a:t>
            </a:r>
            <a:r>
              <a:rPr sz="2000" b="1" dirty="0">
                <a:solidFill>
                  <a:srgbClr val="FF0000"/>
                </a:solidFill>
                <a:latin typeface="Trebuchet MS" panose="020B0603020202020204" pitchFamily="34" charset="0"/>
              </a:rPr>
              <a:t>2 </a:t>
            </a:r>
            <a:r>
              <a:rPr sz="2000" b="1" spc="-5" dirty="0">
                <a:solidFill>
                  <a:srgbClr val="FF0000"/>
                </a:solidFill>
                <a:latin typeface="Trebuchet MS" panose="020B0603020202020204" pitchFamily="34" charset="0"/>
              </a:rPr>
              <a:t>части 8.2 </a:t>
            </a:r>
            <a:r>
              <a:rPr sz="2000" b="1" dirty="0">
                <a:solidFill>
                  <a:srgbClr val="FF0000"/>
                </a:solidFill>
                <a:latin typeface="Trebuchet MS" panose="020B0603020202020204" pitchFamily="34" charset="0"/>
              </a:rPr>
              <a:t>статьи 3 № </a:t>
            </a:r>
            <a:r>
              <a:rPr sz="2000" b="1" spc="-5" dirty="0">
                <a:solidFill>
                  <a:srgbClr val="FF0000"/>
                </a:solidFill>
                <a:latin typeface="Trebuchet MS" panose="020B0603020202020204" pitchFamily="34" charset="0"/>
              </a:rPr>
              <a:t>223- </a:t>
            </a:r>
            <a:r>
              <a:rPr sz="2000" b="1" spc="-5" dirty="0" smtClean="0">
                <a:solidFill>
                  <a:srgbClr val="FF0000"/>
                </a:solidFill>
                <a:latin typeface="Trebuchet MS" panose="020B0603020202020204" pitchFamily="34" charset="0"/>
              </a:rPr>
              <a:t>ФЗ</a:t>
            </a:r>
            <a:r>
              <a:rPr sz="2000" spc="-5" dirty="0">
                <a:latin typeface="Trebuchet MS" panose="020B0603020202020204" pitchFamily="34" charset="0"/>
              </a:rPr>
              <a:t>, </a:t>
            </a:r>
            <a:r>
              <a:rPr sz="2000" dirty="0">
                <a:latin typeface="Trebuchet MS" panose="020B0603020202020204" pitchFamily="34" charset="0"/>
              </a:rPr>
              <a:t>закупки у субъекта малого и среднего предпринимательства, в </a:t>
            </a:r>
            <a:r>
              <a:rPr sz="2000" spc="-5" dirty="0">
                <a:latin typeface="Trebuchet MS" panose="020B0603020202020204" pitchFamily="34" charset="0"/>
              </a:rPr>
              <a:t>том </a:t>
            </a:r>
            <a:r>
              <a:rPr sz="2000" dirty="0">
                <a:latin typeface="Trebuchet MS" panose="020B0603020202020204" pitchFamily="34" charset="0"/>
              </a:rPr>
              <a:t>числе  сведения </a:t>
            </a:r>
            <a:r>
              <a:rPr sz="2000" spc="-5" dirty="0">
                <a:latin typeface="Trebuchet MS" panose="020B0603020202020204" pitchFamily="34" charset="0"/>
              </a:rPr>
              <a:t>об </a:t>
            </a:r>
            <a:r>
              <a:rPr sz="2000" dirty="0">
                <a:latin typeface="Trebuchet MS" panose="020B0603020202020204" pitchFamily="34" charset="0"/>
              </a:rPr>
              <a:t>осуществлении закупки, участниками </a:t>
            </a:r>
            <a:r>
              <a:rPr sz="2000" spc="-5" dirty="0">
                <a:latin typeface="Trebuchet MS" panose="020B0603020202020204" pitchFamily="34" charset="0"/>
              </a:rPr>
              <a:t>которой </a:t>
            </a:r>
            <a:r>
              <a:rPr sz="2000" dirty="0">
                <a:latin typeface="Trebuchet MS" panose="020B0603020202020204" pitchFamily="34" charset="0"/>
              </a:rPr>
              <a:t>могут быть только  субъекты малого и среднего</a:t>
            </a:r>
            <a:r>
              <a:rPr sz="2000" spc="-85" dirty="0">
                <a:latin typeface="Trebuchet MS" panose="020B0603020202020204" pitchFamily="34" charset="0"/>
              </a:rPr>
              <a:t> </a:t>
            </a:r>
            <a:r>
              <a:rPr sz="2000" dirty="0">
                <a:latin typeface="Trebuchet MS" panose="020B0603020202020204" pitchFamily="34" charset="0"/>
              </a:rPr>
              <a:t>предпринимательства.</a:t>
            </a:r>
          </a:p>
        </p:txBody>
      </p:sp>
    </p:spTree>
    <p:extLst>
      <p:ext uri="{BB962C8B-B14F-4D97-AF65-F5344CB8AC3E}">
        <p14:creationId xmlns:p14="http://schemas.microsoft.com/office/powerpoint/2010/main" val="2683687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4294967295"/>
          </p:nvPr>
        </p:nvSpPr>
        <p:spPr>
          <a:xfrm>
            <a:off x="8610600" y="6356350"/>
            <a:ext cx="2743200" cy="365125"/>
          </a:xfrm>
          <a:prstGeom prst="rect">
            <a:avLst/>
          </a:prstGeom>
        </p:spPr>
        <p:txBody>
          <a:bodyPr/>
          <a:lstStyle/>
          <a:p>
            <a:fld id="{9B04DB3D-4440-4135-8729-DBA2230F0CBB}" type="slidenum">
              <a:rPr lang="ru-RU" smtClean="0"/>
              <a:pPr/>
              <a:t>69</a:t>
            </a:fld>
            <a:endParaRPr lang="ru-RU"/>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6606" y="19470"/>
            <a:ext cx="9547194" cy="6702005"/>
          </a:xfrm>
          <a:prstGeom prst="rect">
            <a:avLst/>
          </a:prstGeom>
        </p:spPr>
      </p:pic>
      <p:sp>
        <p:nvSpPr>
          <p:cNvPr id="4" name="Стрелка вправо 3"/>
          <p:cNvSpPr/>
          <p:nvPr/>
        </p:nvSpPr>
        <p:spPr>
          <a:xfrm>
            <a:off x="426720" y="1280160"/>
            <a:ext cx="1243584" cy="841248"/>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Tree>
    <p:extLst>
      <p:ext uri="{BB962C8B-B14F-4D97-AF65-F5344CB8AC3E}">
        <p14:creationId xmlns:p14="http://schemas.microsoft.com/office/powerpoint/2010/main" val="3068952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0" y="144271"/>
            <a:ext cx="12226925" cy="307777"/>
          </a:xfrm>
          <a:prstGeom prst="rect">
            <a:avLst/>
          </a:prstGeom>
        </p:spPr>
        <p:txBody>
          <a:bodyPr vert="horz" wrap="square" lIns="0" tIns="0" rIns="0" bIns="0" rtlCol="0">
            <a:spAutoFit/>
          </a:bodyPr>
          <a:lstStyle/>
          <a:p>
            <a:pPr marR="5080">
              <a:lnSpc>
                <a:spcPct val="100000"/>
              </a:lnSpc>
              <a:tabLst>
                <a:tab pos="10414000" algn="l"/>
              </a:tabLst>
            </a:pPr>
            <a:r>
              <a:rPr sz="2000" b="1" spc="-5" dirty="0" smtClean="0">
                <a:solidFill>
                  <a:srgbClr val="17375E"/>
                </a:solidFill>
                <a:latin typeface="Corbel" panose="020B0503020204020204" pitchFamily="34" charset="0"/>
              </a:rPr>
              <a:t>Ф</a:t>
            </a:r>
            <a:r>
              <a:rPr lang="ru-RU" sz="2000" b="1" spc="-5" dirty="0" smtClean="0">
                <a:solidFill>
                  <a:srgbClr val="17375E"/>
                </a:solidFill>
                <a:latin typeface="Corbel" panose="020B0503020204020204" pitchFamily="34" charset="0"/>
              </a:rPr>
              <a:t>ОРМИРОВАНИЕ</a:t>
            </a:r>
            <a:r>
              <a:rPr sz="2000" b="1" spc="-85" dirty="0" smtClean="0">
                <a:solidFill>
                  <a:srgbClr val="17375E"/>
                </a:solidFill>
                <a:latin typeface="Corbel" panose="020B0503020204020204" pitchFamily="34" charset="0"/>
              </a:rPr>
              <a:t> </a:t>
            </a:r>
            <a:r>
              <a:rPr sz="2000" b="1" spc="-5" dirty="0" smtClean="0">
                <a:solidFill>
                  <a:srgbClr val="17375E"/>
                </a:solidFill>
                <a:latin typeface="Corbel" panose="020B0503020204020204" pitchFamily="34" charset="0"/>
              </a:rPr>
              <a:t>МЧД</a:t>
            </a:r>
            <a:endParaRPr sz="2000" b="1" dirty="0">
              <a:solidFill>
                <a:srgbClr val="17375E"/>
              </a:solidFill>
              <a:latin typeface="Corbel" panose="020B0503020204020204" pitchFamily="34" charset="0"/>
            </a:endParaRPr>
          </a:p>
        </p:txBody>
      </p:sp>
      <p:sp>
        <p:nvSpPr>
          <p:cNvPr id="3" name="object 3"/>
          <p:cNvSpPr/>
          <p:nvPr/>
        </p:nvSpPr>
        <p:spPr>
          <a:xfrm>
            <a:off x="7924800" y="2788920"/>
            <a:ext cx="1606550" cy="744220"/>
          </a:xfrm>
          <a:custGeom>
            <a:avLst/>
            <a:gdLst/>
            <a:ahLst/>
            <a:cxnLst/>
            <a:rect l="l" t="t" r="r" b="b"/>
            <a:pathLst>
              <a:path w="1606550" h="744220">
                <a:moveTo>
                  <a:pt x="0" y="743712"/>
                </a:moveTo>
                <a:lnTo>
                  <a:pt x="1606296" y="743712"/>
                </a:lnTo>
                <a:lnTo>
                  <a:pt x="1606296" y="0"/>
                </a:lnTo>
                <a:lnTo>
                  <a:pt x="0" y="0"/>
                </a:lnTo>
                <a:lnTo>
                  <a:pt x="0" y="743712"/>
                </a:lnTo>
                <a:close/>
              </a:path>
            </a:pathLst>
          </a:custGeom>
          <a:ln w="12191">
            <a:solidFill>
              <a:srgbClr val="17375E"/>
            </a:solidFill>
          </a:ln>
        </p:spPr>
        <p:txBody>
          <a:bodyPr wrap="square" lIns="0" tIns="0" rIns="0" bIns="0" rtlCol="0"/>
          <a:lstStyle/>
          <a:p>
            <a:endParaRPr/>
          </a:p>
        </p:txBody>
      </p:sp>
      <p:sp>
        <p:nvSpPr>
          <p:cNvPr id="4" name="object 4"/>
          <p:cNvSpPr/>
          <p:nvPr/>
        </p:nvSpPr>
        <p:spPr>
          <a:xfrm>
            <a:off x="10365485" y="1323594"/>
            <a:ext cx="1511935" cy="378460"/>
          </a:xfrm>
          <a:custGeom>
            <a:avLst/>
            <a:gdLst/>
            <a:ahLst/>
            <a:cxnLst/>
            <a:rect l="l" t="t" r="r" b="b"/>
            <a:pathLst>
              <a:path w="1511934" h="378460">
                <a:moveTo>
                  <a:pt x="1511808" y="188975"/>
                </a:moveTo>
                <a:lnTo>
                  <a:pt x="1498176" y="224892"/>
                </a:lnTo>
                <a:lnTo>
                  <a:pt x="1458973" y="258531"/>
                </a:lnTo>
                <a:lnTo>
                  <a:pt x="1396733" y="289259"/>
                </a:lnTo>
                <a:lnTo>
                  <a:pt x="1357766" y="303334"/>
                </a:lnTo>
                <a:lnTo>
                  <a:pt x="1313991" y="316443"/>
                </a:lnTo>
                <a:lnTo>
                  <a:pt x="1265724" y="328509"/>
                </a:lnTo>
                <a:lnTo>
                  <a:pt x="1213281" y="339451"/>
                </a:lnTo>
                <a:lnTo>
                  <a:pt x="1156981" y="349191"/>
                </a:lnTo>
                <a:lnTo>
                  <a:pt x="1097139" y="357649"/>
                </a:lnTo>
                <a:lnTo>
                  <a:pt x="1034073" y="364747"/>
                </a:lnTo>
                <a:lnTo>
                  <a:pt x="968100" y="370405"/>
                </a:lnTo>
                <a:lnTo>
                  <a:pt x="899536" y="374545"/>
                </a:lnTo>
                <a:lnTo>
                  <a:pt x="828698" y="377087"/>
                </a:lnTo>
                <a:lnTo>
                  <a:pt x="755904" y="377951"/>
                </a:lnTo>
                <a:lnTo>
                  <a:pt x="683109" y="377087"/>
                </a:lnTo>
                <a:lnTo>
                  <a:pt x="612271" y="374545"/>
                </a:lnTo>
                <a:lnTo>
                  <a:pt x="543707" y="370405"/>
                </a:lnTo>
                <a:lnTo>
                  <a:pt x="477734" y="364747"/>
                </a:lnTo>
                <a:lnTo>
                  <a:pt x="414668" y="357649"/>
                </a:lnTo>
                <a:lnTo>
                  <a:pt x="354826" y="349191"/>
                </a:lnTo>
                <a:lnTo>
                  <a:pt x="298526" y="339451"/>
                </a:lnTo>
                <a:lnTo>
                  <a:pt x="246083" y="328509"/>
                </a:lnTo>
                <a:lnTo>
                  <a:pt x="197816" y="316443"/>
                </a:lnTo>
                <a:lnTo>
                  <a:pt x="154041" y="303334"/>
                </a:lnTo>
                <a:lnTo>
                  <a:pt x="115074" y="289259"/>
                </a:lnTo>
                <a:lnTo>
                  <a:pt x="52834" y="258531"/>
                </a:lnTo>
                <a:lnTo>
                  <a:pt x="13631" y="224892"/>
                </a:lnTo>
                <a:lnTo>
                  <a:pt x="0" y="188975"/>
                </a:lnTo>
                <a:lnTo>
                  <a:pt x="3460" y="170772"/>
                </a:lnTo>
                <a:lnTo>
                  <a:pt x="30194" y="135915"/>
                </a:lnTo>
                <a:lnTo>
                  <a:pt x="81232" y="103653"/>
                </a:lnTo>
                <a:lnTo>
                  <a:pt x="154041" y="74617"/>
                </a:lnTo>
                <a:lnTo>
                  <a:pt x="197816" y="61508"/>
                </a:lnTo>
                <a:lnTo>
                  <a:pt x="246083" y="49442"/>
                </a:lnTo>
                <a:lnTo>
                  <a:pt x="298526" y="38500"/>
                </a:lnTo>
                <a:lnTo>
                  <a:pt x="354826" y="28760"/>
                </a:lnTo>
                <a:lnTo>
                  <a:pt x="414668" y="20302"/>
                </a:lnTo>
                <a:lnTo>
                  <a:pt x="477734" y="13204"/>
                </a:lnTo>
                <a:lnTo>
                  <a:pt x="543707" y="7546"/>
                </a:lnTo>
                <a:lnTo>
                  <a:pt x="612271" y="3406"/>
                </a:lnTo>
                <a:lnTo>
                  <a:pt x="683109" y="864"/>
                </a:lnTo>
                <a:lnTo>
                  <a:pt x="755904" y="0"/>
                </a:lnTo>
                <a:lnTo>
                  <a:pt x="828698" y="864"/>
                </a:lnTo>
                <a:lnTo>
                  <a:pt x="899536" y="3406"/>
                </a:lnTo>
                <a:lnTo>
                  <a:pt x="968100" y="7546"/>
                </a:lnTo>
                <a:lnTo>
                  <a:pt x="1034073" y="13204"/>
                </a:lnTo>
                <a:lnTo>
                  <a:pt x="1097139" y="20302"/>
                </a:lnTo>
                <a:lnTo>
                  <a:pt x="1156981" y="28760"/>
                </a:lnTo>
                <a:lnTo>
                  <a:pt x="1213281" y="38500"/>
                </a:lnTo>
                <a:lnTo>
                  <a:pt x="1265724" y="49442"/>
                </a:lnTo>
                <a:lnTo>
                  <a:pt x="1313991" y="61508"/>
                </a:lnTo>
                <a:lnTo>
                  <a:pt x="1357766" y="74617"/>
                </a:lnTo>
                <a:lnTo>
                  <a:pt x="1396733" y="88692"/>
                </a:lnTo>
                <a:lnTo>
                  <a:pt x="1458973" y="119420"/>
                </a:lnTo>
                <a:lnTo>
                  <a:pt x="1498176" y="153059"/>
                </a:lnTo>
                <a:lnTo>
                  <a:pt x="1511808" y="188975"/>
                </a:lnTo>
                <a:close/>
              </a:path>
            </a:pathLst>
          </a:custGeom>
          <a:ln w="38100">
            <a:solidFill>
              <a:srgbClr val="17375E"/>
            </a:solidFill>
          </a:ln>
        </p:spPr>
        <p:txBody>
          <a:bodyPr wrap="square" lIns="0" tIns="0" rIns="0" bIns="0" rtlCol="0"/>
          <a:lstStyle/>
          <a:p>
            <a:endParaRPr/>
          </a:p>
        </p:txBody>
      </p:sp>
      <p:sp>
        <p:nvSpPr>
          <p:cNvPr id="5" name="object 5"/>
          <p:cNvSpPr/>
          <p:nvPr/>
        </p:nvSpPr>
        <p:spPr>
          <a:xfrm>
            <a:off x="10365485" y="1512569"/>
            <a:ext cx="1511935" cy="1440180"/>
          </a:xfrm>
          <a:custGeom>
            <a:avLst/>
            <a:gdLst/>
            <a:ahLst/>
            <a:cxnLst/>
            <a:rect l="l" t="t" r="r" b="b"/>
            <a:pathLst>
              <a:path w="1511934" h="1440180">
                <a:moveTo>
                  <a:pt x="1511808" y="0"/>
                </a:moveTo>
                <a:lnTo>
                  <a:pt x="1511808" y="1251203"/>
                </a:lnTo>
                <a:lnTo>
                  <a:pt x="1508347" y="1269407"/>
                </a:lnTo>
                <a:lnTo>
                  <a:pt x="1481613" y="1304264"/>
                </a:lnTo>
                <a:lnTo>
                  <a:pt x="1430575" y="1336526"/>
                </a:lnTo>
                <a:lnTo>
                  <a:pt x="1357766" y="1365562"/>
                </a:lnTo>
                <a:lnTo>
                  <a:pt x="1313991" y="1378671"/>
                </a:lnTo>
                <a:lnTo>
                  <a:pt x="1265724" y="1390737"/>
                </a:lnTo>
                <a:lnTo>
                  <a:pt x="1213281" y="1401679"/>
                </a:lnTo>
                <a:lnTo>
                  <a:pt x="1156981" y="1411419"/>
                </a:lnTo>
                <a:lnTo>
                  <a:pt x="1097139" y="1419877"/>
                </a:lnTo>
                <a:lnTo>
                  <a:pt x="1034073" y="1426975"/>
                </a:lnTo>
                <a:lnTo>
                  <a:pt x="968100" y="1432633"/>
                </a:lnTo>
                <a:lnTo>
                  <a:pt x="899536" y="1436773"/>
                </a:lnTo>
                <a:lnTo>
                  <a:pt x="828698" y="1439315"/>
                </a:lnTo>
                <a:lnTo>
                  <a:pt x="755904" y="1440179"/>
                </a:lnTo>
                <a:lnTo>
                  <a:pt x="683109" y="1439315"/>
                </a:lnTo>
                <a:lnTo>
                  <a:pt x="612271" y="1436773"/>
                </a:lnTo>
                <a:lnTo>
                  <a:pt x="543707" y="1432633"/>
                </a:lnTo>
                <a:lnTo>
                  <a:pt x="477734" y="1426975"/>
                </a:lnTo>
                <a:lnTo>
                  <a:pt x="414668" y="1419877"/>
                </a:lnTo>
                <a:lnTo>
                  <a:pt x="354826" y="1411419"/>
                </a:lnTo>
                <a:lnTo>
                  <a:pt x="298526" y="1401679"/>
                </a:lnTo>
                <a:lnTo>
                  <a:pt x="246083" y="1390737"/>
                </a:lnTo>
                <a:lnTo>
                  <a:pt x="197816" y="1378671"/>
                </a:lnTo>
                <a:lnTo>
                  <a:pt x="154041" y="1365562"/>
                </a:lnTo>
                <a:lnTo>
                  <a:pt x="115074" y="1351487"/>
                </a:lnTo>
                <a:lnTo>
                  <a:pt x="52834" y="1320759"/>
                </a:lnTo>
                <a:lnTo>
                  <a:pt x="13631" y="1287120"/>
                </a:lnTo>
                <a:lnTo>
                  <a:pt x="0" y="1251203"/>
                </a:lnTo>
                <a:lnTo>
                  <a:pt x="0" y="0"/>
                </a:lnTo>
              </a:path>
            </a:pathLst>
          </a:custGeom>
          <a:ln w="38100">
            <a:solidFill>
              <a:srgbClr val="17375E"/>
            </a:solidFill>
          </a:ln>
        </p:spPr>
        <p:txBody>
          <a:bodyPr wrap="square" lIns="0" tIns="0" rIns="0" bIns="0" rtlCol="0"/>
          <a:lstStyle/>
          <a:p>
            <a:endParaRPr/>
          </a:p>
        </p:txBody>
      </p:sp>
      <p:sp>
        <p:nvSpPr>
          <p:cNvPr id="6" name="object 6"/>
          <p:cNvSpPr txBox="1"/>
          <p:nvPr/>
        </p:nvSpPr>
        <p:spPr>
          <a:xfrm>
            <a:off x="10421493" y="1906778"/>
            <a:ext cx="1377950" cy="441959"/>
          </a:xfrm>
          <a:prstGeom prst="rect">
            <a:avLst/>
          </a:prstGeom>
        </p:spPr>
        <p:txBody>
          <a:bodyPr vert="horz" wrap="square" lIns="0" tIns="0" rIns="0" bIns="0" rtlCol="0">
            <a:spAutoFit/>
          </a:bodyPr>
          <a:lstStyle/>
          <a:p>
            <a:pPr marL="12700" marR="5080" indent="373380">
              <a:lnSpc>
                <a:spcPct val="100000"/>
              </a:lnSpc>
            </a:pPr>
            <a:r>
              <a:rPr sz="1400" b="1" spc="-15" dirty="0">
                <a:solidFill>
                  <a:srgbClr val="17375E"/>
                </a:solidFill>
                <a:latin typeface="Arial"/>
                <a:cs typeface="Arial"/>
              </a:rPr>
              <a:t>Реестр  </a:t>
            </a:r>
            <a:r>
              <a:rPr sz="1400" b="1" dirty="0">
                <a:solidFill>
                  <a:srgbClr val="17375E"/>
                </a:solidFill>
                <a:latin typeface="Arial"/>
                <a:cs typeface="Arial"/>
              </a:rPr>
              <a:t>д</a:t>
            </a:r>
            <a:r>
              <a:rPr sz="1400" b="1" spc="-5" dirty="0">
                <a:solidFill>
                  <a:srgbClr val="17375E"/>
                </a:solidFill>
                <a:latin typeface="Arial"/>
                <a:cs typeface="Arial"/>
              </a:rPr>
              <a:t>о</a:t>
            </a:r>
            <a:r>
              <a:rPr sz="1400" b="1" spc="-25" dirty="0">
                <a:solidFill>
                  <a:srgbClr val="17375E"/>
                </a:solidFill>
                <a:latin typeface="Arial"/>
                <a:cs typeface="Arial"/>
              </a:rPr>
              <a:t>в</a:t>
            </a:r>
            <a:r>
              <a:rPr sz="1400" b="1" dirty="0">
                <a:solidFill>
                  <a:srgbClr val="17375E"/>
                </a:solidFill>
                <a:latin typeface="Arial"/>
                <a:cs typeface="Arial"/>
              </a:rPr>
              <a:t>ере</a:t>
            </a:r>
            <a:r>
              <a:rPr sz="1400" b="1" spc="5" dirty="0">
                <a:solidFill>
                  <a:srgbClr val="17375E"/>
                </a:solidFill>
                <a:latin typeface="Arial"/>
                <a:cs typeface="Arial"/>
              </a:rPr>
              <a:t>нн</a:t>
            </a:r>
            <a:r>
              <a:rPr sz="1400" b="1" spc="-30" dirty="0">
                <a:solidFill>
                  <a:srgbClr val="17375E"/>
                </a:solidFill>
                <a:latin typeface="Arial"/>
                <a:cs typeface="Arial"/>
              </a:rPr>
              <a:t>о</a:t>
            </a:r>
            <a:r>
              <a:rPr sz="1400" b="1" dirty="0">
                <a:solidFill>
                  <a:srgbClr val="17375E"/>
                </a:solidFill>
                <a:latin typeface="Arial"/>
                <a:cs typeface="Arial"/>
              </a:rPr>
              <a:t>с</a:t>
            </a:r>
            <a:r>
              <a:rPr sz="1400" b="1" spc="-15" dirty="0">
                <a:solidFill>
                  <a:srgbClr val="17375E"/>
                </a:solidFill>
                <a:latin typeface="Arial"/>
                <a:cs typeface="Arial"/>
              </a:rPr>
              <a:t>т</a:t>
            </a:r>
            <a:r>
              <a:rPr sz="1400" b="1" dirty="0">
                <a:solidFill>
                  <a:srgbClr val="17375E"/>
                </a:solidFill>
                <a:latin typeface="Arial"/>
                <a:cs typeface="Arial"/>
              </a:rPr>
              <a:t>ей</a:t>
            </a:r>
            <a:endParaRPr sz="1400">
              <a:latin typeface="Arial"/>
              <a:cs typeface="Arial"/>
            </a:endParaRPr>
          </a:p>
        </p:txBody>
      </p:sp>
      <p:sp>
        <p:nvSpPr>
          <p:cNvPr id="7" name="object 7"/>
          <p:cNvSpPr/>
          <p:nvPr/>
        </p:nvSpPr>
        <p:spPr>
          <a:xfrm>
            <a:off x="9464040" y="877061"/>
            <a:ext cx="345948" cy="483870"/>
          </a:xfrm>
          <a:prstGeom prst="rect">
            <a:avLst/>
          </a:prstGeom>
          <a:blipFill>
            <a:blip r:embed="rId2"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6501384" y="819911"/>
          <a:ext cx="3310127" cy="3657596"/>
        </p:xfrm>
        <a:graphic>
          <a:graphicData uri="http://schemas.openxmlformats.org/drawingml/2006/table">
            <a:tbl>
              <a:tblPr firstRow="1" bandRow="1">
                <a:tableStyleId>{2D5ABB26-0587-4C30-8999-92F81FD0307C}</a:tableStyleId>
              </a:tblPr>
              <a:tblGrid>
                <a:gridCol w="1222286"/>
                <a:gridCol w="2087841"/>
              </a:tblGrid>
              <a:tr h="854201">
                <a:tc gridSpan="2">
                  <a:txBody>
                    <a:bodyPr/>
                    <a:lstStyle/>
                    <a:p>
                      <a:pPr marL="57150">
                        <a:lnSpc>
                          <a:spcPct val="100000"/>
                        </a:lnSpc>
                        <a:spcBef>
                          <a:spcPts val="980"/>
                        </a:spcBef>
                      </a:pPr>
                      <a:r>
                        <a:rPr sz="1400" b="1" spc="-5" dirty="0">
                          <a:solidFill>
                            <a:srgbClr val="17375E"/>
                          </a:solidFill>
                          <a:latin typeface="Arial"/>
                          <a:cs typeface="Arial"/>
                        </a:rPr>
                        <a:t>Машиночитаемая</a:t>
                      </a:r>
                      <a:r>
                        <a:rPr sz="1400" b="1" spc="-75" dirty="0">
                          <a:solidFill>
                            <a:srgbClr val="17375E"/>
                          </a:solidFill>
                          <a:latin typeface="Arial"/>
                          <a:cs typeface="Arial"/>
                        </a:rPr>
                        <a:t> </a:t>
                      </a:r>
                      <a:r>
                        <a:rPr sz="1400" b="1" spc="-10" dirty="0">
                          <a:solidFill>
                            <a:srgbClr val="17375E"/>
                          </a:solidFill>
                          <a:latin typeface="Arial"/>
                          <a:cs typeface="Arial"/>
                        </a:rPr>
                        <a:t>доверенность</a:t>
                      </a:r>
                      <a:endParaRPr sz="1400" dirty="0">
                        <a:latin typeface="Arial"/>
                        <a:cs typeface="Arial"/>
                      </a:endParaRPr>
                    </a:p>
                    <a:p>
                      <a:pPr>
                        <a:lnSpc>
                          <a:spcPct val="100000"/>
                        </a:lnSpc>
                        <a:spcBef>
                          <a:spcPts val="5"/>
                        </a:spcBef>
                      </a:pPr>
                      <a:endParaRPr sz="1550" dirty="0">
                        <a:latin typeface="Times New Roman"/>
                        <a:cs typeface="Times New Roman"/>
                      </a:endParaRPr>
                    </a:p>
                    <a:p>
                      <a:pPr marL="149860">
                        <a:lnSpc>
                          <a:spcPts val="745"/>
                        </a:lnSpc>
                        <a:tabLst>
                          <a:tab pos="1471295" algn="l"/>
                        </a:tabLst>
                      </a:pPr>
                      <a:r>
                        <a:rPr sz="1350" baseline="40123" dirty="0">
                          <a:solidFill>
                            <a:srgbClr val="1F487C"/>
                          </a:solidFill>
                          <a:latin typeface="Arial"/>
                          <a:cs typeface="Arial"/>
                        </a:rPr>
                        <a:t>Номер	</a:t>
                      </a:r>
                      <a:r>
                        <a:rPr sz="900" spc="-5" dirty="0">
                          <a:solidFill>
                            <a:srgbClr val="1F487C"/>
                          </a:solidFill>
                          <a:latin typeface="Arial"/>
                          <a:cs typeface="Arial"/>
                        </a:rPr>
                        <a:t>123456789</a:t>
                      </a:r>
                      <a:endParaRPr sz="900" dirty="0">
                        <a:latin typeface="Arial"/>
                        <a:cs typeface="Arial"/>
                      </a:endParaRPr>
                    </a:p>
                    <a:p>
                      <a:pPr marL="149860">
                        <a:lnSpc>
                          <a:spcPts val="745"/>
                        </a:lnSpc>
                      </a:pPr>
                      <a:r>
                        <a:rPr sz="900" spc="-5" dirty="0">
                          <a:solidFill>
                            <a:srgbClr val="1F487C"/>
                          </a:solidFill>
                          <a:latin typeface="Arial"/>
                          <a:cs typeface="Arial"/>
                        </a:rPr>
                        <a:t>доверенности</a:t>
                      </a:r>
                      <a:endParaRPr sz="900" dirty="0">
                        <a:latin typeface="Arial"/>
                        <a:cs typeface="Arial"/>
                      </a:endParaRPr>
                    </a:p>
                  </a:txBody>
                  <a:tcPr marL="0" marR="0" marT="124460" marB="0">
                    <a:lnL w="38099">
                      <a:solidFill>
                        <a:srgbClr val="17375E"/>
                      </a:solidFill>
                      <a:prstDash val="solid"/>
                    </a:lnL>
                    <a:lnR w="38099">
                      <a:solidFill>
                        <a:srgbClr val="17375E"/>
                      </a:solidFill>
                      <a:prstDash val="solid"/>
                    </a:lnR>
                    <a:lnT w="38099">
                      <a:solidFill>
                        <a:srgbClr val="17375E"/>
                      </a:solidFill>
                      <a:prstDash val="solid"/>
                    </a:lnT>
                    <a:lnB w="9144">
                      <a:solidFill>
                        <a:srgbClr val="17375E"/>
                      </a:solidFill>
                      <a:prstDash val="solid"/>
                    </a:lnB>
                  </a:tcPr>
                </a:tc>
                <a:tc hMerge="1">
                  <a:txBody>
                    <a:bodyPr/>
                    <a:lstStyle/>
                    <a:p>
                      <a:endParaRPr/>
                    </a:p>
                  </a:txBody>
                  <a:tcPr marL="0" marR="0" marT="0" marB="0"/>
                </a:tc>
              </a:tr>
              <a:tr h="451103">
                <a:tc>
                  <a:txBody>
                    <a:bodyPr/>
                    <a:lstStyle/>
                    <a:p>
                      <a:pPr marL="167640" marR="396875" algn="just">
                        <a:lnSpc>
                          <a:spcPct val="100000"/>
                        </a:lnSpc>
                        <a:spcBef>
                          <a:spcPts val="170"/>
                        </a:spcBef>
                      </a:pPr>
                      <a:r>
                        <a:rPr sz="900" spc="-5" dirty="0">
                          <a:solidFill>
                            <a:srgbClr val="1F487C"/>
                          </a:solidFill>
                          <a:latin typeface="Arial"/>
                          <a:cs typeface="Arial"/>
                        </a:rPr>
                        <a:t>Сведения о  </a:t>
                      </a:r>
                      <a:r>
                        <a:rPr sz="900" dirty="0">
                          <a:solidFill>
                            <a:srgbClr val="1F487C"/>
                          </a:solidFill>
                          <a:latin typeface="Arial"/>
                          <a:cs typeface="Arial"/>
                        </a:rPr>
                        <a:t>довери</a:t>
                      </a:r>
                      <a:r>
                        <a:rPr sz="900" spc="-5" dirty="0">
                          <a:solidFill>
                            <a:srgbClr val="1F487C"/>
                          </a:solidFill>
                          <a:latin typeface="Arial"/>
                          <a:cs typeface="Arial"/>
                        </a:rPr>
                        <a:t>т</a:t>
                      </a:r>
                      <a:r>
                        <a:rPr sz="900" dirty="0">
                          <a:solidFill>
                            <a:srgbClr val="1F487C"/>
                          </a:solidFill>
                          <a:latin typeface="Arial"/>
                          <a:cs typeface="Arial"/>
                        </a:rPr>
                        <a:t>еле  </a:t>
                      </a:r>
                      <a:r>
                        <a:rPr sz="900" spc="-5" dirty="0">
                          <a:solidFill>
                            <a:srgbClr val="1F487C"/>
                          </a:solidFill>
                          <a:latin typeface="Arial"/>
                          <a:cs typeface="Arial"/>
                        </a:rPr>
                        <a:t>(Кто?)</a:t>
                      </a:r>
                      <a:endParaRPr sz="900">
                        <a:latin typeface="Arial"/>
                        <a:cs typeface="Arial"/>
                      </a:endParaRPr>
                    </a:p>
                  </a:txBody>
                  <a:tcPr marL="0" marR="0" marT="21590" marB="0">
                    <a:lnL w="38099">
                      <a:solidFill>
                        <a:srgbClr val="17375E"/>
                      </a:solidFill>
                      <a:prstDash val="solid"/>
                    </a:lnL>
                    <a:lnT w="9144">
                      <a:solidFill>
                        <a:srgbClr val="17375E"/>
                      </a:solidFill>
                      <a:prstDash val="solid"/>
                    </a:lnT>
                    <a:lnB w="9144">
                      <a:solidFill>
                        <a:srgbClr val="17375E"/>
                      </a:solidFill>
                      <a:prstDash val="solid"/>
                    </a:lnB>
                  </a:tcPr>
                </a:tc>
                <a:tc>
                  <a:txBody>
                    <a:bodyPr/>
                    <a:lstStyle/>
                    <a:p>
                      <a:pPr>
                        <a:lnSpc>
                          <a:spcPct val="100000"/>
                        </a:lnSpc>
                        <a:spcBef>
                          <a:spcPts val="45"/>
                        </a:spcBef>
                      </a:pPr>
                      <a:endParaRPr sz="800">
                        <a:latin typeface="Times New Roman"/>
                        <a:cs typeface="Times New Roman"/>
                      </a:endParaRPr>
                    </a:p>
                    <a:p>
                      <a:pPr marL="244475" marR="1071245">
                        <a:lnSpc>
                          <a:spcPct val="100000"/>
                        </a:lnSpc>
                      </a:pPr>
                      <a:r>
                        <a:rPr sz="900" dirty="0">
                          <a:solidFill>
                            <a:srgbClr val="1F487C"/>
                          </a:solidFill>
                          <a:latin typeface="Arial"/>
                          <a:cs typeface="Arial"/>
                        </a:rPr>
                        <a:t>Р</a:t>
                      </a:r>
                      <a:r>
                        <a:rPr sz="900" spc="-10" dirty="0">
                          <a:solidFill>
                            <a:srgbClr val="1F487C"/>
                          </a:solidFill>
                          <a:latin typeface="Arial"/>
                          <a:cs typeface="Arial"/>
                        </a:rPr>
                        <a:t>у</a:t>
                      </a:r>
                      <a:r>
                        <a:rPr sz="900" dirty="0">
                          <a:solidFill>
                            <a:srgbClr val="1F487C"/>
                          </a:solidFill>
                          <a:latin typeface="Arial"/>
                          <a:cs typeface="Arial"/>
                        </a:rPr>
                        <a:t>ководи</a:t>
                      </a:r>
                      <a:r>
                        <a:rPr sz="900" spc="-5" dirty="0">
                          <a:solidFill>
                            <a:srgbClr val="1F487C"/>
                          </a:solidFill>
                          <a:latin typeface="Arial"/>
                          <a:cs typeface="Arial"/>
                        </a:rPr>
                        <a:t>т</a:t>
                      </a:r>
                      <a:r>
                        <a:rPr sz="900" dirty="0">
                          <a:solidFill>
                            <a:srgbClr val="1F487C"/>
                          </a:solidFill>
                          <a:latin typeface="Arial"/>
                          <a:cs typeface="Arial"/>
                        </a:rPr>
                        <a:t>ель  </a:t>
                      </a:r>
                      <a:r>
                        <a:rPr sz="900" spc="-5" dirty="0">
                          <a:solidFill>
                            <a:srgbClr val="1F487C"/>
                          </a:solidFill>
                          <a:latin typeface="Arial"/>
                          <a:cs typeface="Arial"/>
                        </a:rPr>
                        <a:t>организации</a:t>
                      </a:r>
                      <a:endParaRPr sz="900">
                        <a:latin typeface="Arial"/>
                        <a:cs typeface="Arial"/>
                      </a:endParaRPr>
                    </a:p>
                  </a:txBody>
                  <a:tcPr marL="0" marR="0" marT="5715" marB="0">
                    <a:lnR w="38099">
                      <a:solidFill>
                        <a:srgbClr val="17375E"/>
                      </a:solidFill>
                      <a:prstDash val="solid"/>
                    </a:lnR>
                    <a:lnT w="9144">
                      <a:solidFill>
                        <a:srgbClr val="17375E"/>
                      </a:solidFill>
                      <a:prstDash val="solid"/>
                    </a:lnT>
                    <a:lnB w="9144">
                      <a:solidFill>
                        <a:srgbClr val="17375E"/>
                      </a:solidFill>
                      <a:prstDash val="solid"/>
                    </a:lnB>
                  </a:tcPr>
                </a:tc>
              </a:tr>
              <a:tr h="582168">
                <a:tc>
                  <a:txBody>
                    <a:bodyPr/>
                    <a:lstStyle/>
                    <a:p>
                      <a:pPr marL="177165" marR="215900">
                        <a:lnSpc>
                          <a:spcPct val="100000"/>
                        </a:lnSpc>
                        <a:spcBef>
                          <a:spcPts val="600"/>
                        </a:spcBef>
                      </a:pPr>
                      <a:r>
                        <a:rPr sz="900" spc="-5" dirty="0">
                          <a:solidFill>
                            <a:srgbClr val="1F487C"/>
                          </a:solidFill>
                          <a:latin typeface="Arial"/>
                          <a:cs typeface="Arial"/>
                        </a:rPr>
                        <a:t>Сведения о  </a:t>
                      </a:r>
                      <a:r>
                        <a:rPr sz="900" dirty="0">
                          <a:solidFill>
                            <a:srgbClr val="1F487C"/>
                          </a:solidFill>
                          <a:latin typeface="Arial"/>
                          <a:cs typeface="Arial"/>
                        </a:rPr>
                        <a:t>пред</a:t>
                      </a:r>
                      <a:r>
                        <a:rPr sz="900" spc="5" dirty="0">
                          <a:solidFill>
                            <a:srgbClr val="1F487C"/>
                          </a:solidFill>
                          <a:latin typeface="Arial"/>
                          <a:cs typeface="Arial"/>
                        </a:rPr>
                        <a:t>с</a:t>
                      </a:r>
                      <a:r>
                        <a:rPr sz="900" spc="-5" dirty="0">
                          <a:solidFill>
                            <a:srgbClr val="1F487C"/>
                          </a:solidFill>
                          <a:latin typeface="Arial"/>
                          <a:cs typeface="Arial"/>
                        </a:rPr>
                        <a:t>т</a:t>
                      </a:r>
                      <a:r>
                        <a:rPr sz="900" dirty="0">
                          <a:solidFill>
                            <a:srgbClr val="1F487C"/>
                          </a:solidFill>
                          <a:latin typeface="Arial"/>
                          <a:cs typeface="Arial"/>
                        </a:rPr>
                        <a:t>ави</a:t>
                      </a:r>
                      <a:r>
                        <a:rPr sz="900" spc="-5" dirty="0">
                          <a:solidFill>
                            <a:srgbClr val="1F487C"/>
                          </a:solidFill>
                          <a:latin typeface="Arial"/>
                          <a:cs typeface="Arial"/>
                        </a:rPr>
                        <a:t>т</a:t>
                      </a:r>
                      <a:r>
                        <a:rPr sz="900" dirty="0">
                          <a:solidFill>
                            <a:srgbClr val="1F487C"/>
                          </a:solidFill>
                          <a:latin typeface="Arial"/>
                          <a:cs typeface="Arial"/>
                        </a:rPr>
                        <a:t>еле  </a:t>
                      </a:r>
                      <a:r>
                        <a:rPr sz="900" spc="-5" dirty="0">
                          <a:solidFill>
                            <a:srgbClr val="1F487C"/>
                          </a:solidFill>
                          <a:latin typeface="Arial"/>
                          <a:cs typeface="Arial"/>
                        </a:rPr>
                        <a:t>(Кому?)</a:t>
                      </a:r>
                      <a:endParaRPr sz="900">
                        <a:latin typeface="Arial"/>
                        <a:cs typeface="Arial"/>
                      </a:endParaRPr>
                    </a:p>
                  </a:txBody>
                  <a:tcPr marL="0" marR="0" marT="76200" marB="0">
                    <a:lnL w="38099">
                      <a:solidFill>
                        <a:srgbClr val="17375E"/>
                      </a:solidFill>
                      <a:prstDash val="solid"/>
                    </a:lnL>
                    <a:lnT w="9144">
                      <a:solidFill>
                        <a:srgbClr val="17375E"/>
                      </a:solidFill>
                      <a:prstDash val="solid"/>
                    </a:lnT>
                    <a:lnB w="9144">
                      <a:solidFill>
                        <a:srgbClr val="17375E"/>
                      </a:solidFill>
                      <a:prstDash val="solid"/>
                    </a:lnB>
                  </a:tcPr>
                </a:tc>
                <a:tc>
                  <a:txBody>
                    <a:bodyPr/>
                    <a:lstStyle/>
                    <a:p>
                      <a:pPr marL="223520" marR="1026160">
                        <a:lnSpc>
                          <a:spcPct val="100000"/>
                        </a:lnSpc>
                        <a:spcBef>
                          <a:spcPts val="395"/>
                        </a:spcBef>
                      </a:pPr>
                      <a:r>
                        <a:rPr sz="900" spc="-5" dirty="0">
                          <a:solidFill>
                            <a:srgbClr val="1F487C"/>
                          </a:solidFill>
                          <a:latin typeface="Arial"/>
                          <a:cs typeface="Arial"/>
                        </a:rPr>
                        <a:t>Сотрудник  </a:t>
                      </a:r>
                      <a:r>
                        <a:rPr sz="900" dirty="0">
                          <a:solidFill>
                            <a:srgbClr val="1F487C"/>
                          </a:solidFill>
                          <a:latin typeface="Arial"/>
                          <a:cs typeface="Arial"/>
                        </a:rPr>
                        <a:t>(поль</a:t>
                      </a:r>
                      <a:r>
                        <a:rPr sz="900" spc="-10" dirty="0">
                          <a:solidFill>
                            <a:srgbClr val="1F487C"/>
                          </a:solidFill>
                          <a:latin typeface="Arial"/>
                          <a:cs typeface="Arial"/>
                        </a:rPr>
                        <a:t>з</a:t>
                      </a:r>
                      <a:r>
                        <a:rPr sz="900" dirty="0">
                          <a:solidFill>
                            <a:srgbClr val="1F487C"/>
                          </a:solidFill>
                          <a:latin typeface="Arial"/>
                          <a:cs typeface="Arial"/>
                        </a:rPr>
                        <a:t>ова</a:t>
                      </a:r>
                      <a:r>
                        <a:rPr sz="900" spc="-5" dirty="0">
                          <a:solidFill>
                            <a:srgbClr val="1F487C"/>
                          </a:solidFill>
                          <a:latin typeface="Arial"/>
                          <a:cs typeface="Arial"/>
                        </a:rPr>
                        <a:t>т</a:t>
                      </a:r>
                      <a:r>
                        <a:rPr sz="900" dirty="0">
                          <a:solidFill>
                            <a:srgbClr val="1F487C"/>
                          </a:solidFill>
                          <a:latin typeface="Arial"/>
                          <a:cs typeface="Arial"/>
                        </a:rPr>
                        <a:t>ель)  </a:t>
                      </a:r>
                      <a:r>
                        <a:rPr sz="900" spc="-5" dirty="0">
                          <a:solidFill>
                            <a:srgbClr val="1F487C"/>
                          </a:solidFill>
                          <a:latin typeface="Arial"/>
                          <a:cs typeface="Arial"/>
                        </a:rPr>
                        <a:t>организации</a:t>
                      </a:r>
                      <a:endParaRPr sz="900">
                        <a:latin typeface="Arial"/>
                        <a:cs typeface="Arial"/>
                      </a:endParaRPr>
                    </a:p>
                  </a:txBody>
                  <a:tcPr marL="0" marR="0" marT="50165" marB="0">
                    <a:lnR w="38099">
                      <a:solidFill>
                        <a:srgbClr val="17375E"/>
                      </a:solidFill>
                      <a:prstDash val="solid"/>
                    </a:lnR>
                    <a:lnT w="9144">
                      <a:solidFill>
                        <a:srgbClr val="17375E"/>
                      </a:solidFill>
                      <a:prstDash val="solid"/>
                    </a:lnT>
                    <a:lnB w="9144">
                      <a:solidFill>
                        <a:srgbClr val="17375E"/>
                      </a:solidFill>
                      <a:prstDash val="solid"/>
                    </a:lnB>
                  </a:tcPr>
                </a:tc>
              </a:tr>
              <a:tr h="275842">
                <a:tc>
                  <a:txBody>
                    <a:bodyPr/>
                    <a:lstStyle/>
                    <a:p>
                      <a:endParaRPr sz="900">
                        <a:latin typeface="Arial"/>
                        <a:cs typeface="Arial"/>
                      </a:endParaRPr>
                    </a:p>
                  </a:txBody>
                  <a:tcPr marL="0" marR="0" marT="0" marB="0">
                    <a:lnL w="38099">
                      <a:solidFill>
                        <a:srgbClr val="17375E"/>
                      </a:solidFill>
                      <a:prstDash val="solid"/>
                    </a:lnL>
                    <a:lnT w="9144">
                      <a:solidFill>
                        <a:srgbClr val="17375E"/>
                      </a:solidFill>
                      <a:prstDash val="solid"/>
                    </a:lnT>
                  </a:tcPr>
                </a:tc>
                <a:tc>
                  <a:txBody>
                    <a:bodyPr/>
                    <a:lstStyle/>
                    <a:p>
                      <a:pPr marL="414020">
                        <a:lnSpc>
                          <a:spcPct val="100000"/>
                        </a:lnSpc>
                        <a:spcBef>
                          <a:spcPts val="880"/>
                        </a:spcBef>
                      </a:pPr>
                      <a:r>
                        <a:rPr sz="900" dirty="0">
                          <a:solidFill>
                            <a:srgbClr val="17375E"/>
                          </a:solidFill>
                          <a:latin typeface="Arial"/>
                          <a:cs typeface="Arial"/>
                        </a:rPr>
                        <a:t>Подписание</a:t>
                      </a:r>
                      <a:r>
                        <a:rPr sz="900" spc="-85" dirty="0">
                          <a:solidFill>
                            <a:srgbClr val="17375E"/>
                          </a:solidFill>
                          <a:latin typeface="Arial"/>
                          <a:cs typeface="Arial"/>
                        </a:rPr>
                        <a:t> </a:t>
                      </a:r>
                      <a:r>
                        <a:rPr sz="900" spc="-5" dirty="0">
                          <a:solidFill>
                            <a:srgbClr val="17375E"/>
                          </a:solidFill>
                          <a:latin typeface="Arial"/>
                          <a:cs typeface="Arial"/>
                        </a:rPr>
                        <a:t>контракта</a:t>
                      </a:r>
                      <a:endParaRPr sz="900" dirty="0">
                        <a:latin typeface="Arial"/>
                        <a:cs typeface="Arial"/>
                      </a:endParaRPr>
                    </a:p>
                  </a:txBody>
                  <a:tcPr marL="0" marR="0" marT="111760" marB="0">
                    <a:lnR w="38099">
                      <a:solidFill>
                        <a:srgbClr val="17375E"/>
                      </a:solidFill>
                      <a:prstDash val="solid"/>
                    </a:lnR>
                    <a:lnT w="9144">
                      <a:solidFill>
                        <a:srgbClr val="17375E"/>
                      </a:solidFill>
                      <a:prstDash val="solid"/>
                    </a:lnT>
                  </a:tcPr>
                </a:tc>
              </a:tr>
              <a:tr h="153289">
                <a:tc>
                  <a:txBody>
                    <a:bodyPr/>
                    <a:lstStyle/>
                    <a:p>
                      <a:pPr marL="163830">
                        <a:lnSpc>
                          <a:spcPct val="100000"/>
                        </a:lnSpc>
                        <a:spcBef>
                          <a:spcPts val="80"/>
                        </a:spcBef>
                      </a:pPr>
                      <a:r>
                        <a:rPr sz="900" spc="-5" dirty="0">
                          <a:solidFill>
                            <a:srgbClr val="1F487C"/>
                          </a:solidFill>
                          <a:latin typeface="Arial"/>
                          <a:cs typeface="Arial"/>
                        </a:rPr>
                        <a:t>Полномочия</a:t>
                      </a:r>
                      <a:endParaRPr sz="900">
                        <a:latin typeface="Arial"/>
                        <a:cs typeface="Arial"/>
                      </a:endParaRPr>
                    </a:p>
                  </a:txBody>
                  <a:tcPr marL="0" marR="0" marT="10160" marB="0">
                    <a:lnL w="38099">
                      <a:solidFill>
                        <a:srgbClr val="17375E"/>
                      </a:solidFill>
                      <a:prstDash val="solid"/>
                    </a:lnL>
                  </a:tcPr>
                </a:tc>
                <a:tc>
                  <a:txBody>
                    <a:bodyPr/>
                    <a:lstStyle/>
                    <a:p>
                      <a:endParaRPr sz="900">
                        <a:latin typeface="Arial"/>
                        <a:cs typeface="Arial"/>
                      </a:endParaRPr>
                    </a:p>
                  </a:txBody>
                  <a:tcPr marL="0" marR="0" marT="0" marB="0">
                    <a:lnR w="38099">
                      <a:solidFill>
                        <a:srgbClr val="17375E"/>
                      </a:solidFill>
                      <a:prstDash val="solid"/>
                    </a:lnR>
                  </a:tcPr>
                </a:tc>
              </a:tr>
              <a:tr h="144525">
                <a:tc>
                  <a:txBody>
                    <a:bodyPr/>
                    <a:lstStyle/>
                    <a:p>
                      <a:pPr marL="163830">
                        <a:lnSpc>
                          <a:spcPts val="1030"/>
                        </a:lnSpc>
                      </a:pPr>
                      <a:r>
                        <a:rPr sz="900" spc="-5" dirty="0">
                          <a:solidFill>
                            <a:srgbClr val="1F487C"/>
                          </a:solidFill>
                          <a:latin typeface="Arial"/>
                          <a:cs typeface="Arial"/>
                        </a:rPr>
                        <a:t>(Что?)</a:t>
                      </a:r>
                      <a:endParaRPr sz="900">
                        <a:latin typeface="Arial"/>
                        <a:cs typeface="Arial"/>
                      </a:endParaRPr>
                    </a:p>
                  </a:txBody>
                  <a:tcPr marL="0" marR="0" marT="0" marB="0">
                    <a:lnL w="38099">
                      <a:solidFill>
                        <a:srgbClr val="17375E"/>
                      </a:solidFill>
                      <a:prstDash val="solid"/>
                    </a:lnL>
                  </a:tcPr>
                </a:tc>
                <a:tc>
                  <a:txBody>
                    <a:bodyPr/>
                    <a:lstStyle/>
                    <a:p>
                      <a:pPr marL="418465">
                        <a:lnSpc>
                          <a:spcPct val="100000"/>
                        </a:lnSpc>
                        <a:spcBef>
                          <a:spcPts val="10"/>
                        </a:spcBef>
                      </a:pPr>
                      <a:r>
                        <a:rPr sz="900" dirty="0">
                          <a:solidFill>
                            <a:srgbClr val="17375E"/>
                          </a:solidFill>
                          <a:latin typeface="Arial"/>
                          <a:cs typeface="Arial"/>
                        </a:rPr>
                        <a:t>Подписание </a:t>
                      </a:r>
                      <a:r>
                        <a:rPr sz="900" spc="-5" dirty="0">
                          <a:solidFill>
                            <a:srgbClr val="17375E"/>
                          </a:solidFill>
                          <a:latin typeface="Arial"/>
                          <a:cs typeface="Arial"/>
                        </a:rPr>
                        <a:t>документа</a:t>
                      </a:r>
                      <a:r>
                        <a:rPr sz="900" spc="-85" dirty="0">
                          <a:solidFill>
                            <a:srgbClr val="17375E"/>
                          </a:solidFill>
                          <a:latin typeface="Arial"/>
                          <a:cs typeface="Arial"/>
                        </a:rPr>
                        <a:t> </a:t>
                      </a:r>
                      <a:r>
                        <a:rPr sz="900" spc="-5" dirty="0">
                          <a:solidFill>
                            <a:srgbClr val="17375E"/>
                          </a:solidFill>
                          <a:latin typeface="Arial"/>
                          <a:cs typeface="Arial"/>
                        </a:rPr>
                        <a:t>о</a:t>
                      </a:r>
                      <a:endParaRPr sz="900">
                        <a:latin typeface="Arial"/>
                        <a:cs typeface="Arial"/>
                      </a:endParaRPr>
                    </a:p>
                  </a:txBody>
                  <a:tcPr marL="0" marR="0" marT="1270" marB="0">
                    <a:lnR w="38099">
                      <a:solidFill>
                        <a:srgbClr val="17375E"/>
                      </a:solidFill>
                      <a:prstDash val="solid"/>
                    </a:lnR>
                  </a:tcPr>
                </a:tc>
              </a:tr>
              <a:tr h="298070">
                <a:tc>
                  <a:txBody>
                    <a:bodyPr/>
                    <a:lstStyle/>
                    <a:p>
                      <a:endParaRPr sz="900">
                        <a:latin typeface="Arial"/>
                        <a:cs typeface="Arial"/>
                      </a:endParaRPr>
                    </a:p>
                  </a:txBody>
                  <a:tcPr marL="0" marR="0" marT="0" marB="0">
                    <a:lnL w="38099">
                      <a:solidFill>
                        <a:srgbClr val="17375E"/>
                      </a:solidFill>
                      <a:prstDash val="solid"/>
                    </a:lnL>
                    <a:lnB w="9144">
                      <a:solidFill>
                        <a:srgbClr val="17375E"/>
                      </a:solidFill>
                      <a:prstDash val="solid"/>
                    </a:lnB>
                  </a:tcPr>
                </a:tc>
                <a:tc>
                  <a:txBody>
                    <a:bodyPr/>
                    <a:lstStyle/>
                    <a:p>
                      <a:pPr marL="418465">
                        <a:lnSpc>
                          <a:spcPts val="1030"/>
                        </a:lnSpc>
                      </a:pPr>
                      <a:r>
                        <a:rPr sz="900" dirty="0">
                          <a:solidFill>
                            <a:srgbClr val="17375E"/>
                          </a:solidFill>
                          <a:latin typeface="Arial"/>
                          <a:cs typeface="Arial"/>
                        </a:rPr>
                        <a:t>приемке</a:t>
                      </a:r>
                      <a:endParaRPr sz="900">
                        <a:latin typeface="Arial"/>
                        <a:cs typeface="Arial"/>
                      </a:endParaRPr>
                    </a:p>
                  </a:txBody>
                  <a:tcPr marL="0" marR="0" marT="0" marB="0">
                    <a:lnR w="38099">
                      <a:solidFill>
                        <a:srgbClr val="17375E"/>
                      </a:solidFill>
                      <a:prstDash val="solid"/>
                    </a:lnR>
                    <a:lnB w="9144">
                      <a:solidFill>
                        <a:srgbClr val="17375E"/>
                      </a:solidFill>
                      <a:prstDash val="solid"/>
                    </a:lnB>
                  </a:tcPr>
                </a:tc>
              </a:tr>
              <a:tr h="352044">
                <a:tc gridSpan="2">
                  <a:txBody>
                    <a:bodyPr/>
                    <a:lstStyle/>
                    <a:p>
                      <a:pPr marL="113030">
                        <a:lnSpc>
                          <a:spcPct val="100000"/>
                        </a:lnSpc>
                        <a:spcBef>
                          <a:spcPts val="660"/>
                        </a:spcBef>
                      </a:pPr>
                      <a:r>
                        <a:rPr sz="900" dirty="0">
                          <a:solidFill>
                            <a:srgbClr val="1F487C"/>
                          </a:solidFill>
                          <a:latin typeface="Arial"/>
                          <a:cs typeface="Arial"/>
                        </a:rPr>
                        <a:t>Передоверие</a:t>
                      </a:r>
                      <a:endParaRPr sz="900">
                        <a:latin typeface="Arial"/>
                        <a:cs typeface="Arial"/>
                      </a:endParaRPr>
                    </a:p>
                  </a:txBody>
                  <a:tcPr marL="0" marR="0" marT="83820" marB="0">
                    <a:lnL w="38099">
                      <a:solidFill>
                        <a:srgbClr val="17375E"/>
                      </a:solidFill>
                      <a:prstDash val="solid"/>
                    </a:lnL>
                    <a:lnR w="38099">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r>
              <a:tr h="546354">
                <a:tc>
                  <a:txBody>
                    <a:bodyPr/>
                    <a:lstStyle/>
                    <a:p>
                      <a:pPr marL="126364" marR="285115">
                        <a:lnSpc>
                          <a:spcPct val="100000"/>
                        </a:lnSpc>
                        <a:spcBef>
                          <a:spcPts val="340"/>
                        </a:spcBef>
                      </a:pPr>
                      <a:r>
                        <a:rPr sz="900" dirty="0">
                          <a:solidFill>
                            <a:srgbClr val="1F487C"/>
                          </a:solidFill>
                          <a:latin typeface="Arial"/>
                          <a:cs typeface="Arial"/>
                        </a:rPr>
                        <a:t>Срок</a:t>
                      </a:r>
                      <a:r>
                        <a:rPr sz="900" spc="-90" dirty="0">
                          <a:solidFill>
                            <a:srgbClr val="1F487C"/>
                          </a:solidFill>
                          <a:latin typeface="Arial"/>
                          <a:cs typeface="Arial"/>
                        </a:rPr>
                        <a:t> </a:t>
                      </a:r>
                      <a:r>
                        <a:rPr sz="900" dirty="0">
                          <a:solidFill>
                            <a:srgbClr val="1F487C"/>
                          </a:solidFill>
                          <a:latin typeface="Arial"/>
                          <a:cs typeface="Arial"/>
                        </a:rPr>
                        <a:t>действия  </a:t>
                      </a:r>
                      <a:r>
                        <a:rPr sz="900" spc="-5" dirty="0">
                          <a:solidFill>
                            <a:srgbClr val="1F487C"/>
                          </a:solidFill>
                          <a:latin typeface="Arial"/>
                          <a:cs typeface="Arial"/>
                        </a:rPr>
                        <a:t>доверенности</a:t>
                      </a:r>
                      <a:endParaRPr sz="900">
                        <a:latin typeface="Arial"/>
                        <a:cs typeface="Arial"/>
                      </a:endParaRPr>
                    </a:p>
                  </a:txBody>
                  <a:tcPr marL="0" marR="0" marT="43180" marB="0">
                    <a:lnL w="38099">
                      <a:solidFill>
                        <a:srgbClr val="17375E"/>
                      </a:solidFill>
                      <a:prstDash val="solid"/>
                    </a:lnL>
                    <a:lnT w="9144">
                      <a:solidFill>
                        <a:srgbClr val="17375E"/>
                      </a:solidFill>
                      <a:prstDash val="solid"/>
                    </a:lnT>
                    <a:lnB w="38099">
                      <a:solidFill>
                        <a:srgbClr val="17375E"/>
                      </a:solidFill>
                      <a:prstDash val="solid"/>
                    </a:lnB>
                  </a:tcPr>
                </a:tc>
                <a:tc>
                  <a:txBody>
                    <a:bodyPr/>
                    <a:lstStyle/>
                    <a:p>
                      <a:pPr>
                        <a:lnSpc>
                          <a:spcPct val="100000"/>
                        </a:lnSpc>
                        <a:spcBef>
                          <a:spcPts val="10"/>
                        </a:spcBef>
                      </a:pPr>
                      <a:endParaRPr sz="800" dirty="0">
                        <a:latin typeface="Times New Roman"/>
                        <a:cs typeface="Times New Roman"/>
                      </a:endParaRPr>
                    </a:p>
                    <a:p>
                      <a:pPr marL="274955">
                        <a:lnSpc>
                          <a:spcPct val="100000"/>
                        </a:lnSpc>
                        <a:spcBef>
                          <a:spcPts val="5"/>
                        </a:spcBef>
                      </a:pPr>
                      <a:r>
                        <a:rPr sz="900" dirty="0">
                          <a:solidFill>
                            <a:srgbClr val="1F487C"/>
                          </a:solidFill>
                          <a:latin typeface="Arial"/>
                          <a:cs typeface="Arial"/>
                        </a:rPr>
                        <a:t>01.01.2025</a:t>
                      </a:r>
                      <a:endParaRPr sz="900" dirty="0">
                        <a:latin typeface="Arial"/>
                        <a:cs typeface="Arial"/>
                      </a:endParaRPr>
                    </a:p>
                  </a:txBody>
                  <a:tcPr marL="0" marR="0" marT="1270" marB="0">
                    <a:lnR w="38099">
                      <a:solidFill>
                        <a:srgbClr val="17375E"/>
                      </a:solidFill>
                      <a:prstDash val="solid"/>
                    </a:lnR>
                    <a:lnT w="9144">
                      <a:solidFill>
                        <a:srgbClr val="17375E"/>
                      </a:solidFill>
                      <a:prstDash val="solid"/>
                    </a:lnT>
                    <a:lnB w="38099">
                      <a:solidFill>
                        <a:srgbClr val="17375E"/>
                      </a:solidFill>
                      <a:prstDash val="solid"/>
                    </a:lnB>
                  </a:tcPr>
                </a:tc>
              </a:tr>
            </a:tbl>
          </a:graphicData>
        </a:graphic>
      </p:graphicFrame>
      <p:sp>
        <p:nvSpPr>
          <p:cNvPr id="9" name="object 9"/>
          <p:cNvSpPr/>
          <p:nvPr/>
        </p:nvSpPr>
        <p:spPr>
          <a:xfrm>
            <a:off x="7955280" y="3227832"/>
            <a:ext cx="138683" cy="138684"/>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7962900" y="2906267"/>
            <a:ext cx="138683" cy="138684"/>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7965947" y="2912364"/>
            <a:ext cx="131445" cy="109855"/>
          </a:xfrm>
          <a:custGeom>
            <a:avLst/>
            <a:gdLst/>
            <a:ahLst/>
            <a:cxnLst/>
            <a:rect l="l" t="t" r="r" b="b"/>
            <a:pathLst>
              <a:path w="131445" h="109855">
                <a:moveTo>
                  <a:pt x="0" y="109727"/>
                </a:moveTo>
                <a:lnTo>
                  <a:pt x="131064" y="109727"/>
                </a:lnTo>
                <a:lnTo>
                  <a:pt x="131064" y="0"/>
                </a:lnTo>
                <a:lnTo>
                  <a:pt x="0" y="0"/>
                </a:lnTo>
                <a:lnTo>
                  <a:pt x="0" y="109727"/>
                </a:lnTo>
                <a:close/>
              </a:path>
            </a:pathLst>
          </a:custGeom>
          <a:ln w="6096">
            <a:solidFill>
              <a:srgbClr val="17375E"/>
            </a:solidFill>
          </a:ln>
        </p:spPr>
        <p:txBody>
          <a:bodyPr wrap="square" lIns="0" tIns="0" rIns="0" bIns="0" rtlCol="0"/>
          <a:lstStyle/>
          <a:p>
            <a:endParaRPr/>
          </a:p>
        </p:txBody>
      </p:sp>
      <p:sp>
        <p:nvSpPr>
          <p:cNvPr id="12" name="object 12"/>
          <p:cNvSpPr/>
          <p:nvPr/>
        </p:nvSpPr>
        <p:spPr>
          <a:xfrm>
            <a:off x="7961376" y="3232404"/>
            <a:ext cx="129539" cy="109855"/>
          </a:xfrm>
          <a:custGeom>
            <a:avLst/>
            <a:gdLst/>
            <a:ahLst/>
            <a:cxnLst/>
            <a:rect l="l" t="t" r="r" b="b"/>
            <a:pathLst>
              <a:path w="129540" h="109854">
                <a:moveTo>
                  <a:pt x="0" y="109727"/>
                </a:moveTo>
                <a:lnTo>
                  <a:pt x="129540" y="109727"/>
                </a:lnTo>
                <a:lnTo>
                  <a:pt x="129540" y="0"/>
                </a:lnTo>
                <a:lnTo>
                  <a:pt x="0" y="0"/>
                </a:lnTo>
                <a:lnTo>
                  <a:pt x="0" y="109727"/>
                </a:lnTo>
                <a:close/>
              </a:path>
            </a:pathLst>
          </a:custGeom>
          <a:ln w="6096">
            <a:solidFill>
              <a:srgbClr val="17375E"/>
            </a:solidFill>
          </a:ln>
        </p:spPr>
        <p:txBody>
          <a:bodyPr wrap="square" lIns="0" tIns="0" rIns="0" bIns="0" rtlCol="0"/>
          <a:lstStyle/>
          <a:p>
            <a:endParaRPr/>
          </a:p>
        </p:txBody>
      </p:sp>
      <p:sp>
        <p:nvSpPr>
          <p:cNvPr id="13" name="object 13"/>
          <p:cNvSpPr/>
          <p:nvPr/>
        </p:nvSpPr>
        <p:spPr>
          <a:xfrm>
            <a:off x="9830561" y="2148839"/>
            <a:ext cx="535940" cy="114300"/>
          </a:xfrm>
          <a:custGeom>
            <a:avLst/>
            <a:gdLst/>
            <a:ahLst/>
            <a:cxnLst/>
            <a:rect l="l" t="t" r="r" b="b"/>
            <a:pathLst>
              <a:path w="535940" h="114300">
                <a:moveTo>
                  <a:pt x="421259" y="0"/>
                </a:moveTo>
                <a:lnTo>
                  <a:pt x="421259" y="114300"/>
                </a:lnTo>
                <a:lnTo>
                  <a:pt x="497459" y="76200"/>
                </a:lnTo>
                <a:lnTo>
                  <a:pt x="440309" y="76200"/>
                </a:lnTo>
                <a:lnTo>
                  <a:pt x="440309" y="38100"/>
                </a:lnTo>
                <a:lnTo>
                  <a:pt x="497459" y="38100"/>
                </a:lnTo>
                <a:lnTo>
                  <a:pt x="421259" y="0"/>
                </a:lnTo>
                <a:close/>
              </a:path>
              <a:path w="535940" h="114300">
                <a:moveTo>
                  <a:pt x="421259" y="38100"/>
                </a:moveTo>
                <a:lnTo>
                  <a:pt x="0" y="38100"/>
                </a:lnTo>
                <a:lnTo>
                  <a:pt x="0" y="76200"/>
                </a:lnTo>
                <a:lnTo>
                  <a:pt x="421259" y="76200"/>
                </a:lnTo>
                <a:lnTo>
                  <a:pt x="421259" y="38100"/>
                </a:lnTo>
                <a:close/>
              </a:path>
              <a:path w="535940" h="114300">
                <a:moveTo>
                  <a:pt x="497459" y="38100"/>
                </a:moveTo>
                <a:lnTo>
                  <a:pt x="440309" y="38100"/>
                </a:lnTo>
                <a:lnTo>
                  <a:pt x="440309" y="76200"/>
                </a:lnTo>
                <a:lnTo>
                  <a:pt x="497459" y="76200"/>
                </a:lnTo>
                <a:lnTo>
                  <a:pt x="535559" y="57150"/>
                </a:lnTo>
                <a:lnTo>
                  <a:pt x="497459" y="38100"/>
                </a:lnTo>
                <a:close/>
              </a:path>
            </a:pathLst>
          </a:custGeom>
          <a:solidFill>
            <a:srgbClr val="17375E"/>
          </a:solidFill>
        </p:spPr>
        <p:txBody>
          <a:bodyPr wrap="square" lIns="0" tIns="0" rIns="0" bIns="0" rtlCol="0"/>
          <a:lstStyle/>
          <a:p>
            <a:endParaRPr/>
          </a:p>
        </p:txBody>
      </p:sp>
      <p:sp>
        <p:nvSpPr>
          <p:cNvPr id="14" name="object 14"/>
          <p:cNvSpPr/>
          <p:nvPr/>
        </p:nvSpPr>
        <p:spPr>
          <a:xfrm>
            <a:off x="6623304" y="2959607"/>
            <a:ext cx="0" cy="360045"/>
          </a:xfrm>
          <a:custGeom>
            <a:avLst/>
            <a:gdLst/>
            <a:ahLst/>
            <a:cxnLst/>
            <a:rect l="l" t="t" r="r" b="b"/>
            <a:pathLst>
              <a:path h="360045">
                <a:moveTo>
                  <a:pt x="0" y="0"/>
                </a:moveTo>
                <a:lnTo>
                  <a:pt x="0" y="360044"/>
                </a:lnTo>
              </a:path>
            </a:pathLst>
          </a:custGeom>
          <a:ln w="9144">
            <a:solidFill>
              <a:srgbClr val="17375E"/>
            </a:solidFill>
            <a:prstDash val="sysDash"/>
          </a:ln>
        </p:spPr>
        <p:txBody>
          <a:bodyPr wrap="square" lIns="0" tIns="0" rIns="0" bIns="0" rtlCol="0"/>
          <a:lstStyle/>
          <a:p>
            <a:endParaRPr/>
          </a:p>
        </p:txBody>
      </p:sp>
      <p:sp>
        <p:nvSpPr>
          <p:cNvPr id="15" name="object 15"/>
          <p:cNvSpPr/>
          <p:nvPr/>
        </p:nvSpPr>
        <p:spPr>
          <a:xfrm>
            <a:off x="9464040" y="3997452"/>
            <a:ext cx="320040" cy="384048"/>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7962900" y="3704844"/>
            <a:ext cx="138683" cy="138683"/>
          </a:xfrm>
          <a:prstGeom prst="rect">
            <a:avLst/>
          </a:prstGeom>
          <a:blipFill>
            <a:blip r:embed="rId3" cstate="print"/>
            <a:stretch>
              <a:fillRect/>
            </a:stretch>
          </a:blipFill>
        </p:spPr>
        <p:txBody>
          <a:bodyPr wrap="square" lIns="0" tIns="0" rIns="0" bIns="0" rtlCol="0"/>
          <a:lstStyle/>
          <a:p>
            <a:endParaRPr/>
          </a:p>
        </p:txBody>
      </p:sp>
      <p:sp>
        <p:nvSpPr>
          <p:cNvPr id="17" name="object 17"/>
          <p:cNvSpPr/>
          <p:nvPr/>
        </p:nvSpPr>
        <p:spPr>
          <a:xfrm>
            <a:off x="7968995" y="3709415"/>
            <a:ext cx="129539" cy="109855"/>
          </a:xfrm>
          <a:custGeom>
            <a:avLst/>
            <a:gdLst/>
            <a:ahLst/>
            <a:cxnLst/>
            <a:rect l="l" t="t" r="r" b="b"/>
            <a:pathLst>
              <a:path w="129540" h="109854">
                <a:moveTo>
                  <a:pt x="0" y="109728"/>
                </a:moveTo>
                <a:lnTo>
                  <a:pt x="129540" y="109728"/>
                </a:lnTo>
                <a:lnTo>
                  <a:pt x="129540" y="0"/>
                </a:lnTo>
                <a:lnTo>
                  <a:pt x="0" y="0"/>
                </a:lnTo>
                <a:lnTo>
                  <a:pt x="0" y="109728"/>
                </a:lnTo>
                <a:close/>
              </a:path>
            </a:pathLst>
          </a:custGeom>
          <a:ln w="6096">
            <a:solidFill>
              <a:srgbClr val="17375E"/>
            </a:solidFill>
          </a:ln>
        </p:spPr>
        <p:txBody>
          <a:bodyPr wrap="square" lIns="0" tIns="0" rIns="0" bIns="0" rtlCol="0"/>
          <a:lstStyle/>
          <a:p>
            <a:endParaRPr/>
          </a:p>
        </p:txBody>
      </p:sp>
      <p:sp>
        <p:nvSpPr>
          <p:cNvPr id="18" name="object 18"/>
          <p:cNvSpPr txBox="1"/>
          <p:nvPr/>
        </p:nvSpPr>
        <p:spPr>
          <a:xfrm>
            <a:off x="4035551" y="1748767"/>
            <a:ext cx="2244090" cy="861774"/>
          </a:xfrm>
          <a:prstGeom prst="rect">
            <a:avLst/>
          </a:prstGeom>
        </p:spPr>
        <p:txBody>
          <a:bodyPr vert="horz" wrap="square" lIns="0" tIns="0" rIns="0" bIns="0" rtlCol="0">
            <a:spAutoFit/>
          </a:bodyPr>
          <a:lstStyle/>
          <a:p>
            <a:pPr marL="12700" marR="5080" algn="ctr">
              <a:lnSpc>
                <a:spcPct val="100000"/>
              </a:lnSpc>
            </a:pPr>
            <a:r>
              <a:rPr sz="1400" b="1" dirty="0">
                <a:solidFill>
                  <a:srgbClr val="17375E"/>
                </a:solidFill>
                <a:latin typeface="Corbel" panose="020B0503020204020204" pitchFamily="34" charset="0"/>
                <a:cs typeface="Arial"/>
              </a:rPr>
              <a:t>Доверенность </a:t>
            </a:r>
            <a:r>
              <a:rPr sz="1400" b="1" spc="-5" dirty="0">
                <a:solidFill>
                  <a:srgbClr val="17375E"/>
                </a:solidFill>
                <a:latin typeface="Corbel" panose="020B0503020204020204" pitchFamily="34" charset="0"/>
                <a:cs typeface="Arial"/>
              </a:rPr>
              <a:t>формируется </a:t>
            </a:r>
            <a:r>
              <a:rPr sz="1400" b="1" dirty="0">
                <a:solidFill>
                  <a:srgbClr val="17375E"/>
                </a:solidFill>
                <a:latin typeface="Corbel" panose="020B0503020204020204" pitchFamily="34" charset="0"/>
                <a:cs typeface="Arial"/>
              </a:rPr>
              <a:t>на  основании</a:t>
            </a:r>
            <a:r>
              <a:rPr sz="1400" b="1" spc="-55" dirty="0">
                <a:solidFill>
                  <a:srgbClr val="17375E"/>
                </a:solidFill>
                <a:latin typeface="Corbel" panose="020B0503020204020204" pitchFamily="34" charset="0"/>
                <a:cs typeface="Arial"/>
              </a:rPr>
              <a:t> </a:t>
            </a:r>
            <a:r>
              <a:rPr sz="1400" b="1" spc="-5" dirty="0">
                <a:solidFill>
                  <a:srgbClr val="17375E"/>
                </a:solidFill>
                <a:latin typeface="Corbel" panose="020B0503020204020204" pitchFamily="34" charset="0"/>
                <a:cs typeface="Arial"/>
              </a:rPr>
              <a:t>предустановленных  </a:t>
            </a:r>
            <a:r>
              <a:rPr sz="1400" b="1" dirty="0">
                <a:solidFill>
                  <a:srgbClr val="17375E"/>
                </a:solidFill>
                <a:latin typeface="Corbel" panose="020B0503020204020204" pitchFamily="34" charset="0"/>
                <a:cs typeface="Arial"/>
              </a:rPr>
              <a:t>прав</a:t>
            </a:r>
            <a:r>
              <a:rPr sz="1400" b="1" spc="-105" dirty="0">
                <a:solidFill>
                  <a:srgbClr val="17375E"/>
                </a:solidFill>
                <a:latin typeface="Corbel" panose="020B0503020204020204" pitchFamily="34" charset="0"/>
                <a:cs typeface="Arial"/>
              </a:rPr>
              <a:t> </a:t>
            </a:r>
            <a:r>
              <a:rPr sz="1400" b="1" spc="-5" dirty="0">
                <a:solidFill>
                  <a:srgbClr val="17375E"/>
                </a:solidFill>
                <a:latin typeface="Corbel" panose="020B0503020204020204" pitchFamily="34" charset="0"/>
                <a:cs typeface="Arial"/>
              </a:rPr>
              <a:t>доступа</a:t>
            </a:r>
            <a:endParaRPr sz="1400" dirty="0">
              <a:latin typeface="Corbel" panose="020B0503020204020204" pitchFamily="34" charset="0"/>
              <a:cs typeface="Arial"/>
            </a:endParaRPr>
          </a:p>
        </p:txBody>
      </p:sp>
      <p:sp>
        <p:nvSpPr>
          <p:cNvPr id="27" name="object 27"/>
          <p:cNvSpPr txBox="1"/>
          <p:nvPr/>
        </p:nvSpPr>
        <p:spPr>
          <a:xfrm>
            <a:off x="280415" y="669311"/>
            <a:ext cx="3669411" cy="3016210"/>
          </a:xfrm>
          <a:prstGeom prst="rect">
            <a:avLst/>
          </a:prstGeom>
          <a:ln w="38100">
            <a:solidFill>
              <a:srgbClr val="17375E"/>
            </a:solidFill>
          </a:ln>
        </p:spPr>
        <p:txBody>
          <a:bodyPr vert="horz" wrap="square" lIns="0" tIns="0" rIns="0" bIns="0" rtlCol="0">
            <a:spAutoFit/>
          </a:bodyPr>
          <a:lstStyle/>
          <a:p>
            <a:pPr marL="79375"/>
            <a:r>
              <a:rPr sz="1400" b="1" spc="-5" dirty="0">
                <a:latin typeface="Corbel" panose="020B0503020204020204" pitchFamily="34" charset="0"/>
                <a:cs typeface="Arial"/>
              </a:rPr>
              <a:t>Права</a:t>
            </a:r>
            <a:r>
              <a:rPr sz="1400" b="1" spc="-95" dirty="0">
                <a:latin typeface="Corbel" panose="020B0503020204020204" pitchFamily="34" charset="0"/>
                <a:cs typeface="Arial"/>
              </a:rPr>
              <a:t> </a:t>
            </a:r>
            <a:r>
              <a:rPr sz="1400" b="1" spc="-10" dirty="0">
                <a:latin typeface="Corbel" panose="020B0503020204020204" pitchFamily="34" charset="0"/>
                <a:cs typeface="Arial"/>
              </a:rPr>
              <a:t>доступа</a:t>
            </a:r>
            <a:endParaRPr sz="1400" dirty="0">
              <a:latin typeface="Corbel" panose="020B0503020204020204" pitchFamily="34" charset="0"/>
              <a:cs typeface="Arial"/>
            </a:endParaRPr>
          </a:p>
          <a:p>
            <a:pPr marL="109855"/>
            <a:r>
              <a:rPr sz="1400" b="1" u="sng" dirty="0">
                <a:latin typeface="Corbel" panose="020B0503020204020204" pitchFamily="34" charset="0"/>
                <a:cs typeface="Arial"/>
              </a:rPr>
              <a:t>Заключение </a:t>
            </a:r>
            <a:r>
              <a:rPr sz="1400" b="1" u="sng" spc="-10" dirty="0">
                <a:latin typeface="Corbel" panose="020B0503020204020204" pitchFamily="34" charset="0"/>
                <a:cs typeface="Arial"/>
              </a:rPr>
              <a:t>контракта </a:t>
            </a:r>
            <a:r>
              <a:rPr sz="1400" b="1" u="sng" spc="-5" dirty="0">
                <a:latin typeface="Corbel" panose="020B0503020204020204" pitchFamily="34" charset="0"/>
                <a:cs typeface="Arial"/>
              </a:rPr>
              <a:t>по </a:t>
            </a:r>
            <a:r>
              <a:rPr sz="1400" b="1" u="sng" spc="-10" dirty="0">
                <a:latin typeface="Corbel" panose="020B0503020204020204" pitchFamily="34" charset="0"/>
                <a:cs typeface="Arial"/>
              </a:rPr>
              <a:t>результатам </a:t>
            </a:r>
            <a:r>
              <a:rPr sz="1400" b="1" u="sng" spc="-5" dirty="0">
                <a:latin typeface="Corbel" panose="020B0503020204020204" pitchFamily="34" charset="0"/>
                <a:cs typeface="Arial"/>
              </a:rPr>
              <a:t>электронной</a:t>
            </a:r>
            <a:r>
              <a:rPr sz="1400" b="1" u="sng" spc="40" dirty="0">
                <a:latin typeface="Corbel" panose="020B0503020204020204" pitchFamily="34" charset="0"/>
                <a:cs typeface="Arial"/>
              </a:rPr>
              <a:t> </a:t>
            </a:r>
            <a:r>
              <a:rPr sz="1400" b="1" u="sng" spc="-5" dirty="0">
                <a:latin typeface="Corbel" panose="020B0503020204020204" pitchFamily="34" charset="0"/>
                <a:cs typeface="Arial"/>
              </a:rPr>
              <a:t>процедуры</a:t>
            </a:r>
            <a:endParaRPr sz="1400" dirty="0">
              <a:latin typeface="Corbel" panose="020B0503020204020204" pitchFamily="34" charset="0"/>
              <a:cs typeface="Arial"/>
            </a:endParaRPr>
          </a:p>
          <a:p>
            <a:pPr marL="504825" indent="-171450">
              <a:buFont typeface="Arial" panose="020B0604020202020204" pitchFamily="34" charset="0"/>
              <a:buChar char="•"/>
            </a:pPr>
            <a:r>
              <a:rPr sz="1400" spc="-5" dirty="0">
                <a:latin typeface="Corbel" panose="020B0503020204020204" pitchFamily="34" charset="0"/>
                <a:cs typeface="Arial"/>
              </a:rPr>
              <a:t>Создание </a:t>
            </a:r>
            <a:r>
              <a:rPr sz="1400" dirty="0">
                <a:latin typeface="Corbel" panose="020B0503020204020204" pitchFamily="34" charset="0"/>
                <a:cs typeface="Arial"/>
              </a:rPr>
              <a:t>проекта</a:t>
            </a:r>
            <a:r>
              <a:rPr sz="1400" spc="-45" dirty="0">
                <a:latin typeface="Corbel" panose="020B0503020204020204" pitchFamily="34" charset="0"/>
                <a:cs typeface="Arial"/>
              </a:rPr>
              <a:t> </a:t>
            </a:r>
            <a:r>
              <a:rPr sz="1400" spc="-5" dirty="0">
                <a:latin typeface="Corbel" panose="020B0503020204020204" pitchFamily="34" charset="0"/>
                <a:cs typeface="Arial"/>
              </a:rPr>
              <a:t>контракта</a:t>
            </a:r>
            <a:endParaRPr sz="1400" dirty="0">
              <a:latin typeface="Corbel" panose="020B0503020204020204" pitchFamily="34" charset="0"/>
              <a:cs typeface="Arial"/>
            </a:endParaRPr>
          </a:p>
          <a:p>
            <a:pPr marL="504825" indent="-171450">
              <a:buFont typeface="Arial" panose="020B0604020202020204" pitchFamily="34" charset="0"/>
              <a:buChar char="•"/>
            </a:pPr>
            <a:r>
              <a:rPr sz="1400" dirty="0">
                <a:latin typeface="Corbel" panose="020B0503020204020204" pitchFamily="34" charset="0"/>
                <a:cs typeface="Arial"/>
              </a:rPr>
              <a:t>Подписание </a:t>
            </a:r>
            <a:r>
              <a:rPr sz="1400" spc="-5" dirty="0">
                <a:latin typeface="Corbel" panose="020B0503020204020204" pitchFamily="34" charset="0"/>
                <a:cs typeface="Arial"/>
              </a:rPr>
              <a:t>заказчиком контракта (требуется</a:t>
            </a:r>
            <a:r>
              <a:rPr sz="1400" spc="15" dirty="0">
                <a:latin typeface="Corbel" panose="020B0503020204020204" pitchFamily="34" charset="0"/>
                <a:cs typeface="Arial"/>
              </a:rPr>
              <a:t> </a:t>
            </a:r>
            <a:r>
              <a:rPr sz="1400" spc="-5" dirty="0">
                <a:latin typeface="Corbel" panose="020B0503020204020204" pitchFamily="34" charset="0"/>
                <a:cs typeface="Arial"/>
              </a:rPr>
              <a:t>МЧД)</a:t>
            </a:r>
            <a:endParaRPr sz="1400" dirty="0">
              <a:latin typeface="Corbel" panose="020B0503020204020204" pitchFamily="34" charset="0"/>
              <a:cs typeface="Arial"/>
            </a:endParaRPr>
          </a:p>
          <a:p>
            <a:endParaRPr sz="1400" dirty="0">
              <a:latin typeface="Corbel" panose="020B0503020204020204" pitchFamily="34" charset="0"/>
              <a:cs typeface="Times New Roman"/>
            </a:endParaRPr>
          </a:p>
          <a:p>
            <a:endParaRPr sz="1400" dirty="0">
              <a:latin typeface="Corbel" panose="020B0503020204020204" pitchFamily="34" charset="0"/>
              <a:cs typeface="Times New Roman"/>
            </a:endParaRPr>
          </a:p>
          <a:p>
            <a:pPr marL="106680"/>
            <a:r>
              <a:rPr sz="1400" b="1" u="sng" spc="-10" dirty="0">
                <a:latin typeface="Corbel" panose="020B0503020204020204" pitchFamily="34" charset="0"/>
                <a:cs typeface="Arial"/>
              </a:rPr>
              <a:t>Работа </a:t>
            </a:r>
            <a:r>
              <a:rPr sz="1400" b="1" u="sng" spc="-5" dirty="0">
                <a:latin typeface="Corbel" panose="020B0503020204020204" pitchFamily="34" charset="0"/>
                <a:cs typeface="Arial"/>
              </a:rPr>
              <a:t>с </a:t>
            </a:r>
            <a:r>
              <a:rPr sz="1400" b="1" u="sng" spc="-10" dirty="0">
                <a:latin typeface="Corbel" panose="020B0503020204020204" pitchFamily="34" charset="0"/>
                <a:cs typeface="Arial"/>
              </a:rPr>
              <a:t>документами </a:t>
            </a:r>
            <a:r>
              <a:rPr sz="1400" b="1" u="sng" dirty="0">
                <a:latin typeface="Corbel" panose="020B0503020204020204" pitchFamily="34" charset="0"/>
                <a:cs typeface="Arial"/>
              </a:rPr>
              <a:t>о</a:t>
            </a:r>
            <a:r>
              <a:rPr sz="1400" b="1" u="sng" spc="50" dirty="0">
                <a:latin typeface="Corbel" panose="020B0503020204020204" pitchFamily="34" charset="0"/>
                <a:cs typeface="Arial"/>
              </a:rPr>
              <a:t> </a:t>
            </a:r>
            <a:r>
              <a:rPr sz="1400" b="1" u="sng" spc="-5" dirty="0">
                <a:latin typeface="Corbel" panose="020B0503020204020204" pitchFamily="34" charset="0"/>
                <a:cs typeface="Arial"/>
              </a:rPr>
              <a:t>приемке</a:t>
            </a:r>
            <a:endParaRPr sz="1400" dirty="0">
              <a:latin typeface="Corbel" panose="020B0503020204020204" pitchFamily="34" charset="0"/>
              <a:cs typeface="Arial"/>
            </a:endParaRPr>
          </a:p>
          <a:p>
            <a:pPr marL="545465" indent="-171450">
              <a:buFont typeface="Arial" panose="020B0604020202020204" pitchFamily="34" charset="0"/>
              <a:buChar char="•"/>
            </a:pPr>
            <a:r>
              <a:rPr sz="1400" spc="-5" dirty="0">
                <a:latin typeface="Corbel" panose="020B0503020204020204" pitchFamily="34" charset="0"/>
                <a:cs typeface="Arial"/>
              </a:rPr>
              <a:t>Работа </a:t>
            </a:r>
            <a:r>
              <a:rPr sz="1400" dirty="0">
                <a:latin typeface="Corbel" panose="020B0503020204020204" pitchFamily="34" charset="0"/>
                <a:cs typeface="Arial"/>
              </a:rPr>
              <a:t>с</a:t>
            </a:r>
            <a:r>
              <a:rPr sz="1400" spc="-45" dirty="0">
                <a:latin typeface="Corbel" panose="020B0503020204020204" pitchFamily="34" charset="0"/>
                <a:cs typeface="Arial"/>
              </a:rPr>
              <a:t> </a:t>
            </a:r>
            <a:r>
              <a:rPr sz="1400" spc="-5" dirty="0">
                <a:latin typeface="Corbel" panose="020B0503020204020204" pitchFamily="34" charset="0"/>
                <a:cs typeface="Arial"/>
              </a:rPr>
              <a:t>документами</a:t>
            </a:r>
            <a:endParaRPr sz="1400" dirty="0">
              <a:latin typeface="Corbel" panose="020B0503020204020204" pitchFamily="34" charset="0"/>
              <a:cs typeface="Arial"/>
            </a:endParaRPr>
          </a:p>
          <a:p>
            <a:pPr marL="545465" indent="-171450">
              <a:buFont typeface="Arial" panose="020B0604020202020204" pitchFamily="34" charset="0"/>
              <a:buChar char="•"/>
            </a:pPr>
            <a:r>
              <a:rPr sz="1400" dirty="0">
                <a:latin typeface="Corbel" panose="020B0503020204020204" pitchFamily="34" charset="0"/>
                <a:cs typeface="Arial"/>
              </a:rPr>
              <a:t>Подписание </a:t>
            </a:r>
            <a:r>
              <a:rPr sz="1400" spc="-5" dirty="0">
                <a:latin typeface="Corbel" panose="020B0503020204020204" pitchFamily="34" charset="0"/>
                <a:cs typeface="Arial"/>
              </a:rPr>
              <a:t>документа о </a:t>
            </a:r>
            <a:r>
              <a:rPr sz="1400" dirty="0">
                <a:latin typeface="Corbel" panose="020B0503020204020204" pitchFamily="34" charset="0"/>
                <a:cs typeface="Arial"/>
              </a:rPr>
              <a:t>приемке </a:t>
            </a:r>
            <a:r>
              <a:rPr sz="1400" spc="-5" dirty="0">
                <a:latin typeface="Corbel" panose="020B0503020204020204" pitchFamily="34" charset="0"/>
                <a:cs typeface="Arial"/>
              </a:rPr>
              <a:t>(требуется</a:t>
            </a:r>
            <a:r>
              <a:rPr sz="1400" spc="-65" dirty="0">
                <a:latin typeface="Corbel" panose="020B0503020204020204" pitchFamily="34" charset="0"/>
                <a:cs typeface="Arial"/>
              </a:rPr>
              <a:t> </a:t>
            </a:r>
            <a:r>
              <a:rPr sz="1400" dirty="0">
                <a:latin typeface="Corbel" panose="020B0503020204020204" pitchFamily="34" charset="0"/>
                <a:cs typeface="Arial"/>
              </a:rPr>
              <a:t>МЧД)</a:t>
            </a:r>
          </a:p>
          <a:p>
            <a:pPr marL="544830" indent="-171450">
              <a:buFont typeface="Arial" panose="020B0604020202020204" pitchFamily="34" charset="0"/>
              <a:buChar char="•"/>
            </a:pPr>
            <a:r>
              <a:rPr sz="1400" dirty="0">
                <a:latin typeface="Corbel" panose="020B0503020204020204" pitchFamily="34" charset="0"/>
                <a:cs typeface="Arial"/>
              </a:rPr>
              <a:t>Подписание </a:t>
            </a:r>
            <a:r>
              <a:rPr sz="1400" spc="-5" dirty="0">
                <a:latin typeface="Corbel" panose="020B0503020204020204" pitchFamily="34" charset="0"/>
                <a:cs typeface="Arial"/>
              </a:rPr>
              <a:t>корректировочных</a:t>
            </a:r>
            <a:r>
              <a:rPr sz="1400" spc="-20" dirty="0">
                <a:latin typeface="Corbel" panose="020B0503020204020204" pitchFamily="34" charset="0"/>
                <a:cs typeface="Arial"/>
              </a:rPr>
              <a:t> </a:t>
            </a:r>
            <a:r>
              <a:rPr sz="1400" spc="-5" dirty="0">
                <a:latin typeface="Corbel" panose="020B0503020204020204" pitchFamily="34" charset="0"/>
                <a:cs typeface="Arial"/>
              </a:rPr>
              <a:t>документов</a:t>
            </a:r>
            <a:endParaRPr sz="1400" dirty="0">
              <a:latin typeface="Corbel" panose="020B0503020204020204" pitchFamily="34" charset="0"/>
              <a:cs typeface="Arial"/>
            </a:endParaRPr>
          </a:p>
        </p:txBody>
      </p:sp>
      <p:sp>
        <p:nvSpPr>
          <p:cNvPr id="29" name="object 29"/>
          <p:cNvSpPr/>
          <p:nvPr/>
        </p:nvSpPr>
        <p:spPr>
          <a:xfrm>
            <a:off x="6618731" y="2921507"/>
            <a:ext cx="1260475" cy="76200"/>
          </a:xfrm>
          <a:custGeom>
            <a:avLst/>
            <a:gdLst/>
            <a:ahLst/>
            <a:cxnLst/>
            <a:rect l="l" t="t" r="r" b="b"/>
            <a:pathLst>
              <a:path w="1260475" h="76200">
                <a:moveTo>
                  <a:pt x="50800" y="31750"/>
                </a:moveTo>
                <a:lnTo>
                  <a:pt x="0" y="31750"/>
                </a:lnTo>
                <a:lnTo>
                  <a:pt x="0" y="44450"/>
                </a:lnTo>
                <a:lnTo>
                  <a:pt x="50800" y="44450"/>
                </a:lnTo>
                <a:lnTo>
                  <a:pt x="50800" y="31750"/>
                </a:lnTo>
                <a:close/>
              </a:path>
              <a:path w="1260475" h="76200">
                <a:moveTo>
                  <a:pt x="139700" y="31750"/>
                </a:moveTo>
                <a:lnTo>
                  <a:pt x="88900" y="31750"/>
                </a:lnTo>
                <a:lnTo>
                  <a:pt x="88900" y="44450"/>
                </a:lnTo>
                <a:lnTo>
                  <a:pt x="139700" y="44450"/>
                </a:lnTo>
                <a:lnTo>
                  <a:pt x="139700" y="31750"/>
                </a:lnTo>
                <a:close/>
              </a:path>
              <a:path w="1260475" h="76200">
                <a:moveTo>
                  <a:pt x="228600" y="31750"/>
                </a:moveTo>
                <a:lnTo>
                  <a:pt x="177800" y="31750"/>
                </a:lnTo>
                <a:lnTo>
                  <a:pt x="177800" y="44450"/>
                </a:lnTo>
                <a:lnTo>
                  <a:pt x="228600" y="44450"/>
                </a:lnTo>
                <a:lnTo>
                  <a:pt x="228600" y="31750"/>
                </a:lnTo>
                <a:close/>
              </a:path>
              <a:path w="1260475" h="76200">
                <a:moveTo>
                  <a:pt x="317500" y="31750"/>
                </a:moveTo>
                <a:lnTo>
                  <a:pt x="266700" y="31750"/>
                </a:lnTo>
                <a:lnTo>
                  <a:pt x="266700" y="44450"/>
                </a:lnTo>
                <a:lnTo>
                  <a:pt x="317500" y="44450"/>
                </a:lnTo>
                <a:lnTo>
                  <a:pt x="317500" y="31750"/>
                </a:lnTo>
                <a:close/>
              </a:path>
              <a:path w="1260475" h="76200">
                <a:moveTo>
                  <a:pt x="406400" y="31750"/>
                </a:moveTo>
                <a:lnTo>
                  <a:pt x="355600" y="31750"/>
                </a:lnTo>
                <a:lnTo>
                  <a:pt x="355600" y="44450"/>
                </a:lnTo>
                <a:lnTo>
                  <a:pt x="406400" y="44450"/>
                </a:lnTo>
                <a:lnTo>
                  <a:pt x="406400" y="31750"/>
                </a:lnTo>
                <a:close/>
              </a:path>
              <a:path w="1260475" h="76200">
                <a:moveTo>
                  <a:pt x="495300" y="31750"/>
                </a:moveTo>
                <a:lnTo>
                  <a:pt x="444500" y="31750"/>
                </a:lnTo>
                <a:lnTo>
                  <a:pt x="444500" y="44450"/>
                </a:lnTo>
                <a:lnTo>
                  <a:pt x="495300" y="44450"/>
                </a:lnTo>
                <a:lnTo>
                  <a:pt x="495300" y="31750"/>
                </a:lnTo>
                <a:close/>
              </a:path>
              <a:path w="1260475" h="76200">
                <a:moveTo>
                  <a:pt x="584200" y="31750"/>
                </a:moveTo>
                <a:lnTo>
                  <a:pt x="533400" y="31750"/>
                </a:lnTo>
                <a:lnTo>
                  <a:pt x="533400" y="44450"/>
                </a:lnTo>
                <a:lnTo>
                  <a:pt x="584200" y="44450"/>
                </a:lnTo>
                <a:lnTo>
                  <a:pt x="584200" y="31750"/>
                </a:lnTo>
                <a:close/>
              </a:path>
              <a:path w="1260475" h="76200">
                <a:moveTo>
                  <a:pt x="673100" y="31750"/>
                </a:moveTo>
                <a:lnTo>
                  <a:pt x="622300" y="31750"/>
                </a:lnTo>
                <a:lnTo>
                  <a:pt x="622300" y="44450"/>
                </a:lnTo>
                <a:lnTo>
                  <a:pt x="673100" y="44450"/>
                </a:lnTo>
                <a:lnTo>
                  <a:pt x="673100" y="31750"/>
                </a:lnTo>
                <a:close/>
              </a:path>
              <a:path w="1260475" h="76200">
                <a:moveTo>
                  <a:pt x="762000" y="31750"/>
                </a:moveTo>
                <a:lnTo>
                  <a:pt x="711200" y="31750"/>
                </a:lnTo>
                <a:lnTo>
                  <a:pt x="711200" y="44450"/>
                </a:lnTo>
                <a:lnTo>
                  <a:pt x="762000" y="44450"/>
                </a:lnTo>
                <a:lnTo>
                  <a:pt x="762000" y="31750"/>
                </a:lnTo>
                <a:close/>
              </a:path>
              <a:path w="1260475" h="76200">
                <a:moveTo>
                  <a:pt x="850900" y="31750"/>
                </a:moveTo>
                <a:lnTo>
                  <a:pt x="800100" y="31750"/>
                </a:lnTo>
                <a:lnTo>
                  <a:pt x="800100" y="44450"/>
                </a:lnTo>
                <a:lnTo>
                  <a:pt x="850900" y="44450"/>
                </a:lnTo>
                <a:lnTo>
                  <a:pt x="850900" y="31750"/>
                </a:lnTo>
                <a:close/>
              </a:path>
              <a:path w="1260475" h="76200">
                <a:moveTo>
                  <a:pt x="939800" y="31750"/>
                </a:moveTo>
                <a:lnTo>
                  <a:pt x="889000" y="31750"/>
                </a:lnTo>
                <a:lnTo>
                  <a:pt x="889000" y="44450"/>
                </a:lnTo>
                <a:lnTo>
                  <a:pt x="939800" y="44450"/>
                </a:lnTo>
                <a:lnTo>
                  <a:pt x="939800" y="31750"/>
                </a:lnTo>
                <a:close/>
              </a:path>
              <a:path w="1260475" h="76200">
                <a:moveTo>
                  <a:pt x="1028700" y="31750"/>
                </a:moveTo>
                <a:lnTo>
                  <a:pt x="977900" y="31750"/>
                </a:lnTo>
                <a:lnTo>
                  <a:pt x="977900" y="44450"/>
                </a:lnTo>
                <a:lnTo>
                  <a:pt x="1028700" y="44450"/>
                </a:lnTo>
                <a:lnTo>
                  <a:pt x="1028700" y="31750"/>
                </a:lnTo>
                <a:close/>
              </a:path>
              <a:path w="1260475" h="76200">
                <a:moveTo>
                  <a:pt x="1117600" y="31750"/>
                </a:moveTo>
                <a:lnTo>
                  <a:pt x="1066800" y="31750"/>
                </a:lnTo>
                <a:lnTo>
                  <a:pt x="1066800" y="44450"/>
                </a:lnTo>
                <a:lnTo>
                  <a:pt x="1117600" y="44450"/>
                </a:lnTo>
                <a:lnTo>
                  <a:pt x="1117600" y="31750"/>
                </a:lnTo>
                <a:close/>
              </a:path>
              <a:path w="1260475" h="76200">
                <a:moveTo>
                  <a:pt x="1183767" y="0"/>
                </a:moveTo>
                <a:lnTo>
                  <a:pt x="1183767" y="76200"/>
                </a:lnTo>
                <a:lnTo>
                  <a:pt x="1247267" y="44450"/>
                </a:lnTo>
                <a:lnTo>
                  <a:pt x="1196467" y="44450"/>
                </a:lnTo>
                <a:lnTo>
                  <a:pt x="1196467" y="31750"/>
                </a:lnTo>
                <a:lnTo>
                  <a:pt x="1247267" y="31750"/>
                </a:lnTo>
                <a:lnTo>
                  <a:pt x="1183767" y="0"/>
                </a:lnTo>
                <a:close/>
              </a:path>
              <a:path w="1260475" h="76200">
                <a:moveTo>
                  <a:pt x="1183767" y="31750"/>
                </a:moveTo>
                <a:lnTo>
                  <a:pt x="1155700" y="31750"/>
                </a:lnTo>
                <a:lnTo>
                  <a:pt x="1155700" y="44450"/>
                </a:lnTo>
                <a:lnTo>
                  <a:pt x="1183767" y="44450"/>
                </a:lnTo>
                <a:lnTo>
                  <a:pt x="1183767" y="31750"/>
                </a:lnTo>
                <a:close/>
              </a:path>
              <a:path w="1260475" h="76200">
                <a:moveTo>
                  <a:pt x="1247267" y="31750"/>
                </a:moveTo>
                <a:lnTo>
                  <a:pt x="1196467" y="31750"/>
                </a:lnTo>
                <a:lnTo>
                  <a:pt x="1196467" y="44450"/>
                </a:lnTo>
                <a:lnTo>
                  <a:pt x="1247267" y="44450"/>
                </a:lnTo>
                <a:lnTo>
                  <a:pt x="1259967" y="38100"/>
                </a:lnTo>
                <a:lnTo>
                  <a:pt x="1247267" y="31750"/>
                </a:lnTo>
                <a:close/>
              </a:path>
            </a:pathLst>
          </a:custGeom>
          <a:solidFill>
            <a:srgbClr val="17375E"/>
          </a:solidFill>
        </p:spPr>
        <p:txBody>
          <a:bodyPr wrap="square" lIns="0" tIns="0" rIns="0" bIns="0" rtlCol="0"/>
          <a:lstStyle/>
          <a:p>
            <a:endParaRPr/>
          </a:p>
        </p:txBody>
      </p:sp>
      <p:sp>
        <p:nvSpPr>
          <p:cNvPr id="30" name="object 30"/>
          <p:cNvSpPr/>
          <p:nvPr/>
        </p:nvSpPr>
        <p:spPr>
          <a:xfrm>
            <a:off x="6635495" y="3282696"/>
            <a:ext cx="1260475" cy="76200"/>
          </a:xfrm>
          <a:custGeom>
            <a:avLst/>
            <a:gdLst/>
            <a:ahLst/>
            <a:cxnLst/>
            <a:rect l="l" t="t" r="r" b="b"/>
            <a:pathLst>
              <a:path w="1260475" h="76200">
                <a:moveTo>
                  <a:pt x="50800" y="31750"/>
                </a:moveTo>
                <a:lnTo>
                  <a:pt x="0" y="31750"/>
                </a:lnTo>
                <a:lnTo>
                  <a:pt x="0" y="44450"/>
                </a:lnTo>
                <a:lnTo>
                  <a:pt x="50800" y="44450"/>
                </a:lnTo>
                <a:lnTo>
                  <a:pt x="50800" y="31750"/>
                </a:lnTo>
                <a:close/>
              </a:path>
              <a:path w="1260475" h="76200">
                <a:moveTo>
                  <a:pt x="139700" y="31750"/>
                </a:moveTo>
                <a:lnTo>
                  <a:pt x="88900" y="31750"/>
                </a:lnTo>
                <a:lnTo>
                  <a:pt x="88900" y="44450"/>
                </a:lnTo>
                <a:lnTo>
                  <a:pt x="139700" y="44450"/>
                </a:lnTo>
                <a:lnTo>
                  <a:pt x="139700" y="31750"/>
                </a:lnTo>
                <a:close/>
              </a:path>
              <a:path w="1260475" h="76200">
                <a:moveTo>
                  <a:pt x="228600" y="31750"/>
                </a:moveTo>
                <a:lnTo>
                  <a:pt x="177800" y="31750"/>
                </a:lnTo>
                <a:lnTo>
                  <a:pt x="177800" y="44450"/>
                </a:lnTo>
                <a:lnTo>
                  <a:pt x="228600" y="44450"/>
                </a:lnTo>
                <a:lnTo>
                  <a:pt x="228600" y="31750"/>
                </a:lnTo>
                <a:close/>
              </a:path>
              <a:path w="1260475" h="76200">
                <a:moveTo>
                  <a:pt x="317500" y="31750"/>
                </a:moveTo>
                <a:lnTo>
                  <a:pt x="266700" y="31750"/>
                </a:lnTo>
                <a:lnTo>
                  <a:pt x="266700" y="44450"/>
                </a:lnTo>
                <a:lnTo>
                  <a:pt x="317500" y="44450"/>
                </a:lnTo>
                <a:lnTo>
                  <a:pt x="317500" y="31750"/>
                </a:lnTo>
                <a:close/>
              </a:path>
              <a:path w="1260475" h="76200">
                <a:moveTo>
                  <a:pt x="406400" y="31750"/>
                </a:moveTo>
                <a:lnTo>
                  <a:pt x="355600" y="31750"/>
                </a:lnTo>
                <a:lnTo>
                  <a:pt x="355600" y="44450"/>
                </a:lnTo>
                <a:lnTo>
                  <a:pt x="406400" y="44450"/>
                </a:lnTo>
                <a:lnTo>
                  <a:pt x="406400" y="31750"/>
                </a:lnTo>
                <a:close/>
              </a:path>
              <a:path w="1260475" h="76200">
                <a:moveTo>
                  <a:pt x="495300" y="31750"/>
                </a:moveTo>
                <a:lnTo>
                  <a:pt x="444500" y="31750"/>
                </a:lnTo>
                <a:lnTo>
                  <a:pt x="444500" y="44450"/>
                </a:lnTo>
                <a:lnTo>
                  <a:pt x="495300" y="44450"/>
                </a:lnTo>
                <a:lnTo>
                  <a:pt x="495300" y="31750"/>
                </a:lnTo>
                <a:close/>
              </a:path>
              <a:path w="1260475" h="76200">
                <a:moveTo>
                  <a:pt x="584200" y="31750"/>
                </a:moveTo>
                <a:lnTo>
                  <a:pt x="533400" y="31750"/>
                </a:lnTo>
                <a:lnTo>
                  <a:pt x="533400" y="44450"/>
                </a:lnTo>
                <a:lnTo>
                  <a:pt x="584200" y="44450"/>
                </a:lnTo>
                <a:lnTo>
                  <a:pt x="584200" y="31750"/>
                </a:lnTo>
                <a:close/>
              </a:path>
              <a:path w="1260475" h="76200">
                <a:moveTo>
                  <a:pt x="673100" y="31750"/>
                </a:moveTo>
                <a:lnTo>
                  <a:pt x="622300" y="31750"/>
                </a:lnTo>
                <a:lnTo>
                  <a:pt x="622300" y="44450"/>
                </a:lnTo>
                <a:lnTo>
                  <a:pt x="673100" y="44450"/>
                </a:lnTo>
                <a:lnTo>
                  <a:pt x="673100" y="31750"/>
                </a:lnTo>
                <a:close/>
              </a:path>
              <a:path w="1260475" h="76200">
                <a:moveTo>
                  <a:pt x="762000" y="31750"/>
                </a:moveTo>
                <a:lnTo>
                  <a:pt x="711200" y="31750"/>
                </a:lnTo>
                <a:lnTo>
                  <a:pt x="711200" y="44450"/>
                </a:lnTo>
                <a:lnTo>
                  <a:pt x="762000" y="44450"/>
                </a:lnTo>
                <a:lnTo>
                  <a:pt x="762000" y="31750"/>
                </a:lnTo>
                <a:close/>
              </a:path>
              <a:path w="1260475" h="76200">
                <a:moveTo>
                  <a:pt x="850900" y="31750"/>
                </a:moveTo>
                <a:lnTo>
                  <a:pt x="800100" y="31750"/>
                </a:lnTo>
                <a:lnTo>
                  <a:pt x="800100" y="44450"/>
                </a:lnTo>
                <a:lnTo>
                  <a:pt x="850900" y="44450"/>
                </a:lnTo>
                <a:lnTo>
                  <a:pt x="850900" y="31750"/>
                </a:lnTo>
                <a:close/>
              </a:path>
              <a:path w="1260475" h="76200">
                <a:moveTo>
                  <a:pt x="939800" y="31750"/>
                </a:moveTo>
                <a:lnTo>
                  <a:pt x="889000" y="31750"/>
                </a:lnTo>
                <a:lnTo>
                  <a:pt x="889000" y="44450"/>
                </a:lnTo>
                <a:lnTo>
                  <a:pt x="939800" y="44450"/>
                </a:lnTo>
                <a:lnTo>
                  <a:pt x="939800" y="31750"/>
                </a:lnTo>
                <a:close/>
              </a:path>
              <a:path w="1260475" h="76200">
                <a:moveTo>
                  <a:pt x="1028700" y="31750"/>
                </a:moveTo>
                <a:lnTo>
                  <a:pt x="977900" y="31750"/>
                </a:lnTo>
                <a:lnTo>
                  <a:pt x="977900" y="44450"/>
                </a:lnTo>
                <a:lnTo>
                  <a:pt x="1028700" y="44450"/>
                </a:lnTo>
                <a:lnTo>
                  <a:pt x="1028700" y="31750"/>
                </a:lnTo>
                <a:close/>
              </a:path>
              <a:path w="1260475" h="76200">
                <a:moveTo>
                  <a:pt x="1117600" y="31750"/>
                </a:moveTo>
                <a:lnTo>
                  <a:pt x="1066800" y="31750"/>
                </a:lnTo>
                <a:lnTo>
                  <a:pt x="1066800" y="44450"/>
                </a:lnTo>
                <a:lnTo>
                  <a:pt x="1117600" y="44450"/>
                </a:lnTo>
                <a:lnTo>
                  <a:pt x="1117600" y="31750"/>
                </a:lnTo>
                <a:close/>
              </a:path>
              <a:path w="1260475" h="76200">
                <a:moveTo>
                  <a:pt x="1183767" y="0"/>
                </a:moveTo>
                <a:lnTo>
                  <a:pt x="1183767" y="76200"/>
                </a:lnTo>
                <a:lnTo>
                  <a:pt x="1247267" y="44450"/>
                </a:lnTo>
                <a:lnTo>
                  <a:pt x="1196467" y="44450"/>
                </a:lnTo>
                <a:lnTo>
                  <a:pt x="1196467" y="31750"/>
                </a:lnTo>
                <a:lnTo>
                  <a:pt x="1247267" y="31750"/>
                </a:lnTo>
                <a:lnTo>
                  <a:pt x="1183767" y="0"/>
                </a:lnTo>
                <a:close/>
              </a:path>
              <a:path w="1260475" h="76200">
                <a:moveTo>
                  <a:pt x="1183767" y="31750"/>
                </a:moveTo>
                <a:lnTo>
                  <a:pt x="1155700" y="31750"/>
                </a:lnTo>
                <a:lnTo>
                  <a:pt x="1155700" y="44450"/>
                </a:lnTo>
                <a:lnTo>
                  <a:pt x="1183767" y="44450"/>
                </a:lnTo>
                <a:lnTo>
                  <a:pt x="1183767" y="31750"/>
                </a:lnTo>
                <a:close/>
              </a:path>
              <a:path w="1260475" h="76200">
                <a:moveTo>
                  <a:pt x="1247267" y="31750"/>
                </a:moveTo>
                <a:lnTo>
                  <a:pt x="1196467" y="31750"/>
                </a:lnTo>
                <a:lnTo>
                  <a:pt x="1196467" y="44450"/>
                </a:lnTo>
                <a:lnTo>
                  <a:pt x="1247267" y="44450"/>
                </a:lnTo>
                <a:lnTo>
                  <a:pt x="1259967" y="38100"/>
                </a:lnTo>
                <a:lnTo>
                  <a:pt x="1247267" y="31750"/>
                </a:lnTo>
                <a:close/>
              </a:path>
            </a:pathLst>
          </a:custGeom>
          <a:solidFill>
            <a:srgbClr val="17375E"/>
          </a:solidFill>
        </p:spPr>
        <p:txBody>
          <a:bodyPr wrap="square" lIns="0" tIns="0" rIns="0" bIns="0" rtlCol="0"/>
          <a:lstStyle/>
          <a:p>
            <a:endParaRPr/>
          </a:p>
        </p:txBody>
      </p:sp>
      <p:sp>
        <p:nvSpPr>
          <p:cNvPr id="31" name="object 31"/>
          <p:cNvSpPr txBox="1"/>
          <p:nvPr/>
        </p:nvSpPr>
        <p:spPr>
          <a:xfrm>
            <a:off x="10033254" y="3230626"/>
            <a:ext cx="2061845" cy="861774"/>
          </a:xfrm>
          <a:prstGeom prst="rect">
            <a:avLst/>
          </a:prstGeom>
        </p:spPr>
        <p:txBody>
          <a:bodyPr vert="horz" wrap="square" lIns="0" tIns="0" rIns="0" bIns="0" rtlCol="0">
            <a:spAutoFit/>
          </a:bodyPr>
          <a:lstStyle/>
          <a:p>
            <a:pPr algn="ctr">
              <a:lnSpc>
                <a:spcPct val="100000"/>
              </a:lnSpc>
            </a:pPr>
            <a:r>
              <a:rPr sz="1400" b="1" spc="-5" dirty="0">
                <a:latin typeface="Corbel" panose="020B0503020204020204" pitchFamily="34" charset="0"/>
                <a:cs typeface="Arial"/>
              </a:rPr>
              <a:t>Подписание</a:t>
            </a:r>
            <a:r>
              <a:rPr sz="1400" b="1" spc="-35" dirty="0">
                <a:latin typeface="Corbel" panose="020B0503020204020204" pitchFamily="34" charset="0"/>
                <a:cs typeface="Arial"/>
              </a:rPr>
              <a:t> </a:t>
            </a:r>
            <a:r>
              <a:rPr sz="1400" b="1" spc="-10" dirty="0">
                <a:latin typeface="Corbel" panose="020B0503020204020204" pitchFamily="34" charset="0"/>
                <a:cs typeface="Arial"/>
              </a:rPr>
              <a:t>доверенности</a:t>
            </a:r>
            <a:endParaRPr sz="1400" dirty="0">
              <a:latin typeface="Corbel" panose="020B0503020204020204" pitchFamily="34" charset="0"/>
              <a:cs typeface="Arial"/>
            </a:endParaRPr>
          </a:p>
          <a:p>
            <a:pPr marL="635" algn="ctr">
              <a:lnSpc>
                <a:spcPct val="100000"/>
              </a:lnSpc>
            </a:pPr>
            <a:r>
              <a:rPr sz="1400" b="1" dirty="0">
                <a:latin typeface="Corbel" panose="020B0503020204020204" pitchFamily="34" charset="0"/>
                <a:cs typeface="Arial"/>
              </a:rPr>
              <a:t>=</a:t>
            </a:r>
            <a:endParaRPr sz="1400" dirty="0">
              <a:latin typeface="Corbel" panose="020B0503020204020204" pitchFamily="34" charset="0"/>
              <a:cs typeface="Arial"/>
            </a:endParaRPr>
          </a:p>
          <a:p>
            <a:pPr algn="ctr">
              <a:lnSpc>
                <a:spcPct val="100000"/>
              </a:lnSpc>
            </a:pPr>
            <a:r>
              <a:rPr sz="1400" b="1" spc="-5" dirty="0">
                <a:latin typeface="Corbel" panose="020B0503020204020204" pitchFamily="34" charset="0"/>
                <a:cs typeface="Arial"/>
              </a:rPr>
              <a:t>сохранение прав</a:t>
            </a:r>
            <a:r>
              <a:rPr sz="1400" b="1" spc="-70" dirty="0">
                <a:latin typeface="Corbel" panose="020B0503020204020204" pitchFamily="34" charset="0"/>
                <a:cs typeface="Arial"/>
              </a:rPr>
              <a:t> </a:t>
            </a:r>
            <a:r>
              <a:rPr sz="1400" b="1" spc="-10" dirty="0">
                <a:latin typeface="Corbel" panose="020B0503020204020204" pitchFamily="34" charset="0"/>
                <a:cs typeface="Arial"/>
              </a:rPr>
              <a:t>доступа</a:t>
            </a:r>
            <a:endParaRPr sz="1400" dirty="0">
              <a:latin typeface="Corbel" panose="020B0503020204020204" pitchFamily="34" charset="0"/>
              <a:cs typeface="Arial"/>
            </a:endParaRPr>
          </a:p>
        </p:txBody>
      </p:sp>
      <p:sp>
        <p:nvSpPr>
          <p:cNvPr id="32" name="object 32"/>
          <p:cNvSpPr txBox="1"/>
          <p:nvPr/>
        </p:nvSpPr>
        <p:spPr>
          <a:xfrm>
            <a:off x="407619" y="4071366"/>
            <a:ext cx="1294130" cy="608965"/>
          </a:xfrm>
          <a:prstGeom prst="rect">
            <a:avLst/>
          </a:prstGeom>
        </p:spPr>
        <p:txBody>
          <a:bodyPr vert="horz" wrap="square" lIns="0" tIns="0" rIns="0" bIns="0" rtlCol="0">
            <a:spAutoFit/>
          </a:bodyPr>
          <a:lstStyle/>
          <a:p>
            <a:pPr marL="12700" marR="5080">
              <a:lnSpc>
                <a:spcPct val="100000"/>
              </a:lnSpc>
            </a:pPr>
            <a:r>
              <a:rPr sz="1300" b="1" spc="-5" dirty="0">
                <a:latin typeface="Arial"/>
                <a:cs typeface="Arial"/>
              </a:rPr>
              <a:t>Первичная  </a:t>
            </a:r>
            <a:r>
              <a:rPr sz="1300" b="1" spc="-10" dirty="0">
                <a:latin typeface="Arial"/>
                <a:cs typeface="Arial"/>
              </a:rPr>
              <a:t>установка</a:t>
            </a:r>
            <a:r>
              <a:rPr sz="1300" b="1" spc="-30" dirty="0">
                <a:latin typeface="Arial"/>
                <a:cs typeface="Arial"/>
              </a:rPr>
              <a:t> </a:t>
            </a:r>
            <a:r>
              <a:rPr sz="1300" b="1" spc="-5" dirty="0">
                <a:latin typeface="Arial"/>
                <a:cs typeface="Arial"/>
              </a:rPr>
              <a:t>прав  </a:t>
            </a:r>
            <a:r>
              <a:rPr sz="1300" b="1" spc="-15" dirty="0">
                <a:latin typeface="Arial"/>
                <a:cs typeface="Arial"/>
              </a:rPr>
              <a:t>пользователю</a:t>
            </a:r>
            <a:endParaRPr sz="1300" dirty="0">
              <a:latin typeface="Arial"/>
              <a:cs typeface="Arial"/>
            </a:endParaRPr>
          </a:p>
        </p:txBody>
      </p:sp>
      <p:sp>
        <p:nvSpPr>
          <p:cNvPr id="33" name="object 33"/>
          <p:cNvSpPr txBox="1"/>
          <p:nvPr/>
        </p:nvSpPr>
        <p:spPr>
          <a:xfrm>
            <a:off x="421640" y="5061966"/>
            <a:ext cx="1466850" cy="410845"/>
          </a:xfrm>
          <a:prstGeom prst="rect">
            <a:avLst/>
          </a:prstGeom>
        </p:spPr>
        <p:txBody>
          <a:bodyPr vert="horz" wrap="square" lIns="0" tIns="0" rIns="0" bIns="0" rtlCol="0">
            <a:spAutoFit/>
          </a:bodyPr>
          <a:lstStyle/>
          <a:p>
            <a:pPr marL="12700" marR="5080">
              <a:lnSpc>
                <a:spcPct val="100000"/>
              </a:lnSpc>
            </a:pPr>
            <a:r>
              <a:rPr sz="1300" b="1" spc="-5" dirty="0">
                <a:latin typeface="Arial"/>
                <a:cs typeface="Arial"/>
              </a:rPr>
              <a:t>Добавление</a:t>
            </a:r>
            <a:r>
              <a:rPr sz="1300" b="1" spc="-55" dirty="0">
                <a:latin typeface="Arial"/>
                <a:cs typeface="Arial"/>
              </a:rPr>
              <a:t> </a:t>
            </a:r>
            <a:r>
              <a:rPr sz="1300" b="1" spc="-5" dirty="0">
                <a:latin typeface="Arial"/>
                <a:cs typeface="Arial"/>
              </a:rPr>
              <a:t>прав  </a:t>
            </a:r>
            <a:r>
              <a:rPr sz="1300" b="1" spc="-15" dirty="0">
                <a:latin typeface="Arial"/>
                <a:cs typeface="Arial"/>
              </a:rPr>
              <a:t>пользователю</a:t>
            </a:r>
            <a:endParaRPr sz="1300">
              <a:latin typeface="Arial"/>
              <a:cs typeface="Arial"/>
            </a:endParaRPr>
          </a:p>
        </p:txBody>
      </p:sp>
      <p:sp>
        <p:nvSpPr>
          <p:cNvPr id="34" name="object 34"/>
          <p:cNvSpPr txBox="1"/>
          <p:nvPr/>
        </p:nvSpPr>
        <p:spPr>
          <a:xfrm>
            <a:off x="2847213" y="4804917"/>
            <a:ext cx="2478405" cy="200055"/>
          </a:xfrm>
          <a:prstGeom prst="rect">
            <a:avLst/>
          </a:prstGeom>
        </p:spPr>
        <p:txBody>
          <a:bodyPr vert="horz" wrap="square" lIns="0" tIns="0" rIns="0" bIns="0" rtlCol="0">
            <a:spAutoFit/>
          </a:bodyPr>
          <a:lstStyle/>
          <a:p>
            <a:pPr marL="12700">
              <a:lnSpc>
                <a:spcPct val="100000"/>
              </a:lnSpc>
            </a:pPr>
            <a:r>
              <a:rPr sz="1300" b="1" spc="-5" dirty="0">
                <a:solidFill>
                  <a:srgbClr val="17375E"/>
                </a:solidFill>
                <a:latin typeface="Arial"/>
                <a:cs typeface="Arial"/>
              </a:rPr>
              <a:t>1.  </a:t>
            </a:r>
            <a:r>
              <a:rPr sz="1300" b="1" spc="-10" dirty="0">
                <a:latin typeface="Arial"/>
                <a:cs typeface="Arial"/>
              </a:rPr>
              <a:t>Формирование новой</a:t>
            </a:r>
            <a:r>
              <a:rPr sz="1300" b="1" spc="80" dirty="0">
                <a:latin typeface="Arial"/>
                <a:cs typeface="Arial"/>
              </a:rPr>
              <a:t> </a:t>
            </a:r>
            <a:r>
              <a:rPr sz="1300" b="1" dirty="0">
                <a:latin typeface="Arial"/>
                <a:cs typeface="Arial"/>
              </a:rPr>
              <a:t>МЧД</a:t>
            </a:r>
            <a:endParaRPr sz="1300" dirty="0">
              <a:latin typeface="Arial"/>
              <a:cs typeface="Arial"/>
            </a:endParaRPr>
          </a:p>
        </p:txBody>
      </p:sp>
      <p:sp>
        <p:nvSpPr>
          <p:cNvPr id="35" name="object 35"/>
          <p:cNvSpPr txBox="1"/>
          <p:nvPr/>
        </p:nvSpPr>
        <p:spPr>
          <a:xfrm>
            <a:off x="2847213" y="5079619"/>
            <a:ext cx="3241675" cy="608965"/>
          </a:xfrm>
          <a:prstGeom prst="rect">
            <a:avLst/>
          </a:prstGeom>
        </p:spPr>
        <p:txBody>
          <a:bodyPr vert="horz" wrap="square" lIns="0" tIns="0" rIns="0" bIns="0" rtlCol="0">
            <a:spAutoFit/>
          </a:bodyPr>
          <a:lstStyle/>
          <a:p>
            <a:pPr marL="241300" marR="5080" indent="-228600" algn="just">
              <a:lnSpc>
                <a:spcPct val="100000"/>
              </a:lnSpc>
            </a:pPr>
            <a:r>
              <a:rPr sz="1300" b="1" spc="-5" dirty="0">
                <a:latin typeface="Arial"/>
                <a:cs typeface="Arial"/>
              </a:rPr>
              <a:t>2. Одновременное формирование  </a:t>
            </a:r>
            <a:r>
              <a:rPr sz="1300" b="1" spc="-10" dirty="0">
                <a:latin typeface="Arial"/>
                <a:cs typeface="Arial"/>
              </a:rPr>
              <a:t>заявления </a:t>
            </a:r>
            <a:r>
              <a:rPr sz="1300" b="1" spc="-5" dirty="0">
                <a:latin typeface="Arial"/>
                <a:cs typeface="Arial"/>
              </a:rPr>
              <a:t>об </a:t>
            </a:r>
            <a:r>
              <a:rPr sz="1300" b="1" spc="-10" dirty="0">
                <a:latin typeface="Arial"/>
                <a:cs typeface="Arial"/>
              </a:rPr>
              <a:t>отмене </a:t>
            </a:r>
            <a:r>
              <a:rPr sz="1300" b="1" dirty="0">
                <a:latin typeface="Arial"/>
                <a:cs typeface="Arial"/>
              </a:rPr>
              <a:t>прежней МЧД  </a:t>
            </a:r>
            <a:r>
              <a:rPr sz="1300" b="1" spc="-5" dirty="0">
                <a:latin typeface="Arial"/>
                <a:cs typeface="Arial"/>
              </a:rPr>
              <a:t>и </a:t>
            </a:r>
            <a:r>
              <a:rPr sz="1300" b="1" spc="-10" dirty="0">
                <a:latin typeface="Arial"/>
                <a:cs typeface="Arial"/>
              </a:rPr>
              <a:t>формирование новой</a:t>
            </a:r>
            <a:r>
              <a:rPr sz="1300" b="1" spc="60" dirty="0">
                <a:latin typeface="Arial"/>
                <a:cs typeface="Arial"/>
              </a:rPr>
              <a:t> </a:t>
            </a:r>
            <a:r>
              <a:rPr sz="1300" b="1" dirty="0">
                <a:latin typeface="Arial"/>
                <a:cs typeface="Arial"/>
              </a:rPr>
              <a:t>МЧД</a:t>
            </a:r>
            <a:endParaRPr sz="1300" dirty="0">
              <a:latin typeface="Arial"/>
              <a:cs typeface="Arial"/>
            </a:endParaRPr>
          </a:p>
        </p:txBody>
      </p:sp>
      <p:sp>
        <p:nvSpPr>
          <p:cNvPr id="36" name="object 36"/>
          <p:cNvSpPr txBox="1"/>
          <p:nvPr/>
        </p:nvSpPr>
        <p:spPr>
          <a:xfrm>
            <a:off x="2889885" y="4256658"/>
            <a:ext cx="1969770" cy="200055"/>
          </a:xfrm>
          <a:prstGeom prst="rect">
            <a:avLst/>
          </a:prstGeom>
        </p:spPr>
        <p:txBody>
          <a:bodyPr vert="horz" wrap="square" lIns="0" tIns="0" rIns="0" bIns="0" rtlCol="0">
            <a:spAutoFit/>
          </a:bodyPr>
          <a:lstStyle/>
          <a:p>
            <a:pPr marL="12700">
              <a:lnSpc>
                <a:spcPct val="100000"/>
              </a:lnSpc>
            </a:pPr>
            <a:r>
              <a:rPr sz="1300" b="1" spc="-5" dirty="0">
                <a:solidFill>
                  <a:srgbClr val="17375E"/>
                </a:solidFill>
                <a:latin typeface="Arial"/>
                <a:cs typeface="Arial"/>
              </a:rPr>
              <a:t>1</a:t>
            </a:r>
            <a:r>
              <a:rPr sz="1300" b="1" spc="-5" dirty="0">
                <a:latin typeface="Arial"/>
                <a:cs typeface="Arial"/>
              </a:rPr>
              <a:t>. Создание </a:t>
            </a:r>
            <a:r>
              <a:rPr sz="1300" b="1" spc="-10" dirty="0">
                <a:latin typeface="Arial"/>
                <a:cs typeface="Arial"/>
              </a:rPr>
              <a:t>новой</a:t>
            </a:r>
            <a:r>
              <a:rPr sz="1300" b="1" spc="-5" dirty="0">
                <a:latin typeface="Arial"/>
                <a:cs typeface="Arial"/>
              </a:rPr>
              <a:t> </a:t>
            </a:r>
            <a:r>
              <a:rPr sz="1300" b="1" dirty="0">
                <a:latin typeface="Arial"/>
                <a:cs typeface="Arial"/>
              </a:rPr>
              <a:t>МЧД</a:t>
            </a:r>
            <a:endParaRPr sz="1300" dirty="0">
              <a:latin typeface="Arial"/>
              <a:cs typeface="Arial"/>
            </a:endParaRPr>
          </a:p>
        </p:txBody>
      </p:sp>
      <p:sp>
        <p:nvSpPr>
          <p:cNvPr id="37" name="object 37"/>
          <p:cNvSpPr txBox="1"/>
          <p:nvPr/>
        </p:nvSpPr>
        <p:spPr>
          <a:xfrm>
            <a:off x="135128" y="4236339"/>
            <a:ext cx="125095" cy="228600"/>
          </a:xfrm>
          <a:prstGeom prst="rect">
            <a:avLst/>
          </a:prstGeom>
        </p:spPr>
        <p:txBody>
          <a:bodyPr vert="horz" wrap="square" lIns="0" tIns="0" rIns="0" bIns="0" rtlCol="0">
            <a:spAutoFit/>
          </a:bodyPr>
          <a:lstStyle/>
          <a:p>
            <a:pPr marL="12700">
              <a:lnSpc>
                <a:spcPct val="100000"/>
              </a:lnSpc>
            </a:pPr>
            <a:r>
              <a:rPr sz="1400" dirty="0">
                <a:solidFill>
                  <a:srgbClr val="17375E"/>
                </a:solidFill>
                <a:latin typeface="Arial"/>
                <a:cs typeface="Arial"/>
              </a:rPr>
              <a:t>1</a:t>
            </a:r>
            <a:endParaRPr sz="1400">
              <a:latin typeface="Arial"/>
              <a:cs typeface="Arial"/>
            </a:endParaRPr>
          </a:p>
        </p:txBody>
      </p:sp>
      <p:sp>
        <p:nvSpPr>
          <p:cNvPr id="38" name="object 38"/>
          <p:cNvSpPr/>
          <p:nvPr/>
        </p:nvSpPr>
        <p:spPr>
          <a:xfrm>
            <a:off x="76961" y="4219194"/>
            <a:ext cx="259079" cy="268605"/>
          </a:xfrm>
          <a:custGeom>
            <a:avLst/>
            <a:gdLst/>
            <a:ahLst/>
            <a:cxnLst/>
            <a:rect l="l" t="t" r="r" b="b"/>
            <a:pathLst>
              <a:path w="259079" h="268604">
                <a:moveTo>
                  <a:pt x="0" y="134111"/>
                </a:moveTo>
                <a:lnTo>
                  <a:pt x="6604" y="91732"/>
                </a:lnTo>
                <a:lnTo>
                  <a:pt x="24994" y="54918"/>
                </a:lnTo>
                <a:lnTo>
                  <a:pt x="53037" y="25883"/>
                </a:lnTo>
                <a:lnTo>
                  <a:pt x="88596" y="6839"/>
                </a:lnTo>
                <a:lnTo>
                  <a:pt x="129540" y="0"/>
                </a:lnTo>
                <a:lnTo>
                  <a:pt x="170483" y="6839"/>
                </a:lnTo>
                <a:lnTo>
                  <a:pt x="206042" y="25883"/>
                </a:lnTo>
                <a:lnTo>
                  <a:pt x="234085" y="54918"/>
                </a:lnTo>
                <a:lnTo>
                  <a:pt x="252475" y="91732"/>
                </a:lnTo>
                <a:lnTo>
                  <a:pt x="259080" y="134111"/>
                </a:lnTo>
                <a:lnTo>
                  <a:pt x="252475" y="176491"/>
                </a:lnTo>
                <a:lnTo>
                  <a:pt x="234085" y="213305"/>
                </a:lnTo>
                <a:lnTo>
                  <a:pt x="206042" y="242340"/>
                </a:lnTo>
                <a:lnTo>
                  <a:pt x="170483" y="261384"/>
                </a:lnTo>
                <a:lnTo>
                  <a:pt x="129540" y="268223"/>
                </a:lnTo>
                <a:lnTo>
                  <a:pt x="88596" y="261384"/>
                </a:lnTo>
                <a:lnTo>
                  <a:pt x="53037" y="242340"/>
                </a:lnTo>
                <a:lnTo>
                  <a:pt x="24994" y="213305"/>
                </a:lnTo>
                <a:lnTo>
                  <a:pt x="6604" y="176491"/>
                </a:lnTo>
                <a:lnTo>
                  <a:pt x="0" y="134111"/>
                </a:lnTo>
                <a:close/>
              </a:path>
            </a:pathLst>
          </a:custGeom>
          <a:ln w="25908">
            <a:solidFill>
              <a:srgbClr val="17375E"/>
            </a:solidFill>
          </a:ln>
        </p:spPr>
        <p:txBody>
          <a:bodyPr wrap="square" lIns="0" tIns="0" rIns="0" bIns="0" rtlCol="0"/>
          <a:lstStyle/>
          <a:p>
            <a:endParaRPr/>
          </a:p>
        </p:txBody>
      </p:sp>
      <p:sp>
        <p:nvSpPr>
          <p:cNvPr id="39" name="object 39"/>
          <p:cNvSpPr txBox="1"/>
          <p:nvPr/>
        </p:nvSpPr>
        <p:spPr>
          <a:xfrm>
            <a:off x="144271" y="5133594"/>
            <a:ext cx="125095" cy="228600"/>
          </a:xfrm>
          <a:prstGeom prst="rect">
            <a:avLst/>
          </a:prstGeom>
        </p:spPr>
        <p:txBody>
          <a:bodyPr vert="horz" wrap="square" lIns="0" tIns="0" rIns="0" bIns="0" rtlCol="0">
            <a:spAutoFit/>
          </a:bodyPr>
          <a:lstStyle/>
          <a:p>
            <a:pPr marL="12700">
              <a:lnSpc>
                <a:spcPct val="100000"/>
              </a:lnSpc>
            </a:pPr>
            <a:r>
              <a:rPr sz="1400" dirty="0">
                <a:solidFill>
                  <a:srgbClr val="17375E"/>
                </a:solidFill>
                <a:latin typeface="Arial"/>
                <a:cs typeface="Arial"/>
              </a:rPr>
              <a:t>2</a:t>
            </a:r>
            <a:endParaRPr sz="1400">
              <a:latin typeface="Arial"/>
              <a:cs typeface="Arial"/>
            </a:endParaRPr>
          </a:p>
        </p:txBody>
      </p:sp>
      <p:sp>
        <p:nvSpPr>
          <p:cNvPr id="40" name="object 40"/>
          <p:cNvSpPr/>
          <p:nvPr/>
        </p:nvSpPr>
        <p:spPr>
          <a:xfrm>
            <a:off x="72389" y="5118353"/>
            <a:ext cx="259079" cy="268605"/>
          </a:xfrm>
          <a:custGeom>
            <a:avLst/>
            <a:gdLst/>
            <a:ahLst/>
            <a:cxnLst/>
            <a:rect l="l" t="t" r="r" b="b"/>
            <a:pathLst>
              <a:path w="259079" h="268604">
                <a:moveTo>
                  <a:pt x="0" y="134112"/>
                </a:moveTo>
                <a:lnTo>
                  <a:pt x="6604" y="91732"/>
                </a:lnTo>
                <a:lnTo>
                  <a:pt x="24994" y="54918"/>
                </a:lnTo>
                <a:lnTo>
                  <a:pt x="53037" y="25883"/>
                </a:lnTo>
                <a:lnTo>
                  <a:pt x="88596" y="6839"/>
                </a:lnTo>
                <a:lnTo>
                  <a:pt x="129539" y="0"/>
                </a:lnTo>
                <a:lnTo>
                  <a:pt x="170483" y="6839"/>
                </a:lnTo>
                <a:lnTo>
                  <a:pt x="206042" y="25883"/>
                </a:lnTo>
                <a:lnTo>
                  <a:pt x="234085" y="54918"/>
                </a:lnTo>
                <a:lnTo>
                  <a:pt x="252475" y="91732"/>
                </a:lnTo>
                <a:lnTo>
                  <a:pt x="259080" y="134112"/>
                </a:lnTo>
                <a:lnTo>
                  <a:pt x="252475" y="176491"/>
                </a:lnTo>
                <a:lnTo>
                  <a:pt x="234085" y="213305"/>
                </a:lnTo>
                <a:lnTo>
                  <a:pt x="206042" y="242340"/>
                </a:lnTo>
                <a:lnTo>
                  <a:pt x="170483" y="261384"/>
                </a:lnTo>
                <a:lnTo>
                  <a:pt x="129539" y="268224"/>
                </a:lnTo>
                <a:lnTo>
                  <a:pt x="88596" y="261384"/>
                </a:lnTo>
                <a:lnTo>
                  <a:pt x="53037" y="242340"/>
                </a:lnTo>
                <a:lnTo>
                  <a:pt x="24994" y="213305"/>
                </a:lnTo>
                <a:lnTo>
                  <a:pt x="6604" y="176491"/>
                </a:lnTo>
                <a:lnTo>
                  <a:pt x="0" y="134112"/>
                </a:lnTo>
                <a:close/>
              </a:path>
            </a:pathLst>
          </a:custGeom>
          <a:ln w="25908">
            <a:solidFill>
              <a:srgbClr val="17375E"/>
            </a:solidFill>
          </a:ln>
        </p:spPr>
        <p:txBody>
          <a:bodyPr wrap="square" lIns="0" tIns="0" rIns="0" bIns="0" rtlCol="0"/>
          <a:lstStyle/>
          <a:p>
            <a:endParaRPr/>
          </a:p>
        </p:txBody>
      </p:sp>
      <p:sp>
        <p:nvSpPr>
          <p:cNvPr id="41" name="object 41"/>
          <p:cNvSpPr/>
          <p:nvPr/>
        </p:nvSpPr>
        <p:spPr>
          <a:xfrm>
            <a:off x="0" y="4748784"/>
            <a:ext cx="6228080" cy="0"/>
          </a:xfrm>
          <a:custGeom>
            <a:avLst/>
            <a:gdLst/>
            <a:ahLst/>
            <a:cxnLst/>
            <a:rect l="l" t="t" r="r" b="b"/>
            <a:pathLst>
              <a:path w="6228080">
                <a:moveTo>
                  <a:pt x="0" y="0"/>
                </a:moveTo>
                <a:lnTo>
                  <a:pt x="6227953" y="0"/>
                </a:lnTo>
              </a:path>
            </a:pathLst>
          </a:custGeom>
          <a:ln w="9144">
            <a:solidFill>
              <a:srgbClr val="1C467B"/>
            </a:solidFill>
            <a:prstDash val="sysDash"/>
          </a:ln>
        </p:spPr>
        <p:txBody>
          <a:bodyPr wrap="square" lIns="0" tIns="0" rIns="0" bIns="0" rtlCol="0"/>
          <a:lstStyle/>
          <a:p>
            <a:endParaRPr/>
          </a:p>
        </p:txBody>
      </p:sp>
      <p:sp>
        <p:nvSpPr>
          <p:cNvPr id="42" name="object 42"/>
          <p:cNvSpPr/>
          <p:nvPr/>
        </p:nvSpPr>
        <p:spPr>
          <a:xfrm>
            <a:off x="0" y="3950208"/>
            <a:ext cx="6228080" cy="0"/>
          </a:xfrm>
          <a:custGeom>
            <a:avLst/>
            <a:gdLst/>
            <a:ahLst/>
            <a:cxnLst/>
            <a:rect l="l" t="t" r="r" b="b"/>
            <a:pathLst>
              <a:path w="6228080">
                <a:moveTo>
                  <a:pt x="0" y="0"/>
                </a:moveTo>
                <a:lnTo>
                  <a:pt x="6227953" y="0"/>
                </a:lnTo>
              </a:path>
            </a:pathLst>
          </a:custGeom>
          <a:ln w="9144">
            <a:solidFill>
              <a:srgbClr val="1C467B"/>
            </a:solidFill>
            <a:prstDash val="sysDash"/>
          </a:ln>
        </p:spPr>
        <p:txBody>
          <a:bodyPr wrap="square" lIns="0" tIns="0" rIns="0" bIns="0" rtlCol="0"/>
          <a:lstStyle/>
          <a:p>
            <a:endParaRPr/>
          </a:p>
        </p:txBody>
      </p:sp>
      <p:sp>
        <p:nvSpPr>
          <p:cNvPr id="43" name="object 43"/>
          <p:cNvSpPr/>
          <p:nvPr/>
        </p:nvSpPr>
        <p:spPr>
          <a:xfrm>
            <a:off x="19811" y="6652259"/>
            <a:ext cx="6228080" cy="0"/>
          </a:xfrm>
          <a:custGeom>
            <a:avLst/>
            <a:gdLst/>
            <a:ahLst/>
            <a:cxnLst/>
            <a:rect l="l" t="t" r="r" b="b"/>
            <a:pathLst>
              <a:path w="6228080">
                <a:moveTo>
                  <a:pt x="0" y="0"/>
                </a:moveTo>
                <a:lnTo>
                  <a:pt x="6227953" y="0"/>
                </a:lnTo>
              </a:path>
            </a:pathLst>
          </a:custGeom>
          <a:ln w="9144">
            <a:solidFill>
              <a:srgbClr val="1C467B"/>
            </a:solidFill>
            <a:prstDash val="sysDash"/>
          </a:ln>
        </p:spPr>
        <p:txBody>
          <a:bodyPr wrap="square" lIns="0" tIns="0" rIns="0" bIns="0" rtlCol="0"/>
          <a:lstStyle/>
          <a:p>
            <a:endParaRPr/>
          </a:p>
        </p:txBody>
      </p:sp>
      <p:sp>
        <p:nvSpPr>
          <p:cNvPr id="44" name="object 44"/>
          <p:cNvSpPr/>
          <p:nvPr/>
        </p:nvSpPr>
        <p:spPr>
          <a:xfrm>
            <a:off x="6248400" y="3953255"/>
            <a:ext cx="0" cy="2700020"/>
          </a:xfrm>
          <a:custGeom>
            <a:avLst/>
            <a:gdLst/>
            <a:ahLst/>
            <a:cxnLst/>
            <a:rect l="l" t="t" r="r" b="b"/>
            <a:pathLst>
              <a:path h="2700020">
                <a:moveTo>
                  <a:pt x="0" y="0"/>
                </a:moveTo>
                <a:lnTo>
                  <a:pt x="0" y="2699689"/>
                </a:lnTo>
              </a:path>
            </a:pathLst>
          </a:custGeom>
          <a:ln w="9144">
            <a:solidFill>
              <a:srgbClr val="1C467B"/>
            </a:solidFill>
            <a:prstDash val="sysDash"/>
          </a:ln>
        </p:spPr>
        <p:txBody>
          <a:bodyPr wrap="square" lIns="0" tIns="0" rIns="0" bIns="0" rtlCol="0"/>
          <a:lstStyle/>
          <a:p>
            <a:endParaRPr/>
          </a:p>
        </p:txBody>
      </p:sp>
      <p:sp>
        <p:nvSpPr>
          <p:cNvPr id="45" name="object 45"/>
          <p:cNvSpPr/>
          <p:nvPr/>
        </p:nvSpPr>
        <p:spPr>
          <a:xfrm>
            <a:off x="4085844" y="3090545"/>
            <a:ext cx="2548890" cy="76200"/>
          </a:xfrm>
          <a:custGeom>
            <a:avLst/>
            <a:gdLst/>
            <a:ahLst/>
            <a:cxnLst/>
            <a:rect l="l" t="t" r="r" b="b"/>
            <a:pathLst>
              <a:path w="2548890" h="76200">
                <a:moveTo>
                  <a:pt x="0" y="25780"/>
                </a:moveTo>
                <a:lnTo>
                  <a:pt x="0" y="38480"/>
                </a:lnTo>
                <a:lnTo>
                  <a:pt x="50800" y="38607"/>
                </a:lnTo>
                <a:lnTo>
                  <a:pt x="50800" y="25907"/>
                </a:lnTo>
                <a:lnTo>
                  <a:pt x="0" y="25780"/>
                </a:lnTo>
                <a:close/>
              </a:path>
              <a:path w="2548890" h="76200">
                <a:moveTo>
                  <a:pt x="88900" y="26034"/>
                </a:moveTo>
                <a:lnTo>
                  <a:pt x="88900" y="38734"/>
                </a:lnTo>
                <a:lnTo>
                  <a:pt x="139700" y="38862"/>
                </a:lnTo>
                <a:lnTo>
                  <a:pt x="139700" y="26162"/>
                </a:lnTo>
                <a:lnTo>
                  <a:pt x="88900" y="26034"/>
                </a:lnTo>
                <a:close/>
              </a:path>
              <a:path w="2548890" h="76200">
                <a:moveTo>
                  <a:pt x="177800" y="26162"/>
                </a:moveTo>
                <a:lnTo>
                  <a:pt x="177800" y="38862"/>
                </a:lnTo>
                <a:lnTo>
                  <a:pt x="228600" y="38988"/>
                </a:lnTo>
                <a:lnTo>
                  <a:pt x="228600" y="26288"/>
                </a:lnTo>
                <a:lnTo>
                  <a:pt x="177800" y="26162"/>
                </a:lnTo>
                <a:close/>
              </a:path>
              <a:path w="2548890" h="76200">
                <a:moveTo>
                  <a:pt x="266700" y="26415"/>
                </a:moveTo>
                <a:lnTo>
                  <a:pt x="266700" y="39115"/>
                </a:lnTo>
                <a:lnTo>
                  <a:pt x="317500" y="39242"/>
                </a:lnTo>
                <a:lnTo>
                  <a:pt x="317500" y="26542"/>
                </a:lnTo>
                <a:lnTo>
                  <a:pt x="266700" y="26415"/>
                </a:lnTo>
                <a:close/>
              </a:path>
              <a:path w="2548890" h="76200">
                <a:moveTo>
                  <a:pt x="355600" y="26669"/>
                </a:moveTo>
                <a:lnTo>
                  <a:pt x="355600" y="39369"/>
                </a:lnTo>
                <a:lnTo>
                  <a:pt x="406400" y="39496"/>
                </a:lnTo>
                <a:lnTo>
                  <a:pt x="406400" y="26796"/>
                </a:lnTo>
                <a:lnTo>
                  <a:pt x="355600" y="26669"/>
                </a:lnTo>
                <a:close/>
              </a:path>
              <a:path w="2548890" h="76200">
                <a:moveTo>
                  <a:pt x="444500" y="26796"/>
                </a:moveTo>
                <a:lnTo>
                  <a:pt x="444500" y="39496"/>
                </a:lnTo>
                <a:lnTo>
                  <a:pt x="495300" y="39624"/>
                </a:lnTo>
                <a:lnTo>
                  <a:pt x="495300" y="26924"/>
                </a:lnTo>
                <a:lnTo>
                  <a:pt x="444500" y="26796"/>
                </a:lnTo>
                <a:close/>
              </a:path>
              <a:path w="2548890" h="76200">
                <a:moveTo>
                  <a:pt x="533400" y="27050"/>
                </a:moveTo>
                <a:lnTo>
                  <a:pt x="533400" y="39750"/>
                </a:lnTo>
                <a:lnTo>
                  <a:pt x="584200" y="39877"/>
                </a:lnTo>
                <a:lnTo>
                  <a:pt x="584200" y="27177"/>
                </a:lnTo>
                <a:lnTo>
                  <a:pt x="533400" y="27050"/>
                </a:lnTo>
                <a:close/>
              </a:path>
              <a:path w="2548890" h="76200">
                <a:moveTo>
                  <a:pt x="622300" y="27304"/>
                </a:moveTo>
                <a:lnTo>
                  <a:pt x="622300" y="40004"/>
                </a:lnTo>
                <a:lnTo>
                  <a:pt x="673100" y="40131"/>
                </a:lnTo>
                <a:lnTo>
                  <a:pt x="673100" y="27431"/>
                </a:lnTo>
                <a:lnTo>
                  <a:pt x="622300" y="27304"/>
                </a:lnTo>
                <a:close/>
              </a:path>
              <a:path w="2548890" h="76200">
                <a:moveTo>
                  <a:pt x="711200" y="27431"/>
                </a:moveTo>
                <a:lnTo>
                  <a:pt x="711200" y="40131"/>
                </a:lnTo>
                <a:lnTo>
                  <a:pt x="762000" y="40258"/>
                </a:lnTo>
                <a:lnTo>
                  <a:pt x="762000" y="27558"/>
                </a:lnTo>
                <a:lnTo>
                  <a:pt x="711200" y="27431"/>
                </a:lnTo>
                <a:close/>
              </a:path>
              <a:path w="2548890" h="76200">
                <a:moveTo>
                  <a:pt x="800100" y="27685"/>
                </a:moveTo>
                <a:lnTo>
                  <a:pt x="800100" y="40385"/>
                </a:lnTo>
                <a:lnTo>
                  <a:pt x="850900" y="40512"/>
                </a:lnTo>
                <a:lnTo>
                  <a:pt x="850900" y="27812"/>
                </a:lnTo>
                <a:lnTo>
                  <a:pt x="800100" y="27685"/>
                </a:lnTo>
                <a:close/>
              </a:path>
              <a:path w="2548890" h="76200">
                <a:moveTo>
                  <a:pt x="889000" y="27939"/>
                </a:moveTo>
                <a:lnTo>
                  <a:pt x="889000" y="40639"/>
                </a:lnTo>
                <a:lnTo>
                  <a:pt x="939800" y="40766"/>
                </a:lnTo>
                <a:lnTo>
                  <a:pt x="939800" y="28066"/>
                </a:lnTo>
                <a:lnTo>
                  <a:pt x="889000" y="27939"/>
                </a:lnTo>
                <a:close/>
              </a:path>
              <a:path w="2548890" h="76200">
                <a:moveTo>
                  <a:pt x="977900" y="28066"/>
                </a:moveTo>
                <a:lnTo>
                  <a:pt x="977900" y="40766"/>
                </a:lnTo>
                <a:lnTo>
                  <a:pt x="1028700" y="40893"/>
                </a:lnTo>
                <a:lnTo>
                  <a:pt x="1028700" y="28193"/>
                </a:lnTo>
                <a:lnTo>
                  <a:pt x="977900" y="28066"/>
                </a:lnTo>
                <a:close/>
              </a:path>
              <a:path w="2548890" h="76200">
                <a:moveTo>
                  <a:pt x="1066800" y="28320"/>
                </a:moveTo>
                <a:lnTo>
                  <a:pt x="1066800" y="41020"/>
                </a:lnTo>
                <a:lnTo>
                  <a:pt x="1117600" y="41147"/>
                </a:lnTo>
                <a:lnTo>
                  <a:pt x="1117600" y="28447"/>
                </a:lnTo>
                <a:lnTo>
                  <a:pt x="1066800" y="28320"/>
                </a:lnTo>
                <a:close/>
              </a:path>
              <a:path w="2548890" h="76200">
                <a:moveTo>
                  <a:pt x="1155700" y="28575"/>
                </a:moveTo>
                <a:lnTo>
                  <a:pt x="1155700" y="41275"/>
                </a:lnTo>
                <a:lnTo>
                  <a:pt x="1206500" y="41401"/>
                </a:lnTo>
                <a:lnTo>
                  <a:pt x="1206500" y="28701"/>
                </a:lnTo>
                <a:lnTo>
                  <a:pt x="1155700" y="28575"/>
                </a:lnTo>
                <a:close/>
              </a:path>
              <a:path w="2548890" h="76200">
                <a:moveTo>
                  <a:pt x="1244600" y="28828"/>
                </a:moveTo>
                <a:lnTo>
                  <a:pt x="1244600" y="41528"/>
                </a:lnTo>
                <a:lnTo>
                  <a:pt x="1295400" y="41655"/>
                </a:lnTo>
                <a:lnTo>
                  <a:pt x="1295400" y="28955"/>
                </a:lnTo>
                <a:lnTo>
                  <a:pt x="1244600" y="28828"/>
                </a:lnTo>
                <a:close/>
              </a:path>
              <a:path w="2548890" h="76200">
                <a:moveTo>
                  <a:pt x="1333500" y="28955"/>
                </a:moveTo>
                <a:lnTo>
                  <a:pt x="1333500" y="41655"/>
                </a:lnTo>
                <a:lnTo>
                  <a:pt x="1384300" y="41782"/>
                </a:lnTo>
                <a:lnTo>
                  <a:pt x="1384300" y="29082"/>
                </a:lnTo>
                <a:lnTo>
                  <a:pt x="1333500" y="28955"/>
                </a:lnTo>
                <a:close/>
              </a:path>
              <a:path w="2548890" h="76200">
                <a:moveTo>
                  <a:pt x="1422400" y="29209"/>
                </a:moveTo>
                <a:lnTo>
                  <a:pt x="1422400" y="41909"/>
                </a:lnTo>
                <a:lnTo>
                  <a:pt x="1473200" y="42037"/>
                </a:lnTo>
                <a:lnTo>
                  <a:pt x="1473200" y="29337"/>
                </a:lnTo>
                <a:lnTo>
                  <a:pt x="1422400" y="29209"/>
                </a:lnTo>
                <a:close/>
              </a:path>
              <a:path w="2548890" h="76200">
                <a:moveTo>
                  <a:pt x="1511300" y="29463"/>
                </a:moveTo>
                <a:lnTo>
                  <a:pt x="1511300" y="42163"/>
                </a:lnTo>
                <a:lnTo>
                  <a:pt x="1562100" y="42290"/>
                </a:lnTo>
                <a:lnTo>
                  <a:pt x="1562100" y="29590"/>
                </a:lnTo>
                <a:lnTo>
                  <a:pt x="1511300" y="29463"/>
                </a:lnTo>
                <a:close/>
              </a:path>
              <a:path w="2548890" h="76200">
                <a:moveTo>
                  <a:pt x="1600200" y="29590"/>
                </a:moveTo>
                <a:lnTo>
                  <a:pt x="1600200" y="42290"/>
                </a:lnTo>
                <a:lnTo>
                  <a:pt x="1651000" y="42417"/>
                </a:lnTo>
                <a:lnTo>
                  <a:pt x="1651000" y="29717"/>
                </a:lnTo>
                <a:lnTo>
                  <a:pt x="1600200" y="29590"/>
                </a:lnTo>
                <a:close/>
              </a:path>
              <a:path w="2548890" h="76200">
                <a:moveTo>
                  <a:pt x="1689100" y="29844"/>
                </a:moveTo>
                <a:lnTo>
                  <a:pt x="1689100" y="42544"/>
                </a:lnTo>
                <a:lnTo>
                  <a:pt x="1739900" y="42671"/>
                </a:lnTo>
                <a:lnTo>
                  <a:pt x="1739900" y="29971"/>
                </a:lnTo>
                <a:lnTo>
                  <a:pt x="1689100" y="29844"/>
                </a:lnTo>
                <a:close/>
              </a:path>
              <a:path w="2548890" h="76200">
                <a:moveTo>
                  <a:pt x="1778000" y="30099"/>
                </a:moveTo>
                <a:lnTo>
                  <a:pt x="1778000" y="42799"/>
                </a:lnTo>
                <a:lnTo>
                  <a:pt x="1828800" y="42925"/>
                </a:lnTo>
                <a:lnTo>
                  <a:pt x="1828800" y="30225"/>
                </a:lnTo>
                <a:lnTo>
                  <a:pt x="1778000" y="30099"/>
                </a:lnTo>
                <a:close/>
              </a:path>
              <a:path w="2548890" h="76200">
                <a:moveTo>
                  <a:pt x="1866900" y="30225"/>
                </a:moveTo>
                <a:lnTo>
                  <a:pt x="1866900" y="42925"/>
                </a:lnTo>
                <a:lnTo>
                  <a:pt x="1917700" y="43052"/>
                </a:lnTo>
                <a:lnTo>
                  <a:pt x="1917700" y="30352"/>
                </a:lnTo>
                <a:lnTo>
                  <a:pt x="1866900" y="30225"/>
                </a:lnTo>
                <a:close/>
              </a:path>
              <a:path w="2548890" h="76200">
                <a:moveTo>
                  <a:pt x="1955800" y="30479"/>
                </a:moveTo>
                <a:lnTo>
                  <a:pt x="1955800" y="43179"/>
                </a:lnTo>
                <a:lnTo>
                  <a:pt x="2006600" y="43306"/>
                </a:lnTo>
                <a:lnTo>
                  <a:pt x="2006600" y="30606"/>
                </a:lnTo>
                <a:lnTo>
                  <a:pt x="1955800" y="30479"/>
                </a:lnTo>
                <a:close/>
              </a:path>
              <a:path w="2548890" h="76200">
                <a:moveTo>
                  <a:pt x="2044700" y="30733"/>
                </a:moveTo>
                <a:lnTo>
                  <a:pt x="2044700" y="43433"/>
                </a:lnTo>
                <a:lnTo>
                  <a:pt x="2095500" y="43560"/>
                </a:lnTo>
                <a:lnTo>
                  <a:pt x="2095500" y="30860"/>
                </a:lnTo>
                <a:lnTo>
                  <a:pt x="2044700" y="30733"/>
                </a:lnTo>
                <a:close/>
              </a:path>
              <a:path w="2548890" h="76200">
                <a:moveTo>
                  <a:pt x="2133600" y="30860"/>
                </a:moveTo>
                <a:lnTo>
                  <a:pt x="2133600" y="43560"/>
                </a:lnTo>
                <a:lnTo>
                  <a:pt x="2184400" y="43687"/>
                </a:lnTo>
                <a:lnTo>
                  <a:pt x="2184400" y="30987"/>
                </a:lnTo>
                <a:lnTo>
                  <a:pt x="2133600" y="30860"/>
                </a:lnTo>
                <a:close/>
              </a:path>
              <a:path w="2548890" h="76200">
                <a:moveTo>
                  <a:pt x="2222500" y="31114"/>
                </a:moveTo>
                <a:lnTo>
                  <a:pt x="2222500" y="43814"/>
                </a:lnTo>
                <a:lnTo>
                  <a:pt x="2273300" y="43941"/>
                </a:lnTo>
                <a:lnTo>
                  <a:pt x="2273300" y="31241"/>
                </a:lnTo>
                <a:lnTo>
                  <a:pt x="2222500" y="31114"/>
                </a:lnTo>
                <a:close/>
              </a:path>
              <a:path w="2548890" h="76200">
                <a:moveTo>
                  <a:pt x="2311400" y="31368"/>
                </a:moveTo>
                <a:lnTo>
                  <a:pt x="2311400" y="44068"/>
                </a:lnTo>
                <a:lnTo>
                  <a:pt x="2362200" y="44195"/>
                </a:lnTo>
                <a:lnTo>
                  <a:pt x="2362200" y="31495"/>
                </a:lnTo>
                <a:lnTo>
                  <a:pt x="2311400" y="31368"/>
                </a:lnTo>
                <a:close/>
              </a:path>
              <a:path w="2548890" h="76200">
                <a:moveTo>
                  <a:pt x="2400300" y="31495"/>
                </a:moveTo>
                <a:lnTo>
                  <a:pt x="2400300" y="44195"/>
                </a:lnTo>
                <a:lnTo>
                  <a:pt x="2451100" y="44322"/>
                </a:lnTo>
                <a:lnTo>
                  <a:pt x="2451100" y="31622"/>
                </a:lnTo>
                <a:lnTo>
                  <a:pt x="2400300" y="31495"/>
                </a:lnTo>
                <a:close/>
              </a:path>
              <a:path w="2548890" h="76200">
                <a:moveTo>
                  <a:pt x="2472562" y="0"/>
                </a:moveTo>
                <a:lnTo>
                  <a:pt x="2472308" y="76200"/>
                </a:lnTo>
                <a:lnTo>
                  <a:pt x="2548635" y="38226"/>
                </a:lnTo>
                <a:lnTo>
                  <a:pt x="2472562" y="0"/>
                </a:lnTo>
                <a:close/>
              </a:path>
            </a:pathLst>
          </a:custGeom>
          <a:solidFill>
            <a:srgbClr val="17375E"/>
          </a:solidFill>
        </p:spPr>
        <p:txBody>
          <a:bodyPr wrap="square" lIns="0" tIns="0" rIns="0" bIns="0" rtlCol="0"/>
          <a:lstStyle/>
          <a:p>
            <a:endParaRPr/>
          </a:p>
        </p:txBody>
      </p:sp>
      <p:sp>
        <p:nvSpPr>
          <p:cNvPr id="46" name="object 46"/>
          <p:cNvSpPr/>
          <p:nvPr/>
        </p:nvSpPr>
        <p:spPr>
          <a:xfrm>
            <a:off x="2049017" y="4325111"/>
            <a:ext cx="535940" cy="114300"/>
          </a:xfrm>
          <a:custGeom>
            <a:avLst/>
            <a:gdLst/>
            <a:ahLst/>
            <a:cxnLst/>
            <a:rect l="l" t="t" r="r" b="b"/>
            <a:pathLst>
              <a:path w="535939" h="114300">
                <a:moveTo>
                  <a:pt x="421258" y="0"/>
                </a:moveTo>
                <a:lnTo>
                  <a:pt x="421258" y="114300"/>
                </a:lnTo>
                <a:lnTo>
                  <a:pt x="497458" y="76200"/>
                </a:lnTo>
                <a:lnTo>
                  <a:pt x="440308" y="76200"/>
                </a:lnTo>
                <a:lnTo>
                  <a:pt x="440308" y="38100"/>
                </a:lnTo>
                <a:lnTo>
                  <a:pt x="497458" y="38100"/>
                </a:lnTo>
                <a:lnTo>
                  <a:pt x="421258" y="0"/>
                </a:lnTo>
                <a:close/>
              </a:path>
              <a:path w="535939" h="114300">
                <a:moveTo>
                  <a:pt x="421258" y="38100"/>
                </a:moveTo>
                <a:lnTo>
                  <a:pt x="0" y="38100"/>
                </a:lnTo>
                <a:lnTo>
                  <a:pt x="0" y="76200"/>
                </a:lnTo>
                <a:lnTo>
                  <a:pt x="421258" y="76200"/>
                </a:lnTo>
                <a:lnTo>
                  <a:pt x="421258" y="38100"/>
                </a:lnTo>
                <a:close/>
              </a:path>
              <a:path w="535939" h="114300">
                <a:moveTo>
                  <a:pt x="497458" y="38100"/>
                </a:moveTo>
                <a:lnTo>
                  <a:pt x="440308" y="38100"/>
                </a:lnTo>
                <a:lnTo>
                  <a:pt x="440308" y="76200"/>
                </a:lnTo>
                <a:lnTo>
                  <a:pt x="497458" y="76200"/>
                </a:lnTo>
                <a:lnTo>
                  <a:pt x="535558" y="57150"/>
                </a:lnTo>
                <a:lnTo>
                  <a:pt x="497458" y="38100"/>
                </a:lnTo>
                <a:close/>
              </a:path>
            </a:pathLst>
          </a:custGeom>
          <a:solidFill>
            <a:srgbClr val="17375E"/>
          </a:solidFill>
        </p:spPr>
        <p:txBody>
          <a:bodyPr wrap="square" lIns="0" tIns="0" rIns="0" bIns="0" rtlCol="0"/>
          <a:lstStyle/>
          <a:p>
            <a:endParaRPr/>
          </a:p>
        </p:txBody>
      </p:sp>
      <p:sp>
        <p:nvSpPr>
          <p:cNvPr id="47" name="object 47"/>
          <p:cNvSpPr/>
          <p:nvPr/>
        </p:nvSpPr>
        <p:spPr>
          <a:xfrm>
            <a:off x="2049017" y="5201411"/>
            <a:ext cx="535940" cy="114300"/>
          </a:xfrm>
          <a:custGeom>
            <a:avLst/>
            <a:gdLst/>
            <a:ahLst/>
            <a:cxnLst/>
            <a:rect l="l" t="t" r="r" b="b"/>
            <a:pathLst>
              <a:path w="535939" h="114300">
                <a:moveTo>
                  <a:pt x="421258" y="0"/>
                </a:moveTo>
                <a:lnTo>
                  <a:pt x="421258" y="114300"/>
                </a:lnTo>
                <a:lnTo>
                  <a:pt x="497458" y="76200"/>
                </a:lnTo>
                <a:lnTo>
                  <a:pt x="440308" y="76200"/>
                </a:lnTo>
                <a:lnTo>
                  <a:pt x="440308" y="38100"/>
                </a:lnTo>
                <a:lnTo>
                  <a:pt x="497458" y="38100"/>
                </a:lnTo>
                <a:lnTo>
                  <a:pt x="421258" y="0"/>
                </a:lnTo>
                <a:close/>
              </a:path>
              <a:path w="535939" h="114300">
                <a:moveTo>
                  <a:pt x="421258" y="38100"/>
                </a:moveTo>
                <a:lnTo>
                  <a:pt x="0" y="38100"/>
                </a:lnTo>
                <a:lnTo>
                  <a:pt x="0" y="76200"/>
                </a:lnTo>
                <a:lnTo>
                  <a:pt x="421258" y="76200"/>
                </a:lnTo>
                <a:lnTo>
                  <a:pt x="421258" y="38100"/>
                </a:lnTo>
                <a:close/>
              </a:path>
              <a:path w="535939" h="114300">
                <a:moveTo>
                  <a:pt x="497458" y="38100"/>
                </a:moveTo>
                <a:lnTo>
                  <a:pt x="440308" y="38100"/>
                </a:lnTo>
                <a:lnTo>
                  <a:pt x="440308" y="76200"/>
                </a:lnTo>
                <a:lnTo>
                  <a:pt x="497458" y="76200"/>
                </a:lnTo>
                <a:lnTo>
                  <a:pt x="535558" y="57150"/>
                </a:lnTo>
                <a:lnTo>
                  <a:pt x="497458" y="38100"/>
                </a:lnTo>
                <a:close/>
              </a:path>
            </a:pathLst>
          </a:custGeom>
          <a:solidFill>
            <a:srgbClr val="17375E"/>
          </a:solidFill>
        </p:spPr>
        <p:txBody>
          <a:bodyPr wrap="square" lIns="0" tIns="0" rIns="0" bIns="0" rtlCol="0"/>
          <a:lstStyle/>
          <a:p>
            <a:endParaRPr/>
          </a:p>
        </p:txBody>
      </p:sp>
      <p:sp>
        <p:nvSpPr>
          <p:cNvPr id="48" name="object 48"/>
          <p:cNvSpPr txBox="1"/>
          <p:nvPr/>
        </p:nvSpPr>
        <p:spPr>
          <a:xfrm>
            <a:off x="447243" y="6034227"/>
            <a:ext cx="1242695" cy="410845"/>
          </a:xfrm>
          <a:prstGeom prst="rect">
            <a:avLst/>
          </a:prstGeom>
        </p:spPr>
        <p:txBody>
          <a:bodyPr vert="horz" wrap="square" lIns="0" tIns="0" rIns="0" bIns="0" rtlCol="0">
            <a:spAutoFit/>
          </a:bodyPr>
          <a:lstStyle/>
          <a:p>
            <a:pPr marL="12700" marR="5080">
              <a:lnSpc>
                <a:spcPct val="100000"/>
              </a:lnSpc>
            </a:pPr>
            <a:r>
              <a:rPr sz="1300" b="1" spc="-20" dirty="0">
                <a:latin typeface="Arial"/>
                <a:cs typeface="Arial"/>
              </a:rPr>
              <a:t>Удаление </a:t>
            </a:r>
            <a:r>
              <a:rPr sz="1300" b="1" spc="-5" dirty="0">
                <a:latin typeface="Arial"/>
                <a:cs typeface="Arial"/>
              </a:rPr>
              <a:t>прав  </a:t>
            </a:r>
            <a:r>
              <a:rPr sz="1300" b="1" spc="-15" dirty="0">
                <a:latin typeface="Arial"/>
                <a:cs typeface="Arial"/>
              </a:rPr>
              <a:t>пользователя</a:t>
            </a:r>
            <a:endParaRPr sz="1300" dirty="0">
              <a:latin typeface="Arial"/>
              <a:cs typeface="Arial"/>
            </a:endParaRPr>
          </a:p>
        </p:txBody>
      </p:sp>
      <p:sp>
        <p:nvSpPr>
          <p:cNvPr id="49" name="object 49"/>
          <p:cNvSpPr txBox="1"/>
          <p:nvPr/>
        </p:nvSpPr>
        <p:spPr>
          <a:xfrm>
            <a:off x="169875" y="6105652"/>
            <a:ext cx="125095" cy="228600"/>
          </a:xfrm>
          <a:prstGeom prst="rect">
            <a:avLst/>
          </a:prstGeom>
        </p:spPr>
        <p:txBody>
          <a:bodyPr vert="horz" wrap="square" lIns="0" tIns="0" rIns="0" bIns="0" rtlCol="0">
            <a:spAutoFit/>
          </a:bodyPr>
          <a:lstStyle/>
          <a:p>
            <a:pPr marL="12700">
              <a:lnSpc>
                <a:spcPct val="100000"/>
              </a:lnSpc>
            </a:pPr>
            <a:r>
              <a:rPr sz="1400" dirty="0">
                <a:solidFill>
                  <a:srgbClr val="17375E"/>
                </a:solidFill>
                <a:latin typeface="Arial"/>
                <a:cs typeface="Arial"/>
              </a:rPr>
              <a:t>3</a:t>
            </a:r>
            <a:endParaRPr sz="1400">
              <a:latin typeface="Arial"/>
              <a:cs typeface="Arial"/>
            </a:endParaRPr>
          </a:p>
        </p:txBody>
      </p:sp>
      <p:sp>
        <p:nvSpPr>
          <p:cNvPr id="50" name="object 50"/>
          <p:cNvSpPr/>
          <p:nvPr/>
        </p:nvSpPr>
        <p:spPr>
          <a:xfrm>
            <a:off x="98297" y="6090665"/>
            <a:ext cx="259079" cy="266700"/>
          </a:xfrm>
          <a:custGeom>
            <a:avLst/>
            <a:gdLst/>
            <a:ahLst/>
            <a:cxnLst/>
            <a:rect l="l" t="t" r="r" b="b"/>
            <a:pathLst>
              <a:path w="259079" h="266700">
                <a:moveTo>
                  <a:pt x="0" y="133350"/>
                </a:moveTo>
                <a:lnTo>
                  <a:pt x="10180" y="81444"/>
                </a:lnTo>
                <a:lnTo>
                  <a:pt x="37942" y="39057"/>
                </a:lnTo>
                <a:lnTo>
                  <a:pt x="79118" y="10479"/>
                </a:lnTo>
                <a:lnTo>
                  <a:pt x="129540" y="0"/>
                </a:lnTo>
                <a:lnTo>
                  <a:pt x="179961" y="10479"/>
                </a:lnTo>
                <a:lnTo>
                  <a:pt x="221137" y="39057"/>
                </a:lnTo>
                <a:lnTo>
                  <a:pt x="248899" y="81444"/>
                </a:lnTo>
                <a:lnTo>
                  <a:pt x="259079" y="133350"/>
                </a:lnTo>
                <a:lnTo>
                  <a:pt x="248899" y="185255"/>
                </a:lnTo>
                <a:lnTo>
                  <a:pt x="221137" y="227642"/>
                </a:lnTo>
                <a:lnTo>
                  <a:pt x="179961" y="256220"/>
                </a:lnTo>
                <a:lnTo>
                  <a:pt x="129540" y="266700"/>
                </a:lnTo>
                <a:lnTo>
                  <a:pt x="79118" y="256220"/>
                </a:lnTo>
                <a:lnTo>
                  <a:pt x="37942" y="227642"/>
                </a:lnTo>
                <a:lnTo>
                  <a:pt x="10180" y="185255"/>
                </a:lnTo>
                <a:lnTo>
                  <a:pt x="0" y="133350"/>
                </a:lnTo>
                <a:close/>
              </a:path>
            </a:pathLst>
          </a:custGeom>
          <a:ln w="25908">
            <a:solidFill>
              <a:srgbClr val="17375E"/>
            </a:solidFill>
          </a:ln>
        </p:spPr>
        <p:txBody>
          <a:bodyPr wrap="square" lIns="0" tIns="0" rIns="0" bIns="0" rtlCol="0"/>
          <a:lstStyle/>
          <a:p>
            <a:endParaRPr/>
          </a:p>
        </p:txBody>
      </p:sp>
      <p:sp>
        <p:nvSpPr>
          <p:cNvPr id="51" name="object 51"/>
          <p:cNvSpPr/>
          <p:nvPr/>
        </p:nvSpPr>
        <p:spPr>
          <a:xfrm>
            <a:off x="2049017" y="6080759"/>
            <a:ext cx="535940" cy="114300"/>
          </a:xfrm>
          <a:custGeom>
            <a:avLst/>
            <a:gdLst/>
            <a:ahLst/>
            <a:cxnLst/>
            <a:rect l="l" t="t" r="r" b="b"/>
            <a:pathLst>
              <a:path w="535939" h="114300">
                <a:moveTo>
                  <a:pt x="421258" y="0"/>
                </a:moveTo>
                <a:lnTo>
                  <a:pt x="421258" y="114299"/>
                </a:lnTo>
                <a:lnTo>
                  <a:pt x="497458" y="76199"/>
                </a:lnTo>
                <a:lnTo>
                  <a:pt x="440308" y="76199"/>
                </a:lnTo>
                <a:lnTo>
                  <a:pt x="440308" y="38099"/>
                </a:lnTo>
                <a:lnTo>
                  <a:pt x="497458" y="38099"/>
                </a:lnTo>
                <a:lnTo>
                  <a:pt x="421258" y="0"/>
                </a:lnTo>
                <a:close/>
              </a:path>
              <a:path w="535939" h="114300">
                <a:moveTo>
                  <a:pt x="421258" y="38099"/>
                </a:moveTo>
                <a:lnTo>
                  <a:pt x="0" y="38099"/>
                </a:lnTo>
                <a:lnTo>
                  <a:pt x="0" y="76199"/>
                </a:lnTo>
                <a:lnTo>
                  <a:pt x="421258" y="76199"/>
                </a:lnTo>
                <a:lnTo>
                  <a:pt x="421258" y="38099"/>
                </a:lnTo>
                <a:close/>
              </a:path>
              <a:path w="535939" h="114300">
                <a:moveTo>
                  <a:pt x="497458" y="38099"/>
                </a:moveTo>
                <a:lnTo>
                  <a:pt x="440308" y="38099"/>
                </a:lnTo>
                <a:lnTo>
                  <a:pt x="440308" y="76199"/>
                </a:lnTo>
                <a:lnTo>
                  <a:pt x="497458" y="76199"/>
                </a:lnTo>
                <a:lnTo>
                  <a:pt x="535558" y="57149"/>
                </a:lnTo>
                <a:lnTo>
                  <a:pt x="497458" y="38099"/>
                </a:lnTo>
                <a:close/>
              </a:path>
            </a:pathLst>
          </a:custGeom>
          <a:solidFill>
            <a:srgbClr val="17375E"/>
          </a:solidFill>
        </p:spPr>
        <p:txBody>
          <a:bodyPr wrap="square" lIns="0" tIns="0" rIns="0" bIns="0" rtlCol="0"/>
          <a:lstStyle/>
          <a:p>
            <a:endParaRPr/>
          </a:p>
        </p:txBody>
      </p:sp>
      <p:sp>
        <p:nvSpPr>
          <p:cNvPr id="52" name="object 52"/>
          <p:cNvSpPr txBox="1"/>
          <p:nvPr/>
        </p:nvSpPr>
        <p:spPr>
          <a:xfrm>
            <a:off x="2847213" y="5768441"/>
            <a:ext cx="3361690" cy="883919"/>
          </a:xfrm>
          <a:prstGeom prst="rect">
            <a:avLst/>
          </a:prstGeom>
        </p:spPr>
        <p:txBody>
          <a:bodyPr vert="horz" wrap="square" lIns="0" tIns="0" rIns="0" bIns="0" rtlCol="0">
            <a:spAutoFit/>
          </a:bodyPr>
          <a:lstStyle/>
          <a:p>
            <a:pPr marL="241300" marR="5080" indent="-228600">
              <a:lnSpc>
                <a:spcPct val="100000"/>
              </a:lnSpc>
              <a:buAutoNum type="arabicPeriod"/>
              <a:tabLst>
                <a:tab pos="241300" algn="l"/>
              </a:tabLst>
            </a:pPr>
            <a:r>
              <a:rPr sz="1300" b="1" spc="-5" dirty="0">
                <a:latin typeface="Arial"/>
                <a:cs typeface="Arial"/>
              </a:rPr>
              <a:t>Формирование </a:t>
            </a:r>
            <a:r>
              <a:rPr sz="1300" b="1" spc="-10" dirty="0">
                <a:latin typeface="Arial"/>
                <a:cs typeface="Arial"/>
              </a:rPr>
              <a:t>заявления </a:t>
            </a:r>
            <a:r>
              <a:rPr sz="1300" b="1" spc="-5" dirty="0">
                <a:latin typeface="Arial"/>
                <a:cs typeface="Arial"/>
              </a:rPr>
              <a:t>об отмене  </a:t>
            </a:r>
            <a:r>
              <a:rPr sz="1300" b="1" spc="-10" dirty="0">
                <a:latin typeface="Arial"/>
                <a:cs typeface="Arial"/>
              </a:rPr>
              <a:t>прежней</a:t>
            </a:r>
            <a:r>
              <a:rPr sz="1300" b="1" spc="-45" dirty="0">
                <a:latin typeface="Arial"/>
                <a:cs typeface="Arial"/>
              </a:rPr>
              <a:t> </a:t>
            </a:r>
            <a:r>
              <a:rPr sz="1300" b="1" dirty="0">
                <a:latin typeface="Arial"/>
                <a:cs typeface="Arial"/>
              </a:rPr>
              <a:t>МЧД</a:t>
            </a:r>
            <a:endParaRPr sz="1300" dirty="0">
              <a:latin typeface="Arial"/>
              <a:cs typeface="Arial"/>
            </a:endParaRPr>
          </a:p>
          <a:p>
            <a:pPr marL="241300" indent="-228600">
              <a:lnSpc>
                <a:spcPct val="100000"/>
              </a:lnSpc>
              <a:spcBef>
                <a:spcPts val="600"/>
              </a:spcBef>
              <a:buAutoNum type="arabicPeriod"/>
              <a:tabLst>
                <a:tab pos="241300" algn="l"/>
                <a:tab pos="1701164" algn="l"/>
                <a:tab pos="2409825" algn="l"/>
                <a:tab pos="2987675" algn="l"/>
              </a:tabLst>
            </a:pPr>
            <a:r>
              <a:rPr sz="1300" b="1" dirty="0">
                <a:latin typeface="Arial"/>
                <a:cs typeface="Arial"/>
              </a:rPr>
              <a:t>Ф</a:t>
            </a:r>
            <a:r>
              <a:rPr sz="1300" b="1" spc="-5" dirty="0">
                <a:latin typeface="Arial"/>
                <a:cs typeface="Arial"/>
              </a:rPr>
              <a:t>о</a:t>
            </a:r>
            <a:r>
              <a:rPr sz="1300" b="1" spc="-20" dirty="0">
                <a:latin typeface="Arial"/>
                <a:cs typeface="Arial"/>
              </a:rPr>
              <a:t>р</a:t>
            </a:r>
            <a:r>
              <a:rPr sz="1300" b="1" spc="-5" dirty="0">
                <a:latin typeface="Arial"/>
                <a:cs typeface="Arial"/>
              </a:rPr>
              <a:t>ми</a:t>
            </a:r>
            <a:r>
              <a:rPr sz="1300" b="1" dirty="0">
                <a:latin typeface="Arial"/>
                <a:cs typeface="Arial"/>
              </a:rPr>
              <a:t>р</a:t>
            </a:r>
            <a:r>
              <a:rPr sz="1300" b="1" spc="-5" dirty="0">
                <a:latin typeface="Arial"/>
                <a:cs typeface="Arial"/>
              </a:rPr>
              <a:t>о</a:t>
            </a:r>
            <a:r>
              <a:rPr sz="1300" b="1" spc="-25" dirty="0">
                <a:latin typeface="Arial"/>
                <a:cs typeface="Arial"/>
              </a:rPr>
              <a:t>в</a:t>
            </a:r>
            <a:r>
              <a:rPr sz="1300" b="1" dirty="0">
                <a:latin typeface="Arial"/>
                <a:cs typeface="Arial"/>
              </a:rPr>
              <a:t>ан</a:t>
            </a:r>
            <a:r>
              <a:rPr sz="1300" b="1" spc="-15" dirty="0">
                <a:latin typeface="Arial"/>
                <a:cs typeface="Arial"/>
              </a:rPr>
              <a:t>и</a:t>
            </a:r>
            <a:r>
              <a:rPr sz="1300" b="1" spc="-5" dirty="0">
                <a:latin typeface="Arial"/>
                <a:cs typeface="Arial"/>
              </a:rPr>
              <a:t>е</a:t>
            </a:r>
            <a:r>
              <a:rPr sz="1300" b="1" dirty="0">
                <a:latin typeface="Arial"/>
                <a:cs typeface="Arial"/>
              </a:rPr>
              <a:t>	</a:t>
            </a:r>
            <a:r>
              <a:rPr sz="1300" b="1" spc="-10" dirty="0">
                <a:latin typeface="Arial"/>
                <a:cs typeface="Arial"/>
              </a:rPr>
              <a:t>н</a:t>
            </a:r>
            <a:r>
              <a:rPr sz="1300" b="1" dirty="0">
                <a:latin typeface="Arial"/>
                <a:cs typeface="Arial"/>
              </a:rPr>
              <a:t>о</a:t>
            </a:r>
            <a:r>
              <a:rPr sz="1300" b="1" spc="-25" dirty="0">
                <a:latin typeface="Arial"/>
                <a:cs typeface="Arial"/>
              </a:rPr>
              <a:t>в</a:t>
            </a:r>
            <a:r>
              <a:rPr sz="1300" b="1" dirty="0">
                <a:latin typeface="Arial"/>
                <a:cs typeface="Arial"/>
              </a:rPr>
              <a:t>о</a:t>
            </a:r>
            <a:r>
              <a:rPr sz="1300" b="1" spc="-5" dirty="0">
                <a:latin typeface="Arial"/>
                <a:cs typeface="Arial"/>
              </a:rPr>
              <a:t>й</a:t>
            </a:r>
            <a:r>
              <a:rPr sz="1300" b="1" dirty="0">
                <a:latin typeface="Arial"/>
                <a:cs typeface="Arial"/>
              </a:rPr>
              <a:t>	М</a:t>
            </a:r>
            <a:r>
              <a:rPr sz="1300" b="1" spc="-5" dirty="0">
                <a:latin typeface="Arial"/>
                <a:cs typeface="Arial"/>
              </a:rPr>
              <a:t>ЧД</a:t>
            </a:r>
            <a:r>
              <a:rPr sz="1300" b="1" dirty="0">
                <a:latin typeface="Arial"/>
                <a:cs typeface="Arial"/>
              </a:rPr>
              <a:t>	</a:t>
            </a:r>
            <a:r>
              <a:rPr sz="1300" b="1" spc="0" dirty="0">
                <a:latin typeface="Arial"/>
                <a:cs typeface="Arial"/>
              </a:rPr>
              <a:t>(</a:t>
            </a:r>
            <a:r>
              <a:rPr sz="1300" b="1" dirty="0">
                <a:latin typeface="Arial"/>
                <a:cs typeface="Arial"/>
              </a:rPr>
              <a:t>пр</a:t>
            </a:r>
            <a:r>
              <a:rPr sz="1300" b="1" spc="-5" dirty="0">
                <a:latin typeface="Arial"/>
                <a:cs typeface="Arial"/>
              </a:rPr>
              <a:t>и</a:t>
            </a:r>
            <a:endParaRPr sz="1300" dirty="0">
              <a:latin typeface="Arial"/>
              <a:cs typeface="Arial"/>
            </a:endParaRPr>
          </a:p>
          <a:p>
            <a:pPr marL="241300">
              <a:lnSpc>
                <a:spcPct val="100000"/>
              </a:lnSpc>
            </a:pPr>
            <a:r>
              <a:rPr sz="1300" b="1" spc="-15" dirty="0">
                <a:latin typeface="Arial"/>
                <a:cs typeface="Arial"/>
              </a:rPr>
              <a:t>необходимости)</a:t>
            </a:r>
            <a:endParaRPr sz="1300" dirty="0">
              <a:latin typeface="Arial"/>
              <a:cs typeface="Arial"/>
            </a:endParaRPr>
          </a:p>
        </p:txBody>
      </p:sp>
      <p:sp>
        <p:nvSpPr>
          <p:cNvPr id="53" name="object 53"/>
          <p:cNvSpPr/>
          <p:nvPr/>
        </p:nvSpPr>
        <p:spPr>
          <a:xfrm>
            <a:off x="0" y="5754623"/>
            <a:ext cx="6228080" cy="0"/>
          </a:xfrm>
          <a:custGeom>
            <a:avLst/>
            <a:gdLst/>
            <a:ahLst/>
            <a:cxnLst/>
            <a:rect l="l" t="t" r="r" b="b"/>
            <a:pathLst>
              <a:path w="6228080">
                <a:moveTo>
                  <a:pt x="0" y="0"/>
                </a:moveTo>
                <a:lnTo>
                  <a:pt x="6227953" y="0"/>
                </a:lnTo>
              </a:path>
            </a:pathLst>
          </a:custGeom>
          <a:ln w="9144">
            <a:solidFill>
              <a:srgbClr val="1C467B"/>
            </a:solidFill>
            <a:prstDash val="sysDash"/>
          </a:ln>
        </p:spPr>
        <p:txBody>
          <a:bodyPr wrap="square" lIns="0" tIns="0" rIns="0" bIns="0" rtlCol="0"/>
          <a:lstStyle/>
          <a:p>
            <a:endParaRPr/>
          </a:p>
        </p:txBody>
      </p:sp>
      <p:sp>
        <p:nvSpPr>
          <p:cNvPr id="54" name="object 54"/>
          <p:cNvSpPr txBox="1"/>
          <p:nvPr/>
        </p:nvSpPr>
        <p:spPr>
          <a:xfrm>
            <a:off x="6303582" y="4666297"/>
            <a:ext cx="5573838" cy="1845945"/>
          </a:xfrm>
          <a:prstGeom prst="rect">
            <a:avLst/>
          </a:prstGeom>
          <a:ln w="9144">
            <a:solidFill>
              <a:srgbClr val="13335A"/>
            </a:solidFill>
          </a:ln>
        </p:spPr>
        <p:txBody>
          <a:bodyPr vert="horz" wrap="square" lIns="0" tIns="69850" rIns="0" bIns="0" rtlCol="0">
            <a:spAutoFit/>
          </a:bodyPr>
          <a:lstStyle/>
          <a:p>
            <a:pPr marR="669290">
              <a:lnSpc>
                <a:spcPts val="1675"/>
              </a:lnSpc>
              <a:spcBef>
                <a:spcPts val="550"/>
              </a:spcBef>
            </a:pPr>
            <a:r>
              <a:rPr sz="1400" b="1" dirty="0">
                <a:latin typeface="Corbel" panose="020B0503020204020204" pitchFamily="34" charset="0"/>
                <a:cs typeface="Arial"/>
              </a:rPr>
              <a:t>Важно</a:t>
            </a:r>
            <a:endParaRPr sz="1400" dirty="0">
              <a:latin typeface="Corbel" panose="020B0503020204020204" pitchFamily="34" charset="0"/>
              <a:cs typeface="Arial"/>
            </a:endParaRPr>
          </a:p>
          <a:p>
            <a:pPr marL="360045" marR="76200" indent="-286385">
              <a:lnSpc>
                <a:spcPts val="1680"/>
              </a:lnSpc>
              <a:spcBef>
                <a:spcPts val="50"/>
              </a:spcBef>
              <a:buFont typeface="Wingdings"/>
              <a:buChar char=""/>
              <a:tabLst>
                <a:tab pos="360680" algn="l"/>
              </a:tabLst>
            </a:pPr>
            <a:r>
              <a:rPr sz="1400" spc="-5" dirty="0">
                <a:latin typeface="Corbel" panose="020B0503020204020204" pitchFamily="34" charset="0"/>
                <a:cs typeface="Arial"/>
              </a:rPr>
              <a:t>На </a:t>
            </a:r>
            <a:r>
              <a:rPr sz="1400" dirty="0">
                <a:latin typeface="Corbel" panose="020B0503020204020204" pitchFamily="34" charset="0"/>
                <a:cs typeface="Arial"/>
              </a:rPr>
              <a:t>каждое </a:t>
            </a:r>
            <a:r>
              <a:rPr sz="1400" spc="-5" dirty="0">
                <a:latin typeface="Corbel" panose="020B0503020204020204" pitchFamily="34" charset="0"/>
                <a:cs typeface="Arial"/>
              </a:rPr>
              <a:t>специальное </a:t>
            </a:r>
            <a:r>
              <a:rPr sz="1400" spc="-15" dirty="0">
                <a:latin typeface="Corbel" panose="020B0503020204020204" pitchFamily="34" charset="0"/>
                <a:cs typeface="Arial"/>
              </a:rPr>
              <a:t>полномочие </a:t>
            </a:r>
            <a:r>
              <a:rPr sz="1400" spc="-10" dirty="0">
                <a:latin typeface="Corbel" panose="020B0503020204020204" pitchFamily="34" charset="0"/>
                <a:cs typeface="Arial"/>
              </a:rPr>
              <a:t>одному </a:t>
            </a:r>
            <a:r>
              <a:rPr sz="1400" dirty="0">
                <a:latin typeface="Corbel" panose="020B0503020204020204" pitchFamily="34" charset="0"/>
                <a:cs typeface="Arial"/>
              </a:rPr>
              <a:t>лицу </a:t>
            </a:r>
            <a:r>
              <a:rPr sz="1400" spc="-20" dirty="0">
                <a:latin typeface="Corbel" panose="020B0503020204020204" pitchFamily="34" charset="0"/>
                <a:cs typeface="Arial"/>
              </a:rPr>
              <a:t>может  </a:t>
            </a:r>
            <a:r>
              <a:rPr sz="1400" dirty="0">
                <a:latin typeface="Corbel" panose="020B0503020204020204" pitchFamily="34" charset="0"/>
                <a:cs typeface="Arial"/>
              </a:rPr>
              <a:t>быть </a:t>
            </a:r>
            <a:r>
              <a:rPr sz="1400" spc="-5" dirty="0">
                <a:latin typeface="Corbel" panose="020B0503020204020204" pitchFamily="34" charset="0"/>
                <a:cs typeface="Arial"/>
              </a:rPr>
              <a:t>сформирована </a:t>
            </a:r>
            <a:r>
              <a:rPr sz="1400" spc="10" dirty="0">
                <a:latin typeface="Corbel" panose="020B0503020204020204" pitchFamily="34" charset="0"/>
                <a:cs typeface="Arial"/>
              </a:rPr>
              <a:t>как </a:t>
            </a:r>
            <a:r>
              <a:rPr sz="1400" spc="-20" dirty="0">
                <a:latin typeface="Corbel" panose="020B0503020204020204" pitchFamily="34" charset="0"/>
                <a:cs typeface="Arial"/>
              </a:rPr>
              <a:t>отдельная </a:t>
            </a:r>
            <a:r>
              <a:rPr sz="1400" spc="-5" dirty="0">
                <a:latin typeface="Corbel" panose="020B0503020204020204" pitchFamily="34" charset="0"/>
                <a:cs typeface="Arial"/>
              </a:rPr>
              <a:t>МЧД, так </a:t>
            </a:r>
            <a:r>
              <a:rPr sz="1400" dirty="0">
                <a:latin typeface="Corbel" panose="020B0503020204020204" pitchFamily="34" charset="0"/>
                <a:cs typeface="Arial"/>
              </a:rPr>
              <a:t>и </a:t>
            </a:r>
            <a:r>
              <a:rPr sz="1400" spc="-15" dirty="0">
                <a:latin typeface="Corbel" panose="020B0503020204020204" pitchFamily="34" charset="0"/>
                <a:cs typeface="Arial"/>
              </a:rPr>
              <a:t>одна </a:t>
            </a:r>
            <a:r>
              <a:rPr sz="1400" spc="-10" dirty="0">
                <a:latin typeface="Corbel" panose="020B0503020204020204" pitchFamily="34" charset="0"/>
                <a:cs typeface="Arial"/>
              </a:rPr>
              <a:t>МЧД </a:t>
            </a:r>
            <a:r>
              <a:rPr sz="1400" spc="5" dirty="0">
                <a:latin typeface="Corbel" panose="020B0503020204020204" pitchFamily="34" charset="0"/>
                <a:cs typeface="Arial"/>
              </a:rPr>
              <a:t>на  </a:t>
            </a:r>
            <a:r>
              <a:rPr sz="1400" spc="-5" dirty="0">
                <a:latin typeface="Corbel" panose="020B0503020204020204" pitchFamily="34" charset="0"/>
                <a:cs typeface="Arial"/>
              </a:rPr>
              <a:t>все </a:t>
            </a:r>
            <a:r>
              <a:rPr sz="1400" dirty="0">
                <a:latin typeface="Corbel" panose="020B0503020204020204" pitchFamily="34" charset="0"/>
                <a:cs typeface="Arial"/>
              </a:rPr>
              <a:t>специальные</a:t>
            </a:r>
            <a:r>
              <a:rPr sz="1400" spc="-100" dirty="0">
                <a:latin typeface="Corbel" panose="020B0503020204020204" pitchFamily="34" charset="0"/>
                <a:cs typeface="Arial"/>
              </a:rPr>
              <a:t> </a:t>
            </a:r>
            <a:r>
              <a:rPr sz="1400" spc="-10" dirty="0">
                <a:latin typeface="Corbel" panose="020B0503020204020204" pitchFamily="34" charset="0"/>
                <a:cs typeface="Arial"/>
              </a:rPr>
              <a:t>полномочия</a:t>
            </a:r>
            <a:endParaRPr sz="1400" dirty="0">
              <a:latin typeface="Corbel" panose="020B0503020204020204" pitchFamily="34" charset="0"/>
              <a:cs typeface="Arial"/>
            </a:endParaRPr>
          </a:p>
          <a:p>
            <a:pPr marL="360045" marR="76835" indent="-286385">
              <a:lnSpc>
                <a:spcPts val="1680"/>
              </a:lnSpc>
              <a:buFont typeface="Wingdings"/>
              <a:buChar char=""/>
              <a:tabLst>
                <a:tab pos="360680" algn="l"/>
              </a:tabLst>
            </a:pPr>
            <a:r>
              <a:rPr sz="1400" dirty="0">
                <a:latin typeface="Corbel" panose="020B0503020204020204" pitchFamily="34" charset="0"/>
                <a:cs typeface="Arial"/>
              </a:rPr>
              <a:t>В </a:t>
            </a:r>
            <a:r>
              <a:rPr sz="1400" spc="-5" dirty="0">
                <a:latin typeface="Corbel" panose="020B0503020204020204" pitchFamily="34" charset="0"/>
                <a:cs typeface="Arial"/>
              </a:rPr>
              <a:t>случае если </a:t>
            </a:r>
            <a:r>
              <a:rPr sz="1400" spc="-15" dirty="0">
                <a:latin typeface="Corbel" panose="020B0503020204020204" pitchFamily="34" charset="0"/>
                <a:cs typeface="Arial"/>
              </a:rPr>
              <a:t>руководитель </a:t>
            </a:r>
            <a:r>
              <a:rPr sz="1400" dirty="0">
                <a:latin typeface="Corbel" panose="020B0503020204020204" pitchFamily="34" charset="0"/>
                <a:cs typeface="Arial"/>
              </a:rPr>
              <a:t>или </a:t>
            </a:r>
            <a:r>
              <a:rPr sz="1400" spc="-5" dirty="0">
                <a:latin typeface="Corbel" panose="020B0503020204020204" pitchFamily="34" charset="0"/>
                <a:cs typeface="Arial"/>
              </a:rPr>
              <a:t>лицо, </a:t>
            </a:r>
            <a:r>
              <a:rPr sz="1400" spc="-15" dirty="0">
                <a:latin typeface="Corbel" panose="020B0503020204020204" pitchFamily="34" charset="0"/>
                <a:cs typeface="Arial"/>
              </a:rPr>
              <a:t>обладающее  </a:t>
            </a:r>
            <a:r>
              <a:rPr sz="1400" spc="-5" dirty="0">
                <a:latin typeface="Corbel" panose="020B0503020204020204" pitchFamily="34" charset="0"/>
                <a:cs typeface="Arial"/>
              </a:rPr>
              <a:t>универсальным </a:t>
            </a:r>
            <a:r>
              <a:rPr sz="1400" spc="-10" dirty="0">
                <a:latin typeface="Corbel" panose="020B0503020204020204" pitchFamily="34" charset="0"/>
                <a:cs typeface="Arial"/>
              </a:rPr>
              <a:t>полномочием, </a:t>
            </a:r>
            <a:r>
              <a:rPr sz="1400" spc="-5" dirty="0">
                <a:latin typeface="Corbel" panose="020B0503020204020204" pitchFamily="34" charset="0"/>
                <a:cs typeface="Arial"/>
              </a:rPr>
              <a:t>выдало </a:t>
            </a:r>
            <a:r>
              <a:rPr sz="1400" spc="-10" dirty="0">
                <a:latin typeface="Corbel" panose="020B0503020204020204" pitchFamily="34" charset="0"/>
                <a:cs typeface="Arial"/>
              </a:rPr>
              <a:t>одну </a:t>
            </a:r>
            <a:r>
              <a:rPr sz="1400" spc="-5" dirty="0">
                <a:latin typeface="Corbel" panose="020B0503020204020204" pitchFamily="34" charset="0"/>
                <a:cs typeface="Arial"/>
              </a:rPr>
              <a:t>МЧД на все  специальные </a:t>
            </a:r>
            <a:r>
              <a:rPr sz="1400" spc="-10" dirty="0">
                <a:latin typeface="Corbel" panose="020B0503020204020204" pitchFamily="34" charset="0"/>
                <a:cs typeface="Arial"/>
              </a:rPr>
              <a:t>полномочия, </a:t>
            </a:r>
            <a:r>
              <a:rPr sz="1400" spc="-5" dirty="0">
                <a:latin typeface="Corbel" panose="020B0503020204020204" pitchFamily="34" charset="0"/>
                <a:cs typeface="Arial"/>
              </a:rPr>
              <a:t>то её </a:t>
            </a:r>
            <a:r>
              <a:rPr sz="1400" spc="-15" dirty="0">
                <a:latin typeface="Corbel" panose="020B0503020204020204" pitchFamily="34" charset="0"/>
                <a:cs typeface="Arial"/>
              </a:rPr>
              <a:t>отмена </a:t>
            </a:r>
            <a:r>
              <a:rPr sz="1400" spc="-20" dirty="0">
                <a:latin typeface="Corbel" panose="020B0503020204020204" pitchFamily="34" charset="0"/>
                <a:cs typeface="Arial"/>
              </a:rPr>
              <a:t>означает </a:t>
            </a:r>
            <a:r>
              <a:rPr sz="1400" spc="-10" dirty="0">
                <a:latin typeface="Corbel" panose="020B0503020204020204" pitchFamily="34" charset="0"/>
                <a:cs typeface="Arial"/>
              </a:rPr>
              <a:t>полную  утрату </a:t>
            </a:r>
            <a:r>
              <a:rPr sz="1400" dirty="0">
                <a:latin typeface="Corbel" panose="020B0503020204020204" pitchFamily="34" charset="0"/>
                <a:cs typeface="Arial"/>
              </a:rPr>
              <a:t>доверенным </a:t>
            </a:r>
            <a:r>
              <a:rPr sz="1400" spc="-5" dirty="0">
                <a:latin typeface="Corbel" panose="020B0503020204020204" pitchFamily="34" charset="0"/>
                <a:cs typeface="Arial"/>
              </a:rPr>
              <a:t>лицом </a:t>
            </a:r>
            <a:r>
              <a:rPr sz="1400" spc="-10" dirty="0">
                <a:latin typeface="Corbel" panose="020B0503020204020204" pitchFamily="34" charset="0"/>
                <a:cs typeface="Arial"/>
              </a:rPr>
              <a:t>всех </a:t>
            </a:r>
            <a:r>
              <a:rPr sz="1400" dirty="0">
                <a:latin typeface="Corbel" panose="020B0503020204020204" pitchFamily="34" charset="0"/>
                <a:cs typeface="Arial"/>
              </a:rPr>
              <a:t>специальных</a:t>
            </a:r>
            <a:r>
              <a:rPr sz="1400" spc="-90" dirty="0">
                <a:latin typeface="Corbel" panose="020B0503020204020204" pitchFamily="34" charset="0"/>
                <a:cs typeface="Arial"/>
              </a:rPr>
              <a:t> </a:t>
            </a:r>
            <a:r>
              <a:rPr sz="1400" spc="-10" dirty="0">
                <a:latin typeface="Corbel" panose="020B0503020204020204" pitchFamily="34" charset="0"/>
                <a:cs typeface="Arial"/>
              </a:rPr>
              <a:t>полномочий</a:t>
            </a:r>
            <a:endParaRPr sz="1400" dirty="0">
              <a:latin typeface="Corbel" panose="020B0503020204020204" pitchFamily="34" charset="0"/>
              <a:cs typeface="Arial"/>
            </a:endParaRPr>
          </a:p>
        </p:txBody>
      </p:sp>
      <p:sp>
        <p:nvSpPr>
          <p:cNvPr id="55" name="object 55"/>
          <p:cNvSpPr/>
          <p:nvPr/>
        </p:nvSpPr>
        <p:spPr>
          <a:xfrm>
            <a:off x="9368028" y="4651247"/>
            <a:ext cx="376427" cy="310895"/>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60519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81000" y="838200"/>
            <a:ext cx="11430000" cy="5416868"/>
          </a:xfrm>
          <a:prstGeom prst="rect">
            <a:avLst/>
          </a:prstGeom>
        </p:spPr>
        <p:txBody>
          <a:bodyPr vert="horz" wrap="square" lIns="0" tIns="0" rIns="0" bIns="0" rtlCol="0">
            <a:spAutoFit/>
          </a:bodyPr>
          <a:lstStyle/>
          <a:p>
            <a:pPr marL="13335" marR="8255"/>
            <a:r>
              <a:rPr lang="ru-RU" sz="1600" b="1" spc="-10" dirty="0">
                <a:latin typeface="Trebuchet MS" panose="020B0603020202020204" pitchFamily="34" charset="0"/>
                <a:cs typeface="Verdana"/>
              </a:rPr>
              <a:t>Постановление </a:t>
            </a:r>
            <a:r>
              <a:rPr lang="ru-RU" sz="1600" b="1" spc="-5" dirty="0">
                <a:latin typeface="Trebuchet MS" panose="020B0603020202020204" pitchFamily="34" charset="0"/>
                <a:cs typeface="Verdana"/>
              </a:rPr>
              <a:t>Правительства </a:t>
            </a:r>
            <a:r>
              <a:rPr lang="ru-RU" sz="1600" b="1" spc="-10" dirty="0">
                <a:latin typeface="Trebuchet MS" panose="020B0603020202020204" pitchFamily="34" charset="0"/>
                <a:cs typeface="Verdana"/>
              </a:rPr>
              <a:t>РФ </a:t>
            </a:r>
            <a:r>
              <a:rPr lang="ru-RU" sz="1600" b="1" spc="-5" dirty="0">
                <a:latin typeface="Trebuchet MS" panose="020B0603020202020204" pitchFamily="34" charset="0"/>
                <a:cs typeface="Verdana"/>
              </a:rPr>
              <a:t>от 11.12.2014 №</a:t>
            </a:r>
            <a:r>
              <a:rPr lang="ru-RU" sz="1600" b="1" spc="195" dirty="0">
                <a:latin typeface="Trebuchet MS" panose="020B0603020202020204" pitchFamily="34" charset="0"/>
                <a:cs typeface="Verdana"/>
              </a:rPr>
              <a:t> </a:t>
            </a:r>
            <a:r>
              <a:rPr lang="ru-RU" sz="1600" b="1" spc="-5" dirty="0">
                <a:latin typeface="Trebuchet MS" panose="020B0603020202020204" pitchFamily="34" charset="0"/>
                <a:cs typeface="Verdana"/>
              </a:rPr>
              <a:t>1352</a:t>
            </a:r>
            <a:endParaRPr lang="ru-RU" sz="1600" dirty="0">
              <a:latin typeface="Trebuchet MS" panose="020B0603020202020204" pitchFamily="34" charset="0"/>
              <a:cs typeface="Verdana"/>
            </a:endParaRPr>
          </a:p>
          <a:p>
            <a:pPr marL="13335" marR="8255"/>
            <a:r>
              <a:rPr sz="1600" b="1" spc="-5" dirty="0" smtClean="0">
                <a:latin typeface="Trebuchet MS" panose="020B0603020202020204" pitchFamily="34" charset="0"/>
                <a:cs typeface="Verdana"/>
              </a:rPr>
              <a:t>20(1</a:t>
            </a:r>
            <a:r>
              <a:rPr sz="1600" b="1" spc="-5" dirty="0">
                <a:latin typeface="Trebuchet MS" panose="020B0603020202020204" pitchFamily="34" charset="0"/>
                <a:cs typeface="Verdana"/>
              </a:rPr>
              <a:t>). Для осуществления закупок, предусмотренных подпунктом </a:t>
            </a:r>
            <a:r>
              <a:rPr sz="1600" b="1" dirty="0">
                <a:latin typeface="Trebuchet MS" panose="020B0603020202020204" pitchFamily="34" charset="0"/>
                <a:cs typeface="Verdana"/>
              </a:rPr>
              <a:t>«б»  </a:t>
            </a:r>
            <a:r>
              <a:rPr sz="1600" b="1" spc="-5" dirty="0">
                <a:latin typeface="Trebuchet MS" panose="020B0603020202020204" pitchFamily="34" charset="0"/>
                <a:cs typeface="Verdana"/>
              </a:rPr>
              <a:t>пункта 4 </a:t>
            </a:r>
            <a:r>
              <a:rPr sz="1600" b="1" dirty="0">
                <a:latin typeface="Trebuchet MS" panose="020B0603020202020204" pitchFamily="34" charset="0"/>
                <a:cs typeface="Verdana"/>
              </a:rPr>
              <a:t>настоящего </a:t>
            </a:r>
            <a:r>
              <a:rPr sz="1600" b="1" spc="-5" dirty="0">
                <a:latin typeface="Trebuchet MS" panose="020B0603020202020204" pitchFamily="34" charset="0"/>
                <a:cs typeface="Verdana"/>
              </a:rPr>
              <a:t>Положения, заказчик вправе </a:t>
            </a:r>
            <a:r>
              <a:rPr sz="1600" b="1" dirty="0">
                <a:latin typeface="Trebuchet MS" panose="020B0603020202020204" pitchFamily="34" charset="0"/>
                <a:cs typeface="Verdana"/>
              </a:rPr>
              <a:t>установить </a:t>
            </a:r>
            <a:r>
              <a:rPr sz="1600" b="1" spc="-5" dirty="0">
                <a:latin typeface="Trebuchet MS" panose="020B0603020202020204" pitchFamily="34" charset="0"/>
                <a:cs typeface="Verdana"/>
              </a:rPr>
              <a:t>в  положении о закупке способ неконкурентной закупки, порядок  проведения </a:t>
            </a:r>
            <a:r>
              <a:rPr sz="1600" b="1" spc="-10" dirty="0">
                <a:latin typeface="Trebuchet MS" panose="020B0603020202020204" pitchFamily="34" charset="0"/>
                <a:cs typeface="Verdana"/>
              </a:rPr>
              <a:t>которого </a:t>
            </a:r>
            <a:r>
              <a:rPr sz="1600" b="1" spc="-5" dirty="0">
                <a:latin typeface="Trebuchet MS" panose="020B0603020202020204" pitchFamily="34" charset="0"/>
                <a:cs typeface="Verdana"/>
              </a:rPr>
              <a:t>предусматривает</a:t>
            </a:r>
            <a:r>
              <a:rPr sz="1600" b="1" spc="145" dirty="0">
                <a:latin typeface="Trebuchet MS" panose="020B0603020202020204" pitchFamily="34" charset="0"/>
                <a:cs typeface="Verdana"/>
              </a:rPr>
              <a:t> </a:t>
            </a:r>
            <a:r>
              <a:rPr sz="1600" b="1" spc="-5" dirty="0">
                <a:latin typeface="Trebuchet MS" panose="020B0603020202020204" pitchFamily="34" charset="0"/>
                <a:cs typeface="Verdana"/>
              </a:rPr>
              <a:t>следующее:</a:t>
            </a:r>
            <a:endParaRPr sz="1600" dirty="0">
              <a:latin typeface="Trebuchet MS" panose="020B0603020202020204" pitchFamily="34" charset="0"/>
              <a:cs typeface="Verdana"/>
            </a:endParaRPr>
          </a:p>
          <a:p>
            <a:pPr marL="13335" marR="6985"/>
            <a:r>
              <a:rPr sz="1600" spc="-5" dirty="0">
                <a:latin typeface="Trebuchet MS" panose="020B0603020202020204" pitchFamily="34" charset="0"/>
                <a:cs typeface="Verdana"/>
              </a:rPr>
              <a:t>а) осуществление закупки в </a:t>
            </a:r>
            <a:r>
              <a:rPr sz="1600" b="1" spc="-5" dirty="0">
                <a:latin typeface="Trebuchet MS" panose="020B0603020202020204" pitchFamily="34" charset="0"/>
                <a:cs typeface="Verdana"/>
              </a:rPr>
              <a:t>электронной форме </a:t>
            </a:r>
            <a:r>
              <a:rPr sz="1600" spc="-5" dirty="0">
                <a:latin typeface="Trebuchet MS" panose="020B0603020202020204" pitchFamily="34" charset="0"/>
                <a:cs typeface="Verdana"/>
              </a:rPr>
              <a:t>на электронной </a:t>
            </a:r>
            <a:r>
              <a:rPr sz="1600" dirty="0">
                <a:latin typeface="Trebuchet MS" panose="020B0603020202020204" pitchFamily="34" charset="0"/>
                <a:cs typeface="Verdana"/>
              </a:rPr>
              <a:t>площадке,  </a:t>
            </a:r>
            <a:r>
              <a:rPr sz="1600" spc="-5" dirty="0">
                <a:latin typeface="Trebuchet MS" panose="020B0603020202020204" pitchFamily="34" charset="0"/>
                <a:cs typeface="Verdana"/>
              </a:rPr>
              <a:t>предусмотренной частью </a:t>
            </a:r>
            <a:r>
              <a:rPr sz="1600" dirty="0">
                <a:latin typeface="Trebuchet MS" panose="020B0603020202020204" pitchFamily="34" charset="0"/>
                <a:cs typeface="Verdana"/>
              </a:rPr>
              <a:t>10 </a:t>
            </a:r>
            <a:r>
              <a:rPr sz="1600" spc="-5" dirty="0">
                <a:latin typeface="Trebuchet MS" panose="020B0603020202020204" pitchFamily="34" charset="0"/>
                <a:cs typeface="Verdana"/>
              </a:rPr>
              <a:t>статьи 3.4 Федерального закона №</a:t>
            </a:r>
            <a:r>
              <a:rPr sz="1600" spc="155" dirty="0">
                <a:latin typeface="Trebuchet MS" panose="020B0603020202020204" pitchFamily="34" charset="0"/>
                <a:cs typeface="Verdana"/>
              </a:rPr>
              <a:t> </a:t>
            </a:r>
            <a:r>
              <a:rPr sz="1600" spc="-5" dirty="0">
                <a:latin typeface="Trebuchet MS" panose="020B0603020202020204" pitchFamily="34" charset="0"/>
                <a:cs typeface="Verdana"/>
              </a:rPr>
              <a:t>223-ФЗ</a:t>
            </a:r>
            <a:endParaRPr sz="1600" dirty="0">
              <a:latin typeface="Trebuchet MS" panose="020B0603020202020204" pitchFamily="34" charset="0"/>
              <a:cs typeface="Verdana"/>
            </a:endParaRPr>
          </a:p>
          <a:p>
            <a:pPr marL="12700" marR="6985"/>
            <a:r>
              <a:rPr sz="1600" spc="-5" dirty="0">
                <a:latin typeface="Trebuchet MS" panose="020B0603020202020204" pitchFamily="34" charset="0"/>
                <a:cs typeface="Verdana"/>
              </a:rPr>
              <a:t>б) цена </a:t>
            </a:r>
            <a:r>
              <a:rPr sz="1600" dirty="0">
                <a:latin typeface="Trebuchet MS" panose="020B0603020202020204" pitchFamily="34" charset="0"/>
                <a:cs typeface="Verdana"/>
              </a:rPr>
              <a:t>договора, </a:t>
            </a:r>
            <a:r>
              <a:rPr sz="1600" spc="-5" dirty="0">
                <a:latin typeface="Trebuchet MS" panose="020B0603020202020204" pitchFamily="34" charset="0"/>
                <a:cs typeface="Verdana"/>
              </a:rPr>
              <a:t>заключенного с применением </a:t>
            </a:r>
            <a:r>
              <a:rPr sz="1600" dirty="0">
                <a:latin typeface="Trebuchet MS" panose="020B0603020202020204" pitchFamily="34" charset="0"/>
                <a:cs typeface="Verdana"/>
              </a:rPr>
              <a:t>такого </a:t>
            </a:r>
            <a:r>
              <a:rPr sz="1600" spc="-5" dirty="0">
                <a:latin typeface="Trebuchet MS" panose="020B0603020202020204" pitchFamily="34" charset="0"/>
                <a:cs typeface="Verdana"/>
              </a:rPr>
              <a:t>способа закупки, </a:t>
            </a:r>
            <a:r>
              <a:rPr sz="1600" b="1" spc="-5" dirty="0">
                <a:latin typeface="Trebuchet MS" panose="020B0603020202020204" pitchFamily="34" charset="0"/>
                <a:cs typeface="Verdana"/>
              </a:rPr>
              <a:t>не  должна </a:t>
            </a:r>
            <a:r>
              <a:rPr sz="1600" b="1" spc="-10" dirty="0">
                <a:latin typeface="Trebuchet MS" panose="020B0603020202020204" pitchFamily="34" charset="0"/>
                <a:cs typeface="Verdana"/>
              </a:rPr>
              <a:t>превышать </a:t>
            </a:r>
            <a:r>
              <a:rPr sz="1600" b="1" spc="-5" dirty="0">
                <a:latin typeface="Trebuchet MS" panose="020B0603020202020204" pitchFamily="34" charset="0"/>
                <a:cs typeface="Verdana"/>
              </a:rPr>
              <a:t>20 </a:t>
            </a:r>
            <a:r>
              <a:rPr sz="1600" b="1" spc="-10" dirty="0">
                <a:latin typeface="Trebuchet MS" panose="020B0603020202020204" pitchFamily="34" charset="0"/>
                <a:cs typeface="Verdana"/>
              </a:rPr>
              <a:t>млн.</a:t>
            </a:r>
            <a:r>
              <a:rPr sz="1600" b="1" spc="80" dirty="0">
                <a:latin typeface="Trebuchet MS" panose="020B0603020202020204" pitchFamily="34" charset="0"/>
                <a:cs typeface="Verdana"/>
              </a:rPr>
              <a:t> </a:t>
            </a:r>
            <a:r>
              <a:rPr sz="1600" b="1" spc="-5" dirty="0">
                <a:latin typeface="Trebuchet MS" panose="020B0603020202020204" pitchFamily="34" charset="0"/>
                <a:cs typeface="Verdana"/>
              </a:rPr>
              <a:t>рублей</a:t>
            </a:r>
            <a:endParaRPr sz="1600" dirty="0">
              <a:latin typeface="Trebuchet MS" panose="020B0603020202020204" pitchFamily="34" charset="0"/>
              <a:cs typeface="Verdana"/>
            </a:endParaRPr>
          </a:p>
          <a:p>
            <a:pPr marL="12700" marR="5080"/>
            <a:r>
              <a:rPr sz="1600" spc="-5" dirty="0">
                <a:latin typeface="Trebuchet MS" panose="020B0603020202020204" pitchFamily="34" charset="0"/>
                <a:cs typeface="Verdana"/>
              </a:rPr>
              <a:t>в) </a:t>
            </a:r>
            <a:r>
              <a:rPr sz="1600" dirty="0">
                <a:latin typeface="Trebuchet MS" panose="020B0603020202020204" pitchFamily="34" charset="0"/>
                <a:cs typeface="Verdana"/>
              </a:rPr>
              <a:t>размещение </a:t>
            </a:r>
            <a:r>
              <a:rPr sz="1600" spc="-5" dirty="0">
                <a:latin typeface="Trebuchet MS" panose="020B0603020202020204" pitchFamily="34" charset="0"/>
                <a:cs typeface="Verdana"/>
              </a:rPr>
              <a:t>участником закупки </a:t>
            </a:r>
            <a:r>
              <a:rPr sz="1600" spc="-10" dirty="0">
                <a:latin typeface="Trebuchet MS" panose="020B0603020202020204" pitchFamily="34" charset="0"/>
                <a:cs typeface="Verdana"/>
              </a:rPr>
              <a:t>из </a:t>
            </a:r>
            <a:r>
              <a:rPr sz="1600" dirty="0">
                <a:latin typeface="Trebuchet MS" panose="020B0603020202020204" pitchFamily="34" charset="0"/>
                <a:cs typeface="Verdana"/>
              </a:rPr>
              <a:t>числа </a:t>
            </a:r>
            <a:r>
              <a:rPr sz="1600" spc="-5" dirty="0">
                <a:latin typeface="Trebuchet MS" panose="020B0603020202020204" pitchFamily="34" charset="0"/>
                <a:cs typeface="Verdana"/>
              </a:rPr>
              <a:t>СМСП на электронной площадке  </a:t>
            </a:r>
            <a:r>
              <a:rPr sz="1600" b="1" spc="-5" dirty="0">
                <a:latin typeface="Trebuchet MS" panose="020B0603020202020204" pitchFamily="34" charset="0"/>
                <a:cs typeface="Verdana"/>
              </a:rPr>
              <a:t>предварительного предложения </a:t>
            </a:r>
            <a:r>
              <a:rPr sz="1600" spc="-5" dirty="0">
                <a:latin typeface="Trebuchet MS" panose="020B0603020202020204" pitchFamily="34" charset="0"/>
                <a:cs typeface="Verdana"/>
              </a:rPr>
              <a:t>о </a:t>
            </a:r>
            <a:r>
              <a:rPr sz="1600" dirty="0">
                <a:latin typeface="Trebuchet MS" panose="020B0603020202020204" pitchFamily="34" charset="0"/>
                <a:cs typeface="Verdana"/>
              </a:rPr>
              <a:t>поставке товара, </a:t>
            </a:r>
            <a:r>
              <a:rPr sz="1600" spc="-5" dirty="0">
                <a:latin typeface="Trebuchet MS" panose="020B0603020202020204" pitchFamily="34" charset="0"/>
                <a:cs typeface="Verdana"/>
              </a:rPr>
              <a:t>выполнении </a:t>
            </a:r>
            <a:r>
              <a:rPr sz="1600" dirty="0">
                <a:latin typeface="Trebuchet MS" panose="020B0603020202020204" pitchFamily="34" charset="0"/>
                <a:cs typeface="Verdana"/>
              </a:rPr>
              <a:t>работы,  </a:t>
            </a:r>
            <a:r>
              <a:rPr sz="1600" spc="-5" dirty="0">
                <a:latin typeface="Trebuchet MS" panose="020B0603020202020204" pitchFamily="34" charset="0"/>
                <a:cs typeface="Verdana"/>
              </a:rPr>
              <a:t>оказании</a:t>
            </a:r>
            <a:r>
              <a:rPr sz="1600" spc="-50" dirty="0">
                <a:latin typeface="Trebuchet MS" panose="020B0603020202020204" pitchFamily="34" charset="0"/>
                <a:cs typeface="Verdana"/>
              </a:rPr>
              <a:t> </a:t>
            </a:r>
            <a:r>
              <a:rPr sz="1600" spc="-5" dirty="0">
                <a:latin typeface="Trebuchet MS" panose="020B0603020202020204" pitchFamily="34" charset="0"/>
                <a:cs typeface="Verdana"/>
              </a:rPr>
              <a:t>услуги</a:t>
            </a:r>
            <a:endParaRPr sz="1600" dirty="0">
              <a:latin typeface="Trebuchet MS" panose="020B0603020202020204" pitchFamily="34" charset="0"/>
              <a:cs typeface="Verdana"/>
            </a:endParaRPr>
          </a:p>
          <a:p>
            <a:pPr marL="12700" marR="7620"/>
            <a:r>
              <a:rPr sz="1600" spc="-5" dirty="0">
                <a:latin typeface="Trebuchet MS" panose="020B0603020202020204" pitchFamily="34" charset="0"/>
                <a:cs typeface="Verdana"/>
              </a:rPr>
              <a:t>г) размещение </a:t>
            </a:r>
            <a:r>
              <a:rPr sz="1600" dirty="0">
                <a:latin typeface="Trebuchet MS" panose="020B0603020202020204" pitchFamily="34" charset="0"/>
                <a:cs typeface="Verdana"/>
              </a:rPr>
              <a:t>заказчиком </a:t>
            </a:r>
            <a:r>
              <a:rPr sz="1600" spc="-5" dirty="0">
                <a:latin typeface="Trebuchet MS" panose="020B0603020202020204" pitchFamily="34" charset="0"/>
                <a:cs typeface="Verdana"/>
              </a:rPr>
              <a:t>на электронной площадке </a:t>
            </a:r>
            <a:r>
              <a:rPr sz="1600" b="1" spc="-5" dirty="0">
                <a:latin typeface="Trebuchet MS" panose="020B0603020202020204" pitchFamily="34" charset="0"/>
                <a:cs typeface="Verdana"/>
              </a:rPr>
              <a:t>информации </a:t>
            </a:r>
            <a:r>
              <a:rPr sz="1600" spc="-5" dirty="0">
                <a:latin typeface="Trebuchet MS" panose="020B0603020202020204" pitchFamily="34" charset="0"/>
                <a:cs typeface="Verdana"/>
              </a:rPr>
              <a:t>о  закупаемом товаре, </a:t>
            </a:r>
            <a:r>
              <a:rPr sz="1600" dirty="0">
                <a:latin typeface="Trebuchet MS" panose="020B0603020202020204" pitchFamily="34" charset="0"/>
                <a:cs typeface="Verdana"/>
              </a:rPr>
              <a:t>работе, </a:t>
            </a:r>
            <a:r>
              <a:rPr sz="1600" spc="-5" dirty="0">
                <a:latin typeface="Trebuchet MS" panose="020B0603020202020204" pitchFamily="34" charset="0"/>
                <a:cs typeface="Verdana"/>
              </a:rPr>
              <a:t>услуге, </a:t>
            </a:r>
            <a:r>
              <a:rPr sz="1600" b="1" spc="-5" dirty="0">
                <a:latin typeface="Trebuchet MS" panose="020B0603020202020204" pitchFamily="34" charset="0"/>
                <a:cs typeface="Verdana"/>
              </a:rPr>
              <a:t>требований </a:t>
            </a:r>
            <a:r>
              <a:rPr sz="1600" spc="-5" dirty="0">
                <a:latin typeface="Trebuchet MS" panose="020B0603020202020204" pitchFamily="34" charset="0"/>
                <a:cs typeface="Verdana"/>
              </a:rPr>
              <a:t>к таким </a:t>
            </a:r>
            <a:r>
              <a:rPr sz="1600" dirty="0">
                <a:latin typeface="Trebuchet MS" panose="020B0603020202020204" pitchFamily="34" charset="0"/>
                <a:cs typeface="Verdana"/>
              </a:rPr>
              <a:t>товару, работе,  </a:t>
            </a:r>
            <a:r>
              <a:rPr sz="1600" spc="-5" dirty="0">
                <a:latin typeface="Trebuchet MS" panose="020B0603020202020204" pitchFamily="34" charset="0"/>
                <a:cs typeface="Verdana"/>
              </a:rPr>
              <a:t>услуге, участнику закупки </a:t>
            </a:r>
            <a:r>
              <a:rPr sz="1600" spc="-10" dirty="0">
                <a:latin typeface="Trebuchet MS" panose="020B0603020202020204" pitchFamily="34" charset="0"/>
                <a:cs typeface="Verdana"/>
              </a:rPr>
              <a:t>из </a:t>
            </a:r>
            <a:r>
              <a:rPr sz="1600" spc="-5" dirty="0" err="1">
                <a:latin typeface="Trebuchet MS" panose="020B0603020202020204" pitchFamily="34" charset="0"/>
                <a:cs typeface="Verdana"/>
              </a:rPr>
              <a:t>числа</a:t>
            </a:r>
            <a:r>
              <a:rPr sz="1600" spc="30" dirty="0">
                <a:latin typeface="Trebuchet MS" panose="020B0603020202020204" pitchFamily="34" charset="0"/>
                <a:cs typeface="Verdana"/>
              </a:rPr>
              <a:t> </a:t>
            </a:r>
            <a:r>
              <a:rPr sz="1600" spc="-5" dirty="0" smtClean="0">
                <a:latin typeface="Trebuchet MS" panose="020B0603020202020204" pitchFamily="34" charset="0"/>
                <a:cs typeface="Verdana"/>
              </a:rPr>
              <a:t>СМСП</a:t>
            </a:r>
            <a:endParaRPr lang="ru-RU" sz="1600" spc="-5" dirty="0" smtClean="0">
              <a:latin typeface="Trebuchet MS" panose="020B0603020202020204" pitchFamily="34" charset="0"/>
              <a:cs typeface="Verdana"/>
            </a:endParaRPr>
          </a:p>
          <a:p>
            <a:pPr marL="12700" marR="5080"/>
            <a:r>
              <a:rPr lang="ru-RU" sz="1600" spc="-5" dirty="0">
                <a:latin typeface="Trebuchet MS" panose="020B0603020202020204" pitchFamily="34" charset="0"/>
                <a:cs typeface="Verdana"/>
              </a:rPr>
              <a:t>д) определение оператором </a:t>
            </a:r>
            <a:r>
              <a:rPr lang="ru-RU" sz="1600" dirty="0">
                <a:latin typeface="Trebuchet MS" panose="020B0603020202020204" pitchFamily="34" charset="0"/>
                <a:cs typeface="Verdana"/>
              </a:rPr>
              <a:t>электронной площадки </a:t>
            </a:r>
            <a:r>
              <a:rPr lang="ru-RU" sz="1600" spc="-10" dirty="0">
                <a:latin typeface="Trebuchet MS" panose="020B0603020202020204" pitchFamily="34" charset="0"/>
                <a:cs typeface="Verdana"/>
              </a:rPr>
              <a:t>из </a:t>
            </a:r>
            <a:r>
              <a:rPr lang="ru-RU" sz="1600" spc="-5" dirty="0">
                <a:latin typeface="Trebuchet MS" panose="020B0603020202020204" pitchFamily="34" charset="0"/>
                <a:cs typeface="Verdana"/>
              </a:rPr>
              <a:t>состава  </a:t>
            </a:r>
            <a:r>
              <a:rPr lang="ru-RU" sz="1600" b="1" spc="-5" dirty="0">
                <a:solidFill>
                  <a:srgbClr val="274696"/>
                </a:solidFill>
                <a:latin typeface="Trebuchet MS" panose="020B0603020202020204" pitchFamily="34" charset="0"/>
                <a:cs typeface="Verdana"/>
              </a:rPr>
              <a:t>предварительных предложений</a:t>
            </a:r>
            <a:r>
              <a:rPr lang="ru-RU" sz="1600" spc="-5" dirty="0">
                <a:latin typeface="Trebuchet MS" panose="020B0603020202020204" pitchFamily="34" charset="0"/>
                <a:cs typeface="Verdana"/>
              </a:rPr>
              <a:t>, предусмотренных </a:t>
            </a:r>
            <a:r>
              <a:rPr lang="ru-RU" sz="1600" dirty="0">
                <a:latin typeface="Trebuchet MS" panose="020B0603020202020204" pitchFamily="34" charset="0"/>
                <a:cs typeface="Verdana"/>
              </a:rPr>
              <a:t>подпунктом «в»  </a:t>
            </a:r>
            <a:r>
              <a:rPr lang="ru-RU" sz="1600" spc="-5" dirty="0">
                <a:latin typeface="Trebuchet MS" panose="020B0603020202020204" pitchFamily="34" charset="0"/>
                <a:cs typeface="Verdana"/>
              </a:rPr>
              <a:t>настоящего </a:t>
            </a:r>
            <a:r>
              <a:rPr lang="ru-RU" sz="1600" dirty="0">
                <a:latin typeface="Trebuchet MS" panose="020B0603020202020204" pitchFamily="34" charset="0"/>
                <a:cs typeface="Verdana"/>
              </a:rPr>
              <a:t>пункта, </a:t>
            </a:r>
            <a:r>
              <a:rPr lang="ru-RU" sz="1600" b="1" spc="-5" dirty="0">
                <a:solidFill>
                  <a:srgbClr val="274696"/>
                </a:solidFill>
                <a:latin typeface="Trebuchet MS" panose="020B0603020202020204" pitchFamily="34" charset="0"/>
                <a:cs typeface="Verdana"/>
              </a:rPr>
              <a:t>соответствующих требованиям </a:t>
            </a:r>
            <a:r>
              <a:rPr lang="ru-RU" sz="1600" b="1" dirty="0">
                <a:solidFill>
                  <a:srgbClr val="274696"/>
                </a:solidFill>
                <a:latin typeface="Trebuchet MS" panose="020B0603020202020204" pitchFamily="34" charset="0"/>
                <a:cs typeface="Verdana"/>
              </a:rPr>
              <a:t>заказчика</a:t>
            </a:r>
            <a:r>
              <a:rPr lang="ru-RU" sz="1600" dirty="0">
                <a:latin typeface="Trebuchet MS" panose="020B0603020202020204" pitchFamily="34" charset="0"/>
                <a:cs typeface="Verdana"/>
              </a:rPr>
              <a:t>,  </a:t>
            </a:r>
            <a:r>
              <a:rPr lang="ru-RU" sz="1600" spc="-5" dirty="0">
                <a:latin typeface="Trebuchet MS" panose="020B0603020202020204" pitchFamily="34" charset="0"/>
                <a:cs typeface="Verdana"/>
              </a:rPr>
              <a:t>предусмотренным </a:t>
            </a:r>
            <a:r>
              <a:rPr lang="ru-RU" sz="1600" dirty="0">
                <a:latin typeface="Trebuchet MS" panose="020B0603020202020204" pitchFamily="34" charset="0"/>
                <a:cs typeface="Verdana"/>
              </a:rPr>
              <a:t>подпунктом </a:t>
            </a:r>
            <a:r>
              <a:rPr lang="ru-RU" sz="1600" spc="-5" dirty="0">
                <a:latin typeface="Trebuchet MS" panose="020B0603020202020204" pitchFamily="34" charset="0"/>
                <a:cs typeface="Verdana"/>
              </a:rPr>
              <a:t>«г» настоящего </a:t>
            </a:r>
            <a:r>
              <a:rPr lang="ru-RU" sz="1600" dirty="0">
                <a:latin typeface="Trebuchet MS" panose="020B0603020202020204" pitchFamily="34" charset="0"/>
                <a:cs typeface="Verdana"/>
              </a:rPr>
              <a:t>пункта, </a:t>
            </a:r>
            <a:r>
              <a:rPr lang="ru-RU" sz="1600" spc="-5" dirty="0">
                <a:latin typeface="Trebuchet MS" panose="020B0603020202020204" pitchFamily="34" charset="0"/>
                <a:cs typeface="Verdana"/>
              </a:rPr>
              <a:t>предложений о  поставке товара, выполнении </a:t>
            </a:r>
            <a:r>
              <a:rPr lang="ru-RU" sz="1600" dirty="0">
                <a:latin typeface="Trebuchet MS" panose="020B0603020202020204" pitchFamily="34" charset="0"/>
                <a:cs typeface="Verdana"/>
              </a:rPr>
              <a:t>работы, </a:t>
            </a:r>
            <a:r>
              <a:rPr lang="ru-RU" sz="1600" spc="-5" dirty="0">
                <a:latin typeface="Trebuchet MS" panose="020B0603020202020204" pitchFamily="34" charset="0"/>
                <a:cs typeface="Verdana"/>
              </a:rPr>
              <a:t>оказании услуги участников закупки </a:t>
            </a:r>
            <a:r>
              <a:rPr lang="ru-RU" sz="1600" spc="5" dirty="0">
                <a:latin typeface="Trebuchet MS" panose="020B0603020202020204" pitchFamily="34" charset="0"/>
                <a:cs typeface="Verdana"/>
              </a:rPr>
              <a:t>из  </a:t>
            </a:r>
            <a:r>
              <a:rPr lang="ru-RU" sz="1600" spc="-5" dirty="0">
                <a:latin typeface="Trebuchet MS" panose="020B0603020202020204" pitchFamily="34" charset="0"/>
                <a:cs typeface="Verdana"/>
              </a:rPr>
              <a:t>числа</a:t>
            </a:r>
            <a:r>
              <a:rPr lang="ru-RU" sz="1600" spc="-95" dirty="0">
                <a:latin typeface="Trebuchet MS" panose="020B0603020202020204" pitchFamily="34" charset="0"/>
                <a:cs typeface="Verdana"/>
              </a:rPr>
              <a:t> </a:t>
            </a:r>
            <a:r>
              <a:rPr lang="ru-RU" sz="1600" spc="-5" dirty="0">
                <a:latin typeface="Trebuchet MS" panose="020B0603020202020204" pitchFamily="34" charset="0"/>
                <a:cs typeface="Verdana"/>
              </a:rPr>
              <a:t>СМСП</a:t>
            </a:r>
            <a:endParaRPr lang="ru-RU" sz="1600" dirty="0">
              <a:latin typeface="Trebuchet MS" panose="020B0603020202020204" pitchFamily="34" charset="0"/>
              <a:cs typeface="Verdana"/>
            </a:endParaRPr>
          </a:p>
          <a:p>
            <a:pPr marL="12700" marR="5080"/>
            <a:r>
              <a:rPr lang="ru-RU" sz="1600" spc="-5" dirty="0">
                <a:latin typeface="Trebuchet MS" panose="020B0603020202020204" pitchFamily="34" charset="0"/>
                <a:cs typeface="Verdana"/>
              </a:rPr>
              <a:t>е) определение согласно </a:t>
            </a:r>
            <a:r>
              <a:rPr lang="ru-RU" sz="1600" b="1" spc="-5" dirty="0">
                <a:solidFill>
                  <a:srgbClr val="274696"/>
                </a:solidFill>
                <a:latin typeface="Trebuchet MS" panose="020B0603020202020204" pitchFamily="34" charset="0"/>
                <a:cs typeface="Verdana"/>
              </a:rPr>
              <a:t>критериям оценки</a:t>
            </a:r>
            <a:r>
              <a:rPr lang="ru-RU" sz="1600" spc="-5" dirty="0">
                <a:latin typeface="Trebuchet MS" panose="020B0603020202020204" pitchFamily="34" charset="0"/>
                <a:cs typeface="Verdana"/>
              </a:rPr>
              <a:t>, утвержденным в положении о  закупке, заказчиком </a:t>
            </a:r>
            <a:r>
              <a:rPr lang="ru-RU" sz="1600" dirty="0">
                <a:latin typeface="Trebuchet MS" panose="020B0603020202020204" pitchFamily="34" charset="0"/>
                <a:cs typeface="Verdana"/>
              </a:rPr>
              <a:t>участника </a:t>
            </a:r>
            <a:r>
              <a:rPr lang="ru-RU" sz="1600" spc="-5" dirty="0">
                <a:latin typeface="Trebuchet MS" panose="020B0603020202020204" pitchFamily="34" charset="0"/>
                <a:cs typeface="Verdana"/>
              </a:rPr>
              <a:t>(участников) </a:t>
            </a:r>
            <a:r>
              <a:rPr lang="ru-RU" sz="1600" dirty="0">
                <a:latin typeface="Trebuchet MS" panose="020B0603020202020204" pitchFamily="34" charset="0"/>
                <a:cs typeface="Verdana"/>
              </a:rPr>
              <a:t>закупки </a:t>
            </a:r>
            <a:r>
              <a:rPr lang="ru-RU" sz="1600" spc="-10" dirty="0">
                <a:latin typeface="Trebuchet MS" panose="020B0603020202020204" pitchFamily="34" charset="0"/>
                <a:cs typeface="Verdana"/>
              </a:rPr>
              <a:t>из </a:t>
            </a:r>
            <a:r>
              <a:rPr lang="ru-RU" sz="1600" spc="-5" dirty="0">
                <a:latin typeface="Trebuchet MS" panose="020B0603020202020204" pitchFamily="34" charset="0"/>
                <a:cs typeface="Verdana"/>
              </a:rPr>
              <a:t>числа СМСП, с  которым </a:t>
            </a:r>
            <a:r>
              <a:rPr lang="ru-RU" sz="1600" dirty="0">
                <a:latin typeface="Trebuchet MS" panose="020B0603020202020204" pitchFamily="34" charset="0"/>
                <a:cs typeface="Verdana"/>
              </a:rPr>
              <a:t>(которыми) </a:t>
            </a:r>
            <a:r>
              <a:rPr lang="ru-RU" sz="1600" spc="-5" dirty="0">
                <a:latin typeface="Trebuchet MS" panose="020B0603020202020204" pitchFamily="34" charset="0"/>
                <a:cs typeface="Verdana"/>
              </a:rPr>
              <a:t>заключается договор (договоры), </a:t>
            </a:r>
            <a:r>
              <a:rPr lang="ru-RU" sz="1600" spc="-10" dirty="0">
                <a:latin typeface="Trebuchet MS" panose="020B0603020202020204" pitchFamily="34" charset="0"/>
                <a:cs typeface="Verdana"/>
              </a:rPr>
              <a:t>из </a:t>
            </a:r>
            <a:r>
              <a:rPr lang="ru-RU" sz="1600" spc="-5" dirty="0">
                <a:latin typeface="Trebuchet MS" panose="020B0603020202020204" pitchFamily="34" charset="0"/>
                <a:cs typeface="Verdana"/>
              </a:rPr>
              <a:t>участников закупки,  определенных оператором </a:t>
            </a:r>
            <a:r>
              <a:rPr lang="ru-RU" sz="1600" dirty="0">
                <a:latin typeface="Trebuchet MS" panose="020B0603020202020204" pitchFamily="34" charset="0"/>
                <a:cs typeface="Verdana"/>
              </a:rPr>
              <a:t>электронной площадки </a:t>
            </a:r>
            <a:r>
              <a:rPr lang="ru-RU" sz="1600" spc="-5" dirty="0">
                <a:latin typeface="Trebuchet MS" panose="020B0603020202020204" pitchFamily="34" charset="0"/>
                <a:cs typeface="Verdana"/>
              </a:rPr>
              <a:t>в соответствии с  подпунктом «д» настоящего</a:t>
            </a:r>
            <a:r>
              <a:rPr lang="ru-RU" sz="1600" spc="60" dirty="0">
                <a:latin typeface="Trebuchet MS" panose="020B0603020202020204" pitchFamily="34" charset="0"/>
                <a:cs typeface="Verdana"/>
              </a:rPr>
              <a:t> </a:t>
            </a:r>
            <a:r>
              <a:rPr lang="ru-RU" sz="1600" spc="-5" dirty="0">
                <a:latin typeface="Trebuchet MS" panose="020B0603020202020204" pitchFamily="34" charset="0"/>
                <a:cs typeface="Verdana"/>
              </a:rPr>
              <a:t>пункта</a:t>
            </a:r>
            <a:endParaRPr lang="ru-RU" sz="1600" dirty="0">
              <a:latin typeface="Trebuchet MS" panose="020B0603020202020204" pitchFamily="34" charset="0"/>
              <a:cs typeface="Verdana"/>
            </a:endParaRPr>
          </a:p>
          <a:p>
            <a:pPr marL="12700" marR="6350"/>
            <a:r>
              <a:rPr lang="ru-RU" sz="1600" spc="-5" dirty="0">
                <a:latin typeface="Trebuchet MS" panose="020B0603020202020204" pitchFamily="34" charset="0"/>
                <a:cs typeface="Verdana"/>
              </a:rPr>
              <a:t>ж) </a:t>
            </a:r>
            <a:r>
              <a:rPr lang="ru-RU" sz="1600" b="1" spc="-5" dirty="0">
                <a:solidFill>
                  <a:srgbClr val="274696"/>
                </a:solidFill>
                <a:latin typeface="Trebuchet MS" panose="020B0603020202020204" pitchFamily="34" charset="0"/>
                <a:cs typeface="Verdana"/>
              </a:rPr>
              <a:t>заключение </a:t>
            </a:r>
            <a:r>
              <a:rPr lang="ru-RU" sz="1600" spc="-5" dirty="0">
                <a:latin typeface="Trebuchet MS" panose="020B0603020202020204" pitchFamily="34" charset="0"/>
                <a:cs typeface="Verdana"/>
              </a:rPr>
              <a:t>с использованием электронной площадки </a:t>
            </a:r>
            <a:r>
              <a:rPr lang="ru-RU" sz="1600" b="1" dirty="0">
                <a:solidFill>
                  <a:srgbClr val="274696"/>
                </a:solidFill>
                <a:latin typeface="Trebuchet MS" panose="020B0603020202020204" pitchFamily="34" charset="0"/>
                <a:cs typeface="Verdana"/>
              </a:rPr>
              <a:t>договора  </a:t>
            </a:r>
            <a:r>
              <a:rPr lang="ru-RU" sz="1600" spc="-5" dirty="0">
                <a:latin typeface="Trebuchet MS" panose="020B0603020202020204" pitchFamily="34" charset="0"/>
                <a:cs typeface="Verdana"/>
              </a:rPr>
              <a:t>(договоров) с </a:t>
            </a:r>
            <a:r>
              <a:rPr lang="ru-RU" sz="1600" dirty="0">
                <a:latin typeface="Trebuchet MS" panose="020B0603020202020204" pitchFamily="34" charset="0"/>
                <a:cs typeface="Verdana"/>
              </a:rPr>
              <a:t>участником </a:t>
            </a:r>
            <a:r>
              <a:rPr lang="ru-RU" sz="1600" spc="-5" dirty="0">
                <a:latin typeface="Trebuchet MS" panose="020B0603020202020204" pitchFamily="34" charset="0"/>
                <a:cs typeface="Verdana"/>
              </a:rPr>
              <a:t>(участниками) закупки </a:t>
            </a:r>
            <a:r>
              <a:rPr lang="ru-RU" sz="1600" spc="-10" dirty="0">
                <a:latin typeface="Trebuchet MS" panose="020B0603020202020204" pitchFamily="34" charset="0"/>
                <a:cs typeface="Verdana"/>
              </a:rPr>
              <a:t>из </a:t>
            </a:r>
            <a:r>
              <a:rPr lang="ru-RU" sz="1600" spc="-5" dirty="0">
                <a:latin typeface="Trebuchet MS" panose="020B0603020202020204" pitchFamily="34" charset="0"/>
                <a:cs typeface="Verdana"/>
              </a:rPr>
              <a:t>числа СМСП,  определенным (определенными) заказчиком в соответствии с </a:t>
            </a:r>
            <a:r>
              <a:rPr lang="ru-RU" sz="1600" dirty="0">
                <a:latin typeface="Trebuchet MS" panose="020B0603020202020204" pitchFamily="34" charset="0"/>
                <a:cs typeface="Verdana"/>
              </a:rPr>
              <a:t>подпунктом </a:t>
            </a:r>
            <a:r>
              <a:rPr lang="ru-RU" sz="1600" spc="-5" dirty="0">
                <a:latin typeface="Trebuchet MS" panose="020B0603020202020204" pitchFamily="34" charset="0"/>
                <a:cs typeface="Verdana"/>
              </a:rPr>
              <a:t>«е»  настоящего </a:t>
            </a:r>
            <a:r>
              <a:rPr lang="ru-RU" sz="1600" dirty="0">
                <a:latin typeface="Trebuchet MS" panose="020B0603020202020204" pitchFamily="34" charset="0"/>
                <a:cs typeface="Verdana"/>
              </a:rPr>
              <a:t>пункта, </a:t>
            </a:r>
            <a:r>
              <a:rPr lang="ru-RU" sz="1600" spc="-5" dirty="0">
                <a:latin typeface="Trebuchet MS" panose="020B0603020202020204" pitchFamily="34" charset="0"/>
                <a:cs typeface="Verdana"/>
              </a:rPr>
              <a:t>на условиях, определенных в соответствии с  </a:t>
            </a:r>
            <a:r>
              <a:rPr lang="ru-RU" sz="1600" dirty="0">
                <a:latin typeface="Trebuchet MS" panose="020B0603020202020204" pitchFamily="34" charset="0"/>
                <a:cs typeface="Verdana"/>
              </a:rPr>
              <a:t>требованиями, </a:t>
            </a:r>
            <a:r>
              <a:rPr lang="ru-RU" sz="1600" spc="-5" dirty="0">
                <a:latin typeface="Trebuchet MS" panose="020B0603020202020204" pitchFamily="34" charset="0"/>
                <a:cs typeface="Verdana"/>
              </a:rPr>
              <a:t>предусмотренными </a:t>
            </a:r>
            <a:r>
              <a:rPr lang="ru-RU" sz="1600" dirty="0">
                <a:latin typeface="Trebuchet MS" panose="020B0603020202020204" pitchFamily="34" charset="0"/>
                <a:cs typeface="Verdana"/>
              </a:rPr>
              <a:t>подпунктом </a:t>
            </a:r>
            <a:r>
              <a:rPr lang="ru-RU" sz="1600" spc="-5" dirty="0">
                <a:latin typeface="Trebuchet MS" panose="020B0603020202020204" pitchFamily="34" charset="0"/>
                <a:cs typeface="Verdana"/>
              </a:rPr>
              <a:t>«г» настоящего </a:t>
            </a:r>
            <a:r>
              <a:rPr lang="ru-RU" sz="1600" dirty="0">
                <a:latin typeface="Trebuchet MS" panose="020B0603020202020204" pitchFamily="34" charset="0"/>
                <a:cs typeface="Verdana"/>
              </a:rPr>
              <a:t>пункта, </a:t>
            </a:r>
            <a:r>
              <a:rPr lang="ru-RU" sz="1600" spc="-5" dirty="0">
                <a:latin typeface="Trebuchet MS" panose="020B0603020202020204" pitchFamily="34" charset="0"/>
                <a:cs typeface="Verdana"/>
              </a:rPr>
              <a:t>а </a:t>
            </a:r>
            <a:r>
              <a:rPr lang="ru-RU" sz="1600" dirty="0">
                <a:latin typeface="Trebuchet MS" panose="020B0603020202020204" pitchFamily="34" charset="0"/>
                <a:cs typeface="Verdana"/>
              </a:rPr>
              <a:t>также  </a:t>
            </a:r>
            <a:r>
              <a:rPr lang="ru-RU" sz="1600" spc="-5" dirty="0">
                <a:latin typeface="Trebuchet MS" panose="020B0603020202020204" pitchFamily="34" charset="0"/>
                <a:cs typeface="Verdana"/>
              </a:rPr>
              <a:t>предложением соответствующего участника закупки о поставке товара,  выполнении работы, оказании</a:t>
            </a:r>
            <a:r>
              <a:rPr lang="ru-RU" sz="1600" spc="40" dirty="0">
                <a:latin typeface="Trebuchet MS" panose="020B0603020202020204" pitchFamily="34" charset="0"/>
                <a:cs typeface="Verdana"/>
              </a:rPr>
              <a:t> </a:t>
            </a:r>
            <a:r>
              <a:rPr lang="ru-RU" sz="1600" spc="-5" dirty="0" smtClean="0">
                <a:latin typeface="Trebuchet MS" panose="020B0603020202020204" pitchFamily="34" charset="0"/>
                <a:cs typeface="Verdana"/>
              </a:rPr>
              <a:t>услуги</a:t>
            </a:r>
            <a:endParaRPr sz="1600" dirty="0">
              <a:latin typeface="Trebuchet MS" panose="020B0603020202020204" pitchFamily="34" charset="0"/>
              <a:cs typeface="Verdana"/>
            </a:endParaRPr>
          </a:p>
        </p:txBody>
      </p:sp>
      <p:sp>
        <p:nvSpPr>
          <p:cNvPr id="8" name="object 3"/>
          <p:cNvSpPr txBox="1"/>
          <p:nvPr/>
        </p:nvSpPr>
        <p:spPr>
          <a:xfrm>
            <a:off x="0" y="152400"/>
            <a:ext cx="8305800" cy="338554"/>
          </a:xfrm>
          <a:prstGeom prst="rect">
            <a:avLst/>
          </a:prstGeom>
        </p:spPr>
        <p:txBody>
          <a:bodyPr vert="horz" wrap="square" lIns="0" tIns="0" rIns="0" bIns="0" rtlCol="0">
            <a:spAutoFit/>
          </a:bodyPr>
          <a:lstStyle/>
          <a:p>
            <a:pPr marL="12700"/>
            <a:r>
              <a:rPr sz="2200" b="1" dirty="0">
                <a:solidFill>
                  <a:srgbClr val="002060"/>
                </a:solidFill>
                <a:latin typeface="Trebuchet MS" panose="020B0603020202020204" pitchFamily="34" charset="0"/>
                <a:cs typeface="Verdana"/>
              </a:rPr>
              <a:t>Закупка в </a:t>
            </a:r>
            <a:r>
              <a:rPr sz="2200" b="1" dirty="0" err="1">
                <a:solidFill>
                  <a:srgbClr val="002060"/>
                </a:solidFill>
                <a:latin typeface="Trebuchet MS" panose="020B0603020202020204" pitchFamily="34" charset="0"/>
                <a:cs typeface="Verdana"/>
              </a:rPr>
              <a:t>электронном</a:t>
            </a:r>
            <a:r>
              <a:rPr sz="2200" b="1" spc="-135" dirty="0">
                <a:solidFill>
                  <a:srgbClr val="002060"/>
                </a:solidFill>
                <a:latin typeface="Trebuchet MS" panose="020B0603020202020204" pitchFamily="34" charset="0"/>
                <a:cs typeface="Verdana"/>
              </a:rPr>
              <a:t> </a:t>
            </a:r>
            <a:r>
              <a:rPr sz="2200" b="1" dirty="0" err="1" smtClean="0">
                <a:solidFill>
                  <a:srgbClr val="002060"/>
                </a:solidFill>
                <a:latin typeface="Trebuchet MS" panose="020B0603020202020204" pitchFamily="34" charset="0"/>
                <a:cs typeface="Verdana"/>
              </a:rPr>
              <a:t>магазине</a:t>
            </a:r>
            <a:r>
              <a:rPr lang="ru-RU" sz="2200" b="1" dirty="0" smtClean="0">
                <a:solidFill>
                  <a:srgbClr val="002060"/>
                </a:solidFill>
                <a:latin typeface="Trebuchet MS" panose="020B0603020202020204" pitchFamily="34" charset="0"/>
                <a:cs typeface="Verdana"/>
              </a:rPr>
              <a:t> – закупка у СМСП </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4400" y="928656"/>
            <a:ext cx="9829799" cy="5129609"/>
          </a:xfrm>
          <a:prstGeom prst="rect">
            <a:avLst/>
          </a:prstGeom>
        </p:spPr>
        <p:txBody>
          <a:bodyPr vert="horz" wrap="square" lIns="0" tIns="0" rIns="0" bIns="0" rtlCol="0">
            <a:spAutoFit/>
          </a:bodyPr>
          <a:lstStyle/>
          <a:p>
            <a:r>
              <a:rPr sz="2000" spc="-5" dirty="0" err="1">
                <a:solidFill>
                  <a:srgbClr val="002060"/>
                </a:solidFill>
                <a:latin typeface="Verdana"/>
                <a:cs typeface="Verdana"/>
              </a:rPr>
              <a:t>Электронные</a:t>
            </a:r>
            <a:r>
              <a:rPr sz="2000" spc="-60" dirty="0">
                <a:solidFill>
                  <a:srgbClr val="002060"/>
                </a:solidFill>
                <a:latin typeface="Verdana"/>
                <a:cs typeface="Verdana"/>
              </a:rPr>
              <a:t> </a:t>
            </a:r>
            <a:r>
              <a:rPr sz="2000" dirty="0" err="1" smtClean="0">
                <a:solidFill>
                  <a:srgbClr val="002060"/>
                </a:solidFill>
                <a:latin typeface="Verdana"/>
                <a:cs typeface="Verdana"/>
              </a:rPr>
              <a:t>площадки</a:t>
            </a:r>
            <a:endParaRPr lang="ru-RU" sz="2000" dirty="0" smtClean="0">
              <a:solidFill>
                <a:srgbClr val="002060"/>
              </a:solidFill>
              <a:latin typeface="Verdana"/>
              <a:cs typeface="Verdana"/>
            </a:endParaRPr>
          </a:p>
          <a:p>
            <a:endParaRPr lang="ru-RU" sz="2000" dirty="0" smtClean="0">
              <a:solidFill>
                <a:srgbClr val="002060"/>
              </a:solidFill>
              <a:latin typeface="Verdana"/>
              <a:cs typeface="Verdana"/>
            </a:endParaRPr>
          </a:p>
          <a:p>
            <a:r>
              <a:rPr lang="ru-RU" sz="2000" spc="-5" dirty="0">
                <a:solidFill>
                  <a:srgbClr val="002060"/>
                </a:solidFill>
                <a:latin typeface="Verdana"/>
                <a:cs typeface="Verdana"/>
              </a:rPr>
              <a:t>Распоряжение Правительства </a:t>
            </a:r>
            <a:r>
              <a:rPr lang="ru-RU" sz="2000" dirty="0">
                <a:solidFill>
                  <a:srgbClr val="002060"/>
                </a:solidFill>
                <a:latin typeface="Verdana"/>
                <a:cs typeface="Verdana"/>
              </a:rPr>
              <a:t>РФ от  </a:t>
            </a:r>
            <a:r>
              <a:rPr lang="ru-RU" sz="2000" spc="-5" dirty="0">
                <a:solidFill>
                  <a:srgbClr val="002060"/>
                </a:solidFill>
                <a:latin typeface="Verdana"/>
                <a:cs typeface="Verdana"/>
              </a:rPr>
              <a:t>12.07.2018 </a:t>
            </a:r>
            <a:r>
              <a:rPr lang="ru-RU" sz="2000" dirty="0">
                <a:solidFill>
                  <a:srgbClr val="002060"/>
                </a:solidFill>
                <a:latin typeface="Verdana"/>
                <a:cs typeface="Verdana"/>
              </a:rPr>
              <a:t>№</a:t>
            </a:r>
            <a:r>
              <a:rPr lang="ru-RU" sz="2000" spc="-85" dirty="0">
                <a:solidFill>
                  <a:srgbClr val="002060"/>
                </a:solidFill>
                <a:latin typeface="Verdana"/>
                <a:cs typeface="Verdana"/>
              </a:rPr>
              <a:t> </a:t>
            </a:r>
            <a:r>
              <a:rPr lang="ru-RU" sz="2000" dirty="0" smtClean="0">
                <a:solidFill>
                  <a:srgbClr val="002060"/>
                </a:solidFill>
                <a:latin typeface="Verdana"/>
                <a:cs typeface="Verdana"/>
              </a:rPr>
              <a:t>1447-р:</a:t>
            </a:r>
          </a:p>
          <a:p>
            <a:endParaRPr lang="ru-RU" sz="2000" dirty="0" smtClean="0">
              <a:solidFill>
                <a:srgbClr val="002060"/>
              </a:solidFill>
              <a:latin typeface="Verdana"/>
              <a:cs typeface="Verdana"/>
            </a:endParaRPr>
          </a:p>
          <a:p>
            <a:pPr marL="20320" marR="229870">
              <a:lnSpc>
                <a:spcPts val="1750"/>
              </a:lnSpc>
              <a:buAutoNum type="arabicPeriod"/>
              <a:tabLst>
                <a:tab pos="308610" algn="l"/>
              </a:tabLst>
            </a:pPr>
            <a:r>
              <a:rPr lang="ru-RU" sz="2000" spc="-10" dirty="0">
                <a:latin typeface="Verdana"/>
                <a:cs typeface="Verdana"/>
              </a:rPr>
              <a:t>АО «Агентство </a:t>
            </a:r>
            <a:r>
              <a:rPr lang="ru-RU" sz="2000" spc="-5" dirty="0">
                <a:latin typeface="Verdana"/>
                <a:cs typeface="Verdana"/>
              </a:rPr>
              <a:t>по государственному заказу </a:t>
            </a:r>
            <a:r>
              <a:rPr lang="ru-RU" sz="2000" spc="-10" dirty="0">
                <a:latin typeface="Verdana"/>
                <a:cs typeface="Verdana"/>
              </a:rPr>
              <a:t>Республики  </a:t>
            </a:r>
            <a:r>
              <a:rPr lang="ru-RU" sz="2000" spc="-5" dirty="0">
                <a:latin typeface="Verdana"/>
                <a:cs typeface="Verdana"/>
              </a:rPr>
              <a:t>Татарстан»</a:t>
            </a:r>
            <a:endParaRPr lang="ru-RU" sz="2000" dirty="0">
              <a:latin typeface="Verdana"/>
              <a:cs typeface="Verdana"/>
            </a:endParaRPr>
          </a:p>
          <a:p>
            <a:pPr marL="307975" indent="-287655">
              <a:lnSpc>
                <a:spcPct val="100000"/>
              </a:lnSpc>
              <a:spcBef>
                <a:spcPts val="1000"/>
              </a:spcBef>
              <a:buAutoNum type="arabicPeriod"/>
              <a:tabLst>
                <a:tab pos="308610" algn="l"/>
              </a:tabLst>
            </a:pPr>
            <a:r>
              <a:rPr lang="ru-RU" sz="2000" spc="-10" dirty="0">
                <a:latin typeface="Verdana"/>
                <a:cs typeface="Verdana"/>
              </a:rPr>
              <a:t>АО </a:t>
            </a:r>
            <a:r>
              <a:rPr lang="ru-RU" sz="2000" spc="-5" dirty="0">
                <a:latin typeface="Verdana"/>
                <a:cs typeface="Verdana"/>
              </a:rPr>
              <a:t>«Единая электронная торговая площадка»</a:t>
            </a:r>
            <a:endParaRPr lang="ru-RU" sz="2000" dirty="0">
              <a:latin typeface="Verdana"/>
              <a:cs typeface="Verdana"/>
            </a:endParaRPr>
          </a:p>
          <a:p>
            <a:pPr marL="307975" indent="-287655">
              <a:lnSpc>
                <a:spcPct val="100000"/>
              </a:lnSpc>
              <a:spcBef>
                <a:spcPts val="1019"/>
              </a:spcBef>
              <a:buAutoNum type="arabicPeriod"/>
              <a:tabLst>
                <a:tab pos="308610" algn="l"/>
              </a:tabLst>
            </a:pPr>
            <a:r>
              <a:rPr lang="ru-RU" sz="2000" spc="-10" dirty="0">
                <a:latin typeface="Verdana"/>
                <a:cs typeface="Verdana"/>
              </a:rPr>
              <a:t>АО </a:t>
            </a:r>
            <a:r>
              <a:rPr lang="ru-RU" sz="2000" spc="-5" dirty="0">
                <a:latin typeface="Verdana"/>
                <a:cs typeface="Verdana"/>
              </a:rPr>
              <a:t>«Российский аукционный</a:t>
            </a:r>
            <a:r>
              <a:rPr lang="ru-RU" sz="2000" spc="10" dirty="0">
                <a:latin typeface="Verdana"/>
                <a:cs typeface="Verdana"/>
              </a:rPr>
              <a:t> </a:t>
            </a:r>
            <a:r>
              <a:rPr lang="ru-RU" sz="2000" spc="-10" dirty="0">
                <a:latin typeface="Verdana"/>
                <a:cs typeface="Verdana"/>
              </a:rPr>
              <a:t>дом»</a:t>
            </a:r>
            <a:endParaRPr lang="ru-RU" sz="2000" dirty="0">
              <a:latin typeface="Verdana"/>
              <a:cs typeface="Verdana"/>
            </a:endParaRPr>
          </a:p>
          <a:p>
            <a:pPr marL="307975" indent="-287655">
              <a:lnSpc>
                <a:spcPct val="100000"/>
              </a:lnSpc>
              <a:spcBef>
                <a:spcPts val="1030"/>
              </a:spcBef>
              <a:buAutoNum type="arabicPeriod"/>
              <a:tabLst>
                <a:tab pos="308610" algn="l"/>
              </a:tabLst>
            </a:pPr>
            <a:r>
              <a:rPr lang="ru-RU" sz="2000" spc="-10" dirty="0">
                <a:latin typeface="Verdana"/>
                <a:cs typeface="Verdana"/>
              </a:rPr>
              <a:t>АО </a:t>
            </a:r>
            <a:r>
              <a:rPr lang="ru-RU" sz="2000" spc="-5" dirty="0">
                <a:latin typeface="Verdana"/>
                <a:cs typeface="Verdana"/>
              </a:rPr>
              <a:t>«ТЭК –</a:t>
            </a:r>
            <a:r>
              <a:rPr lang="ru-RU" sz="2000" spc="-60" dirty="0">
                <a:latin typeface="Verdana"/>
                <a:cs typeface="Verdana"/>
              </a:rPr>
              <a:t> </a:t>
            </a:r>
            <a:r>
              <a:rPr lang="ru-RU" sz="2000" spc="-5" dirty="0">
                <a:latin typeface="Verdana"/>
                <a:cs typeface="Verdana"/>
              </a:rPr>
              <a:t>Торг»</a:t>
            </a:r>
            <a:endParaRPr lang="ru-RU" sz="2000" dirty="0">
              <a:latin typeface="Verdana"/>
              <a:cs typeface="Verdana"/>
            </a:endParaRPr>
          </a:p>
          <a:p>
            <a:pPr marL="307975" indent="-287655">
              <a:lnSpc>
                <a:spcPct val="100000"/>
              </a:lnSpc>
              <a:spcBef>
                <a:spcPts val="1030"/>
              </a:spcBef>
              <a:buAutoNum type="arabicPeriod"/>
              <a:tabLst>
                <a:tab pos="308610" algn="l"/>
              </a:tabLst>
            </a:pPr>
            <a:r>
              <a:rPr lang="ru-RU" sz="2000" spc="-10" dirty="0">
                <a:latin typeface="Verdana"/>
                <a:cs typeface="Verdana"/>
              </a:rPr>
              <a:t>АО «Электронные торговые</a:t>
            </a:r>
            <a:r>
              <a:rPr lang="ru-RU" sz="2000" spc="90" dirty="0">
                <a:latin typeface="Verdana"/>
                <a:cs typeface="Verdana"/>
              </a:rPr>
              <a:t> </a:t>
            </a:r>
            <a:r>
              <a:rPr lang="ru-RU" sz="2000" spc="-5" dirty="0">
                <a:latin typeface="Verdana"/>
                <a:cs typeface="Verdana"/>
              </a:rPr>
              <a:t>системы»</a:t>
            </a:r>
            <a:endParaRPr lang="ru-RU" sz="2000" dirty="0">
              <a:latin typeface="Verdana"/>
              <a:cs typeface="Verdana"/>
            </a:endParaRPr>
          </a:p>
          <a:p>
            <a:pPr marL="307975" indent="-287655">
              <a:lnSpc>
                <a:spcPct val="100000"/>
              </a:lnSpc>
              <a:spcBef>
                <a:spcPts val="1030"/>
              </a:spcBef>
              <a:buAutoNum type="arabicPeriod"/>
              <a:tabLst>
                <a:tab pos="308610" algn="l"/>
              </a:tabLst>
            </a:pPr>
            <a:r>
              <a:rPr lang="ru-RU" sz="2000" spc="-5" dirty="0">
                <a:latin typeface="Verdana"/>
                <a:cs typeface="Verdana"/>
              </a:rPr>
              <a:t>ЗАО «Сбербанк - </a:t>
            </a:r>
            <a:r>
              <a:rPr lang="ru-RU" sz="2000" spc="-10" dirty="0">
                <a:latin typeface="Verdana"/>
                <a:cs typeface="Verdana"/>
              </a:rPr>
              <a:t>Автоматизированная </a:t>
            </a:r>
            <a:r>
              <a:rPr lang="ru-RU" sz="2000" spc="-5" dirty="0">
                <a:latin typeface="Verdana"/>
                <a:cs typeface="Verdana"/>
              </a:rPr>
              <a:t>система</a:t>
            </a:r>
            <a:r>
              <a:rPr lang="ru-RU" sz="2000" spc="160" dirty="0">
                <a:latin typeface="Verdana"/>
                <a:cs typeface="Verdana"/>
              </a:rPr>
              <a:t> </a:t>
            </a:r>
            <a:r>
              <a:rPr lang="ru-RU" sz="2000" spc="-10" dirty="0">
                <a:latin typeface="Verdana"/>
                <a:cs typeface="Verdana"/>
              </a:rPr>
              <a:t>торгов»</a:t>
            </a:r>
            <a:endParaRPr lang="ru-RU" sz="2000" dirty="0">
              <a:latin typeface="Verdana"/>
              <a:cs typeface="Verdana"/>
            </a:endParaRPr>
          </a:p>
          <a:p>
            <a:pPr marL="308610" indent="-288290">
              <a:lnSpc>
                <a:spcPct val="100000"/>
              </a:lnSpc>
              <a:spcBef>
                <a:spcPts val="1030"/>
              </a:spcBef>
              <a:buAutoNum type="arabicPeriod"/>
              <a:tabLst>
                <a:tab pos="309245" algn="l"/>
              </a:tabLst>
            </a:pPr>
            <a:r>
              <a:rPr lang="ru-RU" sz="2000" spc="-5" dirty="0">
                <a:latin typeface="Verdana"/>
                <a:cs typeface="Verdana"/>
              </a:rPr>
              <a:t>ООО «РТС –</a:t>
            </a:r>
            <a:r>
              <a:rPr lang="ru-RU" sz="2000" spc="-75" dirty="0">
                <a:latin typeface="Verdana"/>
                <a:cs typeface="Verdana"/>
              </a:rPr>
              <a:t> </a:t>
            </a:r>
            <a:r>
              <a:rPr lang="ru-RU" sz="2000" spc="-5" dirty="0">
                <a:latin typeface="Verdana"/>
                <a:cs typeface="Verdana"/>
              </a:rPr>
              <a:t>тендер»</a:t>
            </a:r>
            <a:endParaRPr lang="ru-RU" sz="2000" dirty="0">
              <a:latin typeface="Verdana"/>
              <a:cs typeface="Verdana"/>
            </a:endParaRPr>
          </a:p>
          <a:p>
            <a:pPr marL="308610" indent="-288290">
              <a:lnSpc>
                <a:spcPct val="100000"/>
              </a:lnSpc>
              <a:spcBef>
                <a:spcPts val="1030"/>
              </a:spcBef>
              <a:buAutoNum type="arabicPeriod"/>
              <a:tabLst>
                <a:tab pos="309245" algn="l"/>
              </a:tabLst>
            </a:pPr>
            <a:r>
              <a:rPr lang="ru-RU" sz="2000" spc="-5" dirty="0">
                <a:latin typeface="Verdana"/>
                <a:cs typeface="Verdana"/>
              </a:rPr>
              <a:t>ООО «Электронная торговая площадка</a:t>
            </a:r>
            <a:r>
              <a:rPr lang="ru-RU" sz="2000" spc="10" dirty="0">
                <a:latin typeface="Verdana"/>
                <a:cs typeface="Verdana"/>
              </a:rPr>
              <a:t> </a:t>
            </a:r>
            <a:r>
              <a:rPr lang="ru-RU" sz="2000" spc="-5" dirty="0">
                <a:latin typeface="Verdana"/>
                <a:cs typeface="Verdana"/>
              </a:rPr>
              <a:t>ГПБ»</a:t>
            </a:r>
            <a:endParaRPr lang="ru-RU" sz="2000" dirty="0">
              <a:latin typeface="Verdana"/>
              <a:cs typeface="Verdana"/>
            </a:endParaRPr>
          </a:p>
          <a:p>
            <a:endParaRPr lang="ru-RU" sz="2000" dirty="0">
              <a:solidFill>
                <a:srgbClr val="002060"/>
              </a:solidFill>
              <a:latin typeface="Verdana"/>
              <a:cs typeface="Verdana"/>
            </a:endParaRPr>
          </a:p>
          <a:p>
            <a:endParaRPr sz="2000" dirty="0">
              <a:solidFill>
                <a:srgbClr val="002060"/>
              </a:solidFill>
              <a:latin typeface="Verdana"/>
              <a:cs typeface="Verdana"/>
            </a:endParaRPr>
          </a:p>
        </p:txBody>
      </p:sp>
      <p:sp>
        <p:nvSpPr>
          <p:cNvPr id="6" name="object 3"/>
          <p:cNvSpPr txBox="1"/>
          <p:nvPr/>
        </p:nvSpPr>
        <p:spPr>
          <a:xfrm>
            <a:off x="0" y="152400"/>
            <a:ext cx="8305800" cy="338554"/>
          </a:xfrm>
          <a:prstGeom prst="rect">
            <a:avLst/>
          </a:prstGeom>
        </p:spPr>
        <p:txBody>
          <a:bodyPr vert="horz" wrap="square" lIns="0" tIns="0" rIns="0" bIns="0" rtlCol="0">
            <a:spAutoFit/>
          </a:bodyPr>
          <a:lstStyle/>
          <a:p>
            <a:pPr marL="12700"/>
            <a:r>
              <a:rPr sz="2200" b="1" dirty="0">
                <a:solidFill>
                  <a:srgbClr val="002060"/>
                </a:solidFill>
                <a:latin typeface="Trebuchet MS" panose="020B0603020202020204" pitchFamily="34" charset="0"/>
                <a:cs typeface="Verdana"/>
              </a:rPr>
              <a:t>Закупка в </a:t>
            </a:r>
            <a:r>
              <a:rPr sz="2200" b="1" dirty="0" err="1">
                <a:solidFill>
                  <a:srgbClr val="002060"/>
                </a:solidFill>
                <a:latin typeface="Trebuchet MS" panose="020B0603020202020204" pitchFamily="34" charset="0"/>
                <a:cs typeface="Verdana"/>
              </a:rPr>
              <a:t>электронном</a:t>
            </a:r>
            <a:r>
              <a:rPr sz="2200" b="1" spc="-135" dirty="0">
                <a:solidFill>
                  <a:srgbClr val="002060"/>
                </a:solidFill>
                <a:latin typeface="Trebuchet MS" panose="020B0603020202020204" pitchFamily="34" charset="0"/>
                <a:cs typeface="Verdana"/>
              </a:rPr>
              <a:t> </a:t>
            </a:r>
            <a:r>
              <a:rPr sz="2200" b="1" dirty="0" err="1" smtClean="0">
                <a:solidFill>
                  <a:srgbClr val="002060"/>
                </a:solidFill>
                <a:latin typeface="Trebuchet MS" panose="020B0603020202020204" pitchFamily="34" charset="0"/>
                <a:cs typeface="Verdana"/>
              </a:rPr>
              <a:t>магазине</a:t>
            </a:r>
            <a:r>
              <a:rPr lang="ru-RU" sz="2200" b="1" dirty="0" smtClean="0">
                <a:solidFill>
                  <a:srgbClr val="002060"/>
                </a:solidFill>
                <a:latin typeface="Trebuchet MS" panose="020B0603020202020204" pitchFamily="34" charset="0"/>
                <a:cs typeface="Verdana"/>
              </a:rPr>
              <a:t> – закупка у СМСП </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28600" y="838200"/>
            <a:ext cx="11506200" cy="4809009"/>
          </a:xfrm>
          <a:prstGeom prst="rect">
            <a:avLst/>
          </a:prstGeom>
        </p:spPr>
        <p:txBody>
          <a:bodyPr vert="horz" wrap="square" lIns="0" tIns="0" rIns="0" bIns="0" rtlCol="0">
            <a:spAutoFit/>
          </a:bodyPr>
          <a:lstStyle/>
          <a:p>
            <a:r>
              <a:rPr sz="2000" b="1" spc="-5" dirty="0">
                <a:solidFill>
                  <a:srgbClr val="002060"/>
                </a:solidFill>
                <a:latin typeface="Trebuchet MS" panose="020B0603020202020204" pitchFamily="34" charset="0"/>
                <a:cs typeface="Verdana"/>
              </a:rPr>
              <a:t>Электронный </a:t>
            </a:r>
            <a:r>
              <a:rPr sz="2000" b="1" dirty="0">
                <a:solidFill>
                  <a:srgbClr val="002060"/>
                </a:solidFill>
                <a:latin typeface="Trebuchet MS" panose="020B0603020202020204" pitchFamily="34" charset="0"/>
                <a:cs typeface="Verdana"/>
              </a:rPr>
              <a:t>магазин – регламент</a:t>
            </a:r>
            <a:r>
              <a:rPr sz="2000" b="1" spc="-70" dirty="0">
                <a:solidFill>
                  <a:srgbClr val="002060"/>
                </a:solidFill>
                <a:latin typeface="Trebuchet MS" panose="020B0603020202020204" pitchFamily="34" charset="0"/>
                <a:cs typeface="Verdana"/>
              </a:rPr>
              <a:t> </a:t>
            </a:r>
            <a:r>
              <a:rPr sz="2000" b="1" dirty="0">
                <a:solidFill>
                  <a:srgbClr val="002060"/>
                </a:solidFill>
                <a:latin typeface="Trebuchet MS" panose="020B0603020202020204" pitchFamily="34" charset="0"/>
                <a:cs typeface="Verdana"/>
              </a:rPr>
              <a:t>площадки</a:t>
            </a:r>
            <a:endParaRPr sz="2000" dirty="0">
              <a:solidFill>
                <a:srgbClr val="002060"/>
              </a:solidFill>
              <a:latin typeface="Trebuchet MS" panose="020B0603020202020204" pitchFamily="34" charset="0"/>
              <a:cs typeface="Verdana"/>
            </a:endParaRPr>
          </a:p>
          <a:p>
            <a:pPr marL="2112010">
              <a:spcBef>
                <a:spcPts val="1535"/>
              </a:spcBef>
            </a:pPr>
            <a:r>
              <a:rPr sz="1600" b="1" spc="-5" dirty="0">
                <a:solidFill>
                  <a:srgbClr val="274696"/>
                </a:solidFill>
                <a:latin typeface="Trebuchet MS" panose="020B0603020202020204" pitchFamily="34" charset="0"/>
                <a:cs typeface="Verdana"/>
              </a:rPr>
              <a:t>22. </a:t>
            </a:r>
            <a:r>
              <a:rPr sz="1600" b="1" dirty="0">
                <a:solidFill>
                  <a:srgbClr val="274696"/>
                </a:solidFill>
                <a:latin typeface="Trebuchet MS" panose="020B0603020202020204" pitchFamily="34" charset="0"/>
                <a:cs typeface="Verdana"/>
              </a:rPr>
              <a:t>Закупка МСП в электронном</a:t>
            </a:r>
            <a:r>
              <a:rPr sz="1600" b="1" spc="-114" dirty="0">
                <a:solidFill>
                  <a:srgbClr val="274696"/>
                </a:solidFill>
                <a:latin typeface="Trebuchet MS" panose="020B0603020202020204" pitchFamily="34" charset="0"/>
                <a:cs typeface="Verdana"/>
              </a:rPr>
              <a:t> </a:t>
            </a:r>
            <a:r>
              <a:rPr sz="1600" b="1" spc="-5" dirty="0">
                <a:solidFill>
                  <a:srgbClr val="274696"/>
                </a:solidFill>
                <a:latin typeface="Trebuchet MS" panose="020B0603020202020204" pitchFamily="34" charset="0"/>
                <a:cs typeface="Verdana"/>
              </a:rPr>
              <a:t>магазине</a:t>
            </a:r>
            <a:endParaRPr sz="1600" dirty="0">
              <a:latin typeface="Trebuchet MS" panose="020B0603020202020204" pitchFamily="34" charset="0"/>
              <a:cs typeface="Verdana"/>
            </a:endParaRPr>
          </a:p>
          <a:p>
            <a:pPr marL="13335" marR="6350" lvl="1">
              <a:spcBef>
                <a:spcPts val="1195"/>
              </a:spcBef>
              <a:buAutoNum type="arabicPeriod"/>
              <a:tabLst>
                <a:tab pos="626745" algn="l"/>
              </a:tabLst>
            </a:pPr>
            <a:r>
              <a:rPr sz="1600" i="1" dirty="0">
                <a:latin typeface="Trebuchet MS" panose="020B0603020202020204" pitchFamily="34" charset="0"/>
                <a:cs typeface="Verdana"/>
              </a:rPr>
              <a:t>Для проведения </a:t>
            </a:r>
            <a:r>
              <a:rPr sz="1600" i="1" spc="-5" dirty="0">
                <a:latin typeface="Trebuchet MS" panose="020B0603020202020204" pitchFamily="34" charset="0"/>
                <a:cs typeface="Verdana"/>
              </a:rPr>
              <a:t>Закупки МСП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электронном магазине Организатору закупки  необходимо сформировать </a:t>
            </a:r>
            <a:r>
              <a:rPr sz="1600" i="1" dirty="0">
                <a:latin typeface="Trebuchet MS" panose="020B0603020202020204" pitchFamily="34" charset="0"/>
                <a:cs typeface="Verdana"/>
              </a:rPr>
              <a:t>в Личном </a:t>
            </a:r>
            <a:r>
              <a:rPr sz="1600" i="1" spc="-5" dirty="0">
                <a:latin typeface="Trebuchet MS" panose="020B0603020202020204" pitchFamily="34" charset="0"/>
                <a:cs typeface="Verdana"/>
              </a:rPr>
              <a:t>кабинете </a:t>
            </a:r>
            <a:r>
              <a:rPr sz="1600" i="1" dirty="0">
                <a:latin typeface="Trebuchet MS" panose="020B0603020202020204" pitchFamily="34" charset="0"/>
                <a:cs typeface="Verdana"/>
              </a:rPr>
              <a:t>и </a:t>
            </a:r>
            <a:r>
              <a:rPr sz="1600" i="1" spc="-5" dirty="0">
                <a:latin typeface="Trebuchet MS" panose="020B0603020202020204" pitchFamily="34" charset="0"/>
                <a:cs typeface="Verdana"/>
              </a:rPr>
              <a:t>опубликовать на </a:t>
            </a:r>
            <a:r>
              <a:rPr sz="1600" i="1" dirty="0">
                <a:latin typeface="Trebuchet MS" panose="020B0603020202020204" pitchFamily="34" charset="0"/>
                <a:cs typeface="Verdana"/>
              </a:rPr>
              <a:t>ЭП </a:t>
            </a:r>
            <a:r>
              <a:rPr sz="1600" i="1" spc="-5" dirty="0">
                <a:latin typeface="Trebuchet MS" panose="020B0603020202020204" pitchFamily="34" charset="0"/>
                <a:cs typeface="Verdana"/>
              </a:rPr>
              <a:t>Извещение </a:t>
            </a:r>
            <a:r>
              <a:rPr sz="1600" i="1" dirty="0">
                <a:latin typeface="Trebuchet MS" panose="020B0603020202020204" pitchFamily="34" charset="0"/>
                <a:cs typeface="Verdana"/>
              </a:rPr>
              <a:t>о  проведении соответствующей процедуры</a:t>
            </a:r>
            <a:r>
              <a:rPr sz="1600" i="1" spc="-150" dirty="0">
                <a:latin typeface="Trebuchet MS" panose="020B0603020202020204" pitchFamily="34" charset="0"/>
                <a:cs typeface="Verdana"/>
              </a:rPr>
              <a:t> </a:t>
            </a:r>
            <a:r>
              <a:rPr sz="1600" i="1" spc="-5" dirty="0">
                <a:latin typeface="Trebuchet MS" panose="020B0603020202020204" pitchFamily="34" charset="0"/>
                <a:cs typeface="Verdana"/>
              </a:rPr>
              <a:t>Закупки</a:t>
            </a:r>
            <a:endParaRPr sz="1600" dirty="0">
              <a:latin typeface="Trebuchet MS" panose="020B0603020202020204" pitchFamily="34" charset="0"/>
              <a:cs typeface="Verdana"/>
            </a:endParaRPr>
          </a:p>
          <a:p>
            <a:pPr marL="13335" marR="6350" lvl="1">
              <a:spcBef>
                <a:spcPts val="1195"/>
              </a:spcBef>
              <a:buAutoNum type="arabicPeriod"/>
              <a:tabLst>
                <a:tab pos="579120" algn="l"/>
              </a:tabLst>
            </a:pPr>
            <a:r>
              <a:rPr sz="1600" i="1" dirty="0">
                <a:latin typeface="Trebuchet MS" panose="020B0603020202020204" pitchFamily="34" charset="0"/>
                <a:cs typeface="Verdana"/>
              </a:rPr>
              <a:t>При </a:t>
            </a:r>
            <a:r>
              <a:rPr sz="1600" i="1" spc="-5" dirty="0">
                <a:latin typeface="Trebuchet MS" panose="020B0603020202020204" pitchFamily="34" charset="0"/>
                <a:cs typeface="Verdana"/>
              </a:rPr>
              <a:t>формировании </a:t>
            </a:r>
            <a:r>
              <a:rPr sz="1600" i="1" dirty="0">
                <a:latin typeface="Trebuchet MS" panose="020B0603020202020204" pitchFamily="34" charset="0"/>
                <a:cs typeface="Verdana"/>
              </a:rPr>
              <a:t>Извещения о проведении </a:t>
            </a:r>
            <a:r>
              <a:rPr sz="1600" i="1" spc="-5" dirty="0">
                <a:latin typeface="Trebuchet MS" panose="020B0603020202020204" pitchFamily="34" charset="0"/>
                <a:cs typeface="Verdana"/>
              </a:rPr>
              <a:t>закупки Организатор закупки </a:t>
            </a:r>
            <a:r>
              <a:rPr sz="1600" i="1" dirty="0">
                <a:latin typeface="Trebuchet MS" panose="020B0603020202020204" pitchFamily="34" charset="0"/>
                <a:cs typeface="Verdana"/>
              </a:rPr>
              <a:t>имеет  </a:t>
            </a:r>
            <a:r>
              <a:rPr sz="1600" i="1" spc="-5" dirty="0">
                <a:latin typeface="Trebuchet MS" panose="020B0603020202020204" pitchFamily="34" charset="0"/>
                <a:cs typeface="Verdana"/>
              </a:rPr>
              <a:t>возможность осуществить настройку публикации </a:t>
            </a:r>
            <a:r>
              <a:rPr sz="1600" i="1" dirty="0">
                <a:latin typeface="Trebuchet MS" panose="020B0603020202020204" pitchFamily="34" charset="0"/>
                <a:cs typeface="Verdana"/>
              </a:rPr>
              <a:t>сведений о </a:t>
            </a:r>
            <a:r>
              <a:rPr sz="1600" i="1" spc="-10" dirty="0">
                <a:latin typeface="Trebuchet MS" panose="020B0603020202020204" pitchFamily="34" charset="0"/>
                <a:cs typeface="Verdana"/>
              </a:rPr>
              <a:t>Закупке </a:t>
            </a:r>
            <a:r>
              <a:rPr sz="1600" i="1" spc="-5" dirty="0">
                <a:latin typeface="Trebuchet MS" panose="020B0603020202020204" pitchFamily="34" charset="0"/>
                <a:cs typeface="Verdana"/>
              </a:rPr>
              <a:t>МСП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электронном  магазине </a:t>
            </a:r>
            <a:r>
              <a:rPr sz="1600" i="1" dirty="0">
                <a:latin typeface="Trebuchet MS" panose="020B0603020202020204" pitchFamily="34" charset="0"/>
                <a:cs typeface="Verdana"/>
              </a:rPr>
              <a:t>в</a:t>
            </a:r>
            <a:r>
              <a:rPr sz="1600" i="1" spc="-75" dirty="0">
                <a:latin typeface="Trebuchet MS" panose="020B0603020202020204" pitchFamily="34" charset="0"/>
                <a:cs typeface="Verdana"/>
              </a:rPr>
              <a:t> </a:t>
            </a:r>
            <a:r>
              <a:rPr sz="1600" i="1" dirty="0">
                <a:latin typeface="Trebuchet MS" panose="020B0603020202020204" pitchFamily="34" charset="0"/>
                <a:cs typeface="Verdana"/>
              </a:rPr>
              <a:t>ЕИС</a:t>
            </a:r>
            <a:endParaRPr sz="1600" dirty="0">
              <a:latin typeface="Trebuchet MS" panose="020B0603020202020204" pitchFamily="34" charset="0"/>
              <a:cs typeface="Verdana"/>
            </a:endParaRPr>
          </a:p>
          <a:p>
            <a:pPr marL="12700" marR="5715" indent="635">
              <a:spcBef>
                <a:spcPts val="1195"/>
              </a:spcBef>
            </a:pPr>
            <a:r>
              <a:rPr sz="1600" i="1" dirty="0">
                <a:latin typeface="Trebuchet MS" panose="020B0603020202020204" pitchFamily="34" charset="0"/>
                <a:cs typeface="Verdana"/>
              </a:rPr>
              <a:t>22.3 Предварительные предложения </a:t>
            </a:r>
            <a:r>
              <a:rPr sz="1600" i="1" spc="-5" dirty="0">
                <a:latin typeface="Trebuchet MS" panose="020B0603020202020204" pitchFamily="34" charset="0"/>
                <a:cs typeface="Verdana"/>
              </a:rPr>
              <a:t>создаются Участниками на </a:t>
            </a:r>
            <a:r>
              <a:rPr sz="1600" i="1" dirty="0">
                <a:latin typeface="Trebuchet MS" panose="020B0603020202020204" pitchFamily="34" charset="0"/>
                <a:cs typeface="Verdana"/>
              </a:rPr>
              <a:t>ЭП </a:t>
            </a:r>
            <a:r>
              <a:rPr sz="1600" i="1" spc="5" dirty="0">
                <a:latin typeface="Trebuchet MS" panose="020B0603020202020204" pitchFamily="34" charset="0"/>
                <a:cs typeface="Verdana"/>
              </a:rPr>
              <a:t>на </a:t>
            </a:r>
            <a:r>
              <a:rPr sz="1600" i="1" spc="-5" dirty="0">
                <a:latin typeface="Trebuchet MS" panose="020B0603020202020204" pitchFamily="34" charset="0"/>
                <a:cs typeface="Verdana"/>
              </a:rPr>
              <a:t>базе прайс-листов.  Участник </a:t>
            </a:r>
            <a:r>
              <a:rPr sz="1600" i="1" spc="-10" dirty="0">
                <a:latin typeface="Trebuchet MS" panose="020B0603020202020204" pitchFamily="34" charset="0"/>
                <a:cs typeface="Verdana"/>
              </a:rPr>
              <a:t>также </a:t>
            </a:r>
            <a:r>
              <a:rPr sz="1600" i="1" dirty="0">
                <a:latin typeface="Trebuchet MS" panose="020B0603020202020204" pitchFamily="34" charset="0"/>
                <a:cs typeface="Verdana"/>
              </a:rPr>
              <a:t>имеет </a:t>
            </a:r>
            <a:r>
              <a:rPr sz="1600" i="1" spc="-5" dirty="0">
                <a:latin typeface="Trebuchet MS" panose="020B0603020202020204" pitchFamily="34" charset="0"/>
                <a:cs typeface="Verdana"/>
              </a:rPr>
              <a:t>возможность использовать посредством реализованного  функционала опубликованный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Электронном магазине прайс-лист (позиции прайс-  </a:t>
            </a:r>
            <a:r>
              <a:rPr sz="1600" i="1" dirty="0">
                <a:latin typeface="Trebuchet MS" panose="020B0603020202020204" pitchFamily="34" charset="0"/>
                <a:cs typeface="Verdana"/>
              </a:rPr>
              <a:t>листов) в </a:t>
            </a:r>
            <a:r>
              <a:rPr sz="1600" i="1" spc="-5" dirty="0">
                <a:latin typeface="Trebuchet MS" panose="020B0603020202020204" pitchFamily="34" charset="0"/>
                <a:cs typeface="Verdana"/>
              </a:rPr>
              <a:t>качестве Предварительного предложения. </a:t>
            </a:r>
            <a:r>
              <a:rPr sz="1600" i="1" dirty="0">
                <a:latin typeface="Trebuchet MS" panose="020B0603020202020204" pitchFamily="34" charset="0"/>
                <a:cs typeface="Verdana"/>
              </a:rPr>
              <a:t>При </a:t>
            </a:r>
            <a:r>
              <a:rPr sz="1600" i="1" spc="-5" dirty="0">
                <a:latin typeface="Trebuchet MS" panose="020B0603020202020204" pitchFamily="34" charset="0"/>
                <a:cs typeface="Verdana"/>
              </a:rPr>
              <a:t>размещении Предварительного  </a:t>
            </a:r>
            <a:r>
              <a:rPr sz="1600" i="1" dirty="0">
                <a:latin typeface="Trebuchet MS" panose="020B0603020202020204" pitchFamily="34" charset="0"/>
                <a:cs typeface="Verdana"/>
              </a:rPr>
              <a:t>предложения </a:t>
            </a:r>
            <a:r>
              <a:rPr sz="1600" i="1" spc="5" dirty="0">
                <a:latin typeface="Trebuchet MS" panose="020B0603020202020204" pitchFamily="34" charset="0"/>
                <a:cs typeface="Verdana"/>
              </a:rPr>
              <a:t>не </a:t>
            </a:r>
            <a:r>
              <a:rPr sz="1600" i="1" dirty="0">
                <a:latin typeface="Trebuchet MS" panose="020B0603020202020204" pitchFamily="34" charset="0"/>
                <a:cs typeface="Verdana"/>
              </a:rPr>
              <a:t>требуется его подписание</a:t>
            </a:r>
            <a:r>
              <a:rPr sz="1600" i="1" spc="-195" dirty="0">
                <a:latin typeface="Trebuchet MS" panose="020B0603020202020204" pitchFamily="34" charset="0"/>
                <a:cs typeface="Verdana"/>
              </a:rPr>
              <a:t> </a:t>
            </a:r>
            <a:r>
              <a:rPr sz="1600" i="1" spc="-5" dirty="0">
                <a:latin typeface="Trebuchet MS" panose="020B0603020202020204" pitchFamily="34" charset="0"/>
                <a:cs typeface="Verdana"/>
              </a:rPr>
              <a:t>КЭП</a:t>
            </a:r>
            <a:endParaRPr sz="1600" dirty="0">
              <a:latin typeface="Trebuchet MS" panose="020B0603020202020204" pitchFamily="34" charset="0"/>
              <a:cs typeface="Verdana"/>
            </a:endParaRPr>
          </a:p>
          <a:p>
            <a:pPr marL="12700" marR="5080">
              <a:spcBef>
                <a:spcPts val="1195"/>
              </a:spcBef>
            </a:pPr>
            <a:r>
              <a:rPr sz="1600" i="1" spc="-5" dirty="0">
                <a:latin typeface="Trebuchet MS" panose="020B0603020202020204" pitchFamily="34" charset="0"/>
                <a:cs typeface="Verdana"/>
              </a:rPr>
              <a:t>22.4. </a:t>
            </a:r>
            <a:r>
              <a:rPr sz="1600" i="1" dirty="0">
                <a:latin typeface="Trebuchet MS" panose="020B0603020202020204" pitchFamily="34" charset="0"/>
                <a:cs typeface="Verdana"/>
              </a:rPr>
              <a:t>Предварительные предложения для </a:t>
            </a:r>
            <a:r>
              <a:rPr sz="1600" i="1" spc="-5" dirty="0">
                <a:latin typeface="Trebuchet MS" panose="020B0603020202020204" pitchFamily="34" charset="0"/>
                <a:cs typeface="Verdana"/>
              </a:rPr>
              <a:t>участия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Закупке МСП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электронном магазине  подбираются автоматически Оператором </a:t>
            </a:r>
            <a:r>
              <a:rPr sz="1600" i="1" dirty="0">
                <a:latin typeface="Trebuchet MS" panose="020B0603020202020204" pitchFamily="34" charset="0"/>
                <a:cs typeface="Verdana"/>
              </a:rPr>
              <a:t>ЭП и </a:t>
            </a:r>
            <a:r>
              <a:rPr sz="1600" i="1" spc="-5" dirty="0">
                <a:latin typeface="Trebuchet MS" panose="020B0603020202020204" pitchFamily="34" charset="0"/>
                <a:cs typeface="Verdana"/>
              </a:rPr>
              <a:t>направляются Заказчику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течение </a:t>
            </a:r>
            <a:r>
              <a:rPr sz="1600" i="1" dirty="0">
                <a:latin typeface="Trebuchet MS" panose="020B0603020202020204" pitchFamily="34" charset="0"/>
                <a:cs typeface="Verdana"/>
              </a:rPr>
              <a:t>1 </a:t>
            </a:r>
            <a:r>
              <a:rPr sz="1600" i="1" spc="-10" dirty="0">
                <a:latin typeface="Trebuchet MS" panose="020B0603020202020204" pitchFamily="34" charset="0"/>
                <a:cs typeface="Verdana"/>
              </a:rPr>
              <a:t>часа </a:t>
            </a:r>
            <a:r>
              <a:rPr sz="1600" i="1" spc="-15" dirty="0">
                <a:latin typeface="Trebuchet MS" panose="020B0603020202020204" pitchFamily="34" charset="0"/>
                <a:cs typeface="Verdana"/>
              </a:rPr>
              <a:t>с  </a:t>
            </a:r>
            <a:r>
              <a:rPr sz="1600" i="1" spc="-5" dirty="0">
                <a:latin typeface="Trebuchet MS" panose="020B0603020202020204" pitchFamily="34" charset="0"/>
                <a:cs typeface="Verdana"/>
              </a:rPr>
              <a:t>момента окончания приема заявок </a:t>
            </a:r>
            <a:r>
              <a:rPr sz="1600" i="1" dirty="0">
                <a:latin typeface="Trebuchet MS" panose="020B0603020202020204" pitchFamily="34" charset="0"/>
                <a:cs typeface="Verdana"/>
              </a:rPr>
              <a:t>из </a:t>
            </a:r>
            <a:r>
              <a:rPr sz="1600" i="1" spc="-5" dirty="0">
                <a:latin typeface="Trebuchet MS" panose="020B0603020202020204" pitchFamily="34" charset="0"/>
                <a:cs typeface="Verdana"/>
              </a:rPr>
              <a:t>числа </a:t>
            </a:r>
            <a:r>
              <a:rPr sz="1600" i="1" dirty="0">
                <a:latin typeface="Trebuchet MS" panose="020B0603020202020204" pitchFamily="34" charset="0"/>
                <a:cs typeface="Verdana"/>
              </a:rPr>
              <a:t>Предварительных </a:t>
            </a:r>
            <a:r>
              <a:rPr sz="1600" i="1" spc="-5" dirty="0">
                <a:latin typeface="Trebuchet MS" panose="020B0603020202020204" pitchFamily="34" charset="0"/>
                <a:cs typeface="Verdana"/>
              </a:rPr>
              <a:t>предложений,  опубликованных </a:t>
            </a:r>
            <a:r>
              <a:rPr sz="1600" i="1" dirty="0">
                <a:latin typeface="Trebuchet MS" panose="020B0603020202020204" pitchFamily="34" charset="0"/>
                <a:cs typeface="Verdana"/>
              </a:rPr>
              <a:t>и </a:t>
            </a:r>
            <a:r>
              <a:rPr sz="1600" i="1" spc="-5" dirty="0">
                <a:latin typeface="Trebuchet MS" panose="020B0603020202020204" pitchFamily="34" charset="0"/>
                <a:cs typeface="Verdana"/>
              </a:rPr>
              <a:t>актуализированных </a:t>
            </a:r>
            <a:r>
              <a:rPr sz="1600" i="1" dirty="0">
                <a:latin typeface="Trebuchet MS" panose="020B0603020202020204" pitchFamily="34" charset="0"/>
                <a:cs typeface="Verdana"/>
              </a:rPr>
              <a:t>или </a:t>
            </a:r>
            <a:r>
              <a:rPr sz="1600" i="1" spc="-10" dirty="0">
                <a:latin typeface="Trebuchet MS" panose="020B0603020202020204" pitchFamily="34" charset="0"/>
                <a:cs typeface="Verdana"/>
              </a:rPr>
              <a:t>указанных </a:t>
            </a:r>
            <a:r>
              <a:rPr sz="1600" i="1" spc="-5" dirty="0">
                <a:latin typeface="Trebuchet MS" panose="020B0603020202020204" pitchFamily="34" charset="0"/>
                <a:cs typeface="Verdana"/>
              </a:rPr>
              <a:t>Участниками соответствующими  </a:t>
            </a:r>
            <a:r>
              <a:rPr sz="1600" i="1" spc="-10" dirty="0">
                <a:latin typeface="Trebuchet MS" panose="020B0603020202020204" pitchFamily="34" charset="0"/>
                <a:cs typeface="Verdana"/>
              </a:rPr>
              <a:t>согласно </a:t>
            </a:r>
            <a:r>
              <a:rPr sz="1600" i="1" spc="-5" dirty="0">
                <a:latin typeface="Trebuchet MS" panose="020B0603020202020204" pitchFamily="34" charset="0"/>
                <a:cs typeface="Verdana"/>
              </a:rPr>
              <a:t>условиям, указанным </a:t>
            </a:r>
            <a:r>
              <a:rPr sz="1600" i="1" dirty="0">
                <a:latin typeface="Trebuchet MS" panose="020B0603020202020204" pitchFamily="34" charset="0"/>
                <a:cs typeface="Verdana"/>
              </a:rPr>
              <a:t>в Извещении о проведении </a:t>
            </a:r>
            <a:r>
              <a:rPr sz="1600" i="1" spc="-10" dirty="0">
                <a:latin typeface="Trebuchet MS" panose="020B0603020202020204" pitchFamily="34" charset="0"/>
                <a:cs typeface="Verdana"/>
              </a:rPr>
              <a:t>Закупки </a:t>
            </a:r>
            <a:r>
              <a:rPr sz="1600" i="1" spc="-5" dirty="0">
                <a:latin typeface="Trebuchet MS" panose="020B0603020202020204" pitchFamily="34" charset="0"/>
                <a:cs typeface="Verdana"/>
              </a:rPr>
              <a:t>МСП </a:t>
            </a:r>
            <a:r>
              <a:rPr sz="1600" i="1" dirty="0">
                <a:latin typeface="Trebuchet MS" panose="020B0603020202020204" pitchFamily="34" charset="0"/>
                <a:cs typeface="Verdana"/>
              </a:rPr>
              <a:t>в электронном  </a:t>
            </a:r>
            <a:r>
              <a:rPr sz="1600" i="1" spc="-5" dirty="0">
                <a:latin typeface="Trebuchet MS" panose="020B0603020202020204" pitchFamily="34" charset="0"/>
                <a:cs typeface="Verdana"/>
              </a:rPr>
              <a:t>магазине. Оператор </a:t>
            </a:r>
            <a:r>
              <a:rPr sz="1600" i="1" dirty="0">
                <a:latin typeface="Trebuchet MS" panose="020B0603020202020204" pitchFamily="34" charset="0"/>
                <a:cs typeface="Verdana"/>
              </a:rPr>
              <a:t>ЭП </a:t>
            </a:r>
            <a:r>
              <a:rPr sz="1600" i="1" spc="-5" dirty="0">
                <a:latin typeface="Trebuchet MS" panose="020B0603020202020204" pitchFamily="34" charset="0"/>
                <a:cs typeface="Verdana"/>
              </a:rPr>
              <a:t>направляет Заказчику </a:t>
            </a:r>
            <a:r>
              <a:rPr sz="1600" i="1" spc="-10" dirty="0">
                <a:latin typeface="Trebuchet MS" panose="020B0603020202020204" pitchFamily="34" charset="0"/>
                <a:cs typeface="Verdana"/>
              </a:rPr>
              <a:t>все </a:t>
            </a:r>
            <a:r>
              <a:rPr sz="1600" i="1" spc="-5" dirty="0">
                <a:latin typeface="Trebuchet MS" panose="020B0603020202020204" pitchFamily="34" charset="0"/>
                <a:cs typeface="Verdana"/>
              </a:rPr>
              <a:t>Предварительные предложения,  соответствующие условиям </a:t>
            </a:r>
            <a:r>
              <a:rPr sz="1600" i="1" spc="-10" dirty="0">
                <a:latin typeface="Trebuchet MS" panose="020B0603020202020204" pitchFamily="34" charset="0"/>
                <a:cs typeface="Verdana"/>
              </a:rPr>
              <a:t>Закупки </a:t>
            </a:r>
            <a:r>
              <a:rPr sz="1600" i="1" spc="-5" dirty="0">
                <a:latin typeface="Trebuchet MS" panose="020B0603020202020204" pitchFamily="34" charset="0"/>
                <a:cs typeface="Verdana"/>
              </a:rPr>
              <a:t>МСП </a:t>
            </a:r>
            <a:r>
              <a:rPr sz="1600" i="1" dirty="0">
                <a:latin typeface="Trebuchet MS" panose="020B0603020202020204" pitchFamily="34" charset="0"/>
                <a:cs typeface="Verdana"/>
              </a:rPr>
              <a:t>в </a:t>
            </a:r>
            <a:r>
              <a:rPr sz="1600" i="1" spc="-5" dirty="0">
                <a:latin typeface="Trebuchet MS" panose="020B0603020202020204" pitchFamily="34" charset="0"/>
                <a:cs typeface="Verdana"/>
              </a:rPr>
              <a:t>электронном магазине </a:t>
            </a:r>
            <a:r>
              <a:rPr sz="1600" i="1" dirty="0">
                <a:latin typeface="Trebuchet MS" panose="020B0603020202020204" pitchFamily="34" charset="0"/>
                <a:cs typeface="Verdana"/>
              </a:rPr>
              <a:t>и </a:t>
            </a:r>
            <a:r>
              <a:rPr sz="1600" i="1" spc="-5" dirty="0">
                <a:latin typeface="Trebuchet MS" panose="020B0603020202020204" pitchFamily="34" charset="0"/>
                <a:cs typeface="Verdana"/>
              </a:rPr>
              <a:t>располагает </a:t>
            </a:r>
            <a:r>
              <a:rPr sz="1600" i="1" dirty="0">
                <a:latin typeface="Trebuchet MS" panose="020B0603020202020204" pitchFamily="34" charset="0"/>
                <a:cs typeface="Verdana"/>
              </a:rPr>
              <a:t>их в  порядке даты их</a:t>
            </a:r>
            <a:r>
              <a:rPr sz="1600" i="1" spc="-120" dirty="0">
                <a:latin typeface="Trebuchet MS" panose="020B0603020202020204" pitchFamily="34" charset="0"/>
                <a:cs typeface="Verdana"/>
              </a:rPr>
              <a:t> </a:t>
            </a:r>
            <a:r>
              <a:rPr sz="1600" i="1" dirty="0">
                <a:latin typeface="Trebuchet MS" panose="020B0603020202020204" pitchFamily="34" charset="0"/>
                <a:cs typeface="Verdana"/>
              </a:rPr>
              <a:t>обновления…</a:t>
            </a:r>
            <a:endParaRPr sz="1600" dirty="0">
              <a:latin typeface="Trebuchet MS" panose="020B0603020202020204" pitchFamily="34" charset="0"/>
              <a:cs typeface="Verdana"/>
            </a:endParaRPr>
          </a:p>
        </p:txBody>
      </p:sp>
      <p:sp>
        <p:nvSpPr>
          <p:cNvPr id="5" name="object 3"/>
          <p:cNvSpPr txBox="1"/>
          <p:nvPr/>
        </p:nvSpPr>
        <p:spPr>
          <a:xfrm>
            <a:off x="0" y="257967"/>
            <a:ext cx="8305800" cy="338554"/>
          </a:xfrm>
          <a:prstGeom prst="rect">
            <a:avLst/>
          </a:prstGeom>
        </p:spPr>
        <p:txBody>
          <a:bodyPr vert="horz" wrap="square" lIns="0" tIns="0" rIns="0" bIns="0" rtlCol="0">
            <a:spAutoFit/>
          </a:bodyPr>
          <a:lstStyle/>
          <a:p>
            <a:pPr marL="12700"/>
            <a:r>
              <a:rPr sz="2200" b="1" dirty="0">
                <a:solidFill>
                  <a:srgbClr val="002060"/>
                </a:solidFill>
                <a:latin typeface="Trebuchet MS" panose="020B0603020202020204" pitchFamily="34" charset="0"/>
                <a:cs typeface="Verdana"/>
              </a:rPr>
              <a:t>Закупка в </a:t>
            </a:r>
            <a:r>
              <a:rPr sz="2200" b="1" dirty="0" err="1">
                <a:solidFill>
                  <a:srgbClr val="002060"/>
                </a:solidFill>
                <a:latin typeface="Trebuchet MS" panose="020B0603020202020204" pitchFamily="34" charset="0"/>
                <a:cs typeface="Verdana"/>
              </a:rPr>
              <a:t>электронном</a:t>
            </a:r>
            <a:r>
              <a:rPr sz="2200" b="1" spc="-135" dirty="0">
                <a:solidFill>
                  <a:srgbClr val="002060"/>
                </a:solidFill>
                <a:latin typeface="Trebuchet MS" panose="020B0603020202020204" pitchFamily="34" charset="0"/>
                <a:cs typeface="Verdana"/>
              </a:rPr>
              <a:t> </a:t>
            </a:r>
            <a:r>
              <a:rPr sz="2200" b="1" dirty="0" err="1" smtClean="0">
                <a:solidFill>
                  <a:srgbClr val="002060"/>
                </a:solidFill>
                <a:latin typeface="Trebuchet MS" panose="020B0603020202020204" pitchFamily="34" charset="0"/>
                <a:cs typeface="Verdana"/>
              </a:rPr>
              <a:t>магазине</a:t>
            </a:r>
            <a:r>
              <a:rPr lang="ru-RU" sz="2200" b="1" dirty="0" smtClean="0">
                <a:solidFill>
                  <a:srgbClr val="002060"/>
                </a:solidFill>
                <a:latin typeface="Trebuchet MS" panose="020B0603020202020204" pitchFamily="34" charset="0"/>
                <a:cs typeface="Verdana"/>
              </a:rPr>
              <a:t> – закупка у СМСП </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75" y="817029"/>
            <a:ext cx="5910580" cy="304699"/>
          </a:xfrm>
          <a:prstGeom prst="rect">
            <a:avLst/>
          </a:prstGeom>
        </p:spPr>
        <p:txBody>
          <a:bodyPr vert="horz" wrap="square" lIns="0" tIns="0" rIns="0" bIns="0" rtlCol="0">
            <a:spAutoFit/>
          </a:bodyPr>
          <a:lstStyle/>
          <a:p>
            <a:pPr marL="12700"/>
            <a:r>
              <a:rPr sz="2200" spc="-5" dirty="0">
                <a:solidFill>
                  <a:srgbClr val="002060"/>
                </a:solidFill>
                <a:latin typeface="Trebuchet MS" panose="020B0603020202020204" pitchFamily="34" charset="0"/>
              </a:rPr>
              <a:t>Пример </a:t>
            </a:r>
            <a:r>
              <a:rPr sz="2200" dirty="0">
                <a:solidFill>
                  <a:srgbClr val="002060"/>
                </a:solidFill>
                <a:latin typeface="Trebuchet MS" panose="020B0603020202020204" pitchFamily="34" charset="0"/>
              </a:rPr>
              <a:t>из </a:t>
            </a:r>
            <a:r>
              <a:rPr sz="2200" spc="-5" dirty="0">
                <a:solidFill>
                  <a:srgbClr val="002060"/>
                </a:solidFill>
                <a:latin typeface="Trebuchet MS" panose="020B0603020202020204" pitchFamily="34" charset="0"/>
              </a:rPr>
              <a:t>положения</a:t>
            </a:r>
            <a:r>
              <a:rPr sz="2200" spc="5" dirty="0">
                <a:solidFill>
                  <a:srgbClr val="002060"/>
                </a:solidFill>
                <a:latin typeface="Trebuchet MS" panose="020B0603020202020204" pitchFamily="34" charset="0"/>
              </a:rPr>
              <a:t> </a:t>
            </a:r>
            <a:r>
              <a:rPr sz="2200" spc="-5" dirty="0">
                <a:solidFill>
                  <a:srgbClr val="002060"/>
                </a:solidFill>
                <a:latin typeface="Trebuchet MS" panose="020B0603020202020204" pitchFamily="34" charset="0"/>
              </a:rPr>
              <a:t>заказчика</a:t>
            </a:r>
            <a:endParaRPr sz="2200" dirty="0">
              <a:solidFill>
                <a:srgbClr val="002060"/>
              </a:solidFill>
              <a:latin typeface="Trebuchet MS" panose="020B0603020202020204" pitchFamily="34" charset="0"/>
            </a:endParaRPr>
          </a:p>
        </p:txBody>
      </p:sp>
      <p:sp>
        <p:nvSpPr>
          <p:cNvPr id="4" name="object 4"/>
          <p:cNvSpPr txBox="1"/>
          <p:nvPr/>
        </p:nvSpPr>
        <p:spPr>
          <a:xfrm>
            <a:off x="304800" y="1332711"/>
            <a:ext cx="11658600" cy="4875181"/>
          </a:xfrm>
          <a:prstGeom prst="rect">
            <a:avLst/>
          </a:prstGeom>
        </p:spPr>
        <p:txBody>
          <a:bodyPr vert="horz" wrap="square" lIns="0" tIns="0" rIns="0" bIns="0" rtlCol="0">
            <a:spAutoFit/>
          </a:bodyPr>
          <a:lstStyle/>
          <a:p>
            <a:pPr marL="12700" marR="100965">
              <a:lnSpc>
                <a:spcPct val="90000"/>
              </a:lnSpc>
            </a:pPr>
            <a:r>
              <a:rPr lang="ru-RU" sz="1600" dirty="0">
                <a:latin typeface="Trebuchet MS" panose="020B0603020202020204" pitchFamily="34" charset="0"/>
                <a:cs typeface="Verdana"/>
              </a:rPr>
              <a:t>Проведение </a:t>
            </a:r>
            <a:r>
              <a:rPr lang="ru-RU" sz="1600" spc="-5" dirty="0">
                <a:latin typeface="Trebuchet MS" panose="020B0603020202020204" pitchFamily="34" charset="0"/>
                <a:cs typeface="Verdana"/>
              </a:rPr>
              <a:t>закупки </a:t>
            </a:r>
            <a:r>
              <a:rPr lang="ru-RU" sz="1600" dirty="0">
                <a:latin typeface="Trebuchet MS" panose="020B0603020202020204" pitchFamily="34" charset="0"/>
                <a:cs typeface="Verdana"/>
              </a:rPr>
              <a:t>с использованием электронного </a:t>
            </a:r>
            <a:r>
              <a:rPr lang="ru-RU" sz="1600" spc="-5" dirty="0">
                <a:latin typeface="Trebuchet MS" panose="020B0603020202020204" pitchFamily="34" charset="0"/>
                <a:cs typeface="Verdana"/>
              </a:rPr>
              <a:t>магазина </a:t>
            </a:r>
            <a:r>
              <a:rPr lang="ru-RU" sz="1600" dirty="0">
                <a:latin typeface="Trebuchet MS" panose="020B0603020202020204" pitchFamily="34" charset="0"/>
                <a:cs typeface="Verdana"/>
              </a:rPr>
              <a:t>или с использованием  ЕАТ осуществляется в порядке, установленном регламентом оператора электронной  площадки или регламентом ЕАТ, с учетом следующих</a:t>
            </a:r>
            <a:r>
              <a:rPr lang="ru-RU" sz="1600" spc="-135" dirty="0">
                <a:latin typeface="Trebuchet MS" panose="020B0603020202020204" pitchFamily="34" charset="0"/>
                <a:cs typeface="Verdana"/>
              </a:rPr>
              <a:t> </a:t>
            </a:r>
            <a:r>
              <a:rPr lang="ru-RU" sz="1600" dirty="0">
                <a:latin typeface="Trebuchet MS" panose="020B0603020202020204" pitchFamily="34" charset="0"/>
                <a:cs typeface="Verdana"/>
              </a:rPr>
              <a:t>особенностей:</a:t>
            </a:r>
          </a:p>
          <a:p>
            <a:pPr marL="552450" marR="582930" indent="-539750">
              <a:lnSpc>
                <a:spcPct val="90000"/>
              </a:lnSpc>
              <a:buAutoNum type="arabicParenR"/>
              <a:tabLst>
                <a:tab pos="269240" algn="l"/>
              </a:tabLst>
            </a:pPr>
            <a:r>
              <a:rPr lang="ru-RU" sz="1600" spc="-5" dirty="0">
                <a:latin typeface="Trebuchet MS" panose="020B0603020202020204" pitchFamily="34" charset="0"/>
                <a:cs typeface="Verdana"/>
              </a:rPr>
              <a:t>закупка может </a:t>
            </a:r>
            <a:r>
              <a:rPr lang="ru-RU" sz="1600" dirty="0">
                <a:latin typeface="Trebuchet MS" panose="020B0603020202020204" pitchFamily="34" charset="0"/>
                <a:cs typeface="Verdana"/>
              </a:rPr>
              <a:t>быть осуществлена в том числе одним из следующих</a:t>
            </a:r>
            <a:r>
              <a:rPr lang="ru-RU" sz="1600" spc="-125" dirty="0">
                <a:latin typeface="Trebuchet MS" panose="020B0603020202020204" pitchFamily="34" charset="0"/>
                <a:cs typeface="Verdana"/>
              </a:rPr>
              <a:t> </a:t>
            </a:r>
            <a:r>
              <a:rPr lang="ru-RU" sz="1600" b="1" dirty="0">
                <a:solidFill>
                  <a:srgbClr val="274696"/>
                </a:solidFill>
                <a:latin typeface="Trebuchet MS" panose="020B0603020202020204" pitchFamily="34" charset="0"/>
                <a:cs typeface="Verdana"/>
              </a:rPr>
              <a:t>способов</a:t>
            </a:r>
            <a:r>
              <a:rPr lang="ru-RU" sz="1600" dirty="0">
                <a:latin typeface="Trebuchet MS" panose="020B0603020202020204" pitchFamily="34" charset="0"/>
                <a:cs typeface="Verdana"/>
              </a:rPr>
              <a:t>:  </a:t>
            </a:r>
            <a:endParaRPr lang="ru-RU" sz="1600" dirty="0" smtClean="0">
              <a:latin typeface="Trebuchet MS" panose="020B0603020202020204" pitchFamily="34" charset="0"/>
              <a:cs typeface="Verdana"/>
            </a:endParaRPr>
          </a:p>
          <a:p>
            <a:pPr marL="550800" marR="582930">
              <a:lnSpc>
                <a:spcPct val="90000"/>
              </a:lnSpc>
              <a:tabLst>
                <a:tab pos="269240" algn="l"/>
              </a:tabLst>
            </a:pPr>
            <a:r>
              <a:rPr lang="ru-RU" sz="1600" spc="-5" dirty="0" smtClean="0">
                <a:latin typeface="Trebuchet MS" panose="020B0603020202020204" pitchFamily="34" charset="0"/>
                <a:cs typeface="Verdana"/>
              </a:rPr>
              <a:t>а</a:t>
            </a:r>
            <a:r>
              <a:rPr lang="ru-RU" sz="1600" spc="-5" dirty="0">
                <a:latin typeface="Trebuchet MS" panose="020B0603020202020204" pitchFamily="34" charset="0"/>
                <a:cs typeface="Verdana"/>
              </a:rPr>
              <a:t>) </a:t>
            </a:r>
            <a:r>
              <a:rPr lang="ru-RU" sz="1600" dirty="0">
                <a:latin typeface="Trebuchet MS" panose="020B0603020202020204" pitchFamily="34" charset="0"/>
                <a:cs typeface="Verdana"/>
              </a:rPr>
              <a:t>ценовой</a:t>
            </a:r>
            <a:r>
              <a:rPr lang="ru-RU" sz="1600" spc="-105" dirty="0">
                <a:latin typeface="Trebuchet MS" panose="020B0603020202020204" pitchFamily="34" charset="0"/>
                <a:cs typeface="Verdana"/>
              </a:rPr>
              <a:t> </a:t>
            </a:r>
            <a:r>
              <a:rPr lang="ru-RU" sz="1600" dirty="0" smtClean="0">
                <a:latin typeface="Trebuchet MS" panose="020B0603020202020204" pitchFamily="34" charset="0"/>
                <a:cs typeface="Verdana"/>
              </a:rPr>
              <a:t>запрос</a:t>
            </a:r>
          </a:p>
          <a:p>
            <a:pPr marL="550800" marR="582930">
              <a:lnSpc>
                <a:spcPct val="90000"/>
              </a:lnSpc>
              <a:tabLst>
                <a:tab pos="269240" algn="l"/>
              </a:tabLst>
            </a:pPr>
            <a:r>
              <a:rPr lang="ru-RU" sz="1600" dirty="0" smtClean="0">
                <a:latin typeface="Trebuchet MS" panose="020B0603020202020204" pitchFamily="34" charset="0"/>
                <a:cs typeface="Verdana"/>
              </a:rPr>
              <a:t>б</a:t>
            </a:r>
            <a:r>
              <a:rPr lang="ru-RU" sz="1600" dirty="0">
                <a:latin typeface="Trebuchet MS" panose="020B0603020202020204" pitchFamily="34" charset="0"/>
                <a:cs typeface="Verdana"/>
              </a:rPr>
              <a:t>) отбор</a:t>
            </a:r>
            <a:r>
              <a:rPr lang="ru-RU" sz="1600" spc="-100" dirty="0">
                <a:latin typeface="Trebuchet MS" panose="020B0603020202020204" pitchFamily="34" charset="0"/>
                <a:cs typeface="Verdana"/>
              </a:rPr>
              <a:t> </a:t>
            </a:r>
            <a:r>
              <a:rPr lang="ru-RU" sz="1600" dirty="0" smtClean="0">
                <a:latin typeface="Trebuchet MS" panose="020B0603020202020204" pitchFamily="34" charset="0"/>
                <a:cs typeface="Verdana"/>
              </a:rPr>
              <a:t>оферт</a:t>
            </a:r>
          </a:p>
          <a:p>
            <a:pPr marL="550800" marR="582930">
              <a:lnSpc>
                <a:spcPct val="90000"/>
              </a:lnSpc>
              <a:tabLst>
                <a:tab pos="269240" algn="l"/>
              </a:tabLst>
            </a:pPr>
            <a:r>
              <a:rPr lang="ru-RU" sz="1600" dirty="0" smtClean="0">
                <a:latin typeface="Trebuchet MS" panose="020B0603020202020204" pitchFamily="34" charset="0"/>
                <a:cs typeface="Verdana"/>
              </a:rPr>
              <a:t>в</a:t>
            </a:r>
            <a:r>
              <a:rPr lang="ru-RU" sz="1600" dirty="0">
                <a:latin typeface="Trebuchet MS" panose="020B0603020202020204" pitchFamily="34" charset="0"/>
                <a:cs typeface="Verdana"/>
              </a:rPr>
              <a:t>) иными способами, </a:t>
            </a:r>
            <a:r>
              <a:rPr lang="ru-RU" sz="1600" spc="-5" dirty="0">
                <a:latin typeface="Trebuchet MS" panose="020B0603020202020204" pitchFamily="34" charset="0"/>
                <a:cs typeface="Verdana"/>
              </a:rPr>
              <a:t>установленными </a:t>
            </a:r>
            <a:r>
              <a:rPr lang="ru-RU" sz="1600" dirty="0">
                <a:latin typeface="Trebuchet MS" panose="020B0603020202020204" pitchFamily="34" charset="0"/>
                <a:cs typeface="Verdana"/>
              </a:rPr>
              <a:t>регламентом электронной площадки,  регламентом</a:t>
            </a:r>
            <a:r>
              <a:rPr lang="ru-RU" sz="1600" spc="-105" dirty="0">
                <a:latin typeface="Trebuchet MS" panose="020B0603020202020204" pitchFamily="34" charset="0"/>
                <a:cs typeface="Verdana"/>
              </a:rPr>
              <a:t> </a:t>
            </a:r>
            <a:r>
              <a:rPr lang="ru-RU" sz="1600" dirty="0">
                <a:latin typeface="Trebuchet MS" panose="020B0603020202020204" pitchFamily="34" charset="0"/>
                <a:cs typeface="Verdana"/>
              </a:rPr>
              <a:t>ЕАТ</a:t>
            </a:r>
          </a:p>
          <a:p>
            <a:pPr marL="12700" marR="5080">
              <a:lnSpc>
                <a:spcPct val="90000"/>
              </a:lnSpc>
              <a:buAutoNum type="arabicParenR" startAt="2"/>
              <a:tabLst>
                <a:tab pos="269240" algn="l"/>
              </a:tabLst>
            </a:pPr>
            <a:r>
              <a:rPr lang="ru-RU" sz="1600" spc="-5" dirty="0">
                <a:latin typeface="Trebuchet MS" panose="020B0603020202020204" pitchFamily="34" charset="0"/>
                <a:cs typeface="Verdana"/>
              </a:rPr>
              <a:t>Заказчик </a:t>
            </a:r>
            <a:r>
              <a:rPr lang="ru-RU" sz="1600" b="1" spc="-5" dirty="0">
                <a:solidFill>
                  <a:srgbClr val="274696"/>
                </a:solidFill>
                <a:latin typeface="Trebuchet MS" panose="020B0603020202020204" pitchFamily="34" charset="0"/>
                <a:cs typeface="Verdana"/>
              </a:rPr>
              <a:t>вправе </a:t>
            </a:r>
            <a:r>
              <a:rPr lang="ru-RU" sz="1600" b="1" dirty="0">
                <a:solidFill>
                  <a:srgbClr val="274696"/>
                </a:solidFill>
                <a:latin typeface="Trebuchet MS" panose="020B0603020202020204" pitchFamily="34" charset="0"/>
                <a:cs typeface="Verdana"/>
              </a:rPr>
              <a:t>отказаться </a:t>
            </a:r>
            <a:r>
              <a:rPr lang="ru-RU" sz="1600" spc="-5" dirty="0">
                <a:latin typeface="Trebuchet MS" panose="020B0603020202020204" pitchFamily="34" charset="0"/>
                <a:cs typeface="Verdana"/>
              </a:rPr>
              <a:t>от </a:t>
            </a:r>
            <a:r>
              <a:rPr lang="ru-RU" sz="1600" dirty="0">
                <a:latin typeface="Trebuchet MS" panose="020B0603020202020204" pitchFamily="34" charset="0"/>
                <a:cs typeface="Verdana"/>
              </a:rPr>
              <a:t>проведения </a:t>
            </a:r>
            <a:r>
              <a:rPr lang="ru-RU" sz="1600" spc="-5" dirty="0">
                <a:latin typeface="Trebuchet MS" panose="020B0603020202020204" pitchFamily="34" charset="0"/>
                <a:cs typeface="Verdana"/>
              </a:rPr>
              <a:t>закупки </a:t>
            </a:r>
            <a:r>
              <a:rPr lang="ru-RU" sz="1600" dirty="0">
                <a:latin typeface="Trebuchet MS" panose="020B0603020202020204" pitchFamily="34" charset="0"/>
                <a:cs typeface="Verdana"/>
              </a:rPr>
              <a:t>в любое время до заключения  договора. </a:t>
            </a:r>
            <a:r>
              <a:rPr lang="ru-RU" sz="1600" spc="-5" dirty="0">
                <a:latin typeface="Trebuchet MS" panose="020B0603020202020204" pitchFamily="34" charset="0"/>
                <a:cs typeface="Verdana"/>
              </a:rPr>
              <a:t>Заказчик </a:t>
            </a:r>
            <a:r>
              <a:rPr lang="ru-RU" sz="1600" spc="5" dirty="0">
                <a:latin typeface="Trebuchet MS" panose="020B0603020202020204" pitchFamily="34" charset="0"/>
                <a:cs typeface="Verdana"/>
              </a:rPr>
              <a:t>не </a:t>
            </a:r>
            <a:r>
              <a:rPr lang="ru-RU" sz="1600" dirty="0">
                <a:latin typeface="Trebuchet MS" panose="020B0603020202020204" pitchFamily="34" charset="0"/>
                <a:cs typeface="Verdana"/>
              </a:rPr>
              <a:t>несет при этом никакой ответственности перед любыми  физическими и юридическими </a:t>
            </a:r>
            <a:r>
              <a:rPr lang="ru-RU" sz="1600" spc="-5" dirty="0">
                <a:latin typeface="Trebuchet MS" panose="020B0603020202020204" pitchFamily="34" charset="0"/>
                <a:cs typeface="Verdana"/>
              </a:rPr>
              <a:t>лицами, которым такое </a:t>
            </a:r>
            <a:r>
              <a:rPr lang="ru-RU" sz="1600" dirty="0">
                <a:latin typeface="Trebuchet MS" panose="020B0603020202020204" pitchFamily="34" charset="0"/>
                <a:cs typeface="Verdana"/>
              </a:rPr>
              <a:t>действие </a:t>
            </a:r>
            <a:r>
              <a:rPr lang="ru-RU" sz="1600" spc="-5" dirty="0">
                <a:latin typeface="Trebuchet MS" panose="020B0603020202020204" pitchFamily="34" charset="0"/>
                <a:cs typeface="Verdana"/>
              </a:rPr>
              <a:t>может </a:t>
            </a:r>
            <a:r>
              <a:rPr lang="ru-RU" sz="1600" dirty="0">
                <a:latin typeface="Trebuchet MS" panose="020B0603020202020204" pitchFamily="34" charset="0"/>
                <a:cs typeface="Verdana"/>
              </a:rPr>
              <a:t>принести убытки.  Соответствующее уведомление размещается </a:t>
            </a:r>
            <a:r>
              <a:rPr lang="ru-RU" sz="1600" spc="5" dirty="0">
                <a:latin typeface="Trebuchet MS" panose="020B0603020202020204" pitchFamily="34" charset="0"/>
                <a:cs typeface="Verdana"/>
              </a:rPr>
              <a:t>на </a:t>
            </a:r>
            <a:r>
              <a:rPr lang="ru-RU" sz="1600" dirty="0">
                <a:latin typeface="Trebuchet MS" panose="020B0603020202020204" pitchFamily="34" charset="0"/>
                <a:cs typeface="Verdana"/>
              </a:rPr>
              <a:t>электронной</a:t>
            </a:r>
            <a:r>
              <a:rPr lang="ru-RU" sz="1600" spc="-220" dirty="0">
                <a:latin typeface="Trebuchet MS" panose="020B0603020202020204" pitchFamily="34" charset="0"/>
                <a:cs typeface="Verdana"/>
              </a:rPr>
              <a:t> </a:t>
            </a:r>
            <a:r>
              <a:rPr lang="ru-RU" sz="1600" dirty="0">
                <a:latin typeface="Trebuchet MS" panose="020B0603020202020204" pitchFamily="34" charset="0"/>
                <a:cs typeface="Verdana"/>
              </a:rPr>
              <a:t>площадке</a:t>
            </a:r>
          </a:p>
          <a:p>
            <a:pPr marL="12700" marR="29845">
              <a:lnSpc>
                <a:spcPct val="90000"/>
              </a:lnSpc>
              <a:buAutoNum type="arabicParenR" startAt="2"/>
              <a:tabLst>
                <a:tab pos="269240" algn="l"/>
              </a:tabLst>
            </a:pPr>
            <a:r>
              <a:rPr lang="ru-RU" sz="1600" dirty="0">
                <a:latin typeface="Trebuchet MS" panose="020B0603020202020204" pitchFamily="34" charset="0"/>
                <a:cs typeface="Verdana"/>
              </a:rPr>
              <a:t>состоявшейся признается </a:t>
            </a:r>
            <a:r>
              <a:rPr lang="ru-RU" sz="1600" spc="-5" dirty="0">
                <a:latin typeface="Trebuchet MS" panose="020B0603020202020204" pitchFamily="34" charset="0"/>
                <a:cs typeface="Verdana"/>
              </a:rPr>
              <a:t>закупка, </a:t>
            </a:r>
            <a:r>
              <a:rPr lang="ru-RU" sz="1600" dirty="0">
                <a:latin typeface="Trebuchet MS" panose="020B0603020202020204" pitchFamily="34" charset="0"/>
                <a:cs typeface="Verdana"/>
              </a:rPr>
              <a:t>по </a:t>
            </a:r>
            <a:r>
              <a:rPr lang="ru-RU" sz="1600" spc="-5" dirty="0">
                <a:latin typeface="Trebuchet MS" panose="020B0603020202020204" pitchFamily="34" charset="0"/>
                <a:cs typeface="Verdana"/>
              </a:rPr>
              <a:t>которой </a:t>
            </a:r>
            <a:r>
              <a:rPr lang="ru-RU" sz="1600" dirty="0">
                <a:latin typeface="Trebuchet MS" panose="020B0603020202020204" pitchFamily="34" charset="0"/>
                <a:cs typeface="Verdana"/>
              </a:rPr>
              <a:t>поступило </a:t>
            </a:r>
            <a:r>
              <a:rPr lang="ru-RU" sz="1600" b="1" dirty="0">
                <a:solidFill>
                  <a:srgbClr val="274696"/>
                </a:solidFill>
                <a:latin typeface="Trebuchet MS" panose="020B0603020202020204" pitchFamily="34" charset="0"/>
                <a:cs typeface="Verdana"/>
              </a:rPr>
              <a:t>не менее </a:t>
            </a:r>
            <a:r>
              <a:rPr lang="ru-RU" sz="1600" b="1" spc="-5" dirty="0">
                <a:solidFill>
                  <a:srgbClr val="274696"/>
                </a:solidFill>
                <a:latin typeface="Trebuchet MS" panose="020B0603020202020204" pitchFamily="34" charset="0"/>
                <a:cs typeface="Verdana"/>
              </a:rPr>
              <a:t>одного </a:t>
            </a:r>
            <a:r>
              <a:rPr lang="ru-RU" sz="1600" dirty="0">
                <a:latin typeface="Trebuchet MS" panose="020B0603020202020204" pitchFamily="34" charset="0"/>
                <a:cs typeface="Verdana"/>
              </a:rPr>
              <a:t>ценового  предложения (оферты) или иного предложения о цене договора от поставщиков  (подрядчиков, исполнителей), соответствующего условиям</a:t>
            </a:r>
            <a:r>
              <a:rPr lang="ru-RU" sz="1600" spc="-140" dirty="0">
                <a:latin typeface="Trebuchet MS" panose="020B0603020202020204" pitchFamily="34" charset="0"/>
                <a:cs typeface="Verdana"/>
              </a:rPr>
              <a:t> </a:t>
            </a:r>
            <a:r>
              <a:rPr lang="ru-RU" sz="1600" spc="-5" dirty="0">
                <a:latin typeface="Trebuchet MS" panose="020B0603020202020204" pitchFamily="34" charset="0"/>
                <a:cs typeface="Verdana"/>
              </a:rPr>
              <a:t>закупки</a:t>
            </a:r>
            <a:endParaRPr lang="ru-RU" sz="1600" dirty="0">
              <a:latin typeface="Trebuchet MS" panose="020B0603020202020204" pitchFamily="34" charset="0"/>
              <a:cs typeface="Verdana"/>
            </a:endParaRPr>
          </a:p>
          <a:p>
            <a:pPr marL="268605" indent="-255904">
              <a:lnSpc>
                <a:spcPct val="90000"/>
              </a:lnSpc>
              <a:buAutoNum type="arabicParenR" startAt="2"/>
              <a:tabLst>
                <a:tab pos="269240" algn="l"/>
              </a:tabLst>
            </a:pPr>
            <a:r>
              <a:rPr lang="ru-RU" sz="1600" dirty="0">
                <a:latin typeface="Trebuchet MS" panose="020B0603020202020204" pitchFamily="34" charset="0"/>
                <a:cs typeface="Verdana"/>
              </a:rPr>
              <a:t>результаты состоявшийся </a:t>
            </a:r>
            <a:r>
              <a:rPr lang="ru-RU" sz="1600" spc="-5" dirty="0">
                <a:latin typeface="Trebuchet MS" panose="020B0603020202020204" pitchFamily="34" charset="0"/>
                <a:cs typeface="Verdana"/>
              </a:rPr>
              <a:t>закупки </a:t>
            </a:r>
            <a:r>
              <a:rPr lang="ru-RU" sz="1600" dirty="0">
                <a:latin typeface="Trebuchet MS" panose="020B0603020202020204" pitchFamily="34" charset="0"/>
                <a:cs typeface="Verdana"/>
              </a:rPr>
              <a:t>признаются </a:t>
            </a:r>
            <a:r>
              <a:rPr lang="ru-RU" sz="1600" b="1" dirty="0">
                <a:solidFill>
                  <a:srgbClr val="274696"/>
                </a:solidFill>
                <a:latin typeface="Trebuchet MS" panose="020B0603020202020204" pitchFamily="34" charset="0"/>
                <a:cs typeface="Verdana"/>
              </a:rPr>
              <a:t>обоснованием</a:t>
            </a:r>
            <a:r>
              <a:rPr lang="ru-RU" sz="1600" b="1" spc="-140" dirty="0">
                <a:solidFill>
                  <a:srgbClr val="274696"/>
                </a:solidFill>
                <a:latin typeface="Trebuchet MS" panose="020B0603020202020204" pitchFamily="34" charset="0"/>
                <a:cs typeface="Verdana"/>
              </a:rPr>
              <a:t> </a:t>
            </a:r>
            <a:r>
              <a:rPr lang="ru-RU" sz="1600" b="1" dirty="0">
                <a:solidFill>
                  <a:srgbClr val="274696"/>
                </a:solidFill>
                <a:latin typeface="Trebuchet MS" panose="020B0603020202020204" pitchFamily="34" charset="0"/>
                <a:cs typeface="Verdana"/>
              </a:rPr>
              <a:t>НМЦД</a:t>
            </a:r>
            <a:endParaRPr lang="ru-RU" sz="1600" dirty="0">
              <a:latin typeface="Trebuchet MS" panose="020B0603020202020204" pitchFamily="34" charset="0"/>
              <a:cs typeface="Verdana"/>
            </a:endParaRPr>
          </a:p>
          <a:p>
            <a:pPr marL="12700">
              <a:lnSpc>
                <a:spcPct val="90000"/>
              </a:lnSpc>
            </a:pPr>
            <a:r>
              <a:rPr sz="1600" dirty="0" smtClean="0">
                <a:latin typeface="Trebuchet MS" panose="020B0603020202020204" pitchFamily="34" charset="0"/>
                <a:cs typeface="Verdana"/>
              </a:rPr>
              <a:t>5</a:t>
            </a:r>
            <a:r>
              <a:rPr sz="1600" dirty="0">
                <a:latin typeface="Trebuchet MS" panose="020B0603020202020204" pitchFamily="34" charset="0"/>
                <a:cs typeface="Verdana"/>
              </a:rPr>
              <a:t>) </a:t>
            </a:r>
            <a:r>
              <a:rPr sz="1600" spc="-5" dirty="0">
                <a:latin typeface="Trebuchet MS" panose="020B0603020202020204" pitchFamily="34" charset="0"/>
                <a:cs typeface="Verdana"/>
              </a:rPr>
              <a:t>по </a:t>
            </a:r>
            <a:r>
              <a:rPr sz="1600" b="1" spc="-5" dirty="0">
                <a:solidFill>
                  <a:srgbClr val="274696"/>
                </a:solidFill>
                <a:latin typeface="Trebuchet MS" panose="020B0603020202020204" pitchFamily="34" charset="0"/>
                <a:cs typeface="Verdana"/>
              </a:rPr>
              <a:t>результатам </a:t>
            </a:r>
            <a:r>
              <a:rPr sz="1600" b="1" spc="-10" dirty="0">
                <a:solidFill>
                  <a:srgbClr val="274696"/>
                </a:solidFill>
                <a:latin typeface="Trebuchet MS" panose="020B0603020202020204" pitchFamily="34" charset="0"/>
                <a:cs typeface="Verdana"/>
              </a:rPr>
              <a:t>состоявшейся </a:t>
            </a:r>
            <a:r>
              <a:rPr sz="1600" spc="-5" dirty="0">
                <a:latin typeface="Trebuchet MS" panose="020B0603020202020204" pitchFamily="34" charset="0"/>
                <a:cs typeface="Verdana"/>
              </a:rPr>
              <a:t>закупки Заказчик</a:t>
            </a:r>
            <a:r>
              <a:rPr sz="1600" spc="165" dirty="0">
                <a:latin typeface="Trebuchet MS" panose="020B0603020202020204" pitchFamily="34" charset="0"/>
                <a:cs typeface="Verdana"/>
              </a:rPr>
              <a:t> </a:t>
            </a:r>
            <a:r>
              <a:rPr sz="1600" spc="-5" dirty="0">
                <a:latin typeface="Trebuchet MS" panose="020B0603020202020204" pitchFamily="34" charset="0"/>
                <a:cs typeface="Verdana"/>
              </a:rPr>
              <a:t>может:</a:t>
            </a:r>
            <a:endParaRPr sz="1600" dirty="0">
              <a:latin typeface="Trebuchet MS" panose="020B0603020202020204" pitchFamily="34" charset="0"/>
              <a:cs typeface="Verdana"/>
            </a:endParaRPr>
          </a:p>
          <a:p>
            <a:pPr marL="551815" marR="5080">
              <a:lnSpc>
                <a:spcPct val="90000"/>
              </a:lnSpc>
            </a:pPr>
            <a:r>
              <a:rPr sz="1600" spc="-5" dirty="0">
                <a:latin typeface="Trebuchet MS" panose="020B0603020202020204" pitchFamily="34" charset="0"/>
                <a:cs typeface="Verdana"/>
              </a:rPr>
              <a:t>а) заключить договор с поставщиком (подрядчиком, исполнителем),  предложившим </a:t>
            </a:r>
            <a:r>
              <a:rPr sz="1600" b="1" spc="-5" dirty="0">
                <a:solidFill>
                  <a:srgbClr val="274696"/>
                </a:solidFill>
                <a:latin typeface="Trebuchet MS" panose="020B0603020202020204" pitchFamily="34" charset="0"/>
                <a:cs typeface="Verdana"/>
              </a:rPr>
              <a:t>лучшие условия </a:t>
            </a:r>
            <a:r>
              <a:rPr sz="1600" spc="-5" dirty="0">
                <a:latin typeface="Trebuchet MS" panose="020B0603020202020204" pitchFamily="34" charset="0"/>
                <a:cs typeface="Verdana"/>
              </a:rPr>
              <a:t>исполнения договора </a:t>
            </a:r>
            <a:r>
              <a:rPr sz="1600" b="1" spc="-5" dirty="0">
                <a:solidFill>
                  <a:srgbClr val="274696"/>
                </a:solidFill>
                <a:latin typeface="Trebuchet MS" panose="020B0603020202020204" pitchFamily="34" charset="0"/>
                <a:cs typeface="Verdana"/>
              </a:rPr>
              <a:t>по цене</a:t>
            </a:r>
            <a:r>
              <a:rPr sz="1600" spc="-5" dirty="0">
                <a:latin typeface="Trebuchet MS" panose="020B0603020202020204" pitchFamily="34" charset="0"/>
                <a:cs typeface="Verdana"/>
              </a:rPr>
              <a:t>. В  случае если поступило несколько предложений от поставщиков  (подрядчиков, исполнителей) с одинаковыми предложениями о цене  договора, договор заключается с поставщиком (подрядчиком,  исполнителем), предложение которого поступило ранее других таких  предложений</a:t>
            </a:r>
            <a:endParaRPr sz="1600" dirty="0">
              <a:latin typeface="Trebuchet MS" panose="020B0603020202020204" pitchFamily="34" charset="0"/>
              <a:cs typeface="Verdana"/>
            </a:endParaRPr>
          </a:p>
          <a:p>
            <a:pPr marL="551815" marR="211454">
              <a:lnSpc>
                <a:spcPct val="90000"/>
              </a:lnSpc>
            </a:pPr>
            <a:r>
              <a:rPr sz="1600" spc="-5" dirty="0">
                <a:latin typeface="Trebuchet MS" panose="020B0603020202020204" pitchFamily="34" charset="0"/>
                <a:cs typeface="Verdana"/>
              </a:rPr>
              <a:t>б) заключить договор по </a:t>
            </a:r>
            <a:r>
              <a:rPr sz="1600" b="1" spc="-5" dirty="0">
                <a:solidFill>
                  <a:srgbClr val="274696"/>
                </a:solidFill>
                <a:latin typeface="Trebuchet MS" panose="020B0603020202020204" pitchFamily="34" charset="0"/>
                <a:cs typeface="Verdana"/>
              </a:rPr>
              <a:t>альтернативному предложению </a:t>
            </a:r>
            <a:r>
              <a:rPr sz="1600" spc="-5" dirty="0">
                <a:latin typeface="Trebuchet MS" panose="020B0603020202020204" pitchFamily="34" charset="0"/>
                <a:cs typeface="Verdana"/>
              </a:rPr>
              <a:t>с  поставщиком (подрядчиком, исполнителем), который не подавал  предложения в электронном магазине, ЕАТ, в случае если такое  предложение о цене договора </a:t>
            </a:r>
            <a:r>
              <a:rPr sz="1600" spc="-10" dirty="0">
                <a:latin typeface="Trebuchet MS" panose="020B0603020202020204" pitchFamily="34" charset="0"/>
                <a:cs typeface="Verdana"/>
              </a:rPr>
              <a:t>ниже всех </a:t>
            </a:r>
            <a:r>
              <a:rPr sz="1600" spc="-5" dirty="0">
                <a:latin typeface="Trebuchet MS" panose="020B0603020202020204" pitchFamily="34" charset="0"/>
                <a:cs typeface="Verdana"/>
              </a:rPr>
              <a:t>предложений, поданных в  электронном магазине,</a:t>
            </a:r>
            <a:r>
              <a:rPr sz="1600" spc="-15" dirty="0">
                <a:latin typeface="Trebuchet MS" panose="020B0603020202020204" pitchFamily="34" charset="0"/>
                <a:cs typeface="Verdana"/>
              </a:rPr>
              <a:t> </a:t>
            </a:r>
            <a:r>
              <a:rPr sz="1600" spc="-5" dirty="0">
                <a:latin typeface="Trebuchet MS" panose="020B0603020202020204" pitchFamily="34" charset="0"/>
                <a:cs typeface="Verdana"/>
              </a:rPr>
              <a:t>ЕАТ</a:t>
            </a:r>
            <a:endParaRPr sz="1600" dirty="0">
              <a:latin typeface="Trebuchet MS" panose="020B0603020202020204" pitchFamily="34" charset="0"/>
              <a:cs typeface="Verdana"/>
            </a:endParaRPr>
          </a:p>
          <a:p>
            <a:pPr marL="551815" marR="728980">
              <a:lnSpc>
                <a:spcPct val="90000"/>
              </a:lnSpc>
            </a:pPr>
            <a:r>
              <a:rPr sz="1600" spc="-5" dirty="0">
                <a:latin typeface="Trebuchet MS" panose="020B0603020202020204" pitchFamily="34" charset="0"/>
                <a:cs typeface="Verdana"/>
              </a:rPr>
              <a:t>в) </a:t>
            </a:r>
            <a:r>
              <a:rPr sz="1600" b="1" spc="-5" dirty="0">
                <a:solidFill>
                  <a:srgbClr val="274696"/>
                </a:solidFill>
                <a:latin typeface="Trebuchet MS" panose="020B0603020202020204" pitchFamily="34" charset="0"/>
                <a:cs typeface="Verdana"/>
              </a:rPr>
              <a:t>отказаться от проведения закупки </a:t>
            </a:r>
            <a:r>
              <a:rPr sz="1600" spc="-5" dirty="0">
                <a:latin typeface="Trebuchet MS" panose="020B0603020202020204" pitchFamily="34" charset="0"/>
                <a:cs typeface="Verdana"/>
              </a:rPr>
              <a:t>с учетом подпункта 2  настоящего раздела Положения о</a:t>
            </a:r>
            <a:r>
              <a:rPr sz="1600" spc="30" dirty="0">
                <a:latin typeface="Trebuchet MS" panose="020B0603020202020204" pitchFamily="34" charset="0"/>
                <a:cs typeface="Verdana"/>
              </a:rPr>
              <a:t> </a:t>
            </a:r>
            <a:r>
              <a:rPr sz="1600" spc="-5" dirty="0">
                <a:latin typeface="Trebuchet MS" panose="020B0603020202020204" pitchFamily="34" charset="0"/>
                <a:cs typeface="Verdana"/>
              </a:rPr>
              <a:t>закупке</a:t>
            </a:r>
            <a:endParaRPr sz="1600" dirty="0">
              <a:latin typeface="Trebuchet MS" panose="020B0603020202020204" pitchFamily="34" charset="0"/>
              <a:cs typeface="Verdana"/>
            </a:endParaRPr>
          </a:p>
        </p:txBody>
      </p:sp>
      <p:sp>
        <p:nvSpPr>
          <p:cNvPr id="5" name="object 3"/>
          <p:cNvSpPr txBox="1"/>
          <p:nvPr/>
        </p:nvSpPr>
        <p:spPr>
          <a:xfrm>
            <a:off x="0" y="257967"/>
            <a:ext cx="8305800" cy="338554"/>
          </a:xfrm>
          <a:prstGeom prst="rect">
            <a:avLst/>
          </a:prstGeom>
        </p:spPr>
        <p:txBody>
          <a:bodyPr vert="horz" wrap="square" lIns="0" tIns="0" rIns="0" bIns="0" rtlCol="0">
            <a:spAutoFit/>
          </a:bodyPr>
          <a:lstStyle/>
          <a:p>
            <a:pPr marL="12700"/>
            <a:r>
              <a:rPr sz="2200" b="1" dirty="0">
                <a:solidFill>
                  <a:srgbClr val="002060"/>
                </a:solidFill>
                <a:latin typeface="Trebuchet MS" panose="020B0603020202020204" pitchFamily="34" charset="0"/>
                <a:cs typeface="Verdana"/>
              </a:rPr>
              <a:t>Закупка в </a:t>
            </a:r>
            <a:r>
              <a:rPr sz="2200" b="1" dirty="0" err="1">
                <a:solidFill>
                  <a:srgbClr val="002060"/>
                </a:solidFill>
                <a:latin typeface="Trebuchet MS" panose="020B0603020202020204" pitchFamily="34" charset="0"/>
                <a:cs typeface="Verdana"/>
              </a:rPr>
              <a:t>электронном</a:t>
            </a:r>
            <a:r>
              <a:rPr sz="2200" b="1" spc="-135" dirty="0">
                <a:solidFill>
                  <a:srgbClr val="002060"/>
                </a:solidFill>
                <a:latin typeface="Trebuchet MS" panose="020B0603020202020204" pitchFamily="34" charset="0"/>
                <a:cs typeface="Verdana"/>
              </a:rPr>
              <a:t> </a:t>
            </a:r>
            <a:r>
              <a:rPr sz="2200" b="1" dirty="0" err="1" smtClean="0">
                <a:solidFill>
                  <a:srgbClr val="002060"/>
                </a:solidFill>
                <a:latin typeface="Trebuchet MS" panose="020B0603020202020204" pitchFamily="34" charset="0"/>
                <a:cs typeface="Verdana"/>
              </a:rPr>
              <a:t>магазине</a:t>
            </a:r>
            <a:r>
              <a:rPr lang="ru-RU" sz="2200" b="1" dirty="0" smtClean="0">
                <a:solidFill>
                  <a:srgbClr val="002060"/>
                </a:solidFill>
                <a:latin typeface="Trebuchet MS" panose="020B0603020202020204" pitchFamily="34" charset="0"/>
                <a:cs typeface="Verdana"/>
              </a:rPr>
              <a:t> – закупка у СМСП </a:t>
            </a:r>
            <a:endParaRPr sz="2200" dirty="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914400"/>
            <a:ext cx="11201400" cy="5096780"/>
          </a:xfrm>
          <a:prstGeom prst="rect">
            <a:avLst/>
          </a:prstGeom>
        </p:spPr>
        <p:txBody>
          <a:bodyPr vert="horz" wrap="square" lIns="0" tIns="0" rIns="0" bIns="0" rtlCol="0">
            <a:spAutoFit/>
          </a:bodyPr>
          <a:lstStyle/>
          <a:p>
            <a:pPr marL="285750" indent="-285750">
              <a:lnSpc>
                <a:spcPct val="90000"/>
              </a:lnSpc>
              <a:buFont typeface="Wingdings" panose="05000000000000000000" pitchFamily="2" charset="2"/>
              <a:buChar char="Ø"/>
            </a:pPr>
            <a:r>
              <a:rPr lang="ru-RU" sz="1600" i="1" spc="-5" dirty="0">
                <a:latin typeface="Trebuchet MS" panose="020B0603020202020204" pitchFamily="34" charset="0"/>
                <a:cs typeface="Verdana"/>
              </a:rPr>
              <a:t>Письмо Минфина России </a:t>
            </a:r>
            <a:r>
              <a:rPr lang="ru-RU" sz="1600" i="1" dirty="0">
                <a:latin typeface="Trebuchet MS" panose="020B0603020202020204" pitchFamily="34" charset="0"/>
                <a:cs typeface="Verdana"/>
              </a:rPr>
              <a:t>от </a:t>
            </a:r>
            <a:r>
              <a:rPr lang="ru-RU" sz="1600" i="1" spc="-5" dirty="0">
                <a:latin typeface="Trebuchet MS" panose="020B0603020202020204" pitchFamily="34" charset="0"/>
                <a:cs typeface="Verdana"/>
              </a:rPr>
              <a:t>01.08.2023 </a:t>
            </a:r>
            <a:r>
              <a:rPr lang="ru-RU" sz="1600" i="1" dirty="0">
                <a:latin typeface="Trebuchet MS" panose="020B0603020202020204" pitchFamily="34" charset="0"/>
                <a:cs typeface="Verdana"/>
              </a:rPr>
              <a:t>№</a:t>
            </a:r>
            <a:r>
              <a:rPr lang="ru-RU" sz="1600" i="1" spc="5" dirty="0">
                <a:latin typeface="Trebuchet MS" panose="020B0603020202020204" pitchFamily="34" charset="0"/>
                <a:cs typeface="Verdana"/>
              </a:rPr>
              <a:t> </a:t>
            </a:r>
            <a:r>
              <a:rPr lang="ru-RU" sz="1600" i="1" dirty="0" smtClean="0">
                <a:latin typeface="Trebuchet MS" panose="020B0603020202020204" pitchFamily="34" charset="0"/>
                <a:cs typeface="Verdana"/>
              </a:rPr>
              <a:t>24-07-09/71913</a:t>
            </a:r>
          </a:p>
          <a:p>
            <a:pPr marL="285750" indent="-285750">
              <a:lnSpc>
                <a:spcPct val="90000"/>
              </a:lnSpc>
              <a:buFont typeface="Wingdings" panose="05000000000000000000" pitchFamily="2" charset="2"/>
              <a:buChar char="Ø"/>
            </a:pPr>
            <a:endParaRPr lang="ru-RU" sz="1600" dirty="0">
              <a:latin typeface="Trebuchet MS" panose="020B0603020202020204" pitchFamily="34" charset="0"/>
              <a:cs typeface="Verdana"/>
            </a:endParaRPr>
          </a:p>
          <a:p>
            <a:pPr marL="12700" marR="5080">
              <a:lnSpc>
                <a:spcPct val="90000"/>
              </a:lnSpc>
            </a:pPr>
            <a:r>
              <a:rPr sz="1600" spc="-5" dirty="0" err="1" smtClean="0">
                <a:latin typeface="Trebuchet MS" panose="020B0603020202020204" pitchFamily="34" charset="0"/>
                <a:cs typeface="Verdana"/>
              </a:rPr>
              <a:t>Пунктом</a:t>
            </a:r>
            <a:r>
              <a:rPr sz="1600" spc="-5" dirty="0" smtClean="0">
                <a:latin typeface="Trebuchet MS" panose="020B0603020202020204" pitchFamily="34" charset="0"/>
                <a:cs typeface="Verdana"/>
              </a:rPr>
              <a:t> </a:t>
            </a:r>
            <a:r>
              <a:rPr sz="1600" spc="-5" dirty="0">
                <a:latin typeface="Trebuchet MS" panose="020B0603020202020204" pitchFamily="34" charset="0"/>
                <a:cs typeface="Verdana"/>
              </a:rPr>
              <a:t>5 Положения № </a:t>
            </a:r>
            <a:r>
              <a:rPr sz="1600" spc="-10" dirty="0">
                <a:latin typeface="Trebuchet MS" panose="020B0603020202020204" pitchFamily="34" charset="0"/>
                <a:cs typeface="Verdana"/>
              </a:rPr>
              <a:t>1352 </a:t>
            </a:r>
            <a:r>
              <a:rPr sz="1600" spc="-5" dirty="0">
                <a:latin typeface="Trebuchet MS" panose="020B0603020202020204" pitchFamily="34" charset="0"/>
                <a:cs typeface="Verdana"/>
              </a:rPr>
              <a:t>установлено, </a:t>
            </a:r>
            <a:r>
              <a:rPr sz="1600" dirty="0">
                <a:latin typeface="Trebuchet MS" panose="020B0603020202020204" pitchFamily="34" charset="0"/>
                <a:cs typeface="Verdana"/>
              </a:rPr>
              <a:t>что </a:t>
            </a:r>
            <a:r>
              <a:rPr sz="1600" spc="-5" dirty="0">
                <a:latin typeface="Trebuchet MS" panose="020B0603020202020204" pitchFamily="34" charset="0"/>
                <a:cs typeface="Verdana"/>
              </a:rPr>
              <a:t>годовой объем закупок у  субъектов МСП устанавливается в размере </a:t>
            </a:r>
            <a:r>
              <a:rPr sz="1600" b="1" spc="-5" dirty="0">
                <a:solidFill>
                  <a:srgbClr val="274696"/>
                </a:solidFill>
                <a:latin typeface="Trebuchet MS" panose="020B0603020202020204" pitchFamily="34" charset="0"/>
                <a:cs typeface="Verdana"/>
              </a:rPr>
              <a:t>не менее чем 25 процентов  </a:t>
            </a:r>
            <a:r>
              <a:rPr sz="1600" spc="-5" dirty="0">
                <a:latin typeface="Trebuchet MS" panose="020B0603020202020204" pitchFamily="34" charset="0"/>
                <a:cs typeface="Verdana"/>
              </a:rPr>
              <a:t>совокупного годового стоимостного объема договоров, заключенных  заказчиками по результатам</a:t>
            </a:r>
            <a:r>
              <a:rPr sz="1600" spc="35" dirty="0">
                <a:latin typeface="Trebuchet MS" panose="020B0603020202020204" pitchFamily="34" charset="0"/>
                <a:cs typeface="Verdana"/>
              </a:rPr>
              <a:t> </a:t>
            </a:r>
            <a:r>
              <a:rPr sz="1600" spc="-5" dirty="0">
                <a:latin typeface="Trebuchet MS" panose="020B0603020202020204" pitchFamily="34" charset="0"/>
                <a:cs typeface="Verdana"/>
              </a:rPr>
              <a:t>закупок</a:t>
            </a:r>
            <a:endParaRPr sz="1600" dirty="0">
              <a:latin typeface="Trebuchet MS" panose="020B0603020202020204" pitchFamily="34" charset="0"/>
              <a:cs typeface="Verdana"/>
            </a:endParaRPr>
          </a:p>
          <a:p>
            <a:pPr marL="12700" marR="5080">
              <a:lnSpc>
                <a:spcPct val="90000"/>
              </a:lnSpc>
            </a:pPr>
            <a:r>
              <a:rPr sz="1600" spc="-5" dirty="0">
                <a:latin typeface="Trebuchet MS" panose="020B0603020202020204" pitchFamily="34" charset="0"/>
                <a:cs typeface="Verdana"/>
              </a:rPr>
              <a:t>При </a:t>
            </a:r>
            <a:r>
              <a:rPr sz="1600" dirty="0">
                <a:latin typeface="Trebuchet MS" panose="020B0603020202020204" pitchFamily="34" charset="0"/>
                <a:cs typeface="Verdana"/>
              </a:rPr>
              <a:t>этом </a:t>
            </a:r>
            <a:r>
              <a:rPr sz="1600" spc="-5" dirty="0">
                <a:latin typeface="Trebuchet MS" panose="020B0603020202020204" pitchFamily="34" charset="0"/>
                <a:cs typeface="Verdana"/>
              </a:rPr>
              <a:t>совокупный </a:t>
            </a:r>
            <a:r>
              <a:rPr sz="1600" dirty="0">
                <a:latin typeface="Trebuchet MS" panose="020B0603020202020204" pitchFamily="34" charset="0"/>
                <a:cs typeface="Verdana"/>
              </a:rPr>
              <a:t>годовой стоимостный </a:t>
            </a:r>
            <a:r>
              <a:rPr sz="1600" spc="-5" dirty="0">
                <a:latin typeface="Trebuchet MS" panose="020B0603020202020204" pitchFamily="34" charset="0"/>
                <a:cs typeface="Verdana"/>
              </a:rPr>
              <a:t>объем </a:t>
            </a:r>
            <a:r>
              <a:rPr sz="1600" dirty="0">
                <a:latin typeface="Trebuchet MS" panose="020B0603020202020204" pitchFamily="34" charset="0"/>
                <a:cs typeface="Verdana"/>
              </a:rPr>
              <a:t>договоров, </a:t>
            </a:r>
            <a:r>
              <a:rPr sz="1600" spc="-5" dirty="0">
                <a:latin typeface="Trebuchet MS" panose="020B0603020202020204" pitchFamily="34" charset="0"/>
                <a:cs typeface="Verdana"/>
              </a:rPr>
              <a:t>заключенных  заказчиками с субъектами МСП по результатам </a:t>
            </a:r>
            <a:r>
              <a:rPr sz="1600" dirty="0">
                <a:latin typeface="Trebuchet MS" panose="020B0603020202020204" pitchFamily="34" charset="0"/>
                <a:cs typeface="Verdana"/>
              </a:rPr>
              <a:t>закупок, </a:t>
            </a:r>
            <a:r>
              <a:rPr sz="1600" spc="-5" dirty="0">
                <a:latin typeface="Trebuchet MS" panose="020B0603020202020204" pitchFamily="34" charset="0"/>
                <a:cs typeface="Verdana"/>
              </a:rPr>
              <a:t>осуществленных в </a:t>
            </a:r>
            <a:r>
              <a:rPr sz="1600" spc="550" dirty="0">
                <a:latin typeface="Trebuchet MS" panose="020B0603020202020204" pitchFamily="34" charset="0"/>
                <a:cs typeface="Verdana"/>
              </a:rPr>
              <a:t> </a:t>
            </a:r>
            <a:r>
              <a:rPr sz="1600" spc="-5" dirty="0">
                <a:latin typeface="Trebuchet MS" panose="020B0603020202020204" pitchFamily="34" charset="0"/>
                <a:cs typeface="Verdana"/>
              </a:rPr>
              <a:t>соответствии с </a:t>
            </a:r>
            <a:r>
              <a:rPr sz="1600" b="1" spc="-5" dirty="0">
                <a:solidFill>
                  <a:srgbClr val="274696"/>
                </a:solidFill>
                <a:latin typeface="Trebuchet MS" panose="020B0603020202020204" pitchFamily="34" charset="0"/>
                <a:cs typeface="Verdana"/>
              </a:rPr>
              <a:t>подпунктом </a:t>
            </a:r>
            <a:r>
              <a:rPr sz="1600" b="1" dirty="0">
                <a:solidFill>
                  <a:srgbClr val="274696"/>
                </a:solidFill>
                <a:latin typeface="Trebuchet MS" panose="020B0603020202020204" pitchFamily="34" charset="0"/>
                <a:cs typeface="Verdana"/>
              </a:rPr>
              <a:t>«б» пункта </a:t>
            </a:r>
            <a:r>
              <a:rPr sz="1600" b="1" spc="-5" dirty="0">
                <a:solidFill>
                  <a:srgbClr val="274696"/>
                </a:solidFill>
                <a:latin typeface="Trebuchet MS" panose="020B0603020202020204" pitchFamily="34" charset="0"/>
                <a:cs typeface="Verdana"/>
              </a:rPr>
              <a:t>4 Положения</a:t>
            </a:r>
            <a:r>
              <a:rPr sz="1600" spc="-5" dirty="0">
                <a:latin typeface="Trebuchet MS" panose="020B0603020202020204" pitchFamily="34" charset="0"/>
                <a:cs typeface="Verdana"/>
              </a:rPr>
              <a:t>, должен составлять  </a:t>
            </a:r>
            <a:r>
              <a:rPr sz="1600" b="1" spc="-5" dirty="0">
                <a:solidFill>
                  <a:srgbClr val="274696"/>
                </a:solidFill>
                <a:latin typeface="Trebuchet MS" panose="020B0603020202020204" pitchFamily="34" charset="0"/>
                <a:cs typeface="Verdana"/>
              </a:rPr>
              <a:t>не менее чем 20 процентов </a:t>
            </a:r>
            <a:r>
              <a:rPr sz="1600" spc="-5" dirty="0">
                <a:latin typeface="Trebuchet MS" panose="020B0603020202020204" pitchFamily="34" charset="0"/>
                <a:cs typeface="Verdana"/>
              </a:rPr>
              <a:t>совокупного годового стоимостного объема  договоров, заключенных заказчиками по результатам</a:t>
            </a:r>
            <a:r>
              <a:rPr sz="1600" spc="135" dirty="0">
                <a:latin typeface="Trebuchet MS" panose="020B0603020202020204" pitchFamily="34" charset="0"/>
                <a:cs typeface="Verdana"/>
              </a:rPr>
              <a:t> </a:t>
            </a:r>
            <a:r>
              <a:rPr sz="1600" spc="-5" dirty="0">
                <a:latin typeface="Trebuchet MS" panose="020B0603020202020204" pitchFamily="34" charset="0"/>
                <a:cs typeface="Verdana"/>
              </a:rPr>
              <a:t>закупок</a:t>
            </a:r>
            <a:endParaRPr sz="1600" dirty="0">
              <a:latin typeface="Trebuchet MS" panose="020B0603020202020204" pitchFamily="34" charset="0"/>
              <a:cs typeface="Verdana"/>
            </a:endParaRPr>
          </a:p>
          <a:p>
            <a:pPr marL="12700" marR="5715">
              <a:lnSpc>
                <a:spcPct val="90000"/>
              </a:lnSpc>
            </a:pPr>
            <a:r>
              <a:rPr sz="1600" spc="-5" dirty="0">
                <a:latin typeface="Trebuchet MS" panose="020B0603020202020204" pitchFamily="34" charset="0"/>
                <a:cs typeface="Verdana"/>
              </a:rPr>
              <a:t>Следует </a:t>
            </a:r>
            <a:r>
              <a:rPr sz="1600" dirty="0">
                <a:latin typeface="Trebuchet MS" panose="020B0603020202020204" pitchFamily="34" charset="0"/>
                <a:cs typeface="Verdana"/>
              </a:rPr>
              <a:t>отметить, что </a:t>
            </a:r>
            <a:r>
              <a:rPr sz="1600" spc="-5" dirty="0">
                <a:latin typeface="Trebuchet MS" panose="020B0603020202020204" pitchFamily="34" charset="0"/>
                <a:cs typeface="Verdana"/>
              </a:rPr>
              <a:t>достижение </a:t>
            </a:r>
            <a:r>
              <a:rPr sz="1600" dirty="0">
                <a:latin typeface="Trebuchet MS" panose="020B0603020202020204" pitchFamily="34" charset="0"/>
                <a:cs typeface="Verdana"/>
              </a:rPr>
              <a:t>годового </a:t>
            </a:r>
            <a:r>
              <a:rPr sz="1600" spc="-5" dirty="0">
                <a:latin typeface="Trebuchet MS" panose="020B0603020202020204" pitchFamily="34" charset="0"/>
                <a:cs typeface="Verdana"/>
              </a:rPr>
              <a:t>объема закупок, </a:t>
            </a:r>
            <a:r>
              <a:rPr sz="1600" dirty="0">
                <a:latin typeface="Trebuchet MS" panose="020B0603020202020204" pitchFamily="34" charset="0"/>
                <a:cs typeface="Verdana"/>
              </a:rPr>
              <a:t>участниками  </a:t>
            </a:r>
            <a:r>
              <a:rPr sz="1600" spc="-5" dirty="0">
                <a:latin typeface="Trebuchet MS" panose="020B0603020202020204" pitchFamily="34" charset="0"/>
                <a:cs typeface="Verdana"/>
              </a:rPr>
              <a:t>которых являются </a:t>
            </a:r>
            <a:r>
              <a:rPr sz="1600" dirty="0">
                <a:latin typeface="Trebuchet MS" panose="020B0603020202020204" pitchFamily="34" charset="0"/>
                <a:cs typeface="Verdana"/>
              </a:rPr>
              <a:t>только </a:t>
            </a:r>
            <a:r>
              <a:rPr sz="1600" spc="-5" dirty="0">
                <a:latin typeface="Trebuchet MS" panose="020B0603020202020204" pitchFamily="34" charset="0"/>
                <a:cs typeface="Verdana"/>
              </a:rPr>
              <a:t>субъекты МСП (закупки в соответствии с  </a:t>
            </a:r>
            <a:r>
              <a:rPr sz="1600" b="1" spc="-5" dirty="0">
                <a:solidFill>
                  <a:srgbClr val="274696"/>
                </a:solidFill>
                <a:latin typeface="Trebuchet MS" panose="020B0603020202020204" pitchFamily="34" charset="0"/>
                <a:cs typeface="Verdana"/>
              </a:rPr>
              <a:t>подпунктом «б» </a:t>
            </a:r>
            <a:r>
              <a:rPr sz="1600" b="1" dirty="0">
                <a:solidFill>
                  <a:srgbClr val="274696"/>
                </a:solidFill>
                <a:latin typeface="Trebuchet MS" panose="020B0603020202020204" pitchFamily="34" charset="0"/>
                <a:cs typeface="Verdana"/>
              </a:rPr>
              <a:t>пункта </a:t>
            </a:r>
            <a:r>
              <a:rPr sz="1600" b="1" spc="-5" dirty="0">
                <a:solidFill>
                  <a:srgbClr val="274696"/>
                </a:solidFill>
                <a:latin typeface="Trebuchet MS" panose="020B0603020202020204" pitchFamily="34" charset="0"/>
                <a:cs typeface="Verdana"/>
              </a:rPr>
              <a:t>4 </a:t>
            </a:r>
            <a:r>
              <a:rPr sz="1600" spc="-5" dirty="0">
                <a:latin typeface="Trebuchet MS" panose="020B0603020202020204" pitchFamily="34" charset="0"/>
                <a:cs typeface="Verdana"/>
              </a:rPr>
              <a:t>Положения в объеме </a:t>
            </a:r>
            <a:r>
              <a:rPr sz="1600" b="1" spc="-5" dirty="0">
                <a:solidFill>
                  <a:srgbClr val="274696"/>
                </a:solidFill>
                <a:latin typeface="Trebuchet MS" panose="020B0603020202020204" pitchFamily="34" charset="0"/>
                <a:cs typeface="Verdana"/>
              </a:rPr>
              <a:t>не менее чем 20  процентов </a:t>
            </a:r>
            <a:r>
              <a:rPr sz="1600" spc="-5" dirty="0">
                <a:latin typeface="Trebuchet MS" panose="020B0603020202020204" pitchFamily="34" charset="0"/>
                <a:cs typeface="Verdana"/>
              </a:rPr>
              <a:t>совокупного годового стоимостного объема договоров),  осуществляется путем проведения предусмотренных положением о закупке  </a:t>
            </a:r>
            <a:r>
              <a:rPr sz="1600" b="1" spc="-5" dirty="0">
                <a:solidFill>
                  <a:srgbClr val="C00000"/>
                </a:solidFill>
                <a:latin typeface="Trebuchet MS" panose="020B0603020202020204" pitchFamily="34" charset="0"/>
                <a:cs typeface="Verdana"/>
              </a:rPr>
              <a:t>торгов, </a:t>
            </a:r>
            <a:r>
              <a:rPr sz="1600" b="1" dirty="0">
                <a:solidFill>
                  <a:srgbClr val="C00000"/>
                </a:solidFill>
                <a:latin typeface="Trebuchet MS" panose="020B0603020202020204" pitchFamily="34" charset="0"/>
                <a:cs typeface="Verdana"/>
              </a:rPr>
              <a:t>иных способов </a:t>
            </a:r>
            <a:r>
              <a:rPr sz="1600" b="1" spc="-5" dirty="0">
                <a:solidFill>
                  <a:srgbClr val="C00000"/>
                </a:solidFill>
                <a:latin typeface="Trebuchet MS" panose="020B0603020202020204" pitchFamily="34" charset="0"/>
                <a:cs typeface="Verdana"/>
              </a:rPr>
              <a:t>закупки </a:t>
            </a:r>
            <a:r>
              <a:rPr sz="1600" spc="-5" dirty="0">
                <a:latin typeface="Trebuchet MS" panose="020B0603020202020204" pitchFamily="34" charset="0"/>
                <a:cs typeface="Verdana"/>
              </a:rPr>
              <a:t>с </a:t>
            </a:r>
            <a:r>
              <a:rPr sz="1600" dirty="0">
                <a:latin typeface="Trebuchet MS" panose="020B0603020202020204" pitchFamily="34" charset="0"/>
                <a:cs typeface="Verdana"/>
              </a:rPr>
              <a:t>учетом </a:t>
            </a:r>
            <a:r>
              <a:rPr sz="1600" spc="-5" dirty="0">
                <a:latin typeface="Trebuchet MS" panose="020B0603020202020204" pitchFamily="34" charset="0"/>
                <a:cs typeface="Verdana"/>
              </a:rPr>
              <a:t>особенностей, установленных  разделом </a:t>
            </a:r>
            <a:r>
              <a:rPr sz="1600" dirty="0">
                <a:latin typeface="Trebuchet MS" panose="020B0603020202020204" pitchFamily="34" charset="0"/>
                <a:cs typeface="Verdana"/>
              </a:rPr>
              <a:t>II</a:t>
            </a:r>
            <a:r>
              <a:rPr sz="1600" spc="-70" dirty="0">
                <a:latin typeface="Trebuchet MS" panose="020B0603020202020204" pitchFamily="34" charset="0"/>
                <a:cs typeface="Verdana"/>
              </a:rPr>
              <a:t> </a:t>
            </a:r>
            <a:r>
              <a:rPr sz="1600" spc="-5" dirty="0" err="1" smtClean="0">
                <a:latin typeface="Trebuchet MS" panose="020B0603020202020204" pitchFamily="34" charset="0"/>
                <a:cs typeface="Verdana"/>
              </a:rPr>
              <a:t>Положения</a:t>
            </a:r>
            <a:endParaRPr lang="ru-RU" sz="1600" spc="-5" dirty="0" smtClean="0">
              <a:latin typeface="Trebuchet MS" panose="020B0603020202020204" pitchFamily="34" charset="0"/>
              <a:cs typeface="Verdana"/>
            </a:endParaRPr>
          </a:p>
          <a:p>
            <a:pPr marR="5080">
              <a:lnSpc>
                <a:spcPct val="90000"/>
              </a:lnSpc>
            </a:pPr>
            <a:r>
              <a:rPr lang="ru-RU" sz="1600" spc="-5" dirty="0">
                <a:latin typeface="Trebuchet MS" panose="020B0603020202020204" pitchFamily="34" charset="0"/>
                <a:cs typeface="Verdana"/>
              </a:rPr>
              <a:t>С учетом изложенного, а также </a:t>
            </a:r>
            <a:r>
              <a:rPr lang="ru-RU" sz="1600" dirty="0">
                <a:latin typeface="Trebuchet MS" panose="020B0603020202020204" pitchFamily="34" charset="0"/>
                <a:cs typeface="Verdana"/>
              </a:rPr>
              <a:t>принимая </a:t>
            </a:r>
            <a:r>
              <a:rPr lang="ru-RU" sz="1600" spc="-5" dirty="0">
                <a:latin typeface="Trebuchet MS" panose="020B0603020202020204" pitchFamily="34" charset="0"/>
                <a:cs typeface="Verdana"/>
              </a:rPr>
              <a:t>во внимание положения части 2  статьи 3 и статьи </a:t>
            </a:r>
            <a:r>
              <a:rPr lang="ru-RU" sz="1600" dirty="0">
                <a:latin typeface="Trebuchet MS" panose="020B0603020202020204" pitchFamily="34" charset="0"/>
                <a:cs typeface="Verdana"/>
              </a:rPr>
              <a:t>3.4 Закона </a:t>
            </a:r>
            <a:r>
              <a:rPr lang="ru-RU" sz="1600" spc="-5" dirty="0">
                <a:latin typeface="Trebuchet MS" panose="020B0603020202020204" pitchFamily="34" charset="0"/>
                <a:cs typeface="Verdana"/>
              </a:rPr>
              <a:t>№ 223-ФЗ, </a:t>
            </a:r>
            <a:r>
              <a:rPr lang="ru-RU" sz="1600" b="1" spc="-5" dirty="0">
                <a:solidFill>
                  <a:srgbClr val="274696"/>
                </a:solidFill>
                <a:latin typeface="Trebuchet MS" panose="020B0603020202020204" pitchFamily="34" charset="0"/>
                <a:cs typeface="Verdana"/>
              </a:rPr>
              <a:t>пункта 20.1 </a:t>
            </a:r>
            <a:r>
              <a:rPr lang="ru-RU" sz="1600" spc="-5" dirty="0">
                <a:latin typeface="Trebuchet MS" panose="020B0603020202020204" pitchFamily="34" charset="0"/>
                <a:cs typeface="Verdana"/>
              </a:rPr>
              <a:t>Положения, заказчики  могут достигать указанного годового объема </a:t>
            </a:r>
            <a:r>
              <a:rPr lang="ru-RU" sz="1600" dirty="0">
                <a:latin typeface="Trebuchet MS" panose="020B0603020202020204" pitchFamily="34" charset="0"/>
                <a:cs typeface="Verdana"/>
              </a:rPr>
              <a:t>закупок, </a:t>
            </a:r>
            <a:r>
              <a:rPr lang="ru-RU" sz="1600" spc="-5" dirty="0">
                <a:latin typeface="Trebuchet MS" panose="020B0603020202020204" pitchFamily="34" charset="0"/>
                <a:cs typeface="Verdana"/>
              </a:rPr>
              <a:t>участниками которых  являются только субъекты МСП, путем</a:t>
            </a:r>
            <a:r>
              <a:rPr lang="ru-RU" sz="1600" spc="35" dirty="0">
                <a:latin typeface="Trebuchet MS" panose="020B0603020202020204" pitchFamily="34" charset="0"/>
                <a:cs typeface="Verdana"/>
              </a:rPr>
              <a:t> </a:t>
            </a:r>
            <a:r>
              <a:rPr lang="ru-RU" sz="1600" spc="-5" dirty="0">
                <a:latin typeface="Trebuchet MS" panose="020B0603020202020204" pitchFamily="34" charset="0"/>
                <a:cs typeface="Verdana"/>
              </a:rPr>
              <a:t>проведения:</a:t>
            </a:r>
            <a:endParaRPr lang="ru-RU" sz="1600" dirty="0">
              <a:latin typeface="Trebuchet MS" panose="020B0603020202020204" pitchFamily="34" charset="0"/>
              <a:cs typeface="Verdana"/>
            </a:endParaRPr>
          </a:p>
          <a:p>
            <a:pPr marR="5080">
              <a:lnSpc>
                <a:spcPct val="90000"/>
              </a:lnSpc>
              <a:buClr>
                <a:srgbClr val="000000"/>
              </a:buClr>
              <a:buFont typeface="Verdana"/>
              <a:buAutoNum type="arabicParenR"/>
              <a:tabLst>
                <a:tab pos="375920" algn="l"/>
              </a:tabLst>
            </a:pPr>
            <a:r>
              <a:rPr lang="ru-RU" sz="1600" b="1" spc="-5" dirty="0">
                <a:solidFill>
                  <a:srgbClr val="274696"/>
                </a:solidFill>
                <a:latin typeface="Trebuchet MS" panose="020B0603020202020204" pitchFamily="34" charset="0"/>
                <a:cs typeface="Verdana"/>
              </a:rPr>
              <a:t>конкурентной закупки в </a:t>
            </a:r>
            <a:r>
              <a:rPr lang="ru-RU" sz="1600" b="1" dirty="0">
                <a:solidFill>
                  <a:srgbClr val="274696"/>
                </a:solidFill>
                <a:latin typeface="Trebuchet MS" panose="020B0603020202020204" pitchFamily="34" charset="0"/>
                <a:cs typeface="Verdana"/>
              </a:rPr>
              <a:t>электронной форме</a:t>
            </a:r>
            <a:r>
              <a:rPr lang="ru-RU" sz="1600" dirty="0">
                <a:latin typeface="Trebuchet MS" panose="020B0603020202020204" pitchFamily="34" charset="0"/>
                <a:cs typeface="Verdana"/>
              </a:rPr>
              <a:t>, участниками которой  </a:t>
            </a:r>
            <a:r>
              <a:rPr lang="ru-RU" sz="1600" spc="-5" dirty="0">
                <a:latin typeface="Trebuchet MS" panose="020B0603020202020204" pitchFamily="34" charset="0"/>
                <a:cs typeface="Verdana"/>
              </a:rPr>
              <a:t>могут </a:t>
            </a:r>
            <a:r>
              <a:rPr lang="ru-RU" sz="1600" dirty="0">
                <a:latin typeface="Trebuchet MS" panose="020B0603020202020204" pitchFamily="34" charset="0"/>
                <a:cs typeface="Verdana"/>
              </a:rPr>
              <a:t>быть </a:t>
            </a:r>
            <a:r>
              <a:rPr lang="ru-RU" sz="1600" spc="-5" dirty="0">
                <a:latin typeface="Trebuchet MS" panose="020B0603020202020204" pitchFamily="34" charset="0"/>
                <a:cs typeface="Verdana"/>
              </a:rPr>
              <a:t>только субъекты МСП, особенности осуществления которой </a:t>
            </a:r>
            <a:r>
              <a:rPr lang="ru-RU" sz="1600" spc="550" dirty="0">
                <a:latin typeface="Trebuchet MS" panose="020B0603020202020204" pitchFamily="34" charset="0"/>
                <a:cs typeface="Verdana"/>
              </a:rPr>
              <a:t> </a:t>
            </a:r>
            <a:r>
              <a:rPr lang="ru-RU" sz="1600" spc="-5" dirty="0">
                <a:latin typeface="Trebuchet MS" panose="020B0603020202020204" pitchFamily="34" charset="0"/>
                <a:cs typeface="Verdana"/>
              </a:rPr>
              <a:t>установлены статьей 3.4 Закона №</a:t>
            </a:r>
            <a:r>
              <a:rPr lang="ru-RU" sz="1600" spc="75" dirty="0">
                <a:latin typeface="Trebuchet MS" panose="020B0603020202020204" pitchFamily="34" charset="0"/>
                <a:cs typeface="Verdana"/>
              </a:rPr>
              <a:t> </a:t>
            </a:r>
            <a:r>
              <a:rPr lang="ru-RU" sz="1600" spc="-5" dirty="0">
                <a:latin typeface="Trebuchet MS" panose="020B0603020202020204" pitchFamily="34" charset="0"/>
                <a:cs typeface="Verdana"/>
              </a:rPr>
              <a:t>223-ФЗ;</a:t>
            </a:r>
            <a:endParaRPr lang="ru-RU" sz="1600" dirty="0">
              <a:latin typeface="Trebuchet MS" panose="020B0603020202020204" pitchFamily="34" charset="0"/>
              <a:cs typeface="Verdana"/>
            </a:endParaRPr>
          </a:p>
          <a:p>
            <a:pPr marR="6350">
              <a:lnSpc>
                <a:spcPct val="90000"/>
              </a:lnSpc>
              <a:buClr>
                <a:srgbClr val="000000"/>
              </a:buClr>
              <a:buFont typeface="Verdana"/>
              <a:buAutoNum type="arabicParenR"/>
              <a:tabLst>
                <a:tab pos="309245" algn="l"/>
              </a:tabLst>
            </a:pPr>
            <a:r>
              <a:rPr lang="ru-RU" sz="1600" b="1" spc="-5" dirty="0">
                <a:solidFill>
                  <a:srgbClr val="274696"/>
                </a:solidFill>
                <a:latin typeface="Trebuchet MS" panose="020B0603020202020204" pitchFamily="34" charset="0"/>
                <a:cs typeface="Verdana"/>
              </a:rPr>
              <a:t>неконкурентной закупки, проводимой в </a:t>
            </a:r>
            <a:r>
              <a:rPr lang="ru-RU" sz="1600" b="1" dirty="0">
                <a:solidFill>
                  <a:srgbClr val="274696"/>
                </a:solidFill>
                <a:latin typeface="Trebuchet MS" panose="020B0603020202020204" pitchFamily="34" charset="0"/>
                <a:cs typeface="Verdana"/>
              </a:rPr>
              <a:t>соответствии </a:t>
            </a:r>
            <a:r>
              <a:rPr lang="ru-RU" sz="1600" b="1" spc="-5" dirty="0">
                <a:solidFill>
                  <a:srgbClr val="274696"/>
                </a:solidFill>
                <a:latin typeface="Trebuchet MS" panose="020B0603020202020204" pitchFamily="34" charset="0"/>
                <a:cs typeface="Verdana"/>
              </a:rPr>
              <a:t>с пунктом </a:t>
            </a:r>
            <a:r>
              <a:rPr lang="ru-RU" sz="1600" b="1" dirty="0">
                <a:solidFill>
                  <a:srgbClr val="274696"/>
                </a:solidFill>
                <a:latin typeface="Trebuchet MS" panose="020B0603020202020204" pitchFamily="34" charset="0"/>
                <a:cs typeface="Verdana"/>
              </a:rPr>
              <a:t>20.1  </a:t>
            </a:r>
            <a:r>
              <a:rPr lang="ru-RU" sz="1600" spc="-5" dirty="0">
                <a:latin typeface="Trebuchet MS" panose="020B0603020202020204" pitchFamily="34" charset="0"/>
                <a:cs typeface="Verdana"/>
              </a:rPr>
              <a:t>Положения с применением механизма «электронного магазина», если  условиями такой закупки предусматривается </a:t>
            </a:r>
            <a:r>
              <a:rPr lang="ru-RU" sz="1600" dirty="0">
                <a:latin typeface="Trebuchet MS" panose="020B0603020202020204" pitchFamily="34" charset="0"/>
                <a:cs typeface="Verdana"/>
              </a:rPr>
              <a:t>участие </a:t>
            </a:r>
            <a:r>
              <a:rPr lang="ru-RU" sz="1600" spc="-5" dirty="0">
                <a:latin typeface="Trebuchet MS" panose="020B0603020202020204" pitchFamily="34" charset="0"/>
                <a:cs typeface="Verdana"/>
              </a:rPr>
              <a:t>в ней только </a:t>
            </a:r>
            <a:r>
              <a:rPr lang="ru-RU" sz="1600" dirty="0">
                <a:latin typeface="Trebuchet MS" panose="020B0603020202020204" pitchFamily="34" charset="0"/>
                <a:cs typeface="Verdana"/>
              </a:rPr>
              <a:t>субъектов  </a:t>
            </a:r>
            <a:r>
              <a:rPr lang="ru-RU" sz="1600" spc="-5" dirty="0">
                <a:latin typeface="Trebuchet MS" panose="020B0603020202020204" pitchFamily="34" charset="0"/>
                <a:cs typeface="Verdana"/>
              </a:rPr>
              <a:t>МСП</a:t>
            </a:r>
            <a:endParaRPr lang="ru-RU" sz="1600" dirty="0">
              <a:latin typeface="Trebuchet MS" panose="020B0603020202020204" pitchFamily="34" charset="0"/>
              <a:cs typeface="Verdana"/>
            </a:endParaRPr>
          </a:p>
          <a:p>
            <a:pPr marR="6985">
              <a:lnSpc>
                <a:spcPct val="90000"/>
              </a:lnSpc>
              <a:buClr>
                <a:srgbClr val="000000"/>
              </a:buClr>
              <a:buFont typeface="Verdana"/>
              <a:buAutoNum type="arabicParenR"/>
              <a:tabLst>
                <a:tab pos="421640" algn="l"/>
              </a:tabLst>
            </a:pPr>
            <a:r>
              <a:rPr lang="ru-RU" sz="1600" b="1" spc="-5" dirty="0">
                <a:solidFill>
                  <a:srgbClr val="274696"/>
                </a:solidFill>
                <a:latin typeface="Trebuchet MS" panose="020B0603020202020204" pitchFamily="34" charset="0"/>
                <a:cs typeface="Verdana"/>
              </a:rPr>
              <a:t>неконкурентной закупки</a:t>
            </a:r>
            <a:r>
              <a:rPr lang="ru-RU" sz="1600" spc="-5" dirty="0">
                <a:latin typeface="Trebuchet MS" panose="020B0603020202020204" pitchFamily="34" charset="0"/>
                <a:cs typeface="Verdana"/>
              </a:rPr>
              <a:t>, предусматривающей участие </a:t>
            </a:r>
            <a:r>
              <a:rPr lang="ru-RU" sz="1600" b="1" dirty="0">
                <a:solidFill>
                  <a:srgbClr val="C00000"/>
                </a:solidFill>
                <a:latin typeface="Trebuchet MS" panose="020B0603020202020204" pitchFamily="34" charset="0"/>
                <a:cs typeface="Verdana"/>
              </a:rPr>
              <a:t>нескольких  </a:t>
            </a:r>
            <a:r>
              <a:rPr lang="ru-RU" sz="1600" b="1" spc="-5" dirty="0">
                <a:solidFill>
                  <a:srgbClr val="C00000"/>
                </a:solidFill>
                <a:latin typeface="Trebuchet MS" panose="020B0603020202020204" pitchFamily="34" charset="0"/>
                <a:cs typeface="Verdana"/>
              </a:rPr>
              <a:t>участников </a:t>
            </a:r>
            <a:r>
              <a:rPr lang="ru-RU" sz="1600" spc="-5" dirty="0">
                <a:latin typeface="Trebuchet MS" panose="020B0603020202020204" pitchFamily="34" charset="0"/>
                <a:cs typeface="Verdana"/>
              </a:rPr>
              <a:t>закупки, но только </a:t>
            </a:r>
            <a:r>
              <a:rPr lang="ru-RU" sz="1600" spc="-10" dirty="0">
                <a:latin typeface="Trebuchet MS" panose="020B0603020202020204" pitchFamily="34" charset="0"/>
                <a:cs typeface="Verdana"/>
              </a:rPr>
              <a:t>из </a:t>
            </a:r>
            <a:r>
              <a:rPr lang="ru-RU" sz="1600" spc="-5" dirty="0">
                <a:latin typeface="Trebuchet MS" panose="020B0603020202020204" pitchFamily="34" charset="0"/>
                <a:cs typeface="Verdana"/>
              </a:rPr>
              <a:t>числа субъектов</a:t>
            </a:r>
            <a:r>
              <a:rPr lang="ru-RU" sz="1600" spc="114" dirty="0">
                <a:latin typeface="Trebuchet MS" panose="020B0603020202020204" pitchFamily="34" charset="0"/>
                <a:cs typeface="Verdana"/>
              </a:rPr>
              <a:t> </a:t>
            </a:r>
            <a:r>
              <a:rPr lang="ru-RU" sz="1600" spc="-5" dirty="0" smtClean="0">
                <a:latin typeface="Trebuchet MS" panose="020B0603020202020204" pitchFamily="34" charset="0"/>
                <a:cs typeface="Verdana"/>
              </a:rPr>
              <a:t>МСП</a:t>
            </a:r>
            <a:endParaRPr sz="1600" dirty="0">
              <a:latin typeface="Trebuchet MS" panose="020B0603020202020204" pitchFamily="34" charset="0"/>
              <a:cs typeface="Verdana"/>
            </a:endParaRPr>
          </a:p>
        </p:txBody>
      </p:sp>
      <p:sp>
        <p:nvSpPr>
          <p:cNvPr id="7" name="object 2"/>
          <p:cNvSpPr txBox="1">
            <a:spLocks noGrp="1"/>
          </p:cNvSpPr>
          <p:nvPr>
            <p:ph type="title"/>
          </p:nvPr>
        </p:nvSpPr>
        <p:spPr>
          <a:xfrm>
            <a:off x="27039" y="292765"/>
            <a:ext cx="5407660" cy="304699"/>
          </a:xfrm>
          <a:prstGeom prst="rect">
            <a:avLst/>
          </a:prstGeom>
        </p:spPr>
        <p:txBody>
          <a:bodyPr vert="horz" wrap="square" lIns="0" tIns="0" rIns="0" bIns="0" rtlCol="0">
            <a:spAutoFit/>
          </a:bodyPr>
          <a:lstStyle/>
          <a:p>
            <a:pPr marL="12700"/>
            <a:r>
              <a:rPr sz="2200" spc="-5" dirty="0">
                <a:solidFill>
                  <a:srgbClr val="002060"/>
                </a:solidFill>
                <a:latin typeface="Trebuchet MS" panose="020B0603020202020204" pitchFamily="34" charset="0"/>
              </a:rPr>
              <a:t>Закупки среди субъектов</a:t>
            </a:r>
            <a:r>
              <a:rPr sz="2200" spc="5"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МСП</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039" y="292765"/>
            <a:ext cx="5407660" cy="304699"/>
          </a:xfrm>
          <a:prstGeom prst="rect">
            <a:avLst/>
          </a:prstGeom>
        </p:spPr>
        <p:txBody>
          <a:bodyPr vert="horz" wrap="square" lIns="0" tIns="0" rIns="0" bIns="0" rtlCol="0">
            <a:spAutoFit/>
          </a:bodyPr>
          <a:lstStyle/>
          <a:p>
            <a:pPr marL="12700"/>
            <a:r>
              <a:rPr sz="2200" spc="-5" dirty="0">
                <a:solidFill>
                  <a:srgbClr val="002060"/>
                </a:solidFill>
                <a:latin typeface="Trebuchet MS" panose="020B0603020202020204" pitchFamily="34" charset="0"/>
              </a:rPr>
              <a:t>Закупки среди субъектов</a:t>
            </a:r>
            <a:r>
              <a:rPr sz="2200" spc="5"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МСП</a:t>
            </a:r>
          </a:p>
        </p:txBody>
      </p:sp>
      <p:sp>
        <p:nvSpPr>
          <p:cNvPr id="3" name="object 3"/>
          <p:cNvSpPr txBox="1"/>
          <p:nvPr/>
        </p:nvSpPr>
        <p:spPr>
          <a:xfrm>
            <a:off x="381000" y="1371600"/>
            <a:ext cx="10896600" cy="3739485"/>
          </a:xfrm>
          <a:prstGeom prst="rect">
            <a:avLst/>
          </a:prstGeom>
          <a:ln>
            <a:solidFill>
              <a:schemeClr val="bg1"/>
            </a:solidFill>
          </a:ln>
        </p:spPr>
        <p:txBody>
          <a:bodyPr vert="horz" wrap="square" lIns="0" tIns="0" rIns="0" bIns="0" rtlCol="0">
            <a:spAutoFit/>
          </a:bodyPr>
          <a:lstStyle/>
          <a:p>
            <a:pPr marL="297815" marR="7620" indent="-285750">
              <a:lnSpc>
                <a:spcPct val="90000"/>
              </a:lnSpc>
              <a:buFont typeface="Wingdings" panose="05000000000000000000" pitchFamily="2" charset="2"/>
              <a:buChar char="Ø"/>
            </a:pPr>
            <a:r>
              <a:rPr lang="ru-RU" b="1" i="1" spc="-5" dirty="0">
                <a:latin typeface="Trebuchet MS" panose="020B0603020202020204" pitchFamily="34" charset="0"/>
                <a:cs typeface="Verdana"/>
              </a:rPr>
              <a:t>Письмо Минфина России </a:t>
            </a:r>
            <a:r>
              <a:rPr lang="ru-RU" b="1" i="1" dirty="0">
                <a:latin typeface="Trebuchet MS" panose="020B0603020202020204" pitchFamily="34" charset="0"/>
                <a:cs typeface="Verdana"/>
              </a:rPr>
              <a:t>от </a:t>
            </a:r>
            <a:r>
              <a:rPr lang="ru-RU" b="1" i="1" spc="-5" dirty="0">
                <a:latin typeface="Trebuchet MS" panose="020B0603020202020204" pitchFamily="34" charset="0"/>
                <a:cs typeface="Verdana"/>
              </a:rPr>
              <a:t>22.11.2021 </a:t>
            </a:r>
            <a:r>
              <a:rPr lang="ru-RU" b="1" i="1" dirty="0">
                <a:latin typeface="Trebuchet MS" panose="020B0603020202020204" pitchFamily="34" charset="0"/>
                <a:cs typeface="Verdana"/>
              </a:rPr>
              <a:t>№</a:t>
            </a:r>
            <a:r>
              <a:rPr lang="ru-RU" b="1" i="1" spc="5" dirty="0">
                <a:latin typeface="Trebuchet MS" panose="020B0603020202020204" pitchFamily="34" charset="0"/>
                <a:cs typeface="Verdana"/>
              </a:rPr>
              <a:t> </a:t>
            </a:r>
            <a:r>
              <a:rPr lang="ru-RU" b="1" i="1" dirty="0" smtClean="0">
                <a:latin typeface="Trebuchet MS" panose="020B0603020202020204" pitchFamily="34" charset="0"/>
                <a:cs typeface="Verdana"/>
              </a:rPr>
              <a:t>24-04-09/94110</a:t>
            </a:r>
          </a:p>
          <a:p>
            <a:pPr marL="297815" marR="7620" indent="-285750">
              <a:lnSpc>
                <a:spcPct val="90000"/>
              </a:lnSpc>
              <a:buFont typeface="Wingdings" panose="05000000000000000000" pitchFamily="2" charset="2"/>
              <a:buChar char="Ø"/>
            </a:pPr>
            <a:endParaRPr lang="ru-RU" dirty="0">
              <a:latin typeface="Trebuchet MS" panose="020B0603020202020204" pitchFamily="34" charset="0"/>
              <a:cs typeface="Verdana"/>
            </a:endParaRPr>
          </a:p>
          <a:p>
            <a:pPr marL="12700" marR="7620" indent="-635">
              <a:lnSpc>
                <a:spcPct val="90000"/>
              </a:lnSpc>
            </a:pPr>
            <a:r>
              <a:rPr spc="-5" dirty="0" err="1" smtClean="0">
                <a:latin typeface="Trebuchet MS" panose="020B0603020202020204" pitchFamily="34" charset="0"/>
                <a:cs typeface="Verdana"/>
              </a:rPr>
              <a:t>Пунктом</a:t>
            </a:r>
            <a:r>
              <a:rPr spc="-5" dirty="0" smtClean="0">
                <a:latin typeface="Trebuchet MS" panose="020B0603020202020204" pitchFamily="34" charset="0"/>
                <a:cs typeface="Verdana"/>
              </a:rPr>
              <a:t> </a:t>
            </a:r>
            <a:r>
              <a:rPr spc="-5" dirty="0">
                <a:latin typeface="Trebuchet MS" panose="020B0603020202020204" pitchFamily="34" charset="0"/>
                <a:cs typeface="Verdana"/>
              </a:rPr>
              <a:t>4 Положения № 1352, предусмотрено, </a:t>
            </a:r>
            <a:r>
              <a:rPr dirty="0">
                <a:latin typeface="Trebuchet MS" panose="020B0603020202020204" pitchFamily="34" charset="0"/>
                <a:cs typeface="Verdana"/>
              </a:rPr>
              <a:t>что </a:t>
            </a:r>
            <a:r>
              <a:rPr spc="-5" dirty="0">
                <a:latin typeface="Trebuchet MS" panose="020B0603020202020204" pitchFamily="34" charset="0"/>
                <a:cs typeface="Verdana"/>
              </a:rPr>
              <a:t>закупки у субъектов МСП  осуществляются путем </a:t>
            </a:r>
            <a:r>
              <a:rPr dirty="0">
                <a:latin typeface="Trebuchet MS" panose="020B0603020202020204" pitchFamily="34" charset="0"/>
                <a:cs typeface="Verdana"/>
              </a:rPr>
              <a:t>проведения </a:t>
            </a:r>
            <a:r>
              <a:rPr spc="-5" dirty="0">
                <a:latin typeface="Trebuchet MS" panose="020B0603020202020204" pitchFamily="34" charset="0"/>
                <a:cs typeface="Verdana"/>
              </a:rPr>
              <a:t>предусмотренных положением о </a:t>
            </a:r>
            <a:r>
              <a:rPr dirty="0">
                <a:latin typeface="Trebuchet MS" panose="020B0603020202020204" pitchFamily="34" charset="0"/>
                <a:cs typeface="Verdana"/>
              </a:rPr>
              <a:t>закупке  </a:t>
            </a:r>
            <a:r>
              <a:rPr spc="-5" dirty="0">
                <a:latin typeface="Trebuchet MS" panose="020B0603020202020204" pitchFamily="34" charset="0"/>
                <a:cs typeface="Verdana"/>
              </a:rPr>
              <a:t>торгов, иных способов</a:t>
            </a:r>
            <a:r>
              <a:rPr dirty="0">
                <a:latin typeface="Trebuchet MS" panose="020B0603020202020204" pitchFamily="34" charset="0"/>
                <a:cs typeface="Verdana"/>
              </a:rPr>
              <a:t> </a:t>
            </a:r>
            <a:r>
              <a:rPr spc="-5" dirty="0">
                <a:latin typeface="Trebuchet MS" panose="020B0603020202020204" pitchFamily="34" charset="0"/>
                <a:cs typeface="Verdana"/>
              </a:rPr>
              <a:t>закупки:</a:t>
            </a:r>
            <a:endParaRPr dirty="0">
              <a:latin typeface="Trebuchet MS" panose="020B0603020202020204" pitchFamily="34" charset="0"/>
              <a:cs typeface="Verdana"/>
            </a:endParaRPr>
          </a:p>
          <a:p>
            <a:pPr marL="12700" marR="5080">
              <a:lnSpc>
                <a:spcPct val="90000"/>
              </a:lnSpc>
            </a:pPr>
            <a:r>
              <a:rPr spc="-5" dirty="0">
                <a:latin typeface="Trebuchet MS" panose="020B0603020202020204" pitchFamily="34" charset="0"/>
                <a:cs typeface="Verdana"/>
              </a:rPr>
              <a:t>а) участниками </a:t>
            </a:r>
            <a:r>
              <a:rPr dirty="0">
                <a:latin typeface="Trebuchet MS" panose="020B0603020202020204" pitchFamily="34" charset="0"/>
                <a:cs typeface="Verdana"/>
              </a:rPr>
              <a:t>которых </a:t>
            </a:r>
            <a:r>
              <a:rPr spc="-5" dirty="0">
                <a:latin typeface="Trebuchet MS" panose="020B0603020202020204" pitchFamily="34" charset="0"/>
                <a:cs typeface="Verdana"/>
              </a:rPr>
              <a:t>являются любые лица, указанные </a:t>
            </a:r>
            <a:r>
              <a:rPr dirty="0">
                <a:latin typeface="Trebuchet MS" panose="020B0603020202020204" pitchFamily="34" charset="0"/>
                <a:cs typeface="Verdana"/>
              </a:rPr>
              <a:t>в </a:t>
            </a:r>
            <a:r>
              <a:rPr spc="-5" dirty="0">
                <a:latin typeface="Trebuchet MS" panose="020B0603020202020204" pitchFamily="34" charset="0"/>
                <a:cs typeface="Verdana"/>
              </a:rPr>
              <a:t>части </a:t>
            </a:r>
            <a:r>
              <a:rPr dirty="0">
                <a:latin typeface="Trebuchet MS" panose="020B0603020202020204" pitchFamily="34" charset="0"/>
                <a:cs typeface="Verdana"/>
              </a:rPr>
              <a:t>5 статьи 3 </a:t>
            </a:r>
            <a:r>
              <a:rPr spc="-5" dirty="0">
                <a:latin typeface="Trebuchet MS" panose="020B0603020202020204" pitchFamily="34" charset="0"/>
                <a:cs typeface="Verdana"/>
              </a:rPr>
              <a:t>Закона </a:t>
            </a:r>
            <a:r>
              <a:rPr dirty="0">
                <a:latin typeface="Trebuchet MS" panose="020B0603020202020204" pitchFamily="34" charset="0"/>
                <a:cs typeface="Verdana"/>
              </a:rPr>
              <a:t>№  </a:t>
            </a:r>
            <a:r>
              <a:rPr spc="-5" dirty="0">
                <a:latin typeface="Trebuchet MS" panose="020B0603020202020204" pitchFamily="34" charset="0"/>
                <a:cs typeface="Verdana"/>
              </a:rPr>
              <a:t>223-ФЗ, </a:t>
            </a:r>
            <a:r>
              <a:rPr dirty="0">
                <a:latin typeface="Trebuchet MS" panose="020B0603020202020204" pitchFamily="34" charset="0"/>
                <a:cs typeface="Verdana"/>
              </a:rPr>
              <a:t>в том числе субъекты</a:t>
            </a:r>
            <a:r>
              <a:rPr spc="-85" dirty="0">
                <a:latin typeface="Trebuchet MS" panose="020B0603020202020204" pitchFamily="34" charset="0"/>
                <a:cs typeface="Verdana"/>
              </a:rPr>
              <a:t> </a:t>
            </a:r>
            <a:r>
              <a:rPr dirty="0">
                <a:latin typeface="Trebuchet MS" panose="020B0603020202020204" pitchFamily="34" charset="0"/>
                <a:cs typeface="Verdana"/>
              </a:rPr>
              <a:t>МСП</a:t>
            </a:r>
          </a:p>
          <a:p>
            <a:pPr marL="12700">
              <a:lnSpc>
                <a:spcPct val="90000"/>
              </a:lnSpc>
            </a:pPr>
            <a:r>
              <a:rPr dirty="0">
                <a:latin typeface="Trebuchet MS" panose="020B0603020202020204" pitchFamily="34" charset="0"/>
                <a:cs typeface="Verdana"/>
              </a:rPr>
              <a:t>б) участниками которых являются только субъекты</a:t>
            </a:r>
            <a:r>
              <a:rPr spc="-170" dirty="0">
                <a:latin typeface="Trebuchet MS" panose="020B0603020202020204" pitchFamily="34" charset="0"/>
                <a:cs typeface="Verdana"/>
              </a:rPr>
              <a:t> </a:t>
            </a:r>
            <a:r>
              <a:rPr dirty="0">
                <a:latin typeface="Trebuchet MS" panose="020B0603020202020204" pitchFamily="34" charset="0"/>
                <a:cs typeface="Verdana"/>
              </a:rPr>
              <a:t>МСП</a:t>
            </a:r>
          </a:p>
          <a:p>
            <a:pPr marL="12700" marR="5080">
              <a:lnSpc>
                <a:spcPct val="90000"/>
              </a:lnSpc>
            </a:pPr>
            <a:r>
              <a:rPr dirty="0">
                <a:latin typeface="Trebuchet MS" panose="020B0603020202020204" pitchFamily="34" charset="0"/>
                <a:cs typeface="Verdana"/>
              </a:rPr>
              <a:t>в) в </a:t>
            </a:r>
            <a:r>
              <a:rPr spc="-5" dirty="0">
                <a:latin typeface="Trebuchet MS" panose="020B0603020202020204" pitchFamily="34" charset="0"/>
                <a:cs typeface="Verdana"/>
              </a:rPr>
              <a:t>отношении участников </a:t>
            </a:r>
            <a:r>
              <a:rPr dirty="0">
                <a:latin typeface="Trebuchet MS" panose="020B0603020202020204" pitchFamily="34" charset="0"/>
                <a:cs typeface="Verdana"/>
              </a:rPr>
              <a:t>которых </a:t>
            </a:r>
            <a:r>
              <a:rPr spc="-5" dirty="0">
                <a:latin typeface="Trebuchet MS" panose="020B0603020202020204" pitchFamily="34" charset="0"/>
                <a:cs typeface="Verdana"/>
              </a:rPr>
              <a:t>заказчиком устанавливается </a:t>
            </a:r>
            <a:r>
              <a:rPr dirty="0">
                <a:latin typeface="Trebuchet MS" panose="020B0603020202020204" pitchFamily="34" charset="0"/>
                <a:cs typeface="Verdana"/>
              </a:rPr>
              <a:t>требование о  привлечении к исполнению договора соисполнителей из числа субъектов</a:t>
            </a:r>
            <a:r>
              <a:rPr spc="-155" dirty="0">
                <a:latin typeface="Trebuchet MS" panose="020B0603020202020204" pitchFamily="34" charset="0"/>
                <a:cs typeface="Verdana"/>
              </a:rPr>
              <a:t> </a:t>
            </a:r>
            <a:r>
              <a:rPr dirty="0">
                <a:latin typeface="Trebuchet MS" panose="020B0603020202020204" pitchFamily="34" charset="0"/>
                <a:cs typeface="Verdana"/>
              </a:rPr>
              <a:t>МСП</a:t>
            </a:r>
          </a:p>
          <a:p>
            <a:pPr marL="12700" marR="7620" indent="-635">
              <a:lnSpc>
                <a:spcPct val="90000"/>
              </a:lnSpc>
            </a:pPr>
            <a:r>
              <a:rPr spc="-5" dirty="0">
                <a:latin typeface="Trebuchet MS" panose="020B0603020202020204" pitchFamily="34" charset="0"/>
                <a:cs typeface="Verdana"/>
              </a:rPr>
              <a:t>Таким </a:t>
            </a:r>
            <a:r>
              <a:rPr dirty="0">
                <a:latin typeface="Trebuchet MS" panose="020B0603020202020204" pitchFamily="34" charset="0"/>
                <a:cs typeface="Verdana"/>
              </a:rPr>
              <a:t>образом, пункт </a:t>
            </a:r>
            <a:r>
              <a:rPr spc="-5" dirty="0">
                <a:latin typeface="Trebuchet MS" panose="020B0603020202020204" pitchFamily="34" charset="0"/>
                <a:cs typeface="Verdana"/>
              </a:rPr>
              <a:t>4 Положения допускает осуществление закупок  различными способами, то есть путем проведения </a:t>
            </a:r>
            <a:r>
              <a:rPr b="1" spc="-5" dirty="0">
                <a:solidFill>
                  <a:srgbClr val="274696"/>
                </a:solidFill>
                <a:latin typeface="Trebuchet MS" panose="020B0603020202020204" pitchFamily="34" charset="0"/>
                <a:cs typeface="Verdana"/>
              </a:rPr>
              <a:t>как конкурентных, </a:t>
            </a:r>
            <a:r>
              <a:rPr b="1" dirty="0">
                <a:solidFill>
                  <a:srgbClr val="274696"/>
                </a:solidFill>
                <a:latin typeface="Trebuchet MS" panose="020B0603020202020204" pitchFamily="34" charset="0"/>
                <a:cs typeface="Verdana"/>
              </a:rPr>
              <a:t>так </a:t>
            </a:r>
            <a:r>
              <a:rPr b="1" spc="-5" dirty="0">
                <a:solidFill>
                  <a:srgbClr val="274696"/>
                </a:solidFill>
                <a:latin typeface="Trebuchet MS" panose="020B0603020202020204" pitchFamily="34" charset="0"/>
                <a:cs typeface="Verdana"/>
              </a:rPr>
              <a:t>и  неконкурентных</a:t>
            </a:r>
            <a:r>
              <a:rPr b="1" spc="-35" dirty="0">
                <a:solidFill>
                  <a:srgbClr val="274696"/>
                </a:solidFill>
                <a:latin typeface="Trebuchet MS" panose="020B0603020202020204" pitchFamily="34" charset="0"/>
                <a:cs typeface="Verdana"/>
              </a:rPr>
              <a:t> </a:t>
            </a:r>
            <a:r>
              <a:rPr b="1" spc="-5" dirty="0">
                <a:solidFill>
                  <a:srgbClr val="274696"/>
                </a:solidFill>
                <a:latin typeface="Trebuchet MS" panose="020B0603020202020204" pitchFamily="34" charset="0"/>
                <a:cs typeface="Verdana"/>
              </a:rPr>
              <a:t>закупок</a:t>
            </a:r>
            <a:endParaRPr dirty="0">
              <a:latin typeface="Trebuchet MS" panose="020B0603020202020204" pitchFamily="34" charset="0"/>
              <a:cs typeface="Verdana"/>
            </a:endParaRPr>
          </a:p>
          <a:p>
            <a:pPr marL="12700" marR="5080">
              <a:lnSpc>
                <a:spcPct val="90000"/>
              </a:lnSpc>
            </a:pPr>
            <a:r>
              <a:rPr spc="-5" dirty="0">
                <a:latin typeface="Trebuchet MS" panose="020B0603020202020204" pitchFamily="34" charset="0"/>
                <a:cs typeface="Verdana"/>
              </a:rPr>
              <a:t>Учитывая изложенное, положения </a:t>
            </a:r>
            <a:r>
              <a:rPr dirty="0">
                <a:latin typeface="Trebuchet MS" panose="020B0603020202020204" pitchFamily="34" charset="0"/>
                <a:cs typeface="Verdana"/>
              </a:rPr>
              <a:t>Закона </a:t>
            </a:r>
            <a:r>
              <a:rPr spc="-5" dirty="0">
                <a:latin typeface="Trebuchet MS" panose="020B0603020202020204" pitchFamily="34" charset="0"/>
                <a:cs typeface="Verdana"/>
              </a:rPr>
              <a:t>№ 223-ФЗ и Постановления № </a:t>
            </a:r>
            <a:r>
              <a:rPr dirty="0">
                <a:latin typeface="Trebuchet MS" panose="020B0603020202020204" pitchFamily="34" charset="0"/>
                <a:cs typeface="Verdana"/>
              </a:rPr>
              <a:t>1352  </a:t>
            </a:r>
            <a:r>
              <a:rPr spc="-5" dirty="0">
                <a:latin typeface="Trebuchet MS" panose="020B0603020202020204" pitchFamily="34" charset="0"/>
                <a:cs typeface="Verdana"/>
              </a:rPr>
              <a:t>позволяют заказчикам, в </a:t>
            </a:r>
            <a:r>
              <a:rPr dirty="0">
                <a:latin typeface="Trebuchet MS" panose="020B0603020202020204" pitchFamily="34" charset="0"/>
                <a:cs typeface="Verdana"/>
              </a:rPr>
              <a:t>отношении </a:t>
            </a:r>
            <a:r>
              <a:rPr spc="-5" dirty="0">
                <a:latin typeface="Trebuchet MS" panose="020B0603020202020204" pitchFamily="34" charset="0"/>
                <a:cs typeface="Verdana"/>
              </a:rPr>
              <a:t>которых распространяется действие  указанного постановления, </a:t>
            </a:r>
            <a:r>
              <a:rPr b="1" spc="-5" dirty="0">
                <a:solidFill>
                  <a:srgbClr val="274696"/>
                </a:solidFill>
                <a:latin typeface="Trebuchet MS" panose="020B0603020202020204" pitchFamily="34" charset="0"/>
                <a:cs typeface="Verdana"/>
              </a:rPr>
              <a:t>организовать закупочную </a:t>
            </a:r>
            <a:r>
              <a:rPr b="1" dirty="0">
                <a:solidFill>
                  <a:srgbClr val="274696"/>
                </a:solidFill>
                <a:latin typeface="Trebuchet MS" panose="020B0603020202020204" pitchFamily="34" charset="0"/>
                <a:cs typeface="Verdana"/>
              </a:rPr>
              <a:t>деятельность  </a:t>
            </a:r>
            <a:r>
              <a:rPr b="1" spc="-5" dirty="0">
                <a:solidFill>
                  <a:srgbClr val="274696"/>
                </a:solidFill>
                <a:latin typeface="Trebuchet MS" panose="020B0603020202020204" pitchFamily="34" charset="0"/>
                <a:cs typeface="Verdana"/>
              </a:rPr>
              <a:t>оптимальным </a:t>
            </a:r>
            <a:r>
              <a:rPr b="1" dirty="0">
                <a:solidFill>
                  <a:srgbClr val="274696"/>
                </a:solidFill>
                <a:latin typeface="Trebuchet MS" panose="020B0603020202020204" pitchFamily="34" charset="0"/>
                <a:cs typeface="Verdana"/>
              </a:rPr>
              <a:t>образом </a:t>
            </a:r>
            <a:r>
              <a:rPr spc="-5" dirty="0">
                <a:latin typeface="Trebuchet MS" panose="020B0603020202020204" pitchFamily="34" charset="0"/>
                <a:cs typeface="Verdana"/>
              </a:rPr>
              <a:t>в целях достижения установленного Положением  годового объема закупок у субъектов</a:t>
            </a:r>
            <a:r>
              <a:rPr spc="30" dirty="0">
                <a:latin typeface="Trebuchet MS" panose="020B0603020202020204" pitchFamily="34" charset="0"/>
                <a:cs typeface="Verdana"/>
              </a:rPr>
              <a:t> </a:t>
            </a:r>
            <a:r>
              <a:rPr spc="-5" dirty="0">
                <a:latin typeface="Trebuchet MS" panose="020B0603020202020204" pitchFamily="34" charset="0"/>
                <a:cs typeface="Verdana"/>
              </a:rPr>
              <a:t>МСП</a:t>
            </a:r>
            <a:endParaRPr dirty="0">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90621"/>
            <a:ext cx="9694863" cy="447586"/>
          </a:xfrm>
        </p:spPr>
        <p:txBody>
          <a:bodyPr>
            <a:normAutofit/>
          </a:bodyPr>
          <a:lstStyle/>
          <a:p>
            <a:r>
              <a:rPr lang="ru-RU" sz="2200" b="1" dirty="0">
                <a:solidFill>
                  <a:srgbClr val="002060"/>
                </a:solidFill>
                <a:latin typeface="Trebuchet MS" panose="020B0603020202020204" pitchFamily="34" charset="0"/>
              </a:rPr>
              <a:t>Переход под действие 44-ФЗ как форма наказания</a:t>
            </a:r>
          </a:p>
        </p:txBody>
      </p:sp>
      <p:graphicFrame>
        <p:nvGraphicFramePr>
          <p:cNvPr id="6" name="Содержимое 5"/>
          <p:cNvGraphicFramePr>
            <a:graphicFrameLocks noGrp="1"/>
          </p:cNvGraphicFramePr>
          <p:nvPr>
            <p:ph idx="4294967295"/>
            <p:extLst>
              <p:ext uri="{D42A27DB-BD31-4B8C-83A1-F6EECF244321}">
                <p14:modId xmlns:p14="http://schemas.microsoft.com/office/powerpoint/2010/main" val="556498849"/>
              </p:ext>
            </p:extLst>
          </p:nvPr>
        </p:nvGraphicFramePr>
        <p:xfrm>
          <a:off x="0" y="1112838"/>
          <a:ext cx="10685463" cy="384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с двумя вырезанными противолежащими углами 4"/>
          <p:cNvSpPr/>
          <p:nvPr/>
        </p:nvSpPr>
        <p:spPr>
          <a:xfrm>
            <a:off x="1447800" y="5715000"/>
            <a:ext cx="9422641" cy="905696"/>
          </a:xfrm>
          <a:prstGeom prst="snip2Diag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a:solidFill>
                  <a:schemeClr val="tx1"/>
                </a:solidFill>
                <a:latin typeface="Trebuchet MS" panose="020B0603020202020204" pitchFamily="34" charset="0"/>
              </a:rPr>
              <a:t>Положение о закупке такого заказчика с 1 февраля очередного года и до завершения </a:t>
            </a:r>
            <a:r>
              <a:rPr lang="ru-RU" sz="2200" dirty="0" smtClean="0">
                <a:solidFill>
                  <a:schemeClr val="tx1"/>
                </a:solidFill>
                <a:latin typeface="Trebuchet MS" panose="020B0603020202020204" pitchFamily="34" charset="0"/>
              </a:rPr>
              <a:t>текущего года </a:t>
            </a:r>
            <a:r>
              <a:rPr lang="ru-RU" sz="2200" dirty="0">
                <a:solidFill>
                  <a:schemeClr val="tx1"/>
                </a:solidFill>
                <a:latin typeface="Trebuchet MS" panose="020B0603020202020204" pitchFamily="34" charset="0"/>
              </a:rPr>
              <a:t>признается </a:t>
            </a:r>
            <a:r>
              <a:rPr lang="ru-RU" sz="2200" b="1" u="sng" dirty="0">
                <a:solidFill>
                  <a:schemeClr val="tx1"/>
                </a:solidFill>
                <a:latin typeface="Trebuchet MS" panose="020B0603020202020204" pitchFamily="34" charset="0"/>
              </a:rPr>
              <a:t>неразмещенным!</a:t>
            </a:r>
            <a:r>
              <a:rPr lang="ru-RU" sz="2200" dirty="0">
                <a:solidFill>
                  <a:schemeClr val="tx1"/>
                </a:solidFill>
                <a:latin typeface="Trebuchet MS" panose="020B0603020202020204" pitchFamily="34" charset="0"/>
              </a:rPr>
              <a:t> </a:t>
            </a:r>
          </a:p>
        </p:txBody>
      </p:sp>
    </p:spTree>
    <p:extLst>
      <p:ext uri="{BB962C8B-B14F-4D97-AF65-F5344CB8AC3E}">
        <p14:creationId xmlns:p14="http://schemas.microsoft.com/office/powerpoint/2010/main" val="437012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353767" y="988244"/>
            <a:ext cx="11445840" cy="4001095"/>
          </a:xfrm>
          <a:prstGeom prst="rect">
            <a:avLst/>
          </a:prstGeom>
        </p:spPr>
        <p:txBody>
          <a:bodyPr vert="horz" wrap="square" lIns="0" tIns="0" rIns="0" bIns="0" rtlCol="0">
            <a:spAutoFit/>
          </a:bodyPr>
          <a:lstStyle/>
          <a:p>
            <a:pPr marL="795020"/>
            <a:r>
              <a:rPr sz="2000" b="1" spc="-5" dirty="0">
                <a:solidFill>
                  <a:schemeClr val="accent3">
                    <a:lumMod val="75000"/>
                  </a:schemeClr>
                </a:solidFill>
                <a:latin typeface="Trebuchet MS" panose="020B0603020202020204" pitchFamily="34" charset="0"/>
                <a:cs typeface="Arial" panose="020B0604020202020204" pitchFamily="34" charset="0"/>
              </a:rPr>
              <a:t>Если не набрали % закупок у</a:t>
            </a:r>
            <a:r>
              <a:rPr sz="2000" b="1" spc="-15" dirty="0">
                <a:solidFill>
                  <a:schemeClr val="accent3">
                    <a:lumMod val="75000"/>
                  </a:schemeClr>
                </a:solidFill>
                <a:latin typeface="Trebuchet MS" panose="020B0603020202020204" pitchFamily="34" charset="0"/>
                <a:cs typeface="Arial" panose="020B0604020202020204" pitchFamily="34" charset="0"/>
              </a:rPr>
              <a:t> </a:t>
            </a:r>
            <a:r>
              <a:rPr sz="2000" b="1" spc="-5" dirty="0">
                <a:solidFill>
                  <a:schemeClr val="accent3">
                    <a:lumMod val="75000"/>
                  </a:schemeClr>
                </a:solidFill>
                <a:latin typeface="Trebuchet MS" panose="020B0603020202020204" pitchFamily="34" charset="0"/>
                <a:cs typeface="Arial" panose="020B0604020202020204" pitchFamily="34" charset="0"/>
              </a:rPr>
              <a:t>МСП</a:t>
            </a:r>
            <a:endParaRPr sz="2000" b="1" dirty="0">
              <a:solidFill>
                <a:schemeClr val="accent3">
                  <a:lumMod val="75000"/>
                </a:schemeClr>
              </a:solidFill>
              <a:latin typeface="Trebuchet MS" panose="020B0603020202020204" pitchFamily="34" charset="0"/>
              <a:cs typeface="Arial" panose="020B0604020202020204" pitchFamily="34" charset="0"/>
            </a:endParaRPr>
          </a:p>
          <a:p>
            <a:pPr>
              <a:spcBef>
                <a:spcPts val="25"/>
              </a:spcBef>
            </a:pPr>
            <a:endParaRPr sz="2000" dirty="0">
              <a:latin typeface="Trebuchet MS" panose="020B0603020202020204" pitchFamily="34" charset="0"/>
              <a:cs typeface="Arial" panose="020B0604020202020204" pitchFamily="34" charset="0"/>
            </a:endParaRPr>
          </a:p>
          <a:p>
            <a:pPr marL="2226310" marR="3004185" indent="-2110105"/>
            <a:r>
              <a:rPr sz="2000" spc="-5" dirty="0">
                <a:solidFill>
                  <a:srgbClr val="1F487C"/>
                </a:solidFill>
                <a:latin typeface="Trebuchet MS" panose="020B0603020202020204" pitchFamily="34" charset="0"/>
                <a:cs typeface="Arial" panose="020B0604020202020204" pitchFamily="34" charset="0"/>
              </a:rPr>
              <a:t>Положения № 44-ФЗ, применяемые </a:t>
            </a:r>
            <a:r>
              <a:rPr sz="2000" spc="-5" dirty="0" err="1">
                <a:solidFill>
                  <a:srgbClr val="1F487C"/>
                </a:solidFill>
                <a:latin typeface="Trebuchet MS" panose="020B0603020202020204" pitchFamily="34" charset="0"/>
                <a:cs typeface="Arial" panose="020B0604020202020204" pitchFamily="34" charset="0"/>
              </a:rPr>
              <a:t>при</a:t>
            </a:r>
            <a:r>
              <a:rPr sz="2000" spc="-5" dirty="0">
                <a:solidFill>
                  <a:srgbClr val="1F487C"/>
                </a:solidFill>
                <a:latin typeface="Trebuchet MS" panose="020B0603020202020204" pitchFamily="34" charset="0"/>
                <a:cs typeface="Arial" panose="020B0604020202020204" pitchFamily="34" charset="0"/>
              </a:rPr>
              <a:t> </a:t>
            </a:r>
            <a:r>
              <a:rPr lang="ru-RU" sz="2000" spc="-5" dirty="0" smtClean="0">
                <a:solidFill>
                  <a:srgbClr val="1F487C"/>
                </a:solidFill>
                <a:latin typeface="Trebuchet MS" panose="020B0603020202020204" pitchFamily="34" charset="0"/>
                <a:cs typeface="Arial" panose="020B0604020202020204" pitchFamily="34" charset="0"/>
              </a:rPr>
              <a:t>о</a:t>
            </a:r>
            <a:r>
              <a:rPr sz="2000" spc="-5" dirty="0" err="1" smtClean="0">
                <a:solidFill>
                  <a:srgbClr val="1F487C"/>
                </a:solidFill>
                <a:latin typeface="Trebuchet MS" panose="020B0603020202020204" pitchFamily="34" charset="0"/>
                <a:cs typeface="Arial" panose="020B0604020202020204" pitchFamily="34" charset="0"/>
              </a:rPr>
              <a:t>существлении</a:t>
            </a:r>
            <a:r>
              <a:rPr sz="2000" spc="-5" dirty="0" smtClean="0">
                <a:solidFill>
                  <a:srgbClr val="1F487C"/>
                </a:solidFill>
                <a:latin typeface="Trebuchet MS" panose="020B0603020202020204" pitchFamily="34" charset="0"/>
                <a:cs typeface="Arial" panose="020B0604020202020204" pitchFamily="34" charset="0"/>
              </a:rPr>
              <a:t>  </a:t>
            </a:r>
            <a:r>
              <a:rPr sz="2000" spc="-5" dirty="0">
                <a:solidFill>
                  <a:srgbClr val="1F487C"/>
                </a:solidFill>
                <a:latin typeface="Trebuchet MS" panose="020B0603020202020204" pitchFamily="34" charset="0"/>
                <a:cs typeface="Arial" panose="020B0604020202020204" pitchFamily="34" charset="0"/>
              </a:rPr>
              <a:t>закупок</a:t>
            </a:r>
            <a:endParaRPr sz="2000" dirty="0">
              <a:latin typeface="Trebuchet MS" panose="020B0603020202020204" pitchFamily="34" charset="0"/>
              <a:cs typeface="Arial" panose="020B0604020202020204" pitchFamily="34" charset="0"/>
            </a:endParaRPr>
          </a:p>
          <a:p>
            <a:pPr>
              <a:spcBef>
                <a:spcPts val="15"/>
              </a:spcBef>
            </a:pPr>
            <a:endParaRPr sz="2000" dirty="0">
              <a:latin typeface="Trebuchet MS" panose="020B0603020202020204" pitchFamily="34" charset="0"/>
              <a:cs typeface="Arial" panose="020B0604020202020204" pitchFamily="34" charset="0"/>
            </a:endParaRPr>
          </a:p>
          <a:p>
            <a:pPr marL="12700">
              <a:buAutoNum type="arabicParenR"/>
              <a:tabLst>
                <a:tab pos="250825" algn="l"/>
              </a:tabLst>
            </a:pPr>
            <a:r>
              <a:rPr sz="2000" spc="-5" dirty="0">
                <a:latin typeface="Trebuchet MS" panose="020B0603020202020204" pitchFamily="34" charset="0"/>
                <a:cs typeface="Arial" panose="020B0604020202020204" pitchFamily="34" charset="0"/>
              </a:rPr>
              <a:t>Обоснования НМЦК, цены</a:t>
            </a:r>
            <a:r>
              <a:rPr sz="2000" spc="65"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контракта;</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5" dirty="0">
                <a:latin typeface="Trebuchet MS" panose="020B0603020202020204" pitchFamily="34" charset="0"/>
                <a:cs typeface="Arial" panose="020B0604020202020204" pitchFamily="34" charset="0"/>
              </a:rPr>
              <a:t>Выбора способа определения поставщика (исполнителя,</a:t>
            </a:r>
            <a:r>
              <a:rPr sz="2000" spc="125"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подрядчика);</a:t>
            </a:r>
            <a:endParaRPr sz="2000" dirty="0">
              <a:latin typeface="Trebuchet MS" panose="020B0603020202020204" pitchFamily="34" charset="0"/>
              <a:cs typeface="Arial" panose="020B0604020202020204" pitchFamily="34" charset="0"/>
            </a:endParaRPr>
          </a:p>
          <a:p>
            <a:pPr marL="12700" marR="336550">
              <a:buAutoNum type="arabicParenR"/>
              <a:tabLst>
                <a:tab pos="250825" algn="l"/>
              </a:tabLst>
            </a:pPr>
            <a:r>
              <a:rPr sz="2000" spc="-5" dirty="0">
                <a:latin typeface="Trebuchet MS" panose="020B0603020202020204" pitchFamily="34" charset="0"/>
                <a:cs typeface="Arial" panose="020B0604020202020204" pitchFamily="34" charset="0"/>
              </a:rPr>
              <a:t>осуществления закупок у СМП, </a:t>
            </a:r>
            <a:r>
              <a:rPr sz="2000" spc="-10" dirty="0">
                <a:latin typeface="Trebuchet MS" panose="020B0603020202020204" pitchFamily="34" charset="0"/>
                <a:cs typeface="Arial" panose="020B0604020202020204" pitchFamily="34" charset="0"/>
              </a:rPr>
              <a:t>СОНКО. </a:t>
            </a:r>
            <a:r>
              <a:rPr sz="2000" spc="-5" dirty="0">
                <a:latin typeface="Trebuchet MS" panose="020B0603020202020204" pitchFamily="34" charset="0"/>
                <a:cs typeface="Arial" panose="020B0604020202020204" pitchFamily="34" charset="0"/>
              </a:rPr>
              <a:t>Под СГОЗ заказчика понимается  </a:t>
            </a:r>
            <a:r>
              <a:rPr sz="2000" spc="-10" dirty="0">
                <a:latin typeface="Trebuchet MS" panose="020B0603020202020204" pitchFamily="34" charset="0"/>
                <a:cs typeface="Arial" panose="020B0604020202020204" pitchFamily="34" charset="0"/>
              </a:rPr>
              <a:t>совокупный </a:t>
            </a:r>
            <a:r>
              <a:rPr sz="2000" spc="-5" dirty="0">
                <a:latin typeface="Trebuchet MS" panose="020B0603020202020204" pitchFamily="34" charset="0"/>
                <a:cs typeface="Arial" panose="020B0604020202020204" pitchFamily="34" charset="0"/>
              </a:rPr>
              <a:t>объем цен договоров, заключенных с 1 февраля до окончания</a:t>
            </a:r>
            <a:r>
              <a:rPr sz="2000" spc="310"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года;</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5" dirty="0">
                <a:latin typeface="Trebuchet MS" panose="020B0603020202020204" pitchFamily="34" charset="0"/>
                <a:cs typeface="Arial" panose="020B0604020202020204" pitchFamily="34" charset="0"/>
              </a:rPr>
              <a:t>Применения требований к участникам</a:t>
            </a:r>
            <a:r>
              <a:rPr sz="2000" spc="95"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закупок;</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10" dirty="0">
                <a:latin typeface="Trebuchet MS" panose="020B0603020202020204" pitchFamily="34" charset="0"/>
                <a:cs typeface="Arial" panose="020B0604020202020204" pitchFamily="34" charset="0"/>
              </a:rPr>
              <a:t>Оценки </a:t>
            </a:r>
            <a:r>
              <a:rPr sz="2000" spc="-5" dirty="0">
                <a:latin typeface="Trebuchet MS" panose="020B0603020202020204" pitchFamily="34" charset="0"/>
                <a:cs typeface="Arial" panose="020B0604020202020204" pitchFamily="34" charset="0"/>
              </a:rPr>
              <a:t>заявок, окончательных предложений участников</a:t>
            </a:r>
            <a:r>
              <a:rPr sz="2000" spc="229"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закупок;</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5" dirty="0">
                <a:latin typeface="Trebuchet MS" panose="020B0603020202020204" pitchFamily="34" charset="0"/>
                <a:cs typeface="Arial" panose="020B0604020202020204" pitchFamily="34" charset="0"/>
              </a:rPr>
              <a:t>Создания и функционирования комиссии по осуществлению</a:t>
            </a:r>
            <a:r>
              <a:rPr sz="2000" spc="165"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закупок;</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5" dirty="0">
                <a:latin typeface="Trebuchet MS" panose="020B0603020202020204" pitchFamily="34" charset="0"/>
                <a:cs typeface="Arial" panose="020B0604020202020204" pitchFamily="34" charset="0"/>
              </a:rPr>
              <a:t>Определения поставщика (исполнителя,</a:t>
            </a:r>
            <a:r>
              <a:rPr sz="2000" spc="100"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подрядчика);</a:t>
            </a:r>
            <a:endParaRPr sz="2000" dirty="0">
              <a:latin typeface="Trebuchet MS" panose="020B0603020202020204" pitchFamily="34" charset="0"/>
              <a:cs typeface="Arial" panose="020B0604020202020204" pitchFamily="34" charset="0"/>
            </a:endParaRPr>
          </a:p>
          <a:p>
            <a:pPr marL="250190" indent="-237490">
              <a:buAutoNum type="arabicParenR"/>
              <a:tabLst>
                <a:tab pos="250825" algn="l"/>
              </a:tabLst>
            </a:pPr>
            <a:r>
              <a:rPr sz="2000" spc="-10" dirty="0">
                <a:latin typeface="Trebuchet MS" panose="020B0603020202020204" pitchFamily="34" charset="0"/>
                <a:cs typeface="Arial" panose="020B0604020202020204" pitchFamily="34" charset="0"/>
              </a:rPr>
              <a:t>Осуществления </a:t>
            </a:r>
            <a:r>
              <a:rPr sz="2000" spc="-5" dirty="0">
                <a:latin typeface="Trebuchet MS" panose="020B0603020202020204" pitchFamily="34" charset="0"/>
                <a:cs typeface="Arial" panose="020B0604020202020204" pitchFamily="34" charset="0"/>
              </a:rPr>
              <a:t>закупки у единственного поставщика (исполнителя,</a:t>
            </a:r>
            <a:r>
              <a:rPr sz="2000" spc="320" dirty="0">
                <a:latin typeface="Trebuchet MS" panose="020B0603020202020204" pitchFamily="34" charset="0"/>
                <a:cs typeface="Arial" panose="020B0604020202020204" pitchFamily="34" charset="0"/>
              </a:rPr>
              <a:t> </a:t>
            </a:r>
            <a:r>
              <a:rPr sz="2000" spc="-5" dirty="0">
                <a:latin typeface="Trebuchet MS" panose="020B0603020202020204" pitchFamily="34" charset="0"/>
                <a:cs typeface="Arial" panose="020B0604020202020204" pitchFamily="34" charset="0"/>
              </a:rPr>
              <a:t>подрядчика).</a:t>
            </a:r>
            <a:endParaRPr sz="2000" dirty="0">
              <a:latin typeface="Trebuchet MS" panose="020B0603020202020204" pitchFamily="34" charset="0"/>
              <a:cs typeface="Arial" panose="020B0604020202020204" pitchFamily="34" charset="0"/>
            </a:endParaRPr>
          </a:p>
        </p:txBody>
      </p:sp>
      <p:sp>
        <p:nvSpPr>
          <p:cNvPr id="11" name="Прямоугольник 10"/>
          <p:cNvSpPr/>
          <p:nvPr/>
        </p:nvSpPr>
        <p:spPr>
          <a:xfrm>
            <a:off x="353767" y="5309579"/>
            <a:ext cx="7682402" cy="400110"/>
          </a:xfrm>
          <a:prstGeom prst="rect">
            <a:avLst/>
          </a:prstGeom>
        </p:spPr>
        <p:txBody>
          <a:bodyPr wrap="square">
            <a:spAutoFit/>
          </a:bodyPr>
          <a:lstStyle/>
          <a:p>
            <a:pPr marL="12700"/>
            <a:r>
              <a:rPr lang="ru-RU" sz="2000" b="1" spc="-5" dirty="0">
                <a:solidFill>
                  <a:schemeClr val="accent3">
                    <a:lumMod val="75000"/>
                  </a:schemeClr>
                </a:solidFill>
                <a:latin typeface="Calibri"/>
                <a:cs typeface="Calibri"/>
              </a:rPr>
              <a:t>Штраф </a:t>
            </a:r>
            <a:r>
              <a:rPr lang="ru-RU" sz="2000" b="1" dirty="0">
                <a:solidFill>
                  <a:schemeClr val="accent3">
                    <a:lumMod val="75000"/>
                  </a:schemeClr>
                </a:solidFill>
                <a:latin typeface="Calibri"/>
                <a:cs typeface="Calibri"/>
              </a:rPr>
              <a:t>за </a:t>
            </a:r>
            <a:r>
              <a:rPr lang="ru-RU" sz="2000" b="1" dirty="0" smtClean="0">
                <a:solidFill>
                  <a:schemeClr val="accent3">
                    <a:lumMod val="75000"/>
                  </a:schemeClr>
                </a:solidFill>
                <a:latin typeface="Calibri"/>
                <a:cs typeface="Calibri"/>
              </a:rPr>
              <a:t>недобор % </a:t>
            </a:r>
            <a:r>
              <a:rPr lang="ru-RU" sz="2000" b="1" dirty="0">
                <a:solidFill>
                  <a:schemeClr val="accent3">
                    <a:lumMod val="75000"/>
                  </a:schemeClr>
                </a:solidFill>
                <a:latin typeface="Calibri"/>
                <a:cs typeface="Calibri"/>
              </a:rPr>
              <a:t>у</a:t>
            </a:r>
            <a:r>
              <a:rPr lang="ru-RU" sz="2000" b="1" spc="-105" dirty="0">
                <a:solidFill>
                  <a:schemeClr val="accent3">
                    <a:lumMod val="75000"/>
                  </a:schemeClr>
                </a:solidFill>
                <a:latin typeface="Calibri"/>
                <a:cs typeface="Calibri"/>
              </a:rPr>
              <a:t> </a:t>
            </a:r>
            <a:r>
              <a:rPr lang="ru-RU" sz="2000" b="1" dirty="0" smtClean="0">
                <a:solidFill>
                  <a:schemeClr val="accent3">
                    <a:lumMod val="75000"/>
                  </a:schemeClr>
                </a:solidFill>
                <a:latin typeface="Calibri"/>
                <a:cs typeface="Calibri"/>
              </a:rPr>
              <a:t>МСП = </a:t>
            </a:r>
            <a:r>
              <a:rPr lang="ru-RU" sz="2000" b="1" dirty="0">
                <a:solidFill>
                  <a:schemeClr val="accent3">
                    <a:lumMod val="75000"/>
                  </a:schemeClr>
                </a:solidFill>
                <a:latin typeface="Calibri"/>
                <a:cs typeface="Calibri"/>
              </a:rPr>
              <a:t>Прямого  основания по</a:t>
            </a:r>
            <a:r>
              <a:rPr lang="ru-RU" sz="2000" b="1" spc="-114" dirty="0">
                <a:solidFill>
                  <a:schemeClr val="accent3">
                    <a:lumMod val="75000"/>
                  </a:schemeClr>
                </a:solidFill>
                <a:latin typeface="Calibri"/>
                <a:cs typeface="Calibri"/>
              </a:rPr>
              <a:t> </a:t>
            </a:r>
            <a:r>
              <a:rPr lang="ru-RU" sz="2000" b="1" dirty="0">
                <a:solidFill>
                  <a:schemeClr val="accent3">
                    <a:lumMod val="75000"/>
                  </a:schemeClr>
                </a:solidFill>
                <a:latin typeface="Calibri"/>
                <a:cs typeface="Calibri"/>
              </a:rPr>
              <a:t>КоАП  </a:t>
            </a:r>
            <a:r>
              <a:rPr lang="ru-RU" sz="2000" b="1" spc="-5" dirty="0" smtClean="0">
                <a:solidFill>
                  <a:schemeClr val="accent3">
                    <a:lumMod val="75000"/>
                  </a:schemeClr>
                </a:solidFill>
                <a:latin typeface="Calibri"/>
                <a:cs typeface="Calibri"/>
              </a:rPr>
              <a:t>нет</a:t>
            </a:r>
            <a:endParaRPr lang="ru-RU" sz="2000" dirty="0">
              <a:solidFill>
                <a:schemeClr val="accent3">
                  <a:lumMod val="75000"/>
                </a:schemeClr>
              </a:solidFill>
              <a:latin typeface="Calibri"/>
              <a:cs typeface="Calibri"/>
            </a:endParaRPr>
          </a:p>
        </p:txBody>
      </p:sp>
      <p:sp>
        <p:nvSpPr>
          <p:cNvPr id="5" name="Заголовок 1"/>
          <p:cNvSpPr txBox="1">
            <a:spLocks/>
          </p:cNvSpPr>
          <p:nvPr/>
        </p:nvSpPr>
        <p:spPr>
          <a:xfrm>
            <a:off x="0" y="90621"/>
            <a:ext cx="9694863" cy="447586"/>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ru-RU" sz="2200" b="1" kern="0" smtClean="0">
                <a:solidFill>
                  <a:srgbClr val="002060"/>
                </a:solidFill>
                <a:latin typeface="Trebuchet MS" panose="020B0603020202020204" pitchFamily="34" charset="0"/>
              </a:rPr>
              <a:t>Переход под действие 44-ФЗ как форма наказания</a:t>
            </a:r>
            <a:endParaRPr lang="ru-RU" sz="2200" b="1" kern="0"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1730719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007328291"/>
              </p:ext>
            </p:extLst>
          </p:nvPr>
        </p:nvGraphicFramePr>
        <p:xfrm>
          <a:off x="533400" y="1143000"/>
          <a:ext cx="9982200" cy="4560276"/>
        </p:xfrm>
        <a:graphic>
          <a:graphicData uri="http://schemas.openxmlformats.org/drawingml/2006/table">
            <a:tbl>
              <a:tblPr firstRow="1" bandRow="1">
                <a:tableStyleId>{3B4B98B0-60AC-42C2-AFA5-B58CD77FA1E5}</a:tableStyleId>
              </a:tblPr>
              <a:tblGrid>
                <a:gridCol w="9982200"/>
              </a:tblGrid>
              <a:tr h="1310766">
                <a:tc>
                  <a:txBody>
                    <a:bodyPr/>
                    <a:lstStyle/>
                    <a:p>
                      <a:pPr marL="0">
                        <a:lnSpc>
                          <a:spcPct val="100000"/>
                        </a:lnSpc>
                        <a:spcBef>
                          <a:spcPts val="0"/>
                        </a:spcBef>
                      </a:pPr>
                      <a:r>
                        <a:rPr lang="ru-RU" sz="1600" spc="-10" dirty="0" smtClean="0"/>
                        <a:t>ЗАКОН</a:t>
                      </a:r>
                      <a:r>
                        <a:rPr lang="ru-RU" sz="1600" spc="-114" dirty="0" smtClean="0"/>
                        <a:t> </a:t>
                      </a:r>
                      <a:r>
                        <a:rPr lang="ru-RU" sz="1600" dirty="0" smtClean="0"/>
                        <a:t>223-ФЗ </a:t>
                      </a:r>
                      <a:r>
                        <a:rPr lang="ru-RU" sz="1200" spc="-20" dirty="0" smtClean="0"/>
                        <a:t>(ст.3.6)</a:t>
                      </a:r>
                      <a:endParaRPr lang="ru-RU" sz="1200" dirty="0" smtClean="0"/>
                    </a:p>
                    <a:p>
                      <a:pPr marL="0" marR="88900">
                        <a:lnSpc>
                          <a:spcPct val="100000"/>
                        </a:lnSpc>
                        <a:spcBef>
                          <a:spcPts val="0"/>
                        </a:spcBef>
                      </a:pPr>
                      <a:r>
                        <a:rPr sz="1600" b="0" spc="-5" dirty="0" err="1" smtClean="0"/>
                        <a:t>Порядок</a:t>
                      </a:r>
                      <a:r>
                        <a:rPr sz="1600" b="0" spc="-5" dirty="0" smtClean="0"/>
                        <a:t> </a:t>
                      </a:r>
                      <a:r>
                        <a:rPr sz="1600" b="0" spc="-15" dirty="0"/>
                        <a:t>подготовки </a:t>
                      </a:r>
                      <a:r>
                        <a:rPr sz="1600" b="0" spc="-5" dirty="0"/>
                        <a:t>и осуществления </a:t>
                      </a:r>
                      <a:r>
                        <a:rPr sz="1600" b="0" spc="-10" dirty="0"/>
                        <a:t>закупки </a:t>
                      </a:r>
                      <a:r>
                        <a:rPr sz="1600" b="0" spc="-5" dirty="0"/>
                        <a:t>у </a:t>
                      </a:r>
                      <a:r>
                        <a:rPr sz="1600" b="0" spc="-10" dirty="0"/>
                        <a:t>единственного  </a:t>
                      </a:r>
                      <a:r>
                        <a:rPr sz="1600" b="0" dirty="0"/>
                        <a:t>поставщика </a:t>
                      </a:r>
                      <a:r>
                        <a:rPr sz="1600" b="0" spc="-5" dirty="0"/>
                        <a:t>(исполнителя, </a:t>
                      </a:r>
                      <a:r>
                        <a:rPr sz="1600" b="0" spc="-10" dirty="0"/>
                        <a:t>подрядчика) </a:t>
                      </a:r>
                      <a:r>
                        <a:rPr sz="1600" b="0" spc="-5" dirty="0"/>
                        <a:t>и  </a:t>
                      </a:r>
                      <a:r>
                        <a:rPr sz="1600" b="0" spc="-15" dirty="0"/>
                        <a:t>ИСЧЕРПЫВАЮЩИЙ </a:t>
                      </a:r>
                      <a:r>
                        <a:rPr sz="1600" b="0" spc="-5" dirty="0"/>
                        <a:t>ПЕРЕЧЕНЬ </a:t>
                      </a:r>
                      <a:r>
                        <a:rPr sz="1600" b="0" spc="-10" dirty="0"/>
                        <a:t>СЛУЧАЕВ</a:t>
                      </a:r>
                      <a:r>
                        <a:rPr sz="1600" b="0" spc="-50" dirty="0"/>
                        <a:t> </a:t>
                      </a:r>
                      <a:r>
                        <a:rPr sz="1600" b="0" spc="-5" dirty="0"/>
                        <a:t>проведения</a:t>
                      </a:r>
                      <a:endParaRPr sz="1600" b="0" dirty="0"/>
                    </a:p>
                    <a:p>
                      <a:pPr marL="0">
                        <a:lnSpc>
                          <a:spcPct val="100000"/>
                        </a:lnSpc>
                        <a:spcBef>
                          <a:spcPts val="0"/>
                        </a:spcBef>
                      </a:pPr>
                      <a:r>
                        <a:rPr sz="1600" b="0" spc="-15" dirty="0"/>
                        <a:t>такой </a:t>
                      </a:r>
                      <a:r>
                        <a:rPr sz="1600" b="0" spc="-10" dirty="0"/>
                        <a:t>закупки </a:t>
                      </a:r>
                      <a:r>
                        <a:rPr sz="1600" b="0" spc="-25" dirty="0"/>
                        <a:t>УСТАНАВЛИВАЮТСЯ </a:t>
                      </a:r>
                      <a:r>
                        <a:rPr sz="1600" b="0" spc="-20" dirty="0"/>
                        <a:t>ПОЛОЖЕНИЕМ</a:t>
                      </a:r>
                      <a:r>
                        <a:rPr sz="1600" b="0" spc="95" dirty="0"/>
                        <a:t> </a:t>
                      </a:r>
                      <a:r>
                        <a:rPr sz="1600" b="0" spc="-5" dirty="0" smtClean="0"/>
                        <a:t>О</a:t>
                      </a:r>
                      <a:r>
                        <a:rPr lang="ru-RU" sz="1600" b="0" spc="-5" dirty="0" smtClean="0"/>
                        <a:t> </a:t>
                      </a:r>
                      <a:r>
                        <a:rPr sz="1600" b="0" spc="-10" dirty="0" smtClean="0"/>
                        <a:t>ЗАКУПКЕ </a:t>
                      </a:r>
                      <a:r>
                        <a:rPr sz="1600" b="0" spc="-20" dirty="0"/>
                        <a:t>(ст.3.6 </a:t>
                      </a:r>
                      <a:r>
                        <a:rPr sz="1600" b="0" spc="-15" dirty="0"/>
                        <a:t>Закона</a:t>
                      </a:r>
                      <a:r>
                        <a:rPr sz="1600" b="0" spc="-35" dirty="0"/>
                        <a:t> </a:t>
                      </a:r>
                      <a:r>
                        <a:rPr sz="1600" b="0" dirty="0"/>
                        <a:t>223-ФЗ)</a:t>
                      </a:r>
                      <a:endParaRPr sz="1600" b="0" dirty="0">
                        <a:latin typeface="Trebuchet MS" panose="020B0603020202020204" pitchFamily="34" charset="0"/>
                        <a:cs typeface="Times New Roman"/>
                      </a:endParaRPr>
                    </a:p>
                  </a:txBody>
                  <a:tcPr marL="0" marR="0" marT="330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29840">
                <a:tc>
                  <a:txBody>
                    <a:bodyPr/>
                    <a:lstStyle/>
                    <a:p>
                      <a:pPr marL="0">
                        <a:lnSpc>
                          <a:spcPct val="100000"/>
                        </a:lnSpc>
                        <a:spcBef>
                          <a:spcPts val="0"/>
                        </a:spcBef>
                      </a:pPr>
                      <a:r>
                        <a:rPr lang="ru-RU" sz="2000" b="1" spc="-75" dirty="0" smtClean="0"/>
                        <a:t>СУД</a:t>
                      </a:r>
                      <a:endParaRPr lang="ru-RU" sz="2000" b="1" dirty="0" smtClean="0"/>
                    </a:p>
                    <a:p>
                      <a:pPr marL="0" marR="196850">
                        <a:lnSpc>
                          <a:spcPct val="100000"/>
                        </a:lnSpc>
                        <a:spcBef>
                          <a:spcPts val="0"/>
                        </a:spcBef>
                      </a:pPr>
                      <a:r>
                        <a:rPr lang="ru-RU" sz="1600" spc="-5" dirty="0" smtClean="0"/>
                        <a:t>(п.9 Обзора </a:t>
                      </a:r>
                      <a:r>
                        <a:rPr lang="ru-RU" sz="1600" spc="-20" dirty="0" smtClean="0"/>
                        <a:t>судебной </a:t>
                      </a:r>
                      <a:r>
                        <a:rPr lang="ru-RU" sz="1600" spc="-5" dirty="0" smtClean="0"/>
                        <a:t>практики  по </a:t>
                      </a:r>
                      <a:r>
                        <a:rPr lang="ru-RU" sz="1600" dirty="0" smtClean="0"/>
                        <a:t>вопросам, </a:t>
                      </a:r>
                      <a:r>
                        <a:rPr lang="ru-RU" sz="1600" spc="-10" dirty="0" smtClean="0"/>
                        <a:t>связанным </a:t>
                      </a:r>
                      <a:r>
                        <a:rPr lang="ru-RU" sz="1600" spc="-5" dirty="0" smtClean="0"/>
                        <a:t>с  применением </a:t>
                      </a:r>
                      <a:r>
                        <a:rPr lang="ru-RU" sz="1600" spc="-10" dirty="0" smtClean="0"/>
                        <a:t>Федерального  </a:t>
                      </a:r>
                      <a:r>
                        <a:rPr lang="ru-RU" sz="1600" spc="-20" dirty="0" smtClean="0"/>
                        <a:t>закона </a:t>
                      </a:r>
                      <a:r>
                        <a:rPr lang="ru-RU" sz="1600" spc="-15" dirty="0" smtClean="0"/>
                        <a:t>от </a:t>
                      </a:r>
                      <a:r>
                        <a:rPr lang="ru-RU" sz="1600" spc="-10" dirty="0" smtClean="0"/>
                        <a:t>18.07.2011 </a:t>
                      </a:r>
                      <a:r>
                        <a:rPr lang="ru-RU" sz="1600" spc="-5" dirty="0" smtClean="0"/>
                        <a:t>N </a:t>
                      </a:r>
                      <a:r>
                        <a:rPr lang="ru-RU" sz="1600" dirty="0" smtClean="0"/>
                        <a:t>223-ФЗ,  </a:t>
                      </a:r>
                      <a:r>
                        <a:rPr lang="ru-RU" sz="1600" spc="-5" dirty="0" smtClean="0"/>
                        <a:t>утв. </a:t>
                      </a:r>
                      <a:r>
                        <a:rPr lang="ru-RU" sz="1600" spc="-10" dirty="0" smtClean="0"/>
                        <a:t>Президиумом </a:t>
                      </a:r>
                      <a:r>
                        <a:rPr lang="ru-RU" sz="1600" spc="-15" dirty="0" smtClean="0"/>
                        <a:t>Верховного  </a:t>
                      </a:r>
                      <a:r>
                        <a:rPr lang="ru-RU" sz="1600" spc="-40" dirty="0" smtClean="0"/>
                        <a:t>Суда </a:t>
                      </a:r>
                      <a:r>
                        <a:rPr lang="ru-RU" sz="1600" spc="-20" dirty="0" smtClean="0"/>
                        <a:t>РФ</a:t>
                      </a:r>
                      <a:r>
                        <a:rPr lang="ru-RU" sz="1600" dirty="0" smtClean="0"/>
                        <a:t> </a:t>
                      </a:r>
                      <a:r>
                        <a:rPr lang="ru-RU" sz="1600" spc="-5" dirty="0" smtClean="0"/>
                        <a:t>16.05.2018)</a:t>
                      </a:r>
                      <a:endParaRPr lang="ru-RU" sz="1600" dirty="0" smtClean="0"/>
                    </a:p>
                    <a:p>
                      <a:pPr marL="0" marR="492125">
                        <a:lnSpc>
                          <a:spcPct val="100000"/>
                        </a:lnSpc>
                        <a:spcBef>
                          <a:spcPts val="0"/>
                        </a:spcBef>
                      </a:pPr>
                      <a:r>
                        <a:rPr sz="1600" spc="-5" dirty="0" err="1" smtClean="0"/>
                        <a:t>Для</a:t>
                      </a:r>
                      <a:r>
                        <a:rPr sz="1600" spc="-5" dirty="0" smtClean="0"/>
                        <a:t> </a:t>
                      </a:r>
                      <a:r>
                        <a:rPr sz="1600" spc="-5" dirty="0"/>
                        <a:t>целей </a:t>
                      </a:r>
                      <a:r>
                        <a:rPr sz="1600" spc="-15" dirty="0"/>
                        <a:t>экономической </a:t>
                      </a:r>
                      <a:r>
                        <a:rPr sz="1600" spc="-5" dirty="0"/>
                        <a:t>эффективности </a:t>
                      </a:r>
                      <a:r>
                        <a:rPr sz="1600" spc="-15" dirty="0"/>
                        <a:t>закупка </a:t>
                      </a:r>
                      <a:r>
                        <a:rPr sz="1600" spc="-10" dirty="0"/>
                        <a:t>товаров,  </a:t>
                      </a:r>
                      <a:r>
                        <a:rPr sz="1600" spc="-25" dirty="0"/>
                        <a:t>работ, </a:t>
                      </a:r>
                      <a:r>
                        <a:rPr sz="1600" spc="-10" dirty="0"/>
                        <a:t>услуг </a:t>
                      </a:r>
                      <a:r>
                        <a:rPr sz="1600" spc="-5" dirty="0"/>
                        <a:t>у ЕП </a:t>
                      </a:r>
                      <a:r>
                        <a:rPr sz="1600" spc="-25" dirty="0"/>
                        <a:t>ЦЕЛЕСООБРАЗНА </a:t>
                      </a:r>
                      <a:r>
                        <a:rPr sz="1600" spc="-5" dirty="0"/>
                        <a:t>в случае,</a:t>
                      </a:r>
                      <a:r>
                        <a:rPr sz="1600" spc="80" dirty="0"/>
                        <a:t> </a:t>
                      </a:r>
                      <a:r>
                        <a:rPr sz="1600" dirty="0"/>
                        <a:t>если:</a:t>
                      </a:r>
                    </a:p>
                    <a:p>
                      <a:pPr marL="0" marR="1567815">
                        <a:lnSpc>
                          <a:spcPct val="100000"/>
                        </a:lnSpc>
                        <a:spcBef>
                          <a:spcPts val="0"/>
                        </a:spcBef>
                        <a:buChar char="-"/>
                        <a:tabLst>
                          <a:tab pos="204470" algn="l"/>
                        </a:tabLst>
                      </a:pPr>
                      <a:r>
                        <a:rPr sz="1600" dirty="0"/>
                        <a:t>такие </a:t>
                      </a:r>
                      <a:r>
                        <a:rPr sz="1600" spc="-10" dirty="0"/>
                        <a:t>товары, работы, услуги </a:t>
                      </a:r>
                      <a:r>
                        <a:rPr sz="1600" spc="-5" dirty="0"/>
                        <a:t>обращаются на  </a:t>
                      </a:r>
                      <a:r>
                        <a:rPr sz="1600" spc="-15" dirty="0"/>
                        <a:t>низкоконкурентных</a:t>
                      </a:r>
                      <a:r>
                        <a:rPr sz="1600" dirty="0"/>
                        <a:t> </a:t>
                      </a:r>
                      <a:r>
                        <a:rPr sz="1600" spc="-10" dirty="0"/>
                        <a:t>рынках,</a:t>
                      </a:r>
                      <a:endParaRPr sz="1600" dirty="0"/>
                    </a:p>
                    <a:p>
                      <a:pPr marL="0" marR="91440">
                        <a:lnSpc>
                          <a:spcPct val="100000"/>
                        </a:lnSpc>
                        <a:spcBef>
                          <a:spcPts val="0"/>
                        </a:spcBef>
                        <a:buChar char="-"/>
                        <a:tabLst>
                          <a:tab pos="204470" algn="l"/>
                        </a:tabLst>
                      </a:pPr>
                      <a:r>
                        <a:rPr sz="1600" spc="-5" dirty="0"/>
                        <a:t>проведение </a:t>
                      </a:r>
                      <a:r>
                        <a:rPr sz="1600" spc="-15" dirty="0"/>
                        <a:t>конкурсных, аукционных </a:t>
                      </a:r>
                      <a:r>
                        <a:rPr sz="1600" spc="-10" dirty="0"/>
                        <a:t>процедур  </a:t>
                      </a:r>
                      <a:r>
                        <a:rPr sz="1600" spc="-5" dirty="0"/>
                        <a:t>нецелесообразно по </a:t>
                      </a:r>
                      <a:r>
                        <a:rPr sz="1600" spc="-10" dirty="0"/>
                        <a:t>объективным </a:t>
                      </a:r>
                      <a:r>
                        <a:rPr sz="1600" spc="-5" dirty="0"/>
                        <a:t>причинам (например,  ликвидация последствий чрезвычайных </a:t>
                      </a:r>
                      <a:r>
                        <a:rPr sz="1600" spc="-10" dirty="0"/>
                        <a:t>ситуаций, </a:t>
                      </a:r>
                      <a:r>
                        <a:rPr sz="1600" spc="-5" dirty="0"/>
                        <a:t>последствий  </a:t>
                      </a:r>
                      <a:r>
                        <a:rPr sz="1600" spc="-10" dirty="0"/>
                        <a:t>непреодолимой</a:t>
                      </a:r>
                      <a:r>
                        <a:rPr sz="1600" spc="-35" dirty="0"/>
                        <a:t> </a:t>
                      </a:r>
                      <a:r>
                        <a:rPr sz="1600" spc="-5" dirty="0"/>
                        <a:t>силы),</a:t>
                      </a:r>
                      <a:endParaRPr sz="1600" dirty="0"/>
                    </a:p>
                    <a:p>
                      <a:pPr marL="0" marR="245745">
                        <a:lnSpc>
                          <a:spcPct val="100000"/>
                        </a:lnSpc>
                        <a:spcBef>
                          <a:spcPts val="0"/>
                        </a:spcBef>
                        <a:buChar char="-"/>
                        <a:tabLst>
                          <a:tab pos="204470" algn="l"/>
                        </a:tabLst>
                      </a:pPr>
                      <a:r>
                        <a:rPr sz="1600" spc="-15" dirty="0"/>
                        <a:t>закупка </a:t>
                      </a:r>
                      <a:r>
                        <a:rPr sz="1600" spc="-10" dirty="0"/>
                        <a:t>товаров, </a:t>
                      </a:r>
                      <a:r>
                        <a:rPr sz="1600" spc="-30" dirty="0"/>
                        <a:t>работ, </a:t>
                      </a:r>
                      <a:r>
                        <a:rPr sz="1600" spc="-10" dirty="0"/>
                        <a:t>услуг </a:t>
                      </a:r>
                      <a:r>
                        <a:rPr sz="1600" spc="-5" dirty="0"/>
                        <a:t>у ЕП </a:t>
                      </a:r>
                      <a:r>
                        <a:rPr sz="1600" spc="-15" dirty="0"/>
                        <a:t>возможна </a:t>
                      </a:r>
                      <a:r>
                        <a:rPr sz="1600" spc="-10" dirty="0"/>
                        <a:t>по </a:t>
                      </a:r>
                      <a:r>
                        <a:rPr sz="1600" spc="-20" dirty="0"/>
                        <a:t>результатам  </a:t>
                      </a:r>
                      <a:r>
                        <a:rPr sz="1600" spc="-5" dirty="0"/>
                        <a:t>несостоявшейся </a:t>
                      </a:r>
                      <a:r>
                        <a:rPr sz="1600" spc="-15" dirty="0"/>
                        <a:t>конкурентной</a:t>
                      </a:r>
                      <a:r>
                        <a:rPr sz="1600" spc="70" dirty="0"/>
                        <a:t> </a:t>
                      </a:r>
                      <a:r>
                        <a:rPr sz="1600" spc="-5" dirty="0"/>
                        <a:t>процедуры</a:t>
                      </a:r>
                      <a:endParaRPr sz="1600" dirty="0">
                        <a:latin typeface="Trebuchet MS" panose="020B0603020202020204" pitchFamily="34" charset="0"/>
                        <a:cs typeface="Times New Roman"/>
                      </a:endParaRPr>
                    </a:p>
                  </a:txBody>
                  <a:tcPr marL="0" marR="0" marT="330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130">
                <a:tc>
                  <a:txBody>
                    <a:bodyPr/>
                    <a:lstStyle/>
                    <a:p>
                      <a:pPr marL="0" marR="506730">
                        <a:lnSpc>
                          <a:spcPct val="100000"/>
                        </a:lnSpc>
                        <a:spcBef>
                          <a:spcPts val="0"/>
                        </a:spcBef>
                      </a:pPr>
                      <a:r>
                        <a:rPr lang="ru-RU" sz="1600" b="1" spc="-15" dirty="0" smtClean="0"/>
                        <a:t>УФАС </a:t>
                      </a:r>
                    </a:p>
                    <a:p>
                      <a:pPr marL="0" marR="506730">
                        <a:lnSpc>
                          <a:spcPct val="100000"/>
                        </a:lnSpc>
                        <a:spcBef>
                          <a:spcPts val="0"/>
                        </a:spcBef>
                      </a:pPr>
                      <a:r>
                        <a:rPr sz="1600" spc="-15" dirty="0" smtClean="0"/>
                        <a:t>НАРУШАЮТ </a:t>
                      </a:r>
                      <a:r>
                        <a:rPr sz="1600" spc="-25" dirty="0"/>
                        <a:t>ЧАСТЬ </a:t>
                      </a:r>
                      <a:r>
                        <a:rPr sz="1600" spc="-5" dirty="0"/>
                        <a:t>1 </a:t>
                      </a:r>
                      <a:r>
                        <a:rPr sz="1600" spc="-45" dirty="0"/>
                        <a:t>СТАТЬИ </a:t>
                      </a:r>
                      <a:r>
                        <a:rPr sz="1600" spc="-5" dirty="0"/>
                        <a:t>17 </a:t>
                      </a:r>
                      <a:r>
                        <a:rPr sz="1600" spc="-10" dirty="0"/>
                        <a:t>ЗАКОНА </a:t>
                      </a:r>
                      <a:r>
                        <a:rPr sz="1600" spc="-5" dirty="0"/>
                        <a:t>О ЗАЩИТЕ  </a:t>
                      </a:r>
                      <a:r>
                        <a:rPr sz="1600" spc="-10" dirty="0"/>
                        <a:t>КОНКУРЕНЦИИ</a:t>
                      </a:r>
                      <a:endParaRPr sz="1600" dirty="0">
                        <a:latin typeface="Trebuchet MS" panose="020B0603020202020204" pitchFamily="34" charset="0"/>
                        <a:cs typeface="Times New Roman"/>
                      </a:endParaRPr>
                    </a:p>
                  </a:txBody>
                  <a:tcPr marL="0" marR="0" marT="3365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object 3"/>
          <p:cNvSpPr txBox="1">
            <a:spLocks noGrp="1"/>
          </p:cNvSpPr>
          <p:nvPr>
            <p:ph type="title"/>
          </p:nvPr>
        </p:nvSpPr>
        <p:spPr>
          <a:xfrm>
            <a:off x="18393" y="152400"/>
            <a:ext cx="7302500" cy="677108"/>
          </a:xfrm>
          <a:prstGeom prst="rect">
            <a:avLst/>
          </a:prstGeom>
        </p:spPr>
        <p:txBody>
          <a:bodyPr spcFirstLastPara="1" vert="horz" wrap="square" lIns="0" tIns="0" rIns="0" bIns="0" rtlCol="0" anchor="ctr" anchorCtr="0">
            <a:spAutoFit/>
          </a:bodyPr>
          <a:lstStyle/>
          <a:p>
            <a:pPr>
              <a:lnSpc>
                <a:spcPct val="100000"/>
              </a:lnSpc>
            </a:pPr>
            <a:r>
              <a:rPr sz="2200" spc="-10" dirty="0">
                <a:solidFill>
                  <a:srgbClr val="002060"/>
                </a:solidFill>
              </a:rPr>
              <a:t>Закупки </a:t>
            </a:r>
            <a:r>
              <a:rPr sz="2200" spc="-5" dirty="0">
                <a:solidFill>
                  <a:srgbClr val="002060"/>
                </a:solidFill>
              </a:rPr>
              <a:t>у </a:t>
            </a:r>
            <a:r>
              <a:rPr sz="2200" spc="-15" dirty="0">
                <a:solidFill>
                  <a:srgbClr val="002060"/>
                </a:solidFill>
              </a:rPr>
              <a:t>единственного </a:t>
            </a:r>
            <a:r>
              <a:rPr sz="2200" spc="-5" dirty="0">
                <a:solidFill>
                  <a:srgbClr val="002060"/>
                </a:solidFill>
              </a:rPr>
              <a:t>поставщика.</a:t>
            </a:r>
            <a:r>
              <a:rPr sz="2200" spc="50" dirty="0">
                <a:solidFill>
                  <a:srgbClr val="002060"/>
                </a:solidFill>
              </a:rPr>
              <a:t> </a:t>
            </a:r>
            <a:r>
              <a:rPr lang="ru-RU" sz="2200" spc="50" dirty="0" smtClean="0">
                <a:solidFill>
                  <a:srgbClr val="002060"/>
                </a:solidFill>
              </a:rPr>
              <a:t/>
            </a:r>
            <a:br>
              <a:rPr lang="ru-RU" sz="2200" spc="50" dirty="0" smtClean="0">
                <a:solidFill>
                  <a:srgbClr val="002060"/>
                </a:solidFill>
              </a:rPr>
            </a:br>
            <a:r>
              <a:rPr sz="2200" spc="-10" dirty="0" err="1" smtClean="0">
                <a:solidFill>
                  <a:srgbClr val="002060"/>
                </a:solidFill>
              </a:rPr>
              <a:t>Риски</a:t>
            </a:r>
            <a:r>
              <a:rPr lang="ru-RU" sz="2200" spc="-10" dirty="0" smtClean="0">
                <a:solidFill>
                  <a:srgbClr val="002060"/>
                </a:solidFill>
              </a:rPr>
              <a:t> </a:t>
            </a:r>
            <a:r>
              <a:rPr sz="2200" spc="-25" dirty="0" err="1" smtClean="0">
                <a:solidFill>
                  <a:srgbClr val="002060"/>
                </a:solidFill>
              </a:rPr>
              <a:t>заказчика</a:t>
            </a:r>
            <a:r>
              <a:rPr sz="2200" spc="-25" dirty="0" smtClean="0">
                <a:solidFill>
                  <a:srgbClr val="002060"/>
                </a:solidFill>
              </a:rPr>
              <a:t> </a:t>
            </a:r>
            <a:r>
              <a:rPr sz="2200" spc="-5" dirty="0">
                <a:solidFill>
                  <a:srgbClr val="002060"/>
                </a:solidFill>
              </a:rPr>
              <a:t>по </a:t>
            </a:r>
            <a:r>
              <a:rPr sz="2200" spc="-10" dirty="0">
                <a:solidFill>
                  <a:srgbClr val="002060"/>
                </a:solidFill>
              </a:rPr>
              <a:t>Закону</a:t>
            </a:r>
            <a:r>
              <a:rPr sz="2200" spc="25" dirty="0">
                <a:solidFill>
                  <a:srgbClr val="002060"/>
                </a:solidFill>
              </a:rPr>
              <a:t> </a:t>
            </a:r>
            <a:r>
              <a:rPr sz="2200" dirty="0">
                <a:solidFill>
                  <a:srgbClr val="002060"/>
                </a:solidFill>
              </a:rPr>
              <a:t>223-ФЗ</a:t>
            </a:r>
          </a:p>
        </p:txBody>
      </p:sp>
    </p:spTree>
    <p:extLst>
      <p:ext uri="{BB962C8B-B14F-4D97-AF65-F5344CB8AC3E}">
        <p14:creationId xmlns:p14="http://schemas.microsoft.com/office/powerpoint/2010/main" val="2710101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44083"/>
            <a:ext cx="6570345" cy="338554"/>
          </a:xfrm>
          <a:prstGeom prst="rect">
            <a:avLst/>
          </a:prstGeom>
        </p:spPr>
        <p:txBody>
          <a:bodyPr spcFirstLastPara="1" vert="horz" wrap="square" lIns="0" tIns="0" rIns="0" bIns="0" rtlCol="0" anchor="ctr" anchorCtr="0">
            <a:spAutoFit/>
          </a:bodyPr>
          <a:lstStyle/>
          <a:p>
            <a:pPr marL="12700">
              <a:lnSpc>
                <a:spcPct val="100000"/>
              </a:lnSpc>
            </a:pPr>
            <a:r>
              <a:rPr sz="2200" spc="-20" dirty="0">
                <a:solidFill>
                  <a:srgbClr val="002060"/>
                </a:solidFill>
                <a:latin typeface="Trebuchet MS" panose="020B0603020202020204" pitchFamily="34" charset="0"/>
              </a:rPr>
              <a:t>Статья </a:t>
            </a:r>
            <a:r>
              <a:rPr sz="2200" spc="-5" dirty="0">
                <a:solidFill>
                  <a:srgbClr val="002060"/>
                </a:solidFill>
                <a:latin typeface="Trebuchet MS" panose="020B0603020202020204" pitchFamily="34" charset="0"/>
              </a:rPr>
              <a:t>17 </a:t>
            </a:r>
            <a:r>
              <a:rPr sz="2200" spc="-10" dirty="0">
                <a:solidFill>
                  <a:srgbClr val="002060"/>
                </a:solidFill>
                <a:latin typeface="Trebuchet MS" panose="020B0603020202020204" pitchFamily="34" charset="0"/>
              </a:rPr>
              <a:t>Закона </a:t>
            </a:r>
            <a:r>
              <a:rPr sz="2200" spc="-5" dirty="0">
                <a:solidFill>
                  <a:srgbClr val="002060"/>
                </a:solidFill>
                <a:latin typeface="Trebuchet MS" panose="020B0603020202020204" pitchFamily="34" charset="0"/>
              </a:rPr>
              <a:t>о защите</a:t>
            </a:r>
            <a:r>
              <a:rPr sz="2200" spc="35" dirty="0">
                <a:solidFill>
                  <a:srgbClr val="002060"/>
                </a:solidFill>
                <a:latin typeface="Trebuchet MS" panose="020B0603020202020204" pitchFamily="34" charset="0"/>
              </a:rPr>
              <a:t> </a:t>
            </a:r>
            <a:r>
              <a:rPr sz="2200" spc="-15" dirty="0">
                <a:solidFill>
                  <a:srgbClr val="002060"/>
                </a:solidFill>
                <a:latin typeface="Trebuchet MS" panose="020B0603020202020204" pitchFamily="34" charset="0"/>
              </a:rPr>
              <a:t>конкуренции</a:t>
            </a:r>
            <a:endParaRPr sz="2200" dirty="0">
              <a:solidFill>
                <a:srgbClr val="002060"/>
              </a:solidFill>
              <a:latin typeface="Trebuchet MS" panose="020B0603020202020204" pitchFamily="34" charset="0"/>
            </a:endParaRPr>
          </a:p>
        </p:txBody>
      </p:sp>
      <p:sp>
        <p:nvSpPr>
          <p:cNvPr id="4" name="object 4"/>
          <p:cNvSpPr txBox="1"/>
          <p:nvPr/>
        </p:nvSpPr>
        <p:spPr>
          <a:xfrm>
            <a:off x="457200" y="609600"/>
            <a:ext cx="11277600" cy="5193729"/>
          </a:xfrm>
          <a:prstGeom prst="rect">
            <a:avLst/>
          </a:prstGeom>
        </p:spPr>
        <p:txBody>
          <a:bodyPr vert="horz" wrap="square" lIns="0" tIns="0" rIns="0" bIns="0" rtlCol="0">
            <a:spAutoFit/>
          </a:bodyPr>
          <a:lstStyle/>
          <a:p>
            <a:pPr>
              <a:lnSpc>
                <a:spcPct val="90000"/>
              </a:lnSpc>
            </a:pPr>
            <a:r>
              <a:rPr sz="1500" b="1" u="heavy" spc="-5" dirty="0">
                <a:latin typeface="Trebuchet MS" panose="020B0603020202020204" pitchFamily="34" charset="0"/>
                <a:cs typeface="Times New Roman"/>
              </a:rPr>
              <a:t>Антимонопольные требования </a:t>
            </a:r>
            <a:r>
              <a:rPr sz="1500" b="1" u="heavy" dirty="0">
                <a:latin typeface="Trebuchet MS" panose="020B0603020202020204" pitchFamily="34" charset="0"/>
                <a:cs typeface="Times New Roman"/>
              </a:rPr>
              <a:t>к </a:t>
            </a:r>
            <a:r>
              <a:rPr sz="1500" b="1" u="heavy" spc="-5" dirty="0">
                <a:latin typeface="Trebuchet MS" panose="020B0603020202020204" pitchFamily="34" charset="0"/>
                <a:cs typeface="Times New Roman"/>
              </a:rPr>
              <a:t>торгам, </a:t>
            </a:r>
            <a:r>
              <a:rPr sz="1500" b="1" u="heavy" spc="-10" dirty="0">
                <a:latin typeface="Trebuchet MS" panose="020B0603020202020204" pitchFamily="34" charset="0"/>
                <a:cs typeface="Times New Roman"/>
              </a:rPr>
              <a:t>запросу </a:t>
            </a:r>
            <a:r>
              <a:rPr sz="1500" b="1" u="heavy" spc="-15" dirty="0">
                <a:latin typeface="Trebuchet MS" panose="020B0603020202020204" pitchFamily="34" charset="0"/>
                <a:cs typeface="Times New Roman"/>
              </a:rPr>
              <a:t>котировок </a:t>
            </a:r>
            <a:r>
              <a:rPr sz="1500" b="1" u="heavy" dirty="0">
                <a:latin typeface="Trebuchet MS" panose="020B0603020202020204" pitchFamily="34" charset="0"/>
                <a:cs typeface="Times New Roman"/>
              </a:rPr>
              <a:t>цен </a:t>
            </a:r>
            <a:r>
              <a:rPr sz="1500" b="1" u="heavy" dirty="0" err="1">
                <a:latin typeface="Trebuchet MS" panose="020B0603020202020204" pitchFamily="34" charset="0"/>
                <a:cs typeface="Times New Roman"/>
              </a:rPr>
              <a:t>на</a:t>
            </a:r>
            <a:r>
              <a:rPr sz="1500" b="1" u="heavy" spc="-80" dirty="0">
                <a:latin typeface="Trebuchet MS" panose="020B0603020202020204" pitchFamily="34" charset="0"/>
                <a:cs typeface="Times New Roman"/>
              </a:rPr>
              <a:t> </a:t>
            </a:r>
            <a:r>
              <a:rPr sz="1500" b="1" u="heavy" spc="-10" dirty="0" err="1" smtClean="0">
                <a:latin typeface="Trebuchet MS" panose="020B0603020202020204" pitchFamily="34" charset="0"/>
                <a:cs typeface="Times New Roman"/>
              </a:rPr>
              <a:t>товары</a:t>
            </a:r>
            <a:r>
              <a:rPr sz="1500" b="1" u="heavy" spc="-10" dirty="0" smtClean="0">
                <a:latin typeface="Trebuchet MS" panose="020B0603020202020204" pitchFamily="34" charset="0"/>
                <a:cs typeface="Times New Roman"/>
              </a:rPr>
              <a:t>,</a:t>
            </a:r>
            <a:r>
              <a:rPr lang="ru-RU" sz="1500" b="1" u="heavy" spc="-10" dirty="0" smtClean="0">
                <a:latin typeface="Trebuchet MS" panose="020B0603020202020204" pitchFamily="34" charset="0"/>
                <a:cs typeface="Times New Roman"/>
              </a:rPr>
              <a:t> </a:t>
            </a:r>
            <a:r>
              <a:rPr sz="1500" b="1" u="heavy" spc="-10" dirty="0" err="1" smtClean="0">
                <a:latin typeface="Trebuchet MS" panose="020B0603020202020204" pitchFamily="34" charset="0"/>
                <a:cs typeface="Times New Roman"/>
              </a:rPr>
              <a:t>запросу</a:t>
            </a:r>
            <a:r>
              <a:rPr sz="1500" b="1" u="heavy" spc="-85" dirty="0" smtClean="0">
                <a:latin typeface="Trebuchet MS" panose="020B0603020202020204" pitchFamily="34" charset="0"/>
                <a:cs typeface="Times New Roman"/>
              </a:rPr>
              <a:t> </a:t>
            </a:r>
            <a:r>
              <a:rPr sz="1500" b="1" u="heavy" spc="-10" dirty="0">
                <a:latin typeface="Trebuchet MS" panose="020B0603020202020204" pitchFamily="34" charset="0"/>
                <a:cs typeface="Times New Roman"/>
              </a:rPr>
              <a:t>предложений</a:t>
            </a:r>
            <a:endParaRPr sz="1500" dirty="0">
              <a:latin typeface="Trebuchet MS" panose="020B0603020202020204" pitchFamily="34" charset="0"/>
              <a:cs typeface="Times New Roman"/>
            </a:endParaRPr>
          </a:p>
          <a:p>
            <a:pPr marL="12700" marR="607060">
              <a:lnSpc>
                <a:spcPct val="90000"/>
              </a:lnSpc>
            </a:pPr>
            <a:r>
              <a:rPr sz="1500" dirty="0">
                <a:latin typeface="Trebuchet MS" panose="020B0603020202020204" pitchFamily="34" charset="0"/>
                <a:cs typeface="Times New Roman"/>
              </a:rPr>
              <a:t>1. </a:t>
            </a:r>
            <a:r>
              <a:rPr sz="1500" spc="-5" dirty="0">
                <a:latin typeface="Trebuchet MS" panose="020B0603020202020204" pitchFamily="34" charset="0"/>
                <a:cs typeface="Times New Roman"/>
              </a:rPr>
              <a:t>При проведении </a:t>
            </a:r>
            <a:r>
              <a:rPr sz="1500" spc="-10" dirty="0">
                <a:latin typeface="Trebuchet MS" panose="020B0603020202020204" pitchFamily="34" charset="0"/>
                <a:cs typeface="Times New Roman"/>
              </a:rPr>
              <a:t>торгов,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цен на </a:t>
            </a:r>
            <a:r>
              <a:rPr sz="1500" spc="-10" dirty="0">
                <a:latin typeface="Trebuchet MS" panose="020B0603020202020204" pitchFamily="34" charset="0"/>
                <a:cs typeface="Times New Roman"/>
              </a:rPr>
              <a:t>товары </a:t>
            </a:r>
            <a:r>
              <a:rPr sz="1500" dirty="0">
                <a:latin typeface="Trebuchet MS" panose="020B0603020202020204" pitchFamily="34" charset="0"/>
                <a:cs typeface="Times New Roman"/>
              </a:rPr>
              <a:t>(далее - запрос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предложений  </a:t>
            </a:r>
            <a:r>
              <a:rPr sz="1500" spc="-5" dirty="0">
                <a:latin typeface="Trebuchet MS" panose="020B0603020202020204" pitchFamily="34" charset="0"/>
                <a:cs typeface="Times New Roman"/>
              </a:rPr>
              <a:t>запрещаются </a:t>
            </a:r>
            <a:r>
              <a:rPr sz="1500" dirty="0">
                <a:latin typeface="Trebuchet MS" panose="020B0603020202020204" pitchFamily="34" charset="0"/>
                <a:cs typeface="Times New Roman"/>
              </a:rPr>
              <a:t>действия, </a:t>
            </a:r>
            <a:r>
              <a:rPr sz="1500" spc="-20" dirty="0">
                <a:latin typeface="Trebuchet MS" panose="020B0603020202020204" pitchFamily="34" charset="0"/>
                <a:cs typeface="Times New Roman"/>
              </a:rPr>
              <a:t>которые </a:t>
            </a:r>
            <a:r>
              <a:rPr sz="1500" spc="-5" dirty="0">
                <a:latin typeface="Trebuchet MS" panose="020B0603020202020204" pitchFamily="34" charset="0"/>
                <a:cs typeface="Times New Roman"/>
              </a:rPr>
              <a:t>приводят </a:t>
            </a:r>
            <a:r>
              <a:rPr sz="1500" dirty="0">
                <a:latin typeface="Trebuchet MS" panose="020B0603020202020204" pitchFamily="34" charset="0"/>
                <a:cs typeface="Times New Roman"/>
              </a:rPr>
              <a:t>или </a:t>
            </a:r>
            <a:r>
              <a:rPr sz="1500" spc="-5" dirty="0">
                <a:latin typeface="Trebuchet MS" panose="020B0603020202020204" pitchFamily="34" charset="0"/>
                <a:cs typeface="Times New Roman"/>
              </a:rPr>
              <a:t>могут </a:t>
            </a:r>
            <a:r>
              <a:rPr sz="1500" dirty="0">
                <a:latin typeface="Trebuchet MS" panose="020B0603020202020204" pitchFamily="34" charset="0"/>
                <a:cs typeface="Times New Roman"/>
              </a:rPr>
              <a:t>привести к </a:t>
            </a:r>
            <a:r>
              <a:rPr sz="1500" spc="-5" dirty="0">
                <a:latin typeface="Trebuchet MS" panose="020B0603020202020204" pitchFamily="34" charset="0"/>
                <a:cs typeface="Times New Roman"/>
              </a:rPr>
              <a:t>недопущению, </a:t>
            </a:r>
            <a:r>
              <a:rPr sz="1500" dirty="0">
                <a:latin typeface="Trebuchet MS" panose="020B0603020202020204" pitchFamily="34" charset="0"/>
                <a:cs typeface="Times New Roman"/>
              </a:rPr>
              <a:t>ограничению или устранению  </a:t>
            </a:r>
            <a:r>
              <a:rPr sz="1500" spc="-10" dirty="0">
                <a:latin typeface="Trebuchet MS" panose="020B0603020202020204" pitchFamily="34" charset="0"/>
                <a:cs typeface="Times New Roman"/>
              </a:rPr>
              <a:t>конкуренции, </a:t>
            </a:r>
            <a:r>
              <a:rPr sz="1500" dirty="0">
                <a:latin typeface="Trebuchet MS" panose="020B0603020202020204" pitchFamily="34" charset="0"/>
                <a:cs typeface="Times New Roman"/>
              </a:rPr>
              <a:t>в </a:t>
            </a:r>
            <a:r>
              <a:rPr sz="1500" spc="-15" dirty="0">
                <a:latin typeface="Trebuchet MS" panose="020B0603020202020204" pitchFamily="34" charset="0"/>
                <a:cs typeface="Times New Roman"/>
              </a:rPr>
              <a:t>том</a:t>
            </a:r>
            <a:r>
              <a:rPr sz="1500" spc="-100" dirty="0">
                <a:latin typeface="Trebuchet MS" panose="020B0603020202020204" pitchFamily="34" charset="0"/>
                <a:cs typeface="Times New Roman"/>
              </a:rPr>
              <a:t> </a:t>
            </a:r>
            <a:r>
              <a:rPr sz="1500" dirty="0">
                <a:latin typeface="Trebuchet MS" panose="020B0603020202020204" pitchFamily="34" charset="0"/>
                <a:cs typeface="Times New Roman"/>
              </a:rPr>
              <a:t>числе:</a:t>
            </a:r>
          </a:p>
          <a:p>
            <a:pPr marL="12700" marR="33655">
              <a:lnSpc>
                <a:spcPct val="90000"/>
              </a:lnSpc>
              <a:buAutoNum type="arabicParenR"/>
              <a:tabLst>
                <a:tab pos="205104" algn="l"/>
              </a:tabLst>
            </a:pPr>
            <a:r>
              <a:rPr sz="1500" spc="-10" dirty="0">
                <a:latin typeface="Trebuchet MS" panose="020B0603020202020204" pitchFamily="34" charset="0"/>
                <a:cs typeface="Times New Roman"/>
              </a:rPr>
              <a:t>координация </a:t>
            </a:r>
            <a:r>
              <a:rPr sz="1500" spc="-5" dirty="0">
                <a:latin typeface="Trebuchet MS" panose="020B0603020202020204" pitchFamily="34" charset="0"/>
                <a:cs typeface="Times New Roman"/>
              </a:rPr>
              <a:t>организаторами </a:t>
            </a:r>
            <a:r>
              <a:rPr sz="1500" spc="-10" dirty="0">
                <a:latin typeface="Trebuchet MS" panose="020B0603020202020204" pitchFamily="34" charset="0"/>
                <a:cs typeface="Times New Roman"/>
              </a:rPr>
              <a:t>торгов, </a:t>
            </a:r>
            <a:r>
              <a:rPr sz="1500" spc="5"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spc="5" dirty="0">
                <a:latin typeface="Trebuchet MS" panose="020B0603020202020204" pitchFamily="34" charset="0"/>
                <a:cs typeface="Times New Roman"/>
              </a:rPr>
              <a:t>запроса </a:t>
            </a:r>
            <a:r>
              <a:rPr sz="1500" spc="-5" dirty="0">
                <a:latin typeface="Trebuchet MS" panose="020B0603020202020204" pitchFamily="34" charset="0"/>
                <a:cs typeface="Times New Roman"/>
              </a:rPr>
              <a:t>предложений </a:t>
            </a:r>
            <a:r>
              <a:rPr sz="1500" dirty="0">
                <a:latin typeface="Trebuchet MS" panose="020B0603020202020204" pitchFamily="34" charset="0"/>
                <a:cs typeface="Times New Roman"/>
              </a:rPr>
              <a:t>или </a:t>
            </a:r>
            <a:r>
              <a:rPr sz="1500" spc="-5" dirty="0">
                <a:latin typeface="Trebuchet MS" panose="020B0603020202020204" pitchFamily="34" charset="0"/>
                <a:cs typeface="Times New Roman"/>
              </a:rPr>
              <a:t>заказчиками </a:t>
            </a:r>
            <a:r>
              <a:rPr sz="1500" dirty="0">
                <a:latin typeface="Trebuchet MS" panose="020B0603020202020204" pitchFamily="34" charset="0"/>
                <a:cs typeface="Times New Roman"/>
              </a:rPr>
              <a:t>деятельности их  </a:t>
            </a:r>
            <a:r>
              <a:rPr sz="1500" spc="-10" dirty="0">
                <a:latin typeface="Trebuchet MS" panose="020B0603020202020204" pitchFamily="34" charset="0"/>
                <a:cs typeface="Times New Roman"/>
              </a:rPr>
              <a:t>участников, </a:t>
            </a:r>
            <a:r>
              <a:rPr sz="1500" dirty="0">
                <a:latin typeface="Trebuchet MS" panose="020B0603020202020204" pitchFamily="34" charset="0"/>
                <a:cs typeface="Times New Roman"/>
              </a:rPr>
              <a:t>а </a:t>
            </a:r>
            <a:r>
              <a:rPr sz="1500" spc="-5" dirty="0">
                <a:latin typeface="Trebuchet MS" panose="020B0603020202020204" pitchFamily="34" charset="0"/>
                <a:cs typeface="Times New Roman"/>
              </a:rPr>
              <a:t>также </a:t>
            </a:r>
            <a:r>
              <a:rPr sz="1500" b="1" spc="-5" dirty="0">
                <a:latin typeface="Trebuchet MS" panose="020B0603020202020204" pitchFamily="34" charset="0"/>
                <a:cs typeface="Times New Roman"/>
              </a:rPr>
              <a:t>заключение </a:t>
            </a:r>
            <a:r>
              <a:rPr sz="1500" b="1" spc="-10" dirty="0">
                <a:latin typeface="Trebuchet MS" panose="020B0603020202020204" pitchFamily="34" charset="0"/>
                <a:cs typeface="Times New Roman"/>
              </a:rPr>
              <a:t>соглашений </a:t>
            </a:r>
            <a:r>
              <a:rPr sz="1500" b="1" dirty="0">
                <a:latin typeface="Trebuchet MS" panose="020B0603020202020204" pitchFamily="34" charset="0"/>
                <a:cs typeface="Times New Roman"/>
              </a:rPr>
              <a:t>между </a:t>
            </a:r>
            <a:r>
              <a:rPr sz="1500" b="1" spc="-5" dirty="0">
                <a:latin typeface="Trebuchet MS" panose="020B0603020202020204" pitchFamily="34" charset="0"/>
                <a:cs typeface="Times New Roman"/>
              </a:rPr>
              <a:t>организаторами </a:t>
            </a:r>
            <a:r>
              <a:rPr sz="1500" b="1" spc="-15" dirty="0">
                <a:latin typeface="Trebuchet MS" panose="020B0603020202020204" pitchFamily="34" charset="0"/>
                <a:cs typeface="Times New Roman"/>
              </a:rPr>
              <a:t>торгов </a:t>
            </a:r>
            <a:r>
              <a:rPr sz="1500" b="1" dirty="0">
                <a:latin typeface="Trebuchet MS" panose="020B0603020202020204" pitchFamily="34" charset="0"/>
                <a:cs typeface="Times New Roman"/>
              </a:rPr>
              <a:t>и </a:t>
            </a:r>
            <a:r>
              <a:rPr sz="1500" b="1" spc="-5" dirty="0">
                <a:latin typeface="Trebuchet MS" panose="020B0603020202020204" pitchFamily="34" charset="0"/>
                <a:cs typeface="Times New Roman"/>
              </a:rPr>
              <a:t>(или) </a:t>
            </a:r>
            <a:r>
              <a:rPr sz="1500" b="1" spc="-10" dirty="0">
                <a:latin typeface="Trebuchet MS" panose="020B0603020202020204" pitchFamily="34" charset="0"/>
                <a:cs typeface="Times New Roman"/>
              </a:rPr>
              <a:t>заказчиками </a:t>
            </a:r>
            <a:r>
              <a:rPr sz="1500" b="1" dirty="0">
                <a:latin typeface="Trebuchet MS" panose="020B0603020202020204" pitchFamily="34" charset="0"/>
                <a:cs typeface="Times New Roman"/>
              </a:rPr>
              <a:t>с </a:t>
            </a:r>
            <a:r>
              <a:rPr sz="1500" b="1" spc="-5" dirty="0">
                <a:latin typeface="Trebuchet MS" panose="020B0603020202020204" pitchFamily="34" charset="0"/>
                <a:cs typeface="Times New Roman"/>
              </a:rPr>
              <a:t>участниками  </a:t>
            </a:r>
            <a:r>
              <a:rPr sz="1500" b="1" dirty="0">
                <a:latin typeface="Trebuchet MS" panose="020B0603020202020204" pitchFamily="34" charset="0"/>
                <a:cs typeface="Times New Roman"/>
              </a:rPr>
              <a:t>этих </a:t>
            </a:r>
            <a:r>
              <a:rPr sz="1500" b="1" spc="-15" dirty="0">
                <a:latin typeface="Trebuchet MS" panose="020B0603020202020204" pitchFamily="34" charset="0"/>
                <a:cs typeface="Times New Roman"/>
              </a:rPr>
              <a:t>торгов, </a:t>
            </a:r>
            <a:r>
              <a:rPr sz="1500" b="1" dirty="0">
                <a:latin typeface="Trebuchet MS" panose="020B0603020202020204" pitchFamily="34" charset="0"/>
                <a:cs typeface="Times New Roman"/>
              </a:rPr>
              <a:t>если такие </a:t>
            </a:r>
            <a:r>
              <a:rPr sz="1500" b="1" spc="-10" dirty="0">
                <a:latin typeface="Trebuchet MS" panose="020B0603020202020204" pitchFamily="34" charset="0"/>
                <a:cs typeface="Times New Roman"/>
              </a:rPr>
              <a:t>соглашения </a:t>
            </a:r>
            <a:r>
              <a:rPr sz="1500" b="1" spc="-5" dirty="0">
                <a:latin typeface="Trebuchet MS" panose="020B0603020202020204" pitchFamily="34" charset="0"/>
                <a:cs typeface="Times New Roman"/>
              </a:rPr>
              <a:t>имеют своей </a:t>
            </a:r>
            <a:r>
              <a:rPr sz="1500" b="1" dirty="0">
                <a:latin typeface="Trebuchet MS" panose="020B0603020202020204" pitchFamily="34" charset="0"/>
                <a:cs typeface="Times New Roman"/>
              </a:rPr>
              <a:t>целью </a:t>
            </a:r>
            <a:r>
              <a:rPr sz="1500" b="1" spc="-5" dirty="0">
                <a:latin typeface="Trebuchet MS" panose="020B0603020202020204" pitchFamily="34" charset="0"/>
                <a:cs typeface="Times New Roman"/>
              </a:rPr>
              <a:t>либо </a:t>
            </a:r>
            <a:r>
              <a:rPr sz="1500" b="1" spc="-10" dirty="0">
                <a:latin typeface="Trebuchet MS" panose="020B0603020202020204" pitchFamily="34" charset="0"/>
                <a:cs typeface="Times New Roman"/>
              </a:rPr>
              <a:t>приводят </a:t>
            </a:r>
            <a:r>
              <a:rPr sz="1500" b="1" spc="-5" dirty="0">
                <a:latin typeface="Trebuchet MS" panose="020B0603020202020204" pitchFamily="34" charset="0"/>
                <a:cs typeface="Times New Roman"/>
              </a:rPr>
              <a:t>или могут </a:t>
            </a:r>
            <a:r>
              <a:rPr sz="1500" b="1" dirty="0">
                <a:latin typeface="Trebuchet MS" panose="020B0603020202020204" pitchFamily="34" charset="0"/>
                <a:cs typeface="Times New Roman"/>
              </a:rPr>
              <a:t>привести к ограничению  </a:t>
            </a:r>
            <a:r>
              <a:rPr sz="1500" b="1" spc="-10" dirty="0">
                <a:latin typeface="Trebuchet MS" panose="020B0603020202020204" pitchFamily="34" charset="0"/>
                <a:cs typeface="Times New Roman"/>
              </a:rPr>
              <a:t>конкуренции </a:t>
            </a:r>
            <a:r>
              <a:rPr sz="1500" b="1" dirty="0">
                <a:latin typeface="Trebuchet MS" panose="020B0603020202020204" pitchFamily="34" charset="0"/>
                <a:cs typeface="Times New Roman"/>
              </a:rPr>
              <a:t>и </a:t>
            </a:r>
            <a:r>
              <a:rPr sz="1500" b="1" spc="-5" dirty="0">
                <a:latin typeface="Trebuchet MS" panose="020B0603020202020204" pitchFamily="34" charset="0"/>
                <a:cs typeface="Times New Roman"/>
              </a:rPr>
              <a:t>(или) созданию </a:t>
            </a:r>
            <a:r>
              <a:rPr sz="1500" b="1" dirty="0">
                <a:latin typeface="Trebuchet MS" panose="020B0603020202020204" pitchFamily="34" charset="0"/>
                <a:cs typeface="Times New Roman"/>
              </a:rPr>
              <a:t>преимущественных </a:t>
            </a:r>
            <a:r>
              <a:rPr sz="1500" b="1" spc="-10" dirty="0">
                <a:latin typeface="Trebuchet MS" panose="020B0603020202020204" pitchFamily="34" charset="0"/>
                <a:cs typeface="Times New Roman"/>
              </a:rPr>
              <a:t>условий </a:t>
            </a:r>
            <a:r>
              <a:rPr sz="1500" b="1" spc="-5" dirty="0">
                <a:latin typeface="Trebuchet MS" panose="020B0603020202020204" pitchFamily="34" charset="0"/>
                <a:cs typeface="Times New Roman"/>
              </a:rPr>
              <a:t>для каких-либо участников, </a:t>
            </a:r>
            <a:r>
              <a:rPr sz="1500" b="1" dirty="0">
                <a:latin typeface="Trebuchet MS" panose="020B0603020202020204" pitchFamily="34" charset="0"/>
                <a:cs typeface="Times New Roman"/>
              </a:rPr>
              <a:t>если </a:t>
            </a:r>
            <a:r>
              <a:rPr sz="1500" b="1" spc="-5" dirty="0">
                <a:latin typeface="Trebuchet MS" panose="020B0603020202020204" pitchFamily="34" charset="0"/>
                <a:cs typeface="Times New Roman"/>
              </a:rPr>
              <a:t>иное не  </a:t>
            </a:r>
            <a:r>
              <a:rPr sz="1500" b="1" spc="-10" dirty="0">
                <a:latin typeface="Trebuchet MS" panose="020B0603020202020204" pitchFamily="34" charset="0"/>
                <a:cs typeface="Times New Roman"/>
              </a:rPr>
              <a:t>предусмотрено законодательством Российской</a:t>
            </a:r>
            <a:r>
              <a:rPr sz="1500" b="1" spc="85" dirty="0">
                <a:latin typeface="Trebuchet MS" panose="020B0603020202020204" pitchFamily="34" charset="0"/>
                <a:cs typeface="Times New Roman"/>
              </a:rPr>
              <a:t> </a:t>
            </a:r>
            <a:r>
              <a:rPr sz="1500" b="1" spc="-5" dirty="0">
                <a:latin typeface="Trebuchet MS" panose="020B0603020202020204" pitchFamily="34" charset="0"/>
                <a:cs typeface="Times New Roman"/>
              </a:rPr>
              <a:t>Федерации</a:t>
            </a:r>
            <a:r>
              <a:rPr sz="1500" spc="-5" dirty="0">
                <a:latin typeface="Trebuchet MS" panose="020B0603020202020204" pitchFamily="34" charset="0"/>
                <a:cs typeface="Times New Roman"/>
              </a:rPr>
              <a:t>;</a:t>
            </a:r>
            <a:endParaRPr sz="1500" dirty="0">
              <a:latin typeface="Trebuchet MS" panose="020B0603020202020204" pitchFamily="34" charset="0"/>
              <a:cs typeface="Times New Roman"/>
            </a:endParaRPr>
          </a:p>
          <a:p>
            <a:pPr marL="12700" marR="130810">
              <a:lnSpc>
                <a:spcPct val="90000"/>
              </a:lnSpc>
              <a:buAutoNum type="arabicParenR"/>
              <a:tabLst>
                <a:tab pos="205104" algn="l"/>
              </a:tabLst>
            </a:pPr>
            <a:r>
              <a:rPr sz="1500" spc="-5" dirty="0">
                <a:latin typeface="Trebuchet MS" panose="020B0603020202020204" pitchFamily="34" charset="0"/>
                <a:cs typeface="Times New Roman"/>
              </a:rPr>
              <a:t>создание участнику </a:t>
            </a:r>
            <a:r>
              <a:rPr sz="1500" spc="-10" dirty="0">
                <a:latin typeface="Trebuchet MS" panose="020B0603020202020204" pitchFamily="34" charset="0"/>
                <a:cs typeface="Times New Roman"/>
              </a:rPr>
              <a:t>торгов,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предложений </a:t>
            </a:r>
            <a:r>
              <a:rPr sz="1500" dirty="0">
                <a:latin typeface="Trebuchet MS" panose="020B0603020202020204" pitchFamily="34" charset="0"/>
                <a:cs typeface="Times New Roman"/>
              </a:rPr>
              <a:t>или </a:t>
            </a:r>
            <a:r>
              <a:rPr sz="1500" spc="-5" dirty="0">
                <a:latin typeface="Trebuchet MS" panose="020B0603020202020204" pitchFamily="34" charset="0"/>
                <a:cs typeface="Times New Roman"/>
              </a:rPr>
              <a:t>нескольким участникам </a:t>
            </a:r>
            <a:r>
              <a:rPr sz="1500" spc="-10" dirty="0">
                <a:latin typeface="Trebuchet MS" panose="020B0603020202020204" pitchFamily="34" charset="0"/>
                <a:cs typeface="Times New Roman"/>
              </a:rPr>
              <a:t>торгов,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spc="5" dirty="0">
                <a:latin typeface="Trebuchet MS" panose="020B0603020202020204" pitchFamily="34" charset="0"/>
                <a:cs typeface="Times New Roman"/>
              </a:rPr>
              <a:t>запроса </a:t>
            </a:r>
            <a:r>
              <a:rPr sz="1500" spc="-5" dirty="0">
                <a:latin typeface="Trebuchet MS" panose="020B0603020202020204" pitchFamily="34" charset="0"/>
                <a:cs typeface="Times New Roman"/>
              </a:rPr>
              <a:t>предложений </a:t>
            </a:r>
            <a:r>
              <a:rPr sz="1500" dirty="0">
                <a:latin typeface="Trebuchet MS" panose="020B0603020202020204" pitchFamily="34" charset="0"/>
                <a:cs typeface="Times New Roman"/>
              </a:rPr>
              <a:t>преимущественных </a:t>
            </a:r>
            <a:r>
              <a:rPr sz="1500" spc="-5" dirty="0">
                <a:latin typeface="Trebuchet MS" panose="020B0603020202020204" pitchFamily="34" charset="0"/>
                <a:cs typeface="Times New Roman"/>
              </a:rPr>
              <a:t>условий </a:t>
            </a:r>
            <a:r>
              <a:rPr sz="1500" dirty="0">
                <a:latin typeface="Trebuchet MS" panose="020B0603020202020204" pitchFamily="34" charset="0"/>
                <a:cs typeface="Times New Roman"/>
              </a:rPr>
              <a:t>участия в </a:t>
            </a:r>
            <a:r>
              <a:rPr sz="1500" spc="-5" dirty="0">
                <a:latin typeface="Trebuchet MS" panose="020B0603020202020204" pitchFamily="34" charset="0"/>
                <a:cs typeface="Times New Roman"/>
              </a:rPr>
              <a:t>торгах, </a:t>
            </a:r>
            <a:r>
              <a:rPr sz="1500" spc="5" dirty="0">
                <a:latin typeface="Trebuchet MS" panose="020B0603020202020204" pitchFamily="34" charset="0"/>
                <a:cs typeface="Times New Roman"/>
              </a:rPr>
              <a:t>запросе </a:t>
            </a:r>
            <a:r>
              <a:rPr sz="1500" spc="-10" dirty="0">
                <a:latin typeface="Trebuchet MS" panose="020B0603020202020204" pitchFamily="34" charset="0"/>
                <a:cs typeface="Times New Roman"/>
              </a:rPr>
              <a:t>котировок, </a:t>
            </a:r>
            <a:r>
              <a:rPr sz="1500" spc="5" dirty="0">
                <a:latin typeface="Trebuchet MS" panose="020B0603020202020204" pitchFamily="34" charset="0"/>
                <a:cs typeface="Times New Roman"/>
              </a:rPr>
              <a:t>запросе  </a:t>
            </a:r>
            <a:r>
              <a:rPr sz="1500" spc="-10" dirty="0">
                <a:latin typeface="Trebuchet MS" panose="020B0603020202020204" pitchFamily="34" charset="0"/>
                <a:cs typeface="Times New Roman"/>
              </a:rPr>
              <a:t>предложений, </a:t>
            </a:r>
            <a:r>
              <a:rPr sz="1500" dirty="0">
                <a:latin typeface="Trebuchet MS" panose="020B0603020202020204" pitchFamily="34" charset="0"/>
                <a:cs typeface="Times New Roman"/>
              </a:rPr>
              <a:t>в </a:t>
            </a:r>
            <a:r>
              <a:rPr sz="1500" spc="-15" dirty="0">
                <a:latin typeface="Trebuchet MS" panose="020B0603020202020204" pitchFamily="34" charset="0"/>
                <a:cs typeface="Times New Roman"/>
              </a:rPr>
              <a:t>том </a:t>
            </a:r>
            <a:r>
              <a:rPr sz="1500" dirty="0">
                <a:latin typeface="Trebuchet MS" panose="020B0603020202020204" pitchFamily="34" charset="0"/>
                <a:cs typeface="Times New Roman"/>
              </a:rPr>
              <a:t>числе </a:t>
            </a:r>
            <a:r>
              <a:rPr sz="1500" spc="-5" dirty="0">
                <a:latin typeface="Trebuchet MS" panose="020B0603020202020204" pitchFamily="34" charset="0"/>
                <a:cs typeface="Times New Roman"/>
              </a:rPr>
              <a:t>путем </a:t>
            </a:r>
            <a:r>
              <a:rPr sz="1500" dirty="0">
                <a:latin typeface="Trebuchet MS" panose="020B0603020202020204" pitchFamily="34" charset="0"/>
                <a:cs typeface="Times New Roman"/>
              </a:rPr>
              <a:t>доступа к </a:t>
            </a:r>
            <a:r>
              <a:rPr sz="1500" spc="-5" dirty="0">
                <a:latin typeface="Trebuchet MS" panose="020B0603020202020204" pitchFamily="34" charset="0"/>
                <a:cs typeface="Times New Roman"/>
              </a:rPr>
              <a:t>информации, </a:t>
            </a:r>
            <a:r>
              <a:rPr sz="1500" spc="10" dirty="0">
                <a:latin typeface="Trebuchet MS" panose="020B0603020202020204" pitchFamily="34" charset="0"/>
                <a:cs typeface="Times New Roman"/>
              </a:rPr>
              <a:t>если </a:t>
            </a:r>
            <a:r>
              <a:rPr sz="1500" spc="5" dirty="0">
                <a:latin typeface="Trebuchet MS" panose="020B0603020202020204" pitchFamily="34" charset="0"/>
                <a:cs typeface="Times New Roman"/>
              </a:rPr>
              <a:t>иное </a:t>
            </a:r>
            <a:r>
              <a:rPr sz="1500" dirty="0">
                <a:latin typeface="Trebuchet MS" panose="020B0603020202020204" pitchFamily="34" charset="0"/>
                <a:cs typeface="Times New Roman"/>
              </a:rPr>
              <a:t>не </a:t>
            </a:r>
            <a:r>
              <a:rPr sz="1500" spc="-5" dirty="0">
                <a:latin typeface="Trebuchet MS" panose="020B0603020202020204" pitchFamily="34" charset="0"/>
                <a:cs typeface="Times New Roman"/>
              </a:rPr>
              <a:t>установлено </a:t>
            </a:r>
            <a:r>
              <a:rPr sz="1500" dirty="0">
                <a:latin typeface="Trebuchet MS" panose="020B0603020202020204" pitchFamily="34" charset="0"/>
                <a:cs typeface="Times New Roman"/>
              </a:rPr>
              <a:t>федеральным</a:t>
            </a:r>
            <a:r>
              <a:rPr sz="1500" spc="-10" dirty="0">
                <a:latin typeface="Trebuchet MS" panose="020B0603020202020204" pitchFamily="34" charset="0"/>
                <a:cs typeface="Times New Roman"/>
              </a:rPr>
              <a:t> законом;</a:t>
            </a:r>
            <a:endParaRPr sz="1500" dirty="0">
              <a:latin typeface="Trebuchet MS" panose="020B0603020202020204" pitchFamily="34" charset="0"/>
              <a:cs typeface="Times New Roman"/>
            </a:endParaRPr>
          </a:p>
          <a:p>
            <a:pPr marL="204470" indent="-191770">
              <a:lnSpc>
                <a:spcPct val="90000"/>
              </a:lnSpc>
              <a:buAutoNum type="arabicParenR"/>
              <a:tabLst>
                <a:tab pos="205104" algn="l"/>
              </a:tabLst>
            </a:pPr>
            <a:r>
              <a:rPr sz="1500" spc="-5" dirty="0">
                <a:latin typeface="Trebuchet MS" panose="020B0603020202020204" pitchFamily="34" charset="0"/>
                <a:cs typeface="Times New Roman"/>
              </a:rPr>
              <a:t>нарушение порядка </a:t>
            </a:r>
            <a:r>
              <a:rPr sz="1500" dirty="0">
                <a:latin typeface="Trebuchet MS" panose="020B0603020202020204" pitchFamily="34" charset="0"/>
                <a:cs typeface="Times New Roman"/>
              </a:rPr>
              <a:t>определения </a:t>
            </a:r>
            <a:r>
              <a:rPr sz="1500" spc="-5" dirty="0">
                <a:latin typeface="Trebuchet MS" panose="020B0603020202020204" pitchFamily="34" charset="0"/>
                <a:cs typeface="Times New Roman"/>
              </a:rPr>
              <a:t>победителя </a:t>
            </a:r>
            <a:r>
              <a:rPr sz="1500" dirty="0">
                <a:latin typeface="Trebuchet MS" panose="020B0603020202020204" pitchFamily="34" charset="0"/>
                <a:cs typeface="Times New Roman"/>
              </a:rPr>
              <a:t>или </a:t>
            </a:r>
            <a:r>
              <a:rPr sz="1500" spc="-5" dirty="0">
                <a:latin typeface="Trebuchet MS" panose="020B0603020202020204" pitchFamily="34" charset="0"/>
                <a:cs typeface="Times New Roman"/>
              </a:rPr>
              <a:t>победителей </a:t>
            </a:r>
            <a:r>
              <a:rPr sz="1500" spc="-10" dirty="0">
                <a:latin typeface="Trebuchet MS" panose="020B0603020202020204" pitchFamily="34" charset="0"/>
                <a:cs typeface="Times New Roman"/>
              </a:rPr>
              <a:t>торгов,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запроса</a:t>
            </a:r>
            <a:r>
              <a:rPr sz="1500" spc="-65" dirty="0">
                <a:latin typeface="Trebuchet MS" panose="020B0603020202020204" pitchFamily="34" charset="0"/>
                <a:cs typeface="Times New Roman"/>
              </a:rPr>
              <a:t> </a:t>
            </a:r>
            <a:r>
              <a:rPr sz="1500" spc="-5" dirty="0">
                <a:latin typeface="Trebuchet MS" panose="020B0603020202020204" pitchFamily="34" charset="0"/>
                <a:cs typeface="Times New Roman"/>
              </a:rPr>
              <a:t>предложений;</a:t>
            </a:r>
            <a:endParaRPr sz="1500" dirty="0">
              <a:latin typeface="Trebuchet MS" panose="020B0603020202020204" pitchFamily="34" charset="0"/>
              <a:cs typeface="Times New Roman"/>
            </a:endParaRPr>
          </a:p>
          <a:p>
            <a:pPr marL="12700" marR="619760">
              <a:lnSpc>
                <a:spcPct val="90000"/>
              </a:lnSpc>
              <a:buAutoNum type="arabicParenR"/>
              <a:tabLst>
                <a:tab pos="205104" algn="l"/>
              </a:tabLst>
            </a:pPr>
            <a:r>
              <a:rPr sz="1500" spc="-5" dirty="0">
                <a:latin typeface="Trebuchet MS" panose="020B0603020202020204" pitchFamily="34" charset="0"/>
                <a:cs typeface="Times New Roman"/>
              </a:rPr>
              <a:t>участие организаторов </a:t>
            </a:r>
            <a:r>
              <a:rPr sz="1500" spc="-10" dirty="0">
                <a:latin typeface="Trebuchet MS" panose="020B0603020202020204" pitchFamily="34" charset="0"/>
                <a:cs typeface="Times New Roman"/>
              </a:rPr>
              <a:t>торгов,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запроса </a:t>
            </a:r>
            <a:r>
              <a:rPr sz="1500" spc="-10" dirty="0">
                <a:latin typeface="Trebuchet MS" panose="020B0603020202020204" pitchFamily="34" charset="0"/>
                <a:cs typeface="Times New Roman"/>
              </a:rPr>
              <a:t>предложений </a:t>
            </a:r>
            <a:r>
              <a:rPr sz="1500" dirty="0">
                <a:latin typeface="Trebuchet MS" panose="020B0603020202020204" pitchFamily="34" charset="0"/>
                <a:cs typeface="Times New Roman"/>
              </a:rPr>
              <a:t>или </a:t>
            </a:r>
            <a:r>
              <a:rPr sz="1500" spc="-15" dirty="0">
                <a:latin typeface="Trebuchet MS" panose="020B0603020202020204" pitchFamily="34" charset="0"/>
                <a:cs typeface="Times New Roman"/>
              </a:rPr>
              <a:t>заказчиков </a:t>
            </a:r>
            <a:r>
              <a:rPr sz="1500" dirty="0">
                <a:latin typeface="Trebuchet MS" panose="020B0603020202020204" pitchFamily="34" charset="0"/>
                <a:cs typeface="Times New Roman"/>
              </a:rPr>
              <a:t>и (или) </a:t>
            </a:r>
            <a:r>
              <a:rPr sz="1500" spc="-10" dirty="0">
                <a:latin typeface="Trebuchet MS" panose="020B0603020202020204" pitchFamily="34" charset="0"/>
                <a:cs typeface="Times New Roman"/>
              </a:rPr>
              <a:t>работников  </a:t>
            </a:r>
            <a:r>
              <a:rPr sz="1500" spc="-5" dirty="0">
                <a:latin typeface="Trebuchet MS" panose="020B0603020202020204" pitchFamily="34" charset="0"/>
                <a:cs typeface="Times New Roman"/>
              </a:rPr>
              <a:t>организаторов </a:t>
            </a:r>
            <a:r>
              <a:rPr sz="1500" dirty="0">
                <a:latin typeface="Trebuchet MS" panose="020B0603020202020204" pitchFamily="34" charset="0"/>
                <a:cs typeface="Times New Roman"/>
              </a:rPr>
              <a:t>или </a:t>
            </a:r>
            <a:r>
              <a:rPr sz="1500" spc="-10" dirty="0">
                <a:latin typeface="Trebuchet MS" panose="020B0603020202020204" pitchFamily="34" charset="0"/>
                <a:cs typeface="Times New Roman"/>
              </a:rPr>
              <a:t>работников </a:t>
            </a:r>
            <a:r>
              <a:rPr sz="1500" spc="-15" dirty="0">
                <a:latin typeface="Trebuchet MS" panose="020B0603020202020204" pitchFamily="34" charset="0"/>
                <a:cs typeface="Times New Roman"/>
              </a:rPr>
              <a:t>заказчиков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торгах, </a:t>
            </a:r>
            <a:r>
              <a:rPr sz="1500" dirty="0">
                <a:latin typeface="Trebuchet MS" panose="020B0603020202020204" pitchFamily="34" charset="0"/>
                <a:cs typeface="Times New Roman"/>
              </a:rPr>
              <a:t>запросе </a:t>
            </a:r>
            <a:r>
              <a:rPr sz="1500" spc="-10" dirty="0">
                <a:latin typeface="Trebuchet MS" panose="020B0603020202020204" pitchFamily="34" charset="0"/>
                <a:cs typeface="Times New Roman"/>
              </a:rPr>
              <a:t>котировок, </a:t>
            </a:r>
            <a:r>
              <a:rPr sz="1500" dirty="0">
                <a:latin typeface="Trebuchet MS" panose="020B0603020202020204" pitchFamily="34" charset="0"/>
                <a:cs typeface="Times New Roman"/>
              </a:rPr>
              <a:t>запросе</a:t>
            </a:r>
            <a:r>
              <a:rPr sz="1500" spc="-25" dirty="0">
                <a:latin typeface="Trebuchet MS" panose="020B0603020202020204" pitchFamily="34" charset="0"/>
                <a:cs typeface="Times New Roman"/>
              </a:rPr>
              <a:t> </a:t>
            </a:r>
            <a:r>
              <a:rPr sz="1500" spc="-10" dirty="0">
                <a:latin typeface="Trebuchet MS" panose="020B0603020202020204" pitchFamily="34" charset="0"/>
                <a:cs typeface="Times New Roman"/>
              </a:rPr>
              <a:t>предложений.</a:t>
            </a:r>
            <a:endParaRPr sz="1500" dirty="0">
              <a:latin typeface="Trebuchet MS" panose="020B0603020202020204" pitchFamily="34" charset="0"/>
              <a:cs typeface="Times New Roman"/>
            </a:endParaRPr>
          </a:p>
          <a:p>
            <a:pPr marL="31115" marR="23495" indent="2540">
              <a:lnSpc>
                <a:spcPct val="90000"/>
              </a:lnSpc>
            </a:pPr>
            <a:r>
              <a:rPr sz="1500" b="1" i="1" spc="-10" dirty="0">
                <a:latin typeface="Trebuchet MS" panose="020B0603020202020204" pitchFamily="34" charset="0"/>
                <a:cs typeface="Times New Roman"/>
              </a:rPr>
              <a:t>Равным образом, </a:t>
            </a:r>
            <a:r>
              <a:rPr sz="1500" b="1" i="1" spc="-15" dirty="0">
                <a:latin typeface="Trebuchet MS" panose="020B0603020202020204" pitchFamily="34" charset="0"/>
                <a:cs typeface="Times New Roman"/>
              </a:rPr>
              <a:t>исходя </a:t>
            </a:r>
            <a:r>
              <a:rPr sz="1500" b="1" i="1" dirty="0">
                <a:latin typeface="Trebuchet MS" panose="020B0603020202020204" pitchFamily="34" charset="0"/>
                <a:cs typeface="Times New Roman"/>
              </a:rPr>
              <a:t>из </a:t>
            </a:r>
            <a:r>
              <a:rPr sz="1500" b="1" i="1" spc="-5" dirty="0">
                <a:latin typeface="Trebuchet MS" panose="020B0603020202020204" pitchFamily="34" charset="0"/>
                <a:cs typeface="Times New Roman"/>
              </a:rPr>
              <a:t>требований </a:t>
            </a:r>
            <a:r>
              <a:rPr sz="1500" b="1" i="1" spc="5" dirty="0">
                <a:latin typeface="Trebuchet MS" panose="020B0603020202020204" pitchFamily="34" charset="0"/>
                <a:cs typeface="Times New Roman"/>
              </a:rPr>
              <a:t>части </a:t>
            </a:r>
            <a:r>
              <a:rPr sz="1500" b="1" i="1" dirty="0">
                <a:latin typeface="Trebuchet MS" panose="020B0603020202020204" pitchFamily="34" charset="0"/>
                <a:cs typeface="Times New Roman"/>
              </a:rPr>
              <a:t>5 статьи 17 </a:t>
            </a:r>
            <a:r>
              <a:rPr sz="1500" b="1" i="1" spc="-10" dirty="0">
                <a:latin typeface="Trebuchet MS" panose="020B0603020202020204" pitchFamily="34" charset="0"/>
                <a:cs typeface="Times New Roman"/>
              </a:rPr>
              <a:t>Закона, </a:t>
            </a:r>
            <a:r>
              <a:rPr sz="1500" b="1" i="1" dirty="0">
                <a:latin typeface="Trebuchet MS" panose="020B0603020202020204" pitchFamily="34" charset="0"/>
                <a:cs typeface="Times New Roman"/>
              </a:rPr>
              <a:t>частей 2 - 3.1 статьи 3 </a:t>
            </a:r>
            <a:r>
              <a:rPr sz="1500" b="1" i="1" spc="-5" dirty="0">
                <a:latin typeface="Trebuchet MS" panose="020B0603020202020204" pitchFamily="34" charset="0"/>
                <a:cs typeface="Times New Roman"/>
              </a:rPr>
              <a:t>Федерального </a:t>
            </a:r>
            <a:r>
              <a:rPr sz="1500" b="1" i="1" spc="-10" dirty="0">
                <a:latin typeface="Trebuchet MS" panose="020B0603020202020204" pitchFamily="34" charset="0"/>
                <a:cs typeface="Times New Roman"/>
              </a:rPr>
              <a:t>закона  </a:t>
            </a:r>
            <a:r>
              <a:rPr sz="1500" b="1" i="1" dirty="0">
                <a:latin typeface="Trebuchet MS" panose="020B0603020202020204" pitchFamily="34" charset="0"/>
                <a:cs typeface="Times New Roman"/>
              </a:rPr>
              <a:t>от 18 </a:t>
            </a:r>
            <a:r>
              <a:rPr sz="1500" b="1" i="1" spc="-10" dirty="0">
                <a:latin typeface="Trebuchet MS" panose="020B0603020202020204" pitchFamily="34" charset="0"/>
                <a:cs typeface="Times New Roman"/>
              </a:rPr>
              <a:t>июля </a:t>
            </a:r>
            <a:r>
              <a:rPr sz="1500" b="1" i="1" spc="-20" dirty="0">
                <a:latin typeface="Trebuchet MS" panose="020B0603020202020204" pitchFamily="34" charset="0"/>
                <a:cs typeface="Times New Roman"/>
              </a:rPr>
              <a:t>2011 </a:t>
            </a:r>
            <a:r>
              <a:rPr sz="1500" b="1" i="1" spc="-5" dirty="0">
                <a:latin typeface="Trebuchet MS" panose="020B0603020202020204" pitchFamily="34" charset="0"/>
                <a:cs typeface="Times New Roman"/>
              </a:rPr>
              <a:t>года </a:t>
            </a:r>
            <a:r>
              <a:rPr sz="1500" b="1" i="1" dirty="0">
                <a:latin typeface="Trebuchet MS" panose="020B0603020202020204" pitchFamily="34" charset="0"/>
                <a:cs typeface="Times New Roman"/>
              </a:rPr>
              <a:t>N 223-ФЗ "О </a:t>
            </a:r>
            <a:r>
              <a:rPr sz="1500" b="1" i="1" spc="-5" dirty="0">
                <a:latin typeface="Trebuchet MS" panose="020B0603020202020204" pitchFamily="34" charset="0"/>
                <a:cs typeface="Times New Roman"/>
              </a:rPr>
              <a:t>закупках товаров, </a:t>
            </a:r>
            <a:r>
              <a:rPr sz="1500" b="1" i="1" dirty="0">
                <a:latin typeface="Trebuchet MS" panose="020B0603020202020204" pitchFamily="34" charset="0"/>
                <a:cs typeface="Times New Roman"/>
              </a:rPr>
              <a:t>работ, </a:t>
            </a:r>
            <a:r>
              <a:rPr sz="1500" b="1" i="1" spc="-5" dirty="0">
                <a:latin typeface="Trebuchet MS" panose="020B0603020202020204" pitchFamily="34" charset="0"/>
                <a:cs typeface="Times New Roman"/>
              </a:rPr>
              <a:t>услуг отдельными </a:t>
            </a:r>
            <a:r>
              <a:rPr sz="1500" b="1" i="1" dirty="0">
                <a:latin typeface="Trebuchet MS" panose="020B0603020202020204" pitchFamily="34" charset="0"/>
                <a:cs typeface="Times New Roman"/>
              </a:rPr>
              <a:t>видами </a:t>
            </a:r>
            <a:r>
              <a:rPr sz="1500" b="1" i="1" spc="-5" dirty="0">
                <a:latin typeface="Trebuchet MS" panose="020B0603020202020204" pitchFamily="34" charset="0"/>
                <a:cs typeface="Times New Roman"/>
              </a:rPr>
              <a:t>юридических </a:t>
            </a:r>
            <a:r>
              <a:rPr sz="1500" b="1" i="1" dirty="0">
                <a:latin typeface="Trebuchet MS" panose="020B0603020202020204" pitchFamily="34" charset="0"/>
                <a:cs typeface="Times New Roman"/>
              </a:rPr>
              <a:t>лиц"</a:t>
            </a:r>
            <a:r>
              <a:rPr sz="1500" b="1" i="1" spc="-135" dirty="0">
                <a:latin typeface="Trebuchet MS" panose="020B0603020202020204" pitchFamily="34" charset="0"/>
                <a:cs typeface="Times New Roman"/>
              </a:rPr>
              <a:t> </a:t>
            </a:r>
            <a:r>
              <a:rPr sz="1500" b="1" i="1" dirty="0">
                <a:latin typeface="Trebuchet MS" panose="020B0603020202020204" pitchFamily="34" charset="0"/>
                <a:cs typeface="Times New Roman"/>
              </a:rPr>
              <a:t>(далее</a:t>
            </a:r>
            <a:endParaRPr sz="1500" dirty="0">
              <a:latin typeface="Trebuchet MS" panose="020B0603020202020204" pitchFamily="34" charset="0"/>
              <a:cs typeface="Times New Roman"/>
            </a:endParaRPr>
          </a:p>
          <a:p>
            <a:pPr marL="60325" marR="55244" indent="284480">
              <a:lnSpc>
                <a:spcPct val="90000"/>
              </a:lnSpc>
            </a:pPr>
            <a:r>
              <a:rPr sz="1500" b="1" i="1" dirty="0">
                <a:latin typeface="Trebuchet MS" panose="020B0603020202020204" pitchFamily="34" charset="0"/>
                <a:cs typeface="Times New Roman"/>
              </a:rPr>
              <a:t>- </a:t>
            </a:r>
            <a:r>
              <a:rPr sz="1500" b="1" i="1" spc="-10" dirty="0">
                <a:latin typeface="Trebuchet MS" panose="020B0603020202020204" pitchFamily="34" charset="0"/>
                <a:cs typeface="Times New Roman"/>
              </a:rPr>
              <a:t>Закон </a:t>
            </a:r>
            <a:r>
              <a:rPr sz="1500" b="1" i="1" dirty="0">
                <a:latin typeface="Trebuchet MS" panose="020B0603020202020204" pitchFamily="34" charset="0"/>
                <a:cs typeface="Times New Roman"/>
              </a:rPr>
              <a:t>о </a:t>
            </a:r>
            <a:r>
              <a:rPr sz="1500" b="1" i="1" spc="-5" dirty="0">
                <a:latin typeface="Trebuchet MS" panose="020B0603020202020204" pitchFamily="34" charset="0"/>
                <a:cs typeface="Times New Roman"/>
              </a:rPr>
              <a:t>закупках) </a:t>
            </a:r>
            <a:r>
              <a:rPr sz="1500" b="1" i="1" dirty="0">
                <a:latin typeface="Trebuchet MS" panose="020B0603020202020204" pitchFamily="34" charset="0"/>
                <a:cs typeface="Times New Roman"/>
              </a:rPr>
              <a:t>в их </a:t>
            </a:r>
            <a:r>
              <a:rPr sz="1500" b="1" i="1" spc="-5" dirty="0">
                <a:latin typeface="Trebuchet MS" panose="020B0603020202020204" pitchFamily="34" charset="0"/>
                <a:cs typeface="Times New Roman"/>
              </a:rPr>
              <a:t>взаимосвязи </a:t>
            </a:r>
            <a:r>
              <a:rPr sz="1500" b="1" i="1" dirty="0">
                <a:latin typeface="Trebuchet MS" panose="020B0603020202020204" pitchFamily="34" charset="0"/>
                <a:cs typeface="Times New Roman"/>
              </a:rPr>
              <a:t>правила </a:t>
            </a:r>
            <a:r>
              <a:rPr sz="1500" b="1" i="1" spc="-5" dirty="0">
                <a:latin typeface="Trebuchet MS" panose="020B0603020202020204" pitchFamily="34" charset="0"/>
                <a:cs typeface="Times New Roman"/>
              </a:rPr>
              <a:t>статьи </a:t>
            </a:r>
            <a:r>
              <a:rPr sz="1500" b="1" i="1" dirty="0">
                <a:latin typeface="Trebuchet MS" panose="020B0603020202020204" pitchFamily="34" charset="0"/>
                <a:cs typeface="Times New Roman"/>
              </a:rPr>
              <a:t>17 </a:t>
            </a:r>
            <a:r>
              <a:rPr sz="1500" b="1" i="1" spc="-10" dirty="0">
                <a:latin typeface="Trebuchet MS" panose="020B0603020202020204" pitchFamily="34" charset="0"/>
                <a:cs typeface="Times New Roman"/>
              </a:rPr>
              <a:t>Закона </a:t>
            </a:r>
            <a:r>
              <a:rPr sz="1500" b="1" i="1" dirty="0">
                <a:latin typeface="Trebuchet MS" panose="020B0603020202020204" pitchFamily="34" charset="0"/>
                <a:cs typeface="Times New Roman"/>
              </a:rPr>
              <a:t>применяются к </a:t>
            </a:r>
            <a:r>
              <a:rPr sz="1500" b="1" i="1" spc="-5" dirty="0">
                <a:latin typeface="Trebuchet MS" panose="020B0603020202020204" pitchFamily="34" charset="0"/>
                <a:cs typeface="Times New Roman"/>
              </a:rPr>
              <a:t>конкурентным закупкам  товаров, </a:t>
            </a:r>
            <a:r>
              <a:rPr sz="1500" b="1" i="1" dirty="0">
                <a:latin typeface="Trebuchet MS" panose="020B0603020202020204" pitchFamily="34" charset="0"/>
                <a:cs typeface="Times New Roman"/>
              </a:rPr>
              <a:t>работ, </a:t>
            </a:r>
            <a:r>
              <a:rPr sz="1500" b="1" i="1" spc="-5" dirty="0">
                <a:latin typeface="Trebuchet MS" panose="020B0603020202020204" pitchFamily="34" charset="0"/>
                <a:cs typeface="Times New Roman"/>
              </a:rPr>
              <a:t>услуг, осуществляемым </a:t>
            </a:r>
            <a:r>
              <a:rPr sz="1500" b="1" i="1" dirty="0">
                <a:latin typeface="Trebuchet MS" panose="020B0603020202020204" pitchFamily="34" charset="0"/>
                <a:cs typeface="Times New Roman"/>
              </a:rPr>
              <a:t>в </a:t>
            </a:r>
            <a:r>
              <a:rPr sz="1500" b="1" i="1" spc="-10" dirty="0">
                <a:latin typeface="Trebuchet MS" panose="020B0603020202020204" pitchFamily="34" charset="0"/>
                <a:cs typeface="Times New Roman"/>
              </a:rPr>
              <a:t>соответствии </a:t>
            </a:r>
            <a:r>
              <a:rPr sz="1500" b="1" i="1" dirty="0">
                <a:latin typeface="Trebuchet MS" panose="020B0603020202020204" pitchFamily="34" charset="0"/>
                <a:cs typeface="Times New Roman"/>
              </a:rPr>
              <a:t>с </a:t>
            </a:r>
            <a:r>
              <a:rPr sz="1500" b="1" i="1" spc="-15" dirty="0">
                <a:latin typeface="Trebuchet MS" panose="020B0603020202020204" pitchFamily="34" charset="0"/>
                <a:cs typeface="Times New Roman"/>
              </a:rPr>
              <a:t>Законом </a:t>
            </a:r>
            <a:r>
              <a:rPr sz="1500" b="1" i="1" dirty="0">
                <a:latin typeface="Trebuchet MS" panose="020B0603020202020204" pitchFamily="34" charset="0"/>
                <a:cs typeface="Times New Roman"/>
              </a:rPr>
              <a:t>о </a:t>
            </a:r>
            <a:r>
              <a:rPr sz="1500" b="1" i="1" spc="-5" dirty="0">
                <a:latin typeface="Trebuchet MS" panose="020B0603020202020204" pitchFamily="34" charset="0"/>
                <a:cs typeface="Times New Roman"/>
              </a:rPr>
              <a:t>закупках </a:t>
            </a:r>
            <a:r>
              <a:rPr sz="1500" b="1" i="1" dirty="0">
                <a:latin typeface="Trebuchet MS" panose="020B0603020202020204" pitchFamily="34" charset="0"/>
                <a:cs typeface="Times New Roman"/>
              </a:rPr>
              <a:t>(далее для </a:t>
            </a:r>
            <a:r>
              <a:rPr sz="1500" b="1" i="1" spc="-10" dirty="0">
                <a:latin typeface="Trebuchet MS" panose="020B0603020202020204" pitchFamily="34" charset="0"/>
                <a:cs typeface="Times New Roman"/>
              </a:rPr>
              <a:t>целей </a:t>
            </a:r>
            <a:r>
              <a:rPr sz="1500" b="1" i="1" dirty="0">
                <a:latin typeface="Trebuchet MS" panose="020B0603020202020204" pitchFamily="34" charset="0"/>
                <a:cs typeface="Times New Roman"/>
              </a:rPr>
              <a:t>данного</a:t>
            </a:r>
            <a:r>
              <a:rPr sz="1500" b="1" i="1" spc="-55" dirty="0">
                <a:latin typeface="Trebuchet MS" panose="020B0603020202020204" pitchFamily="34" charset="0"/>
                <a:cs typeface="Times New Roman"/>
              </a:rPr>
              <a:t> </a:t>
            </a:r>
            <a:r>
              <a:rPr sz="1500" b="1" i="1" spc="-10" dirty="0">
                <a:latin typeface="Trebuchet MS" panose="020B0603020202020204" pitchFamily="34" charset="0"/>
                <a:cs typeface="Times New Roman"/>
              </a:rPr>
              <a:t>раздела</a:t>
            </a:r>
            <a:endParaRPr sz="1500" dirty="0">
              <a:latin typeface="Trebuchet MS" panose="020B0603020202020204" pitchFamily="34" charset="0"/>
              <a:cs typeface="Times New Roman"/>
            </a:endParaRPr>
          </a:p>
          <a:p>
            <a:pPr marL="261620" marR="5080" indent="-247015">
              <a:lnSpc>
                <a:spcPct val="90000"/>
              </a:lnSpc>
            </a:pPr>
            <a:r>
              <a:rPr sz="1500" b="1" i="1" dirty="0">
                <a:latin typeface="Trebuchet MS" panose="020B0603020202020204" pitchFamily="34" charset="0"/>
                <a:cs typeface="Times New Roman"/>
              </a:rPr>
              <a:t>- </a:t>
            </a:r>
            <a:r>
              <a:rPr sz="1500" b="1" i="1" spc="-5" dirty="0">
                <a:latin typeface="Trebuchet MS" panose="020B0603020202020204" pitchFamily="34" charset="0"/>
                <a:cs typeface="Times New Roman"/>
              </a:rPr>
              <a:t>конкурентные </a:t>
            </a:r>
            <a:r>
              <a:rPr sz="1500" b="1" i="1" dirty="0">
                <a:latin typeface="Trebuchet MS" panose="020B0603020202020204" pitchFamily="34" charset="0"/>
                <a:cs typeface="Times New Roman"/>
              </a:rPr>
              <a:t>закупки). </a:t>
            </a:r>
            <a:r>
              <a:rPr sz="1500" b="1" i="1" dirty="0">
                <a:solidFill>
                  <a:srgbClr val="C0504D"/>
                </a:solidFill>
                <a:latin typeface="Trebuchet MS" panose="020B0603020202020204" pitchFamily="34" charset="0"/>
                <a:cs typeface="Times New Roman"/>
              </a:rPr>
              <a:t>ДЕЙСТВИЯ </a:t>
            </a:r>
            <a:r>
              <a:rPr sz="1500" b="1" i="1" spc="-15" dirty="0">
                <a:solidFill>
                  <a:srgbClr val="C0504D"/>
                </a:solidFill>
                <a:latin typeface="Trebuchet MS" panose="020B0603020202020204" pitchFamily="34" charset="0"/>
                <a:cs typeface="Times New Roman"/>
              </a:rPr>
              <a:t>ХОЗЯЙСТВУЮЩИХ </a:t>
            </a:r>
            <a:r>
              <a:rPr sz="1500" b="1" i="1" spc="-10" dirty="0">
                <a:solidFill>
                  <a:srgbClr val="C0504D"/>
                </a:solidFill>
                <a:latin typeface="Trebuchet MS" panose="020B0603020202020204" pitchFamily="34" charset="0"/>
                <a:cs typeface="Times New Roman"/>
              </a:rPr>
              <a:t>СУБЪЕКТОВ </a:t>
            </a:r>
            <a:r>
              <a:rPr sz="1500" b="1" i="1" spc="-5" dirty="0">
                <a:solidFill>
                  <a:srgbClr val="C0504D"/>
                </a:solidFill>
                <a:latin typeface="Trebuchet MS" panose="020B0603020202020204" pitchFamily="34" charset="0"/>
                <a:cs typeface="Times New Roman"/>
              </a:rPr>
              <a:t>ПРИ ОСУЩЕСТВЛЕНИИ ЗАКУПКИ  товаров, </a:t>
            </a:r>
            <a:r>
              <a:rPr sz="1500" b="1" i="1" dirty="0">
                <a:solidFill>
                  <a:srgbClr val="C0504D"/>
                </a:solidFill>
                <a:latin typeface="Trebuchet MS" panose="020B0603020202020204" pitchFamily="34" charset="0"/>
                <a:cs typeface="Times New Roman"/>
              </a:rPr>
              <a:t>работ, </a:t>
            </a:r>
            <a:r>
              <a:rPr sz="1500" b="1" i="1" spc="-5" dirty="0">
                <a:solidFill>
                  <a:srgbClr val="C0504D"/>
                </a:solidFill>
                <a:latin typeface="Trebuchet MS" panose="020B0603020202020204" pitchFamily="34" charset="0"/>
                <a:cs typeface="Times New Roman"/>
              </a:rPr>
              <a:t>услуг </a:t>
            </a:r>
            <a:r>
              <a:rPr sz="1500" b="1" i="1" dirty="0">
                <a:solidFill>
                  <a:srgbClr val="C0504D"/>
                </a:solidFill>
                <a:latin typeface="Trebuchet MS" panose="020B0603020202020204" pitchFamily="34" charset="0"/>
                <a:cs typeface="Times New Roman"/>
              </a:rPr>
              <a:t>У </a:t>
            </a:r>
            <a:r>
              <a:rPr sz="1500" b="1" i="1" spc="-5" dirty="0">
                <a:solidFill>
                  <a:srgbClr val="C0504D"/>
                </a:solidFill>
                <a:latin typeface="Trebuchet MS" panose="020B0603020202020204" pitchFamily="34" charset="0"/>
                <a:cs typeface="Times New Roman"/>
              </a:rPr>
              <a:t>ЕДИНСТВЕННОГО </a:t>
            </a:r>
            <a:r>
              <a:rPr sz="1500" b="1" i="1" spc="-10" dirty="0">
                <a:solidFill>
                  <a:srgbClr val="C0504D"/>
                </a:solidFill>
                <a:latin typeface="Trebuchet MS" panose="020B0603020202020204" pitchFamily="34" charset="0"/>
                <a:cs typeface="Times New Roman"/>
              </a:rPr>
              <a:t>ПОСТАВЩИКА согласно положению </a:t>
            </a:r>
            <a:r>
              <a:rPr sz="1500" b="1" i="1" dirty="0">
                <a:solidFill>
                  <a:srgbClr val="C0504D"/>
                </a:solidFill>
                <a:latin typeface="Trebuchet MS" panose="020B0603020202020204" pitchFamily="34" charset="0"/>
                <a:cs typeface="Times New Roman"/>
              </a:rPr>
              <a:t>о </a:t>
            </a:r>
            <a:r>
              <a:rPr sz="1500" b="1" i="1" spc="-5" dirty="0">
                <a:solidFill>
                  <a:srgbClr val="C0504D"/>
                </a:solidFill>
                <a:latin typeface="Trebuchet MS" panose="020B0603020202020204" pitchFamily="34" charset="0"/>
                <a:cs typeface="Times New Roman"/>
              </a:rPr>
              <a:t>закупке, </a:t>
            </a:r>
            <a:r>
              <a:rPr sz="1500" b="1" i="1" spc="-10" dirty="0">
                <a:solidFill>
                  <a:srgbClr val="C0504D"/>
                </a:solidFill>
                <a:latin typeface="Trebuchet MS" panose="020B0603020202020204" pitchFamily="34" charset="0"/>
                <a:cs typeface="Times New Roman"/>
              </a:rPr>
              <a:t>принятому </a:t>
            </a:r>
            <a:r>
              <a:rPr sz="1500" b="1" i="1" dirty="0">
                <a:solidFill>
                  <a:srgbClr val="C0504D"/>
                </a:solidFill>
                <a:latin typeface="Trebuchet MS" panose="020B0603020202020204" pitchFamily="34" charset="0"/>
                <a:cs typeface="Times New Roman"/>
              </a:rPr>
              <a:t>в  </a:t>
            </a:r>
            <a:r>
              <a:rPr sz="1500" b="1" i="1" spc="-10" dirty="0">
                <a:solidFill>
                  <a:srgbClr val="C0504D"/>
                </a:solidFill>
                <a:latin typeface="Trebuchet MS" panose="020B0603020202020204" pitchFamily="34" charset="0"/>
                <a:cs typeface="Times New Roman"/>
              </a:rPr>
              <a:t>соответствии </a:t>
            </a:r>
            <a:r>
              <a:rPr sz="1500" b="1" i="1" dirty="0">
                <a:solidFill>
                  <a:srgbClr val="C0504D"/>
                </a:solidFill>
                <a:latin typeface="Trebuchet MS" panose="020B0603020202020204" pitchFamily="34" charset="0"/>
                <a:cs typeface="Times New Roman"/>
              </a:rPr>
              <a:t>с </a:t>
            </a:r>
            <a:r>
              <a:rPr sz="1500" b="1" i="1" spc="-15" dirty="0">
                <a:solidFill>
                  <a:srgbClr val="C0504D"/>
                </a:solidFill>
                <a:latin typeface="Trebuchet MS" panose="020B0603020202020204" pitchFamily="34" charset="0"/>
                <a:cs typeface="Times New Roman"/>
              </a:rPr>
              <a:t>Законом </a:t>
            </a:r>
            <a:r>
              <a:rPr sz="1500" b="1" i="1" dirty="0">
                <a:solidFill>
                  <a:srgbClr val="C0504D"/>
                </a:solidFill>
                <a:latin typeface="Trebuchet MS" panose="020B0603020202020204" pitchFamily="34" charset="0"/>
                <a:cs typeface="Times New Roman"/>
              </a:rPr>
              <a:t>о </a:t>
            </a:r>
            <a:r>
              <a:rPr sz="1500" b="1" i="1" spc="-5" dirty="0">
                <a:solidFill>
                  <a:srgbClr val="C0504D"/>
                </a:solidFill>
                <a:latin typeface="Trebuchet MS" panose="020B0603020202020204" pitchFamily="34" charset="0"/>
                <a:cs typeface="Times New Roman"/>
              </a:rPr>
              <a:t>закупках, </a:t>
            </a:r>
            <a:r>
              <a:rPr sz="1500" b="1" i="1" u="heavy" dirty="0">
                <a:solidFill>
                  <a:srgbClr val="C0504D"/>
                </a:solidFill>
                <a:latin typeface="Trebuchet MS" panose="020B0603020202020204" pitchFamily="34" charset="0"/>
                <a:cs typeface="Times New Roman"/>
              </a:rPr>
              <a:t>НЕ МОГУТ </a:t>
            </a:r>
            <a:r>
              <a:rPr sz="1500" b="1" i="1" u="heavy" spc="-5" dirty="0">
                <a:solidFill>
                  <a:srgbClr val="C0504D"/>
                </a:solidFill>
                <a:latin typeface="Trebuchet MS" panose="020B0603020202020204" pitchFamily="34" charset="0"/>
                <a:cs typeface="Times New Roman"/>
              </a:rPr>
              <a:t>БЫТЬ </a:t>
            </a:r>
            <a:r>
              <a:rPr sz="1500" b="1" i="1" u="heavy" spc="-20" dirty="0">
                <a:solidFill>
                  <a:srgbClr val="C0504D"/>
                </a:solidFill>
                <a:latin typeface="Trebuchet MS" panose="020B0603020202020204" pitchFamily="34" charset="0"/>
                <a:cs typeface="Times New Roman"/>
              </a:rPr>
              <a:t>РАССМОТРЕНЫ </a:t>
            </a:r>
            <a:r>
              <a:rPr sz="1500" b="1" i="1" u="heavy" dirty="0">
                <a:solidFill>
                  <a:srgbClr val="C0504D"/>
                </a:solidFill>
                <a:latin typeface="Trebuchet MS" panose="020B0603020202020204" pitchFamily="34" charset="0"/>
                <a:cs typeface="Times New Roman"/>
              </a:rPr>
              <a:t>НА ПРЕДМЕТ</a:t>
            </a:r>
            <a:r>
              <a:rPr sz="1500" b="1" i="1" u="heavy" spc="70" dirty="0">
                <a:solidFill>
                  <a:srgbClr val="C0504D"/>
                </a:solidFill>
                <a:latin typeface="Trebuchet MS" panose="020B0603020202020204" pitchFamily="34" charset="0"/>
                <a:cs typeface="Times New Roman"/>
              </a:rPr>
              <a:t> </a:t>
            </a:r>
            <a:r>
              <a:rPr sz="1500" b="1" i="1" u="heavy" spc="-15" dirty="0">
                <a:solidFill>
                  <a:srgbClr val="C0504D"/>
                </a:solidFill>
                <a:latin typeface="Trebuchet MS" panose="020B0603020202020204" pitchFamily="34" charset="0"/>
                <a:cs typeface="Times New Roman"/>
              </a:rPr>
              <a:t>НАРУШЕНИЯ</a:t>
            </a:r>
            <a:endParaRPr sz="1500" dirty="0">
              <a:latin typeface="Trebuchet MS" panose="020B0603020202020204" pitchFamily="34" charset="0"/>
              <a:cs typeface="Times New Roman"/>
            </a:endParaRPr>
          </a:p>
          <a:p>
            <a:pPr marL="3175">
              <a:lnSpc>
                <a:spcPct val="90000"/>
              </a:lnSpc>
            </a:pPr>
            <a:r>
              <a:rPr sz="1500" b="1" i="1" u="heavy" spc="-25" dirty="0">
                <a:solidFill>
                  <a:srgbClr val="C0504D"/>
                </a:solidFill>
                <a:latin typeface="Trebuchet MS" panose="020B0603020202020204" pitchFamily="34" charset="0"/>
                <a:cs typeface="Times New Roman"/>
              </a:rPr>
              <a:t>СТАТЬИ </a:t>
            </a:r>
            <a:r>
              <a:rPr sz="1500" b="1" i="1" u="heavy" dirty="0">
                <a:solidFill>
                  <a:srgbClr val="C0504D"/>
                </a:solidFill>
                <a:latin typeface="Trebuchet MS" panose="020B0603020202020204" pitchFamily="34" charset="0"/>
                <a:cs typeface="Times New Roman"/>
              </a:rPr>
              <a:t>17 </a:t>
            </a:r>
            <a:r>
              <a:rPr sz="1500" b="1" i="1" spc="-10" dirty="0">
                <a:solidFill>
                  <a:srgbClr val="C0504D"/>
                </a:solidFill>
                <a:latin typeface="Trebuchet MS" panose="020B0603020202020204" pitchFamily="34" charset="0"/>
                <a:cs typeface="Times New Roman"/>
              </a:rPr>
              <a:t>Закона </a:t>
            </a:r>
            <a:r>
              <a:rPr sz="1500" b="1" i="1" dirty="0">
                <a:solidFill>
                  <a:srgbClr val="C0504D"/>
                </a:solidFill>
                <a:latin typeface="Trebuchet MS" panose="020B0603020202020204" pitchFamily="34" charset="0"/>
                <a:cs typeface="Times New Roman"/>
              </a:rPr>
              <a:t>о </a:t>
            </a:r>
            <a:r>
              <a:rPr sz="1500" b="1" i="1" dirty="0" err="1">
                <a:solidFill>
                  <a:srgbClr val="C0504D"/>
                </a:solidFill>
                <a:latin typeface="Trebuchet MS" panose="020B0603020202020204" pitchFamily="34" charset="0"/>
                <a:cs typeface="Times New Roman"/>
              </a:rPr>
              <a:t>защите</a:t>
            </a:r>
            <a:r>
              <a:rPr sz="1500" b="1" i="1" spc="-95" dirty="0">
                <a:solidFill>
                  <a:srgbClr val="C0504D"/>
                </a:solidFill>
                <a:latin typeface="Trebuchet MS" panose="020B0603020202020204" pitchFamily="34" charset="0"/>
                <a:cs typeface="Times New Roman"/>
              </a:rPr>
              <a:t> </a:t>
            </a:r>
            <a:r>
              <a:rPr sz="1500" b="1" i="1" spc="-10" dirty="0" err="1" smtClean="0">
                <a:solidFill>
                  <a:srgbClr val="C0504D"/>
                </a:solidFill>
                <a:latin typeface="Trebuchet MS" panose="020B0603020202020204" pitchFamily="34" charset="0"/>
                <a:cs typeface="Times New Roman"/>
              </a:rPr>
              <a:t>конкуренции</a:t>
            </a:r>
            <a:r>
              <a:rPr lang="ru-RU" sz="1500" b="1" i="1" spc="-10" dirty="0" smtClean="0">
                <a:solidFill>
                  <a:srgbClr val="C0504D"/>
                </a:solidFill>
                <a:latin typeface="Trebuchet MS" panose="020B0603020202020204" pitchFamily="34" charset="0"/>
                <a:cs typeface="Times New Roman"/>
              </a:rPr>
              <a:t> </a:t>
            </a:r>
          </a:p>
          <a:p>
            <a:pPr marL="3175">
              <a:lnSpc>
                <a:spcPct val="90000"/>
              </a:lnSpc>
            </a:pPr>
            <a:endParaRPr lang="ru-RU" sz="1500" i="1" dirty="0">
              <a:latin typeface="Trebuchet MS" panose="020B0603020202020204" pitchFamily="34" charset="0"/>
              <a:cs typeface="Times New Roman"/>
            </a:endParaRPr>
          </a:p>
          <a:p>
            <a:pPr marL="1270" algn="r">
              <a:lnSpc>
                <a:spcPct val="90000"/>
              </a:lnSpc>
            </a:pPr>
            <a:r>
              <a:rPr sz="1500" i="1" dirty="0">
                <a:latin typeface="Trebuchet MS" panose="020B0603020202020204" pitchFamily="34" charset="0"/>
                <a:cs typeface="Times New Roman"/>
              </a:rPr>
              <a:t>(п.37 Постановления Пленума </a:t>
            </a:r>
            <a:r>
              <a:rPr sz="1500" i="1" spc="-35" dirty="0">
                <a:latin typeface="Trebuchet MS" panose="020B0603020202020204" pitchFamily="34" charset="0"/>
                <a:cs typeface="Times New Roman"/>
              </a:rPr>
              <a:t>ВС </a:t>
            </a:r>
            <a:r>
              <a:rPr sz="1500" i="1" spc="-20" dirty="0">
                <a:latin typeface="Trebuchet MS" panose="020B0603020202020204" pitchFamily="34" charset="0"/>
                <a:cs typeface="Times New Roman"/>
              </a:rPr>
              <a:t>РФ </a:t>
            </a:r>
            <a:r>
              <a:rPr sz="1500" i="1" dirty="0">
                <a:latin typeface="Trebuchet MS" panose="020B0603020202020204" pitchFamily="34" charset="0"/>
                <a:cs typeface="Times New Roman"/>
              </a:rPr>
              <a:t>от 04.03.2021 N</a:t>
            </a:r>
            <a:r>
              <a:rPr sz="1500" i="1" spc="-30" dirty="0">
                <a:latin typeface="Trebuchet MS" panose="020B0603020202020204" pitchFamily="34" charset="0"/>
                <a:cs typeface="Times New Roman"/>
              </a:rPr>
              <a:t> </a:t>
            </a:r>
            <a:r>
              <a:rPr sz="1500" i="1" dirty="0">
                <a:latin typeface="Trebuchet MS" panose="020B0603020202020204" pitchFamily="34" charset="0"/>
                <a:cs typeface="Times New Roman"/>
              </a:rPr>
              <a:t>2)</a:t>
            </a:r>
            <a:endParaRPr sz="1500" dirty="0">
              <a:latin typeface="Trebuchet MS" panose="020B0603020202020204" pitchFamily="34" charset="0"/>
              <a:cs typeface="Times New Roman"/>
            </a:endParaRPr>
          </a:p>
        </p:txBody>
      </p:sp>
    </p:spTree>
    <p:extLst>
      <p:ext uri="{BB962C8B-B14F-4D97-AF65-F5344CB8AC3E}">
        <p14:creationId xmlns:p14="http://schemas.microsoft.com/office/powerpoint/2010/main" val="1699965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1528" y="221799"/>
            <a:ext cx="3543491" cy="307777"/>
          </a:xfrm>
          <a:prstGeom prst="rect">
            <a:avLst/>
          </a:prstGeom>
        </p:spPr>
        <p:txBody>
          <a:bodyPr vert="horz" wrap="square" lIns="0" tIns="0" rIns="0" bIns="0" rtlCol="0">
            <a:spAutoFit/>
          </a:bodyPr>
          <a:lstStyle/>
          <a:p>
            <a:pPr marL="12700">
              <a:lnSpc>
                <a:spcPct val="100000"/>
              </a:lnSpc>
            </a:pPr>
            <a:r>
              <a:rPr sz="2000" b="1" dirty="0" smtClean="0">
                <a:solidFill>
                  <a:srgbClr val="17375E"/>
                </a:solidFill>
                <a:latin typeface="Corbel" panose="020B0503020204020204" pitchFamily="34" charset="0"/>
              </a:rPr>
              <a:t>П</a:t>
            </a:r>
            <a:r>
              <a:rPr lang="ru-RU" sz="2000" b="1" dirty="0" smtClean="0">
                <a:solidFill>
                  <a:srgbClr val="17375E"/>
                </a:solidFill>
                <a:latin typeface="Corbel" panose="020B0503020204020204" pitchFamily="34" charset="0"/>
              </a:rPr>
              <a:t>ЕРЕДОВЕРИЕ</a:t>
            </a:r>
            <a:r>
              <a:rPr sz="2000" b="1" dirty="0" smtClean="0">
                <a:solidFill>
                  <a:srgbClr val="17375E"/>
                </a:solidFill>
                <a:latin typeface="Corbel" panose="020B0503020204020204" pitchFamily="34" charset="0"/>
              </a:rPr>
              <a:t> </a:t>
            </a:r>
            <a:r>
              <a:rPr lang="ru-RU" sz="2000" b="1" dirty="0">
                <a:solidFill>
                  <a:srgbClr val="17375E"/>
                </a:solidFill>
                <a:latin typeface="Corbel" panose="020B0503020204020204" pitchFamily="34" charset="0"/>
              </a:rPr>
              <a:t>В</a:t>
            </a:r>
            <a:r>
              <a:rPr sz="2000" b="1" spc="-140" dirty="0" smtClean="0">
                <a:solidFill>
                  <a:srgbClr val="17375E"/>
                </a:solidFill>
                <a:latin typeface="Corbel" panose="020B0503020204020204" pitchFamily="34" charset="0"/>
              </a:rPr>
              <a:t> </a:t>
            </a:r>
            <a:r>
              <a:rPr sz="2000" b="1" dirty="0">
                <a:solidFill>
                  <a:srgbClr val="17375E"/>
                </a:solidFill>
                <a:latin typeface="Corbel" panose="020B0503020204020204" pitchFamily="34" charset="0"/>
              </a:rPr>
              <a:t>МЧД</a:t>
            </a:r>
          </a:p>
        </p:txBody>
      </p:sp>
      <p:sp>
        <p:nvSpPr>
          <p:cNvPr id="3" name="object 3"/>
          <p:cNvSpPr txBox="1"/>
          <p:nvPr/>
        </p:nvSpPr>
        <p:spPr>
          <a:xfrm>
            <a:off x="319531" y="973073"/>
            <a:ext cx="1274445" cy="441959"/>
          </a:xfrm>
          <a:prstGeom prst="rect">
            <a:avLst/>
          </a:prstGeom>
        </p:spPr>
        <p:txBody>
          <a:bodyPr vert="horz" wrap="square" lIns="0" tIns="0" rIns="0" bIns="0" rtlCol="0">
            <a:spAutoFit/>
          </a:bodyPr>
          <a:lstStyle/>
          <a:p>
            <a:pPr marL="74930" marR="5080" indent="-62865">
              <a:lnSpc>
                <a:spcPct val="100000"/>
              </a:lnSpc>
            </a:pPr>
            <a:r>
              <a:rPr sz="1400" b="1" dirty="0">
                <a:solidFill>
                  <a:srgbClr val="17375E"/>
                </a:solidFill>
                <a:latin typeface="Arial"/>
                <a:cs typeface="Arial"/>
              </a:rPr>
              <a:t>Р</a:t>
            </a:r>
            <a:r>
              <a:rPr sz="1400" b="1" spc="-50" dirty="0">
                <a:solidFill>
                  <a:srgbClr val="17375E"/>
                </a:solidFill>
                <a:latin typeface="Arial"/>
                <a:cs typeface="Arial"/>
              </a:rPr>
              <a:t>у</a:t>
            </a:r>
            <a:r>
              <a:rPr sz="1400" b="1" spc="-20" dirty="0">
                <a:solidFill>
                  <a:srgbClr val="17375E"/>
                </a:solidFill>
                <a:latin typeface="Arial"/>
                <a:cs typeface="Arial"/>
              </a:rPr>
              <a:t>к</a:t>
            </a:r>
            <a:r>
              <a:rPr sz="1400" b="1" spc="-10" dirty="0">
                <a:solidFill>
                  <a:srgbClr val="17375E"/>
                </a:solidFill>
                <a:latin typeface="Arial"/>
                <a:cs typeface="Arial"/>
              </a:rPr>
              <a:t>о</a:t>
            </a:r>
            <a:r>
              <a:rPr sz="1400" b="1" spc="-25" dirty="0">
                <a:solidFill>
                  <a:srgbClr val="17375E"/>
                </a:solidFill>
                <a:latin typeface="Arial"/>
                <a:cs typeface="Arial"/>
              </a:rPr>
              <a:t>в</a:t>
            </a:r>
            <a:r>
              <a:rPr sz="1400" b="1" spc="-30" dirty="0">
                <a:solidFill>
                  <a:srgbClr val="17375E"/>
                </a:solidFill>
                <a:latin typeface="Arial"/>
                <a:cs typeface="Arial"/>
              </a:rPr>
              <a:t>о</a:t>
            </a:r>
            <a:r>
              <a:rPr sz="1400" b="1" dirty="0">
                <a:solidFill>
                  <a:srgbClr val="17375E"/>
                </a:solidFill>
                <a:latin typeface="Arial"/>
                <a:cs typeface="Arial"/>
              </a:rPr>
              <a:t>ди</a:t>
            </a:r>
            <a:r>
              <a:rPr sz="1400" b="1" spc="-20" dirty="0">
                <a:solidFill>
                  <a:srgbClr val="17375E"/>
                </a:solidFill>
                <a:latin typeface="Arial"/>
                <a:cs typeface="Arial"/>
              </a:rPr>
              <a:t>т</a:t>
            </a:r>
            <a:r>
              <a:rPr sz="1400" b="1" dirty="0">
                <a:solidFill>
                  <a:srgbClr val="17375E"/>
                </a:solidFill>
                <a:latin typeface="Arial"/>
                <a:cs typeface="Arial"/>
              </a:rPr>
              <a:t>ель  </a:t>
            </a:r>
            <a:r>
              <a:rPr sz="1400" b="1" spc="-5" dirty="0">
                <a:solidFill>
                  <a:srgbClr val="17375E"/>
                </a:solidFill>
                <a:latin typeface="Arial"/>
                <a:cs typeface="Arial"/>
              </a:rPr>
              <a:t>организации</a:t>
            </a:r>
            <a:endParaRPr sz="1400">
              <a:latin typeface="Arial"/>
              <a:cs typeface="Arial"/>
            </a:endParaRPr>
          </a:p>
        </p:txBody>
      </p:sp>
      <p:sp>
        <p:nvSpPr>
          <p:cNvPr id="4" name="object 4"/>
          <p:cNvSpPr txBox="1"/>
          <p:nvPr/>
        </p:nvSpPr>
        <p:spPr>
          <a:xfrm>
            <a:off x="4272153" y="942594"/>
            <a:ext cx="1412875" cy="441959"/>
          </a:xfrm>
          <a:prstGeom prst="rect">
            <a:avLst/>
          </a:prstGeom>
        </p:spPr>
        <p:txBody>
          <a:bodyPr vert="horz" wrap="square" lIns="0" tIns="0" rIns="0" bIns="0" rtlCol="0">
            <a:spAutoFit/>
          </a:bodyPr>
          <a:lstStyle/>
          <a:p>
            <a:pPr marL="144780" marR="5080" indent="-132715">
              <a:lnSpc>
                <a:spcPct val="100000"/>
              </a:lnSpc>
            </a:pPr>
            <a:r>
              <a:rPr sz="1400" b="1" spc="-45" dirty="0">
                <a:solidFill>
                  <a:srgbClr val="17375E"/>
                </a:solidFill>
                <a:latin typeface="Arial"/>
                <a:cs typeface="Arial"/>
              </a:rPr>
              <a:t>А</a:t>
            </a:r>
            <a:r>
              <a:rPr sz="1400" b="1" dirty="0">
                <a:solidFill>
                  <a:srgbClr val="17375E"/>
                </a:solidFill>
                <a:latin typeface="Arial"/>
                <a:cs typeface="Arial"/>
              </a:rPr>
              <a:t>дминис</a:t>
            </a:r>
            <a:r>
              <a:rPr sz="1400" b="1" spc="-20" dirty="0">
                <a:solidFill>
                  <a:srgbClr val="17375E"/>
                </a:solidFill>
                <a:latin typeface="Arial"/>
                <a:cs typeface="Arial"/>
              </a:rPr>
              <a:t>т</a:t>
            </a:r>
            <a:r>
              <a:rPr sz="1400" b="1" spc="-10" dirty="0">
                <a:solidFill>
                  <a:srgbClr val="17375E"/>
                </a:solidFill>
                <a:latin typeface="Arial"/>
                <a:cs typeface="Arial"/>
              </a:rPr>
              <a:t>р</a:t>
            </a:r>
            <a:r>
              <a:rPr sz="1400" b="1" dirty="0">
                <a:solidFill>
                  <a:srgbClr val="17375E"/>
                </a:solidFill>
                <a:latin typeface="Arial"/>
                <a:cs typeface="Arial"/>
              </a:rPr>
              <a:t>а</a:t>
            </a:r>
            <a:r>
              <a:rPr sz="1400" b="1" spc="-45" dirty="0">
                <a:solidFill>
                  <a:srgbClr val="17375E"/>
                </a:solidFill>
                <a:latin typeface="Arial"/>
                <a:cs typeface="Arial"/>
              </a:rPr>
              <a:t>т</a:t>
            </a:r>
            <a:r>
              <a:rPr sz="1400" b="1" spc="-10" dirty="0">
                <a:solidFill>
                  <a:srgbClr val="17375E"/>
                </a:solidFill>
                <a:latin typeface="Arial"/>
                <a:cs typeface="Arial"/>
              </a:rPr>
              <a:t>о</a:t>
            </a:r>
            <a:r>
              <a:rPr sz="1400" b="1" dirty="0">
                <a:solidFill>
                  <a:srgbClr val="17375E"/>
                </a:solidFill>
                <a:latin typeface="Arial"/>
                <a:cs typeface="Arial"/>
              </a:rPr>
              <a:t>р  </a:t>
            </a:r>
            <a:r>
              <a:rPr sz="1400" b="1" spc="-5" dirty="0">
                <a:solidFill>
                  <a:srgbClr val="17375E"/>
                </a:solidFill>
                <a:latin typeface="Arial"/>
                <a:cs typeface="Arial"/>
              </a:rPr>
              <a:t>организации</a:t>
            </a:r>
            <a:endParaRPr sz="1400">
              <a:latin typeface="Arial"/>
              <a:cs typeface="Arial"/>
            </a:endParaRPr>
          </a:p>
        </p:txBody>
      </p:sp>
      <p:sp>
        <p:nvSpPr>
          <p:cNvPr id="5" name="object 5"/>
          <p:cNvSpPr/>
          <p:nvPr/>
        </p:nvSpPr>
        <p:spPr>
          <a:xfrm>
            <a:off x="1768601" y="1100327"/>
            <a:ext cx="2088514" cy="114300"/>
          </a:xfrm>
          <a:custGeom>
            <a:avLst/>
            <a:gdLst/>
            <a:ahLst/>
            <a:cxnLst/>
            <a:rect l="l" t="t" r="r" b="b"/>
            <a:pathLst>
              <a:path w="2088514" h="114300">
                <a:moveTo>
                  <a:pt x="2049907" y="38100"/>
                </a:moveTo>
                <a:lnTo>
                  <a:pt x="1992757" y="38100"/>
                </a:lnTo>
                <a:lnTo>
                  <a:pt x="1992757" y="76200"/>
                </a:lnTo>
                <a:lnTo>
                  <a:pt x="1973707" y="76203"/>
                </a:lnTo>
                <a:lnTo>
                  <a:pt x="1973707" y="114300"/>
                </a:lnTo>
                <a:lnTo>
                  <a:pt x="2088007" y="57150"/>
                </a:lnTo>
                <a:lnTo>
                  <a:pt x="2049907" y="38100"/>
                </a:lnTo>
                <a:close/>
              </a:path>
              <a:path w="2088514" h="114300">
                <a:moveTo>
                  <a:pt x="1973707" y="38103"/>
                </a:moveTo>
                <a:lnTo>
                  <a:pt x="0" y="38481"/>
                </a:lnTo>
                <a:lnTo>
                  <a:pt x="0" y="76581"/>
                </a:lnTo>
                <a:lnTo>
                  <a:pt x="1973707" y="76203"/>
                </a:lnTo>
                <a:lnTo>
                  <a:pt x="1973707" y="38103"/>
                </a:lnTo>
                <a:close/>
              </a:path>
              <a:path w="2088514" h="114300">
                <a:moveTo>
                  <a:pt x="1992757" y="38100"/>
                </a:moveTo>
                <a:lnTo>
                  <a:pt x="1973707" y="38103"/>
                </a:lnTo>
                <a:lnTo>
                  <a:pt x="1973707" y="76203"/>
                </a:lnTo>
                <a:lnTo>
                  <a:pt x="1992757" y="76200"/>
                </a:lnTo>
                <a:lnTo>
                  <a:pt x="1992757" y="38100"/>
                </a:lnTo>
                <a:close/>
              </a:path>
              <a:path w="2088514" h="114300">
                <a:moveTo>
                  <a:pt x="1973707" y="0"/>
                </a:moveTo>
                <a:lnTo>
                  <a:pt x="1973707" y="38103"/>
                </a:lnTo>
                <a:lnTo>
                  <a:pt x="2049907" y="38100"/>
                </a:lnTo>
                <a:lnTo>
                  <a:pt x="1973707" y="0"/>
                </a:lnTo>
                <a:close/>
              </a:path>
            </a:pathLst>
          </a:custGeom>
          <a:solidFill>
            <a:srgbClr val="17375E"/>
          </a:solidFill>
        </p:spPr>
        <p:txBody>
          <a:bodyPr wrap="square" lIns="0" tIns="0" rIns="0" bIns="0" rtlCol="0"/>
          <a:lstStyle/>
          <a:p>
            <a:endParaRPr/>
          </a:p>
        </p:txBody>
      </p:sp>
      <p:sp>
        <p:nvSpPr>
          <p:cNvPr id="6" name="object 6"/>
          <p:cNvSpPr/>
          <p:nvPr/>
        </p:nvSpPr>
        <p:spPr>
          <a:xfrm>
            <a:off x="2052827" y="1197863"/>
            <a:ext cx="368807" cy="406908"/>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2554985" y="1290954"/>
            <a:ext cx="557530" cy="167005"/>
          </a:xfrm>
          <a:prstGeom prst="rect">
            <a:avLst/>
          </a:prstGeom>
        </p:spPr>
        <p:txBody>
          <a:bodyPr vert="horz" wrap="square" lIns="0" tIns="0" rIns="0" bIns="0" rtlCol="0">
            <a:spAutoFit/>
          </a:bodyPr>
          <a:lstStyle/>
          <a:p>
            <a:pPr marL="12700">
              <a:lnSpc>
                <a:spcPct val="100000"/>
              </a:lnSpc>
            </a:pPr>
            <a:r>
              <a:rPr sz="1000" b="1" dirty="0">
                <a:solidFill>
                  <a:srgbClr val="17375E"/>
                </a:solidFill>
                <a:latin typeface="Arial"/>
                <a:cs typeface="Arial"/>
              </a:rPr>
              <a:t>МЧД</a:t>
            </a:r>
            <a:r>
              <a:rPr sz="1000" b="1" spc="-110" dirty="0">
                <a:solidFill>
                  <a:srgbClr val="17375E"/>
                </a:solidFill>
                <a:latin typeface="Arial"/>
                <a:cs typeface="Arial"/>
              </a:rPr>
              <a:t> </a:t>
            </a:r>
            <a:r>
              <a:rPr sz="1000" b="1" spc="-5" dirty="0">
                <a:solidFill>
                  <a:srgbClr val="17375E"/>
                </a:solidFill>
                <a:latin typeface="Arial"/>
                <a:cs typeface="Arial"/>
              </a:rPr>
              <a:t>№1</a:t>
            </a:r>
            <a:endParaRPr sz="1000">
              <a:latin typeface="Arial"/>
              <a:cs typeface="Arial"/>
            </a:endParaRPr>
          </a:p>
        </p:txBody>
      </p:sp>
      <p:sp>
        <p:nvSpPr>
          <p:cNvPr id="8" name="object 8"/>
          <p:cNvSpPr txBox="1"/>
          <p:nvPr/>
        </p:nvSpPr>
        <p:spPr>
          <a:xfrm>
            <a:off x="8037321" y="973454"/>
            <a:ext cx="2667635" cy="492443"/>
          </a:xfrm>
          <a:prstGeom prst="rect">
            <a:avLst/>
          </a:prstGeom>
        </p:spPr>
        <p:txBody>
          <a:bodyPr vert="horz" wrap="square" lIns="0" tIns="0" rIns="0" bIns="0" rtlCol="0">
            <a:spAutoFit/>
          </a:bodyPr>
          <a:lstStyle/>
          <a:p>
            <a:pPr marL="768350" marR="5080" indent="-756285">
              <a:lnSpc>
                <a:spcPct val="100000"/>
              </a:lnSpc>
            </a:pPr>
            <a:r>
              <a:rPr sz="1600" b="1" spc="-10" dirty="0">
                <a:solidFill>
                  <a:srgbClr val="17375E"/>
                </a:solidFill>
                <a:latin typeface="Corbel" panose="020B0503020204020204" pitchFamily="34" charset="0"/>
                <a:cs typeface="Arial"/>
              </a:rPr>
              <a:t>Уполномоченный</a:t>
            </a:r>
            <a:r>
              <a:rPr sz="1600" b="1" spc="-75" dirty="0">
                <a:solidFill>
                  <a:srgbClr val="17375E"/>
                </a:solidFill>
                <a:latin typeface="Corbel" panose="020B0503020204020204" pitchFamily="34" charset="0"/>
                <a:cs typeface="Arial"/>
              </a:rPr>
              <a:t> </a:t>
            </a:r>
            <a:r>
              <a:rPr sz="1600" b="1" dirty="0">
                <a:solidFill>
                  <a:srgbClr val="17375E"/>
                </a:solidFill>
                <a:latin typeface="Corbel" panose="020B0503020204020204" pitchFamily="34" charset="0"/>
                <a:cs typeface="Arial"/>
              </a:rPr>
              <a:t>специалист  </a:t>
            </a:r>
            <a:r>
              <a:rPr sz="1600" b="1" spc="-5" dirty="0">
                <a:solidFill>
                  <a:srgbClr val="17375E"/>
                </a:solidFill>
                <a:latin typeface="Corbel" panose="020B0503020204020204" pitchFamily="34" charset="0"/>
                <a:cs typeface="Arial"/>
              </a:rPr>
              <a:t>организации</a:t>
            </a:r>
            <a:endParaRPr sz="1600" dirty="0">
              <a:latin typeface="Corbel" panose="020B0503020204020204" pitchFamily="34" charset="0"/>
              <a:cs typeface="Arial"/>
            </a:endParaRPr>
          </a:p>
        </p:txBody>
      </p:sp>
      <p:sp>
        <p:nvSpPr>
          <p:cNvPr id="9" name="object 9"/>
          <p:cNvSpPr txBox="1"/>
          <p:nvPr/>
        </p:nvSpPr>
        <p:spPr>
          <a:xfrm>
            <a:off x="6809613" y="1283589"/>
            <a:ext cx="557530" cy="167005"/>
          </a:xfrm>
          <a:prstGeom prst="rect">
            <a:avLst/>
          </a:prstGeom>
        </p:spPr>
        <p:txBody>
          <a:bodyPr vert="horz" wrap="square" lIns="0" tIns="0" rIns="0" bIns="0" rtlCol="0">
            <a:spAutoFit/>
          </a:bodyPr>
          <a:lstStyle/>
          <a:p>
            <a:pPr marL="12700">
              <a:lnSpc>
                <a:spcPct val="100000"/>
              </a:lnSpc>
            </a:pPr>
            <a:r>
              <a:rPr sz="1000" b="1" dirty="0">
                <a:solidFill>
                  <a:srgbClr val="17375E"/>
                </a:solidFill>
                <a:latin typeface="Arial"/>
                <a:cs typeface="Arial"/>
              </a:rPr>
              <a:t>МЧД</a:t>
            </a:r>
            <a:r>
              <a:rPr sz="1000" b="1" spc="-110" dirty="0">
                <a:solidFill>
                  <a:srgbClr val="17375E"/>
                </a:solidFill>
                <a:latin typeface="Arial"/>
                <a:cs typeface="Arial"/>
              </a:rPr>
              <a:t> </a:t>
            </a:r>
            <a:r>
              <a:rPr sz="1000" b="1" spc="-5" dirty="0">
                <a:solidFill>
                  <a:srgbClr val="17375E"/>
                </a:solidFill>
                <a:latin typeface="Arial"/>
                <a:cs typeface="Arial"/>
              </a:rPr>
              <a:t>№2</a:t>
            </a:r>
            <a:endParaRPr sz="1000">
              <a:latin typeface="Arial"/>
              <a:cs typeface="Arial"/>
            </a:endParaRPr>
          </a:p>
        </p:txBody>
      </p:sp>
      <p:sp>
        <p:nvSpPr>
          <p:cNvPr id="10" name="object 10"/>
          <p:cNvSpPr txBox="1"/>
          <p:nvPr/>
        </p:nvSpPr>
        <p:spPr>
          <a:xfrm>
            <a:off x="4070730" y="4645405"/>
            <a:ext cx="1244600" cy="288925"/>
          </a:xfrm>
          <a:prstGeom prst="rect">
            <a:avLst/>
          </a:prstGeom>
        </p:spPr>
        <p:txBody>
          <a:bodyPr vert="horz" wrap="square" lIns="0" tIns="0" rIns="0" bIns="0" rtlCol="0">
            <a:spAutoFit/>
          </a:bodyPr>
          <a:lstStyle/>
          <a:p>
            <a:pPr marL="12700" marR="5080">
              <a:lnSpc>
                <a:spcPct val="100000"/>
              </a:lnSpc>
            </a:pPr>
            <a:r>
              <a:rPr sz="900" spc="-5" dirty="0">
                <a:solidFill>
                  <a:srgbClr val="C00000"/>
                </a:solidFill>
                <a:latin typeface="Arial"/>
                <a:cs typeface="Arial"/>
              </a:rPr>
              <a:t>Контроль </a:t>
            </a:r>
            <a:r>
              <a:rPr sz="900" dirty="0">
                <a:solidFill>
                  <a:srgbClr val="C00000"/>
                </a:solidFill>
                <a:latin typeface="Arial"/>
                <a:cs typeface="Arial"/>
              </a:rPr>
              <a:t>срока  действия</a:t>
            </a:r>
            <a:r>
              <a:rPr sz="900" spc="-80" dirty="0">
                <a:solidFill>
                  <a:srgbClr val="C00000"/>
                </a:solidFill>
                <a:latin typeface="Arial"/>
                <a:cs typeface="Arial"/>
              </a:rPr>
              <a:t> </a:t>
            </a:r>
            <a:r>
              <a:rPr sz="900" spc="-5" dirty="0">
                <a:solidFill>
                  <a:srgbClr val="C00000"/>
                </a:solidFill>
                <a:latin typeface="Arial"/>
                <a:cs typeface="Arial"/>
              </a:rPr>
              <a:t>передоверия</a:t>
            </a:r>
            <a:endParaRPr sz="900">
              <a:latin typeface="Arial"/>
              <a:cs typeface="Arial"/>
            </a:endParaRPr>
          </a:p>
        </p:txBody>
      </p:sp>
      <p:sp>
        <p:nvSpPr>
          <p:cNvPr id="11" name="object 11"/>
          <p:cNvSpPr txBox="1"/>
          <p:nvPr/>
        </p:nvSpPr>
        <p:spPr>
          <a:xfrm>
            <a:off x="9682098" y="2953258"/>
            <a:ext cx="1748789" cy="246221"/>
          </a:xfrm>
          <a:prstGeom prst="rect">
            <a:avLst/>
          </a:prstGeom>
        </p:spPr>
        <p:txBody>
          <a:bodyPr vert="horz" wrap="square" lIns="0" tIns="0" rIns="0" bIns="0" rtlCol="0">
            <a:spAutoFit/>
          </a:bodyPr>
          <a:lstStyle/>
          <a:p>
            <a:pPr marL="12700">
              <a:lnSpc>
                <a:spcPct val="100000"/>
              </a:lnSpc>
            </a:pPr>
            <a:r>
              <a:rPr sz="1600" b="1" spc="-15" dirty="0">
                <a:latin typeface="Corbel" panose="020B0503020204020204" pitchFamily="34" charset="0"/>
                <a:cs typeface="Times New Roman"/>
              </a:rPr>
              <a:t>Положения </a:t>
            </a:r>
            <a:r>
              <a:rPr sz="1600" b="1" spc="-5" dirty="0">
                <a:latin typeface="Corbel" panose="020B0503020204020204" pitchFamily="34" charset="0"/>
                <a:cs typeface="Times New Roman"/>
              </a:rPr>
              <a:t>ГК</a:t>
            </a:r>
            <a:r>
              <a:rPr sz="1600" b="1" spc="-15" dirty="0">
                <a:latin typeface="Corbel" panose="020B0503020204020204" pitchFamily="34" charset="0"/>
                <a:cs typeface="Times New Roman"/>
              </a:rPr>
              <a:t> </a:t>
            </a:r>
            <a:r>
              <a:rPr sz="1600" b="1" spc="-20" dirty="0">
                <a:latin typeface="Corbel" panose="020B0503020204020204" pitchFamily="34" charset="0"/>
                <a:cs typeface="Times New Roman"/>
              </a:rPr>
              <a:t>РФ</a:t>
            </a:r>
            <a:endParaRPr sz="1600" dirty="0">
              <a:latin typeface="Corbel" panose="020B0503020204020204" pitchFamily="34" charset="0"/>
              <a:cs typeface="Times New Roman"/>
            </a:endParaRPr>
          </a:p>
        </p:txBody>
      </p:sp>
      <p:sp>
        <p:nvSpPr>
          <p:cNvPr id="12" name="object 12"/>
          <p:cNvSpPr txBox="1"/>
          <p:nvPr/>
        </p:nvSpPr>
        <p:spPr>
          <a:xfrm>
            <a:off x="9113519" y="3310128"/>
            <a:ext cx="2973705" cy="1169551"/>
          </a:xfrm>
          <a:prstGeom prst="rect">
            <a:avLst/>
          </a:prstGeom>
          <a:ln w="9144">
            <a:solidFill>
              <a:srgbClr val="13335A"/>
            </a:solidFill>
          </a:ln>
        </p:spPr>
        <p:txBody>
          <a:bodyPr vert="horz" wrap="square" lIns="0" tIns="91440" rIns="0" bIns="0" rtlCol="0">
            <a:spAutoFit/>
          </a:bodyPr>
          <a:lstStyle/>
          <a:p>
            <a:pPr marL="87630" marR="16510" indent="-2540" algn="ctr">
              <a:lnSpc>
                <a:spcPct val="100000"/>
              </a:lnSpc>
              <a:spcBef>
                <a:spcPts val="720"/>
              </a:spcBef>
            </a:pPr>
            <a:r>
              <a:rPr sz="1400" dirty="0">
                <a:latin typeface="Corbel" panose="020B0503020204020204" pitchFamily="34" charset="0"/>
                <a:cs typeface="Times New Roman"/>
              </a:rPr>
              <a:t>Лицо, </a:t>
            </a:r>
            <a:r>
              <a:rPr sz="1400" spc="-20" dirty="0">
                <a:latin typeface="Corbel" panose="020B0503020204020204" pitchFamily="34" charset="0"/>
                <a:cs typeface="Times New Roman"/>
              </a:rPr>
              <a:t>которому </a:t>
            </a:r>
            <a:r>
              <a:rPr sz="1400" dirty="0">
                <a:latin typeface="Corbel" panose="020B0503020204020204" pitchFamily="34" charset="0"/>
                <a:cs typeface="Times New Roman"/>
              </a:rPr>
              <a:t>выдана  доверенность, </a:t>
            </a:r>
            <a:r>
              <a:rPr sz="1400" spc="-10" dirty="0">
                <a:latin typeface="Corbel" panose="020B0503020204020204" pitchFamily="34" charset="0"/>
                <a:cs typeface="Times New Roman"/>
              </a:rPr>
              <a:t>может </a:t>
            </a:r>
            <a:r>
              <a:rPr sz="1400" spc="-5" dirty="0">
                <a:latin typeface="Corbel" panose="020B0503020204020204" pitchFamily="34" charset="0"/>
                <a:cs typeface="Times New Roman"/>
              </a:rPr>
              <a:t>передоверить  </a:t>
            </a:r>
            <a:r>
              <a:rPr sz="1400" dirty="0">
                <a:latin typeface="Corbel" panose="020B0503020204020204" pitchFamily="34" charset="0"/>
                <a:cs typeface="Times New Roman"/>
              </a:rPr>
              <a:t>их совершение </a:t>
            </a:r>
            <a:r>
              <a:rPr sz="1400" spc="-15" dirty="0">
                <a:latin typeface="Corbel" panose="020B0503020204020204" pitchFamily="34" charset="0"/>
                <a:cs typeface="Times New Roman"/>
              </a:rPr>
              <a:t>другому </a:t>
            </a:r>
            <a:r>
              <a:rPr sz="1400" spc="-35" dirty="0">
                <a:latin typeface="Corbel" panose="020B0503020204020204" pitchFamily="34" charset="0"/>
                <a:cs typeface="Times New Roman"/>
              </a:rPr>
              <a:t>лицу, </a:t>
            </a:r>
            <a:r>
              <a:rPr sz="1400" spc="10" dirty="0">
                <a:latin typeface="Corbel" panose="020B0503020204020204" pitchFamily="34" charset="0"/>
                <a:cs typeface="Times New Roman"/>
              </a:rPr>
              <a:t>если  </a:t>
            </a:r>
            <a:r>
              <a:rPr sz="1400" spc="-10" dirty="0">
                <a:latin typeface="Corbel" panose="020B0503020204020204" pitchFamily="34" charset="0"/>
                <a:cs typeface="Times New Roman"/>
              </a:rPr>
              <a:t>уполномочено </a:t>
            </a:r>
            <a:r>
              <a:rPr sz="1400" dirty="0">
                <a:latin typeface="Corbel" panose="020B0503020204020204" pitchFamily="34" charset="0"/>
                <a:cs typeface="Times New Roman"/>
              </a:rPr>
              <a:t>на </a:t>
            </a:r>
            <a:r>
              <a:rPr sz="1400" spc="-10" dirty="0">
                <a:latin typeface="Corbel" panose="020B0503020204020204" pitchFamily="34" charset="0"/>
                <a:cs typeface="Times New Roman"/>
              </a:rPr>
              <a:t>это</a:t>
            </a:r>
            <a:r>
              <a:rPr sz="1400" dirty="0">
                <a:latin typeface="Corbel" panose="020B0503020204020204" pitchFamily="34" charset="0"/>
                <a:cs typeface="Times New Roman"/>
              </a:rPr>
              <a:t> доверенностью.</a:t>
            </a:r>
            <a:endParaRPr sz="1400">
              <a:latin typeface="Corbel" panose="020B0503020204020204" pitchFamily="34" charset="0"/>
              <a:cs typeface="Times New Roman"/>
            </a:endParaRPr>
          </a:p>
        </p:txBody>
      </p:sp>
      <p:graphicFrame>
        <p:nvGraphicFramePr>
          <p:cNvPr id="13" name="object 13"/>
          <p:cNvGraphicFramePr>
            <a:graphicFrameLocks noGrp="1"/>
          </p:cNvGraphicFramePr>
          <p:nvPr/>
        </p:nvGraphicFramePr>
        <p:xfrm>
          <a:off x="321563" y="1804416"/>
          <a:ext cx="3665599" cy="3116574"/>
        </p:xfrm>
        <a:graphic>
          <a:graphicData uri="http://schemas.openxmlformats.org/drawingml/2006/table">
            <a:tbl>
              <a:tblPr firstRow="1" bandRow="1">
                <a:tableStyleId>{2D5ABB26-0587-4C30-8999-92F81FD0307C}</a:tableStyleId>
              </a:tblPr>
              <a:tblGrid>
                <a:gridCol w="1051915"/>
                <a:gridCol w="643534"/>
                <a:gridCol w="608076"/>
                <a:gridCol w="1006601"/>
                <a:gridCol w="355473"/>
              </a:tblGrid>
              <a:tr h="227837">
                <a:tc gridSpan="4">
                  <a:txBody>
                    <a:bodyPr/>
                    <a:lstStyle/>
                    <a:p>
                      <a:pPr marL="386080">
                        <a:lnSpc>
                          <a:spcPct val="100000"/>
                        </a:lnSpc>
                        <a:spcBef>
                          <a:spcPts val="145"/>
                        </a:spcBef>
                      </a:pPr>
                      <a:r>
                        <a:rPr sz="1100" b="1" dirty="0">
                          <a:solidFill>
                            <a:srgbClr val="17375E"/>
                          </a:solidFill>
                          <a:latin typeface="Arial"/>
                          <a:cs typeface="Arial"/>
                        </a:rPr>
                        <a:t>Машиночитаемая доверенность №</a:t>
                      </a:r>
                      <a:r>
                        <a:rPr sz="1100" b="1" spc="-165" dirty="0">
                          <a:solidFill>
                            <a:srgbClr val="17375E"/>
                          </a:solidFill>
                          <a:latin typeface="Arial"/>
                          <a:cs typeface="Arial"/>
                        </a:rPr>
                        <a:t> </a:t>
                      </a:r>
                      <a:r>
                        <a:rPr sz="1100" b="1" dirty="0">
                          <a:solidFill>
                            <a:srgbClr val="17375E"/>
                          </a:solidFill>
                          <a:latin typeface="Arial"/>
                          <a:cs typeface="Arial"/>
                        </a:rPr>
                        <a:t>1</a:t>
                      </a:r>
                      <a:endParaRPr sz="1100">
                        <a:latin typeface="Arial"/>
                        <a:cs typeface="Arial"/>
                      </a:endParaRPr>
                    </a:p>
                  </a:txBody>
                  <a:tcPr marL="0" marR="0" marT="18415" marB="0">
                    <a:lnL w="38100">
                      <a:solidFill>
                        <a:srgbClr val="17375E"/>
                      </a:solidFill>
                      <a:prstDash val="solid"/>
                    </a:lnL>
                    <a:lnR w="38100">
                      <a:solidFill>
                        <a:srgbClr val="17375E"/>
                      </a:solidFill>
                      <a:prstDash val="solid"/>
                    </a:lnR>
                    <a:lnT w="38100">
                      <a:solidFill>
                        <a:srgbClr val="17375E"/>
                      </a:solidFill>
                      <a:prstDash val="solid"/>
                    </a:lnT>
                    <a:lnB w="9144">
                      <a:solidFill>
                        <a:srgbClr val="17375E"/>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9">
                  <a:txBody>
                    <a:bodyPr/>
                    <a:lstStyle/>
                    <a:p>
                      <a:endParaRPr sz="1100">
                        <a:latin typeface="Arial"/>
                        <a:cs typeface="Arial"/>
                      </a:endParaRPr>
                    </a:p>
                  </a:txBody>
                  <a:tcPr marL="0" marR="0" marT="0" marB="0">
                    <a:lnL w="38100" cap="flat" cmpd="sng" algn="ctr">
                      <a:solidFill>
                        <a:srgbClr val="17375E"/>
                      </a:solidFill>
                      <a:prstDash val="solid"/>
                      <a:round/>
                      <a:headEnd type="none" w="med" len="med"/>
                      <a:tailEnd type="none" w="med" len="med"/>
                    </a:lnL>
                    <a:lnB w="10668">
                      <a:solidFill>
                        <a:srgbClr val="C00000"/>
                      </a:solidFill>
                      <a:prstDash val="solid"/>
                    </a:lnB>
                  </a:tcPr>
                </a:tc>
              </a:tr>
              <a:tr h="320040">
                <a:tc>
                  <a:txBody>
                    <a:bodyPr/>
                    <a:lstStyle/>
                    <a:p>
                      <a:pPr marL="133985" marR="144780">
                        <a:lnSpc>
                          <a:spcPct val="100000"/>
                        </a:lnSpc>
                        <a:spcBef>
                          <a:spcPts val="204"/>
                        </a:spcBef>
                      </a:pPr>
                      <a:r>
                        <a:rPr sz="900" dirty="0">
                          <a:solidFill>
                            <a:srgbClr val="1F487C"/>
                          </a:solidFill>
                          <a:latin typeface="Arial"/>
                          <a:cs typeface="Arial"/>
                        </a:rPr>
                        <a:t>Номер  довере</a:t>
                      </a:r>
                      <a:r>
                        <a:rPr sz="900" spc="-5" dirty="0">
                          <a:solidFill>
                            <a:srgbClr val="1F487C"/>
                          </a:solidFill>
                          <a:latin typeface="Arial"/>
                          <a:cs typeface="Arial"/>
                        </a:rPr>
                        <a:t>нн</a:t>
                      </a:r>
                      <a:r>
                        <a:rPr sz="900" dirty="0">
                          <a:solidFill>
                            <a:srgbClr val="1F487C"/>
                          </a:solidFill>
                          <a:latin typeface="Arial"/>
                          <a:cs typeface="Arial"/>
                        </a:rPr>
                        <a:t>о</a:t>
                      </a:r>
                      <a:r>
                        <a:rPr sz="900" spc="5" dirty="0">
                          <a:solidFill>
                            <a:srgbClr val="1F487C"/>
                          </a:solidFill>
                          <a:latin typeface="Arial"/>
                          <a:cs typeface="Arial"/>
                        </a:rPr>
                        <a:t>с</a:t>
                      </a:r>
                      <a:r>
                        <a:rPr sz="900" spc="-5" dirty="0">
                          <a:solidFill>
                            <a:srgbClr val="1F487C"/>
                          </a:solidFill>
                          <a:latin typeface="Arial"/>
                          <a:cs typeface="Arial"/>
                        </a:rPr>
                        <a:t>т</a:t>
                      </a:r>
                      <a:r>
                        <a:rPr sz="900" dirty="0">
                          <a:solidFill>
                            <a:srgbClr val="1F487C"/>
                          </a:solidFill>
                          <a:latin typeface="Arial"/>
                          <a:cs typeface="Arial"/>
                        </a:rPr>
                        <a:t>и</a:t>
                      </a:r>
                      <a:endParaRPr sz="900">
                        <a:latin typeface="Arial"/>
                        <a:cs typeface="Arial"/>
                      </a:endParaRPr>
                    </a:p>
                  </a:txBody>
                  <a:tcPr marL="0" marR="0" marT="26034" marB="0">
                    <a:lnL w="38100">
                      <a:solidFill>
                        <a:srgbClr val="17375E"/>
                      </a:solidFill>
                      <a:prstDash val="solid"/>
                    </a:lnL>
                    <a:lnT w="9144">
                      <a:solidFill>
                        <a:srgbClr val="17375E"/>
                      </a:solidFill>
                      <a:prstDash val="solid"/>
                    </a:lnT>
                    <a:lnB w="9144">
                      <a:solidFill>
                        <a:srgbClr val="17375E"/>
                      </a:solidFill>
                      <a:prstDash val="solid"/>
                    </a:lnB>
                  </a:tcPr>
                </a:tc>
                <a:tc gridSpan="3">
                  <a:txBody>
                    <a:bodyPr/>
                    <a:lstStyle/>
                    <a:p>
                      <a:pPr marL="1009650">
                        <a:lnSpc>
                          <a:spcPct val="100000"/>
                        </a:lnSpc>
                        <a:spcBef>
                          <a:spcPts val="735"/>
                        </a:spcBef>
                      </a:pPr>
                      <a:r>
                        <a:rPr sz="900" spc="-5" dirty="0">
                          <a:solidFill>
                            <a:srgbClr val="1F487C"/>
                          </a:solidFill>
                          <a:latin typeface="Arial"/>
                          <a:cs typeface="Arial"/>
                        </a:rPr>
                        <a:t>123456789</a:t>
                      </a:r>
                      <a:endParaRPr sz="900">
                        <a:latin typeface="Arial"/>
                        <a:cs typeface="Arial"/>
                      </a:endParaRPr>
                    </a:p>
                  </a:txBody>
                  <a:tcPr marL="0" marR="0" marT="93345" marB="0">
                    <a:lnR w="38100">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455675">
                <a:tc>
                  <a:txBody>
                    <a:bodyPr/>
                    <a:lstStyle/>
                    <a:p>
                      <a:pPr marL="117475" marR="277495">
                        <a:lnSpc>
                          <a:spcPct val="100000"/>
                        </a:lnSpc>
                        <a:spcBef>
                          <a:spcPts val="650"/>
                        </a:spcBef>
                      </a:pPr>
                      <a:r>
                        <a:rPr sz="900" spc="-5" dirty="0">
                          <a:solidFill>
                            <a:srgbClr val="1F487C"/>
                          </a:solidFill>
                          <a:latin typeface="Arial"/>
                          <a:cs typeface="Arial"/>
                        </a:rPr>
                        <a:t>Сведения о  </a:t>
                      </a:r>
                      <a:r>
                        <a:rPr sz="900" dirty="0">
                          <a:solidFill>
                            <a:srgbClr val="1F487C"/>
                          </a:solidFill>
                          <a:latin typeface="Arial"/>
                          <a:cs typeface="Arial"/>
                        </a:rPr>
                        <a:t>довери</a:t>
                      </a:r>
                      <a:r>
                        <a:rPr sz="900" spc="-5" dirty="0">
                          <a:solidFill>
                            <a:srgbClr val="1F487C"/>
                          </a:solidFill>
                          <a:latin typeface="Arial"/>
                          <a:cs typeface="Arial"/>
                        </a:rPr>
                        <a:t>т</a:t>
                      </a:r>
                      <a:r>
                        <a:rPr sz="900" dirty="0">
                          <a:solidFill>
                            <a:srgbClr val="1F487C"/>
                          </a:solidFill>
                          <a:latin typeface="Arial"/>
                          <a:cs typeface="Arial"/>
                        </a:rPr>
                        <a:t>еле</a:t>
                      </a:r>
                      <a:endParaRPr sz="900">
                        <a:latin typeface="Arial"/>
                        <a:cs typeface="Arial"/>
                      </a:endParaRPr>
                    </a:p>
                  </a:txBody>
                  <a:tcPr marL="0" marR="0" marT="82550" marB="0">
                    <a:lnL w="38100">
                      <a:solidFill>
                        <a:srgbClr val="17375E"/>
                      </a:solidFill>
                      <a:prstDash val="solid"/>
                    </a:lnL>
                    <a:lnT w="9144">
                      <a:solidFill>
                        <a:srgbClr val="17375E"/>
                      </a:solidFill>
                      <a:prstDash val="solid"/>
                    </a:lnT>
                    <a:lnB w="9144">
                      <a:solidFill>
                        <a:srgbClr val="17375E"/>
                      </a:solidFill>
                      <a:prstDash val="solid"/>
                    </a:lnB>
                  </a:tcPr>
                </a:tc>
                <a:tc gridSpan="3">
                  <a:txBody>
                    <a:bodyPr/>
                    <a:lstStyle/>
                    <a:p>
                      <a:pPr marL="948690" marR="537210" indent="-782955">
                        <a:lnSpc>
                          <a:spcPct val="100000"/>
                        </a:lnSpc>
                        <a:spcBef>
                          <a:spcPts val="670"/>
                        </a:spcBef>
                        <a:tabLst>
                          <a:tab pos="948690" algn="l"/>
                        </a:tabLst>
                      </a:pPr>
                      <a:r>
                        <a:rPr sz="1350" b="1" baseline="37037" dirty="0">
                          <a:solidFill>
                            <a:srgbClr val="1F487C"/>
                          </a:solidFill>
                          <a:latin typeface="Arial"/>
                          <a:cs typeface="Arial"/>
                        </a:rPr>
                        <a:t>(К</a:t>
                      </a:r>
                      <a:r>
                        <a:rPr sz="1350" b="1" spc="-52" baseline="37037" dirty="0">
                          <a:solidFill>
                            <a:srgbClr val="1F487C"/>
                          </a:solidFill>
                          <a:latin typeface="Arial"/>
                          <a:cs typeface="Arial"/>
                        </a:rPr>
                        <a:t>т</a:t>
                      </a:r>
                      <a:r>
                        <a:rPr sz="1350" b="1" baseline="37037" dirty="0">
                          <a:solidFill>
                            <a:srgbClr val="1F487C"/>
                          </a:solidFill>
                          <a:latin typeface="Arial"/>
                          <a:cs typeface="Arial"/>
                        </a:rPr>
                        <a:t>о?)	</a:t>
                      </a:r>
                      <a:r>
                        <a:rPr sz="900" dirty="0">
                          <a:solidFill>
                            <a:srgbClr val="1F487C"/>
                          </a:solidFill>
                          <a:latin typeface="Arial"/>
                          <a:cs typeface="Arial"/>
                        </a:rPr>
                        <a:t>Р</a:t>
                      </a:r>
                      <a:r>
                        <a:rPr sz="900" spc="-10" dirty="0">
                          <a:solidFill>
                            <a:srgbClr val="1F487C"/>
                          </a:solidFill>
                          <a:latin typeface="Arial"/>
                          <a:cs typeface="Arial"/>
                        </a:rPr>
                        <a:t>у</a:t>
                      </a:r>
                      <a:r>
                        <a:rPr sz="900" dirty="0">
                          <a:solidFill>
                            <a:srgbClr val="1F487C"/>
                          </a:solidFill>
                          <a:latin typeface="Arial"/>
                          <a:cs typeface="Arial"/>
                        </a:rPr>
                        <a:t>ководи</a:t>
                      </a:r>
                      <a:r>
                        <a:rPr sz="900" spc="-5" dirty="0">
                          <a:solidFill>
                            <a:srgbClr val="1F487C"/>
                          </a:solidFill>
                          <a:latin typeface="Arial"/>
                          <a:cs typeface="Arial"/>
                        </a:rPr>
                        <a:t>т</a:t>
                      </a:r>
                      <a:r>
                        <a:rPr sz="900" dirty="0">
                          <a:solidFill>
                            <a:srgbClr val="1F487C"/>
                          </a:solidFill>
                          <a:latin typeface="Arial"/>
                          <a:cs typeface="Arial"/>
                        </a:rPr>
                        <a:t>ель  </a:t>
                      </a:r>
                      <a:r>
                        <a:rPr sz="900" spc="-5" dirty="0">
                          <a:solidFill>
                            <a:srgbClr val="1F487C"/>
                          </a:solidFill>
                          <a:latin typeface="Arial"/>
                          <a:cs typeface="Arial"/>
                        </a:rPr>
                        <a:t>организации</a:t>
                      </a:r>
                      <a:endParaRPr sz="900">
                        <a:latin typeface="Arial"/>
                        <a:cs typeface="Arial"/>
                      </a:endParaRPr>
                    </a:p>
                  </a:txBody>
                  <a:tcPr marL="0" marR="0" marT="85090" marB="0">
                    <a:lnR w="38100">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507491">
                <a:tc>
                  <a:txBody>
                    <a:bodyPr/>
                    <a:lstStyle/>
                    <a:p>
                      <a:pPr marL="124460" marR="98425">
                        <a:lnSpc>
                          <a:spcPct val="100000"/>
                        </a:lnSpc>
                        <a:spcBef>
                          <a:spcPts val="800"/>
                        </a:spcBef>
                      </a:pPr>
                      <a:r>
                        <a:rPr sz="900" spc="-5" dirty="0">
                          <a:solidFill>
                            <a:srgbClr val="1F487C"/>
                          </a:solidFill>
                          <a:latin typeface="Arial"/>
                          <a:cs typeface="Arial"/>
                        </a:rPr>
                        <a:t>Сведения о  </a:t>
                      </a:r>
                      <a:r>
                        <a:rPr sz="900" dirty="0">
                          <a:solidFill>
                            <a:srgbClr val="1F487C"/>
                          </a:solidFill>
                          <a:latin typeface="Arial"/>
                          <a:cs typeface="Arial"/>
                        </a:rPr>
                        <a:t>пред</a:t>
                      </a:r>
                      <a:r>
                        <a:rPr sz="900" spc="5" dirty="0">
                          <a:solidFill>
                            <a:srgbClr val="1F487C"/>
                          </a:solidFill>
                          <a:latin typeface="Arial"/>
                          <a:cs typeface="Arial"/>
                        </a:rPr>
                        <a:t>с</a:t>
                      </a:r>
                      <a:r>
                        <a:rPr sz="900" spc="-5" dirty="0">
                          <a:solidFill>
                            <a:srgbClr val="1F487C"/>
                          </a:solidFill>
                          <a:latin typeface="Arial"/>
                          <a:cs typeface="Arial"/>
                        </a:rPr>
                        <a:t>т</a:t>
                      </a:r>
                      <a:r>
                        <a:rPr sz="900" dirty="0">
                          <a:solidFill>
                            <a:srgbClr val="1F487C"/>
                          </a:solidFill>
                          <a:latin typeface="Arial"/>
                          <a:cs typeface="Arial"/>
                        </a:rPr>
                        <a:t>ави</a:t>
                      </a:r>
                      <a:r>
                        <a:rPr sz="900" spc="-5" dirty="0">
                          <a:solidFill>
                            <a:srgbClr val="1F487C"/>
                          </a:solidFill>
                          <a:latin typeface="Arial"/>
                          <a:cs typeface="Arial"/>
                        </a:rPr>
                        <a:t>т</a:t>
                      </a:r>
                      <a:r>
                        <a:rPr sz="900" dirty="0">
                          <a:solidFill>
                            <a:srgbClr val="1F487C"/>
                          </a:solidFill>
                          <a:latin typeface="Arial"/>
                          <a:cs typeface="Arial"/>
                        </a:rPr>
                        <a:t>еле</a:t>
                      </a:r>
                      <a:endParaRPr sz="900">
                        <a:latin typeface="Arial"/>
                        <a:cs typeface="Arial"/>
                      </a:endParaRPr>
                    </a:p>
                  </a:txBody>
                  <a:tcPr marL="0" marR="0" marT="101600" marB="0">
                    <a:lnL w="38100">
                      <a:solidFill>
                        <a:srgbClr val="17375E"/>
                      </a:solidFill>
                      <a:prstDash val="solid"/>
                    </a:lnL>
                    <a:lnT w="9144">
                      <a:solidFill>
                        <a:srgbClr val="17375E"/>
                      </a:solidFill>
                      <a:prstDash val="solid"/>
                    </a:lnT>
                    <a:lnB w="9144">
                      <a:solidFill>
                        <a:srgbClr val="17375E"/>
                      </a:solidFill>
                      <a:prstDash val="solid"/>
                    </a:lnB>
                  </a:tcPr>
                </a:tc>
                <a:tc gridSpan="3">
                  <a:txBody>
                    <a:bodyPr/>
                    <a:lstStyle/>
                    <a:p>
                      <a:pPr marL="942975" marR="227965" indent="-837565">
                        <a:lnSpc>
                          <a:spcPct val="100000"/>
                        </a:lnSpc>
                        <a:spcBef>
                          <a:spcPts val="480"/>
                        </a:spcBef>
                        <a:tabLst>
                          <a:tab pos="942975" algn="l"/>
                        </a:tabLst>
                      </a:pPr>
                      <a:r>
                        <a:rPr sz="1350" b="1" spc="-15" baseline="3086" dirty="0">
                          <a:solidFill>
                            <a:srgbClr val="1F487C"/>
                          </a:solidFill>
                          <a:latin typeface="Arial"/>
                          <a:cs typeface="Arial"/>
                        </a:rPr>
                        <a:t>(Кому?)	</a:t>
                      </a:r>
                      <a:r>
                        <a:rPr sz="900" spc="-5" dirty="0">
                          <a:solidFill>
                            <a:srgbClr val="1F487C"/>
                          </a:solidFill>
                          <a:latin typeface="Arial"/>
                          <a:cs typeface="Arial"/>
                        </a:rPr>
                        <a:t>Сотрудник</a:t>
                      </a:r>
                      <a:r>
                        <a:rPr sz="900" spc="-25" dirty="0">
                          <a:solidFill>
                            <a:srgbClr val="1F487C"/>
                          </a:solidFill>
                          <a:latin typeface="Arial"/>
                          <a:cs typeface="Arial"/>
                        </a:rPr>
                        <a:t> </a:t>
                      </a:r>
                      <a:r>
                        <a:rPr sz="900" dirty="0">
                          <a:solidFill>
                            <a:srgbClr val="1F487C"/>
                          </a:solidFill>
                          <a:latin typeface="Arial"/>
                          <a:cs typeface="Arial"/>
                        </a:rPr>
                        <a:t>№</a:t>
                      </a:r>
                      <a:r>
                        <a:rPr sz="900" spc="-40" dirty="0">
                          <a:solidFill>
                            <a:srgbClr val="1F487C"/>
                          </a:solidFill>
                          <a:latin typeface="Arial"/>
                          <a:cs typeface="Arial"/>
                        </a:rPr>
                        <a:t> </a:t>
                      </a:r>
                      <a:r>
                        <a:rPr sz="900" spc="-5" dirty="0">
                          <a:solidFill>
                            <a:srgbClr val="1F487C"/>
                          </a:solidFill>
                          <a:latin typeface="Arial"/>
                          <a:cs typeface="Arial"/>
                        </a:rPr>
                        <a:t>1 </a:t>
                      </a:r>
                      <a:r>
                        <a:rPr sz="900" dirty="0">
                          <a:solidFill>
                            <a:srgbClr val="1F487C"/>
                          </a:solidFill>
                          <a:latin typeface="Arial"/>
                          <a:cs typeface="Arial"/>
                        </a:rPr>
                        <a:t> </a:t>
                      </a:r>
                      <a:r>
                        <a:rPr sz="900" spc="-5" dirty="0">
                          <a:solidFill>
                            <a:srgbClr val="1F487C"/>
                          </a:solidFill>
                          <a:latin typeface="Arial"/>
                          <a:cs typeface="Arial"/>
                        </a:rPr>
                        <a:t>(пользователь </a:t>
                      </a:r>
                      <a:r>
                        <a:rPr sz="900" dirty="0">
                          <a:solidFill>
                            <a:srgbClr val="1F487C"/>
                          </a:solidFill>
                          <a:latin typeface="Arial"/>
                          <a:cs typeface="Arial"/>
                        </a:rPr>
                        <a:t>№</a:t>
                      </a:r>
                      <a:r>
                        <a:rPr sz="900" spc="-70" dirty="0">
                          <a:solidFill>
                            <a:srgbClr val="1F487C"/>
                          </a:solidFill>
                          <a:latin typeface="Arial"/>
                          <a:cs typeface="Arial"/>
                        </a:rPr>
                        <a:t> </a:t>
                      </a:r>
                      <a:r>
                        <a:rPr sz="900" dirty="0">
                          <a:solidFill>
                            <a:srgbClr val="1F487C"/>
                          </a:solidFill>
                          <a:latin typeface="Arial"/>
                          <a:cs typeface="Arial"/>
                        </a:rPr>
                        <a:t>1)  </a:t>
                      </a:r>
                      <a:r>
                        <a:rPr sz="900" spc="-5" dirty="0">
                          <a:solidFill>
                            <a:srgbClr val="1F487C"/>
                          </a:solidFill>
                          <a:latin typeface="Arial"/>
                          <a:cs typeface="Arial"/>
                        </a:rPr>
                        <a:t>организации</a:t>
                      </a:r>
                      <a:endParaRPr sz="900">
                        <a:latin typeface="Arial"/>
                        <a:cs typeface="Arial"/>
                      </a:endParaRPr>
                    </a:p>
                  </a:txBody>
                  <a:tcPr marL="0" marR="0" marT="60960" marB="0">
                    <a:lnR w="38100">
                      <a:solidFill>
                        <a:srgbClr val="17375E"/>
                      </a:solidFill>
                      <a:prstDash val="solid"/>
                    </a:lnR>
                    <a:lnT w="9144">
                      <a:solidFill>
                        <a:srgbClr val="17375E"/>
                      </a:solidFill>
                      <a:prstDash val="solid"/>
                    </a:lnT>
                    <a:lnB w="12191">
                      <a:solidFill>
                        <a:srgbClr val="17375E"/>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307592">
                <a:tc>
                  <a:txBody>
                    <a:bodyPr/>
                    <a:lstStyle/>
                    <a:p>
                      <a:endParaRPr sz="900">
                        <a:latin typeface="Arial"/>
                        <a:cs typeface="Arial"/>
                      </a:endParaRPr>
                    </a:p>
                  </a:txBody>
                  <a:tcPr marL="0" marR="0" marT="0" marB="0">
                    <a:lnL w="38100">
                      <a:solidFill>
                        <a:srgbClr val="17375E"/>
                      </a:solidFill>
                      <a:prstDash val="solid"/>
                    </a:lnL>
                    <a:lnT w="9144">
                      <a:solidFill>
                        <a:srgbClr val="17375E"/>
                      </a:solidFill>
                      <a:prstDash val="solid"/>
                    </a:lnT>
                  </a:tcPr>
                </a:tc>
                <a:tc>
                  <a:txBody>
                    <a:bodyPr/>
                    <a:lstStyle/>
                    <a:p>
                      <a:pPr marL="144145">
                        <a:lnSpc>
                          <a:spcPct val="100000"/>
                        </a:lnSpc>
                        <a:spcBef>
                          <a:spcPts val="275"/>
                        </a:spcBef>
                      </a:pPr>
                      <a:r>
                        <a:rPr sz="900" b="1" spc="-10" dirty="0">
                          <a:solidFill>
                            <a:srgbClr val="1F487C"/>
                          </a:solidFill>
                          <a:latin typeface="Arial"/>
                          <a:cs typeface="Arial"/>
                        </a:rPr>
                        <a:t>(Что?)</a:t>
                      </a:r>
                      <a:endParaRPr sz="900">
                        <a:latin typeface="Arial"/>
                        <a:cs typeface="Arial"/>
                      </a:endParaRPr>
                    </a:p>
                  </a:txBody>
                  <a:tcPr marL="0" marR="0" marT="34925" marB="0">
                    <a:lnR w="12191">
                      <a:solidFill>
                        <a:srgbClr val="17375E"/>
                      </a:solidFill>
                      <a:prstDash val="solid"/>
                    </a:lnR>
                    <a:lnT w="12191" cap="flat" cmpd="sng" algn="ctr">
                      <a:solidFill>
                        <a:srgbClr val="17375E"/>
                      </a:solidFill>
                      <a:prstDash val="solid"/>
                      <a:round/>
                      <a:headEnd type="none" w="med" len="med"/>
                      <a:tailEnd type="none" w="med" len="med"/>
                    </a:lnT>
                  </a:tcPr>
                </a:tc>
                <a:tc gridSpan="2">
                  <a:txBody>
                    <a:bodyPr/>
                    <a:lstStyle/>
                    <a:p>
                      <a:pPr>
                        <a:lnSpc>
                          <a:spcPct val="100000"/>
                        </a:lnSpc>
                        <a:spcBef>
                          <a:spcPts val="35"/>
                        </a:spcBef>
                      </a:pPr>
                      <a:endParaRPr sz="1050">
                        <a:latin typeface="Times New Roman"/>
                        <a:cs typeface="Times New Roman"/>
                      </a:endParaRPr>
                    </a:p>
                    <a:p>
                      <a:pPr marL="184150">
                        <a:lnSpc>
                          <a:spcPct val="100000"/>
                        </a:lnSpc>
                      </a:pPr>
                      <a:r>
                        <a:rPr sz="900" dirty="0">
                          <a:solidFill>
                            <a:srgbClr val="17375E"/>
                          </a:solidFill>
                          <a:latin typeface="Arial"/>
                          <a:cs typeface="Arial"/>
                        </a:rPr>
                        <a:t>Подписание</a:t>
                      </a:r>
                      <a:r>
                        <a:rPr sz="900" spc="-80" dirty="0">
                          <a:solidFill>
                            <a:srgbClr val="17375E"/>
                          </a:solidFill>
                          <a:latin typeface="Arial"/>
                          <a:cs typeface="Arial"/>
                        </a:rPr>
                        <a:t> </a:t>
                      </a:r>
                      <a:r>
                        <a:rPr sz="900" spc="-5" dirty="0">
                          <a:solidFill>
                            <a:srgbClr val="17375E"/>
                          </a:solidFill>
                          <a:latin typeface="Arial"/>
                          <a:cs typeface="Arial"/>
                        </a:rPr>
                        <a:t>заказчиком</a:t>
                      </a:r>
                      <a:endParaRPr sz="900">
                        <a:latin typeface="Arial"/>
                        <a:cs typeface="Arial"/>
                      </a:endParaRPr>
                    </a:p>
                  </a:txBody>
                  <a:tcPr marL="0" marR="0" marT="4445" marB="0">
                    <a:lnL w="12191">
                      <a:solidFill>
                        <a:srgbClr val="17375E"/>
                      </a:solidFill>
                      <a:prstDash val="solid"/>
                    </a:lnL>
                    <a:lnR w="38100">
                      <a:solidFill>
                        <a:srgbClr val="17375E"/>
                      </a:solidFill>
                      <a:prstDash val="solid"/>
                    </a:lnR>
                    <a:lnT w="12191">
                      <a:solidFill>
                        <a:srgbClr val="17375E"/>
                      </a:solidFill>
                      <a:prstDash val="solid"/>
                    </a:lnT>
                  </a:tcPr>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159702">
                <a:tc>
                  <a:txBody>
                    <a:bodyPr/>
                    <a:lstStyle/>
                    <a:p>
                      <a:pPr marL="124460">
                        <a:lnSpc>
                          <a:spcPts val="1075"/>
                        </a:lnSpc>
                      </a:pPr>
                      <a:r>
                        <a:rPr sz="900" spc="-5" dirty="0">
                          <a:solidFill>
                            <a:srgbClr val="1F487C"/>
                          </a:solidFill>
                          <a:latin typeface="Arial"/>
                          <a:cs typeface="Arial"/>
                        </a:rPr>
                        <a:t>Полномочия</a:t>
                      </a:r>
                      <a:endParaRPr sz="900">
                        <a:latin typeface="Arial"/>
                        <a:cs typeface="Arial"/>
                      </a:endParaRPr>
                    </a:p>
                  </a:txBody>
                  <a:tcPr marL="0" marR="0" marT="0" marB="0">
                    <a:lnL w="38100">
                      <a:solidFill>
                        <a:srgbClr val="17375E"/>
                      </a:solidFill>
                      <a:prstDash val="solid"/>
                    </a:lnL>
                  </a:tcPr>
                </a:tc>
                <a:tc>
                  <a:txBody>
                    <a:bodyPr/>
                    <a:lstStyle/>
                    <a:p>
                      <a:endParaRPr sz="900">
                        <a:latin typeface="Arial"/>
                        <a:cs typeface="Arial"/>
                      </a:endParaRPr>
                    </a:p>
                  </a:txBody>
                  <a:tcPr marL="0" marR="0" marT="0" marB="0">
                    <a:lnR w="12191">
                      <a:solidFill>
                        <a:srgbClr val="17375E"/>
                      </a:solidFill>
                      <a:prstDash val="solid"/>
                    </a:lnR>
                  </a:tcPr>
                </a:tc>
                <a:tc gridSpan="2">
                  <a:txBody>
                    <a:bodyPr/>
                    <a:lstStyle/>
                    <a:p>
                      <a:pPr marL="184150">
                        <a:lnSpc>
                          <a:spcPts val="1030"/>
                        </a:lnSpc>
                      </a:pPr>
                      <a:r>
                        <a:rPr sz="900" spc="-5" dirty="0">
                          <a:solidFill>
                            <a:srgbClr val="17375E"/>
                          </a:solidFill>
                          <a:latin typeface="Arial"/>
                          <a:cs typeface="Arial"/>
                        </a:rPr>
                        <a:t>контракта</a:t>
                      </a:r>
                      <a:endParaRPr sz="900">
                        <a:latin typeface="Arial"/>
                        <a:cs typeface="Arial"/>
                      </a:endParaRPr>
                    </a:p>
                  </a:txBody>
                  <a:tcPr marL="0" marR="0" marT="0" marB="0">
                    <a:lnL w="12191">
                      <a:solidFill>
                        <a:srgbClr val="17375E"/>
                      </a:solidFill>
                      <a:prstDash val="solid"/>
                    </a:lnL>
                    <a:lnR w="38100">
                      <a:solidFill>
                        <a:srgbClr val="17375E"/>
                      </a:solidFill>
                      <a:prstDash val="solid"/>
                    </a:lnR>
                  </a:tcPr>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154241">
                <a:tc>
                  <a:txBody>
                    <a:bodyPr/>
                    <a:lstStyle/>
                    <a:p>
                      <a:endParaRPr sz="900">
                        <a:latin typeface="Arial"/>
                        <a:cs typeface="Arial"/>
                      </a:endParaRPr>
                    </a:p>
                  </a:txBody>
                  <a:tcPr marL="0" marR="0" marT="0" marB="0">
                    <a:lnL w="38100">
                      <a:solidFill>
                        <a:srgbClr val="17375E"/>
                      </a:solidFill>
                      <a:prstDash val="solid"/>
                    </a:lnL>
                  </a:tcPr>
                </a:tc>
                <a:tc>
                  <a:txBody>
                    <a:bodyPr/>
                    <a:lstStyle/>
                    <a:p>
                      <a:endParaRPr sz="900">
                        <a:latin typeface="Arial"/>
                        <a:cs typeface="Arial"/>
                      </a:endParaRPr>
                    </a:p>
                  </a:txBody>
                  <a:tcPr marL="0" marR="0" marT="0" marB="0">
                    <a:lnR w="12191">
                      <a:solidFill>
                        <a:srgbClr val="17375E"/>
                      </a:solidFill>
                      <a:prstDash val="solid"/>
                    </a:lnR>
                  </a:tcPr>
                </a:tc>
                <a:tc gridSpan="2">
                  <a:txBody>
                    <a:bodyPr/>
                    <a:lstStyle/>
                    <a:p>
                      <a:pPr marL="187960">
                        <a:lnSpc>
                          <a:spcPct val="100000"/>
                        </a:lnSpc>
                        <a:spcBef>
                          <a:spcPts val="85"/>
                        </a:spcBef>
                      </a:pPr>
                      <a:r>
                        <a:rPr sz="900" dirty="0">
                          <a:solidFill>
                            <a:srgbClr val="17375E"/>
                          </a:solidFill>
                          <a:latin typeface="Arial"/>
                          <a:cs typeface="Arial"/>
                        </a:rPr>
                        <a:t>Подписание</a:t>
                      </a:r>
                      <a:r>
                        <a:rPr sz="900" spc="-90" dirty="0">
                          <a:solidFill>
                            <a:srgbClr val="17375E"/>
                          </a:solidFill>
                          <a:latin typeface="Arial"/>
                          <a:cs typeface="Arial"/>
                        </a:rPr>
                        <a:t> </a:t>
                      </a:r>
                      <a:r>
                        <a:rPr sz="900" spc="-5" dirty="0">
                          <a:solidFill>
                            <a:srgbClr val="17375E"/>
                          </a:solidFill>
                          <a:latin typeface="Arial"/>
                          <a:cs typeface="Arial"/>
                        </a:rPr>
                        <a:t>документа</a:t>
                      </a:r>
                      <a:endParaRPr sz="900">
                        <a:latin typeface="Arial"/>
                        <a:cs typeface="Arial"/>
                      </a:endParaRPr>
                    </a:p>
                  </a:txBody>
                  <a:tcPr marL="0" marR="0" marT="10795" marB="0">
                    <a:lnL w="12191">
                      <a:solidFill>
                        <a:srgbClr val="17375E"/>
                      </a:solidFill>
                      <a:prstDash val="solid"/>
                    </a:lnL>
                    <a:lnR w="38100">
                      <a:solidFill>
                        <a:srgbClr val="17375E"/>
                      </a:solidFill>
                      <a:prstDash val="solid"/>
                    </a:lnR>
                  </a:tcPr>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274575">
                <a:tc>
                  <a:txBody>
                    <a:bodyPr/>
                    <a:lstStyle/>
                    <a:p>
                      <a:endParaRPr sz="900">
                        <a:latin typeface="Arial"/>
                        <a:cs typeface="Arial"/>
                      </a:endParaRPr>
                    </a:p>
                  </a:txBody>
                  <a:tcPr marL="0" marR="0" marT="0" marB="0">
                    <a:lnL w="38100">
                      <a:solidFill>
                        <a:srgbClr val="17375E"/>
                      </a:solidFill>
                      <a:prstDash val="solid"/>
                    </a:lnL>
                    <a:lnB w="9144">
                      <a:solidFill>
                        <a:srgbClr val="17375E"/>
                      </a:solidFill>
                      <a:prstDash val="solid"/>
                    </a:lnB>
                  </a:tcPr>
                </a:tc>
                <a:tc>
                  <a:txBody>
                    <a:bodyPr/>
                    <a:lstStyle/>
                    <a:p>
                      <a:endParaRPr sz="900">
                        <a:latin typeface="Arial"/>
                        <a:cs typeface="Arial"/>
                      </a:endParaRPr>
                    </a:p>
                  </a:txBody>
                  <a:tcPr marL="0" marR="0" marT="0" marB="0">
                    <a:lnR w="12191">
                      <a:solidFill>
                        <a:srgbClr val="17375E"/>
                      </a:solidFill>
                      <a:prstDash val="solid"/>
                    </a:lnR>
                    <a:lnB w="9144">
                      <a:solidFill>
                        <a:srgbClr val="17375E"/>
                      </a:solidFill>
                      <a:prstDash val="solid"/>
                    </a:lnB>
                  </a:tcPr>
                </a:tc>
                <a:tc gridSpan="2">
                  <a:txBody>
                    <a:bodyPr/>
                    <a:lstStyle/>
                    <a:p>
                      <a:pPr marL="187960">
                        <a:lnSpc>
                          <a:spcPts val="1030"/>
                        </a:lnSpc>
                      </a:pPr>
                      <a:r>
                        <a:rPr sz="900" spc="-5" dirty="0">
                          <a:solidFill>
                            <a:srgbClr val="17375E"/>
                          </a:solidFill>
                          <a:latin typeface="Arial"/>
                          <a:cs typeface="Arial"/>
                        </a:rPr>
                        <a:t>o</a:t>
                      </a:r>
                      <a:r>
                        <a:rPr sz="900" spc="-105" dirty="0">
                          <a:solidFill>
                            <a:srgbClr val="17375E"/>
                          </a:solidFill>
                          <a:latin typeface="Arial"/>
                          <a:cs typeface="Arial"/>
                        </a:rPr>
                        <a:t> </a:t>
                      </a:r>
                      <a:r>
                        <a:rPr sz="900" dirty="0">
                          <a:solidFill>
                            <a:srgbClr val="17375E"/>
                          </a:solidFill>
                          <a:latin typeface="Arial"/>
                          <a:cs typeface="Arial"/>
                        </a:rPr>
                        <a:t>приемке</a:t>
                      </a:r>
                      <a:endParaRPr sz="900">
                        <a:latin typeface="Arial"/>
                        <a:cs typeface="Arial"/>
                      </a:endParaRPr>
                    </a:p>
                  </a:txBody>
                  <a:tcPr marL="0" marR="0" marT="0" marB="0">
                    <a:lnL w="12191">
                      <a:solidFill>
                        <a:srgbClr val="17375E"/>
                      </a:solidFill>
                      <a:prstDash val="solid"/>
                    </a:lnL>
                    <a:lnR w="38100">
                      <a:solidFill>
                        <a:srgbClr val="17375E"/>
                      </a:solidFill>
                      <a:prstDash val="solid"/>
                    </a:lnR>
                    <a:lnB w="12191">
                      <a:solidFill>
                        <a:srgbClr val="17375E"/>
                      </a:solidFill>
                      <a:prstDash val="solid"/>
                    </a:lnB>
                  </a:tcPr>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334517">
                <a:tc gridSpan="4">
                  <a:txBody>
                    <a:bodyPr/>
                    <a:lstStyle/>
                    <a:p>
                      <a:pPr marL="124460">
                        <a:lnSpc>
                          <a:spcPct val="100000"/>
                        </a:lnSpc>
                        <a:spcBef>
                          <a:spcPts val="844"/>
                        </a:spcBef>
                      </a:pPr>
                      <a:r>
                        <a:rPr sz="900" dirty="0">
                          <a:solidFill>
                            <a:srgbClr val="1F487C"/>
                          </a:solidFill>
                          <a:latin typeface="Arial"/>
                          <a:cs typeface="Arial"/>
                        </a:rPr>
                        <a:t>Передоверие</a:t>
                      </a:r>
                      <a:endParaRPr sz="900">
                        <a:latin typeface="Arial"/>
                        <a:cs typeface="Arial"/>
                      </a:endParaRPr>
                    </a:p>
                  </a:txBody>
                  <a:tcPr marL="0" marR="0" marT="107314" marB="0">
                    <a:lnL w="38100">
                      <a:solidFill>
                        <a:srgbClr val="17375E"/>
                      </a:solidFill>
                      <a:prstDash val="solid"/>
                    </a:lnL>
                    <a:lnR w="38100">
                      <a:solidFill>
                        <a:srgbClr val="17375E"/>
                      </a:solidFill>
                      <a:prstDash val="solid"/>
                    </a:lnR>
                    <a:lnT w="9144" cap="flat" cmpd="sng" algn="ctr">
                      <a:solidFill>
                        <a:srgbClr val="17375E"/>
                      </a:solidFill>
                      <a:prstDash val="solid"/>
                      <a:round/>
                      <a:headEnd type="none" w="med" len="med"/>
                      <a:tailEnd type="none" w="med" len="med"/>
                    </a:lnT>
                    <a:lnB w="15239">
                      <a:solidFill>
                        <a:srgbClr val="C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B w="10668">
                      <a:solidFill>
                        <a:srgbClr val="C00000"/>
                      </a:solidFill>
                      <a:prstDash val="solid"/>
                    </a:lnB>
                  </a:tcPr>
                </a:tc>
              </a:tr>
              <a:tr h="374904">
                <a:tc>
                  <a:txBody>
                    <a:bodyPr/>
                    <a:lstStyle/>
                    <a:p>
                      <a:pPr marL="111125" marR="129539">
                        <a:lnSpc>
                          <a:spcPct val="100000"/>
                        </a:lnSpc>
                        <a:spcBef>
                          <a:spcPts val="334"/>
                        </a:spcBef>
                      </a:pPr>
                      <a:r>
                        <a:rPr sz="900" dirty="0">
                          <a:solidFill>
                            <a:srgbClr val="1F487C"/>
                          </a:solidFill>
                          <a:latin typeface="Arial"/>
                          <a:cs typeface="Arial"/>
                        </a:rPr>
                        <a:t>Срок</a:t>
                      </a:r>
                      <a:r>
                        <a:rPr sz="900" spc="-90" dirty="0">
                          <a:solidFill>
                            <a:srgbClr val="1F487C"/>
                          </a:solidFill>
                          <a:latin typeface="Arial"/>
                          <a:cs typeface="Arial"/>
                        </a:rPr>
                        <a:t> </a:t>
                      </a:r>
                      <a:r>
                        <a:rPr sz="900" dirty="0">
                          <a:solidFill>
                            <a:srgbClr val="1F487C"/>
                          </a:solidFill>
                          <a:latin typeface="Arial"/>
                          <a:cs typeface="Arial"/>
                        </a:rPr>
                        <a:t>действия  </a:t>
                      </a:r>
                      <a:r>
                        <a:rPr sz="900" spc="-5" dirty="0">
                          <a:solidFill>
                            <a:srgbClr val="1F487C"/>
                          </a:solidFill>
                          <a:latin typeface="Arial"/>
                          <a:cs typeface="Arial"/>
                        </a:rPr>
                        <a:t>доверенности</a:t>
                      </a:r>
                      <a:endParaRPr sz="900">
                        <a:latin typeface="Arial"/>
                        <a:cs typeface="Arial"/>
                      </a:endParaRPr>
                    </a:p>
                  </a:txBody>
                  <a:tcPr marL="0" marR="0" marT="42544" marB="0">
                    <a:lnL w="38100">
                      <a:solidFill>
                        <a:srgbClr val="17375E"/>
                      </a:solidFill>
                      <a:prstDash val="solid"/>
                    </a:lnL>
                    <a:lnT w="15239" cap="flat" cmpd="sng" algn="ctr">
                      <a:solidFill>
                        <a:srgbClr val="C00000"/>
                      </a:solidFill>
                      <a:prstDash val="solid"/>
                      <a:round/>
                      <a:headEnd type="none" w="med" len="med"/>
                      <a:tailEnd type="none" w="med" len="med"/>
                    </a:lnT>
                    <a:lnB w="38100">
                      <a:solidFill>
                        <a:srgbClr val="17375E"/>
                      </a:solidFill>
                      <a:prstDash val="solid"/>
                    </a:lnB>
                  </a:tcPr>
                </a:tc>
                <a:tc gridSpan="2">
                  <a:txBody>
                    <a:bodyPr/>
                    <a:lstStyle/>
                    <a:p>
                      <a:pPr marL="443865">
                        <a:lnSpc>
                          <a:spcPct val="100000"/>
                        </a:lnSpc>
                        <a:spcBef>
                          <a:spcPts val="570"/>
                        </a:spcBef>
                      </a:pPr>
                      <a:r>
                        <a:rPr sz="900" dirty="0">
                          <a:solidFill>
                            <a:srgbClr val="1F487C"/>
                          </a:solidFill>
                          <a:latin typeface="Arial"/>
                          <a:cs typeface="Arial"/>
                        </a:rPr>
                        <a:t>01.01.2025</a:t>
                      </a:r>
                      <a:endParaRPr sz="900">
                        <a:latin typeface="Arial"/>
                        <a:cs typeface="Arial"/>
                      </a:endParaRPr>
                    </a:p>
                  </a:txBody>
                  <a:tcPr marL="0" marR="0" marT="72390" marB="0">
                    <a:lnT w="15239">
                      <a:solidFill>
                        <a:srgbClr val="C00000"/>
                      </a:solidFill>
                      <a:prstDash val="solid"/>
                    </a:lnT>
                    <a:lnB w="38100">
                      <a:solidFill>
                        <a:srgbClr val="17375E"/>
                      </a:solidFill>
                      <a:prstDash val="solid"/>
                    </a:lnB>
                  </a:tcPr>
                </a:tc>
                <a:tc hMerge="1">
                  <a:txBody>
                    <a:bodyPr/>
                    <a:lstStyle/>
                    <a:p>
                      <a:endParaRPr/>
                    </a:p>
                  </a:txBody>
                  <a:tcPr marL="0" marR="0" marT="0" marB="0"/>
                </a:tc>
                <a:tc>
                  <a:txBody>
                    <a:bodyPr/>
                    <a:lstStyle/>
                    <a:p>
                      <a:pPr>
                        <a:lnSpc>
                          <a:spcPct val="100000"/>
                        </a:lnSpc>
                      </a:pPr>
                      <a:endParaRPr sz="1000">
                        <a:latin typeface="Times New Roman"/>
                        <a:cs typeface="Times New Roman"/>
                      </a:endParaRPr>
                    </a:p>
                    <a:p>
                      <a:pPr>
                        <a:lnSpc>
                          <a:spcPct val="100000"/>
                        </a:lnSpc>
                        <a:spcBef>
                          <a:spcPts val="15"/>
                        </a:spcBef>
                      </a:pPr>
                      <a:endParaRPr sz="1250">
                        <a:latin typeface="Times New Roman"/>
                        <a:cs typeface="Times New Roman"/>
                      </a:endParaRPr>
                    </a:p>
                  </a:txBody>
                  <a:tcPr marL="0" marR="0" marT="0" marB="0">
                    <a:lnR w="38100">
                      <a:solidFill>
                        <a:srgbClr val="17375E"/>
                      </a:solidFill>
                      <a:prstDash val="solid"/>
                    </a:lnR>
                    <a:lnT w="50292">
                      <a:solidFill>
                        <a:srgbClr val="C00000"/>
                      </a:solidFill>
                      <a:prstDash val="solid"/>
                    </a:lnT>
                    <a:lnB w="38100">
                      <a:solidFill>
                        <a:srgbClr val="17375E"/>
                      </a:solidFill>
                      <a:prstDash val="solid"/>
                    </a:lnB>
                  </a:tcPr>
                </a:tc>
                <a:tc>
                  <a:txBody>
                    <a:bodyPr/>
                    <a:lstStyle/>
                    <a:p>
                      <a:endParaRPr sz="1250">
                        <a:latin typeface="Times New Roman"/>
                        <a:cs typeface="Times New Roman"/>
                      </a:endParaRPr>
                    </a:p>
                  </a:txBody>
                  <a:tcPr marL="0" marR="0" marT="0" marB="0">
                    <a:lnL w="38100">
                      <a:solidFill>
                        <a:srgbClr val="17375E"/>
                      </a:solidFill>
                      <a:prstDash val="solid"/>
                    </a:lnL>
                    <a:lnT w="10668">
                      <a:solidFill>
                        <a:srgbClr val="C00000"/>
                      </a:solidFill>
                      <a:prstDash val="solid"/>
                    </a:lnT>
                  </a:tcPr>
                </a:tc>
              </a:tr>
            </a:tbl>
          </a:graphicData>
        </a:graphic>
      </p:graphicFrame>
      <p:sp>
        <p:nvSpPr>
          <p:cNvPr id="14" name="object 14"/>
          <p:cNvSpPr/>
          <p:nvPr/>
        </p:nvSpPr>
        <p:spPr>
          <a:xfrm>
            <a:off x="2054351" y="3884676"/>
            <a:ext cx="138683" cy="138683"/>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2061972" y="3561588"/>
            <a:ext cx="138683" cy="138684"/>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2065020" y="3567684"/>
            <a:ext cx="129539" cy="109855"/>
          </a:xfrm>
          <a:custGeom>
            <a:avLst/>
            <a:gdLst/>
            <a:ahLst/>
            <a:cxnLst/>
            <a:rect l="l" t="t" r="r" b="b"/>
            <a:pathLst>
              <a:path w="129539" h="109854">
                <a:moveTo>
                  <a:pt x="0" y="109727"/>
                </a:moveTo>
                <a:lnTo>
                  <a:pt x="129539" y="109727"/>
                </a:lnTo>
                <a:lnTo>
                  <a:pt x="129539" y="0"/>
                </a:lnTo>
                <a:lnTo>
                  <a:pt x="0" y="0"/>
                </a:lnTo>
                <a:lnTo>
                  <a:pt x="0" y="109727"/>
                </a:lnTo>
                <a:close/>
              </a:path>
            </a:pathLst>
          </a:custGeom>
          <a:ln w="6096">
            <a:solidFill>
              <a:srgbClr val="17375E"/>
            </a:solidFill>
          </a:ln>
        </p:spPr>
        <p:txBody>
          <a:bodyPr wrap="square" lIns="0" tIns="0" rIns="0" bIns="0" rtlCol="0"/>
          <a:lstStyle/>
          <a:p>
            <a:endParaRPr/>
          </a:p>
        </p:txBody>
      </p:sp>
      <p:sp>
        <p:nvSpPr>
          <p:cNvPr id="17" name="object 17"/>
          <p:cNvSpPr/>
          <p:nvPr/>
        </p:nvSpPr>
        <p:spPr>
          <a:xfrm>
            <a:off x="2058923" y="3889247"/>
            <a:ext cx="131445" cy="109855"/>
          </a:xfrm>
          <a:custGeom>
            <a:avLst/>
            <a:gdLst/>
            <a:ahLst/>
            <a:cxnLst/>
            <a:rect l="l" t="t" r="r" b="b"/>
            <a:pathLst>
              <a:path w="131444" h="109854">
                <a:moveTo>
                  <a:pt x="0" y="109727"/>
                </a:moveTo>
                <a:lnTo>
                  <a:pt x="131063" y="109727"/>
                </a:lnTo>
                <a:lnTo>
                  <a:pt x="131063" y="0"/>
                </a:lnTo>
                <a:lnTo>
                  <a:pt x="0" y="0"/>
                </a:lnTo>
                <a:lnTo>
                  <a:pt x="0" y="109727"/>
                </a:lnTo>
                <a:close/>
              </a:path>
            </a:pathLst>
          </a:custGeom>
          <a:ln w="6096">
            <a:solidFill>
              <a:srgbClr val="17375E"/>
            </a:solidFill>
          </a:ln>
        </p:spPr>
        <p:txBody>
          <a:bodyPr wrap="square" lIns="0" tIns="0" rIns="0" bIns="0" rtlCol="0"/>
          <a:lstStyle/>
          <a:p>
            <a:endParaRPr/>
          </a:p>
        </p:txBody>
      </p:sp>
      <p:sp>
        <p:nvSpPr>
          <p:cNvPr id="18" name="object 18"/>
          <p:cNvSpPr/>
          <p:nvPr/>
        </p:nvSpPr>
        <p:spPr>
          <a:xfrm>
            <a:off x="2774060" y="1469897"/>
            <a:ext cx="78105" cy="290195"/>
          </a:xfrm>
          <a:custGeom>
            <a:avLst/>
            <a:gdLst/>
            <a:ahLst/>
            <a:cxnLst/>
            <a:rect l="l" t="t" r="r" b="b"/>
            <a:pathLst>
              <a:path w="78105" h="290194">
                <a:moveTo>
                  <a:pt x="25886" y="212428"/>
                </a:moveTo>
                <a:lnTo>
                  <a:pt x="0" y="212471"/>
                </a:lnTo>
                <a:lnTo>
                  <a:pt x="38862" y="290194"/>
                </a:lnTo>
                <a:lnTo>
                  <a:pt x="71194" y="225425"/>
                </a:lnTo>
                <a:lnTo>
                  <a:pt x="25907" y="225425"/>
                </a:lnTo>
                <a:lnTo>
                  <a:pt x="25886" y="212428"/>
                </a:lnTo>
                <a:close/>
              </a:path>
              <a:path w="78105" h="290194">
                <a:moveTo>
                  <a:pt x="51793" y="212386"/>
                </a:moveTo>
                <a:lnTo>
                  <a:pt x="25886" y="212428"/>
                </a:lnTo>
                <a:lnTo>
                  <a:pt x="25907" y="225425"/>
                </a:lnTo>
                <a:lnTo>
                  <a:pt x="51815" y="225425"/>
                </a:lnTo>
                <a:lnTo>
                  <a:pt x="51793" y="212386"/>
                </a:lnTo>
                <a:close/>
              </a:path>
              <a:path w="78105" h="290194">
                <a:moveTo>
                  <a:pt x="77724" y="212343"/>
                </a:moveTo>
                <a:lnTo>
                  <a:pt x="51793" y="212386"/>
                </a:lnTo>
                <a:lnTo>
                  <a:pt x="51815" y="225425"/>
                </a:lnTo>
                <a:lnTo>
                  <a:pt x="71194" y="225425"/>
                </a:lnTo>
                <a:lnTo>
                  <a:pt x="77724" y="212343"/>
                </a:lnTo>
                <a:close/>
              </a:path>
              <a:path w="78105" h="290194">
                <a:moveTo>
                  <a:pt x="51434" y="0"/>
                </a:moveTo>
                <a:lnTo>
                  <a:pt x="25526" y="0"/>
                </a:lnTo>
                <a:lnTo>
                  <a:pt x="25886" y="212428"/>
                </a:lnTo>
                <a:lnTo>
                  <a:pt x="51793" y="212386"/>
                </a:lnTo>
                <a:lnTo>
                  <a:pt x="51434" y="0"/>
                </a:lnTo>
                <a:close/>
              </a:path>
            </a:pathLst>
          </a:custGeom>
          <a:solidFill>
            <a:srgbClr val="17375E"/>
          </a:solidFill>
        </p:spPr>
        <p:txBody>
          <a:bodyPr wrap="square" lIns="0" tIns="0" rIns="0" bIns="0" rtlCol="0"/>
          <a:lstStyle/>
          <a:p>
            <a:endParaRPr/>
          </a:p>
        </p:txBody>
      </p:sp>
      <p:sp>
        <p:nvSpPr>
          <p:cNvPr id="19" name="object 19"/>
          <p:cNvSpPr/>
          <p:nvPr/>
        </p:nvSpPr>
        <p:spPr>
          <a:xfrm>
            <a:off x="2651760" y="4351020"/>
            <a:ext cx="138683" cy="138683"/>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2656332" y="4355591"/>
            <a:ext cx="129539" cy="109855"/>
          </a:xfrm>
          <a:custGeom>
            <a:avLst/>
            <a:gdLst/>
            <a:ahLst/>
            <a:cxnLst/>
            <a:rect l="l" t="t" r="r" b="b"/>
            <a:pathLst>
              <a:path w="129539" h="109854">
                <a:moveTo>
                  <a:pt x="0" y="109728"/>
                </a:moveTo>
                <a:lnTo>
                  <a:pt x="129539" y="109728"/>
                </a:lnTo>
                <a:lnTo>
                  <a:pt x="129539" y="0"/>
                </a:lnTo>
                <a:lnTo>
                  <a:pt x="0" y="0"/>
                </a:lnTo>
                <a:lnTo>
                  <a:pt x="0" y="109728"/>
                </a:lnTo>
                <a:close/>
              </a:path>
            </a:pathLst>
          </a:custGeom>
          <a:ln w="6095">
            <a:solidFill>
              <a:srgbClr val="17375E"/>
            </a:solidFill>
          </a:ln>
        </p:spPr>
        <p:txBody>
          <a:bodyPr wrap="square" lIns="0" tIns="0" rIns="0" bIns="0" rtlCol="0"/>
          <a:lstStyle/>
          <a:p>
            <a:endParaRPr/>
          </a:p>
        </p:txBody>
      </p:sp>
      <p:sp>
        <p:nvSpPr>
          <p:cNvPr id="21" name="object 21"/>
          <p:cNvSpPr/>
          <p:nvPr/>
        </p:nvSpPr>
        <p:spPr>
          <a:xfrm>
            <a:off x="6055614" y="1100963"/>
            <a:ext cx="1728470" cy="114300"/>
          </a:xfrm>
          <a:custGeom>
            <a:avLst/>
            <a:gdLst/>
            <a:ahLst/>
            <a:cxnLst/>
            <a:rect l="l" t="t" r="r" b="b"/>
            <a:pathLst>
              <a:path w="1728470" h="114300">
                <a:moveTo>
                  <a:pt x="1613662" y="76192"/>
                </a:moveTo>
                <a:lnTo>
                  <a:pt x="1613662" y="114300"/>
                </a:lnTo>
                <a:lnTo>
                  <a:pt x="1689862" y="76200"/>
                </a:lnTo>
                <a:lnTo>
                  <a:pt x="1613662" y="76192"/>
                </a:lnTo>
                <a:close/>
              </a:path>
              <a:path w="1728470" h="114300">
                <a:moveTo>
                  <a:pt x="1613662" y="38092"/>
                </a:moveTo>
                <a:lnTo>
                  <a:pt x="1613662" y="76192"/>
                </a:lnTo>
                <a:lnTo>
                  <a:pt x="1632712" y="76200"/>
                </a:lnTo>
                <a:lnTo>
                  <a:pt x="1632712" y="38100"/>
                </a:lnTo>
                <a:lnTo>
                  <a:pt x="1613662" y="38092"/>
                </a:lnTo>
                <a:close/>
              </a:path>
              <a:path w="1728470" h="114300">
                <a:moveTo>
                  <a:pt x="1613662" y="0"/>
                </a:moveTo>
                <a:lnTo>
                  <a:pt x="1613662" y="38092"/>
                </a:lnTo>
                <a:lnTo>
                  <a:pt x="1632712" y="38100"/>
                </a:lnTo>
                <a:lnTo>
                  <a:pt x="1632712" y="76200"/>
                </a:lnTo>
                <a:lnTo>
                  <a:pt x="1689876" y="76192"/>
                </a:lnTo>
                <a:lnTo>
                  <a:pt x="1727962" y="57150"/>
                </a:lnTo>
                <a:lnTo>
                  <a:pt x="1613662" y="0"/>
                </a:lnTo>
                <a:close/>
              </a:path>
              <a:path w="1728470" h="114300">
                <a:moveTo>
                  <a:pt x="0" y="37464"/>
                </a:moveTo>
                <a:lnTo>
                  <a:pt x="0" y="75564"/>
                </a:lnTo>
                <a:lnTo>
                  <a:pt x="1613662" y="76192"/>
                </a:lnTo>
                <a:lnTo>
                  <a:pt x="1613662" y="38092"/>
                </a:lnTo>
                <a:lnTo>
                  <a:pt x="0" y="37464"/>
                </a:lnTo>
                <a:close/>
              </a:path>
            </a:pathLst>
          </a:custGeom>
          <a:solidFill>
            <a:srgbClr val="17375E"/>
          </a:solidFill>
        </p:spPr>
        <p:txBody>
          <a:bodyPr wrap="square" lIns="0" tIns="0" rIns="0" bIns="0" rtlCol="0"/>
          <a:lstStyle/>
          <a:p>
            <a:endParaRPr/>
          </a:p>
        </p:txBody>
      </p:sp>
      <p:sp>
        <p:nvSpPr>
          <p:cNvPr id="22" name="object 22"/>
          <p:cNvSpPr/>
          <p:nvPr/>
        </p:nvSpPr>
        <p:spPr>
          <a:xfrm>
            <a:off x="6345935" y="1210055"/>
            <a:ext cx="333756" cy="368808"/>
          </a:xfrm>
          <a:prstGeom prst="rect">
            <a:avLst/>
          </a:prstGeom>
          <a:blipFill>
            <a:blip r:embed="rId2" cstate="print"/>
            <a:stretch>
              <a:fillRect/>
            </a:stretch>
          </a:blipFill>
        </p:spPr>
        <p:txBody>
          <a:bodyPr wrap="square" lIns="0" tIns="0" rIns="0" bIns="0" rtlCol="0"/>
          <a:lstStyle/>
          <a:p>
            <a:endParaRPr/>
          </a:p>
        </p:txBody>
      </p:sp>
      <p:sp>
        <p:nvSpPr>
          <p:cNvPr id="23" name="object 23"/>
          <p:cNvSpPr/>
          <p:nvPr/>
        </p:nvSpPr>
        <p:spPr>
          <a:xfrm>
            <a:off x="7037831" y="1466850"/>
            <a:ext cx="78105" cy="180340"/>
          </a:xfrm>
          <a:custGeom>
            <a:avLst/>
            <a:gdLst/>
            <a:ahLst/>
            <a:cxnLst/>
            <a:rect l="l" t="t" r="r" b="b"/>
            <a:pathLst>
              <a:path w="78104" h="180339">
                <a:moveTo>
                  <a:pt x="25908" y="102235"/>
                </a:moveTo>
                <a:lnTo>
                  <a:pt x="0" y="102235"/>
                </a:lnTo>
                <a:lnTo>
                  <a:pt x="38862" y="179959"/>
                </a:lnTo>
                <a:lnTo>
                  <a:pt x="71247" y="115188"/>
                </a:lnTo>
                <a:lnTo>
                  <a:pt x="25908" y="115188"/>
                </a:lnTo>
                <a:lnTo>
                  <a:pt x="25908" y="102235"/>
                </a:lnTo>
                <a:close/>
              </a:path>
              <a:path w="78104" h="180339">
                <a:moveTo>
                  <a:pt x="51816" y="0"/>
                </a:moveTo>
                <a:lnTo>
                  <a:pt x="25908" y="0"/>
                </a:lnTo>
                <a:lnTo>
                  <a:pt x="25908" y="115188"/>
                </a:lnTo>
                <a:lnTo>
                  <a:pt x="51816" y="115188"/>
                </a:lnTo>
                <a:lnTo>
                  <a:pt x="51816" y="0"/>
                </a:lnTo>
                <a:close/>
              </a:path>
              <a:path w="78104" h="180339">
                <a:moveTo>
                  <a:pt x="77724" y="102235"/>
                </a:moveTo>
                <a:lnTo>
                  <a:pt x="51816" y="102235"/>
                </a:lnTo>
                <a:lnTo>
                  <a:pt x="51816" y="115188"/>
                </a:lnTo>
                <a:lnTo>
                  <a:pt x="71247" y="115188"/>
                </a:lnTo>
                <a:lnTo>
                  <a:pt x="77724" y="102235"/>
                </a:lnTo>
                <a:close/>
              </a:path>
            </a:pathLst>
          </a:custGeom>
          <a:solidFill>
            <a:srgbClr val="17375E"/>
          </a:solidFill>
        </p:spPr>
        <p:txBody>
          <a:bodyPr wrap="square" lIns="0" tIns="0" rIns="0" bIns="0" rtlCol="0"/>
          <a:lstStyle/>
          <a:p>
            <a:endParaRPr/>
          </a:p>
        </p:txBody>
      </p:sp>
      <p:sp>
        <p:nvSpPr>
          <p:cNvPr id="24" name="object 24"/>
          <p:cNvSpPr/>
          <p:nvPr/>
        </p:nvSpPr>
        <p:spPr>
          <a:xfrm>
            <a:off x="4002023" y="4582667"/>
            <a:ext cx="1365885" cy="447040"/>
          </a:xfrm>
          <a:custGeom>
            <a:avLst/>
            <a:gdLst/>
            <a:ahLst/>
            <a:cxnLst/>
            <a:rect l="l" t="t" r="r" b="b"/>
            <a:pathLst>
              <a:path w="1365885" h="447039">
                <a:moveTo>
                  <a:pt x="0" y="74421"/>
                </a:moveTo>
                <a:lnTo>
                  <a:pt x="5841" y="45434"/>
                </a:lnTo>
                <a:lnTo>
                  <a:pt x="21780" y="21780"/>
                </a:lnTo>
                <a:lnTo>
                  <a:pt x="45434" y="5841"/>
                </a:lnTo>
                <a:lnTo>
                  <a:pt x="74422" y="0"/>
                </a:lnTo>
                <a:lnTo>
                  <a:pt x="1291081" y="0"/>
                </a:lnTo>
                <a:lnTo>
                  <a:pt x="1320069" y="5841"/>
                </a:lnTo>
                <a:lnTo>
                  <a:pt x="1343723" y="21780"/>
                </a:lnTo>
                <a:lnTo>
                  <a:pt x="1359662" y="45434"/>
                </a:lnTo>
                <a:lnTo>
                  <a:pt x="1365503" y="74421"/>
                </a:lnTo>
                <a:lnTo>
                  <a:pt x="1365503" y="372109"/>
                </a:lnTo>
                <a:lnTo>
                  <a:pt x="1359662" y="401097"/>
                </a:lnTo>
                <a:lnTo>
                  <a:pt x="1343723" y="424751"/>
                </a:lnTo>
                <a:lnTo>
                  <a:pt x="1320069" y="440689"/>
                </a:lnTo>
                <a:lnTo>
                  <a:pt x="1291081" y="446531"/>
                </a:lnTo>
                <a:lnTo>
                  <a:pt x="74422" y="446531"/>
                </a:lnTo>
                <a:lnTo>
                  <a:pt x="45434" y="440689"/>
                </a:lnTo>
                <a:lnTo>
                  <a:pt x="21780" y="424751"/>
                </a:lnTo>
                <a:lnTo>
                  <a:pt x="5841" y="401097"/>
                </a:lnTo>
                <a:lnTo>
                  <a:pt x="0" y="372109"/>
                </a:lnTo>
                <a:lnTo>
                  <a:pt x="0" y="74421"/>
                </a:lnTo>
                <a:close/>
              </a:path>
            </a:pathLst>
          </a:custGeom>
          <a:ln w="15240">
            <a:solidFill>
              <a:srgbClr val="C00000"/>
            </a:solidFill>
            <a:prstDash val="sysDash"/>
          </a:ln>
        </p:spPr>
        <p:txBody>
          <a:bodyPr wrap="square" lIns="0" tIns="0" rIns="0" bIns="0" rtlCol="0"/>
          <a:lstStyle/>
          <a:p>
            <a:endParaRPr/>
          </a:p>
        </p:txBody>
      </p:sp>
      <p:graphicFrame>
        <p:nvGraphicFramePr>
          <p:cNvPr id="25" name="object 25"/>
          <p:cNvGraphicFramePr>
            <a:graphicFrameLocks noGrp="1"/>
          </p:cNvGraphicFramePr>
          <p:nvPr/>
        </p:nvGraphicFramePr>
        <p:xfrm>
          <a:off x="5597652" y="1694688"/>
          <a:ext cx="3310127" cy="3468618"/>
        </p:xfrm>
        <a:graphic>
          <a:graphicData uri="http://schemas.openxmlformats.org/drawingml/2006/table">
            <a:tbl>
              <a:tblPr firstRow="1" bandRow="1">
                <a:tableStyleId>{2D5ABB26-0587-4C30-8999-92F81FD0307C}</a:tableStyleId>
              </a:tblPr>
              <a:tblGrid>
                <a:gridCol w="1698498"/>
                <a:gridCol w="1611629"/>
              </a:tblGrid>
              <a:tr h="247650">
                <a:tc gridSpan="2">
                  <a:txBody>
                    <a:bodyPr/>
                    <a:lstStyle/>
                    <a:p>
                      <a:pPr marL="386715">
                        <a:lnSpc>
                          <a:spcPct val="100000"/>
                        </a:lnSpc>
                        <a:spcBef>
                          <a:spcPts val="150"/>
                        </a:spcBef>
                      </a:pPr>
                      <a:r>
                        <a:rPr sz="1100" b="1" dirty="0">
                          <a:solidFill>
                            <a:srgbClr val="17375E"/>
                          </a:solidFill>
                          <a:latin typeface="Arial"/>
                          <a:cs typeface="Arial"/>
                        </a:rPr>
                        <a:t>Машиночитаемая доверенность №</a:t>
                      </a:r>
                      <a:r>
                        <a:rPr sz="1100" b="1" spc="-165" dirty="0">
                          <a:solidFill>
                            <a:srgbClr val="17375E"/>
                          </a:solidFill>
                          <a:latin typeface="Arial"/>
                          <a:cs typeface="Arial"/>
                        </a:rPr>
                        <a:t> </a:t>
                      </a:r>
                      <a:r>
                        <a:rPr sz="1100" b="1" dirty="0">
                          <a:solidFill>
                            <a:srgbClr val="17375E"/>
                          </a:solidFill>
                          <a:latin typeface="Arial"/>
                          <a:cs typeface="Arial"/>
                        </a:rPr>
                        <a:t>2</a:t>
                      </a:r>
                      <a:endParaRPr sz="1100">
                        <a:latin typeface="Arial"/>
                        <a:cs typeface="Arial"/>
                      </a:endParaRPr>
                    </a:p>
                  </a:txBody>
                  <a:tcPr marL="0" marR="0" marT="19050" marB="0">
                    <a:lnL w="38100">
                      <a:solidFill>
                        <a:srgbClr val="17375E"/>
                      </a:solidFill>
                      <a:prstDash val="solid"/>
                    </a:lnL>
                    <a:lnR w="38100">
                      <a:solidFill>
                        <a:srgbClr val="17375E"/>
                      </a:solidFill>
                      <a:prstDash val="solid"/>
                    </a:lnR>
                    <a:lnT w="38100">
                      <a:solidFill>
                        <a:srgbClr val="17375E"/>
                      </a:solidFill>
                      <a:prstDash val="solid"/>
                    </a:lnT>
                    <a:lnB w="9144">
                      <a:solidFill>
                        <a:srgbClr val="17375E"/>
                      </a:solidFill>
                      <a:prstDash val="solid"/>
                    </a:lnB>
                  </a:tcPr>
                </a:tc>
                <a:tc hMerge="1">
                  <a:txBody>
                    <a:bodyPr/>
                    <a:lstStyle/>
                    <a:p>
                      <a:endParaRPr/>
                    </a:p>
                  </a:txBody>
                  <a:tcPr marL="0" marR="0" marT="0" marB="0"/>
                </a:tc>
              </a:tr>
              <a:tr h="306324">
                <a:tc gridSpan="2">
                  <a:txBody>
                    <a:bodyPr/>
                    <a:lstStyle/>
                    <a:p>
                      <a:pPr marL="134620">
                        <a:lnSpc>
                          <a:spcPts val="815"/>
                        </a:lnSpc>
                        <a:spcBef>
                          <a:spcPts val="585"/>
                        </a:spcBef>
                        <a:tabLst>
                          <a:tab pos="2043430" algn="l"/>
                        </a:tabLst>
                      </a:pPr>
                      <a:r>
                        <a:rPr sz="1350" baseline="33950" dirty="0">
                          <a:solidFill>
                            <a:srgbClr val="1F487C"/>
                          </a:solidFill>
                          <a:latin typeface="Arial"/>
                          <a:cs typeface="Arial"/>
                        </a:rPr>
                        <a:t>Номер	</a:t>
                      </a:r>
                      <a:r>
                        <a:rPr sz="900" spc="-5" dirty="0">
                          <a:solidFill>
                            <a:srgbClr val="1F487C"/>
                          </a:solidFill>
                          <a:latin typeface="Arial"/>
                          <a:cs typeface="Arial"/>
                        </a:rPr>
                        <a:t>333333333</a:t>
                      </a:r>
                      <a:endParaRPr sz="900">
                        <a:latin typeface="Arial"/>
                        <a:cs typeface="Arial"/>
                      </a:endParaRPr>
                    </a:p>
                    <a:p>
                      <a:pPr marL="134620">
                        <a:lnSpc>
                          <a:spcPts val="815"/>
                        </a:lnSpc>
                      </a:pPr>
                      <a:r>
                        <a:rPr sz="900" spc="-5" dirty="0">
                          <a:solidFill>
                            <a:srgbClr val="1F487C"/>
                          </a:solidFill>
                          <a:latin typeface="Arial"/>
                          <a:cs typeface="Arial"/>
                        </a:rPr>
                        <a:t>доверенности</a:t>
                      </a:r>
                      <a:endParaRPr sz="900">
                        <a:latin typeface="Arial"/>
                        <a:cs typeface="Arial"/>
                      </a:endParaRPr>
                    </a:p>
                  </a:txBody>
                  <a:tcPr marL="0" marR="0" marT="74295" marB="0">
                    <a:lnL w="38100">
                      <a:solidFill>
                        <a:srgbClr val="17375E"/>
                      </a:solidFill>
                      <a:prstDash val="solid"/>
                    </a:lnL>
                    <a:lnR w="38100">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r>
              <a:tr h="336803">
                <a:tc gridSpan="2">
                  <a:txBody>
                    <a:bodyPr/>
                    <a:lstStyle/>
                    <a:p>
                      <a:pPr marL="133350" marR="645795">
                        <a:lnSpc>
                          <a:spcPct val="100000"/>
                        </a:lnSpc>
                        <a:spcBef>
                          <a:spcPts val="200"/>
                        </a:spcBef>
                        <a:tabLst>
                          <a:tab pos="2041525" algn="l"/>
                        </a:tabLst>
                      </a:pPr>
                      <a:r>
                        <a:rPr sz="900" dirty="0">
                          <a:solidFill>
                            <a:srgbClr val="1F487C"/>
                          </a:solidFill>
                          <a:latin typeface="Arial"/>
                          <a:cs typeface="Arial"/>
                        </a:rPr>
                        <a:t>Но</a:t>
                      </a:r>
                      <a:r>
                        <a:rPr sz="900" spc="5" dirty="0">
                          <a:solidFill>
                            <a:srgbClr val="1F487C"/>
                          </a:solidFill>
                          <a:latin typeface="Arial"/>
                          <a:cs typeface="Arial"/>
                        </a:rPr>
                        <a:t>м</a:t>
                      </a:r>
                      <a:r>
                        <a:rPr sz="900" dirty="0">
                          <a:solidFill>
                            <a:srgbClr val="1F487C"/>
                          </a:solidFill>
                          <a:latin typeface="Arial"/>
                          <a:cs typeface="Arial"/>
                        </a:rPr>
                        <a:t>ер</a:t>
                      </a:r>
                      <a:r>
                        <a:rPr sz="900" spc="-10" dirty="0">
                          <a:solidFill>
                            <a:srgbClr val="1F487C"/>
                          </a:solidFill>
                          <a:latin typeface="Arial"/>
                          <a:cs typeface="Arial"/>
                        </a:rPr>
                        <a:t> </a:t>
                      </a:r>
                      <a:r>
                        <a:rPr sz="900" dirty="0">
                          <a:solidFill>
                            <a:srgbClr val="1F487C"/>
                          </a:solidFill>
                          <a:latin typeface="Arial"/>
                          <a:cs typeface="Arial"/>
                        </a:rPr>
                        <a:t>перво</a:t>
                      </a:r>
                      <a:r>
                        <a:rPr sz="900" spc="-5" dirty="0">
                          <a:solidFill>
                            <a:srgbClr val="1F487C"/>
                          </a:solidFill>
                          <a:latin typeface="Arial"/>
                          <a:cs typeface="Arial"/>
                        </a:rPr>
                        <a:t>н</a:t>
                      </a:r>
                      <a:r>
                        <a:rPr sz="900" dirty="0">
                          <a:solidFill>
                            <a:srgbClr val="1F487C"/>
                          </a:solidFill>
                          <a:latin typeface="Arial"/>
                          <a:cs typeface="Arial"/>
                        </a:rPr>
                        <a:t>ача</a:t>
                      </a:r>
                      <a:r>
                        <a:rPr sz="900" spc="5" dirty="0">
                          <a:solidFill>
                            <a:srgbClr val="1F487C"/>
                          </a:solidFill>
                          <a:latin typeface="Arial"/>
                          <a:cs typeface="Arial"/>
                        </a:rPr>
                        <a:t>л</a:t>
                      </a:r>
                      <a:r>
                        <a:rPr sz="900" dirty="0">
                          <a:solidFill>
                            <a:srgbClr val="1F487C"/>
                          </a:solidFill>
                          <a:latin typeface="Arial"/>
                          <a:cs typeface="Arial"/>
                        </a:rPr>
                        <a:t>ь</a:t>
                      </a:r>
                      <a:r>
                        <a:rPr sz="900" spc="-10" dirty="0">
                          <a:solidFill>
                            <a:srgbClr val="1F487C"/>
                          </a:solidFill>
                          <a:latin typeface="Arial"/>
                          <a:cs typeface="Arial"/>
                        </a:rPr>
                        <a:t>н</a:t>
                      </a:r>
                      <a:r>
                        <a:rPr sz="900" dirty="0">
                          <a:solidFill>
                            <a:srgbClr val="1F487C"/>
                          </a:solidFill>
                          <a:latin typeface="Arial"/>
                          <a:cs typeface="Arial"/>
                        </a:rPr>
                        <a:t>ой	</a:t>
                      </a:r>
                      <a:r>
                        <a:rPr sz="1350" baseline="-33950" dirty="0">
                          <a:solidFill>
                            <a:srgbClr val="1F487C"/>
                          </a:solidFill>
                          <a:latin typeface="Arial"/>
                          <a:cs typeface="Arial"/>
                        </a:rPr>
                        <a:t>123456789  </a:t>
                      </a:r>
                      <a:r>
                        <a:rPr sz="900" spc="-5" dirty="0">
                          <a:solidFill>
                            <a:srgbClr val="1F487C"/>
                          </a:solidFill>
                          <a:latin typeface="Arial"/>
                          <a:cs typeface="Arial"/>
                        </a:rPr>
                        <a:t>доверенности</a:t>
                      </a:r>
                      <a:endParaRPr sz="900">
                        <a:latin typeface="Arial"/>
                        <a:cs typeface="Arial"/>
                      </a:endParaRPr>
                    </a:p>
                  </a:txBody>
                  <a:tcPr marL="0" marR="0" marT="25400" marB="0">
                    <a:lnL w="38100">
                      <a:solidFill>
                        <a:srgbClr val="17375E"/>
                      </a:solidFill>
                      <a:prstDash val="solid"/>
                    </a:lnL>
                    <a:lnR w="38100">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r>
              <a:tr h="455675">
                <a:tc gridSpan="2">
                  <a:txBody>
                    <a:bodyPr/>
                    <a:lstStyle/>
                    <a:p>
                      <a:pPr marL="118110" marR="221615">
                        <a:lnSpc>
                          <a:spcPct val="100000"/>
                        </a:lnSpc>
                        <a:spcBef>
                          <a:spcPts val="75"/>
                        </a:spcBef>
                        <a:tabLst>
                          <a:tab pos="1200150" algn="l"/>
                          <a:tab pos="1982470" algn="l"/>
                        </a:tabLst>
                      </a:pPr>
                      <a:r>
                        <a:rPr sz="1350" spc="-7" baseline="-37037" dirty="0">
                          <a:solidFill>
                            <a:srgbClr val="1F487C"/>
                          </a:solidFill>
                          <a:latin typeface="Arial"/>
                          <a:cs typeface="Arial"/>
                        </a:rPr>
                        <a:t>Сведения о	</a:t>
                      </a:r>
                      <a:r>
                        <a:rPr sz="900" b="1" spc="-10" dirty="0">
                          <a:solidFill>
                            <a:srgbClr val="1F487C"/>
                          </a:solidFill>
                          <a:latin typeface="Arial"/>
                          <a:cs typeface="Arial"/>
                        </a:rPr>
                        <a:t>(Кто?)	</a:t>
                      </a:r>
                      <a:r>
                        <a:rPr sz="900" spc="-5" dirty="0">
                          <a:solidFill>
                            <a:srgbClr val="1F487C"/>
                          </a:solidFill>
                          <a:latin typeface="Arial"/>
                          <a:cs typeface="Arial"/>
                        </a:rPr>
                        <a:t>Сотрудник</a:t>
                      </a:r>
                      <a:r>
                        <a:rPr sz="900" spc="-25" dirty="0">
                          <a:solidFill>
                            <a:srgbClr val="1F487C"/>
                          </a:solidFill>
                          <a:latin typeface="Arial"/>
                          <a:cs typeface="Arial"/>
                        </a:rPr>
                        <a:t> </a:t>
                      </a:r>
                      <a:r>
                        <a:rPr sz="900" dirty="0">
                          <a:solidFill>
                            <a:srgbClr val="1F487C"/>
                          </a:solidFill>
                          <a:latin typeface="Arial"/>
                          <a:cs typeface="Arial"/>
                        </a:rPr>
                        <a:t>№</a:t>
                      </a:r>
                      <a:r>
                        <a:rPr sz="900" spc="-40" dirty="0">
                          <a:solidFill>
                            <a:srgbClr val="1F487C"/>
                          </a:solidFill>
                          <a:latin typeface="Arial"/>
                          <a:cs typeface="Arial"/>
                        </a:rPr>
                        <a:t> </a:t>
                      </a:r>
                      <a:r>
                        <a:rPr sz="900" spc="-5" dirty="0">
                          <a:solidFill>
                            <a:srgbClr val="1F487C"/>
                          </a:solidFill>
                          <a:latin typeface="Arial"/>
                          <a:cs typeface="Arial"/>
                        </a:rPr>
                        <a:t>1 </a:t>
                      </a:r>
                      <a:r>
                        <a:rPr sz="900" dirty="0">
                          <a:solidFill>
                            <a:srgbClr val="1F487C"/>
                          </a:solidFill>
                          <a:latin typeface="Arial"/>
                          <a:cs typeface="Arial"/>
                        </a:rPr>
                        <a:t> </a:t>
                      </a:r>
                      <a:r>
                        <a:rPr sz="1350" spc="-7" baseline="-37037" dirty="0">
                          <a:solidFill>
                            <a:srgbClr val="1F487C"/>
                          </a:solidFill>
                          <a:latin typeface="Arial"/>
                          <a:cs typeface="Arial"/>
                        </a:rPr>
                        <a:t>доверителе		</a:t>
                      </a:r>
                      <a:r>
                        <a:rPr sz="900" spc="-5" dirty="0">
                          <a:solidFill>
                            <a:srgbClr val="1F487C"/>
                          </a:solidFill>
                          <a:latin typeface="Arial"/>
                          <a:cs typeface="Arial"/>
                        </a:rPr>
                        <a:t>(пользователь </a:t>
                      </a:r>
                      <a:r>
                        <a:rPr sz="900" dirty="0">
                          <a:solidFill>
                            <a:srgbClr val="1F487C"/>
                          </a:solidFill>
                          <a:latin typeface="Arial"/>
                          <a:cs typeface="Arial"/>
                        </a:rPr>
                        <a:t>№</a:t>
                      </a:r>
                      <a:r>
                        <a:rPr sz="900" spc="-75" dirty="0">
                          <a:solidFill>
                            <a:srgbClr val="1F487C"/>
                          </a:solidFill>
                          <a:latin typeface="Arial"/>
                          <a:cs typeface="Arial"/>
                        </a:rPr>
                        <a:t> </a:t>
                      </a:r>
                      <a:r>
                        <a:rPr sz="900" dirty="0">
                          <a:solidFill>
                            <a:srgbClr val="1F487C"/>
                          </a:solidFill>
                          <a:latin typeface="Arial"/>
                          <a:cs typeface="Arial"/>
                        </a:rPr>
                        <a:t>1)</a:t>
                      </a:r>
                      <a:endParaRPr sz="900">
                        <a:latin typeface="Arial"/>
                        <a:cs typeface="Arial"/>
                      </a:endParaRPr>
                    </a:p>
                    <a:p>
                      <a:pPr marL="1982470">
                        <a:lnSpc>
                          <a:spcPct val="100000"/>
                        </a:lnSpc>
                      </a:pPr>
                      <a:r>
                        <a:rPr sz="900" spc="-5" dirty="0">
                          <a:solidFill>
                            <a:srgbClr val="1F487C"/>
                          </a:solidFill>
                          <a:latin typeface="Arial"/>
                          <a:cs typeface="Arial"/>
                        </a:rPr>
                        <a:t>организации</a:t>
                      </a:r>
                      <a:endParaRPr sz="900">
                        <a:latin typeface="Arial"/>
                        <a:cs typeface="Arial"/>
                      </a:endParaRPr>
                    </a:p>
                  </a:txBody>
                  <a:tcPr marL="0" marR="0" marT="9525" marB="0">
                    <a:lnL w="38100">
                      <a:solidFill>
                        <a:srgbClr val="17375E"/>
                      </a:solidFill>
                      <a:prstDash val="solid"/>
                    </a:lnL>
                    <a:lnR w="38100">
                      <a:solidFill>
                        <a:srgbClr val="17375E"/>
                      </a:solidFill>
                      <a:prstDash val="solid"/>
                    </a:lnR>
                    <a:lnT w="9144">
                      <a:solidFill>
                        <a:srgbClr val="17375E"/>
                      </a:solidFill>
                      <a:prstDash val="solid"/>
                    </a:lnT>
                    <a:lnB w="9144">
                      <a:solidFill>
                        <a:srgbClr val="17375E"/>
                      </a:solidFill>
                      <a:prstDash val="solid"/>
                    </a:lnB>
                  </a:tcPr>
                </a:tc>
                <a:tc hMerge="1">
                  <a:txBody>
                    <a:bodyPr/>
                    <a:lstStyle/>
                    <a:p>
                      <a:endParaRPr/>
                    </a:p>
                  </a:txBody>
                  <a:tcPr marL="0" marR="0" marT="0" marB="0"/>
                </a:tc>
              </a:tr>
              <a:tr h="507492">
                <a:tc gridSpan="2">
                  <a:txBody>
                    <a:bodyPr/>
                    <a:lstStyle/>
                    <a:p>
                      <a:pPr marL="125095" marR="227329">
                        <a:lnSpc>
                          <a:spcPct val="100000"/>
                        </a:lnSpc>
                        <a:spcBef>
                          <a:spcPts val="484"/>
                        </a:spcBef>
                        <a:tabLst>
                          <a:tab pos="1139190" algn="l"/>
                          <a:tab pos="1976755" algn="l"/>
                        </a:tabLst>
                      </a:pPr>
                      <a:r>
                        <a:rPr sz="1350" spc="-7" baseline="-18518" dirty="0">
                          <a:solidFill>
                            <a:srgbClr val="1F487C"/>
                          </a:solidFill>
                          <a:latin typeface="Arial"/>
                          <a:cs typeface="Arial"/>
                        </a:rPr>
                        <a:t>Сведения</a:t>
                      </a:r>
                      <a:r>
                        <a:rPr sz="1350" baseline="-18518" dirty="0">
                          <a:solidFill>
                            <a:srgbClr val="1F487C"/>
                          </a:solidFill>
                          <a:latin typeface="Arial"/>
                          <a:cs typeface="Arial"/>
                        </a:rPr>
                        <a:t> </a:t>
                      </a:r>
                      <a:r>
                        <a:rPr sz="1350" spc="-7" baseline="-18518" dirty="0">
                          <a:solidFill>
                            <a:srgbClr val="1F487C"/>
                          </a:solidFill>
                          <a:latin typeface="Arial"/>
                          <a:cs typeface="Arial"/>
                        </a:rPr>
                        <a:t>о	</a:t>
                      </a:r>
                      <a:r>
                        <a:rPr sz="1350" b="1" spc="-15" baseline="3086" dirty="0">
                          <a:solidFill>
                            <a:srgbClr val="1F487C"/>
                          </a:solidFill>
                          <a:latin typeface="Arial"/>
                          <a:cs typeface="Arial"/>
                        </a:rPr>
                        <a:t>(Кому?)	</a:t>
                      </a:r>
                      <a:r>
                        <a:rPr sz="900" spc="-5" dirty="0">
                          <a:solidFill>
                            <a:srgbClr val="1F487C"/>
                          </a:solidFill>
                          <a:latin typeface="Arial"/>
                          <a:cs typeface="Arial"/>
                        </a:rPr>
                        <a:t>Сотрудник</a:t>
                      </a:r>
                      <a:r>
                        <a:rPr sz="900" spc="-25" dirty="0">
                          <a:solidFill>
                            <a:srgbClr val="1F487C"/>
                          </a:solidFill>
                          <a:latin typeface="Arial"/>
                          <a:cs typeface="Arial"/>
                        </a:rPr>
                        <a:t> </a:t>
                      </a:r>
                      <a:r>
                        <a:rPr sz="900" dirty="0">
                          <a:solidFill>
                            <a:srgbClr val="1F487C"/>
                          </a:solidFill>
                          <a:latin typeface="Arial"/>
                          <a:cs typeface="Arial"/>
                        </a:rPr>
                        <a:t>№</a:t>
                      </a:r>
                      <a:r>
                        <a:rPr sz="900" spc="-40" dirty="0">
                          <a:solidFill>
                            <a:srgbClr val="1F487C"/>
                          </a:solidFill>
                          <a:latin typeface="Arial"/>
                          <a:cs typeface="Arial"/>
                        </a:rPr>
                        <a:t> </a:t>
                      </a:r>
                      <a:r>
                        <a:rPr sz="900" spc="-5" dirty="0">
                          <a:solidFill>
                            <a:srgbClr val="1F487C"/>
                          </a:solidFill>
                          <a:latin typeface="Arial"/>
                          <a:cs typeface="Arial"/>
                        </a:rPr>
                        <a:t>2 </a:t>
                      </a:r>
                      <a:r>
                        <a:rPr sz="900" dirty="0">
                          <a:solidFill>
                            <a:srgbClr val="1F487C"/>
                          </a:solidFill>
                          <a:latin typeface="Arial"/>
                          <a:cs typeface="Arial"/>
                        </a:rPr>
                        <a:t> </a:t>
                      </a:r>
                      <a:r>
                        <a:rPr sz="1350" spc="-7" baseline="-18518" dirty="0">
                          <a:solidFill>
                            <a:srgbClr val="1F487C"/>
                          </a:solidFill>
                          <a:latin typeface="Arial"/>
                          <a:cs typeface="Arial"/>
                        </a:rPr>
                        <a:t>представителе		</a:t>
                      </a:r>
                      <a:r>
                        <a:rPr sz="900" spc="-5" dirty="0">
                          <a:solidFill>
                            <a:srgbClr val="1F487C"/>
                          </a:solidFill>
                          <a:latin typeface="Arial"/>
                          <a:cs typeface="Arial"/>
                        </a:rPr>
                        <a:t>(пользователь </a:t>
                      </a:r>
                      <a:r>
                        <a:rPr sz="900" dirty="0">
                          <a:solidFill>
                            <a:srgbClr val="1F487C"/>
                          </a:solidFill>
                          <a:latin typeface="Arial"/>
                          <a:cs typeface="Arial"/>
                        </a:rPr>
                        <a:t>№</a:t>
                      </a:r>
                      <a:r>
                        <a:rPr sz="900" spc="-75" dirty="0">
                          <a:solidFill>
                            <a:srgbClr val="1F487C"/>
                          </a:solidFill>
                          <a:latin typeface="Arial"/>
                          <a:cs typeface="Arial"/>
                        </a:rPr>
                        <a:t> </a:t>
                      </a:r>
                      <a:r>
                        <a:rPr sz="900" dirty="0">
                          <a:solidFill>
                            <a:srgbClr val="1F487C"/>
                          </a:solidFill>
                          <a:latin typeface="Arial"/>
                          <a:cs typeface="Arial"/>
                        </a:rPr>
                        <a:t>2)</a:t>
                      </a:r>
                      <a:endParaRPr sz="900">
                        <a:latin typeface="Arial"/>
                        <a:cs typeface="Arial"/>
                      </a:endParaRPr>
                    </a:p>
                    <a:p>
                      <a:pPr marL="1976755">
                        <a:lnSpc>
                          <a:spcPct val="100000"/>
                        </a:lnSpc>
                      </a:pPr>
                      <a:r>
                        <a:rPr sz="900" spc="-5" dirty="0">
                          <a:solidFill>
                            <a:srgbClr val="1F487C"/>
                          </a:solidFill>
                          <a:latin typeface="Arial"/>
                          <a:cs typeface="Arial"/>
                        </a:rPr>
                        <a:t>организации</a:t>
                      </a:r>
                      <a:endParaRPr sz="900">
                        <a:latin typeface="Arial"/>
                        <a:cs typeface="Arial"/>
                      </a:endParaRPr>
                    </a:p>
                  </a:txBody>
                  <a:tcPr marL="0" marR="0" marT="61594" marB="0">
                    <a:lnL w="38100">
                      <a:solidFill>
                        <a:srgbClr val="17375E"/>
                      </a:solidFill>
                      <a:prstDash val="solid"/>
                    </a:lnL>
                    <a:lnR w="38100">
                      <a:solidFill>
                        <a:srgbClr val="17375E"/>
                      </a:solidFill>
                      <a:prstDash val="solid"/>
                    </a:lnR>
                    <a:lnT w="9144">
                      <a:solidFill>
                        <a:srgbClr val="17375E"/>
                      </a:solidFill>
                      <a:prstDash val="solid"/>
                    </a:lnT>
                    <a:lnB w="12191">
                      <a:solidFill>
                        <a:srgbClr val="17375E"/>
                      </a:solidFill>
                      <a:prstDash val="solid"/>
                    </a:lnB>
                  </a:tcPr>
                </a:tc>
                <a:tc hMerge="1">
                  <a:txBody>
                    <a:bodyPr/>
                    <a:lstStyle/>
                    <a:p>
                      <a:endParaRPr/>
                    </a:p>
                  </a:txBody>
                  <a:tcPr marL="0" marR="0" marT="0" marB="0"/>
                </a:tc>
              </a:tr>
              <a:tr h="308100">
                <a:tc>
                  <a:txBody>
                    <a:bodyPr/>
                    <a:lstStyle/>
                    <a:p>
                      <a:pPr marR="139065" algn="r">
                        <a:lnSpc>
                          <a:spcPct val="100000"/>
                        </a:lnSpc>
                        <a:spcBef>
                          <a:spcPts val="280"/>
                        </a:spcBef>
                      </a:pPr>
                      <a:r>
                        <a:rPr sz="900" b="1" dirty="0">
                          <a:solidFill>
                            <a:srgbClr val="1F487C"/>
                          </a:solidFill>
                          <a:latin typeface="Arial"/>
                          <a:cs typeface="Arial"/>
                        </a:rPr>
                        <a:t>(Ч</a:t>
                      </a:r>
                      <a:r>
                        <a:rPr sz="900" b="1" spc="-35" dirty="0">
                          <a:solidFill>
                            <a:srgbClr val="1F487C"/>
                          </a:solidFill>
                          <a:latin typeface="Arial"/>
                          <a:cs typeface="Arial"/>
                        </a:rPr>
                        <a:t>т</a:t>
                      </a:r>
                      <a:r>
                        <a:rPr sz="900" b="1" dirty="0">
                          <a:solidFill>
                            <a:srgbClr val="1F487C"/>
                          </a:solidFill>
                          <a:latin typeface="Arial"/>
                          <a:cs typeface="Arial"/>
                        </a:rPr>
                        <a:t>о?)</a:t>
                      </a:r>
                      <a:endParaRPr sz="900">
                        <a:latin typeface="Arial"/>
                        <a:cs typeface="Arial"/>
                      </a:endParaRPr>
                    </a:p>
                  </a:txBody>
                  <a:tcPr marL="0" marR="0" marT="35560" marB="0">
                    <a:lnL w="38100">
                      <a:solidFill>
                        <a:srgbClr val="17375E"/>
                      </a:solidFill>
                      <a:prstDash val="solid"/>
                    </a:lnL>
                    <a:lnR w="12191">
                      <a:solidFill>
                        <a:srgbClr val="17375E"/>
                      </a:solidFill>
                      <a:prstDash val="solid"/>
                    </a:lnR>
                    <a:lnT w="12191" cap="flat" cmpd="sng" algn="ctr">
                      <a:solidFill>
                        <a:srgbClr val="17375E"/>
                      </a:solidFill>
                      <a:prstDash val="solid"/>
                      <a:round/>
                      <a:headEnd type="none" w="med" len="med"/>
                      <a:tailEnd type="none" w="med" len="med"/>
                    </a:lnT>
                  </a:tcPr>
                </a:tc>
                <a:tc>
                  <a:txBody>
                    <a:bodyPr/>
                    <a:lstStyle/>
                    <a:p>
                      <a:pPr>
                        <a:lnSpc>
                          <a:spcPct val="100000"/>
                        </a:lnSpc>
                        <a:spcBef>
                          <a:spcPts val="40"/>
                        </a:spcBef>
                      </a:pPr>
                      <a:endParaRPr sz="1050">
                        <a:latin typeface="Times New Roman"/>
                        <a:cs typeface="Times New Roman"/>
                      </a:endParaRPr>
                    </a:p>
                    <a:p>
                      <a:pPr marL="182245">
                        <a:lnSpc>
                          <a:spcPct val="100000"/>
                        </a:lnSpc>
                      </a:pPr>
                      <a:r>
                        <a:rPr sz="900" dirty="0">
                          <a:solidFill>
                            <a:srgbClr val="17375E"/>
                          </a:solidFill>
                          <a:latin typeface="Arial"/>
                          <a:cs typeface="Arial"/>
                        </a:rPr>
                        <a:t>Подписание</a:t>
                      </a:r>
                      <a:r>
                        <a:rPr sz="900" spc="-80" dirty="0">
                          <a:solidFill>
                            <a:srgbClr val="17375E"/>
                          </a:solidFill>
                          <a:latin typeface="Arial"/>
                          <a:cs typeface="Arial"/>
                        </a:rPr>
                        <a:t> </a:t>
                      </a:r>
                      <a:r>
                        <a:rPr sz="900" spc="-5" dirty="0">
                          <a:solidFill>
                            <a:srgbClr val="17375E"/>
                          </a:solidFill>
                          <a:latin typeface="Arial"/>
                          <a:cs typeface="Arial"/>
                        </a:rPr>
                        <a:t>заказчиком</a:t>
                      </a:r>
                      <a:endParaRPr sz="900">
                        <a:latin typeface="Arial"/>
                        <a:cs typeface="Arial"/>
                      </a:endParaRPr>
                    </a:p>
                  </a:txBody>
                  <a:tcPr marL="0" marR="0" marT="5080" marB="0">
                    <a:lnL w="12191">
                      <a:solidFill>
                        <a:srgbClr val="17375E"/>
                      </a:solidFill>
                      <a:prstDash val="solid"/>
                    </a:lnL>
                    <a:lnR w="38100">
                      <a:solidFill>
                        <a:srgbClr val="17375E"/>
                      </a:solidFill>
                      <a:prstDash val="solid"/>
                    </a:lnR>
                    <a:lnT w="12191">
                      <a:solidFill>
                        <a:srgbClr val="17375E"/>
                      </a:solidFill>
                      <a:prstDash val="solid"/>
                    </a:lnT>
                  </a:tcPr>
                </a:tc>
              </a:tr>
              <a:tr h="159765">
                <a:tc>
                  <a:txBody>
                    <a:bodyPr/>
                    <a:lstStyle/>
                    <a:p>
                      <a:pPr marL="125095">
                        <a:lnSpc>
                          <a:spcPts val="1075"/>
                        </a:lnSpc>
                      </a:pPr>
                      <a:r>
                        <a:rPr sz="900" spc="-5" dirty="0">
                          <a:solidFill>
                            <a:srgbClr val="1F487C"/>
                          </a:solidFill>
                          <a:latin typeface="Arial"/>
                          <a:cs typeface="Arial"/>
                        </a:rPr>
                        <a:t>Полномочия</a:t>
                      </a:r>
                      <a:endParaRPr sz="900">
                        <a:latin typeface="Arial"/>
                        <a:cs typeface="Arial"/>
                      </a:endParaRPr>
                    </a:p>
                  </a:txBody>
                  <a:tcPr marL="0" marR="0" marT="0" marB="0">
                    <a:lnL w="38100">
                      <a:solidFill>
                        <a:srgbClr val="17375E"/>
                      </a:solidFill>
                      <a:prstDash val="solid"/>
                    </a:lnL>
                    <a:lnR w="12191">
                      <a:solidFill>
                        <a:srgbClr val="17375E"/>
                      </a:solidFill>
                      <a:prstDash val="solid"/>
                    </a:lnR>
                  </a:tcPr>
                </a:tc>
                <a:tc>
                  <a:txBody>
                    <a:bodyPr/>
                    <a:lstStyle/>
                    <a:p>
                      <a:pPr marL="182245">
                        <a:lnSpc>
                          <a:spcPts val="1030"/>
                        </a:lnSpc>
                      </a:pPr>
                      <a:r>
                        <a:rPr sz="900" spc="-5" dirty="0">
                          <a:solidFill>
                            <a:srgbClr val="17375E"/>
                          </a:solidFill>
                          <a:latin typeface="Arial"/>
                          <a:cs typeface="Arial"/>
                        </a:rPr>
                        <a:t>контракта</a:t>
                      </a:r>
                      <a:endParaRPr sz="900">
                        <a:latin typeface="Arial"/>
                        <a:cs typeface="Arial"/>
                      </a:endParaRPr>
                    </a:p>
                  </a:txBody>
                  <a:tcPr marL="0" marR="0" marT="0" marB="0">
                    <a:lnL w="12191">
                      <a:solidFill>
                        <a:srgbClr val="17375E"/>
                      </a:solidFill>
                      <a:prstDash val="solid"/>
                    </a:lnL>
                    <a:lnR w="38100">
                      <a:solidFill>
                        <a:srgbClr val="17375E"/>
                      </a:solidFill>
                      <a:prstDash val="solid"/>
                    </a:lnR>
                  </a:tcPr>
                </a:tc>
              </a:tr>
              <a:tr h="154177">
                <a:tc>
                  <a:txBody>
                    <a:bodyPr/>
                    <a:lstStyle/>
                    <a:p>
                      <a:endParaRPr sz="900">
                        <a:latin typeface="Arial"/>
                        <a:cs typeface="Arial"/>
                      </a:endParaRPr>
                    </a:p>
                  </a:txBody>
                  <a:tcPr marL="0" marR="0" marT="0" marB="0">
                    <a:lnL w="38100">
                      <a:solidFill>
                        <a:srgbClr val="17375E"/>
                      </a:solidFill>
                      <a:prstDash val="solid"/>
                    </a:lnL>
                    <a:lnR w="12191">
                      <a:solidFill>
                        <a:srgbClr val="17375E"/>
                      </a:solidFill>
                      <a:prstDash val="solid"/>
                    </a:lnR>
                  </a:tcPr>
                </a:tc>
                <a:tc>
                  <a:txBody>
                    <a:bodyPr/>
                    <a:lstStyle/>
                    <a:p>
                      <a:pPr marL="186055">
                        <a:lnSpc>
                          <a:spcPct val="100000"/>
                        </a:lnSpc>
                        <a:spcBef>
                          <a:spcPts val="85"/>
                        </a:spcBef>
                      </a:pPr>
                      <a:r>
                        <a:rPr sz="900" dirty="0">
                          <a:solidFill>
                            <a:srgbClr val="17375E"/>
                          </a:solidFill>
                          <a:latin typeface="Arial"/>
                          <a:cs typeface="Arial"/>
                        </a:rPr>
                        <a:t>Подписание</a:t>
                      </a:r>
                      <a:r>
                        <a:rPr sz="900" spc="-90" dirty="0">
                          <a:solidFill>
                            <a:srgbClr val="17375E"/>
                          </a:solidFill>
                          <a:latin typeface="Arial"/>
                          <a:cs typeface="Arial"/>
                        </a:rPr>
                        <a:t> </a:t>
                      </a:r>
                      <a:r>
                        <a:rPr sz="900" spc="-5" dirty="0">
                          <a:solidFill>
                            <a:srgbClr val="17375E"/>
                          </a:solidFill>
                          <a:latin typeface="Arial"/>
                          <a:cs typeface="Arial"/>
                        </a:rPr>
                        <a:t>документа</a:t>
                      </a:r>
                      <a:endParaRPr sz="900">
                        <a:latin typeface="Arial"/>
                        <a:cs typeface="Arial"/>
                      </a:endParaRPr>
                    </a:p>
                  </a:txBody>
                  <a:tcPr marL="0" marR="0" marT="10795" marB="0">
                    <a:lnL w="12191">
                      <a:solidFill>
                        <a:srgbClr val="17375E"/>
                      </a:solidFill>
                      <a:prstDash val="solid"/>
                    </a:lnL>
                    <a:lnR w="38100">
                      <a:solidFill>
                        <a:srgbClr val="17375E"/>
                      </a:solidFill>
                      <a:prstDash val="solid"/>
                    </a:lnR>
                  </a:tcPr>
                </a:tc>
              </a:tr>
              <a:tr h="274067">
                <a:tc>
                  <a:txBody>
                    <a:bodyPr/>
                    <a:lstStyle/>
                    <a:p>
                      <a:endParaRPr sz="900">
                        <a:latin typeface="Arial"/>
                        <a:cs typeface="Arial"/>
                      </a:endParaRPr>
                    </a:p>
                  </a:txBody>
                  <a:tcPr marL="0" marR="0" marT="0" marB="0">
                    <a:lnL w="38100">
                      <a:solidFill>
                        <a:srgbClr val="17375E"/>
                      </a:solidFill>
                      <a:prstDash val="solid"/>
                    </a:lnL>
                    <a:lnR w="12191">
                      <a:solidFill>
                        <a:srgbClr val="17375E"/>
                      </a:solidFill>
                      <a:prstDash val="solid"/>
                    </a:lnR>
                    <a:lnB w="9144">
                      <a:solidFill>
                        <a:srgbClr val="17375E"/>
                      </a:solidFill>
                      <a:prstDash val="solid"/>
                    </a:lnB>
                  </a:tcPr>
                </a:tc>
                <a:tc>
                  <a:txBody>
                    <a:bodyPr/>
                    <a:lstStyle/>
                    <a:p>
                      <a:pPr marL="186055">
                        <a:lnSpc>
                          <a:spcPts val="1030"/>
                        </a:lnSpc>
                      </a:pPr>
                      <a:r>
                        <a:rPr sz="900" spc="-5" dirty="0">
                          <a:solidFill>
                            <a:srgbClr val="17375E"/>
                          </a:solidFill>
                          <a:latin typeface="Arial"/>
                          <a:cs typeface="Arial"/>
                        </a:rPr>
                        <a:t>o</a:t>
                      </a:r>
                      <a:r>
                        <a:rPr sz="900" spc="-105" dirty="0">
                          <a:solidFill>
                            <a:srgbClr val="17375E"/>
                          </a:solidFill>
                          <a:latin typeface="Arial"/>
                          <a:cs typeface="Arial"/>
                        </a:rPr>
                        <a:t> </a:t>
                      </a:r>
                      <a:r>
                        <a:rPr sz="900" dirty="0">
                          <a:solidFill>
                            <a:srgbClr val="17375E"/>
                          </a:solidFill>
                          <a:latin typeface="Arial"/>
                          <a:cs typeface="Arial"/>
                        </a:rPr>
                        <a:t>приемке</a:t>
                      </a:r>
                      <a:endParaRPr sz="900">
                        <a:latin typeface="Arial"/>
                        <a:cs typeface="Arial"/>
                      </a:endParaRPr>
                    </a:p>
                  </a:txBody>
                  <a:tcPr marL="0" marR="0" marT="0" marB="0">
                    <a:lnL w="12191">
                      <a:solidFill>
                        <a:srgbClr val="17375E"/>
                      </a:solidFill>
                      <a:prstDash val="solid"/>
                    </a:lnL>
                    <a:lnR w="38100">
                      <a:solidFill>
                        <a:srgbClr val="17375E"/>
                      </a:solidFill>
                      <a:prstDash val="solid"/>
                    </a:lnR>
                    <a:lnB w="12191">
                      <a:solidFill>
                        <a:srgbClr val="17375E"/>
                      </a:solidFill>
                      <a:prstDash val="solid"/>
                    </a:lnB>
                  </a:tcPr>
                </a:tc>
              </a:tr>
              <a:tr h="294131">
                <a:tc gridSpan="2">
                  <a:txBody>
                    <a:bodyPr/>
                    <a:lstStyle/>
                    <a:p>
                      <a:pPr marL="125095">
                        <a:lnSpc>
                          <a:spcPct val="100000"/>
                        </a:lnSpc>
                        <a:spcBef>
                          <a:spcPts val="850"/>
                        </a:spcBef>
                      </a:pPr>
                      <a:r>
                        <a:rPr sz="900" dirty="0">
                          <a:solidFill>
                            <a:srgbClr val="1F487C"/>
                          </a:solidFill>
                          <a:latin typeface="Arial"/>
                          <a:cs typeface="Arial"/>
                        </a:rPr>
                        <a:t>Передоверие</a:t>
                      </a:r>
                      <a:endParaRPr sz="900">
                        <a:latin typeface="Arial"/>
                        <a:cs typeface="Arial"/>
                      </a:endParaRPr>
                    </a:p>
                  </a:txBody>
                  <a:tcPr marL="0" marR="0" marT="107950" marB="0">
                    <a:lnL w="38100">
                      <a:solidFill>
                        <a:srgbClr val="17375E"/>
                      </a:solidFill>
                      <a:prstDash val="solid"/>
                    </a:lnL>
                    <a:lnR w="38100">
                      <a:solidFill>
                        <a:srgbClr val="17375E"/>
                      </a:solidFill>
                      <a:prstDash val="solid"/>
                    </a:lnR>
                    <a:lnT w="9144" cap="flat" cmpd="sng" algn="ctr">
                      <a:solidFill>
                        <a:srgbClr val="17375E"/>
                      </a:solidFill>
                      <a:prstDash val="solid"/>
                      <a:round/>
                      <a:headEnd type="none" w="med" len="med"/>
                      <a:tailEnd type="none" w="med" len="med"/>
                    </a:lnT>
                    <a:lnB w="9144">
                      <a:solidFill>
                        <a:srgbClr val="17375E"/>
                      </a:solidFill>
                      <a:prstDash val="solid"/>
                    </a:lnB>
                  </a:tcPr>
                </a:tc>
                <a:tc hMerge="1">
                  <a:txBody>
                    <a:bodyPr/>
                    <a:lstStyle/>
                    <a:p>
                      <a:endParaRPr/>
                    </a:p>
                  </a:txBody>
                  <a:tcPr marL="0" marR="0" marT="0" marB="0"/>
                </a:tc>
              </a:tr>
              <a:tr h="424434">
                <a:tc gridSpan="2">
                  <a:txBody>
                    <a:bodyPr/>
                    <a:lstStyle/>
                    <a:p>
                      <a:pPr marL="111760" marR="1211580">
                        <a:lnSpc>
                          <a:spcPct val="100000"/>
                        </a:lnSpc>
                        <a:spcBef>
                          <a:spcPts val="470"/>
                        </a:spcBef>
                        <a:tabLst>
                          <a:tab pos="1477010" algn="l"/>
                        </a:tabLst>
                      </a:pPr>
                      <a:r>
                        <a:rPr sz="900" dirty="0">
                          <a:solidFill>
                            <a:srgbClr val="1F487C"/>
                          </a:solidFill>
                          <a:latin typeface="Arial"/>
                          <a:cs typeface="Arial"/>
                        </a:rPr>
                        <a:t>Срок дей</a:t>
                      </a:r>
                      <a:r>
                        <a:rPr sz="900" spc="5" dirty="0">
                          <a:solidFill>
                            <a:srgbClr val="1F487C"/>
                          </a:solidFill>
                          <a:latin typeface="Arial"/>
                          <a:cs typeface="Arial"/>
                        </a:rPr>
                        <a:t>с</a:t>
                      </a:r>
                      <a:r>
                        <a:rPr sz="900" spc="-5" dirty="0">
                          <a:solidFill>
                            <a:srgbClr val="1F487C"/>
                          </a:solidFill>
                          <a:latin typeface="Arial"/>
                          <a:cs typeface="Arial"/>
                        </a:rPr>
                        <a:t>т</a:t>
                      </a:r>
                      <a:r>
                        <a:rPr sz="900" dirty="0">
                          <a:solidFill>
                            <a:srgbClr val="1F487C"/>
                          </a:solidFill>
                          <a:latin typeface="Arial"/>
                          <a:cs typeface="Arial"/>
                        </a:rPr>
                        <a:t>вия	</a:t>
                      </a:r>
                      <a:r>
                        <a:rPr sz="1350" baseline="-18518" dirty="0">
                          <a:solidFill>
                            <a:srgbClr val="1F487C"/>
                          </a:solidFill>
                          <a:latin typeface="Arial"/>
                          <a:cs typeface="Arial"/>
                        </a:rPr>
                        <a:t>01.01.2025  </a:t>
                      </a:r>
                      <a:r>
                        <a:rPr sz="900" spc="-5" dirty="0">
                          <a:solidFill>
                            <a:srgbClr val="1F487C"/>
                          </a:solidFill>
                          <a:latin typeface="Arial"/>
                          <a:cs typeface="Arial"/>
                        </a:rPr>
                        <a:t>доверенности</a:t>
                      </a:r>
                      <a:endParaRPr sz="900">
                        <a:latin typeface="Arial"/>
                        <a:cs typeface="Arial"/>
                      </a:endParaRPr>
                    </a:p>
                  </a:txBody>
                  <a:tcPr marL="0" marR="0" marT="59690" marB="0">
                    <a:lnL w="38100">
                      <a:solidFill>
                        <a:srgbClr val="17375E"/>
                      </a:solidFill>
                      <a:prstDash val="solid"/>
                    </a:lnL>
                    <a:lnR w="38100">
                      <a:solidFill>
                        <a:srgbClr val="17375E"/>
                      </a:solidFill>
                      <a:prstDash val="solid"/>
                    </a:lnR>
                    <a:lnT w="9144">
                      <a:solidFill>
                        <a:srgbClr val="17375E"/>
                      </a:solidFill>
                      <a:prstDash val="solid"/>
                    </a:lnT>
                    <a:lnB w="38100">
                      <a:solidFill>
                        <a:srgbClr val="17375E"/>
                      </a:solidFill>
                      <a:prstDash val="solid"/>
                    </a:lnB>
                  </a:tcPr>
                </a:tc>
                <a:tc hMerge="1">
                  <a:txBody>
                    <a:bodyPr/>
                    <a:lstStyle/>
                    <a:p>
                      <a:endParaRPr/>
                    </a:p>
                  </a:txBody>
                  <a:tcPr marL="0" marR="0" marT="0" marB="0"/>
                </a:tc>
              </a:tr>
            </a:tbl>
          </a:graphicData>
        </a:graphic>
      </p:graphicFrame>
      <p:sp>
        <p:nvSpPr>
          <p:cNvPr id="26" name="object 26"/>
          <p:cNvSpPr/>
          <p:nvPr/>
        </p:nvSpPr>
        <p:spPr>
          <a:xfrm>
            <a:off x="7330440" y="4117847"/>
            <a:ext cx="138683" cy="138683"/>
          </a:xfrm>
          <a:prstGeom prst="rect">
            <a:avLst/>
          </a:prstGeom>
          <a:blipFill>
            <a:blip r:embed="rId3" cstate="print"/>
            <a:stretch>
              <a:fillRect/>
            </a:stretch>
          </a:blipFill>
        </p:spPr>
        <p:txBody>
          <a:bodyPr wrap="square" lIns="0" tIns="0" rIns="0" bIns="0" rtlCol="0"/>
          <a:lstStyle/>
          <a:p>
            <a:endParaRPr/>
          </a:p>
        </p:txBody>
      </p:sp>
      <p:sp>
        <p:nvSpPr>
          <p:cNvPr id="27" name="object 27"/>
          <p:cNvSpPr/>
          <p:nvPr/>
        </p:nvSpPr>
        <p:spPr>
          <a:xfrm>
            <a:off x="7338059" y="3794759"/>
            <a:ext cx="138683" cy="138683"/>
          </a:xfrm>
          <a:prstGeom prst="rect">
            <a:avLst/>
          </a:prstGeom>
          <a:blipFill>
            <a:blip r:embed="rId3" cstate="print"/>
            <a:stretch>
              <a:fillRect/>
            </a:stretch>
          </a:blipFill>
        </p:spPr>
        <p:txBody>
          <a:bodyPr wrap="square" lIns="0" tIns="0" rIns="0" bIns="0" rtlCol="0"/>
          <a:lstStyle/>
          <a:p>
            <a:endParaRPr/>
          </a:p>
        </p:txBody>
      </p:sp>
      <p:sp>
        <p:nvSpPr>
          <p:cNvPr id="28" name="object 28"/>
          <p:cNvSpPr/>
          <p:nvPr/>
        </p:nvSpPr>
        <p:spPr>
          <a:xfrm>
            <a:off x="7341107" y="3802379"/>
            <a:ext cx="129539" cy="109855"/>
          </a:xfrm>
          <a:custGeom>
            <a:avLst/>
            <a:gdLst/>
            <a:ahLst/>
            <a:cxnLst/>
            <a:rect l="l" t="t" r="r" b="b"/>
            <a:pathLst>
              <a:path w="129540" h="109854">
                <a:moveTo>
                  <a:pt x="0" y="109728"/>
                </a:moveTo>
                <a:lnTo>
                  <a:pt x="129540" y="109728"/>
                </a:lnTo>
                <a:lnTo>
                  <a:pt x="129540" y="0"/>
                </a:lnTo>
                <a:lnTo>
                  <a:pt x="0" y="0"/>
                </a:lnTo>
                <a:lnTo>
                  <a:pt x="0" y="109728"/>
                </a:lnTo>
                <a:close/>
              </a:path>
            </a:pathLst>
          </a:custGeom>
          <a:ln w="6096">
            <a:solidFill>
              <a:srgbClr val="17375E"/>
            </a:solidFill>
          </a:ln>
        </p:spPr>
        <p:txBody>
          <a:bodyPr wrap="square" lIns="0" tIns="0" rIns="0" bIns="0" rtlCol="0"/>
          <a:lstStyle/>
          <a:p>
            <a:endParaRPr/>
          </a:p>
        </p:txBody>
      </p:sp>
      <p:sp>
        <p:nvSpPr>
          <p:cNvPr id="29" name="object 29"/>
          <p:cNvSpPr/>
          <p:nvPr/>
        </p:nvSpPr>
        <p:spPr>
          <a:xfrm>
            <a:off x="7335011" y="4122420"/>
            <a:ext cx="131445" cy="109855"/>
          </a:xfrm>
          <a:custGeom>
            <a:avLst/>
            <a:gdLst/>
            <a:ahLst/>
            <a:cxnLst/>
            <a:rect l="l" t="t" r="r" b="b"/>
            <a:pathLst>
              <a:path w="131445" h="109854">
                <a:moveTo>
                  <a:pt x="0" y="109727"/>
                </a:moveTo>
                <a:lnTo>
                  <a:pt x="131064" y="109727"/>
                </a:lnTo>
                <a:lnTo>
                  <a:pt x="131064" y="0"/>
                </a:lnTo>
                <a:lnTo>
                  <a:pt x="0" y="0"/>
                </a:lnTo>
                <a:lnTo>
                  <a:pt x="0" y="109727"/>
                </a:lnTo>
                <a:close/>
              </a:path>
            </a:pathLst>
          </a:custGeom>
          <a:ln w="6096">
            <a:solidFill>
              <a:srgbClr val="17375E"/>
            </a:solidFill>
          </a:ln>
        </p:spPr>
        <p:txBody>
          <a:bodyPr wrap="square" lIns="0" tIns="0" rIns="0" bIns="0" rtlCol="0"/>
          <a:lstStyle/>
          <a:p>
            <a:endParaRPr/>
          </a:p>
        </p:txBody>
      </p:sp>
      <p:sp>
        <p:nvSpPr>
          <p:cNvPr id="30" name="object 30"/>
          <p:cNvSpPr/>
          <p:nvPr/>
        </p:nvSpPr>
        <p:spPr>
          <a:xfrm>
            <a:off x="7911083" y="4536947"/>
            <a:ext cx="151130" cy="161925"/>
          </a:xfrm>
          <a:custGeom>
            <a:avLst/>
            <a:gdLst/>
            <a:ahLst/>
            <a:cxnLst/>
            <a:rect l="l" t="t" r="r" b="b"/>
            <a:pathLst>
              <a:path w="151129" h="161925">
                <a:moveTo>
                  <a:pt x="0" y="161544"/>
                </a:moveTo>
                <a:lnTo>
                  <a:pt x="150875" y="161544"/>
                </a:lnTo>
                <a:lnTo>
                  <a:pt x="150875" y="0"/>
                </a:lnTo>
                <a:lnTo>
                  <a:pt x="0" y="0"/>
                </a:lnTo>
                <a:lnTo>
                  <a:pt x="0" y="161544"/>
                </a:lnTo>
                <a:close/>
              </a:path>
            </a:pathLst>
          </a:custGeom>
          <a:ln w="6096">
            <a:solidFill>
              <a:srgbClr val="17375E"/>
            </a:solidFill>
          </a:ln>
        </p:spPr>
        <p:txBody>
          <a:bodyPr wrap="square" lIns="0" tIns="0" rIns="0" bIns="0" rtlCol="0"/>
          <a:lstStyle/>
          <a:p>
            <a:endParaRPr/>
          </a:p>
        </p:txBody>
      </p:sp>
      <p:sp>
        <p:nvSpPr>
          <p:cNvPr id="31" name="object 31"/>
          <p:cNvSpPr/>
          <p:nvPr/>
        </p:nvSpPr>
        <p:spPr>
          <a:xfrm>
            <a:off x="5678423" y="4799076"/>
            <a:ext cx="2242185" cy="326390"/>
          </a:xfrm>
          <a:custGeom>
            <a:avLst/>
            <a:gdLst/>
            <a:ahLst/>
            <a:cxnLst/>
            <a:rect l="l" t="t" r="r" b="b"/>
            <a:pathLst>
              <a:path w="2242184" h="326389">
                <a:moveTo>
                  <a:pt x="0" y="54356"/>
                </a:moveTo>
                <a:lnTo>
                  <a:pt x="4278" y="33218"/>
                </a:lnTo>
                <a:lnTo>
                  <a:pt x="15938" y="15938"/>
                </a:lnTo>
                <a:lnTo>
                  <a:pt x="33218" y="4278"/>
                </a:lnTo>
                <a:lnTo>
                  <a:pt x="54355" y="0"/>
                </a:lnTo>
                <a:lnTo>
                  <a:pt x="2187448" y="0"/>
                </a:lnTo>
                <a:lnTo>
                  <a:pt x="2208585" y="4278"/>
                </a:lnTo>
                <a:lnTo>
                  <a:pt x="2225865" y="15938"/>
                </a:lnTo>
                <a:lnTo>
                  <a:pt x="2237525" y="33218"/>
                </a:lnTo>
                <a:lnTo>
                  <a:pt x="2241804" y="54356"/>
                </a:lnTo>
                <a:lnTo>
                  <a:pt x="2241804" y="271780"/>
                </a:lnTo>
                <a:lnTo>
                  <a:pt x="2237525" y="292917"/>
                </a:lnTo>
                <a:lnTo>
                  <a:pt x="2225865" y="310197"/>
                </a:lnTo>
                <a:lnTo>
                  <a:pt x="2208585" y="321857"/>
                </a:lnTo>
                <a:lnTo>
                  <a:pt x="2187448" y="326136"/>
                </a:lnTo>
                <a:lnTo>
                  <a:pt x="54355" y="326136"/>
                </a:lnTo>
                <a:lnTo>
                  <a:pt x="33218" y="321857"/>
                </a:lnTo>
                <a:lnTo>
                  <a:pt x="15938" y="310197"/>
                </a:lnTo>
                <a:lnTo>
                  <a:pt x="4278" y="292917"/>
                </a:lnTo>
                <a:lnTo>
                  <a:pt x="0" y="271780"/>
                </a:lnTo>
                <a:lnTo>
                  <a:pt x="0" y="54356"/>
                </a:lnTo>
                <a:close/>
              </a:path>
            </a:pathLst>
          </a:custGeom>
          <a:ln w="15240">
            <a:solidFill>
              <a:srgbClr val="C00000"/>
            </a:solidFill>
            <a:prstDash val="sysDash"/>
          </a:ln>
        </p:spPr>
        <p:txBody>
          <a:bodyPr wrap="square" lIns="0" tIns="0" rIns="0" bIns="0" rtlCol="0"/>
          <a:lstStyle/>
          <a:p>
            <a:endParaRPr/>
          </a:p>
        </p:txBody>
      </p:sp>
      <p:sp>
        <p:nvSpPr>
          <p:cNvPr id="32" name="object 32"/>
          <p:cNvSpPr/>
          <p:nvPr/>
        </p:nvSpPr>
        <p:spPr>
          <a:xfrm>
            <a:off x="5257800" y="5023103"/>
            <a:ext cx="394335" cy="6350"/>
          </a:xfrm>
          <a:custGeom>
            <a:avLst/>
            <a:gdLst/>
            <a:ahLst/>
            <a:cxnLst/>
            <a:rect l="l" t="t" r="r" b="b"/>
            <a:pathLst>
              <a:path w="394335" h="6350">
                <a:moveTo>
                  <a:pt x="0" y="6350"/>
                </a:moveTo>
                <a:lnTo>
                  <a:pt x="393826" y="0"/>
                </a:lnTo>
              </a:path>
            </a:pathLst>
          </a:custGeom>
          <a:ln w="9144">
            <a:solidFill>
              <a:srgbClr val="C00000"/>
            </a:solidFill>
            <a:prstDash val="sysDash"/>
          </a:ln>
        </p:spPr>
        <p:txBody>
          <a:bodyPr wrap="square" lIns="0" tIns="0" rIns="0" bIns="0" rtlCol="0"/>
          <a:lstStyle/>
          <a:p>
            <a:endParaRPr/>
          </a:p>
        </p:txBody>
      </p:sp>
      <p:sp>
        <p:nvSpPr>
          <p:cNvPr id="33" name="object 33"/>
          <p:cNvSpPr/>
          <p:nvPr/>
        </p:nvSpPr>
        <p:spPr>
          <a:xfrm>
            <a:off x="3246120" y="4600955"/>
            <a:ext cx="275844" cy="330707"/>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8572500" y="4799076"/>
            <a:ext cx="275844" cy="330707"/>
          </a:xfrm>
          <a:prstGeom prst="rect">
            <a:avLst/>
          </a:prstGeom>
          <a:blipFill>
            <a:blip r:embed="rId2" cstate="print"/>
            <a:stretch>
              <a:fillRect/>
            </a:stretch>
          </a:blipFill>
        </p:spPr>
        <p:txBody>
          <a:bodyPr wrap="square" lIns="0" tIns="0" rIns="0" bIns="0" rtlCol="0"/>
          <a:lstStyle/>
          <a:p>
            <a:endParaRPr/>
          </a:p>
        </p:txBody>
      </p:sp>
      <p:sp>
        <p:nvSpPr>
          <p:cNvPr id="35" name="object 35"/>
          <p:cNvSpPr txBox="1"/>
          <p:nvPr/>
        </p:nvSpPr>
        <p:spPr>
          <a:xfrm>
            <a:off x="344742" y="5235208"/>
            <a:ext cx="11313858" cy="1310615"/>
          </a:xfrm>
          <a:prstGeom prst="rect">
            <a:avLst/>
          </a:prstGeom>
          <a:ln w="9144">
            <a:solidFill>
              <a:srgbClr val="13335A"/>
            </a:solidFill>
          </a:ln>
        </p:spPr>
        <p:txBody>
          <a:bodyPr vert="horz" wrap="square" lIns="0" tIns="78740" rIns="0" bIns="0" rtlCol="0">
            <a:spAutoFit/>
          </a:bodyPr>
          <a:lstStyle/>
          <a:p>
            <a:pPr marR="760730" algn="ctr">
              <a:lnSpc>
                <a:spcPct val="100000"/>
              </a:lnSpc>
              <a:spcBef>
                <a:spcPts val="620"/>
              </a:spcBef>
            </a:pPr>
            <a:r>
              <a:rPr sz="1600" b="1" dirty="0">
                <a:latin typeface="Corbel" panose="020B0503020204020204" pitchFamily="34" charset="0"/>
                <a:cs typeface="Arial"/>
              </a:rPr>
              <a:t>Важно</a:t>
            </a:r>
            <a:endParaRPr sz="1600">
              <a:latin typeface="Corbel" panose="020B0503020204020204" pitchFamily="34" charset="0"/>
              <a:cs typeface="Arial"/>
            </a:endParaRPr>
          </a:p>
          <a:p>
            <a:pPr marL="200660">
              <a:lnSpc>
                <a:spcPct val="100000"/>
              </a:lnSpc>
            </a:pPr>
            <a:r>
              <a:rPr sz="1600" dirty="0">
                <a:latin typeface="Corbel" panose="020B0503020204020204" pitchFamily="34" charset="0"/>
                <a:cs typeface="Times New Roman"/>
              </a:rPr>
              <a:t>Доверенность, выданная в </a:t>
            </a:r>
            <a:r>
              <a:rPr sz="1600" spc="-5" dirty="0">
                <a:latin typeface="Corbel" panose="020B0503020204020204" pitchFamily="34" charset="0"/>
                <a:cs typeface="Times New Roman"/>
              </a:rPr>
              <a:t>порядке </a:t>
            </a:r>
            <a:r>
              <a:rPr sz="1600" dirty="0">
                <a:latin typeface="Corbel" panose="020B0503020204020204" pitchFamily="34" charset="0"/>
                <a:cs typeface="Times New Roman"/>
              </a:rPr>
              <a:t>передоверия, прекращает свое действия в</a:t>
            </a:r>
            <a:r>
              <a:rPr sz="1600" spc="-55" dirty="0">
                <a:latin typeface="Corbel" panose="020B0503020204020204" pitchFamily="34" charset="0"/>
                <a:cs typeface="Times New Roman"/>
              </a:rPr>
              <a:t> </a:t>
            </a:r>
            <a:r>
              <a:rPr sz="1600" spc="-5" dirty="0">
                <a:latin typeface="Corbel" panose="020B0503020204020204" pitchFamily="34" charset="0"/>
                <a:cs typeface="Times New Roman"/>
              </a:rPr>
              <a:t>случаях:</a:t>
            </a:r>
            <a:endParaRPr sz="1600">
              <a:latin typeface="Corbel" panose="020B0503020204020204" pitchFamily="34" charset="0"/>
              <a:cs typeface="Times New Roman"/>
            </a:endParaRPr>
          </a:p>
          <a:p>
            <a:pPr marL="487680" indent="-287020">
              <a:lnSpc>
                <a:spcPct val="100000"/>
              </a:lnSpc>
              <a:buFont typeface="Wingdings"/>
              <a:buChar char=""/>
              <a:tabLst>
                <a:tab pos="487680" algn="l"/>
                <a:tab pos="488315" algn="l"/>
              </a:tabLst>
            </a:pPr>
            <a:r>
              <a:rPr sz="1600" spc="-5" dirty="0">
                <a:latin typeface="Corbel" panose="020B0503020204020204" pitchFamily="34" charset="0"/>
                <a:cs typeface="Times New Roman"/>
              </a:rPr>
              <a:t>отмены </a:t>
            </a:r>
            <a:r>
              <a:rPr sz="1600" dirty="0">
                <a:latin typeface="Corbel" panose="020B0503020204020204" pitchFamily="34" charset="0"/>
                <a:cs typeface="Times New Roman"/>
              </a:rPr>
              <a:t>доверенности </a:t>
            </a:r>
            <a:r>
              <a:rPr sz="1600" spc="-5" dirty="0">
                <a:latin typeface="Corbel" panose="020B0503020204020204" pitchFamily="34" charset="0"/>
                <a:cs typeface="Times New Roman"/>
              </a:rPr>
              <a:t>лицом, </a:t>
            </a:r>
            <a:r>
              <a:rPr sz="1600" dirty="0">
                <a:latin typeface="Corbel" panose="020B0503020204020204" pitchFamily="34" charset="0"/>
                <a:cs typeface="Times New Roman"/>
              </a:rPr>
              <a:t>выдавшим ее, или </a:t>
            </a:r>
            <a:r>
              <a:rPr sz="1600" spc="-5" dirty="0">
                <a:latin typeface="Corbel" panose="020B0503020204020204" pitchFamily="34" charset="0"/>
                <a:cs typeface="Times New Roman"/>
              </a:rPr>
              <a:t>отмены первоначальной </a:t>
            </a:r>
            <a:r>
              <a:rPr sz="1600" dirty="0">
                <a:latin typeface="Corbel" panose="020B0503020204020204" pitchFamily="34" charset="0"/>
                <a:cs typeface="Times New Roman"/>
              </a:rPr>
              <a:t>доверенности (п.2 ч.1, ч.3 </a:t>
            </a:r>
            <a:r>
              <a:rPr sz="1600" spc="-40" dirty="0">
                <a:latin typeface="Corbel" panose="020B0503020204020204" pitchFamily="34" charset="0"/>
                <a:cs typeface="Times New Roman"/>
              </a:rPr>
              <a:t>ст.</a:t>
            </a:r>
            <a:r>
              <a:rPr sz="1600" spc="-35" dirty="0">
                <a:latin typeface="Corbel" panose="020B0503020204020204" pitchFamily="34" charset="0"/>
                <a:cs typeface="Times New Roman"/>
              </a:rPr>
              <a:t> </a:t>
            </a:r>
            <a:r>
              <a:rPr sz="1600" spc="5" dirty="0">
                <a:latin typeface="Corbel" panose="020B0503020204020204" pitchFamily="34" charset="0"/>
                <a:cs typeface="Times New Roman"/>
              </a:rPr>
              <a:t>188)</a:t>
            </a:r>
            <a:endParaRPr sz="1600">
              <a:latin typeface="Corbel" panose="020B0503020204020204" pitchFamily="34" charset="0"/>
              <a:cs typeface="Times New Roman"/>
            </a:endParaRPr>
          </a:p>
          <a:p>
            <a:pPr marL="487680" indent="-287020">
              <a:lnSpc>
                <a:spcPct val="100000"/>
              </a:lnSpc>
              <a:buFont typeface="Wingdings"/>
              <a:buChar char=""/>
              <a:tabLst>
                <a:tab pos="487680" algn="l"/>
                <a:tab pos="488315" algn="l"/>
              </a:tabLst>
            </a:pPr>
            <a:r>
              <a:rPr sz="1600" dirty="0">
                <a:latin typeface="Corbel" panose="020B0503020204020204" pitchFamily="34" charset="0"/>
                <a:cs typeface="Times New Roman"/>
              </a:rPr>
              <a:t>прекращения деятельность </a:t>
            </a:r>
            <a:r>
              <a:rPr sz="1600" spc="-30" dirty="0">
                <a:latin typeface="Corbel" panose="020B0503020204020204" pitchFamily="34" charset="0"/>
                <a:cs typeface="Times New Roman"/>
              </a:rPr>
              <a:t>ЮЛ, </a:t>
            </a:r>
            <a:r>
              <a:rPr sz="1600" spc="-10" dirty="0">
                <a:latin typeface="Corbel" panose="020B0503020204020204" pitchFamily="34" charset="0"/>
                <a:cs typeface="Times New Roman"/>
              </a:rPr>
              <a:t>от </a:t>
            </a:r>
            <a:r>
              <a:rPr sz="1600" dirty="0">
                <a:latin typeface="Corbel" panose="020B0503020204020204" pitchFamily="34" charset="0"/>
                <a:cs typeface="Times New Roman"/>
              </a:rPr>
              <a:t>имени </a:t>
            </a:r>
            <a:r>
              <a:rPr sz="1600" spc="-20" dirty="0">
                <a:latin typeface="Corbel" panose="020B0503020204020204" pitchFamily="34" charset="0"/>
                <a:cs typeface="Times New Roman"/>
              </a:rPr>
              <a:t>которого </a:t>
            </a:r>
            <a:r>
              <a:rPr sz="1600" dirty="0">
                <a:latin typeface="Corbel" panose="020B0503020204020204" pitchFamily="34" charset="0"/>
                <a:cs typeface="Times New Roman"/>
              </a:rPr>
              <a:t>или </a:t>
            </a:r>
            <a:r>
              <a:rPr sz="1600" spc="-20" dirty="0">
                <a:latin typeface="Corbel" panose="020B0503020204020204" pitchFamily="34" charset="0"/>
                <a:cs typeface="Times New Roman"/>
              </a:rPr>
              <a:t>которому </a:t>
            </a:r>
            <a:r>
              <a:rPr sz="1600" dirty="0">
                <a:latin typeface="Corbel" panose="020B0503020204020204" pitchFamily="34" charset="0"/>
                <a:cs typeface="Times New Roman"/>
              </a:rPr>
              <a:t>выдана доверенность (п.4 ч.1 </a:t>
            </a:r>
            <a:r>
              <a:rPr sz="1600" spc="-40" dirty="0">
                <a:latin typeface="Corbel" panose="020B0503020204020204" pitchFamily="34" charset="0"/>
                <a:cs typeface="Times New Roman"/>
              </a:rPr>
              <a:t>ст.</a:t>
            </a:r>
            <a:r>
              <a:rPr sz="1600" spc="25" dirty="0">
                <a:latin typeface="Corbel" panose="020B0503020204020204" pitchFamily="34" charset="0"/>
                <a:cs typeface="Times New Roman"/>
              </a:rPr>
              <a:t> </a:t>
            </a:r>
            <a:r>
              <a:rPr sz="1600" spc="5" dirty="0">
                <a:latin typeface="Corbel" panose="020B0503020204020204" pitchFamily="34" charset="0"/>
                <a:cs typeface="Times New Roman"/>
              </a:rPr>
              <a:t>188)</a:t>
            </a:r>
            <a:endParaRPr sz="1600">
              <a:latin typeface="Corbel" panose="020B0503020204020204" pitchFamily="34" charset="0"/>
              <a:cs typeface="Times New Roman"/>
            </a:endParaRPr>
          </a:p>
          <a:p>
            <a:pPr marL="487680" indent="-287020">
              <a:lnSpc>
                <a:spcPct val="100000"/>
              </a:lnSpc>
              <a:buFont typeface="Wingdings"/>
              <a:buChar char=""/>
              <a:tabLst>
                <a:tab pos="487680" algn="l"/>
                <a:tab pos="488315" algn="l"/>
              </a:tabLst>
            </a:pPr>
            <a:r>
              <a:rPr sz="1600" spc="-5" dirty="0">
                <a:latin typeface="Corbel" panose="020B0503020204020204" pitchFamily="34" charset="0"/>
                <a:cs typeface="Times New Roman"/>
              </a:rPr>
              <a:t>истечения срока </a:t>
            </a:r>
            <a:r>
              <a:rPr sz="1600" spc="5" dirty="0">
                <a:latin typeface="Corbel" panose="020B0503020204020204" pitchFamily="34" charset="0"/>
                <a:cs typeface="Times New Roman"/>
              </a:rPr>
              <a:t>доверенности </a:t>
            </a:r>
            <a:r>
              <a:rPr sz="1600" dirty="0">
                <a:latin typeface="Corbel" panose="020B0503020204020204" pitchFamily="34" charset="0"/>
                <a:cs typeface="Times New Roman"/>
              </a:rPr>
              <a:t>(п.1 ч.1 </a:t>
            </a:r>
            <a:r>
              <a:rPr sz="1600" spc="-40" dirty="0">
                <a:latin typeface="Corbel" panose="020B0503020204020204" pitchFamily="34" charset="0"/>
                <a:cs typeface="Times New Roman"/>
              </a:rPr>
              <a:t>ст.</a:t>
            </a:r>
            <a:r>
              <a:rPr sz="1600" spc="-120" dirty="0">
                <a:latin typeface="Corbel" panose="020B0503020204020204" pitchFamily="34" charset="0"/>
                <a:cs typeface="Times New Roman"/>
              </a:rPr>
              <a:t> </a:t>
            </a:r>
            <a:r>
              <a:rPr sz="1600" dirty="0">
                <a:latin typeface="Corbel" panose="020B0503020204020204" pitchFamily="34" charset="0"/>
                <a:cs typeface="Times New Roman"/>
              </a:rPr>
              <a:t>188)</a:t>
            </a:r>
            <a:endParaRPr sz="1600">
              <a:latin typeface="Corbel" panose="020B0503020204020204" pitchFamily="34" charset="0"/>
              <a:cs typeface="Times New Roman"/>
            </a:endParaRPr>
          </a:p>
        </p:txBody>
      </p:sp>
    </p:spTree>
    <p:extLst>
      <p:ext uri="{BB962C8B-B14F-4D97-AF65-F5344CB8AC3E}">
        <p14:creationId xmlns:p14="http://schemas.microsoft.com/office/powerpoint/2010/main" val="483946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228600"/>
            <a:ext cx="7369809" cy="338554"/>
          </a:xfrm>
          <a:prstGeom prst="rect">
            <a:avLst/>
          </a:prstGeom>
        </p:spPr>
        <p:txBody>
          <a:bodyPr spcFirstLastPara="1" vert="horz" wrap="square" lIns="0" tIns="0" rIns="0" bIns="0" rtlCol="0" anchor="ctr" anchorCtr="0">
            <a:spAutoFit/>
          </a:bodyPr>
          <a:lstStyle/>
          <a:p>
            <a:pPr>
              <a:lnSpc>
                <a:spcPct val="100000"/>
              </a:lnSpc>
            </a:pPr>
            <a:r>
              <a:rPr lang="ru-RU" sz="2200" spc="-35" dirty="0" smtClean="0">
                <a:solidFill>
                  <a:srgbClr val="002060"/>
                </a:solidFill>
                <a:latin typeface="Trebuchet MS" panose="020B0603020202020204" pitchFamily="34" charset="0"/>
              </a:rPr>
              <a:t>Ограничение конкуренции</a:t>
            </a:r>
            <a:endParaRPr sz="2200" spc="-5" dirty="0">
              <a:solidFill>
                <a:srgbClr val="002060"/>
              </a:solidFill>
              <a:latin typeface="Trebuchet MS" panose="020B0603020202020204" pitchFamily="34" charset="0"/>
            </a:endParaRPr>
          </a:p>
        </p:txBody>
      </p:sp>
      <p:sp>
        <p:nvSpPr>
          <p:cNvPr id="4" name="object 4"/>
          <p:cNvSpPr txBox="1"/>
          <p:nvPr/>
        </p:nvSpPr>
        <p:spPr>
          <a:xfrm>
            <a:off x="381000" y="838200"/>
            <a:ext cx="11049000" cy="4846455"/>
          </a:xfrm>
          <a:prstGeom prst="rect">
            <a:avLst/>
          </a:prstGeom>
        </p:spPr>
        <p:txBody>
          <a:bodyPr vert="horz" wrap="square" lIns="0" tIns="0" rIns="0" bIns="0" rtlCol="0">
            <a:spAutoFit/>
          </a:bodyPr>
          <a:lstStyle/>
          <a:p>
            <a:pPr marL="12700" marR="6350"/>
            <a:r>
              <a:rPr sz="1600" spc="-15" dirty="0">
                <a:latin typeface="Trebuchet MS" panose="020B0603020202020204" pitchFamily="34" charset="0"/>
                <a:cs typeface="Times New Roman"/>
              </a:rPr>
              <a:t>пунктом </a:t>
            </a:r>
            <a:r>
              <a:rPr sz="1600" dirty="0">
                <a:latin typeface="Trebuchet MS" panose="020B0603020202020204" pitchFamily="34" charset="0"/>
                <a:cs typeface="Times New Roman"/>
              </a:rPr>
              <a:t>23 </a:t>
            </a:r>
            <a:r>
              <a:rPr sz="1600" spc="-5" dirty="0">
                <a:latin typeface="Trebuchet MS" panose="020B0603020202020204" pitchFamily="34" charset="0"/>
                <a:cs typeface="Times New Roman"/>
              </a:rPr>
              <a:t>статьи </a:t>
            </a:r>
            <a:r>
              <a:rPr sz="1600" dirty="0">
                <a:latin typeface="Trebuchet MS" panose="020B0603020202020204" pitchFamily="34" charset="0"/>
                <a:cs typeface="Times New Roman"/>
              </a:rPr>
              <a:t>19 </a:t>
            </a:r>
            <a:r>
              <a:rPr sz="1600" spc="-15" dirty="0">
                <a:latin typeface="Trebuchet MS" panose="020B0603020202020204" pitchFamily="34" charset="0"/>
                <a:cs typeface="Times New Roman"/>
              </a:rPr>
              <a:t>Положения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закупке </a:t>
            </a:r>
            <a:r>
              <a:rPr sz="1600" spc="-50" dirty="0">
                <a:latin typeface="Trebuchet MS" panose="020B0603020202020204" pitchFamily="34" charset="0"/>
                <a:cs typeface="Times New Roman"/>
              </a:rPr>
              <a:t>МАУ </a:t>
            </a:r>
            <a:r>
              <a:rPr sz="1600" spc="-5" dirty="0">
                <a:latin typeface="Trebuchet MS" panose="020B0603020202020204" pitchFamily="34" charset="0"/>
                <a:cs typeface="Times New Roman"/>
              </a:rPr>
              <a:t>"Ц" установлено, </a:t>
            </a:r>
            <a:r>
              <a:rPr sz="1600" spc="-15" dirty="0">
                <a:latin typeface="Trebuchet MS" panose="020B0603020202020204" pitchFamily="34" charset="0"/>
                <a:cs typeface="Times New Roman"/>
              </a:rPr>
              <a:t>что </a:t>
            </a:r>
            <a:r>
              <a:rPr sz="1600" spc="-5" dirty="0">
                <a:latin typeface="Trebuchet MS" panose="020B0603020202020204" pitchFamily="34" charset="0"/>
                <a:cs typeface="Times New Roman"/>
              </a:rPr>
              <a:t>процедура закупки у  </a:t>
            </a:r>
            <a:r>
              <a:rPr sz="1600" spc="-10" dirty="0">
                <a:latin typeface="Trebuchet MS" panose="020B0603020202020204" pitchFamily="34" charset="0"/>
                <a:cs typeface="Times New Roman"/>
              </a:rPr>
              <a:t>единственного </a:t>
            </a:r>
            <a:r>
              <a:rPr sz="1600" dirty="0">
                <a:latin typeface="Trebuchet MS" panose="020B0603020202020204" pitchFamily="34" charset="0"/>
                <a:cs typeface="Times New Roman"/>
              </a:rPr>
              <a:t>поставщика </a:t>
            </a:r>
            <a:r>
              <a:rPr sz="1600" spc="-15" dirty="0">
                <a:latin typeface="Trebuchet MS" panose="020B0603020202020204" pitchFamily="34" charset="0"/>
                <a:cs typeface="Times New Roman"/>
              </a:rPr>
              <a:t>может </a:t>
            </a:r>
            <a:r>
              <a:rPr sz="1600" spc="-5" dirty="0">
                <a:latin typeface="Trebuchet MS" panose="020B0603020202020204" pitchFamily="34" charset="0"/>
                <a:cs typeface="Times New Roman"/>
              </a:rPr>
              <a:t>применяться </a:t>
            </a:r>
            <a:r>
              <a:rPr sz="1600" spc="-20" dirty="0">
                <a:latin typeface="Trebuchet MS" panose="020B0603020202020204" pitchFamily="34" charset="0"/>
                <a:cs typeface="Times New Roman"/>
              </a:rPr>
              <a:t>Заказчиком </a:t>
            </a:r>
            <a:r>
              <a:rPr sz="1600" spc="-5" dirty="0">
                <a:latin typeface="Trebuchet MS" panose="020B0603020202020204" pitchFamily="34" charset="0"/>
                <a:cs typeface="Times New Roman"/>
              </a:rPr>
              <a:t>в </a:t>
            </a:r>
            <a:r>
              <a:rPr sz="1600" dirty="0">
                <a:latin typeface="Trebuchet MS" panose="020B0603020202020204" pitchFamily="34" charset="0"/>
                <a:cs typeface="Times New Roman"/>
              </a:rPr>
              <a:t>случае осуществляются </a:t>
            </a:r>
            <a:r>
              <a:rPr sz="1600" spc="-5" dirty="0">
                <a:latin typeface="Trebuchet MS" panose="020B0603020202020204" pitchFamily="34" charset="0"/>
                <a:cs typeface="Times New Roman"/>
              </a:rPr>
              <a:t>закупки  </a:t>
            </a:r>
            <a:r>
              <a:rPr sz="1600" spc="-10" dirty="0">
                <a:latin typeface="Trebuchet MS" panose="020B0603020202020204" pitchFamily="34" charset="0"/>
                <a:cs typeface="Times New Roman"/>
              </a:rPr>
              <a:t>товаров, </a:t>
            </a:r>
            <a:r>
              <a:rPr sz="1600" spc="-25" dirty="0">
                <a:latin typeface="Trebuchet MS" panose="020B0603020202020204" pitchFamily="34" charset="0"/>
                <a:cs typeface="Times New Roman"/>
              </a:rPr>
              <a:t>работ, </a:t>
            </a:r>
            <a:r>
              <a:rPr sz="1600" spc="-35" dirty="0">
                <a:latin typeface="Trebuchet MS" panose="020B0603020202020204" pitchFamily="34" charset="0"/>
                <a:cs typeface="Times New Roman"/>
              </a:rPr>
              <a:t>услуг, </a:t>
            </a:r>
            <a:r>
              <a:rPr sz="1600" b="1" spc="-15" dirty="0">
                <a:latin typeface="Trebuchet MS" panose="020B0603020202020204" pitchFamily="34" charset="0"/>
                <a:cs typeface="Times New Roman"/>
              </a:rPr>
              <a:t>стоимость которых, </a:t>
            </a:r>
            <a:r>
              <a:rPr sz="1600" b="1" spc="-5" dirty="0">
                <a:latin typeface="Trebuchet MS" panose="020B0603020202020204" pitchFamily="34" charset="0"/>
                <a:cs typeface="Times New Roman"/>
              </a:rPr>
              <a:t>не превышает </a:t>
            </a:r>
            <a:r>
              <a:rPr sz="1600" b="1" spc="-15" dirty="0">
                <a:latin typeface="Trebuchet MS" panose="020B0603020202020204" pitchFamily="34" charset="0"/>
                <a:cs typeface="Times New Roman"/>
              </a:rPr>
              <a:t>один </a:t>
            </a:r>
            <a:r>
              <a:rPr sz="1600" b="1" dirty="0">
                <a:latin typeface="Trebuchet MS" panose="020B0603020202020204" pitchFamily="34" charset="0"/>
                <a:cs typeface="Times New Roman"/>
              </a:rPr>
              <a:t>миллион</a:t>
            </a:r>
            <a:r>
              <a:rPr sz="1600" b="1" spc="290" dirty="0">
                <a:latin typeface="Trebuchet MS" panose="020B0603020202020204" pitchFamily="34" charset="0"/>
                <a:cs typeface="Times New Roman"/>
              </a:rPr>
              <a:t> </a:t>
            </a:r>
            <a:r>
              <a:rPr sz="1600" b="1" spc="-15" dirty="0">
                <a:latin typeface="Trebuchet MS" panose="020B0603020202020204" pitchFamily="34" charset="0"/>
                <a:cs typeface="Times New Roman"/>
              </a:rPr>
              <a:t>рублей.</a:t>
            </a:r>
            <a:endParaRPr sz="1600" dirty="0">
              <a:latin typeface="Trebuchet MS" panose="020B0603020202020204" pitchFamily="34" charset="0"/>
              <a:cs typeface="Times New Roman"/>
            </a:endParaRPr>
          </a:p>
          <a:p>
            <a:pPr>
              <a:spcBef>
                <a:spcPts val="40"/>
              </a:spcBef>
            </a:pPr>
            <a:endParaRPr sz="2300" dirty="0">
              <a:latin typeface="Trebuchet MS" panose="020B0603020202020204" pitchFamily="34" charset="0"/>
              <a:cs typeface="Times New Roman"/>
            </a:endParaRPr>
          </a:p>
          <a:p>
            <a:pPr marL="12700" marR="5080"/>
            <a:r>
              <a:rPr sz="1600" spc="-10" dirty="0">
                <a:latin typeface="Trebuchet MS" panose="020B0603020202020204" pitchFamily="34" charset="0"/>
                <a:cs typeface="Times New Roman"/>
              </a:rPr>
              <a:t>Заказчик, </a:t>
            </a:r>
            <a:r>
              <a:rPr sz="1600" spc="-15" dirty="0">
                <a:latin typeface="Trebuchet MS" panose="020B0603020202020204" pitchFamily="34" charset="0"/>
                <a:cs typeface="Times New Roman"/>
              </a:rPr>
              <a:t>включив </a:t>
            </a:r>
            <a:r>
              <a:rPr sz="1600" spc="-5" dirty="0">
                <a:latin typeface="Trebuchet MS" panose="020B0603020202020204" pitchFamily="34" charset="0"/>
                <a:cs typeface="Times New Roman"/>
              </a:rPr>
              <a:t>в </a:t>
            </a:r>
            <a:r>
              <a:rPr sz="1600" spc="-15" dirty="0">
                <a:latin typeface="Trebuchet MS" panose="020B0603020202020204" pitchFamily="34" charset="0"/>
                <a:cs typeface="Times New Roman"/>
              </a:rPr>
              <a:t>Положение </a:t>
            </a:r>
            <a:r>
              <a:rPr sz="1600" spc="-5" dirty="0">
                <a:latin typeface="Trebuchet MS" panose="020B0603020202020204" pitchFamily="34" charset="0"/>
                <a:cs typeface="Times New Roman"/>
              </a:rPr>
              <a:t>о </a:t>
            </a:r>
            <a:r>
              <a:rPr sz="1600" spc="-15" dirty="0">
                <a:latin typeface="Trebuchet MS" panose="020B0603020202020204" pitchFamily="34" charset="0"/>
                <a:cs typeface="Times New Roman"/>
              </a:rPr>
              <a:t>закупке </a:t>
            </a:r>
            <a:r>
              <a:rPr sz="1600" spc="-5" dirty="0">
                <a:latin typeface="Trebuchet MS" panose="020B0603020202020204" pitchFamily="34" charset="0"/>
                <a:cs typeface="Times New Roman"/>
              </a:rPr>
              <a:t>право </a:t>
            </a:r>
            <a:r>
              <a:rPr sz="1600" spc="-10" dirty="0">
                <a:latin typeface="Trebuchet MS" panose="020B0603020202020204" pitchFamily="34" charset="0"/>
                <a:cs typeface="Times New Roman"/>
              </a:rPr>
              <a:t>заключения договора </a:t>
            </a:r>
            <a:r>
              <a:rPr sz="1600" spc="-5" dirty="0">
                <a:latin typeface="Trebuchet MS" panose="020B0603020202020204" pitchFamily="34" charset="0"/>
                <a:cs typeface="Times New Roman"/>
              </a:rPr>
              <a:t>с единственным  </a:t>
            </a:r>
            <a:r>
              <a:rPr sz="1600" spc="-10" dirty="0">
                <a:latin typeface="Trebuchet MS" panose="020B0603020202020204" pitchFamily="34" charset="0"/>
                <a:cs typeface="Times New Roman"/>
              </a:rPr>
              <a:t>поставщиком </a:t>
            </a:r>
            <a:r>
              <a:rPr sz="1600" spc="-15" dirty="0">
                <a:latin typeface="Trebuchet MS" panose="020B0603020202020204" pitchFamily="34" charset="0"/>
                <a:cs typeface="Times New Roman"/>
              </a:rPr>
              <a:t>(подрядчиком, </a:t>
            </a:r>
            <a:r>
              <a:rPr sz="1600" spc="-5" dirty="0">
                <a:latin typeface="Trebuchet MS" panose="020B0603020202020204" pitchFamily="34" charset="0"/>
                <a:cs typeface="Times New Roman"/>
              </a:rPr>
              <a:t>исполнителем), </a:t>
            </a:r>
            <a:r>
              <a:rPr sz="1600" dirty="0">
                <a:latin typeface="Trebuchet MS" panose="020B0603020202020204" pitchFamily="34" charset="0"/>
                <a:cs typeface="Times New Roman"/>
              </a:rPr>
              <a:t>стоимость </a:t>
            </a:r>
            <a:r>
              <a:rPr sz="1600" spc="-25" dirty="0">
                <a:latin typeface="Trebuchet MS" panose="020B0603020202020204" pitchFamily="34" charset="0"/>
                <a:cs typeface="Times New Roman"/>
              </a:rPr>
              <a:t>которого </a:t>
            </a:r>
            <a:r>
              <a:rPr sz="1600" spc="-5" dirty="0">
                <a:latin typeface="Trebuchet MS" panose="020B0603020202020204" pitchFamily="34" charset="0"/>
                <a:cs typeface="Times New Roman"/>
              </a:rPr>
              <a:t>не превышает 1 </a:t>
            </a:r>
            <a:r>
              <a:rPr sz="1600" dirty="0">
                <a:latin typeface="Trebuchet MS" panose="020B0603020202020204" pitchFamily="34" charset="0"/>
                <a:cs typeface="Times New Roman"/>
              </a:rPr>
              <a:t>млн. </a:t>
            </a:r>
            <a:r>
              <a:rPr sz="1600" spc="-15" dirty="0">
                <a:latin typeface="Trebuchet MS" panose="020B0603020202020204" pitchFamily="34" charset="0"/>
                <a:cs typeface="Times New Roman"/>
              </a:rPr>
              <a:t>рублей,  </a:t>
            </a:r>
            <a:r>
              <a:rPr sz="1600" b="1" spc="-10" dirty="0">
                <a:latin typeface="Trebuchet MS" panose="020B0603020202020204" pitchFamily="34" charset="0"/>
                <a:cs typeface="Times New Roman"/>
              </a:rPr>
              <a:t>обеспечил </a:t>
            </a:r>
            <a:r>
              <a:rPr sz="1600" b="1" spc="-15" dirty="0">
                <a:latin typeface="Trebuchet MS" panose="020B0603020202020204" pitchFamily="34" charset="0"/>
                <a:cs typeface="Times New Roman"/>
              </a:rPr>
              <a:t>возможность </a:t>
            </a:r>
            <a:r>
              <a:rPr sz="1600" b="1" spc="-10" dirty="0">
                <a:latin typeface="Trebuchet MS" panose="020B0603020202020204" pitchFamily="34" charset="0"/>
                <a:cs typeface="Times New Roman"/>
              </a:rPr>
              <a:t>проведения закупки </a:t>
            </a:r>
            <a:r>
              <a:rPr sz="1600" b="1" spc="-5" dirty="0">
                <a:latin typeface="Trebuchet MS" panose="020B0603020202020204" pitchFamily="34" charset="0"/>
                <a:cs typeface="Times New Roman"/>
              </a:rPr>
              <a:t>с единственным </a:t>
            </a:r>
            <a:r>
              <a:rPr sz="1600" b="1" spc="-10" dirty="0">
                <a:latin typeface="Trebuchet MS" panose="020B0603020202020204" pitchFamily="34" charset="0"/>
                <a:cs typeface="Times New Roman"/>
              </a:rPr>
              <a:t>поставщиком (подрядчиком,  </a:t>
            </a:r>
            <a:r>
              <a:rPr sz="1600" b="1" spc="-5" dirty="0">
                <a:latin typeface="Trebuchet MS" panose="020B0603020202020204" pitchFamily="34" charset="0"/>
                <a:cs typeface="Times New Roman"/>
              </a:rPr>
              <a:t>исполнителем) в любых </a:t>
            </a:r>
            <a:r>
              <a:rPr sz="1600" b="1" dirty="0">
                <a:latin typeface="Trebuchet MS" panose="020B0603020202020204" pitchFamily="34" charset="0"/>
                <a:cs typeface="Times New Roman"/>
              </a:rPr>
              <a:t>случаях </a:t>
            </a:r>
            <a:r>
              <a:rPr sz="1600" b="1" spc="-5" dirty="0">
                <a:latin typeface="Trebuchet MS" panose="020B0603020202020204" pitchFamily="34" charset="0"/>
                <a:cs typeface="Times New Roman"/>
              </a:rPr>
              <a:t>и при любых потребностях </a:t>
            </a:r>
            <a:r>
              <a:rPr sz="1600" b="1" spc="-10" dirty="0">
                <a:latin typeface="Trebuchet MS" panose="020B0603020202020204" pitchFamily="34" charset="0"/>
                <a:cs typeface="Times New Roman"/>
              </a:rPr>
              <a:t>без проведения </a:t>
            </a:r>
            <a:r>
              <a:rPr sz="1600" b="1" spc="-5" dirty="0">
                <a:latin typeface="Trebuchet MS" panose="020B0603020202020204" pitchFamily="34" charset="0"/>
                <a:cs typeface="Times New Roman"/>
              </a:rPr>
              <a:t>конкурентных  процедур, независимо </a:t>
            </a:r>
            <a:r>
              <a:rPr sz="1600" b="1" spc="-15" dirty="0">
                <a:latin typeface="Trebuchet MS" panose="020B0603020202020204" pitchFamily="34" charset="0"/>
                <a:cs typeface="Times New Roman"/>
              </a:rPr>
              <a:t>от </a:t>
            </a:r>
            <a:r>
              <a:rPr sz="1600" b="1" dirty="0">
                <a:latin typeface="Trebuchet MS" panose="020B0603020202020204" pitchFamily="34" charset="0"/>
                <a:cs typeface="Times New Roman"/>
              </a:rPr>
              <a:t>наличия </a:t>
            </a:r>
            <a:r>
              <a:rPr sz="1600" b="1" spc="-10" dirty="0">
                <a:latin typeface="Trebuchet MS" panose="020B0603020202020204" pitchFamily="34" charset="0"/>
                <a:cs typeface="Times New Roman"/>
              </a:rPr>
              <a:t>конкурентного </a:t>
            </a:r>
            <a:r>
              <a:rPr sz="1600" b="1" spc="-5" dirty="0">
                <a:latin typeface="Trebuchet MS" panose="020B0603020202020204" pitchFamily="34" charset="0"/>
                <a:cs typeface="Times New Roman"/>
              </a:rPr>
              <a:t>рынка</a:t>
            </a:r>
            <a:r>
              <a:rPr sz="1600" spc="-5" dirty="0">
                <a:latin typeface="Trebuchet MS" panose="020B0603020202020204" pitchFamily="34" charset="0"/>
                <a:cs typeface="Times New Roman"/>
              </a:rPr>
              <a:t>, </a:t>
            </a:r>
            <a:r>
              <a:rPr sz="1600" spc="-10" dirty="0">
                <a:latin typeface="Trebuchet MS" panose="020B0603020202020204" pitchFamily="34" charset="0"/>
                <a:cs typeface="Times New Roman"/>
              </a:rPr>
              <a:t>что, </a:t>
            </a:r>
            <a:r>
              <a:rPr sz="1600" spc="-5" dirty="0">
                <a:latin typeface="Trebuchet MS" panose="020B0603020202020204" pitchFamily="34" charset="0"/>
                <a:cs typeface="Times New Roman"/>
              </a:rPr>
              <a:t>в свою </a:t>
            </a:r>
            <a:r>
              <a:rPr sz="1600" spc="-10" dirty="0">
                <a:latin typeface="Trebuchet MS" panose="020B0603020202020204" pitchFamily="34" charset="0"/>
                <a:cs typeface="Times New Roman"/>
              </a:rPr>
              <a:t>очередь, приводит </a:t>
            </a:r>
            <a:r>
              <a:rPr sz="1600" spc="-5" dirty="0">
                <a:latin typeface="Trebuchet MS" panose="020B0603020202020204" pitchFamily="34" charset="0"/>
                <a:cs typeface="Times New Roman"/>
              </a:rPr>
              <a:t>к  дискриминации и ограничению</a:t>
            </a:r>
            <a:r>
              <a:rPr sz="1600" spc="114" dirty="0">
                <a:latin typeface="Trebuchet MS" panose="020B0603020202020204" pitchFamily="34" charset="0"/>
                <a:cs typeface="Times New Roman"/>
              </a:rPr>
              <a:t> </a:t>
            </a:r>
            <a:r>
              <a:rPr sz="1600" spc="-15" dirty="0">
                <a:latin typeface="Trebuchet MS" panose="020B0603020202020204" pitchFamily="34" charset="0"/>
                <a:cs typeface="Times New Roman"/>
              </a:rPr>
              <a:t>конкуренции.</a:t>
            </a:r>
            <a:endParaRPr sz="1600" dirty="0">
              <a:latin typeface="Trebuchet MS" panose="020B0603020202020204" pitchFamily="34" charset="0"/>
              <a:cs typeface="Times New Roman"/>
            </a:endParaRPr>
          </a:p>
          <a:p>
            <a:pPr>
              <a:spcBef>
                <a:spcPts val="40"/>
              </a:spcBef>
            </a:pPr>
            <a:endParaRPr sz="2300" dirty="0">
              <a:latin typeface="Trebuchet MS" panose="020B0603020202020204" pitchFamily="34" charset="0"/>
              <a:cs typeface="Times New Roman"/>
            </a:endParaRPr>
          </a:p>
          <a:p>
            <a:pPr marL="12700" marR="6350"/>
            <a:r>
              <a:rPr sz="1600" spc="-10" dirty="0">
                <a:latin typeface="Trebuchet MS" panose="020B0603020202020204" pitchFamily="34" charset="0"/>
                <a:cs typeface="Times New Roman"/>
              </a:rPr>
              <a:t>Правового </a:t>
            </a:r>
            <a:r>
              <a:rPr sz="1600" spc="-5" dirty="0">
                <a:latin typeface="Trebuchet MS" panose="020B0603020202020204" pitchFamily="34" charset="0"/>
                <a:cs typeface="Times New Roman"/>
              </a:rPr>
              <a:t>обоснования и иных </a:t>
            </a:r>
            <a:r>
              <a:rPr sz="1600" spc="-10" dirty="0">
                <a:latin typeface="Trebuchet MS" panose="020B0603020202020204" pitchFamily="34" charset="0"/>
                <a:cs typeface="Times New Roman"/>
              </a:rPr>
              <a:t>доказательств необходимости включения </a:t>
            </a:r>
            <a:r>
              <a:rPr sz="1600" spc="-5" dirty="0">
                <a:latin typeface="Trebuchet MS" panose="020B0603020202020204" pitchFamily="34" charset="0"/>
                <a:cs typeface="Times New Roman"/>
              </a:rPr>
              <a:t>в </a:t>
            </a:r>
            <a:r>
              <a:rPr sz="1600" spc="-15" dirty="0">
                <a:latin typeface="Trebuchet MS" panose="020B0603020202020204" pitchFamily="34" charset="0"/>
                <a:cs typeface="Times New Roman"/>
              </a:rPr>
              <a:t>Положение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закупке  </a:t>
            </a:r>
            <a:r>
              <a:rPr sz="1600" dirty="0">
                <a:latin typeface="Trebuchet MS" panose="020B0603020202020204" pitchFamily="34" charset="0"/>
                <a:cs typeface="Times New Roman"/>
              </a:rPr>
              <a:t>способа </a:t>
            </a:r>
            <a:r>
              <a:rPr sz="1600" spc="-5" dirty="0">
                <a:latin typeface="Trebuchet MS" panose="020B0603020202020204" pitchFamily="34" charset="0"/>
                <a:cs typeface="Times New Roman"/>
              </a:rPr>
              <a:t>закупки у единственного </a:t>
            </a:r>
            <a:r>
              <a:rPr sz="1600" dirty="0">
                <a:latin typeface="Trebuchet MS" panose="020B0603020202020204" pitchFamily="34" charset="0"/>
                <a:cs typeface="Times New Roman"/>
              </a:rPr>
              <a:t>поставщика на </a:t>
            </a:r>
            <a:r>
              <a:rPr sz="1600" spc="-40" dirty="0">
                <a:latin typeface="Trebuchet MS" panose="020B0603020202020204" pitchFamily="34" charset="0"/>
                <a:cs typeface="Times New Roman"/>
              </a:rPr>
              <a:t>сумму, </a:t>
            </a:r>
            <a:r>
              <a:rPr sz="1600" dirty="0">
                <a:latin typeface="Trebuchet MS" panose="020B0603020202020204" pitchFamily="34" charset="0"/>
                <a:cs typeface="Times New Roman"/>
              </a:rPr>
              <a:t>не </a:t>
            </a:r>
            <a:r>
              <a:rPr sz="1600" spc="-5" dirty="0">
                <a:latin typeface="Trebuchet MS" panose="020B0603020202020204" pitchFamily="34" charset="0"/>
                <a:cs typeface="Times New Roman"/>
              </a:rPr>
              <a:t>превышающую 1 </a:t>
            </a:r>
            <a:r>
              <a:rPr sz="1600" dirty="0">
                <a:latin typeface="Trebuchet MS" panose="020B0603020202020204" pitchFamily="34" charset="0"/>
                <a:cs typeface="Times New Roman"/>
              </a:rPr>
              <a:t>000 000 </a:t>
            </a:r>
            <a:r>
              <a:rPr sz="1600" spc="-10" dirty="0">
                <a:latin typeface="Trebuchet MS" panose="020B0603020202020204" pitchFamily="34" charset="0"/>
                <a:cs typeface="Times New Roman"/>
              </a:rPr>
              <a:t>(один  </a:t>
            </a:r>
            <a:r>
              <a:rPr sz="1600" spc="-5" dirty="0">
                <a:latin typeface="Trebuchet MS" panose="020B0603020202020204" pitchFamily="34" charset="0"/>
                <a:cs typeface="Times New Roman"/>
              </a:rPr>
              <a:t>миллион) </a:t>
            </a:r>
            <a:r>
              <a:rPr sz="1600" spc="-20" dirty="0">
                <a:latin typeface="Trebuchet MS" panose="020B0603020202020204" pitchFamily="34" charset="0"/>
                <a:cs typeface="Times New Roman"/>
              </a:rPr>
              <a:t>рублей </a:t>
            </a:r>
            <a:r>
              <a:rPr sz="1600" spc="-5" dirty="0">
                <a:latin typeface="Trebuchet MS" panose="020B0603020202020204" pitchFamily="34" charset="0"/>
                <a:cs typeface="Times New Roman"/>
              </a:rPr>
              <a:t>в </a:t>
            </a:r>
            <a:r>
              <a:rPr sz="1600" spc="-10" dirty="0">
                <a:latin typeface="Trebuchet MS" panose="020B0603020202020204" pitchFamily="34" charset="0"/>
                <a:cs typeface="Times New Roman"/>
              </a:rPr>
              <a:t>материалы </a:t>
            </a:r>
            <a:r>
              <a:rPr sz="1600" spc="-5" dirty="0">
                <a:latin typeface="Trebuchet MS" panose="020B0603020202020204" pitchFamily="34" charset="0"/>
                <a:cs typeface="Times New Roman"/>
              </a:rPr>
              <a:t>дела не</a:t>
            </a:r>
            <a:r>
              <a:rPr sz="1600" spc="135" dirty="0">
                <a:latin typeface="Trebuchet MS" panose="020B0603020202020204" pitchFamily="34" charset="0"/>
                <a:cs typeface="Times New Roman"/>
              </a:rPr>
              <a:t> </a:t>
            </a:r>
            <a:r>
              <a:rPr sz="1600" spc="-5" dirty="0">
                <a:latin typeface="Trebuchet MS" panose="020B0603020202020204" pitchFamily="34" charset="0"/>
                <a:cs typeface="Times New Roman"/>
              </a:rPr>
              <a:t>представлено.</a:t>
            </a:r>
            <a:endParaRPr sz="1600" dirty="0">
              <a:latin typeface="Trebuchet MS" panose="020B0603020202020204" pitchFamily="34" charset="0"/>
              <a:cs typeface="Times New Roman"/>
            </a:endParaRPr>
          </a:p>
          <a:p>
            <a:pPr marL="12700" marR="5715">
              <a:spcBef>
                <a:spcPts val="380"/>
              </a:spcBef>
            </a:pPr>
            <a:r>
              <a:rPr sz="1600" spc="-5" dirty="0">
                <a:latin typeface="Trebuchet MS" panose="020B0603020202020204" pitchFamily="34" charset="0"/>
                <a:cs typeface="Times New Roman"/>
              </a:rPr>
              <a:t>В связи с чем, </a:t>
            </a:r>
            <a:r>
              <a:rPr sz="1600" b="1" spc="-5" dirty="0">
                <a:solidFill>
                  <a:srgbClr val="C0504D"/>
                </a:solidFill>
                <a:latin typeface="Trebuchet MS" panose="020B0603020202020204" pitchFamily="34" charset="0"/>
                <a:cs typeface="Times New Roman"/>
              </a:rPr>
              <a:t>действия </a:t>
            </a:r>
            <a:r>
              <a:rPr sz="1600" b="1" dirty="0">
                <a:solidFill>
                  <a:srgbClr val="C0504D"/>
                </a:solidFill>
                <a:latin typeface="Trebuchet MS" panose="020B0603020202020204" pitchFamily="34" charset="0"/>
                <a:cs typeface="Times New Roman"/>
              </a:rPr>
              <a:t>Учреждения </a:t>
            </a:r>
            <a:r>
              <a:rPr sz="1600" b="1" spc="-5" dirty="0">
                <a:solidFill>
                  <a:srgbClr val="C0504D"/>
                </a:solidFill>
                <a:latin typeface="Trebuchet MS" panose="020B0603020202020204" pitchFamily="34" charset="0"/>
                <a:cs typeface="Times New Roman"/>
              </a:rPr>
              <a:t>по </a:t>
            </a:r>
            <a:r>
              <a:rPr sz="1600" b="1" spc="-10" dirty="0">
                <a:solidFill>
                  <a:srgbClr val="C0504D"/>
                </a:solidFill>
                <a:latin typeface="Trebuchet MS" panose="020B0603020202020204" pitchFamily="34" charset="0"/>
                <a:cs typeface="Times New Roman"/>
              </a:rPr>
              <a:t>включению </a:t>
            </a:r>
            <a:r>
              <a:rPr sz="1600" b="1" spc="-5" dirty="0">
                <a:solidFill>
                  <a:srgbClr val="C0504D"/>
                </a:solidFill>
                <a:latin typeface="Trebuchet MS" panose="020B0603020202020204" pitchFamily="34" charset="0"/>
                <a:cs typeface="Times New Roman"/>
              </a:rPr>
              <a:t>в </a:t>
            </a:r>
            <a:r>
              <a:rPr sz="1600" b="1" spc="-15" dirty="0">
                <a:solidFill>
                  <a:srgbClr val="C0504D"/>
                </a:solidFill>
                <a:latin typeface="Trebuchet MS" panose="020B0603020202020204" pitchFamily="34" charset="0"/>
                <a:cs typeface="Times New Roman"/>
              </a:rPr>
              <a:t>Положение </a:t>
            </a:r>
            <a:r>
              <a:rPr sz="1600" b="1" spc="-5" dirty="0">
                <a:solidFill>
                  <a:srgbClr val="C0504D"/>
                </a:solidFill>
                <a:latin typeface="Trebuchet MS" panose="020B0603020202020204" pitchFamily="34" charset="0"/>
                <a:cs typeface="Times New Roman"/>
              </a:rPr>
              <a:t>о </a:t>
            </a:r>
            <a:r>
              <a:rPr sz="1600" b="1" spc="-15" dirty="0">
                <a:solidFill>
                  <a:srgbClr val="C0504D"/>
                </a:solidFill>
                <a:latin typeface="Trebuchet MS" panose="020B0603020202020204" pitchFamily="34" charset="0"/>
                <a:cs typeface="Times New Roman"/>
              </a:rPr>
              <a:t>закупке </a:t>
            </a:r>
            <a:r>
              <a:rPr sz="1600" b="1" dirty="0">
                <a:solidFill>
                  <a:srgbClr val="C0504D"/>
                </a:solidFill>
                <a:latin typeface="Trebuchet MS" panose="020B0603020202020204" pitchFamily="34" charset="0"/>
                <a:cs typeface="Times New Roman"/>
              </a:rPr>
              <a:t>способа </a:t>
            </a:r>
            <a:r>
              <a:rPr sz="1600" b="1" spc="-10" dirty="0">
                <a:solidFill>
                  <a:srgbClr val="C0504D"/>
                </a:solidFill>
                <a:latin typeface="Trebuchet MS" panose="020B0603020202020204" pitchFamily="34" charset="0"/>
                <a:cs typeface="Times New Roman"/>
              </a:rPr>
              <a:t>закупки </a:t>
            </a:r>
            <a:r>
              <a:rPr sz="1600" b="1" spc="-5" dirty="0">
                <a:solidFill>
                  <a:srgbClr val="C0504D"/>
                </a:solidFill>
                <a:latin typeface="Trebuchet MS" panose="020B0603020202020204" pitchFamily="34" charset="0"/>
                <a:cs typeface="Times New Roman"/>
              </a:rPr>
              <a:t>у  </a:t>
            </a:r>
            <a:r>
              <a:rPr sz="1600" b="1" spc="-10" dirty="0">
                <a:solidFill>
                  <a:srgbClr val="C0504D"/>
                </a:solidFill>
                <a:latin typeface="Trebuchet MS" panose="020B0603020202020204" pitchFamily="34" charset="0"/>
                <a:cs typeface="Times New Roman"/>
              </a:rPr>
              <a:t>единственного </a:t>
            </a:r>
            <a:r>
              <a:rPr sz="1600" b="1" spc="-5" dirty="0">
                <a:solidFill>
                  <a:srgbClr val="C0504D"/>
                </a:solidFill>
                <a:latin typeface="Trebuchet MS" panose="020B0603020202020204" pitchFamily="34" charset="0"/>
                <a:cs typeface="Times New Roman"/>
              </a:rPr>
              <a:t>поставщика на </a:t>
            </a:r>
            <a:r>
              <a:rPr sz="1600" b="1" spc="-35" dirty="0">
                <a:solidFill>
                  <a:srgbClr val="C0504D"/>
                </a:solidFill>
                <a:latin typeface="Trebuchet MS" panose="020B0603020202020204" pitchFamily="34" charset="0"/>
                <a:cs typeface="Times New Roman"/>
              </a:rPr>
              <a:t>сумму, </a:t>
            </a:r>
            <a:r>
              <a:rPr sz="1600" b="1" spc="-5" dirty="0">
                <a:solidFill>
                  <a:srgbClr val="C0504D"/>
                </a:solidFill>
                <a:latin typeface="Trebuchet MS" panose="020B0603020202020204" pitchFamily="34" charset="0"/>
                <a:cs typeface="Times New Roman"/>
              </a:rPr>
              <a:t>не превышающую 1 </a:t>
            </a:r>
            <a:r>
              <a:rPr sz="1600" b="1" dirty="0">
                <a:solidFill>
                  <a:srgbClr val="C0504D"/>
                </a:solidFill>
                <a:latin typeface="Trebuchet MS" panose="020B0603020202020204" pitchFamily="34" charset="0"/>
                <a:cs typeface="Times New Roman"/>
              </a:rPr>
              <a:t>000 000 </a:t>
            </a:r>
            <a:r>
              <a:rPr sz="1600" b="1" spc="-15" dirty="0">
                <a:solidFill>
                  <a:srgbClr val="C0504D"/>
                </a:solidFill>
                <a:latin typeface="Trebuchet MS" panose="020B0603020202020204" pitchFamily="34" charset="0"/>
                <a:cs typeface="Times New Roman"/>
              </a:rPr>
              <a:t>(один </a:t>
            </a:r>
            <a:r>
              <a:rPr sz="1600" b="1" dirty="0">
                <a:solidFill>
                  <a:srgbClr val="C0504D"/>
                </a:solidFill>
                <a:latin typeface="Trebuchet MS" panose="020B0603020202020204" pitchFamily="34" charset="0"/>
                <a:cs typeface="Times New Roman"/>
              </a:rPr>
              <a:t>миллион) </a:t>
            </a:r>
            <a:r>
              <a:rPr sz="1600" b="1" spc="-20" dirty="0">
                <a:solidFill>
                  <a:srgbClr val="C0504D"/>
                </a:solidFill>
                <a:latin typeface="Trebuchet MS" panose="020B0603020202020204" pitchFamily="34" charset="0"/>
                <a:cs typeface="Times New Roman"/>
              </a:rPr>
              <a:t>рублей  </a:t>
            </a:r>
            <a:r>
              <a:rPr sz="1600" b="1" spc="-5" dirty="0">
                <a:solidFill>
                  <a:srgbClr val="C0504D"/>
                </a:solidFill>
                <a:latin typeface="Trebuchet MS" panose="020B0603020202020204" pitchFamily="34" charset="0"/>
                <a:cs typeface="Times New Roman"/>
              </a:rPr>
              <a:t>ограничивают</a:t>
            </a:r>
            <a:r>
              <a:rPr sz="1600" b="1" spc="-60" dirty="0">
                <a:solidFill>
                  <a:srgbClr val="C0504D"/>
                </a:solidFill>
                <a:latin typeface="Trebuchet MS" panose="020B0603020202020204" pitchFamily="34" charset="0"/>
                <a:cs typeface="Times New Roman"/>
              </a:rPr>
              <a:t> </a:t>
            </a:r>
            <a:r>
              <a:rPr sz="1600" b="1" spc="-5" dirty="0">
                <a:solidFill>
                  <a:srgbClr val="C0504D"/>
                </a:solidFill>
                <a:latin typeface="Trebuchet MS" panose="020B0603020202020204" pitchFamily="34" charset="0"/>
                <a:cs typeface="Times New Roman"/>
              </a:rPr>
              <a:t>конкуренцию.</a:t>
            </a:r>
            <a:endParaRPr sz="1600" dirty="0">
              <a:latin typeface="Trebuchet MS" panose="020B0603020202020204" pitchFamily="34" charset="0"/>
              <a:cs typeface="Times New Roman"/>
            </a:endParaRPr>
          </a:p>
          <a:p>
            <a:pPr marL="746760" marR="6350" indent="1035050">
              <a:lnSpc>
                <a:spcPct val="120000"/>
              </a:lnSpc>
            </a:pPr>
            <a:endParaRPr lang="ru-RU" sz="1600" i="1" spc="-15" dirty="0" smtClean="0">
              <a:latin typeface="Trebuchet MS" panose="020B0603020202020204" pitchFamily="34" charset="0"/>
              <a:cs typeface="Times New Roman"/>
            </a:endParaRPr>
          </a:p>
          <a:p>
            <a:pPr marL="746760" marR="6350" indent="1035050">
              <a:lnSpc>
                <a:spcPct val="120000"/>
              </a:lnSpc>
            </a:pPr>
            <a:r>
              <a:rPr sz="1600" i="1" spc="-15" dirty="0" err="1" smtClean="0">
                <a:latin typeface="Trebuchet MS" panose="020B0603020202020204" pitchFamily="34" charset="0"/>
                <a:cs typeface="Times New Roman"/>
              </a:rPr>
              <a:t>Решение</a:t>
            </a:r>
            <a:r>
              <a:rPr sz="1600" i="1" spc="-15" dirty="0" smtClean="0">
                <a:latin typeface="Trebuchet MS" panose="020B0603020202020204" pitchFamily="34" charset="0"/>
                <a:cs typeface="Times New Roman"/>
              </a:rPr>
              <a:t> </a:t>
            </a:r>
            <a:r>
              <a:rPr sz="1600" i="1" spc="-15" dirty="0">
                <a:latin typeface="Trebuchet MS" panose="020B0603020202020204" pitchFamily="34" charset="0"/>
                <a:cs typeface="Times New Roman"/>
              </a:rPr>
              <a:t>Марийского </a:t>
            </a:r>
            <a:r>
              <a:rPr sz="1600" i="1" spc="-60" dirty="0">
                <a:latin typeface="Trebuchet MS" panose="020B0603020202020204" pitchFamily="34" charset="0"/>
                <a:cs typeface="Times New Roman"/>
              </a:rPr>
              <a:t>УФАС </a:t>
            </a:r>
            <a:r>
              <a:rPr sz="1600" i="1" spc="-15" dirty="0">
                <a:latin typeface="Trebuchet MS" panose="020B0603020202020204" pitchFamily="34" charset="0"/>
                <a:cs typeface="Times New Roman"/>
              </a:rPr>
              <a:t>России </a:t>
            </a:r>
            <a:r>
              <a:rPr sz="1600" i="1" spc="-5" dirty="0">
                <a:latin typeface="Trebuchet MS" panose="020B0603020202020204" pitchFamily="34" charset="0"/>
                <a:cs typeface="Times New Roman"/>
              </a:rPr>
              <a:t>от 08.08.2022 по </a:t>
            </a:r>
            <a:r>
              <a:rPr sz="1600" i="1" spc="-15" dirty="0">
                <a:latin typeface="Trebuchet MS" panose="020B0603020202020204" pitchFamily="34" charset="0"/>
                <a:cs typeface="Times New Roman"/>
              </a:rPr>
              <a:t>делу </a:t>
            </a:r>
            <a:r>
              <a:rPr sz="1600" i="1" spc="-5" dirty="0">
                <a:latin typeface="Trebuchet MS" panose="020B0603020202020204" pitchFamily="34" charset="0"/>
                <a:cs typeface="Times New Roman"/>
              </a:rPr>
              <a:t>N </a:t>
            </a:r>
            <a:r>
              <a:rPr sz="1600" i="1" dirty="0">
                <a:latin typeface="Trebuchet MS" panose="020B0603020202020204" pitchFamily="34" charset="0"/>
                <a:cs typeface="Times New Roman"/>
              </a:rPr>
              <a:t>012/01/17-370/2022  </a:t>
            </a:r>
            <a:endParaRPr lang="ru-RU" sz="1600" i="1" dirty="0" smtClean="0">
              <a:latin typeface="Trebuchet MS" panose="020B0603020202020204" pitchFamily="34" charset="0"/>
              <a:cs typeface="Times New Roman"/>
            </a:endParaRPr>
          </a:p>
          <a:p>
            <a:pPr marL="746760" marR="6350" indent="1035050">
              <a:lnSpc>
                <a:spcPct val="120000"/>
              </a:lnSpc>
            </a:pPr>
            <a:r>
              <a:rPr sz="1600" i="1" spc="-15" dirty="0" err="1" smtClean="0">
                <a:latin typeface="Trebuchet MS" panose="020B0603020202020204" pitchFamily="34" charset="0"/>
                <a:cs typeface="Times New Roman"/>
              </a:rPr>
              <a:t>Решение</a:t>
            </a:r>
            <a:r>
              <a:rPr sz="1600" i="1" spc="-15" dirty="0" smtClean="0">
                <a:latin typeface="Trebuchet MS" panose="020B0603020202020204" pitchFamily="34" charset="0"/>
                <a:cs typeface="Times New Roman"/>
              </a:rPr>
              <a:t> </a:t>
            </a:r>
            <a:r>
              <a:rPr sz="1600" i="1" spc="-5" dirty="0" err="1">
                <a:latin typeface="Trebuchet MS" panose="020B0603020202020204" pitchFamily="34" charset="0"/>
                <a:cs typeface="Times New Roman"/>
              </a:rPr>
              <a:t>Арбитражного</a:t>
            </a:r>
            <a:r>
              <a:rPr sz="1600" i="1" spc="-5" dirty="0">
                <a:latin typeface="Trebuchet MS" panose="020B0603020202020204" pitchFamily="34" charset="0"/>
                <a:cs typeface="Times New Roman"/>
              </a:rPr>
              <a:t> </a:t>
            </a:r>
            <a:r>
              <a:rPr lang="ru-RU" sz="1600" i="1" spc="-5" dirty="0">
                <a:latin typeface="Trebuchet MS" panose="020B0603020202020204" pitchFamily="34" charset="0"/>
                <a:cs typeface="Times New Roman"/>
              </a:rPr>
              <a:t>суда Республика Марий Эл </a:t>
            </a:r>
            <a:r>
              <a:rPr sz="1600" i="1" spc="-5" dirty="0" err="1">
                <a:latin typeface="Trebuchet MS" panose="020B0603020202020204" pitchFamily="34" charset="0"/>
                <a:cs typeface="Times New Roman"/>
              </a:rPr>
              <a:t>от</a:t>
            </a:r>
            <a:r>
              <a:rPr sz="1600" i="1" spc="-5" dirty="0">
                <a:latin typeface="Trebuchet MS" panose="020B0603020202020204" pitchFamily="34" charset="0"/>
                <a:cs typeface="Times New Roman"/>
              </a:rPr>
              <a:t> 20.02.2023 по </a:t>
            </a:r>
            <a:r>
              <a:rPr sz="1600" i="1" spc="-15" dirty="0">
                <a:latin typeface="Trebuchet MS" panose="020B0603020202020204" pitchFamily="34" charset="0"/>
                <a:cs typeface="Times New Roman"/>
              </a:rPr>
              <a:t>делу </a:t>
            </a:r>
            <a:r>
              <a:rPr sz="1600" i="1" spc="-5" dirty="0">
                <a:latin typeface="Trebuchet MS" panose="020B0603020202020204" pitchFamily="34" charset="0"/>
                <a:cs typeface="Times New Roman"/>
              </a:rPr>
              <a:t>N</a:t>
            </a:r>
            <a:r>
              <a:rPr sz="1600" i="1" spc="229" dirty="0">
                <a:latin typeface="Trebuchet MS" panose="020B0603020202020204" pitchFamily="34" charset="0"/>
                <a:cs typeface="Times New Roman"/>
              </a:rPr>
              <a:t> </a:t>
            </a:r>
            <a:r>
              <a:rPr sz="1600" i="1" dirty="0">
                <a:latin typeface="Trebuchet MS" panose="020B0603020202020204" pitchFamily="34" charset="0"/>
                <a:cs typeface="Times New Roman"/>
              </a:rPr>
              <a:t>А38-5225/2022</a:t>
            </a:r>
            <a:endParaRPr sz="1600" dirty="0">
              <a:latin typeface="Trebuchet MS" panose="020B0603020202020204" pitchFamily="34" charset="0"/>
              <a:cs typeface="Times New Roman"/>
            </a:endParaRPr>
          </a:p>
        </p:txBody>
      </p:sp>
    </p:spTree>
    <p:extLst>
      <p:ext uri="{BB962C8B-B14F-4D97-AF65-F5344CB8AC3E}">
        <p14:creationId xmlns:p14="http://schemas.microsoft.com/office/powerpoint/2010/main" val="1121974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762000"/>
            <a:ext cx="11506200" cy="5936497"/>
          </a:xfrm>
          <a:prstGeom prst="rect">
            <a:avLst/>
          </a:prstGeom>
        </p:spPr>
        <p:txBody>
          <a:bodyPr vert="horz" wrap="square" lIns="0" tIns="0" rIns="0" bIns="0" rtlCol="0">
            <a:spAutoFit/>
          </a:bodyPr>
          <a:lstStyle/>
          <a:p>
            <a:pPr marL="298450" marR="7620" indent="-285750">
              <a:lnSpc>
                <a:spcPts val="1400"/>
              </a:lnSpc>
              <a:buFont typeface="Wingdings" panose="05000000000000000000" pitchFamily="2" charset="2"/>
              <a:buChar char="Ø"/>
            </a:pPr>
            <a:r>
              <a:rPr lang="ru-RU" sz="1500" b="1" spc="-5" dirty="0">
                <a:latin typeface="Trebuchet MS" panose="020B0603020202020204" pitchFamily="34" charset="0"/>
                <a:cs typeface="Times New Roman"/>
              </a:rPr>
              <a:t>Постановление Восьмого арбитражного апелляционного</a:t>
            </a:r>
            <a:r>
              <a:rPr lang="ru-RU" sz="1500" b="1" spc="90" dirty="0">
                <a:latin typeface="Trebuchet MS" panose="020B0603020202020204" pitchFamily="34" charset="0"/>
                <a:cs typeface="Times New Roman"/>
              </a:rPr>
              <a:t> </a:t>
            </a:r>
            <a:r>
              <a:rPr lang="ru-RU" sz="1500" b="1" spc="-25" dirty="0" smtClean="0">
                <a:latin typeface="Trebuchet MS" panose="020B0603020202020204" pitchFamily="34" charset="0"/>
                <a:cs typeface="Times New Roman"/>
              </a:rPr>
              <a:t>суда </a:t>
            </a:r>
            <a:r>
              <a:rPr lang="ru-RU" sz="1500" b="1" spc="-10" dirty="0">
                <a:latin typeface="Trebuchet MS" panose="020B0603020202020204" pitchFamily="34" charset="0"/>
                <a:cs typeface="Times New Roman"/>
              </a:rPr>
              <a:t>от </a:t>
            </a:r>
            <a:r>
              <a:rPr lang="ru-RU" sz="1500" b="1" dirty="0">
                <a:latin typeface="Trebuchet MS" panose="020B0603020202020204" pitchFamily="34" charset="0"/>
                <a:cs typeface="Times New Roman"/>
              </a:rPr>
              <a:t>26.01.2023 N </a:t>
            </a:r>
            <a:r>
              <a:rPr lang="ru-RU" sz="1500" b="1" spc="-5" dirty="0">
                <a:latin typeface="Trebuchet MS" panose="020B0603020202020204" pitchFamily="34" charset="0"/>
                <a:cs typeface="Times New Roman"/>
              </a:rPr>
              <a:t>08АП-15172/2022 по делу </a:t>
            </a:r>
            <a:r>
              <a:rPr lang="ru-RU" sz="1500" b="1" dirty="0">
                <a:latin typeface="Trebuchet MS" panose="020B0603020202020204" pitchFamily="34" charset="0"/>
                <a:cs typeface="Times New Roman"/>
              </a:rPr>
              <a:t>N</a:t>
            </a:r>
            <a:r>
              <a:rPr lang="ru-RU" sz="1500" b="1" spc="-20" dirty="0">
                <a:latin typeface="Trebuchet MS" panose="020B0603020202020204" pitchFamily="34" charset="0"/>
                <a:cs typeface="Times New Roman"/>
              </a:rPr>
              <a:t> </a:t>
            </a:r>
            <a:r>
              <a:rPr lang="ru-RU" sz="1500" b="1" spc="-5" dirty="0">
                <a:latin typeface="Trebuchet MS" panose="020B0603020202020204" pitchFamily="34" charset="0"/>
                <a:cs typeface="Times New Roman"/>
              </a:rPr>
              <a:t>А70-18212/2022</a:t>
            </a:r>
            <a:endParaRPr lang="ru-RU" sz="1500" dirty="0">
              <a:latin typeface="Trebuchet MS" panose="020B0603020202020204" pitchFamily="34" charset="0"/>
              <a:cs typeface="Times New Roman"/>
            </a:endParaRPr>
          </a:p>
          <a:p>
            <a:pPr marL="12700" marR="7620">
              <a:lnSpc>
                <a:spcPts val="1400"/>
              </a:lnSpc>
            </a:pPr>
            <a:endParaRPr lang="ru-RU" sz="1500" dirty="0">
              <a:latin typeface="Trebuchet MS" panose="020B0603020202020204" pitchFamily="34" charset="0"/>
              <a:cs typeface="Times New Roman"/>
            </a:endParaRPr>
          </a:p>
          <a:p>
            <a:pPr marL="12700" marR="7620">
              <a:lnSpc>
                <a:spcPts val="1400"/>
              </a:lnSpc>
            </a:pPr>
            <a:r>
              <a:rPr sz="1500" spc="-10" dirty="0" err="1" smtClean="0">
                <a:latin typeface="Trebuchet MS" panose="020B0603020202020204" pitchFamily="34" charset="0"/>
                <a:cs typeface="Times New Roman"/>
              </a:rPr>
              <a:t>Отдавая</a:t>
            </a:r>
            <a:r>
              <a:rPr sz="1500" spc="-10" dirty="0" smtClean="0">
                <a:latin typeface="Trebuchet MS" panose="020B0603020202020204" pitchFamily="34" charset="0"/>
                <a:cs typeface="Times New Roman"/>
              </a:rPr>
              <a:t>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отдельных случаях </a:t>
            </a:r>
            <a:r>
              <a:rPr sz="1500" spc="-10" dirty="0">
                <a:latin typeface="Trebuchet MS" panose="020B0603020202020204" pitchFamily="34" charset="0"/>
                <a:cs typeface="Times New Roman"/>
              </a:rPr>
              <a:t>предпочтение </a:t>
            </a:r>
            <a:r>
              <a:rPr sz="1500" spc="-15" dirty="0">
                <a:latin typeface="Trebuchet MS" panose="020B0603020202020204" pitchFamily="34" charset="0"/>
                <a:cs typeface="Times New Roman"/>
              </a:rPr>
              <a:t>такому </a:t>
            </a:r>
            <a:r>
              <a:rPr sz="1500" spc="-5" dirty="0">
                <a:latin typeface="Trebuchet MS" panose="020B0603020202020204" pitchFamily="34" charset="0"/>
                <a:cs typeface="Times New Roman"/>
              </a:rPr>
              <a:t>способу </a:t>
            </a:r>
            <a:r>
              <a:rPr sz="1500" spc="-10" dirty="0">
                <a:latin typeface="Trebuchet MS" panose="020B0603020202020204" pitchFamily="34" charset="0"/>
                <a:cs typeface="Times New Roman"/>
              </a:rPr>
              <a:t>как </a:t>
            </a:r>
            <a:r>
              <a:rPr sz="1500" dirty="0">
                <a:latin typeface="Trebuchet MS" panose="020B0603020202020204" pitchFamily="34" charset="0"/>
                <a:cs typeface="Times New Roman"/>
              </a:rPr>
              <a:t>осуществление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a:t>
            </a:r>
            <a:r>
              <a:rPr sz="1500" b="1" spc="-10" dirty="0">
                <a:latin typeface="Trebuchet MS" panose="020B0603020202020204" pitchFamily="34" charset="0"/>
                <a:cs typeface="Times New Roman"/>
              </a:rPr>
              <a:t>заказчик должен </a:t>
            </a:r>
            <a:r>
              <a:rPr sz="1500" b="1" dirty="0">
                <a:latin typeface="Trebuchet MS" panose="020B0603020202020204" pitchFamily="34" charset="0"/>
                <a:cs typeface="Times New Roman"/>
              </a:rPr>
              <a:t>иметь </a:t>
            </a:r>
            <a:r>
              <a:rPr sz="1500" b="1" spc="-10" dirty="0">
                <a:latin typeface="Trebuchet MS" panose="020B0603020202020204" pitchFamily="34" charset="0"/>
                <a:cs typeface="Times New Roman"/>
              </a:rPr>
              <a:t>разумные </a:t>
            </a:r>
            <a:r>
              <a:rPr sz="1500" b="1" dirty="0">
                <a:latin typeface="Trebuchet MS" panose="020B0603020202020204" pitchFamily="34" charset="0"/>
                <a:cs typeface="Times New Roman"/>
              </a:rPr>
              <a:t>и </a:t>
            </a:r>
            <a:r>
              <a:rPr sz="1500" b="1" spc="-5" dirty="0">
                <a:latin typeface="Trebuchet MS" panose="020B0603020202020204" pitchFamily="34" charset="0"/>
                <a:cs typeface="Times New Roman"/>
              </a:rPr>
              <a:t>объективные </a:t>
            </a:r>
            <a:r>
              <a:rPr sz="1500" b="1" dirty="0">
                <a:latin typeface="Trebuchet MS" panose="020B0603020202020204" pitchFamily="34" charset="0"/>
                <a:cs typeface="Times New Roman"/>
              </a:rPr>
              <a:t>причины</a:t>
            </a:r>
            <a:r>
              <a:rPr sz="1500" dirty="0">
                <a:latin typeface="Trebuchet MS" panose="020B0603020202020204" pitchFamily="34" charset="0"/>
                <a:cs typeface="Times New Roman"/>
              </a:rPr>
              <a:t>, </a:t>
            </a:r>
            <a:r>
              <a:rPr sz="1500" spc="-5" dirty="0">
                <a:latin typeface="Trebuchet MS" panose="020B0603020202020204" pitchFamily="34" charset="0"/>
                <a:cs typeface="Times New Roman"/>
              </a:rPr>
              <a:t>объясняющие, </a:t>
            </a:r>
            <a:r>
              <a:rPr sz="1500" spc="-10" dirty="0">
                <a:latin typeface="Trebuchet MS" panose="020B0603020202020204" pitchFamily="34" charset="0"/>
                <a:cs typeface="Times New Roman"/>
              </a:rPr>
              <a:t>что </a:t>
            </a:r>
            <a:r>
              <a:rPr sz="1500" spc="-5" dirty="0">
                <a:latin typeface="Trebuchet MS" panose="020B0603020202020204" pitchFamily="34" charset="0"/>
                <a:cs typeface="Times New Roman"/>
              </a:rPr>
              <a:t>применение  </a:t>
            </a:r>
            <a:r>
              <a:rPr sz="1500" spc="-10" dirty="0">
                <a:latin typeface="Trebuchet MS" panose="020B0603020202020204" pitchFamily="34" charset="0"/>
                <a:cs typeface="Times New Roman"/>
              </a:rPr>
              <a:t>конкурентных</a:t>
            </a:r>
            <a:r>
              <a:rPr sz="1500" spc="-95" dirty="0">
                <a:latin typeface="Trebuchet MS" panose="020B0603020202020204" pitchFamily="34" charset="0"/>
                <a:cs typeface="Times New Roman"/>
              </a:rPr>
              <a:t> </a:t>
            </a:r>
            <a:r>
              <a:rPr sz="1500" spc="-5" dirty="0">
                <a:latin typeface="Trebuchet MS" panose="020B0603020202020204" pitchFamily="34" charset="0"/>
                <a:cs typeface="Times New Roman"/>
              </a:rPr>
              <a:t>процедур</a:t>
            </a:r>
            <a:endParaRPr sz="1500" dirty="0">
              <a:latin typeface="Trebuchet MS" panose="020B0603020202020204" pitchFamily="34" charset="0"/>
              <a:cs typeface="Times New Roman"/>
            </a:endParaRPr>
          </a:p>
          <a:p>
            <a:pPr marL="355600" indent="-342900">
              <a:lnSpc>
                <a:spcPts val="1255"/>
              </a:lnSpc>
              <a:buFont typeface="Wingdings"/>
              <a:buChar char=""/>
              <a:tabLst>
                <a:tab pos="355600" algn="l"/>
              </a:tabLst>
            </a:pPr>
            <a:r>
              <a:rPr sz="1500" dirty="0">
                <a:latin typeface="Trebuchet MS" panose="020B0603020202020204" pitchFamily="34" charset="0"/>
                <a:cs typeface="Times New Roman"/>
              </a:rPr>
              <a:t>либо  </a:t>
            </a:r>
            <a:r>
              <a:rPr sz="1500" spc="-5" dirty="0">
                <a:latin typeface="Trebuchet MS" panose="020B0603020202020204" pitchFamily="34" charset="0"/>
                <a:cs typeface="Times New Roman"/>
              </a:rPr>
              <a:t>является  неэффективным  (например,  </a:t>
            </a:r>
            <a:r>
              <a:rPr sz="1500" spc="10" dirty="0">
                <a:latin typeface="Trebuchet MS" panose="020B0603020202020204" pitchFamily="34" charset="0"/>
                <a:cs typeface="Times New Roman"/>
              </a:rPr>
              <a:t>если  </a:t>
            </a:r>
            <a:r>
              <a:rPr sz="1500" spc="-10" dirty="0">
                <a:latin typeface="Trebuchet MS" panose="020B0603020202020204" pitchFamily="34" charset="0"/>
                <a:cs typeface="Times New Roman"/>
              </a:rPr>
              <a:t>товарный  </a:t>
            </a:r>
            <a:r>
              <a:rPr sz="1500" spc="-5" dirty="0">
                <a:latin typeface="Trebuchet MS" panose="020B0603020202020204" pitchFamily="34" charset="0"/>
                <a:cs typeface="Times New Roman"/>
              </a:rPr>
              <a:t>рынок  ограничен  </a:t>
            </a:r>
            <a:r>
              <a:rPr sz="1500" dirty="0">
                <a:latin typeface="Trebuchet MS" panose="020B0603020202020204" pitchFamily="34" charset="0"/>
                <a:cs typeface="Times New Roman"/>
              </a:rPr>
              <a:t>или  </a:t>
            </a:r>
            <a:r>
              <a:rPr sz="1500" spc="-5" dirty="0">
                <a:latin typeface="Trebuchet MS" panose="020B0603020202020204" pitchFamily="34" charset="0"/>
                <a:cs typeface="Times New Roman"/>
              </a:rPr>
              <a:t>цены  </a:t>
            </a:r>
            <a:r>
              <a:rPr sz="1500" dirty="0">
                <a:latin typeface="Trebuchet MS" panose="020B0603020202020204" pitchFamily="34" charset="0"/>
                <a:cs typeface="Times New Roman"/>
              </a:rPr>
              <a:t>на  </a:t>
            </a:r>
            <a:r>
              <a:rPr sz="1500" spc="-15" dirty="0">
                <a:latin typeface="Trebuchet MS" panose="020B0603020202020204" pitchFamily="34" charset="0"/>
                <a:cs typeface="Times New Roman"/>
              </a:rPr>
              <a:t>объект     </a:t>
            </a:r>
            <a:r>
              <a:rPr sz="1500" spc="275" dirty="0">
                <a:latin typeface="Trebuchet MS" panose="020B0603020202020204" pitchFamily="34" charset="0"/>
                <a:cs typeface="Times New Roman"/>
              </a:rPr>
              <a:t> </a:t>
            </a:r>
            <a:r>
              <a:rPr sz="1500" spc="-5" dirty="0">
                <a:latin typeface="Trebuchet MS" panose="020B0603020202020204" pitchFamily="34" charset="0"/>
                <a:cs typeface="Times New Roman"/>
              </a:rPr>
              <a:t>закупки</a:t>
            </a:r>
            <a:endParaRPr sz="1500" dirty="0">
              <a:latin typeface="Trebuchet MS" panose="020B0603020202020204" pitchFamily="34" charset="0"/>
              <a:cs typeface="Times New Roman"/>
            </a:endParaRPr>
          </a:p>
          <a:p>
            <a:pPr marL="355600">
              <a:lnSpc>
                <a:spcPts val="1405"/>
              </a:lnSpc>
            </a:pPr>
            <a:r>
              <a:rPr sz="1500" spc="-15" dirty="0">
                <a:latin typeface="Trebuchet MS" panose="020B0603020202020204" pitchFamily="34" charset="0"/>
                <a:cs typeface="Times New Roman"/>
              </a:rPr>
              <a:t>колеблются </a:t>
            </a:r>
            <a:r>
              <a:rPr sz="1500" dirty="0">
                <a:latin typeface="Trebuchet MS" panose="020B0603020202020204" pitchFamily="34" charset="0"/>
                <a:cs typeface="Times New Roman"/>
              </a:rPr>
              <a:t>в </a:t>
            </a:r>
            <a:r>
              <a:rPr sz="1500" spc="-25" dirty="0">
                <a:latin typeface="Trebuchet MS" panose="020B0603020202020204" pitchFamily="34" charset="0"/>
                <a:cs typeface="Times New Roman"/>
              </a:rPr>
              <a:t>узком</a:t>
            </a:r>
            <a:r>
              <a:rPr sz="1500" spc="-15" dirty="0">
                <a:latin typeface="Trebuchet MS" panose="020B0603020202020204" pitchFamily="34" charset="0"/>
                <a:cs typeface="Times New Roman"/>
              </a:rPr>
              <a:t> </a:t>
            </a:r>
            <a:r>
              <a:rPr sz="1500" spc="-5" dirty="0">
                <a:latin typeface="Trebuchet MS" panose="020B0603020202020204" pitchFamily="34" charset="0"/>
                <a:cs typeface="Times New Roman"/>
              </a:rPr>
              <a:t>диапазоне),</a:t>
            </a:r>
            <a:endParaRPr sz="1500" dirty="0">
              <a:latin typeface="Trebuchet MS" panose="020B0603020202020204" pitchFamily="34" charset="0"/>
              <a:cs typeface="Times New Roman"/>
            </a:endParaRPr>
          </a:p>
          <a:p>
            <a:pPr marL="355600" marR="8890" indent="-342900">
              <a:lnSpc>
                <a:spcPct val="83200"/>
              </a:lnSpc>
              <a:spcBef>
                <a:spcPts val="145"/>
              </a:spcBef>
              <a:buFont typeface="Wingdings"/>
              <a:buChar char=""/>
              <a:tabLst>
                <a:tab pos="355600" algn="l"/>
              </a:tabLst>
            </a:pPr>
            <a:r>
              <a:rPr sz="1500" dirty="0">
                <a:latin typeface="Trebuchet MS" panose="020B0603020202020204" pitchFamily="34" charset="0"/>
                <a:cs typeface="Times New Roman"/>
              </a:rPr>
              <a:t>либо в </a:t>
            </a:r>
            <a:r>
              <a:rPr sz="1500" spc="-10" dirty="0">
                <a:latin typeface="Trebuchet MS" panose="020B0603020202020204" pitchFamily="34" charset="0"/>
                <a:cs typeface="Times New Roman"/>
              </a:rPr>
              <a:t>значительной </a:t>
            </a:r>
            <a:r>
              <a:rPr sz="1500" dirty="0">
                <a:latin typeface="Trebuchet MS" panose="020B0603020202020204" pitchFamily="34" charset="0"/>
                <a:cs typeface="Times New Roman"/>
              </a:rPr>
              <a:t>степени </a:t>
            </a:r>
            <a:r>
              <a:rPr sz="1500" spc="-10" dirty="0">
                <a:latin typeface="Trebuchet MS" panose="020B0603020202020204" pitchFamily="34" charset="0"/>
                <a:cs typeface="Times New Roman"/>
              </a:rPr>
              <a:t>лишают заказчика </a:t>
            </a:r>
            <a:r>
              <a:rPr sz="1500" spc="-20" dirty="0">
                <a:latin typeface="Trebuchet MS" panose="020B0603020202020204" pitchFamily="34" charset="0"/>
                <a:cs typeface="Times New Roman"/>
              </a:rPr>
              <a:t>того результата, которого </a:t>
            </a:r>
            <a:r>
              <a:rPr sz="1500" dirty="0">
                <a:latin typeface="Trebuchet MS" panose="020B0603020202020204" pitchFamily="34" charset="0"/>
                <a:cs typeface="Times New Roman"/>
              </a:rPr>
              <a:t>он намеревался достичь, </a:t>
            </a:r>
            <a:r>
              <a:rPr sz="1500" spc="-10" dirty="0">
                <a:latin typeface="Trebuchet MS" panose="020B0603020202020204" pitchFamily="34" charset="0"/>
                <a:cs typeface="Times New Roman"/>
              </a:rPr>
              <a:t>планируя  закупку </a:t>
            </a:r>
            <a:r>
              <a:rPr sz="1500" dirty="0">
                <a:latin typeface="Trebuchet MS" panose="020B0603020202020204" pitchFamily="34" charset="0"/>
                <a:cs typeface="Times New Roman"/>
              </a:rPr>
              <a:t>(осуществление </a:t>
            </a:r>
            <a:r>
              <a:rPr sz="1500" spc="-10" dirty="0">
                <a:latin typeface="Trebuchet MS" panose="020B0603020202020204" pitchFamily="34" charset="0"/>
                <a:cs typeface="Times New Roman"/>
              </a:rPr>
              <a:t>срочного </a:t>
            </a:r>
            <a:r>
              <a:rPr sz="1500" spc="-5" dirty="0">
                <a:latin typeface="Trebuchet MS" panose="020B0603020202020204" pitchFamily="34" charset="0"/>
                <a:cs typeface="Times New Roman"/>
              </a:rPr>
              <a:t>размещения заказа, </a:t>
            </a:r>
            <a:r>
              <a:rPr sz="1500" spc="-10" dirty="0">
                <a:latin typeface="Trebuchet MS" panose="020B0603020202020204" pitchFamily="34" charset="0"/>
                <a:cs typeface="Times New Roman"/>
              </a:rPr>
              <a:t>закупка </a:t>
            </a:r>
            <a:r>
              <a:rPr sz="1500" dirty="0">
                <a:latin typeface="Trebuchet MS" panose="020B0603020202020204" pitchFamily="34" charset="0"/>
                <a:cs typeface="Times New Roman"/>
              </a:rPr>
              <a:t>на </a:t>
            </a:r>
            <a:r>
              <a:rPr sz="1500" spc="-10" dirty="0">
                <a:latin typeface="Trebuchet MS" panose="020B0603020202020204" pitchFamily="34" charset="0"/>
                <a:cs typeface="Times New Roman"/>
              </a:rPr>
              <a:t>товарном рынке, </a:t>
            </a:r>
            <a:r>
              <a:rPr sz="1500" spc="-25" dirty="0">
                <a:latin typeface="Trebuchet MS" panose="020B0603020202020204" pitchFamily="34" charset="0"/>
                <a:cs typeface="Times New Roman"/>
              </a:rPr>
              <a:t>где </a:t>
            </a:r>
            <a:r>
              <a:rPr sz="1500" spc="-5" dirty="0">
                <a:latin typeface="Trebuchet MS" panose="020B0603020202020204" pitchFamily="34" charset="0"/>
                <a:cs typeface="Times New Roman"/>
              </a:rPr>
              <a:t>преобладает  </a:t>
            </a:r>
            <a:r>
              <a:rPr sz="1500" dirty="0">
                <a:latin typeface="Trebuchet MS" panose="020B0603020202020204" pitchFamily="34" charset="0"/>
                <a:cs typeface="Times New Roman"/>
              </a:rPr>
              <a:t>недобросовестная</a:t>
            </a:r>
            <a:r>
              <a:rPr sz="1500" spc="-20" dirty="0">
                <a:latin typeface="Trebuchet MS" panose="020B0603020202020204" pitchFamily="34" charset="0"/>
                <a:cs typeface="Times New Roman"/>
              </a:rPr>
              <a:t> </a:t>
            </a:r>
            <a:r>
              <a:rPr sz="1500" spc="-10" dirty="0">
                <a:latin typeface="Trebuchet MS" panose="020B0603020202020204" pitchFamily="34" charset="0"/>
                <a:cs typeface="Times New Roman"/>
              </a:rPr>
              <a:t>конкуренция).</a:t>
            </a:r>
            <a:endParaRPr sz="1500" dirty="0">
              <a:latin typeface="Trebuchet MS" panose="020B0603020202020204" pitchFamily="34" charset="0"/>
              <a:cs typeface="Times New Roman"/>
            </a:endParaRPr>
          </a:p>
          <a:p>
            <a:pPr marL="12700" marR="6985">
              <a:lnSpc>
                <a:spcPct val="83200"/>
              </a:lnSpc>
              <a:spcBef>
                <a:spcPts val="5"/>
              </a:spcBef>
            </a:pP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ином случае </a:t>
            </a:r>
            <a:r>
              <a:rPr sz="1500" b="1" spc="-10" dirty="0">
                <a:latin typeface="Trebuchet MS" panose="020B0603020202020204" pitchFamily="34" charset="0"/>
                <a:cs typeface="Times New Roman"/>
              </a:rPr>
              <a:t>выбор данного </a:t>
            </a:r>
            <a:r>
              <a:rPr sz="1500" b="1" spc="-5" dirty="0">
                <a:latin typeface="Trebuchet MS" panose="020B0603020202020204" pitchFamily="34" charset="0"/>
                <a:cs typeface="Times New Roman"/>
              </a:rPr>
              <a:t>неконкурентного </a:t>
            </a:r>
            <a:r>
              <a:rPr sz="1500" b="1" dirty="0">
                <a:latin typeface="Trebuchet MS" panose="020B0603020202020204" pitchFamily="34" charset="0"/>
                <a:cs typeface="Times New Roman"/>
              </a:rPr>
              <a:t>способа </a:t>
            </a:r>
            <a:r>
              <a:rPr sz="1500" b="1" spc="-5" dirty="0">
                <a:latin typeface="Trebuchet MS" panose="020B0603020202020204" pitchFamily="34" charset="0"/>
                <a:cs typeface="Times New Roman"/>
              </a:rPr>
              <a:t>размещения заказа представляет собою  </a:t>
            </a:r>
            <a:r>
              <a:rPr sz="1500" b="1" spc="-10" dirty="0">
                <a:latin typeface="Trebuchet MS" panose="020B0603020202020204" pitchFamily="34" charset="0"/>
                <a:cs typeface="Times New Roman"/>
              </a:rPr>
              <a:t>злоупотребление правом, </a:t>
            </a:r>
            <a:r>
              <a:rPr sz="1500" b="1" spc="-5" dirty="0">
                <a:latin typeface="Trebuchet MS" panose="020B0603020202020204" pitchFamily="34" charset="0"/>
                <a:cs typeface="Times New Roman"/>
              </a:rPr>
              <a:t>намеренное уклонение </a:t>
            </a:r>
            <a:r>
              <a:rPr sz="1500" b="1" spc="-10" dirty="0">
                <a:latin typeface="Trebuchet MS" panose="020B0603020202020204" pitchFamily="34" charset="0"/>
                <a:cs typeface="Times New Roman"/>
              </a:rPr>
              <a:t>от </a:t>
            </a:r>
            <a:r>
              <a:rPr sz="1500" b="1" spc="-5" dirty="0">
                <a:latin typeface="Trebuchet MS" panose="020B0603020202020204" pitchFamily="34" charset="0"/>
                <a:cs typeface="Times New Roman"/>
              </a:rPr>
              <a:t>конкурентных процедур </a:t>
            </a:r>
            <a:r>
              <a:rPr sz="1500" spc="-10" dirty="0">
                <a:latin typeface="Trebuchet MS" panose="020B0603020202020204" pitchFamily="34" charset="0"/>
                <a:cs typeface="Times New Roman"/>
              </a:rPr>
              <a:t>вопреки </a:t>
            </a:r>
            <a:r>
              <a:rPr sz="1500" spc="-5" dirty="0">
                <a:latin typeface="Trebuchet MS" panose="020B0603020202020204" pitchFamily="34" charset="0"/>
                <a:cs typeface="Times New Roman"/>
              </a:rPr>
              <a:t>принципам </a:t>
            </a:r>
            <a:r>
              <a:rPr sz="1500" dirty="0">
                <a:latin typeface="Trebuchet MS" panose="020B0603020202020204" pitchFamily="34" charset="0"/>
                <a:cs typeface="Times New Roman"/>
              </a:rPr>
              <a:t>осуществления  </a:t>
            </a:r>
            <a:r>
              <a:rPr sz="1500" spc="-5" dirty="0">
                <a:latin typeface="Trebuchet MS" panose="020B0603020202020204" pitchFamily="34" charset="0"/>
                <a:cs typeface="Times New Roman"/>
              </a:rPr>
              <a:t>закупок, </a:t>
            </a:r>
            <a:r>
              <a:rPr sz="1500" dirty="0">
                <a:latin typeface="Trebuchet MS" panose="020B0603020202020204" pitchFamily="34" charset="0"/>
                <a:cs typeface="Times New Roman"/>
              </a:rPr>
              <a:t>а </a:t>
            </a:r>
            <a:r>
              <a:rPr sz="1500" spc="-5" dirty="0">
                <a:latin typeface="Trebuchet MS" panose="020B0603020202020204" pitchFamily="34" charset="0"/>
                <a:cs typeface="Times New Roman"/>
              </a:rPr>
              <a:t>также </a:t>
            </a:r>
            <a:r>
              <a:rPr sz="1500" dirty="0">
                <a:latin typeface="Trebuchet MS" panose="020B0603020202020204" pitchFamily="34" charset="0"/>
                <a:cs typeface="Times New Roman"/>
              </a:rPr>
              <a:t>целям </a:t>
            </a:r>
            <a:r>
              <a:rPr sz="1500" spc="-10" dirty="0">
                <a:latin typeface="Trebuchet MS" panose="020B0603020202020204" pitchFamily="34" charset="0"/>
                <a:cs typeface="Times New Roman"/>
              </a:rPr>
              <a:t>правового регулирования </a:t>
            </a:r>
            <a:r>
              <a:rPr sz="1500" dirty="0">
                <a:latin typeface="Trebuchet MS" panose="020B0603020202020204" pitchFamily="34" charset="0"/>
                <a:cs typeface="Times New Roman"/>
              </a:rPr>
              <a:t>в данной</a:t>
            </a:r>
            <a:r>
              <a:rPr sz="1500" spc="5" dirty="0">
                <a:latin typeface="Trebuchet MS" panose="020B0603020202020204" pitchFamily="34" charset="0"/>
                <a:cs typeface="Times New Roman"/>
              </a:rPr>
              <a:t> сфере….</a:t>
            </a:r>
            <a:endParaRPr sz="1500" dirty="0">
              <a:latin typeface="Trebuchet MS" panose="020B0603020202020204" pitchFamily="34" charset="0"/>
              <a:cs typeface="Times New Roman"/>
            </a:endParaRPr>
          </a:p>
          <a:p>
            <a:pPr>
              <a:spcBef>
                <a:spcPts val="15"/>
              </a:spcBef>
            </a:pPr>
            <a:endParaRPr sz="1500" dirty="0">
              <a:latin typeface="Trebuchet MS" panose="020B0603020202020204" pitchFamily="34" charset="0"/>
              <a:cs typeface="Times New Roman"/>
            </a:endParaRPr>
          </a:p>
          <a:p>
            <a:pPr marL="12700" marR="8255">
              <a:lnSpc>
                <a:spcPts val="1400"/>
              </a:lnSpc>
            </a:pP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рассматриваемом случае </a:t>
            </a:r>
            <a:r>
              <a:rPr sz="1500" b="1" spc="-10" dirty="0">
                <a:solidFill>
                  <a:srgbClr val="C0504D"/>
                </a:solidFill>
                <a:latin typeface="Trebuchet MS" panose="020B0603020202020204" pitchFamily="34" charset="0"/>
                <a:cs typeface="Times New Roman"/>
              </a:rPr>
              <a:t>установлены </a:t>
            </a:r>
            <a:r>
              <a:rPr sz="1500" b="1" spc="-5" dirty="0">
                <a:solidFill>
                  <a:srgbClr val="C0504D"/>
                </a:solidFill>
                <a:latin typeface="Trebuchet MS" panose="020B0603020202020204" pitchFamily="34" charset="0"/>
                <a:cs typeface="Times New Roman"/>
              </a:rPr>
              <a:t>нарушения, </a:t>
            </a:r>
            <a:r>
              <a:rPr sz="1500" b="1" dirty="0">
                <a:solidFill>
                  <a:srgbClr val="C0504D"/>
                </a:solidFill>
                <a:latin typeface="Trebuchet MS" panose="020B0603020202020204" pitchFamily="34" charset="0"/>
                <a:cs typeface="Times New Roman"/>
              </a:rPr>
              <a:t>допущенные </a:t>
            </a:r>
            <a:r>
              <a:rPr sz="1500" b="1" spc="-10" dirty="0">
                <a:solidFill>
                  <a:srgbClr val="C0504D"/>
                </a:solidFill>
                <a:latin typeface="Trebuchet MS" panose="020B0603020202020204" pitchFamily="34" charset="0"/>
                <a:cs typeface="Times New Roman"/>
              </a:rPr>
              <a:t>заказчиком, </a:t>
            </a:r>
            <a:r>
              <a:rPr sz="1500" b="1" dirty="0">
                <a:solidFill>
                  <a:srgbClr val="C0504D"/>
                </a:solidFill>
                <a:latin typeface="Trebuchet MS" panose="020B0603020202020204" pitchFamily="34" charset="0"/>
                <a:cs typeface="Times New Roman"/>
              </a:rPr>
              <a:t>при </a:t>
            </a:r>
            <a:r>
              <a:rPr sz="1500" b="1" spc="-5" dirty="0">
                <a:solidFill>
                  <a:srgbClr val="C0504D"/>
                </a:solidFill>
                <a:latin typeface="Trebuchet MS" panose="020B0603020202020204" pitchFamily="34" charset="0"/>
                <a:cs typeface="Times New Roman"/>
              </a:rPr>
              <a:t>включении </a:t>
            </a:r>
            <a:r>
              <a:rPr sz="1500" b="1" dirty="0">
                <a:solidFill>
                  <a:srgbClr val="C0504D"/>
                </a:solidFill>
                <a:latin typeface="Trebuchet MS" panose="020B0603020202020204" pitchFamily="34" charset="0"/>
                <a:cs typeface="Times New Roman"/>
              </a:rPr>
              <a:t>в </a:t>
            </a:r>
            <a:r>
              <a:rPr sz="1500" b="1" spc="-10" dirty="0">
                <a:solidFill>
                  <a:srgbClr val="C0504D"/>
                </a:solidFill>
                <a:latin typeface="Trebuchet MS" panose="020B0603020202020204" pitchFamily="34" charset="0"/>
                <a:cs typeface="Times New Roman"/>
              </a:rPr>
              <a:t>Положение </a:t>
            </a:r>
            <a:r>
              <a:rPr sz="1500" b="1" dirty="0">
                <a:solidFill>
                  <a:srgbClr val="C0504D"/>
                </a:solidFill>
                <a:latin typeface="Trebuchet MS" panose="020B0603020202020204" pitchFamily="34" charset="0"/>
                <a:cs typeface="Times New Roman"/>
              </a:rPr>
              <a:t>о  </a:t>
            </a:r>
            <a:r>
              <a:rPr sz="1500" b="1" spc="-10" dirty="0">
                <a:solidFill>
                  <a:srgbClr val="C0504D"/>
                </a:solidFill>
                <a:latin typeface="Trebuchet MS" panose="020B0603020202020204" pitchFamily="34" charset="0"/>
                <a:cs typeface="Times New Roman"/>
              </a:rPr>
              <a:t>закупке </a:t>
            </a:r>
            <a:r>
              <a:rPr sz="1500" b="1" dirty="0">
                <a:solidFill>
                  <a:srgbClr val="C0504D"/>
                </a:solidFill>
                <a:latin typeface="Trebuchet MS" panose="020B0603020202020204" pitchFamily="34" charset="0"/>
                <a:cs typeface="Times New Roman"/>
              </a:rPr>
              <a:t>случаев </a:t>
            </a:r>
            <a:r>
              <a:rPr sz="1500" b="1" spc="-5" dirty="0">
                <a:solidFill>
                  <a:srgbClr val="C0504D"/>
                </a:solidFill>
                <a:latin typeface="Trebuchet MS" panose="020B0603020202020204" pitchFamily="34" charset="0"/>
                <a:cs typeface="Times New Roman"/>
              </a:rPr>
              <a:t>закупок </a:t>
            </a:r>
            <a:r>
              <a:rPr sz="1500" b="1" dirty="0">
                <a:solidFill>
                  <a:srgbClr val="C0504D"/>
                </a:solidFill>
                <a:latin typeface="Trebuchet MS" panose="020B0603020202020204" pitchFamily="34" charset="0"/>
                <a:cs typeface="Times New Roman"/>
              </a:rPr>
              <a:t>у </a:t>
            </a:r>
            <a:r>
              <a:rPr sz="1500" b="1" spc="-5" dirty="0">
                <a:solidFill>
                  <a:srgbClr val="C0504D"/>
                </a:solidFill>
                <a:latin typeface="Trebuchet MS" panose="020B0603020202020204" pitchFamily="34" charset="0"/>
                <a:cs typeface="Times New Roman"/>
              </a:rPr>
              <a:t>единственного поставщика, </a:t>
            </a:r>
            <a:r>
              <a:rPr sz="1500" b="1" spc="-10" dirty="0">
                <a:solidFill>
                  <a:srgbClr val="C0504D"/>
                </a:solidFill>
                <a:latin typeface="Trebuchet MS" panose="020B0603020202020204" pitchFamily="34" charset="0"/>
                <a:cs typeface="Times New Roman"/>
              </a:rPr>
              <a:t>которые могут </a:t>
            </a:r>
            <a:r>
              <a:rPr sz="1500" b="1" spc="-15" dirty="0">
                <a:solidFill>
                  <a:srgbClr val="C0504D"/>
                </a:solidFill>
                <a:latin typeface="Trebuchet MS" panose="020B0603020202020204" pitchFamily="34" charset="0"/>
                <a:cs typeface="Times New Roman"/>
              </a:rPr>
              <a:t>повлечь </a:t>
            </a:r>
            <a:r>
              <a:rPr sz="1500" b="1" spc="-5" dirty="0">
                <a:solidFill>
                  <a:srgbClr val="C0504D"/>
                </a:solidFill>
                <a:latin typeface="Trebuchet MS" panose="020B0603020202020204" pitchFamily="34" charset="0"/>
                <a:cs typeface="Times New Roman"/>
              </a:rPr>
              <a:t>ограничение конкуренции  </a:t>
            </a:r>
            <a:r>
              <a:rPr sz="1500" dirty="0">
                <a:latin typeface="Trebuchet MS" panose="020B0603020202020204" pitchFamily="34" charset="0"/>
                <a:cs typeface="Times New Roman"/>
              </a:rPr>
              <a:t>(необоснованное ограничение </a:t>
            </a:r>
            <a:r>
              <a:rPr sz="1500" spc="-10" dirty="0">
                <a:latin typeface="Trebuchet MS" panose="020B0603020202020204" pitchFamily="34" charset="0"/>
                <a:cs typeface="Times New Roman"/>
              </a:rPr>
              <a:t>конкурентных </a:t>
            </a:r>
            <a:r>
              <a:rPr sz="1500" spc="-5" dirty="0">
                <a:latin typeface="Trebuchet MS" panose="020B0603020202020204" pitchFamily="34" charset="0"/>
                <a:cs typeface="Times New Roman"/>
              </a:rPr>
              <a:t>закупок </a:t>
            </a:r>
            <a:r>
              <a:rPr sz="1500" dirty="0">
                <a:latin typeface="Trebuchet MS" panose="020B0603020202020204" pitchFamily="34" charset="0"/>
                <a:cs typeface="Times New Roman"/>
              </a:rPr>
              <a:t>расширенным </a:t>
            </a:r>
            <a:r>
              <a:rPr sz="1500" spc="-5" dirty="0">
                <a:latin typeface="Trebuchet MS" panose="020B0603020202020204" pitchFamily="34" charset="0"/>
                <a:cs typeface="Times New Roman"/>
              </a:rPr>
              <a:t>перечнем </a:t>
            </a:r>
            <a:r>
              <a:rPr sz="1500" spc="-10" dirty="0">
                <a:latin typeface="Trebuchet MS" panose="020B0603020202020204" pitchFamily="34" charset="0"/>
                <a:cs typeface="Times New Roman"/>
              </a:rPr>
              <a:t>неконкурентных</a:t>
            </a:r>
            <a:r>
              <a:rPr sz="1500" spc="-50" dirty="0">
                <a:latin typeface="Trebuchet MS" panose="020B0603020202020204" pitchFamily="34" charset="0"/>
                <a:cs typeface="Times New Roman"/>
              </a:rPr>
              <a:t> </a:t>
            </a:r>
            <a:r>
              <a:rPr sz="1500" spc="-5" dirty="0">
                <a:latin typeface="Trebuchet MS" panose="020B0603020202020204" pitchFamily="34" charset="0"/>
                <a:cs typeface="Times New Roman"/>
              </a:rPr>
              <a:t>закупок)…</a:t>
            </a:r>
            <a:endParaRPr sz="1500" dirty="0">
              <a:latin typeface="Trebuchet MS" panose="020B0603020202020204" pitchFamily="34" charset="0"/>
              <a:cs typeface="Times New Roman"/>
            </a:endParaRPr>
          </a:p>
          <a:p>
            <a:pPr>
              <a:spcBef>
                <a:spcPts val="10"/>
              </a:spcBef>
            </a:pPr>
            <a:endParaRPr sz="1500" dirty="0">
              <a:latin typeface="Trebuchet MS" panose="020B0603020202020204" pitchFamily="34" charset="0"/>
              <a:cs typeface="Times New Roman"/>
            </a:endParaRPr>
          </a:p>
          <a:p>
            <a:pPr marL="12700" marR="5080">
              <a:lnSpc>
                <a:spcPct val="83400"/>
              </a:lnSpc>
            </a:pPr>
            <a:r>
              <a:rPr sz="1500" spc="-15" dirty="0">
                <a:latin typeface="Trebuchet MS" panose="020B0603020202020204" pitchFamily="34" charset="0"/>
                <a:cs typeface="Times New Roman"/>
              </a:rPr>
              <a:t>Доводы </a:t>
            </a:r>
            <a:r>
              <a:rPr sz="1500" spc="-5" dirty="0">
                <a:latin typeface="Trebuchet MS" panose="020B0603020202020204" pitchFamily="34" charset="0"/>
                <a:cs typeface="Times New Roman"/>
              </a:rPr>
              <a:t>Учреждения </a:t>
            </a:r>
            <a:r>
              <a:rPr sz="1500" dirty="0">
                <a:latin typeface="Trebuchet MS" panose="020B0603020202020204" pitchFamily="34" charset="0"/>
                <a:cs typeface="Times New Roman"/>
              </a:rPr>
              <a:t>о </a:t>
            </a:r>
            <a:r>
              <a:rPr sz="1500" spc="-15" dirty="0">
                <a:latin typeface="Trebuchet MS" panose="020B0603020202020204" pitchFamily="34" charset="0"/>
                <a:cs typeface="Times New Roman"/>
              </a:rPr>
              <a:t>том, </a:t>
            </a:r>
            <a:r>
              <a:rPr sz="1500" spc="-10" dirty="0">
                <a:latin typeface="Trebuchet MS" panose="020B0603020202020204" pitchFamily="34" charset="0"/>
                <a:cs typeface="Times New Roman"/>
              </a:rPr>
              <a:t>что </a:t>
            </a:r>
            <a:r>
              <a:rPr sz="1500" spc="-20" dirty="0">
                <a:latin typeface="Trebuchet MS" panose="020B0603020202020204" pitchFamily="34" charset="0"/>
                <a:cs typeface="Times New Roman"/>
              </a:rPr>
              <a:t>Закон</a:t>
            </a:r>
            <a:r>
              <a:rPr sz="1500" spc="310" dirty="0">
                <a:latin typeface="Trebuchet MS" panose="020B0603020202020204" pitchFamily="34" charset="0"/>
                <a:cs typeface="Times New Roman"/>
              </a:rPr>
              <a:t> </a:t>
            </a:r>
            <a:r>
              <a:rPr sz="1500" dirty="0">
                <a:latin typeface="Trebuchet MS" panose="020B0603020202020204" pitchFamily="34" charset="0"/>
                <a:cs typeface="Times New Roman"/>
              </a:rPr>
              <a:t>о </a:t>
            </a:r>
            <a:r>
              <a:rPr sz="1500" spc="-10" dirty="0">
                <a:latin typeface="Trebuchet MS" panose="020B0603020202020204" pitchFamily="34" charset="0"/>
                <a:cs typeface="Times New Roman"/>
              </a:rPr>
              <a:t>закупках </a:t>
            </a:r>
            <a:r>
              <a:rPr sz="1500" dirty="0">
                <a:latin typeface="Trebuchet MS" panose="020B0603020202020204" pitchFamily="34" charset="0"/>
                <a:cs typeface="Times New Roman"/>
              </a:rPr>
              <a:t>не </a:t>
            </a:r>
            <a:r>
              <a:rPr sz="1500" spc="-5" dirty="0">
                <a:latin typeface="Trebuchet MS" panose="020B0603020202020204" pitchFamily="34" charset="0"/>
                <a:cs typeface="Times New Roman"/>
              </a:rPr>
              <a:t>ограничивает право </a:t>
            </a:r>
            <a:r>
              <a:rPr sz="1500" spc="-10" dirty="0">
                <a:latin typeface="Trebuchet MS" panose="020B0603020202020204" pitchFamily="34" charset="0"/>
                <a:cs typeface="Times New Roman"/>
              </a:rPr>
              <a:t>заказчика </a:t>
            </a:r>
            <a:r>
              <a:rPr sz="1500" dirty="0">
                <a:latin typeface="Trebuchet MS" panose="020B0603020202020204" pitchFamily="34" charset="0"/>
                <a:cs typeface="Times New Roman"/>
              </a:rPr>
              <a:t>осуществлять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не </a:t>
            </a:r>
            <a:r>
              <a:rPr sz="1500" spc="-5" dirty="0">
                <a:latin typeface="Trebuchet MS" panose="020B0603020202020204" pitchFamily="34" charset="0"/>
                <a:cs typeface="Times New Roman"/>
              </a:rPr>
              <a:t>могут </a:t>
            </a:r>
            <a:r>
              <a:rPr sz="1500" dirty="0">
                <a:latin typeface="Trebuchet MS" panose="020B0603020202020204" pitchFamily="34" charset="0"/>
                <a:cs typeface="Times New Roman"/>
              </a:rPr>
              <a:t>быть </a:t>
            </a:r>
            <a:r>
              <a:rPr sz="1500" spc="-5" dirty="0">
                <a:latin typeface="Trebuchet MS" panose="020B0603020202020204" pitchFamily="34" charset="0"/>
                <a:cs typeface="Times New Roman"/>
              </a:rPr>
              <a:t>приняты </a:t>
            </a:r>
            <a:r>
              <a:rPr sz="1500" spc="-10" dirty="0">
                <a:latin typeface="Trebuchet MS" panose="020B0603020202020204" pitchFamily="34" charset="0"/>
                <a:cs typeface="Times New Roman"/>
              </a:rPr>
              <a:t>во </a:t>
            </a:r>
            <a:r>
              <a:rPr sz="1500" spc="-5" dirty="0">
                <a:latin typeface="Trebuchet MS" panose="020B0603020202020204" pitchFamily="34" charset="0"/>
                <a:cs typeface="Times New Roman"/>
              </a:rPr>
              <a:t>внимание, </a:t>
            </a:r>
            <a:r>
              <a:rPr sz="1500" spc="-15" dirty="0">
                <a:latin typeface="Trebuchet MS" panose="020B0603020202020204" pitchFamily="34" charset="0"/>
                <a:cs typeface="Times New Roman"/>
              </a:rPr>
              <a:t>поскольку </a:t>
            </a:r>
            <a:r>
              <a:rPr sz="1500" b="1" spc="-5" dirty="0">
                <a:latin typeface="Trebuchet MS" panose="020B0603020202020204" pitchFamily="34" charset="0"/>
                <a:cs typeface="Times New Roman"/>
              </a:rPr>
              <a:t>Закон </a:t>
            </a:r>
            <a:r>
              <a:rPr sz="1500" b="1" dirty="0">
                <a:latin typeface="Trebuchet MS" panose="020B0603020202020204" pitchFamily="34" charset="0"/>
                <a:cs typeface="Times New Roman"/>
              </a:rPr>
              <a:t>о </a:t>
            </a:r>
            <a:r>
              <a:rPr sz="1500" b="1" spc="-5" dirty="0">
                <a:latin typeface="Trebuchet MS" panose="020B0603020202020204" pitchFamily="34" charset="0"/>
                <a:cs typeface="Times New Roman"/>
              </a:rPr>
              <a:t>закупках не </a:t>
            </a:r>
            <a:r>
              <a:rPr sz="1500" b="1" dirty="0">
                <a:latin typeface="Trebuchet MS" panose="020B0603020202020204" pitchFamily="34" charset="0"/>
                <a:cs typeface="Times New Roman"/>
              </a:rPr>
              <a:t>наделяет  </a:t>
            </a:r>
            <a:r>
              <a:rPr sz="1500" b="1" spc="-10" dirty="0">
                <a:latin typeface="Trebuchet MS" panose="020B0603020202020204" pitchFamily="34" charset="0"/>
                <a:cs typeface="Times New Roman"/>
              </a:rPr>
              <a:t>заказчика правом проводить </a:t>
            </a:r>
            <a:r>
              <a:rPr sz="1500" b="1" spc="-5" dirty="0">
                <a:latin typeface="Trebuchet MS" panose="020B0603020202020204" pitchFamily="34" charset="0"/>
                <a:cs typeface="Times New Roman"/>
              </a:rPr>
              <a:t>неконкурентные закупки </a:t>
            </a:r>
            <a:r>
              <a:rPr sz="1500" b="1" dirty="0">
                <a:latin typeface="Trebuchet MS" panose="020B0603020202020204" pitchFamily="34" charset="0"/>
                <a:cs typeface="Times New Roman"/>
              </a:rPr>
              <a:t>по </a:t>
            </a:r>
            <a:r>
              <a:rPr sz="1500" b="1" spc="-5" dirty="0">
                <a:latin typeface="Trebuchet MS" panose="020B0603020202020204" pitchFamily="34" charset="0"/>
                <a:cs typeface="Times New Roman"/>
              </a:rPr>
              <a:t>своему </a:t>
            </a:r>
            <a:r>
              <a:rPr sz="1500" b="1" spc="-10" dirty="0">
                <a:latin typeface="Trebuchet MS" panose="020B0603020202020204" pitchFamily="34" charset="0"/>
                <a:cs typeface="Times New Roman"/>
              </a:rPr>
              <a:t>усмотрению</a:t>
            </a:r>
            <a:r>
              <a:rPr sz="1500" b="1" spc="-10" dirty="0">
                <a:solidFill>
                  <a:srgbClr val="C0504D"/>
                </a:solidFill>
                <a:latin typeface="Trebuchet MS" panose="020B0603020202020204" pitchFamily="34" charset="0"/>
                <a:cs typeface="Times New Roman"/>
              </a:rPr>
              <a:t>, </a:t>
            </a:r>
            <a:r>
              <a:rPr sz="1500" b="1" dirty="0">
                <a:solidFill>
                  <a:srgbClr val="C0504D"/>
                </a:solidFill>
                <a:latin typeface="Trebuchet MS" panose="020B0603020202020204" pitchFamily="34" charset="0"/>
                <a:cs typeface="Times New Roman"/>
              </a:rPr>
              <a:t>в </a:t>
            </a:r>
            <a:r>
              <a:rPr sz="1500" b="1" spc="-10" dirty="0">
                <a:solidFill>
                  <a:srgbClr val="C0504D"/>
                </a:solidFill>
                <a:latin typeface="Trebuchet MS" panose="020B0603020202020204" pitchFamily="34" charset="0"/>
                <a:cs typeface="Times New Roman"/>
              </a:rPr>
              <a:t>положении </a:t>
            </a:r>
            <a:r>
              <a:rPr sz="1500" b="1" dirty="0">
                <a:solidFill>
                  <a:srgbClr val="C0504D"/>
                </a:solidFill>
                <a:latin typeface="Trebuchet MS" panose="020B0603020202020204" pitchFamily="34" charset="0"/>
                <a:cs typeface="Times New Roman"/>
              </a:rPr>
              <a:t>о </a:t>
            </a:r>
            <a:r>
              <a:rPr sz="1500" b="1" spc="-10" dirty="0">
                <a:solidFill>
                  <a:srgbClr val="C0504D"/>
                </a:solidFill>
                <a:latin typeface="Trebuchet MS" panose="020B0603020202020204" pitchFamily="34" charset="0"/>
                <a:cs typeface="Times New Roman"/>
              </a:rPr>
              <a:t>закупке </a:t>
            </a:r>
            <a:r>
              <a:rPr sz="1500" b="1" spc="-5" dirty="0">
                <a:solidFill>
                  <a:srgbClr val="C0504D"/>
                </a:solidFill>
                <a:latin typeface="Trebuchet MS" panose="020B0603020202020204" pitchFamily="34" charset="0"/>
                <a:cs typeface="Times New Roman"/>
              </a:rPr>
              <a:t>должны  быть </a:t>
            </a:r>
            <a:r>
              <a:rPr sz="1500" b="1" spc="-5" dirty="0">
                <a:latin typeface="Trebuchet MS" panose="020B0603020202020204" pitchFamily="34" charset="0"/>
                <a:cs typeface="Times New Roman"/>
              </a:rPr>
              <a:t>ограничения </a:t>
            </a:r>
            <a:r>
              <a:rPr sz="1500" b="1" dirty="0">
                <a:latin typeface="Trebuchet MS" panose="020B0603020202020204" pitchFamily="34" charset="0"/>
                <a:cs typeface="Times New Roman"/>
              </a:rPr>
              <a:t>для применения </a:t>
            </a:r>
            <a:r>
              <a:rPr sz="1500" b="1" spc="-5" dirty="0">
                <a:latin typeface="Trebuchet MS" panose="020B0603020202020204" pitchFamily="34" charset="0"/>
                <a:cs typeface="Times New Roman"/>
              </a:rPr>
              <a:t>неконкурентного </a:t>
            </a:r>
            <a:r>
              <a:rPr sz="1500" b="1" dirty="0">
                <a:latin typeface="Trebuchet MS" panose="020B0603020202020204" pitchFamily="34" charset="0"/>
                <a:cs typeface="Times New Roman"/>
              </a:rPr>
              <a:t>способа </a:t>
            </a:r>
            <a:r>
              <a:rPr sz="1500" b="1" spc="-5" dirty="0">
                <a:latin typeface="Trebuchet MS" panose="020B0603020202020204" pitchFamily="34" charset="0"/>
                <a:cs typeface="Times New Roman"/>
              </a:rPr>
              <a:t>закупки </a:t>
            </a:r>
            <a:r>
              <a:rPr sz="1500" b="1" dirty="0">
                <a:latin typeface="Trebuchet MS" panose="020B0603020202020204" pitchFamily="34" charset="0"/>
                <a:cs typeface="Times New Roman"/>
              </a:rPr>
              <a:t>(</a:t>
            </a:r>
            <a:r>
              <a:rPr sz="1500" b="1" dirty="0">
                <a:solidFill>
                  <a:srgbClr val="C0504D"/>
                </a:solidFill>
                <a:latin typeface="Trebuchet MS" panose="020B0603020202020204" pitchFamily="34" charset="0"/>
                <a:cs typeface="Times New Roman"/>
              </a:rPr>
              <a:t>критерии и </a:t>
            </a:r>
            <a:r>
              <a:rPr sz="1500" b="1" spc="-5" dirty="0">
                <a:solidFill>
                  <a:srgbClr val="C0504D"/>
                </a:solidFill>
                <a:latin typeface="Trebuchet MS" panose="020B0603020202020204" pitchFamily="34" charset="0"/>
                <a:cs typeface="Times New Roman"/>
              </a:rPr>
              <a:t>случаи, </a:t>
            </a:r>
            <a:r>
              <a:rPr sz="1500" b="1" dirty="0">
                <a:solidFill>
                  <a:srgbClr val="C0504D"/>
                </a:solidFill>
                <a:latin typeface="Trebuchet MS" panose="020B0603020202020204" pitchFamily="34" charset="0"/>
                <a:cs typeface="Times New Roman"/>
              </a:rPr>
              <a:t>в </a:t>
            </a:r>
            <a:r>
              <a:rPr sz="1500" b="1" spc="-15" dirty="0">
                <a:solidFill>
                  <a:srgbClr val="C0504D"/>
                </a:solidFill>
                <a:latin typeface="Trebuchet MS" panose="020B0603020202020204" pitchFamily="34" charset="0"/>
                <a:cs typeface="Times New Roman"/>
              </a:rPr>
              <a:t>которых </a:t>
            </a:r>
            <a:r>
              <a:rPr sz="1500" b="1" spc="5" dirty="0">
                <a:solidFill>
                  <a:srgbClr val="C0504D"/>
                </a:solidFill>
                <a:latin typeface="Trebuchet MS" panose="020B0603020202020204" pitchFamily="34" charset="0"/>
                <a:cs typeface="Times New Roman"/>
              </a:rPr>
              <a:t>он  </a:t>
            </a:r>
            <a:r>
              <a:rPr sz="1500" b="1" spc="-20" dirty="0">
                <a:solidFill>
                  <a:srgbClr val="C0504D"/>
                </a:solidFill>
                <a:latin typeface="Trebuchet MS" panose="020B0603020202020204" pitchFamily="34" charset="0"/>
                <a:cs typeface="Times New Roman"/>
              </a:rPr>
              <a:t>может</a:t>
            </a:r>
            <a:r>
              <a:rPr sz="1500" b="1" spc="310" dirty="0">
                <a:solidFill>
                  <a:srgbClr val="C0504D"/>
                </a:solidFill>
                <a:latin typeface="Trebuchet MS" panose="020B0603020202020204" pitchFamily="34" charset="0"/>
                <a:cs typeface="Times New Roman"/>
              </a:rPr>
              <a:t> </a:t>
            </a:r>
            <a:r>
              <a:rPr sz="1500" b="1" spc="-5" dirty="0">
                <a:solidFill>
                  <a:srgbClr val="C0504D"/>
                </a:solidFill>
                <a:latin typeface="Trebuchet MS" panose="020B0603020202020204" pitchFamily="34" charset="0"/>
                <a:cs typeface="Times New Roman"/>
              </a:rPr>
              <a:t>осуществлять такую закупку</a:t>
            </a:r>
            <a:r>
              <a:rPr sz="1500" b="1" spc="-5" dirty="0">
                <a:latin typeface="Trebuchet MS" panose="020B0603020202020204" pitchFamily="34" charset="0"/>
                <a:cs typeface="Times New Roman"/>
              </a:rPr>
              <a:t>), </a:t>
            </a:r>
            <a:r>
              <a:rPr sz="1500" spc="-5" dirty="0">
                <a:latin typeface="Trebuchet MS" panose="020B0603020202020204" pitchFamily="34" charset="0"/>
                <a:cs typeface="Times New Roman"/>
              </a:rPr>
              <a:t>обратное </a:t>
            </a:r>
            <a:r>
              <a:rPr sz="1500" spc="-15" dirty="0">
                <a:latin typeface="Trebuchet MS" panose="020B0603020202020204" pitchFamily="34" charset="0"/>
                <a:cs typeface="Times New Roman"/>
              </a:rPr>
              <a:t>влечет </a:t>
            </a:r>
            <a:r>
              <a:rPr sz="1500" dirty="0">
                <a:latin typeface="Trebuchet MS" panose="020B0603020202020204" pitchFamily="34" charset="0"/>
                <a:cs typeface="Times New Roman"/>
              </a:rPr>
              <a:t>необоснованное ограничение </a:t>
            </a:r>
            <a:r>
              <a:rPr sz="1500" spc="-5" dirty="0">
                <a:latin typeface="Trebuchet MS" panose="020B0603020202020204" pitchFamily="34" charset="0"/>
                <a:cs typeface="Times New Roman"/>
              </a:rPr>
              <a:t>круга потенциальных  </a:t>
            </a:r>
            <a:r>
              <a:rPr sz="1500" spc="-10" dirty="0">
                <a:latin typeface="Trebuchet MS" panose="020B0603020202020204" pitchFamily="34" charset="0"/>
                <a:cs typeface="Times New Roman"/>
              </a:rPr>
              <a:t>участников, </a:t>
            </a:r>
            <a:r>
              <a:rPr sz="1500" spc="-5" dirty="0">
                <a:latin typeface="Trebuchet MS" panose="020B0603020202020204" pitchFamily="34" charset="0"/>
                <a:cs typeface="Times New Roman"/>
              </a:rPr>
              <a:t>нарушит принципы </a:t>
            </a:r>
            <a:r>
              <a:rPr sz="1500" dirty="0">
                <a:latin typeface="Trebuchet MS" panose="020B0603020202020204" pitchFamily="34" charset="0"/>
                <a:cs typeface="Times New Roman"/>
              </a:rPr>
              <a:t>осуществления </a:t>
            </a:r>
            <a:r>
              <a:rPr sz="1500" spc="-10" dirty="0">
                <a:latin typeface="Trebuchet MS" panose="020B0603020202020204" pitchFamily="34" charset="0"/>
                <a:cs typeface="Times New Roman"/>
              </a:rPr>
              <a:t>закупочной </a:t>
            </a:r>
            <a:r>
              <a:rPr sz="1500" dirty="0">
                <a:latin typeface="Trebuchet MS" panose="020B0603020202020204" pitchFamily="34" charset="0"/>
                <a:cs typeface="Times New Roman"/>
              </a:rPr>
              <a:t>деятельности </a:t>
            </a:r>
            <a:r>
              <a:rPr sz="1500" spc="-5" dirty="0">
                <a:latin typeface="Trebuchet MS" panose="020B0603020202020204" pitchFamily="34" charset="0"/>
                <a:cs typeface="Times New Roman"/>
              </a:rPr>
              <a:t>(часть </a:t>
            </a:r>
            <a:r>
              <a:rPr sz="1500" dirty="0">
                <a:latin typeface="Trebuchet MS" panose="020B0603020202020204" pitchFamily="34" charset="0"/>
                <a:cs typeface="Times New Roman"/>
              </a:rPr>
              <a:t>1 </a:t>
            </a:r>
            <a:r>
              <a:rPr sz="1500" spc="-5" dirty="0">
                <a:latin typeface="Trebuchet MS" panose="020B0603020202020204" pitchFamily="34" charset="0"/>
                <a:cs typeface="Times New Roman"/>
              </a:rPr>
              <a:t>статьи </a:t>
            </a:r>
            <a:r>
              <a:rPr sz="1500" dirty="0">
                <a:latin typeface="Trebuchet MS" panose="020B0603020202020204" pitchFamily="34" charset="0"/>
                <a:cs typeface="Times New Roman"/>
              </a:rPr>
              <a:t>3 </a:t>
            </a:r>
            <a:r>
              <a:rPr sz="1500" spc="-15" dirty="0">
                <a:latin typeface="Trebuchet MS" panose="020B0603020202020204" pitchFamily="34" charset="0"/>
                <a:cs typeface="Times New Roman"/>
              </a:rPr>
              <a:t>Закона </a:t>
            </a:r>
            <a:r>
              <a:rPr sz="1500" dirty="0">
                <a:latin typeface="Trebuchet MS" panose="020B0603020202020204" pitchFamily="34" charset="0"/>
                <a:cs typeface="Times New Roman"/>
              </a:rPr>
              <a:t>о </a:t>
            </a:r>
            <a:r>
              <a:rPr sz="1500" spc="-10" dirty="0">
                <a:latin typeface="Trebuchet MS" panose="020B0603020202020204" pitchFamily="34" charset="0"/>
                <a:cs typeface="Times New Roman"/>
              </a:rPr>
              <a:t>закупках, </a:t>
            </a:r>
            <a:r>
              <a:rPr sz="1500" dirty="0">
                <a:latin typeface="Trebuchet MS" panose="020B0603020202020204" pitchFamily="34" charset="0"/>
                <a:cs typeface="Times New Roman"/>
              </a:rPr>
              <a:t>часть 1  </a:t>
            </a:r>
            <a:r>
              <a:rPr sz="1500" spc="-5" dirty="0">
                <a:latin typeface="Trebuchet MS" panose="020B0603020202020204" pitchFamily="34" charset="0"/>
                <a:cs typeface="Times New Roman"/>
              </a:rPr>
              <a:t>статьи </a:t>
            </a:r>
            <a:r>
              <a:rPr sz="1500" dirty="0">
                <a:latin typeface="Trebuchet MS" panose="020B0603020202020204" pitchFamily="34" charset="0"/>
                <a:cs typeface="Times New Roman"/>
              </a:rPr>
              <a:t>17 </a:t>
            </a:r>
            <a:r>
              <a:rPr sz="1500" spc="-15" dirty="0">
                <a:latin typeface="Trebuchet MS" panose="020B0603020202020204" pitchFamily="34" charset="0"/>
                <a:cs typeface="Times New Roman"/>
              </a:rPr>
              <a:t>Закона </a:t>
            </a:r>
            <a:r>
              <a:rPr sz="1500" dirty="0">
                <a:latin typeface="Trebuchet MS" panose="020B0603020202020204" pitchFamily="34" charset="0"/>
                <a:cs typeface="Times New Roman"/>
              </a:rPr>
              <a:t>о защите</a:t>
            </a:r>
            <a:r>
              <a:rPr sz="1500" spc="-30" dirty="0">
                <a:latin typeface="Trebuchet MS" panose="020B0603020202020204" pitchFamily="34" charset="0"/>
                <a:cs typeface="Times New Roman"/>
              </a:rPr>
              <a:t> </a:t>
            </a:r>
            <a:r>
              <a:rPr sz="1500" spc="-10" dirty="0">
                <a:latin typeface="Trebuchet MS" panose="020B0603020202020204" pitchFamily="34" charset="0"/>
                <a:cs typeface="Times New Roman"/>
              </a:rPr>
              <a:t>конкуренции)….</a:t>
            </a:r>
            <a:endParaRPr sz="1500" dirty="0">
              <a:latin typeface="Trebuchet MS" panose="020B0603020202020204" pitchFamily="34" charset="0"/>
              <a:cs typeface="Times New Roman"/>
            </a:endParaRPr>
          </a:p>
          <a:p>
            <a:pPr>
              <a:spcBef>
                <a:spcPts val="10"/>
              </a:spcBef>
            </a:pPr>
            <a:endParaRPr sz="1500" dirty="0">
              <a:latin typeface="Trebuchet MS" panose="020B0603020202020204" pitchFamily="34" charset="0"/>
              <a:cs typeface="Times New Roman"/>
            </a:endParaRPr>
          </a:p>
          <a:p>
            <a:pPr marL="12700" marR="6985">
              <a:lnSpc>
                <a:spcPct val="83400"/>
              </a:lnSpc>
            </a:pPr>
            <a:r>
              <a:rPr sz="1500" b="1" u="heavy" spc="-5" dirty="0">
                <a:solidFill>
                  <a:srgbClr val="C0504D"/>
                </a:solidFill>
                <a:latin typeface="Trebuchet MS" panose="020B0603020202020204" pitchFamily="34" charset="0"/>
                <a:cs typeface="Times New Roman"/>
              </a:rPr>
              <a:t>Подпункты </a:t>
            </a:r>
            <a:r>
              <a:rPr sz="1500" b="1" u="heavy" dirty="0">
                <a:solidFill>
                  <a:srgbClr val="C0504D"/>
                </a:solidFill>
                <a:latin typeface="Trebuchet MS" panose="020B0603020202020204" pitchFamily="34" charset="0"/>
                <a:cs typeface="Times New Roman"/>
              </a:rPr>
              <a:t>8 - 10, </a:t>
            </a:r>
            <a:r>
              <a:rPr sz="1500" b="1" u="heavy" spc="5" dirty="0">
                <a:solidFill>
                  <a:srgbClr val="C0504D"/>
                </a:solidFill>
                <a:latin typeface="Trebuchet MS" panose="020B0603020202020204" pitchFamily="34" charset="0"/>
                <a:cs typeface="Times New Roman"/>
              </a:rPr>
              <a:t>12, </a:t>
            </a:r>
            <a:r>
              <a:rPr sz="1500" b="1" u="heavy" spc="-5" dirty="0">
                <a:solidFill>
                  <a:srgbClr val="C0504D"/>
                </a:solidFill>
                <a:latin typeface="Trebuchet MS" panose="020B0603020202020204" pitchFamily="34" charset="0"/>
                <a:cs typeface="Times New Roman"/>
              </a:rPr>
              <a:t>14 </a:t>
            </a:r>
            <a:r>
              <a:rPr sz="1500" b="1" u="heavy" dirty="0">
                <a:solidFill>
                  <a:srgbClr val="C0504D"/>
                </a:solidFill>
                <a:latin typeface="Trebuchet MS" panose="020B0603020202020204" pitchFamily="34" charset="0"/>
                <a:cs typeface="Times New Roman"/>
              </a:rPr>
              <a:t>- </a:t>
            </a:r>
            <a:r>
              <a:rPr sz="1500" b="1" u="heavy" spc="5" dirty="0">
                <a:solidFill>
                  <a:srgbClr val="C0504D"/>
                </a:solidFill>
                <a:latin typeface="Trebuchet MS" panose="020B0603020202020204" pitchFamily="34" charset="0"/>
                <a:cs typeface="Times New Roman"/>
              </a:rPr>
              <a:t>15, </a:t>
            </a:r>
            <a:r>
              <a:rPr sz="1500" b="1" u="heavy" spc="-5" dirty="0">
                <a:solidFill>
                  <a:srgbClr val="C0504D"/>
                </a:solidFill>
                <a:latin typeface="Trebuchet MS" panose="020B0603020202020204" pitchFamily="34" charset="0"/>
                <a:cs typeface="Times New Roman"/>
              </a:rPr>
              <a:t>17 </a:t>
            </a:r>
            <a:r>
              <a:rPr sz="1500" b="1" u="heavy" dirty="0">
                <a:solidFill>
                  <a:srgbClr val="C0504D"/>
                </a:solidFill>
                <a:latin typeface="Trebuchet MS" panose="020B0603020202020204" pitchFamily="34" charset="0"/>
                <a:cs typeface="Times New Roman"/>
              </a:rPr>
              <a:t>- </a:t>
            </a:r>
            <a:r>
              <a:rPr sz="1500" b="1" u="heavy" spc="-5" dirty="0">
                <a:solidFill>
                  <a:srgbClr val="C0504D"/>
                </a:solidFill>
                <a:latin typeface="Trebuchet MS" panose="020B0603020202020204" pitchFamily="34" charset="0"/>
                <a:cs typeface="Times New Roman"/>
              </a:rPr>
              <a:t>32 </a:t>
            </a:r>
            <a:r>
              <a:rPr sz="1500" b="1" u="heavy" dirty="0">
                <a:solidFill>
                  <a:srgbClr val="C0504D"/>
                </a:solidFill>
                <a:latin typeface="Trebuchet MS" panose="020B0603020202020204" pitchFamily="34" charset="0"/>
                <a:cs typeface="Times New Roman"/>
              </a:rPr>
              <a:t>пункта 20.2 </a:t>
            </a:r>
            <a:r>
              <a:rPr sz="1500" spc="-10" dirty="0">
                <a:latin typeface="Trebuchet MS" panose="020B0603020202020204" pitchFamily="34" charset="0"/>
                <a:cs typeface="Times New Roman"/>
              </a:rPr>
              <a:t>Положения </a:t>
            </a:r>
            <a:r>
              <a:rPr sz="1500" dirty="0">
                <a:latin typeface="Trebuchet MS" panose="020B0603020202020204" pitchFamily="34" charset="0"/>
                <a:cs typeface="Times New Roman"/>
              </a:rPr>
              <a:t>о </a:t>
            </a:r>
            <a:r>
              <a:rPr sz="1500" spc="-10" dirty="0">
                <a:latin typeface="Trebuchet MS" panose="020B0603020202020204" pitchFamily="34" charset="0"/>
                <a:cs typeface="Times New Roman"/>
              </a:rPr>
              <a:t>закупке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редакции, действовавшей </a:t>
            </a:r>
            <a:r>
              <a:rPr sz="1500" dirty="0">
                <a:latin typeface="Trebuchet MS" panose="020B0603020202020204" pitchFamily="34" charset="0"/>
                <a:cs typeface="Times New Roman"/>
              </a:rPr>
              <a:t>на </a:t>
            </a:r>
            <a:r>
              <a:rPr sz="1500" spc="-15" dirty="0">
                <a:latin typeface="Trebuchet MS" panose="020B0603020202020204" pitchFamily="34" charset="0"/>
                <a:cs typeface="Times New Roman"/>
              </a:rPr>
              <a:t>дату </a:t>
            </a:r>
            <a:r>
              <a:rPr sz="1500" dirty="0">
                <a:latin typeface="Trebuchet MS" panose="020B0603020202020204" pitchFamily="34" charset="0"/>
                <a:cs typeface="Times New Roman"/>
              </a:rPr>
              <a:t>принятия  </a:t>
            </a:r>
            <a:r>
              <a:rPr sz="1500" spc="-5" dirty="0">
                <a:latin typeface="Trebuchet MS" panose="020B0603020202020204" pitchFamily="34" charset="0"/>
                <a:cs typeface="Times New Roman"/>
              </a:rPr>
              <a:t>оспариваемого </a:t>
            </a:r>
            <a:r>
              <a:rPr sz="1500" dirty="0">
                <a:latin typeface="Trebuchet MS" panose="020B0603020202020204" pitchFamily="34" charset="0"/>
                <a:cs typeface="Times New Roman"/>
              </a:rPr>
              <a:t>решения, </a:t>
            </a:r>
            <a:r>
              <a:rPr sz="1500" spc="-10" dirty="0">
                <a:latin typeface="Trebuchet MS" panose="020B0603020202020204" pitchFamily="34" charset="0"/>
                <a:cs typeface="Times New Roman"/>
              </a:rPr>
              <a:t>позволяют </a:t>
            </a:r>
            <a:r>
              <a:rPr sz="1500" spc="-5" dirty="0">
                <a:latin typeface="Trebuchet MS" panose="020B0603020202020204" pitchFamily="34" charset="0"/>
                <a:cs typeface="Times New Roman"/>
              </a:rPr>
              <a:t>Учреждению </a:t>
            </a:r>
            <a:r>
              <a:rPr sz="1500" dirty="0">
                <a:latin typeface="Trebuchet MS" panose="020B0603020202020204" pitchFamily="34" charset="0"/>
                <a:cs typeface="Times New Roman"/>
              </a:rPr>
              <a:t>осуществлять </a:t>
            </a:r>
            <a:r>
              <a:rPr sz="1500" spc="-10" dirty="0">
                <a:latin typeface="Trebuchet MS" panose="020B0603020202020204" pitchFamily="34" charset="0"/>
                <a:cs typeface="Times New Roman"/>
              </a:rPr>
              <a:t>закупку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независимо </a:t>
            </a:r>
            <a:r>
              <a:rPr sz="1500" spc="-20" dirty="0">
                <a:latin typeface="Trebuchet MS" panose="020B0603020202020204" pitchFamily="34" charset="0"/>
                <a:cs typeface="Times New Roman"/>
              </a:rPr>
              <a:t>от </a:t>
            </a:r>
            <a:r>
              <a:rPr sz="1500" spc="310" dirty="0">
                <a:latin typeface="Trebuchet MS" panose="020B0603020202020204" pitchFamily="34" charset="0"/>
                <a:cs typeface="Times New Roman"/>
              </a:rPr>
              <a:t> </a:t>
            </a:r>
            <a:r>
              <a:rPr sz="1500" dirty="0">
                <a:latin typeface="Trebuchet MS" panose="020B0603020202020204" pitchFamily="34" charset="0"/>
                <a:cs typeface="Times New Roman"/>
              </a:rPr>
              <a:t>наличия </a:t>
            </a:r>
            <a:r>
              <a:rPr sz="1500" spc="-15" dirty="0">
                <a:latin typeface="Trebuchet MS" panose="020B0603020202020204" pitchFamily="34" charset="0"/>
                <a:cs typeface="Times New Roman"/>
              </a:rPr>
              <a:t>конкурентного </a:t>
            </a:r>
            <a:r>
              <a:rPr sz="1500" spc="-10" dirty="0">
                <a:latin typeface="Trebuchet MS" panose="020B0603020202020204" pitchFamily="34" charset="0"/>
                <a:cs typeface="Times New Roman"/>
              </a:rPr>
              <a:t>рынка, </a:t>
            </a:r>
            <a:r>
              <a:rPr sz="1500" b="1" u="heavy" spc="-10" dirty="0">
                <a:solidFill>
                  <a:srgbClr val="002060"/>
                </a:solidFill>
                <a:latin typeface="Trebuchet MS" panose="020B0603020202020204" pitchFamily="34" charset="0"/>
                <a:cs typeface="Times New Roman"/>
              </a:rPr>
              <a:t>создают возможность привлечения </a:t>
            </a:r>
            <a:r>
              <a:rPr sz="1500" b="1" u="heavy" spc="-5" dirty="0">
                <a:solidFill>
                  <a:srgbClr val="002060"/>
                </a:solidFill>
                <a:latin typeface="Trebuchet MS" panose="020B0603020202020204" pitchFamily="34" charset="0"/>
                <a:cs typeface="Times New Roman"/>
              </a:rPr>
              <a:t>исполнителя без проведения </a:t>
            </a:r>
            <a:r>
              <a:rPr sz="1500" b="1" u="heavy" spc="-15" dirty="0">
                <a:solidFill>
                  <a:srgbClr val="002060"/>
                </a:solidFill>
                <a:latin typeface="Trebuchet MS" panose="020B0603020202020204" pitchFamily="34" charset="0"/>
                <a:cs typeface="Times New Roman"/>
              </a:rPr>
              <a:t>торгов, </a:t>
            </a:r>
            <a:r>
              <a:rPr sz="1500" b="1" u="heavy" spc="-10" dirty="0">
                <a:solidFill>
                  <a:srgbClr val="002060"/>
                </a:solidFill>
                <a:latin typeface="Trebuchet MS" panose="020B0603020202020204" pitchFamily="34" charset="0"/>
                <a:cs typeface="Times New Roman"/>
              </a:rPr>
              <a:t>что  приводит </a:t>
            </a:r>
            <a:r>
              <a:rPr sz="1500" b="1" u="heavy" dirty="0">
                <a:solidFill>
                  <a:srgbClr val="002060"/>
                </a:solidFill>
                <a:latin typeface="Trebuchet MS" panose="020B0603020202020204" pitchFamily="34" charset="0"/>
                <a:cs typeface="Times New Roman"/>
              </a:rPr>
              <a:t>к дискриминации, отсутствию </a:t>
            </a:r>
            <a:r>
              <a:rPr sz="1500" b="1" u="heavy" spc="-5" dirty="0">
                <a:solidFill>
                  <a:srgbClr val="002060"/>
                </a:solidFill>
                <a:latin typeface="Trebuchet MS" panose="020B0603020202020204" pitchFamily="34" charset="0"/>
                <a:cs typeface="Times New Roman"/>
              </a:rPr>
              <a:t>равноправия, справедливости, </a:t>
            </a:r>
            <a:r>
              <a:rPr sz="1500" b="1" u="heavy" spc="-10" dirty="0">
                <a:solidFill>
                  <a:srgbClr val="002060"/>
                </a:solidFill>
                <a:latin typeface="Trebuchet MS" panose="020B0603020202020204" pitchFamily="34" charset="0"/>
                <a:cs typeface="Times New Roman"/>
              </a:rPr>
              <a:t>необоснованному </a:t>
            </a:r>
            <a:r>
              <a:rPr sz="1500" b="1" u="heavy" spc="-5" dirty="0">
                <a:solidFill>
                  <a:srgbClr val="002060"/>
                </a:solidFill>
                <a:latin typeface="Trebuchet MS" panose="020B0603020202020204" pitchFamily="34" charset="0"/>
                <a:cs typeface="Times New Roman"/>
              </a:rPr>
              <a:t>ограничению  </a:t>
            </a:r>
            <a:r>
              <a:rPr sz="1500" b="1" u="heavy" spc="-10" dirty="0">
                <a:solidFill>
                  <a:srgbClr val="002060"/>
                </a:solidFill>
                <a:latin typeface="Trebuchet MS" panose="020B0603020202020204" pitchFamily="34" charset="0"/>
                <a:cs typeface="Times New Roman"/>
              </a:rPr>
              <a:t>конкуренции </a:t>
            </a:r>
            <a:r>
              <a:rPr sz="1500" b="1" u="heavy" spc="-5" dirty="0">
                <a:solidFill>
                  <a:srgbClr val="002060"/>
                </a:solidFill>
                <a:latin typeface="Trebuchet MS" panose="020B0603020202020204" pitchFamily="34" charset="0"/>
                <a:cs typeface="Times New Roman"/>
              </a:rPr>
              <a:t>по отношению </a:t>
            </a:r>
            <a:r>
              <a:rPr sz="1500" b="1" u="heavy" dirty="0">
                <a:solidFill>
                  <a:srgbClr val="002060"/>
                </a:solidFill>
                <a:latin typeface="Trebuchet MS" panose="020B0603020202020204" pitchFamily="34" charset="0"/>
                <a:cs typeface="Times New Roman"/>
              </a:rPr>
              <a:t>к </a:t>
            </a:r>
            <a:r>
              <a:rPr sz="1500" b="1" u="heavy" spc="-5" dirty="0">
                <a:solidFill>
                  <a:srgbClr val="002060"/>
                </a:solidFill>
                <a:latin typeface="Trebuchet MS" panose="020B0603020202020204" pitchFamily="34" charset="0"/>
                <a:cs typeface="Times New Roman"/>
              </a:rPr>
              <a:t>участникам</a:t>
            </a:r>
            <a:r>
              <a:rPr sz="1500" b="1" u="heavy" spc="110" dirty="0">
                <a:solidFill>
                  <a:srgbClr val="002060"/>
                </a:solidFill>
                <a:latin typeface="Trebuchet MS" panose="020B0603020202020204" pitchFamily="34" charset="0"/>
                <a:cs typeface="Times New Roman"/>
              </a:rPr>
              <a:t> </a:t>
            </a:r>
            <a:r>
              <a:rPr sz="1500" b="1" u="heavy" spc="-5" dirty="0">
                <a:solidFill>
                  <a:srgbClr val="002060"/>
                </a:solidFill>
                <a:latin typeface="Trebuchet MS" panose="020B0603020202020204" pitchFamily="34" charset="0"/>
                <a:cs typeface="Times New Roman"/>
              </a:rPr>
              <a:t>закупки.</a:t>
            </a:r>
            <a:endParaRPr sz="1500" dirty="0">
              <a:solidFill>
                <a:srgbClr val="002060"/>
              </a:solidFill>
              <a:latin typeface="Trebuchet MS" panose="020B0603020202020204" pitchFamily="34" charset="0"/>
              <a:cs typeface="Times New Roman"/>
            </a:endParaRPr>
          </a:p>
        </p:txBody>
      </p:sp>
      <p:sp>
        <p:nvSpPr>
          <p:cNvPr id="8" name="object 3"/>
          <p:cNvSpPr txBox="1">
            <a:spLocks noGrp="1"/>
          </p:cNvSpPr>
          <p:nvPr>
            <p:ph type="title"/>
          </p:nvPr>
        </p:nvSpPr>
        <p:spPr>
          <a:xfrm>
            <a:off x="0" y="228600"/>
            <a:ext cx="7369809" cy="338554"/>
          </a:xfrm>
          <a:prstGeom prst="rect">
            <a:avLst/>
          </a:prstGeom>
        </p:spPr>
        <p:txBody>
          <a:bodyPr spcFirstLastPara="1" vert="horz" wrap="square" lIns="0" tIns="0" rIns="0" bIns="0" rtlCol="0" anchor="ctr" anchorCtr="0">
            <a:spAutoFit/>
          </a:bodyPr>
          <a:lstStyle/>
          <a:p>
            <a:pPr>
              <a:lnSpc>
                <a:spcPct val="100000"/>
              </a:lnSpc>
            </a:pPr>
            <a:r>
              <a:rPr lang="ru-RU" sz="2200" spc="-35" dirty="0" smtClean="0">
                <a:solidFill>
                  <a:srgbClr val="002060"/>
                </a:solidFill>
                <a:latin typeface="Trebuchet MS" panose="020B0603020202020204" pitchFamily="34" charset="0"/>
              </a:rPr>
              <a:t>Ограничение конкуренции</a:t>
            </a:r>
            <a:endParaRPr sz="2200" spc="-5"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171214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52400" y="228600"/>
            <a:ext cx="9879559" cy="338554"/>
          </a:xfrm>
          <a:prstGeom prst="rect">
            <a:avLst/>
          </a:prstGeom>
        </p:spPr>
        <p:txBody>
          <a:bodyPr spcFirstLastPara="1" vert="horz" wrap="square" lIns="0" tIns="0" rIns="0" bIns="0" rtlCol="0" anchor="ctr" anchorCtr="0">
            <a:spAutoFit/>
          </a:bodyPr>
          <a:lstStyle/>
          <a:p>
            <a:pPr marL="12700">
              <a:lnSpc>
                <a:spcPct val="100000"/>
              </a:lnSpc>
            </a:pPr>
            <a:r>
              <a:rPr sz="2200" spc="-5" dirty="0">
                <a:solidFill>
                  <a:srgbClr val="002060"/>
                </a:solidFill>
                <a:latin typeface="Trebuchet MS" panose="020B0603020202020204" pitchFamily="34" charset="0"/>
              </a:rPr>
              <a:t>Основания закупки </a:t>
            </a:r>
            <a:r>
              <a:rPr sz="2200" dirty="0">
                <a:solidFill>
                  <a:srgbClr val="002060"/>
                </a:solidFill>
                <a:latin typeface="Trebuchet MS" panose="020B0603020202020204" pitchFamily="34" charset="0"/>
              </a:rPr>
              <a:t>у ЕП, </a:t>
            </a:r>
            <a:r>
              <a:rPr sz="2200" spc="-10" dirty="0">
                <a:solidFill>
                  <a:srgbClr val="002060"/>
                </a:solidFill>
                <a:latin typeface="Trebuchet MS" panose="020B0603020202020204" pitchFamily="34" charset="0"/>
              </a:rPr>
              <a:t>которые </a:t>
            </a:r>
            <a:r>
              <a:rPr sz="2200" dirty="0">
                <a:solidFill>
                  <a:srgbClr val="002060"/>
                </a:solidFill>
                <a:latin typeface="Trebuchet MS" panose="020B0603020202020204" pitchFamily="34" charset="0"/>
              </a:rPr>
              <a:t>признаны</a:t>
            </a:r>
            <a:r>
              <a:rPr sz="2200" spc="-110" dirty="0">
                <a:solidFill>
                  <a:srgbClr val="002060"/>
                </a:solidFill>
                <a:latin typeface="Trebuchet MS" panose="020B0603020202020204" pitchFamily="34" charset="0"/>
              </a:rPr>
              <a:t> </a:t>
            </a:r>
            <a:r>
              <a:rPr sz="2200" u="heavy" spc="-10" dirty="0">
                <a:solidFill>
                  <a:srgbClr val="002060"/>
                </a:solidFill>
                <a:latin typeface="Trebuchet MS" panose="020B0603020202020204" pitchFamily="34" charset="0"/>
              </a:rPr>
              <a:t>НЕКОНКУРЕНТНЫМИ</a:t>
            </a:r>
          </a:p>
        </p:txBody>
      </p:sp>
      <p:sp>
        <p:nvSpPr>
          <p:cNvPr id="4" name="object 4"/>
          <p:cNvSpPr txBox="1"/>
          <p:nvPr/>
        </p:nvSpPr>
        <p:spPr>
          <a:xfrm>
            <a:off x="457200" y="838200"/>
            <a:ext cx="11277600" cy="5320495"/>
          </a:xfrm>
          <a:prstGeom prst="rect">
            <a:avLst/>
          </a:prstGeom>
        </p:spPr>
        <p:txBody>
          <a:bodyPr vert="horz" wrap="square" lIns="0" tIns="0" rIns="0" bIns="0" rtlCol="0">
            <a:spAutoFit/>
          </a:bodyPr>
          <a:lstStyle/>
          <a:p>
            <a:pPr marL="12700">
              <a:lnSpc>
                <a:spcPts val="1115"/>
              </a:lnSpc>
              <a:buAutoNum type="arabicParenR" startAt="8"/>
              <a:tabLst>
                <a:tab pos="205104" algn="l"/>
              </a:tabLst>
            </a:pPr>
            <a:r>
              <a:rPr sz="1400" i="1" spc="-5" dirty="0">
                <a:latin typeface="Trebuchet MS" panose="020B0603020202020204" pitchFamily="34" charset="0"/>
                <a:cs typeface="Times New Roman"/>
              </a:rPr>
              <a:t>закупка товаров </a:t>
            </a:r>
            <a:r>
              <a:rPr sz="1400" i="1" dirty="0">
                <a:latin typeface="Trebuchet MS" panose="020B0603020202020204" pitchFamily="34" charset="0"/>
                <a:cs typeface="Times New Roman"/>
              </a:rPr>
              <a:t>(работ, </a:t>
            </a:r>
            <a:r>
              <a:rPr sz="1400" i="1" spc="-5" dirty="0">
                <a:latin typeface="Trebuchet MS" panose="020B0603020202020204" pitchFamily="34" charset="0"/>
                <a:cs typeface="Times New Roman"/>
              </a:rPr>
              <a:t>услуг) осуществляется </a:t>
            </a:r>
            <a:r>
              <a:rPr sz="1400" i="1" dirty="0">
                <a:latin typeface="Trebuchet MS" panose="020B0603020202020204" pitchFamily="34" charset="0"/>
                <a:cs typeface="Times New Roman"/>
              </a:rPr>
              <a:t>с целью организации, </a:t>
            </a:r>
            <a:r>
              <a:rPr sz="1400" i="1" spc="-5" dirty="0">
                <a:latin typeface="Trebuchet MS" panose="020B0603020202020204" pitchFamily="34" charset="0"/>
                <a:cs typeface="Times New Roman"/>
              </a:rPr>
              <a:t>подготовки, </a:t>
            </a:r>
            <a:r>
              <a:rPr sz="1400" i="1" dirty="0">
                <a:latin typeface="Trebuchet MS" panose="020B0603020202020204" pitchFamily="34" charset="0"/>
                <a:cs typeface="Times New Roman"/>
              </a:rPr>
              <a:t>участия, в </a:t>
            </a:r>
            <a:r>
              <a:rPr sz="1400" i="1" spc="-20" dirty="0">
                <a:latin typeface="Trebuchet MS" panose="020B0603020202020204" pitchFamily="34" charset="0"/>
                <a:cs typeface="Times New Roman"/>
              </a:rPr>
              <a:t>том</a:t>
            </a:r>
            <a:r>
              <a:rPr sz="1400" i="1" spc="-25" dirty="0">
                <a:latin typeface="Trebuchet MS" panose="020B0603020202020204" pitchFamily="34" charset="0"/>
                <a:cs typeface="Times New Roman"/>
              </a:rPr>
              <a:t> </a:t>
            </a:r>
            <a:r>
              <a:rPr sz="1400" i="1" spc="5" dirty="0">
                <a:latin typeface="Trebuchet MS" panose="020B0603020202020204" pitchFamily="34" charset="0"/>
                <a:cs typeface="Times New Roman"/>
              </a:rPr>
              <a:t>числе</a:t>
            </a:r>
            <a:endParaRPr sz="1400" dirty="0">
              <a:latin typeface="Trebuchet MS" panose="020B0603020202020204" pitchFamily="34" charset="0"/>
              <a:cs typeface="Times New Roman"/>
            </a:endParaRPr>
          </a:p>
          <a:p>
            <a:pPr marL="12700" marR="160020">
              <a:lnSpc>
                <a:spcPct val="77300"/>
              </a:lnSpc>
              <a:spcBef>
                <a:spcPts val="195"/>
              </a:spcBef>
            </a:pPr>
            <a:r>
              <a:rPr sz="1400" i="1" spc="-5" dirty="0">
                <a:latin typeface="Trebuchet MS" panose="020B0603020202020204" pitchFamily="34" charset="0"/>
                <a:cs typeface="Times New Roman"/>
              </a:rPr>
              <a:t>спортивных </a:t>
            </a:r>
            <a:r>
              <a:rPr sz="1400" i="1" dirty="0">
                <a:latin typeface="Trebuchet MS" panose="020B0603020202020204" pitchFamily="34" charset="0"/>
                <a:cs typeface="Times New Roman"/>
              </a:rPr>
              <a:t>делегаций, </a:t>
            </a:r>
            <a:r>
              <a:rPr sz="1400" i="1" spc="-5" dirty="0">
                <a:latin typeface="Trebuchet MS" panose="020B0603020202020204" pitchFamily="34" charset="0"/>
                <a:cs typeface="Times New Roman"/>
              </a:rPr>
              <a:t>представителей </a:t>
            </a:r>
            <a:r>
              <a:rPr sz="1400" i="1" dirty="0">
                <a:latin typeface="Trebuchet MS" panose="020B0603020202020204" pitchFamily="34" charset="0"/>
                <a:cs typeface="Times New Roman"/>
              </a:rPr>
              <a:t>иных </a:t>
            </a:r>
            <a:r>
              <a:rPr sz="1400" i="1" spc="-10" dirty="0">
                <a:latin typeface="Trebuchet MS" panose="020B0603020202020204" pitchFamily="34" charset="0"/>
                <a:cs typeface="Times New Roman"/>
              </a:rPr>
              <a:t>субъектов Российской </a:t>
            </a:r>
            <a:r>
              <a:rPr sz="1400" i="1" spc="-5" dirty="0">
                <a:latin typeface="Trebuchet MS" panose="020B0603020202020204" pitchFamily="34" charset="0"/>
                <a:cs typeface="Times New Roman"/>
              </a:rPr>
              <a:t>Федерации </a:t>
            </a:r>
            <a:r>
              <a:rPr sz="1400" i="1" dirty="0">
                <a:latin typeface="Trebuchet MS" panose="020B0603020202020204" pitchFamily="34" charset="0"/>
                <a:cs typeface="Times New Roman"/>
              </a:rPr>
              <a:t>и иностранных государств, в  </a:t>
            </a:r>
            <a:r>
              <a:rPr sz="1400" i="1" spc="-5" dirty="0">
                <a:latin typeface="Trebuchet MS" panose="020B0603020202020204" pitchFamily="34" charset="0"/>
                <a:cs typeface="Times New Roman"/>
              </a:rPr>
              <a:t>спортивных </a:t>
            </a:r>
            <a:r>
              <a:rPr sz="1400" i="1" dirty="0">
                <a:latin typeface="Trebuchet MS" panose="020B0603020202020204" pitchFamily="34" charset="0"/>
                <a:cs typeface="Times New Roman"/>
              </a:rPr>
              <a:t>мероприятиях, </a:t>
            </a:r>
            <a:r>
              <a:rPr sz="1400" i="1" spc="-5" dirty="0">
                <a:latin typeface="Trebuchet MS" panose="020B0603020202020204" pitchFamily="34" charset="0"/>
                <a:cs typeface="Times New Roman"/>
              </a:rPr>
              <a:t>выставках, семинарах, конференциях, </a:t>
            </a:r>
            <a:r>
              <a:rPr sz="1400" i="1" spc="-10" dirty="0">
                <a:latin typeface="Trebuchet MS" panose="020B0603020202020204" pitchFamily="34" charset="0"/>
                <a:cs typeface="Times New Roman"/>
              </a:rPr>
              <a:t>форумах, </a:t>
            </a:r>
            <a:r>
              <a:rPr sz="1400" i="1" spc="-5" dirty="0">
                <a:latin typeface="Trebuchet MS" panose="020B0603020202020204" pitchFamily="34" charset="0"/>
                <a:cs typeface="Times New Roman"/>
              </a:rPr>
              <a:t>интеллектуальных состязаниях,  реализации спортивных проектов, </a:t>
            </a:r>
            <a:r>
              <a:rPr sz="1400" i="1" dirty="0">
                <a:latin typeface="Trebuchet MS" panose="020B0603020202020204" pitchFamily="34" charset="0"/>
                <a:cs typeface="Times New Roman"/>
              </a:rPr>
              <a:t>в </a:t>
            </a:r>
            <a:r>
              <a:rPr sz="1400" i="1" spc="-20" dirty="0">
                <a:latin typeface="Trebuchet MS" panose="020B0603020202020204" pitchFamily="34" charset="0"/>
                <a:cs typeface="Times New Roman"/>
              </a:rPr>
              <a:t>том </a:t>
            </a:r>
            <a:r>
              <a:rPr sz="1400" i="1" spc="5" dirty="0">
                <a:latin typeface="Trebuchet MS" panose="020B0603020202020204" pitchFamily="34" charset="0"/>
                <a:cs typeface="Times New Roman"/>
              </a:rPr>
              <a:t>числе </a:t>
            </a:r>
            <a:r>
              <a:rPr sz="1400" i="1" spc="-5" dirty="0">
                <a:latin typeface="Trebuchet MS" panose="020B0603020202020204" pitchFamily="34" charset="0"/>
                <a:cs typeface="Times New Roman"/>
              </a:rPr>
              <a:t>международных, </a:t>
            </a:r>
            <a:r>
              <a:rPr sz="1400" i="1" dirty="0">
                <a:latin typeface="Trebuchet MS" panose="020B0603020202020204" pitchFamily="34" charset="0"/>
                <a:cs typeface="Times New Roman"/>
              </a:rPr>
              <a:t>а </a:t>
            </a:r>
            <a:r>
              <a:rPr sz="1400" i="1" spc="-5" dirty="0">
                <a:latin typeface="Trebuchet MS" panose="020B0603020202020204" pitchFamily="34" charset="0"/>
                <a:cs typeface="Times New Roman"/>
              </a:rPr>
              <a:t>также </a:t>
            </a:r>
            <a:r>
              <a:rPr sz="1400" i="1" dirty="0">
                <a:latin typeface="Trebuchet MS" panose="020B0603020202020204" pitchFamily="34" charset="0"/>
                <a:cs typeface="Times New Roman"/>
              </a:rPr>
              <a:t>в </a:t>
            </a:r>
            <a:r>
              <a:rPr sz="1400" i="1" spc="-10" dirty="0">
                <a:latin typeface="Trebuchet MS" panose="020B0603020202020204" pitchFamily="34" charset="0"/>
                <a:cs typeface="Times New Roman"/>
              </a:rPr>
              <a:t>рамках </a:t>
            </a:r>
            <a:r>
              <a:rPr sz="1400" b="1" i="1" dirty="0">
                <a:latin typeface="Trebuchet MS" panose="020B0603020202020204" pitchFamily="34" charset="0"/>
                <a:cs typeface="Times New Roman"/>
              </a:rPr>
              <a:t>организации и/или </a:t>
            </a:r>
            <a:r>
              <a:rPr sz="1400" b="1" i="1" spc="-5" dirty="0">
                <a:latin typeface="Trebuchet MS" panose="020B0603020202020204" pitchFamily="34" charset="0"/>
                <a:cs typeface="Times New Roman"/>
              </a:rPr>
              <a:t>проведения  </a:t>
            </a:r>
            <a:r>
              <a:rPr sz="1400" b="1" i="1" dirty="0">
                <a:latin typeface="Trebuchet MS" panose="020B0603020202020204" pitchFamily="34" charset="0"/>
                <a:cs typeface="Times New Roman"/>
              </a:rPr>
              <a:t>официальных </a:t>
            </a:r>
            <a:r>
              <a:rPr sz="1400" b="1" i="1" spc="-5" dirty="0">
                <a:latin typeface="Trebuchet MS" panose="020B0603020202020204" pitchFamily="34" charset="0"/>
                <a:cs typeface="Times New Roman"/>
              </a:rPr>
              <a:t>международных, всероссийских </a:t>
            </a:r>
            <a:r>
              <a:rPr sz="1400" b="1" i="1" dirty="0">
                <a:latin typeface="Trebuchet MS" panose="020B0603020202020204" pitchFamily="34" charset="0"/>
                <a:cs typeface="Times New Roman"/>
              </a:rPr>
              <a:t>и региональных </a:t>
            </a:r>
            <a:r>
              <a:rPr sz="1400" b="1" i="1" spc="-5" dirty="0">
                <a:latin typeface="Trebuchet MS" panose="020B0603020202020204" pitchFamily="34" charset="0"/>
                <a:cs typeface="Times New Roman"/>
              </a:rPr>
              <a:t>спортивных </a:t>
            </a:r>
            <a:r>
              <a:rPr sz="1400" b="1" i="1" dirty="0">
                <a:latin typeface="Trebuchet MS" panose="020B0603020202020204" pitchFamily="34" charset="0"/>
                <a:cs typeface="Times New Roman"/>
              </a:rPr>
              <a:t>мероприятий</a:t>
            </a:r>
            <a:r>
              <a:rPr sz="1400" i="1" dirty="0">
                <a:latin typeface="Trebuchet MS" panose="020B0603020202020204" pitchFamily="34" charset="0"/>
                <a:cs typeface="Times New Roman"/>
              </a:rPr>
              <a:t>, а </a:t>
            </a:r>
            <a:r>
              <a:rPr sz="1400" i="1" spc="-5" dirty="0">
                <a:latin typeface="Trebuchet MS" panose="020B0603020202020204" pitchFamily="34" charset="0"/>
                <a:cs typeface="Times New Roman"/>
              </a:rPr>
              <a:t>также </a:t>
            </a:r>
            <a:r>
              <a:rPr sz="1400" i="1" dirty="0">
                <a:latin typeface="Trebuchet MS" panose="020B0603020202020204" pitchFamily="34" charset="0"/>
                <a:cs typeface="Times New Roman"/>
              </a:rPr>
              <a:t>участия  </a:t>
            </a:r>
            <a:r>
              <a:rPr sz="1400" i="1" spc="5" dirty="0">
                <a:latin typeface="Trebuchet MS" panose="020B0603020202020204" pitchFamily="34" charset="0"/>
                <a:cs typeface="Times New Roman"/>
              </a:rPr>
              <a:t>членов </a:t>
            </a:r>
            <a:r>
              <a:rPr sz="1400" i="1" spc="-5" dirty="0">
                <a:latin typeface="Trebuchet MS" panose="020B0603020202020204" pitchFamily="34" charset="0"/>
                <a:cs typeface="Times New Roman"/>
              </a:rPr>
              <a:t>спортивных </a:t>
            </a:r>
            <a:r>
              <a:rPr sz="1400" i="1" spc="-10" dirty="0">
                <a:latin typeface="Trebuchet MS" panose="020B0603020202020204" pitchFamily="34" charset="0"/>
                <a:cs typeface="Times New Roman"/>
              </a:rPr>
              <a:t>сборных </a:t>
            </a:r>
            <a:r>
              <a:rPr sz="1400" i="1" spc="-15" dirty="0">
                <a:latin typeface="Trebuchet MS" panose="020B0603020202020204" pitchFamily="34" charset="0"/>
                <a:cs typeface="Times New Roman"/>
              </a:rPr>
              <a:t>команд </a:t>
            </a:r>
            <a:r>
              <a:rPr sz="1400" i="1" spc="-20" dirty="0">
                <a:latin typeface="Trebuchet MS" panose="020B0603020202020204" pitchFamily="34" charset="0"/>
                <a:cs typeface="Times New Roman"/>
              </a:rPr>
              <a:t>Тюменской </a:t>
            </a:r>
            <a:r>
              <a:rPr sz="1400" i="1" spc="-10" dirty="0">
                <a:latin typeface="Trebuchet MS" panose="020B0603020202020204" pitchFamily="34" charset="0"/>
                <a:cs typeface="Times New Roman"/>
              </a:rPr>
              <a:t>области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тренировочных </a:t>
            </a:r>
            <a:r>
              <a:rPr sz="1400" i="1" dirty="0">
                <a:latin typeface="Trebuchet MS" panose="020B0603020202020204" pitchFamily="34" charset="0"/>
                <a:cs typeface="Times New Roman"/>
              </a:rPr>
              <a:t>мероприятиях, в </a:t>
            </a:r>
            <a:r>
              <a:rPr sz="1400" i="1" spc="-5" dirty="0">
                <a:latin typeface="Trebuchet MS" panose="020B0603020202020204" pitchFamily="34" charset="0"/>
                <a:cs typeface="Times New Roman"/>
              </a:rPr>
              <a:t>международных,  всероссийских </a:t>
            </a:r>
            <a:r>
              <a:rPr sz="1400" i="1" dirty="0">
                <a:latin typeface="Trebuchet MS" panose="020B0603020202020204" pitchFamily="34" charset="0"/>
                <a:cs typeface="Times New Roman"/>
              </a:rPr>
              <a:t>и региональных </a:t>
            </a:r>
            <a:r>
              <a:rPr sz="1400" i="1" spc="-10" dirty="0">
                <a:latin typeface="Trebuchet MS" panose="020B0603020202020204" pitchFamily="34" charset="0"/>
                <a:cs typeface="Times New Roman"/>
              </a:rPr>
              <a:t>физкультурных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спортивных</a:t>
            </a:r>
            <a:r>
              <a:rPr sz="1400" i="1" spc="-30" dirty="0">
                <a:latin typeface="Trebuchet MS" panose="020B0603020202020204" pitchFamily="34" charset="0"/>
                <a:cs typeface="Times New Roman"/>
              </a:rPr>
              <a:t> </a:t>
            </a:r>
            <a:r>
              <a:rPr sz="1400" i="1" dirty="0">
                <a:latin typeface="Trebuchet MS" panose="020B0603020202020204" pitchFamily="34" charset="0"/>
                <a:cs typeface="Times New Roman"/>
              </a:rPr>
              <a:t>мероприятиях;</a:t>
            </a:r>
            <a:endParaRPr sz="1400" dirty="0">
              <a:latin typeface="Trebuchet MS" panose="020B0603020202020204" pitchFamily="34" charset="0"/>
              <a:cs typeface="Times New Roman"/>
            </a:endParaRPr>
          </a:p>
          <a:p>
            <a:pPr marL="12700" marR="67310">
              <a:lnSpc>
                <a:spcPct val="77400"/>
              </a:lnSpc>
              <a:spcBef>
                <a:spcPts val="10"/>
              </a:spcBef>
              <a:buAutoNum type="arabicParenR" startAt="9"/>
              <a:tabLst>
                <a:tab pos="205104" algn="l"/>
              </a:tabLst>
            </a:pPr>
            <a:r>
              <a:rPr sz="1400" i="1" dirty="0">
                <a:latin typeface="Trebuchet MS" panose="020B0603020202020204" pitchFamily="34" charset="0"/>
                <a:cs typeface="Times New Roman"/>
              </a:rPr>
              <a:t>осуществление закупки </a:t>
            </a:r>
            <a:r>
              <a:rPr sz="1400" b="1" i="1" spc="-5" dirty="0">
                <a:latin typeface="Trebuchet MS" panose="020B0603020202020204" pitchFamily="34" charset="0"/>
                <a:cs typeface="Times New Roman"/>
              </a:rPr>
              <a:t>услуг связи, включая </a:t>
            </a:r>
            <a:r>
              <a:rPr sz="1400" b="1" i="1" spc="-10" dirty="0">
                <a:latin typeface="Trebuchet MS" panose="020B0603020202020204" pitchFamily="34" charset="0"/>
                <a:cs typeface="Times New Roman"/>
              </a:rPr>
              <a:t>междугороднюю, </a:t>
            </a:r>
            <a:r>
              <a:rPr sz="1400" b="1" i="1" spc="-5" dirty="0">
                <a:latin typeface="Trebuchet MS" panose="020B0603020202020204" pitchFamily="34" charset="0"/>
                <a:cs typeface="Times New Roman"/>
              </a:rPr>
              <a:t>международную, сотовую </a:t>
            </a:r>
            <a:r>
              <a:rPr sz="1400" b="1" i="1" dirty="0">
                <a:latin typeface="Trebuchet MS" panose="020B0603020202020204" pitchFamily="34" charset="0"/>
                <a:cs typeface="Times New Roman"/>
              </a:rPr>
              <a:t>и </a:t>
            </a:r>
            <a:r>
              <a:rPr sz="1400" b="1" i="1" spc="-5" dirty="0">
                <a:latin typeface="Trebuchet MS" panose="020B0603020202020204" pitchFamily="34" charset="0"/>
                <a:cs typeface="Times New Roman"/>
              </a:rPr>
              <a:t>услуги </a:t>
            </a:r>
            <a:r>
              <a:rPr sz="1400" b="1" i="1" dirty="0">
                <a:latin typeface="Trebuchet MS" panose="020B0603020202020204" pitchFamily="34" charset="0"/>
                <a:cs typeface="Times New Roman"/>
              </a:rPr>
              <a:t>по  </a:t>
            </a:r>
            <a:r>
              <a:rPr sz="1400" b="1" i="1" spc="-5" dirty="0">
                <a:latin typeface="Trebuchet MS" panose="020B0603020202020204" pitchFamily="34" charset="0"/>
                <a:cs typeface="Times New Roman"/>
              </a:rPr>
              <a:t>предоставлению </a:t>
            </a:r>
            <a:r>
              <a:rPr sz="1400" b="1" i="1" dirty="0">
                <a:latin typeface="Trebuchet MS" panose="020B0603020202020204" pitchFamily="34" charset="0"/>
                <a:cs typeface="Times New Roman"/>
              </a:rPr>
              <a:t>доступа к </a:t>
            </a:r>
            <a:r>
              <a:rPr sz="1400" b="1" i="1" spc="-10" dirty="0">
                <a:latin typeface="Trebuchet MS" panose="020B0603020202020204" pitchFamily="34" charset="0"/>
                <a:cs typeface="Times New Roman"/>
              </a:rPr>
              <a:t>информационно-коммуникационной </a:t>
            </a:r>
            <a:r>
              <a:rPr sz="1400" b="1" i="1" spc="-5" dirty="0">
                <a:latin typeface="Trebuchet MS" panose="020B0603020202020204" pitchFamily="34" charset="0"/>
                <a:cs typeface="Times New Roman"/>
              </a:rPr>
              <a:t>сети «Интернет»</a:t>
            </a:r>
            <a:r>
              <a:rPr sz="1400" i="1" spc="-5" dirty="0">
                <a:latin typeface="Trebuchet MS" panose="020B0603020202020204" pitchFamily="34" charset="0"/>
                <a:cs typeface="Times New Roman"/>
              </a:rPr>
              <a:t>, </a:t>
            </a:r>
            <a:r>
              <a:rPr sz="1400" i="1" dirty="0">
                <a:latin typeface="Trebuchet MS" panose="020B0603020202020204" pitchFamily="34" charset="0"/>
                <a:cs typeface="Times New Roman"/>
              </a:rPr>
              <a:t>а </a:t>
            </a:r>
            <a:r>
              <a:rPr sz="1400" i="1" spc="-5" dirty="0">
                <a:latin typeface="Trebuchet MS" panose="020B0603020202020204" pitchFamily="34" charset="0"/>
                <a:cs typeface="Times New Roman"/>
              </a:rPr>
              <a:t>также </a:t>
            </a:r>
            <a:r>
              <a:rPr sz="1400" i="1" dirty="0">
                <a:latin typeface="Trebuchet MS" panose="020B0603020202020204" pitchFamily="34" charset="0"/>
                <a:cs typeface="Times New Roman"/>
              </a:rPr>
              <a:t>при осуществлении  закупки </a:t>
            </a:r>
            <a:r>
              <a:rPr sz="1400" i="1" spc="-5" dirty="0">
                <a:latin typeface="Trebuchet MS" panose="020B0603020202020204" pitchFamily="34" charset="0"/>
                <a:cs typeface="Times New Roman"/>
              </a:rPr>
              <a:t>услуг </a:t>
            </a:r>
            <a:r>
              <a:rPr sz="1400" i="1" dirty="0">
                <a:latin typeface="Trebuchet MS" panose="020B0603020202020204" pitchFamily="34" charset="0"/>
                <a:cs typeface="Times New Roman"/>
              </a:rPr>
              <a:t>у организаций, осуществляющих регистрацию, </a:t>
            </a:r>
            <a:r>
              <a:rPr sz="1400" i="1" spc="-5" dirty="0">
                <a:latin typeface="Trebuchet MS" panose="020B0603020202020204" pitchFamily="34" charset="0"/>
                <a:cs typeface="Times New Roman"/>
              </a:rPr>
              <a:t>хостинг </a:t>
            </a:r>
            <a:r>
              <a:rPr sz="1400" i="1" dirty="0">
                <a:latin typeface="Trebuchet MS" panose="020B0603020202020204" pitchFamily="34" charset="0"/>
                <a:cs typeface="Times New Roman"/>
              </a:rPr>
              <a:t>и иную </a:t>
            </a:r>
            <a:r>
              <a:rPr sz="1400" i="1" spc="-5" dirty="0">
                <a:latin typeface="Trebuchet MS" panose="020B0603020202020204" pitchFamily="34" charset="0"/>
                <a:cs typeface="Times New Roman"/>
              </a:rPr>
              <a:t>деятельность, связанную </a:t>
            </a:r>
            <a:r>
              <a:rPr sz="1400" i="1" dirty="0">
                <a:latin typeface="Trebuchet MS" panose="020B0603020202020204" pitchFamily="34" charset="0"/>
                <a:cs typeface="Times New Roman"/>
              </a:rPr>
              <a:t>с  организацией </a:t>
            </a:r>
            <a:r>
              <a:rPr sz="1400" i="1" spc="-5" dirty="0">
                <a:latin typeface="Trebuchet MS" panose="020B0603020202020204" pitchFamily="34" charset="0"/>
                <a:cs typeface="Times New Roman"/>
              </a:rPr>
              <a:t>функционирования доменных</a:t>
            </a:r>
            <a:r>
              <a:rPr sz="1400" i="1" spc="-125" dirty="0">
                <a:latin typeface="Trebuchet MS" panose="020B0603020202020204" pitchFamily="34" charset="0"/>
                <a:cs typeface="Times New Roman"/>
              </a:rPr>
              <a:t> </a:t>
            </a:r>
            <a:r>
              <a:rPr sz="1400" i="1" dirty="0">
                <a:latin typeface="Trebuchet MS" panose="020B0603020202020204" pitchFamily="34" charset="0"/>
                <a:cs typeface="Times New Roman"/>
              </a:rPr>
              <a:t>имен;</a:t>
            </a:r>
            <a:endParaRPr sz="1400" dirty="0">
              <a:latin typeface="Trebuchet MS" panose="020B0603020202020204" pitchFamily="34" charset="0"/>
              <a:cs typeface="Times New Roman"/>
            </a:endParaRPr>
          </a:p>
          <a:p>
            <a:pPr marL="12700" marR="97155">
              <a:lnSpc>
                <a:spcPct val="77100"/>
              </a:lnSpc>
              <a:buAutoNum type="arabicParenR" startAt="9"/>
              <a:tabLst>
                <a:tab pos="292735" algn="l"/>
              </a:tabLst>
            </a:pPr>
            <a:r>
              <a:rPr sz="1400" i="1" dirty="0">
                <a:latin typeface="Trebuchet MS" panose="020B0603020202020204" pitchFamily="34" charset="0"/>
                <a:cs typeface="Times New Roman"/>
              </a:rPr>
              <a:t>при </a:t>
            </a:r>
            <a:r>
              <a:rPr sz="1400" i="1" spc="-5" dirty="0">
                <a:latin typeface="Trebuchet MS" panose="020B0603020202020204" pitchFamily="34" charset="0"/>
                <a:cs typeface="Times New Roman"/>
              </a:rPr>
              <a:t>возникновении потребности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товарах, работах, услугах </a:t>
            </a:r>
            <a:r>
              <a:rPr sz="1400" b="1" i="1" dirty="0">
                <a:latin typeface="Trebuchet MS" panose="020B0603020202020204" pitchFamily="34" charset="0"/>
                <a:cs typeface="Times New Roman"/>
              </a:rPr>
              <a:t>для </a:t>
            </a:r>
            <a:r>
              <a:rPr sz="1400" b="1" i="1" spc="-5" dirty="0">
                <a:latin typeface="Trebuchet MS" panose="020B0603020202020204" pitchFamily="34" charset="0"/>
                <a:cs typeface="Times New Roman"/>
              </a:rPr>
              <a:t>исполнения </a:t>
            </a:r>
            <a:r>
              <a:rPr sz="1400" b="1" i="1" spc="-10" dirty="0">
                <a:latin typeface="Trebuchet MS" panose="020B0603020202020204" pitchFamily="34" charset="0"/>
                <a:cs typeface="Times New Roman"/>
              </a:rPr>
              <a:t>обязательств </a:t>
            </a:r>
            <a:r>
              <a:rPr sz="1400" b="1" i="1" dirty="0">
                <a:latin typeface="Trebuchet MS" panose="020B0603020202020204" pitchFamily="34" charset="0"/>
                <a:cs typeface="Times New Roman"/>
              </a:rPr>
              <a:t>в </a:t>
            </a:r>
            <a:r>
              <a:rPr sz="1400" b="1" i="1" spc="-10" dirty="0">
                <a:latin typeface="Trebuchet MS" panose="020B0603020202020204" pitchFamily="34" charset="0"/>
                <a:cs typeface="Times New Roman"/>
              </a:rPr>
              <a:t>соответствии </a:t>
            </a:r>
            <a:r>
              <a:rPr sz="1400" b="1" i="1" dirty="0">
                <a:latin typeface="Trebuchet MS" panose="020B0603020202020204" pitchFamily="34" charset="0"/>
                <a:cs typeface="Times New Roman"/>
              </a:rPr>
              <a:t>с  </a:t>
            </a:r>
            <a:r>
              <a:rPr sz="1400" b="1" i="1" spc="-10" dirty="0">
                <a:latin typeface="Trebuchet MS" panose="020B0603020202020204" pitchFamily="34" charset="0"/>
                <a:cs typeface="Times New Roman"/>
              </a:rPr>
              <a:t>договором, </a:t>
            </a:r>
            <a:r>
              <a:rPr sz="1400" b="1" i="1" dirty="0">
                <a:latin typeface="Trebuchet MS" panose="020B0603020202020204" pitchFamily="34" charset="0"/>
                <a:cs typeface="Times New Roman"/>
              </a:rPr>
              <a:t>по </a:t>
            </a:r>
            <a:r>
              <a:rPr sz="1400" b="1" i="1" spc="-15" dirty="0">
                <a:latin typeface="Trebuchet MS" panose="020B0603020202020204" pitchFamily="34" charset="0"/>
                <a:cs typeface="Times New Roman"/>
              </a:rPr>
              <a:t>которому </a:t>
            </a:r>
            <a:r>
              <a:rPr sz="1400" b="1" i="1" spc="-10" dirty="0">
                <a:latin typeface="Trebuchet MS" panose="020B0603020202020204" pitchFamily="34" charset="0"/>
                <a:cs typeface="Times New Roman"/>
              </a:rPr>
              <a:t>заказчик </a:t>
            </a:r>
            <a:r>
              <a:rPr sz="1400" b="1" i="1" dirty="0">
                <a:latin typeface="Trebuchet MS" panose="020B0603020202020204" pitchFamily="34" charset="0"/>
                <a:cs typeface="Times New Roman"/>
              </a:rPr>
              <a:t>является </a:t>
            </a:r>
            <a:r>
              <a:rPr sz="1400" b="1" i="1" spc="-10" dirty="0">
                <a:latin typeface="Trebuchet MS" panose="020B0603020202020204" pitchFamily="34" charset="0"/>
                <a:cs typeface="Times New Roman"/>
              </a:rPr>
              <a:t>поставщиком </a:t>
            </a:r>
            <a:r>
              <a:rPr sz="1400" i="1" spc="-5" dirty="0">
                <a:latin typeface="Trebuchet MS" panose="020B0603020202020204" pitchFamily="34" charset="0"/>
                <a:cs typeface="Times New Roman"/>
              </a:rPr>
              <a:t>(исполнителем, </a:t>
            </a:r>
            <a:r>
              <a:rPr sz="1400" i="1" spc="-15" dirty="0">
                <a:latin typeface="Trebuchet MS" panose="020B0603020202020204" pitchFamily="34" charset="0"/>
                <a:cs typeface="Times New Roman"/>
              </a:rPr>
              <a:t>подрядчиком), </a:t>
            </a:r>
            <a:r>
              <a:rPr sz="1400" i="1" dirty="0">
                <a:latin typeface="Trebuchet MS" panose="020B0603020202020204" pitchFamily="34" charset="0"/>
                <a:cs typeface="Times New Roman"/>
              </a:rPr>
              <a:t>и</a:t>
            </a:r>
            <a:r>
              <a:rPr sz="1400" i="1" spc="-40" dirty="0">
                <a:latin typeface="Trebuchet MS" panose="020B0603020202020204" pitchFamily="34" charset="0"/>
                <a:cs typeface="Times New Roman"/>
              </a:rPr>
              <a:t> </a:t>
            </a:r>
            <a:r>
              <a:rPr sz="1400" i="1" spc="-5" dirty="0">
                <a:latin typeface="Trebuchet MS" panose="020B0603020202020204" pitchFamily="34" charset="0"/>
                <a:cs typeface="Times New Roman"/>
              </a:rPr>
              <a:t>проведение</a:t>
            </a:r>
            <a:endParaRPr sz="1400" dirty="0">
              <a:latin typeface="Trebuchet MS" panose="020B0603020202020204" pitchFamily="34" charset="0"/>
              <a:cs typeface="Times New Roman"/>
            </a:endParaRPr>
          </a:p>
          <a:p>
            <a:pPr marL="12700" marR="647065">
              <a:lnSpc>
                <a:spcPct val="77100"/>
              </a:lnSpc>
              <a:spcBef>
                <a:spcPts val="10"/>
              </a:spcBef>
            </a:pPr>
            <a:r>
              <a:rPr sz="1400" i="1" spc="-5" dirty="0">
                <a:latin typeface="Trebuchet MS" panose="020B0603020202020204" pitchFamily="34" charset="0"/>
                <a:cs typeface="Times New Roman"/>
              </a:rPr>
              <a:t>конкурентных процедур </a:t>
            </a:r>
            <a:r>
              <a:rPr sz="1400" i="1" dirty="0">
                <a:latin typeface="Trebuchet MS" panose="020B0603020202020204" pitchFamily="34" charset="0"/>
                <a:cs typeface="Times New Roman"/>
              </a:rPr>
              <a:t>закупок в </a:t>
            </a:r>
            <a:r>
              <a:rPr sz="1400" i="1" spc="-5" dirty="0">
                <a:latin typeface="Trebuchet MS" panose="020B0603020202020204" pitchFamily="34" charset="0"/>
                <a:cs typeface="Times New Roman"/>
              </a:rPr>
              <a:t>предусмотренные </a:t>
            </a:r>
            <a:r>
              <a:rPr sz="1400" i="1" dirty="0">
                <a:latin typeface="Trebuchet MS" panose="020B0603020202020204" pitchFamily="34" charset="0"/>
                <a:cs typeface="Times New Roman"/>
              </a:rPr>
              <a:t>сроки для </a:t>
            </a:r>
            <a:r>
              <a:rPr sz="1400" i="1" spc="-5" dirty="0">
                <a:latin typeface="Trebuchet MS" panose="020B0603020202020204" pitchFamily="34" charset="0"/>
                <a:cs typeface="Times New Roman"/>
              </a:rPr>
              <a:t>исполнения </a:t>
            </a:r>
            <a:r>
              <a:rPr sz="1400" i="1" spc="-10" dirty="0">
                <a:latin typeface="Trebuchet MS" panose="020B0603020202020204" pitchFamily="34" charset="0"/>
                <a:cs typeface="Times New Roman"/>
              </a:rPr>
              <a:t>обязательств </a:t>
            </a:r>
            <a:r>
              <a:rPr sz="1400" i="1" dirty="0">
                <a:latin typeface="Trebuchet MS" panose="020B0603020202020204" pitchFamily="34" charset="0"/>
                <a:cs typeface="Times New Roman"/>
              </a:rPr>
              <a:t>по </a:t>
            </a:r>
            <a:r>
              <a:rPr sz="1400" i="1" spc="-15" dirty="0">
                <a:latin typeface="Trebuchet MS" panose="020B0603020202020204" pitchFamily="34" charset="0"/>
                <a:cs typeface="Times New Roman"/>
              </a:rPr>
              <a:t>такому </a:t>
            </a:r>
            <a:r>
              <a:rPr sz="1400" i="1" spc="-5" dirty="0">
                <a:latin typeface="Trebuchet MS" panose="020B0603020202020204" pitchFamily="34" charset="0"/>
                <a:cs typeface="Times New Roman"/>
              </a:rPr>
              <a:t>договору  </a:t>
            </a:r>
            <a:r>
              <a:rPr sz="1400" i="1" spc="-10" dirty="0">
                <a:latin typeface="Trebuchet MS" panose="020B0603020202020204" pitchFamily="34" charset="0"/>
                <a:cs typeface="Times New Roman"/>
              </a:rPr>
              <a:t>невозможно;</a:t>
            </a:r>
            <a:endParaRPr sz="1400" dirty="0">
              <a:latin typeface="Trebuchet MS" panose="020B0603020202020204" pitchFamily="34" charset="0"/>
              <a:cs typeface="Times New Roman"/>
            </a:endParaRPr>
          </a:p>
          <a:p>
            <a:pPr marL="12700">
              <a:lnSpc>
                <a:spcPts val="1110"/>
              </a:lnSpc>
            </a:pPr>
            <a:r>
              <a:rPr sz="1400" i="1" dirty="0">
                <a:latin typeface="Trebuchet MS" panose="020B0603020202020204" pitchFamily="34" charset="0"/>
                <a:cs typeface="Times New Roman"/>
              </a:rPr>
              <a:t>12) при заключении </a:t>
            </a:r>
            <a:r>
              <a:rPr sz="1400" i="1" spc="-5" dirty="0">
                <a:latin typeface="Trebuchet MS" panose="020B0603020202020204" pitchFamily="34" charset="0"/>
                <a:cs typeface="Times New Roman"/>
              </a:rPr>
              <a:t>договора </a:t>
            </a:r>
            <a:r>
              <a:rPr sz="1400" i="1" dirty="0">
                <a:latin typeface="Trebuchet MS" panose="020B0603020202020204" pitchFamily="34" charset="0"/>
                <a:cs typeface="Times New Roman"/>
              </a:rPr>
              <a:t>на </a:t>
            </a:r>
            <a:r>
              <a:rPr sz="1400" i="1" spc="-5" dirty="0">
                <a:latin typeface="Trebuchet MS" panose="020B0603020202020204" pitchFamily="34" charset="0"/>
                <a:cs typeface="Times New Roman"/>
              </a:rPr>
              <a:t>оказание услуг </a:t>
            </a:r>
            <a:r>
              <a:rPr sz="1400" b="1" i="1" dirty="0">
                <a:latin typeface="Trebuchet MS" panose="020B0603020202020204" pitchFamily="34" charset="0"/>
                <a:cs typeface="Times New Roman"/>
              </a:rPr>
              <a:t>по </a:t>
            </a:r>
            <a:r>
              <a:rPr sz="1400" b="1" i="1" spc="-5" dirty="0">
                <a:latin typeface="Trebuchet MS" panose="020B0603020202020204" pitchFamily="34" charset="0"/>
                <a:cs typeface="Times New Roman"/>
              </a:rPr>
              <a:t>привлечению </a:t>
            </a:r>
            <a:r>
              <a:rPr sz="1400" b="1" i="1" dirty="0">
                <a:latin typeface="Trebuchet MS" panose="020B0603020202020204" pitchFamily="34" charset="0"/>
                <a:cs typeface="Times New Roman"/>
              </a:rPr>
              <a:t>специализированной</a:t>
            </a:r>
            <a:r>
              <a:rPr sz="1400" b="1" i="1" spc="-50" dirty="0">
                <a:latin typeface="Trebuchet MS" panose="020B0603020202020204" pitchFamily="34" charset="0"/>
                <a:cs typeface="Times New Roman"/>
              </a:rPr>
              <a:t> </a:t>
            </a:r>
            <a:r>
              <a:rPr sz="1400" b="1" i="1" spc="-5" dirty="0">
                <a:latin typeface="Trebuchet MS" panose="020B0603020202020204" pitchFamily="34" charset="0"/>
                <a:cs typeface="Times New Roman"/>
              </a:rPr>
              <a:t>организации</a:t>
            </a:r>
            <a:r>
              <a:rPr sz="1400" i="1" spc="-5" dirty="0">
                <a:latin typeface="Trebuchet MS" panose="020B0603020202020204" pitchFamily="34" charset="0"/>
                <a:cs typeface="Times New Roman"/>
              </a:rPr>
              <a:t>;</a:t>
            </a:r>
            <a:endParaRPr sz="1400" dirty="0">
              <a:latin typeface="Trebuchet MS" panose="020B0603020202020204" pitchFamily="34" charset="0"/>
              <a:cs typeface="Times New Roman"/>
            </a:endParaRPr>
          </a:p>
          <a:p>
            <a:pPr marL="292100" indent="-279400">
              <a:lnSpc>
                <a:spcPts val="1305"/>
              </a:lnSpc>
              <a:buAutoNum type="arabicParenR" startAt="14"/>
              <a:tabLst>
                <a:tab pos="292735" algn="l"/>
              </a:tabLst>
            </a:pPr>
            <a:r>
              <a:rPr sz="1400" i="1" spc="-5" dirty="0">
                <a:latin typeface="Trebuchet MS" panose="020B0603020202020204" pitchFamily="34" charset="0"/>
                <a:cs typeface="Times New Roman"/>
              </a:rPr>
              <a:t>приобретаются </a:t>
            </a:r>
            <a:r>
              <a:rPr sz="1400" b="1" i="1" spc="-5" dirty="0">
                <a:latin typeface="Trebuchet MS" panose="020B0603020202020204" pitchFamily="34" charset="0"/>
                <a:cs typeface="Times New Roman"/>
              </a:rPr>
              <a:t>услуги </a:t>
            </a:r>
            <a:r>
              <a:rPr sz="1400" b="1" i="1" dirty="0">
                <a:latin typeface="Trebuchet MS" panose="020B0603020202020204" pitchFamily="34" charset="0"/>
                <a:cs typeface="Times New Roman"/>
              </a:rPr>
              <a:t>по </a:t>
            </a:r>
            <a:r>
              <a:rPr sz="1400" b="1" i="1" spc="-5" dirty="0">
                <a:latin typeface="Trebuchet MS" panose="020B0603020202020204" pitchFamily="34" charset="0"/>
                <a:cs typeface="Times New Roman"/>
              </a:rPr>
              <a:t>обучению, профессиональному </a:t>
            </a:r>
            <a:r>
              <a:rPr sz="1400" b="1" i="1" dirty="0">
                <a:latin typeface="Trebuchet MS" panose="020B0603020202020204" pitchFamily="34" charset="0"/>
                <a:cs typeface="Times New Roman"/>
              </a:rPr>
              <a:t>развитию </a:t>
            </a:r>
            <a:r>
              <a:rPr sz="1400" b="1" i="1" spc="-10" dirty="0">
                <a:latin typeface="Trebuchet MS" panose="020B0603020202020204" pitchFamily="34" charset="0"/>
                <a:cs typeface="Times New Roman"/>
              </a:rPr>
              <a:t>работников заказчика</a:t>
            </a:r>
            <a:r>
              <a:rPr sz="1400" i="1" spc="-10" dirty="0">
                <a:latin typeface="Trebuchet MS" panose="020B0603020202020204" pitchFamily="34" charset="0"/>
                <a:cs typeface="Times New Roman"/>
              </a:rPr>
              <a:t>,</a:t>
            </a:r>
            <a:r>
              <a:rPr sz="1400" i="1" spc="15" dirty="0">
                <a:latin typeface="Trebuchet MS" panose="020B0603020202020204" pitchFamily="34" charset="0"/>
                <a:cs typeface="Times New Roman"/>
              </a:rPr>
              <a:t> </a:t>
            </a:r>
            <a:r>
              <a:rPr sz="1400" i="1" spc="-5" dirty="0">
                <a:latin typeface="Trebuchet MS" panose="020B0603020202020204" pitchFamily="34" charset="0"/>
                <a:cs typeface="Times New Roman"/>
              </a:rPr>
              <a:t>предусмотренные</a:t>
            </a:r>
            <a:endParaRPr sz="1400" dirty="0">
              <a:latin typeface="Trebuchet MS" panose="020B0603020202020204" pitchFamily="34" charset="0"/>
              <a:cs typeface="Times New Roman"/>
            </a:endParaRPr>
          </a:p>
          <a:p>
            <a:pPr marL="12700">
              <a:lnSpc>
                <a:spcPts val="1295"/>
              </a:lnSpc>
            </a:pPr>
            <a:r>
              <a:rPr sz="1400" i="1" spc="-5" dirty="0">
                <a:latin typeface="Trebuchet MS" panose="020B0603020202020204" pitchFamily="34" charset="0"/>
                <a:cs typeface="Times New Roman"/>
              </a:rPr>
              <a:t>соответствующим локальным </a:t>
            </a:r>
            <a:r>
              <a:rPr sz="1400" i="1" spc="-15" dirty="0">
                <a:latin typeface="Trebuchet MS" panose="020B0603020202020204" pitchFamily="34" charset="0"/>
                <a:cs typeface="Times New Roman"/>
              </a:rPr>
              <a:t>актом</a:t>
            </a:r>
            <a:r>
              <a:rPr sz="1400" i="1" spc="-60" dirty="0">
                <a:latin typeface="Trebuchet MS" panose="020B0603020202020204" pitchFamily="34" charset="0"/>
                <a:cs typeface="Times New Roman"/>
              </a:rPr>
              <a:t> </a:t>
            </a:r>
            <a:r>
              <a:rPr sz="1400" i="1" spc="-5" dirty="0">
                <a:latin typeface="Trebuchet MS" panose="020B0603020202020204" pitchFamily="34" charset="0"/>
                <a:cs typeface="Times New Roman"/>
              </a:rPr>
              <a:t>Учреждения;</a:t>
            </a:r>
            <a:endParaRPr sz="1400" dirty="0">
              <a:latin typeface="Trebuchet MS" panose="020B0603020202020204" pitchFamily="34" charset="0"/>
              <a:cs typeface="Times New Roman"/>
            </a:endParaRPr>
          </a:p>
          <a:p>
            <a:pPr marL="292100" indent="-279400">
              <a:lnSpc>
                <a:spcPts val="1300"/>
              </a:lnSpc>
              <a:buAutoNum type="arabicParenR" startAt="15"/>
              <a:tabLst>
                <a:tab pos="292735" algn="l"/>
              </a:tabLst>
            </a:pPr>
            <a:r>
              <a:rPr sz="1400" i="1" spc="-5" dirty="0">
                <a:latin typeface="Trebuchet MS" panose="020B0603020202020204" pitchFamily="34" charset="0"/>
                <a:cs typeface="Times New Roman"/>
              </a:rPr>
              <a:t>приобретение </a:t>
            </a:r>
            <a:r>
              <a:rPr sz="1400" b="1" i="1" spc="-5" dirty="0">
                <a:latin typeface="Trebuchet MS" panose="020B0603020202020204" pitchFamily="34" charset="0"/>
                <a:cs typeface="Times New Roman"/>
              </a:rPr>
              <a:t>услуг, связанных </a:t>
            </a:r>
            <a:r>
              <a:rPr sz="1400" b="1" i="1" dirty="0">
                <a:latin typeface="Trebuchet MS" panose="020B0603020202020204" pitchFamily="34" charset="0"/>
                <a:cs typeface="Times New Roman"/>
              </a:rPr>
              <a:t>с </a:t>
            </a:r>
            <a:r>
              <a:rPr sz="1400" b="1" i="1" spc="-5" dirty="0">
                <a:latin typeface="Trebuchet MS" panose="020B0603020202020204" pitchFamily="34" charset="0"/>
                <a:cs typeface="Times New Roman"/>
              </a:rPr>
              <a:t>направлением </a:t>
            </a:r>
            <a:r>
              <a:rPr sz="1400" b="1" i="1" spc="-10" dirty="0">
                <a:latin typeface="Trebuchet MS" panose="020B0603020202020204" pitchFamily="34" charset="0"/>
                <a:cs typeface="Times New Roman"/>
              </a:rPr>
              <a:t>работника </a:t>
            </a:r>
            <a:r>
              <a:rPr sz="1400" b="1" i="1" dirty="0">
                <a:latin typeface="Trebuchet MS" panose="020B0603020202020204" pitchFamily="34" charset="0"/>
                <a:cs typeface="Times New Roman"/>
              </a:rPr>
              <a:t>в </a:t>
            </a:r>
            <a:r>
              <a:rPr sz="1400" b="1" i="1" spc="-15" dirty="0">
                <a:latin typeface="Trebuchet MS" panose="020B0603020202020204" pitchFamily="34" charset="0"/>
                <a:cs typeface="Times New Roman"/>
              </a:rPr>
              <a:t>служебную </a:t>
            </a:r>
            <a:r>
              <a:rPr sz="1400" b="1" i="1" spc="-10" dirty="0">
                <a:latin typeface="Trebuchet MS" panose="020B0603020202020204" pitchFamily="34" charset="0"/>
                <a:cs typeface="Times New Roman"/>
              </a:rPr>
              <a:t>командировку </a:t>
            </a:r>
            <a:r>
              <a:rPr sz="1400" i="1" dirty="0">
                <a:latin typeface="Trebuchet MS" panose="020B0603020202020204" pitchFamily="34" charset="0"/>
                <a:cs typeface="Times New Roman"/>
              </a:rPr>
              <a:t>или </a:t>
            </a:r>
            <a:r>
              <a:rPr sz="1400" i="1" spc="-10" dirty="0">
                <a:latin typeface="Trebuchet MS" panose="020B0603020202020204" pitchFamily="34" charset="0"/>
                <a:cs typeface="Times New Roman"/>
              </a:rPr>
              <a:t>служебную</a:t>
            </a:r>
            <a:r>
              <a:rPr sz="1400" i="1" spc="85" dirty="0">
                <a:latin typeface="Trebuchet MS" panose="020B0603020202020204" pitchFamily="34" charset="0"/>
                <a:cs typeface="Times New Roman"/>
              </a:rPr>
              <a:t> </a:t>
            </a:r>
            <a:r>
              <a:rPr sz="1400" i="1" spc="-5" dirty="0">
                <a:latin typeface="Trebuchet MS" panose="020B0603020202020204" pitchFamily="34" charset="0"/>
                <a:cs typeface="Times New Roman"/>
              </a:rPr>
              <a:t>поездку;</a:t>
            </a:r>
            <a:endParaRPr sz="1400" dirty="0">
              <a:latin typeface="Trebuchet MS" panose="020B0603020202020204" pitchFamily="34" charset="0"/>
              <a:cs typeface="Times New Roman"/>
            </a:endParaRPr>
          </a:p>
          <a:p>
            <a:pPr marL="12700">
              <a:lnSpc>
                <a:spcPts val="1300"/>
              </a:lnSpc>
              <a:buAutoNum type="arabicParenR" startAt="17"/>
              <a:tabLst>
                <a:tab pos="292735" algn="l"/>
              </a:tabLst>
            </a:pPr>
            <a:r>
              <a:rPr sz="1400" i="1" spc="-5" dirty="0">
                <a:latin typeface="Trebuchet MS" panose="020B0603020202020204" pitchFamily="34" charset="0"/>
                <a:cs typeface="Times New Roman"/>
              </a:rPr>
              <a:t>приобретение </a:t>
            </a:r>
            <a:r>
              <a:rPr sz="1400" b="1" i="1" spc="-5" dirty="0">
                <a:latin typeface="Trebuchet MS" panose="020B0603020202020204" pitchFamily="34" charset="0"/>
                <a:cs typeface="Times New Roman"/>
              </a:rPr>
              <a:t>юридических услу</a:t>
            </a:r>
            <a:r>
              <a:rPr sz="1400" i="1" spc="-5" dirty="0">
                <a:latin typeface="Trebuchet MS" panose="020B0603020202020204" pitchFamily="34" charset="0"/>
                <a:cs typeface="Times New Roman"/>
              </a:rPr>
              <a:t>г </a:t>
            </a:r>
            <a:r>
              <a:rPr sz="1400" i="1" dirty="0">
                <a:latin typeface="Trebuchet MS" panose="020B0603020202020204" pitchFamily="34" charset="0"/>
                <a:cs typeface="Times New Roman"/>
              </a:rPr>
              <a:t>(в </a:t>
            </a:r>
            <a:r>
              <a:rPr sz="1400" i="1" spc="-20" dirty="0">
                <a:latin typeface="Trebuchet MS" panose="020B0603020202020204" pitchFamily="34" charset="0"/>
                <a:cs typeface="Times New Roman"/>
              </a:rPr>
              <a:t>том </a:t>
            </a:r>
            <a:r>
              <a:rPr sz="1400" i="1" spc="5" dirty="0">
                <a:latin typeface="Trebuchet MS" panose="020B0603020202020204" pitchFamily="34" charset="0"/>
                <a:cs typeface="Times New Roman"/>
              </a:rPr>
              <a:t>числе </a:t>
            </a:r>
            <a:r>
              <a:rPr sz="1400" i="1" spc="-5" dirty="0">
                <a:latin typeface="Trebuchet MS" panose="020B0603020202020204" pitchFamily="34" charset="0"/>
                <a:cs typeface="Times New Roman"/>
              </a:rPr>
              <a:t>услуг нотариусов, адвокатов, представителей </a:t>
            </a:r>
            <a:r>
              <a:rPr sz="1400" i="1" dirty="0">
                <a:latin typeface="Trebuchet MS" panose="020B0603020202020204" pitchFamily="34" charset="0"/>
                <a:cs typeface="Times New Roman"/>
              </a:rPr>
              <a:t>в</a:t>
            </a:r>
            <a:r>
              <a:rPr sz="1400" i="1" spc="75" dirty="0">
                <a:latin typeface="Trebuchet MS" panose="020B0603020202020204" pitchFamily="34" charset="0"/>
                <a:cs typeface="Times New Roman"/>
              </a:rPr>
              <a:t> </a:t>
            </a:r>
            <a:r>
              <a:rPr sz="1400" i="1" dirty="0">
                <a:latin typeface="Trebuchet MS" panose="020B0603020202020204" pitchFamily="34" charset="0"/>
                <a:cs typeface="Times New Roman"/>
              </a:rPr>
              <a:t>суде);</a:t>
            </a:r>
            <a:endParaRPr sz="1400" dirty="0">
              <a:latin typeface="Trebuchet MS" panose="020B0603020202020204" pitchFamily="34" charset="0"/>
              <a:cs typeface="Times New Roman"/>
            </a:endParaRPr>
          </a:p>
          <a:p>
            <a:pPr marL="12700" marR="768985">
              <a:lnSpc>
                <a:spcPct val="77500"/>
              </a:lnSpc>
              <a:spcBef>
                <a:spcPts val="185"/>
              </a:spcBef>
              <a:buFont typeface="Times New Roman"/>
              <a:buAutoNum type="arabicParenR" startAt="17"/>
              <a:tabLst>
                <a:tab pos="293370" algn="l"/>
              </a:tabLst>
            </a:pPr>
            <a:r>
              <a:rPr sz="1400" b="1" i="1" spc="-5" dirty="0">
                <a:latin typeface="Trebuchet MS" panose="020B0603020202020204" pitchFamily="34" charset="0"/>
                <a:cs typeface="Times New Roman"/>
              </a:rPr>
              <a:t>проведение </a:t>
            </a:r>
            <a:r>
              <a:rPr sz="1400" b="1" i="1" spc="-10" dirty="0">
                <a:latin typeface="Trebuchet MS" panose="020B0603020202020204" pitchFamily="34" charset="0"/>
                <a:cs typeface="Times New Roman"/>
              </a:rPr>
              <a:t>технического обслуживания</a:t>
            </a:r>
            <a:r>
              <a:rPr sz="1400" i="1" spc="-10" dirty="0">
                <a:latin typeface="Trebuchet MS" panose="020B0603020202020204" pitchFamily="34" charset="0"/>
                <a:cs typeface="Times New Roman"/>
              </a:rPr>
              <a:t>, технической </a:t>
            </a:r>
            <a:r>
              <a:rPr sz="1400" i="1" spc="-5" dirty="0">
                <a:latin typeface="Trebuchet MS" panose="020B0603020202020204" pitchFamily="34" charset="0"/>
                <a:cs typeface="Times New Roman"/>
              </a:rPr>
              <a:t>поддержки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ремонта оборудования, средств </a:t>
            </a:r>
            <a:r>
              <a:rPr sz="1400" i="1" dirty="0">
                <a:latin typeface="Trebuchet MS" panose="020B0603020202020204" pitchFamily="34" charset="0"/>
                <a:cs typeface="Times New Roman"/>
              </a:rPr>
              <a:t>и  устройств </a:t>
            </a:r>
            <a:r>
              <a:rPr sz="1400" i="1" spc="-5" dirty="0">
                <a:latin typeface="Trebuchet MS" panose="020B0603020202020204" pitchFamily="34" charset="0"/>
                <a:cs typeface="Times New Roman"/>
              </a:rPr>
              <a:t>связи, транспортных средств, </a:t>
            </a:r>
            <a:r>
              <a:rPr sz="1400" i="1" spc="-10" dirty="0">
                <a:latin typeface="Trebuchet MS" panose="020B0603020202020204" pitchFamily="34" charset="0"/>
                <a:cs typeface="Times New Roman"/>
              </a:rPr>
              <a:t>компьютерной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оргтехники, </a:t>
            </a:r>
            <a:r>
              <a:rPr sz="1400" i="1" dirty="0">
                <a:latin typeface="Trebuchet MS" panose="020B0603020202020204" pitchFamily="34" charset="0"/>
                <a:cs typeface="Times New Roman"/>
              </a:rPr>
              <a:t>презентационного и </a:t>
            </a:r>
            <a:r>
              <a:rPr sz="1400" i="1" spc="-5" dirty="0">
                <a:latin typeface="Trebuchet MS" panose="020B0603020202020204" pitchFamily="34" charset="0"/>
                <a:cs typeface="Times New Roman"/>
              </a:rPr>
              <a:t>уникального  оборудования, </a:t>
            </a:r>
            <a:r>
              <a:rPr sz="1400" i="1" spc="-10" dirty="0">
                <a:latin typeface="Trebuchet MS" panose="020B0603020202020204" pitchFamily="34" charset="0"/>
                <a:cs typeface="Times New Roman"/>
              </a:rPr>
              <a:t>контрольно-кассовых </a:t>
            </a:r>
            <a:r>
              <a:rPr sz="1400" i="1" dirty="0">
                <a:latin typeface="Trebuchet MS" panose="020B0603020202020204" pitchFamily="34" charset="0"/>
                <a:cs typeface="Times New Roman"/>
              </a:rPr>
              <a:t>машин, иной </a:t>
            </a:r>
            <a:r>
              <a:rPr sz="1400" i="1" spc="-5" dirty="0">
                <a:latin typeface="Trebuchet MS" panose="020B0603020202020204" pitchFamily="34" charset="0"/>
                <a:cs typeface="Times New Roman"/>
              </a:rPr>
              <a:t>техники </a:t>
            </a:r>
            <a:r>
              <a:rPr sz="1400" i="1" dirty="0">
                <a:latin typeface="Trebuchet MS" panose="020B0603020202020204" pitchFamily="34" charset="0"/>
                <a:cs typeface="Times New Roman"/>
              </a:rPr>
              <a:t>и</a:t>
            </a:r>
            <a:r>
              <a:rPr sz="1400" i="1" spc="-75" dirty="0">
                <a:latin typeface="Trebuchet MS" panose="020B0603020202020204" pitchFamily="34" charset="0"/>
                <a:cs typeface="Times New Roman"/>
              </a:rPr>
              <a:t> </a:t>
            </a:r>
            <a:r>
              <a:rPr sz="1400" i="1" spc="-5" dirty="0">
                <a:latin typeface="Trebuchet MS" panose="020B0603020202020204" pitchFamily="34" charset="0"/>
                <a:cs typeface="Times New Roman"/>
              </a:rPr>
              <a:t>оборудования;</a:t>
            </a:r>
            <a:endParaRPr sz="1400" dirty="0">
              <a:latin typeface="Trebuchet MS" panose="020B0603020202020204" pitchFamily="34" charset="0"/>
              <a:cs typeface="Times New Roman"/>
            </a:endParaRPr>
          </a:p>
          <a:p>
            <a:pPr marL="292735" indent="-280035">
              <a:lnSpc>
                <a:spcPts val="1105"/>
              </a:lnSpc>
              <a:buFont typeface="Times New Roman"/>
              <a:buAutoNum type="arabicParenR" startAt="17"/>
              <a:tabLst>
                <a:tab pos="293370" algn="l"/>
              </a:tabLst>
            </a:pPr>
            <a:r>
              <a:rPr sz="1400" b="1" i="1" spc="-5" dirty="0">
                <a:latin typeface="Trebuchet MS" panose="020B0603020202020204" pitchFamily="34" charset="0"/>
                <a:cs typeface="Times New Roman"/>
              </a:rPr>
              <a:t>осуществляется закупка услуг </a:t>
            </a:r>
            <a:r>
              <a:rPr sz="1400" b="1" i="1" dirty="0">
                <a:latin typeface="Trebuchet MS" panose="020B0603020202020204" pitchFamily="34" charset="0"/>
                <a:cs typeface="Times New Roman"/>
              </a:rPr>
              <a:t>по </a:t>
            </a:r>
            <a:r>
              <a:rPr sz="1400" b="1" i="1" spc="-10" dirty="0">
                <a:latin typeface="Trebuchet MS" panose="020B0603020202020204" pitchFamily="34" charset="0"/>
                <a:cs typeface="Times New Roman"/>
              </a:rPr>
              <a:t>сопровождению, </a:t>
            </a:r>
            <a:r>
              <a:rPr sz="1400" b="1" i="1" dirty="0">
                <a:latin typeface="Trebuchet MS" panose="020B0603020202020204" pitchFamily="34" charset="0"/>
                <a:cs typeface="Times New Roman"/>
              </a:rPr>
              <a:t>обновлению и </a:t>
            </a:r>
            <a:r>
              <a:rPr sz="1400" b="1" i="1" spc="-5" dirty="0">
                <a:latin typeface="Trebuchet MS" panose="020B0603020202020204" pitchFamily="34" charset="0"/>
                <a:cs typeface="Times New Roman"/>
              </a:rPr>
              <a:t>доработке </a:t>
            </a:r>
            <a:r>
              <a:rPr sz="1400" b="1" i="1" dirty="0">
                <a:latin typeface="Trebuchet MS" panose="020B0603020202020204" pitchFamily="34" charset="0"/>
                <a:cs typeface="Times New Roman"/>
              </a:rPr>
              <a:t>программного</a:t>
            </a:r>
            <a:r>
              <a:rPr sz="1400" b="1" i="1" spc="-60" dirty="0">
                <a:latin typeface="Trebuchet MS" panose="020B0603020202020204" pitchFamily="34" charset="0"/>
                <a:cs typeface="Times New Roman"/>
              </a:rPr>
              <a:t> </a:t>
            </a:r>
            <a:r>
              <a:rPr sz="1400" b="1" i="1" spc="-5" dirty="0">
                <a:latin typeface="Trebuchet MS" panose="020B0603020202020204" pitchFamily="34" charset="0"/>
                <a:cs typeface="Times New Roman"/>
              </a:rPr>
              <a:t>обеспечени</a:t>
            </a:r>
            <a:r>
              <a:rPr sz="1400" i="1" spc="-5" dirty="0">
                <a:latin typeface="Trebuchet MS" panose="020B0603020202020204" pitchFamily="34" charset="0"/>
                <a:cs typeface="Times New Roman"/>
              </a:rPr>
              <a:t>я,</a:t>
            </a:r>
            <a:endParaRPr sz="1400" dirty="0">
              <a:latin typeface="Trebuchet MS" panose="020B0603020202020204" pitchFamily="34" charset="0"/>
              <a:cs typeface="Times New Roman"/>
            </a:endParaRPr>
          </a:p>
          <a:p>
            <a:pPr marL="12700" marR="98425">
              <a:lnSpc>
                <a:spcPct val="77400"/>
              </a:lnSpc>
              <a:spcBef>
                <a:spcPts val="190"/>
              </a:spcBef>
            </a:pPr>
            <a:r>
              <a:rPr sz="1400" i="1" dirty="0">
                <a:latin typeface="Trebuchet MS" panose="020B0603020202020204" pitchFamily="34" charset="0"/>
                <a:cs typeface="Times New Roman"/>
              </a:rPr>
              <a:t>специализированных </a:t>
            </a:r>
            <a:r>
              <a:rPr sz="1400" i="1" spc="-5" dirty="0">
                <a:latin typeface="Trebuchet MS" panose="020B0603020202020204" pitchFamily="34" charset="0"/>
                <a:cs typeface="Times New Roman"/>
              </a:rPr>
              <a:t>информационных, бухгалтерских, </a:t>
            </a:r>
            <a:r>
              <a:rPr sz="1400" i="1" dirty="0">
                <a:latin typeface="Trebuchet MS" panose="020B0603020202020204" pitchFamily="34" charset="0"/>
                <a:cs typeface="Times New Roman"/>
              </a:rPr>
              <a:t>управленческих, </a:t>
            </a:r>
            <a:r>
              <a:rPr sz="1400" i="1" spc="-10" dirty="0">
                <a:latin typeface="Trebuchet MS" panose="020B0603020202020204" pitchFamily="34" charset="0"/>
                <a:cs typeface="Times New Roman"/>
              </a:rPr>
              <a:t>экономических, </a:t>
            </a:r>
            <a:r>
              <a:rPr sz="1400" i="1" spc="-5" dirty="0">
                <a:latin typeface="Trebuchet MS" panose="020B0603020202020204" pitchFamily="34" charset="0"/>
                <a:cs typeface="Times New Roman"/>
              </a:rPr>
              <a:t>справочно-правовых систем,  системы </a:t>
            </a:r>
            <a:r>
              <a:rPr sz="1400" i="1" dirty="0">
                <a:latin typeface="Trebuchet MS" panose="020B0603020202020204" pitchFamily="34" charset="0"/>
                <a:cs typeface="Times New Roman"/>
              </a:rPr>
              <a:t>защиты </a:t>
            </a:r>
            <a:r>
              <a:rPr sz="1400" i="1" spc="-5" dirty="0">
                <a:latin typeface="Trebuchet MS" panose="020B0603020202020204" pitchFamily="34" charset="0"/>
                <a:cs typeface="Times New Roman"/>
              </a:rPr>
              <a:t>персональных </a:t>
            </a:r>
            <a:r>
              <a:rPr sz="1400" i="1" dirty="0">
                <a:latin typeface="Trebuchet MS" panose="020B0603020202020204" pitchFamily="34" charset="0"/>
                <a:cs typeface="Times New Roman"/>
              </a:rPr>
              <a:t>данных и </a:t>
            </a:r>
            <a:r>
              <a:rPr sz="1400" i="1" spc="-5" dirty="0">
                <a:latin typeface="Trebuchet MS" panose="020B0603020202020204" pitchFamily="34" charset="0"/>
                <a:cs typeface="Times New Roman"/>
              </a:rPr>
              <a:t>других систем, </a:t>
            </a:r>
            <a:r>
              <a:rPr sz="1400" i="1" spc="5" dirty="0">
                <a:latin typeface="Trebuchet MS" panose="020B0603020202020204" pitchFamily="34" charset="0"/>
                <a:cs typeface="Times New Roman"/>
              </a:rPr>
              <a:t>установленных </a:t>
            </a:r>
            <a:r>
              <a:rPr sz="1400" i="1" dirty="0">
                <a:latin typeface="Trebuchet MS" panose="020B0603020202020204" pitchFamily="34" charset="0"/>
                <a:cs typeface="Times New Roman"/>
              </a:rPr>
              <a:t>у </a:t>
            </a:r>
            <a:r>
              <a:rPr sz="1400" i="1" spc="-10" dirty="0">
                <a:latin typeface="Trebuchet MS" panose="020B0603020202020204" pitchFamily="34" charset="0"/>
                <a:cs typeface="Times New Roman"/>
              </a:rPr>
              <a:t>заказчика. </a:t>
            </a:r>
            <a:r>
              <a:rPr sz="1400" i="1" spc="-5" dirty="0">
                <a:latin typeface="Trebuchet MS" panose="020B0603020202020204" pitchFamily="34" charset="0"/>
                <a:cs typeface="Times New Roman"/>
              </a:rPr>
              <a:t>Заказчик </a:t>
            </a:r>
            <a:r>
              <a:rPr sz="1400" i="1" dirty="0">
                <a:latin typeface="Trebuchet MS" panose="020B0603020202020204" pitchFamily="34" charset="0"/>
                <a:cs typeface="Times New Roman"/>
              </a:rPr>
              <a:t>вправе заключить 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 </a:t>
            </a:r>
            <a:r>
              <a:rPr sz="1400" i="1" spc="-5" dirty="0">
                <a:latin typeface="Trebuchet MS" panose="020B0603020202020204" pitchFamily="34" charset="0"/>
                <a:cs typeface="Times New Roman"/>
              </a:rPr>
              <a:t>настоящим </a:t>
            </a:r>
            <a:r>
              <a:rPr sz="1400" i="1" spc="-10" dirty="0">
                <a:latin typeface="Trebuchet MS" panose="020B0603020202020204" pitchFamily="34" charset="0"/>
                <a:cs typeface="Times New Roman"/>
              </a:rPr>
              <a:t>пунктом </a:t>
            </a:r>
            <a:r>
              <a:rPr sz="1400" i="1" spc="-5" dirty="0">
                <a:latin typeface="Trebuchet MS" panose="020B0603020202020204" pitchFamily="34" charset="0"/>
                <a:cs typeface="Times New Roman"/>
              </a:rPr>
              <a:t>договор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контрагентом, </a:t>
            </a:r>
            <a:r>
              <a:rPr sz="1400" i="1" dirty="0">
                <a:latin typeface="Trebuchet MS" panose="020B0603020202020204" pitchFamily="34" charset="0"/>
                <a:cs typeface="Times New Roman"/>
              </a:rPr>
              <a:t>у </a:t>
            </a:r>
            <a:r>
              <a:rPr sz="1400" i="1" spc="-10" dirty="0">
                <a:latin typeface="Trebuchet MS" panose="020B0603020202020204" pitchFamily="34" charset="0"/>
                <a:cs typeface="Times New Roman"/>
              </a:rPr>
              <a:t>которого </a:t>
            </a:r>
            <a:r>
              <a:rPr sz="1400" i="1" spc="-15" dirty="0">
                <a:latin typeface="Trebuchet MS" panose="020B0603020202020204" pitchFamily="34" charset="0"/>
                <a:cs typeface="Times New Roman"/>
              </a:rPr>
              <a:t>Заказчиком </a:t>
            </a:r>
            <a:r>
              <a:rPr sz="1400" i="1" dirty="0">
                <a:latin typeface="Trebuchet MS" panose="020B0603020202020204" pitchFamily="34" charset="0"/>
                <a:cs typeface="Times New Roman"/>
              </a:rPr>
              <a:t>ранее были </a:t>
            </a:r>
            <a:r>
              <a:rPr sz="1400" i="1" spc="-5" dirty="0">
                <a:latin typeface="Trebuchet MS" panose="020B0603020202020204" pitchFamily="34" charset="0"/>
                <a:cs typeface="Times New Roman"/>
              </a:rPr>
              <a:t>приобретены  соответствующие </a:t>
            </a:r>
            <a:r>
              <a:rPr sz="1400" i="1" dirty="0">
                <a:latin typeface="Trebuchet MS" panose="020B0603020202020204" pitchFamily="34" charset="0"/>
                <a:cs typeface="Times New Roman"/>
              </a:rPr>
              <a:t>программные </a:t>
            </a:r>
            <a:r>
              <a:rPr sz="1400" i="1" spc="-10" dirty="0">
                <a:latin typeface="Trebuchet MS" panose="020B0603020202020204" pitchFamily="34" charset="0"/>
                <a:cs typeface="Times New Roman"/>
              </a:rPr>
              <a:t>продукты, </a:t>
            </a:r>
            <a:r>
              <a:rPr sz="1400" i="1" spc="-5" dirty="0">
                <a:latin typeface="Trebuchet MS" panose="020B0603020202020204" pitchFamily="34" charset="0"/>
                <a:cs typeface="Times New Roman"/>
              </a:rPr>
              <a:t>справочные системы </a:t>
            </a:r>
            <a:r>
              <a:rPr sz="1400" i="1" dirty="0">
                <a:latin typeface="Trebuchet MS" panose="020B0603020202020204" pitchFamily="34" charset="0"/>
                <a:cs typeface="Times New Roman"/>
              </a:rPr>
              <a:t>и</a:t>
            </a:r>
            <a:r>
              <a:rPr sz="1400" i="1" spc="-90" dirty="0">
                <a:latin typeface="Trebuchet MS" panose="020B0603020202020204" pitchFamily="34" charset="0"/>
                <a:cs typeface="Times New Roman"/>
              </a:rPr>
              <a:t> </a:t>
            </a:r>
            <a:r>
              <a:rPr sz="1400" i="1" dirty="0">
                <a:latin typeface="Trebuchet MS" panose="020B0603020202020204" pitchFamily="34" charset="0"/>
                <a:cs typeface="Times New Roman"/>
              </a:rPr>
              <a:t>т.п.;</a:t>
            </a:r>
            <a:endParaRPr sz="1400" dirty="0">
              <a:latin typeface="Trebuchet MS" panose="020B0603020202020204" pitchFamily="34" charset="0"/>
              <a:cs typeface="Times New Roman"/>
            </a:endParaRPr>
          </a:p>
          <a:p>
            <a:pPr marL="12700" marR="306070">
              <a:lnSpc>
                <a:spcPct val="77100"/>
              </a:lnSpc>
              <a:spcBef>
                <a:spcPts val="10"/>
              </a:spcBef>
              <a:buFont typeface="Times New Roman"/>
              <a:buAutoNum type="arabicParenR" startAt="20"/>
              <a:tabLst>
                <a:tab pos="293370" algn="l"/>
              </a:tabLst>
            </a:pPr>
            <a:r>
              <a:rPr sz="1400" b="1" i="1" spc="-5" dirty="0">
                <a:latin typeface="Trebuchet MS" panose="020B0603020202020204" pitchFamily="34" charset="0"/>
                <a:cs typeface="Times New Roman"/>
              </a:rPr>
              <a:t>осуществляется повторная закупка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связи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расторжением </a:t>
            </a:r>
            <a:r>
              <a:rPr sz="1400" i="1" spc="-5" dirty="0">
                <a:latin typeface="Trebuchet MS" panose="020B0603020202020204" pitchFamily="34" charset="0"/>
                <a:cs typeface="Times New Roman"/>
              </a:rPr>
              <a:t>первоначального договора </a:t>
            </a:r>
            <a:r>
              <a:rPr sz="1400" i="1" dirty="0">
                <a:latin typeface="Trebuchet MS" panose="020B0603020202020204" pitchFamily="34" charset="0"/>
                <a:cs typeface="Times New Roman"/>
              </a:rPr>
              <a:t>по причине  </a:t>
            </a:r>
            <a:r>
              <a:rPr sz="1400" i="1" spc="-5" dirty="0">
                <a:latin typeface="Trebuchet MS" panose="020B0603020202020204" pitchFamily="34" charset="0"/>
                <a:cs typeface="Times New Roman"/>
              </a:rPr>
              <a:t>неисполнения </a:t>
            </a:r>
            <a:r>
              <a:rPr sz="1400" i="1" dirty="0">
                <a:latin typeface="Trebuchet MS" panose="020B0603020202020204" pitchFamily="34" charset="0"/>
                <a:cs typeface="Times New Roman"/>
              </a:rPr>
              <a:t>или ненадлежащего </a:t>
            </a:r>
            <a:r>
              <a:rPr sz="1400" i="1" spc="-5" dirty="0">
                <a:latin typeface="Trebuchet MS" panose="020B0603020202020204" pitchFamily="34" charset="0"/>
                <a:cs typeface="Times New Roman"/>
              </a:rPr>
              <a:t>исполнения </a:t>
            </a:r>
            <a:r>
              <a:rPr sz="1400" i="1" spc="-10" dirty="0">
                <a:latin typeface="Trebuchet MS" panose="020B0603020202020204" pitchFamily="34" charset="0"/>
                <a:cs typeface="Times New Roman"/>
              </a:rPr>
              <a:t>поставщиком </a:t>
            </a:r>
            <a:r>
              <a:rPr sz="1400" i="1" spc="-5" dirty="0">
                <a:latin typeface="Trebuchet MS" panose="020B0603020202020204" pitchFamily="34" charset="0"/>
                <a:cs typeface="Times New Roman"/>
              </a:rPr>
              <a:t>(исполнителем, </a:t>
            </a:r>
            <a:r>
              <a:rPr sz="1400" i="1" spc="-15" dirty="0">
                <a:latin typeface="Trebuchet MS" panose="020B0603020202020204" pitchFamily="34" charset="0"/>
                <a:cs typeface="Times New Roman"/>
              </a:rPr>
              <a:t>подрядчиком) </a:t>
            </a:r>
            <a:r>
              <a:rPr sz="1400" i="1" spc="-5" dirty="0">
                <a:latin typeface="Trebuchet MS" panose="020B0603020202020204" pitchFamily="34" charset="0"/>
                <a:cs typeface="Times New Roman"/>
              </a:rPr>
              <a:t>своих </a:t>
            </a:r>
            <a:r>
              <a:rPr sz="1400" i="1" spc="-10" dirty="0">
                <a:latin typeface="Trebuchet MS" panose="020B0603020202020204" pitchFamily="34" charset="0"/>
                <a:cs typeface="Times New Roman"/>
              </a:rPr>
              <a:t>обязательств </a:t>
            </a:r>
            <a:r>
              <a:rPr sz="1400" i="1" dirty="0">
                <a:latin typeface="Trebuchet MS" panose="020B0603020202020204" pitchFamily="34" charset="0"/>
                <a:cs typeface="Times New Roman"/>
              </a:rPr>
              <a:t>по  </a:t>
            </a:r>
            <a:r>
              <a:rPr sz="1400" i="1" spc="-15" dirty="0">
                <a:latin typeface="Trebuchet MS" panose="020B0603020202020204" pitchFamily="34" charset="0"/>
                <a:cs typeface="Times New Roman"/>
              </a:rPr>
              <a:t>договору. </a:t>
            </a:r>
            <a:r>
              <a:rPr sz="1400" i="1" spc="-5" dirty="0">
                <a:latin typeface="Trebuchet MS" panose="020B0603020202020204" pitchFamily="34" charset="0"/>
                <a:cs typeface="Times New Roman"/>
              </a:rPr>
              <a:t>При </a:t>
            </a:r>
            <a:r>
              <a:rPr sz="1400" i="1" spc="-20" dirty="0">
                <a:latin typeface="Trebuchet MS" panose="020B0603020202020204" pitchFamily="34" charset="0"/>
                <a:cs typeface="Times New Roman"/>
              </a:rPr>
              <a:t>этом </a:t>
            </a:r>
            <a:r>
              <a:rPr sz="1400" i="1" dirty="0">
                <a:latin typeface="Trebuchet MS" panose="020B0603020202020204" pitchFamily="34" charset="0"/>
                <a:cs typeface="Times New Roman"/>
              </a:rPr>
              <a:t>условия </a:t>
            </a:r>
            <a:r>
              <a:rPr sz="1400" i="1" spc="-5" dirty="0">
                <a:latin typeface="Trebuchet MS" panose="020B0603020202020204" pitchFamily="34" charset="0"/>
                <a:cs typeface="Times New Roman"/>
              </a:rPr>
              <a:t>нового договора </a:t>
            </a:r>
            <a:r>
              <a:rPr sz="1400" i="1" dirty="0">
                <a:latin typeface="Trebuchet MS" panose="020B0603020202020204" pitchFamily="34" charset="0"/>
                <a:cs typeface="Times New Roman"/>
              </a:rPr>
              <a:t>могут </a:t>
            </a:r>
            <a:r>
              <a:rPr sz="1400" i="1" spc="-5" dirty="0">
                <a:latin typeface="Trebuchet MS" panose="020B0603020202020204" pitchFamily="34" charset="0"/>
                <a:cs typeface="Times New Roman"/>
              </a:rPr>
              <a:t>быть изменены </a:t>
            </a:r>
            <a:r>
              <a:rPr sz="1400" i="1" dirty="0">
                <a:latin typeface="Trebuchet MS" panose="020B0603020202020204" pitchFamily="34" charset="0"/>
                <a:cs typeface="Times New Roman"/>
              </a:rPr>
              <a:t>при </a:t>
            </a:r>
            <a:r>
              <a:rPr sz="1400" i="1" spc="-5" dirty="0">
                <a:latin typeface="Trebuchet MS" panose="020B0603020202020204" pitchFamily="34" charset="0"/>
                <a:cs typeface="Times New Roman"/>
              </a:rPr>
              <a:t>соответствующем обосновании;</a:t>
            </a:r>
            <a:endParaRPr sz="1400" dirty="0">
              <a:latin typeface="Trebuchet MS" panose="020B0603020202020204" pitchFamily="34" charset="0"/>
              <a:cs typeface="Times New Roman"/>
            </a:endParaRPr>
          </a:p>
          <a:p>
            <a:pPr marL="12700" marR="167640">
              <a:lnSpc>
                <a:spcPct val="77200"/>
              </a:lnSpc>
              <a:spcBef>
                <a:spcPts val="10"/>
              </a:spcBef>
              <a:buFont typeface="Times New Roman"/>
              <a:buAutoNum type="arabicParenR" startAt="20"/>
              <a:tabLst>
                <a:tab pos="293370" algn="l"/>
              </a:tabLst>
            </a:pPr>
            <a:r>
              <a:rPr sz="1400" b="1" i="1" dirty="0">
                <a:latin typeface="Trebuchet MS" panose="020B0603020202020204" pitchFamily="34" charset="0"/>
                <a:cs typeface="Times New Roman"/>
              </a:rPr>
              <a:t>при </a:t>
            </a:r>
            <a:r>
              <a:rPr sz="1400" b="1" i="1" spc="-5" dirty="0">
                <a:latin typeface="Trebuchet MS" panose="020B0603020202020204" pitchFamily="34" charset="0"/>
                <a:cs typeface="Times New Roman"/>
              </a:rPr>
              <a:t>осуществлении </a:t>
            </a:r>
            <a:r>
              <a:rPr sz="1400" b="1" i="1" dirty="0">
                <a:latin typeface="Trebuchet MS" panose="020B0603020202020204" pitchFamily="34" charset="0"/>
                <a:cs typeface="Times New Roman"/>
              </a:rPr>
              <a:t>закупки </a:t>
            </a:r>
            <a:r>
              <a:rPr sz="1400" b="1" i="1" spc="-5" dirty="0">
                <a:latin typeface="Trebuchet MS" panose="020B0603020202020204" pitchFamily="34" charset="0"/>
                <a:cs typeface="Times New Roman"/>
              </a:rPr>
              <a:t>финансовых услуг </a:t>
            </a:r>
            <a:r>
              <a:rPr sz="1400" i="1" dirty="0">
                <a:latin typeface="Trebuchet MS" panose="020B0603020202020204" pitchFamily="34" charset="0"/>
                <a:cs typeface="Times New Roman"/>
              </a:rPr>
              <a:t>(аудит, кредит, гарантия, лизинг, заключение </a:t>
            </a:r>
            <a:r>
              <a:rPr sz="1400" i="1" spc="-5" dirty="0">
                <a:latin typeface="Trebuchet MS" panose="020B0603020202020204" pitchFamily="34" charset="0"/>
                <a:cs typeface="Times New Roman"/>
              </a:rPr>
              <a:t>договора  </a:t>
            </a:r>
            <a:r>
              <a:rPr sz="1400" i="1" spc="-15" dirty="0">
                <a:latin typeface="Trebuchet MS" panose="020B0603020202020204" pitchFamily="34" charset="0"/>
                <a:cs typeface="Times New Roman"/>
              </a:rPr>
              <a:t>банковского </a:t>
            </a:r>
            <a:r>
              <a:rPr sz="1400" i="1" spc="-10" dirty="0">
                <a:latin typeface="Trebuchet MS" panose="020B0603020202020204" pitchFamily="34" charset="0"/>
                <a:cs typeface="Times New Roman"/>
              </a:rPr>
              <a:t>счета, </a:t>
            </a:r>
            <a:r>
              <a:rPr sz="1400" i="1" dirty="0">
                <a:latin typeface="Trebuchet MS" panose="020B0603020202020204" pitchFamily="34" charset="0"/>
                <a:cs typeface="Times New Roman"/>
              </a:rPr>
              <a:t>заключение договора </a:t>
            </a:r>
            <a:r>
              <a:rPr sz="1400" i="1" spc="5" dirty="0">
                <a:latin typeface="Trebuchet MS" panose="020B0603020202020204" pitchFamily="34" charset="0"/>
                <a:cs typeface="Times New Roman"/>
              </a:rPr>
              <a:t>вклада </a:t>
            </a:r>
            <a:r>
              <a:rPr sz="1400" i="1" dirty="0">
                <a:latin typeface="Trebuchet MS" panose="020B0603020202020204" pitchFamily="34" charset="0"/>
                <a:cs typeface="Times New Roman"/>
              </a:rPr>
              <a:t>(депозита), </a:t>
            </a:r>
            <a:r>
              <a:rPr sz="1400" i="1" spc="-5" dirty="0">
                <a:latin typeface="Trebuchet MS" panose="020B0603020202020204" pitchFamily="34" charset="0"/>
                <a:cs typeface="Times New Roman"/>
              </a:rPr>
              <a:t>страхование, оказание </a:t>
            </a:r>
            <a:r>
              <a:rPr sz="1400" i="1" spc="-10" dirty="0">
                <a:latin typeface="Trebuchet MS" panose="020B0603020202020204" pitchFamily="34" charset="0"/>
                <a:cs typeface="Times New Roman"/>
              </a:rPr>
              <a:t>банковских </a:t>
            </a:r>
            <a:r>
              <a:rPr sz="1400" i="1" spc="-5" dirty="0">
                <a:latin typeface="Trebuchet MS" panose="020B0603020202020204" pitchFamily="34" charset="0"/>
                <a:cs typeface="Times New Roman"/>
              </a:rPr>
              <a:t>услуг </a:t>
            </a:r>
            <a:r>
              <a:rPr sz="1400" i="1" dirty="0">
                <a:latin typeface="Trebuchet MS" panose="020B0603020202020204" pitchFamily="34" charset="0"/>
                <a:cs typeface="Times New Roman"/>
              </a:rPr>
              <a:t>по реализации  зарплатных </a:t>
            </a:r>
            <a:r>
              <a:rPr sz="1400" i="1" spc="-5" dirty="0">
                <a:latin typeface="Trebuchet MS" panose="020B0603020202020204" pitchFamily="34" charset="0"/>
                <a:cs typeface="Times New Roman"/>
              </a:rPr>
              <a:t>проектов </a:t>
            </a:r>
            <a:r>
              <a:rPr sz="1400" i="1" spc="-10" dirty="0">
                <a:latin typeface="Trebuchet MS" panose="020B0603020202020204" pitchFamily="34" charset="0"/>
                <a:cs typeface="Times New Roman"/>
              </a:rPr>
              <a:t>заказчика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использованием </a:t>
            </a:r>
            <a:r>
              <a:rPr sz="1400" i="1" spc="-5" dirty="0">
                <a:latin typeface="Trebuchet MS" panose="020B0603020202020204" pitchFamily="34" charset="0"/>
                <a:cs typeface="Times New Roman"/>
              </a:rPr>
              <a:t>банковских </a:t>
            </a:r>
            <a:r>
              <a:rPr sz="1400" i="1" spc="-15" dirty="0">
                <a:latin typeface="Trebuchet MS" panose="020B0603020202020204" pitchFamily="34" charset="0"/>
                <a:cs typeface="Times New Roman"/>
              </a:rPr>
              <a:t>карт </a:t>
            </a:r>
            <a:r>
              <a:rPr sz="1400" i="1" spc="-10" dirty="0">
                <a:latin typeface="Trebuchet MS" panose="020B0603020202020204" pitchFamily="34" charset="0"/>
                <a:cs typeface="Times New Roman"/>
              </a:rPr>
              <a:t>работников), </a:t>
            </a:r>
            <a:r>
              <a:rPr sz="1400" i="1" spc="-5" dirty="0">
                <a:latin typeface="Trebuchet MS" panose="020B0603020202020204" pitchFamily="34" charset="0"/>
                <a:cs typeface="Times New Roman"/>
              </a:rPr>
              <a:t>услуг</a:t>
            </a:r>
            <a:r>
              <a:rPr sz="1400" i="1" spc="-65" dirty="0">
                <a:latin typeface="Trebuchet MS" panose="020B0603020202020204" pitchFamily="34" charset="0"/>
                <a:cs typeface="Times New Roman"/>
              </a:rPr>
              <a:t> </a:t>
            </a:r>
            <a:r>
              <a:rPr sz="1400" i="1" spc="-5" dirty="0" err="1">
                <a:latin typeface="Trebuchet MS" panose="020B0603020202020204" pitchFamily="34" charset="0"/>
                <a:cs typeface="Times New Roman"/>
              </a:rPr>
              <a:t>страхования</a:t>
            </a:r>
            <a:r>
              <a:rPr sz="1400" i="1" spc="-5" dirty="0">
                <a:latin typeface="Trebuchet MS" panose="020B0603020202020204" pitchFamily="34" charset="0"/>
                <a:cs typeface="Times New Roman"/>
              </a:rPr>
              <a:t>;</a:t>
            </a:r>
            <a:endParaRPr sz="1400" dirty="0">
              <a:latin typeface="Trebuchet MS" panose="020B0603020202020204" pitchFamily="34" charset="0"/>
              <a:cs typeface="Times New Roman"/>
            </a:endParaRPr>
          </a:p>
        </p:txBody>
      </p:sp>
    </p:spTree>
    <p:extLst>
      <p:ext uri="{BB962C8B-B14F-4D97-AF65-F5344CB8AC3E}">
        <p14:creationId xmlns:p14="http://schemas.microsoft.com/office/powerpoint/2010/main" val="1831172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685800"/>
            <a:ext cx="11430000" cy="5502404"/>
          </a:xfrm>
          <a:prstGeom prst="rect">
            <a:avLst/>
          </a:prstGeom>
        </p:spPr>
        <p:txBody>
          <a:bodyPr vert="horz" wrap="square" lIns="0" tIns="0" rIns="0" bIns="0" rtlCol="0">
            <a:spAutoFit/>
          </a:bodyPr>
          <a:lstStyle/>
          <a:p>
            <a:pPr marL="12700">
              <a:lnSpc>
                <a:spcPts val="1115"/>
              </a:lnSpc>
              <a:buFont typeface="Times New Roman"/>
              <a:buAutoNum type="arabicParenR" startAt="22"/>
              <a:tabLst>
                <a:tab pos="293370" algn="l"/>
              </a:tabLst>
            </a:pPr>
            <a:r>
              <a:rPr sz="1300" b="1" i="1" spc="-5" dirty="0">
                <a:latin typeface="Trebuchet MS" panose="020B0603020202020204" pitchFamily="34" charset="0"/>
                <a:cs typeface="Times New Roman"/>
              </a:rPr>
              <a:t>отсутствует </a:t>
            </a:r>
            <a:r>
              <a:rPr sz="1300" b="1" i="1" spc="-10" dirty="0">
                <a:latin typeface="Trebuchet MS" panose="020B0603020202020204" pitchFamily="34" charset="0"/>
                <a:cs typeface="Times New Roman"/>
              </a:rPr>
              <a:t>целесообразность </a:t>
            </a:r>
            <a:r>
              <a:rPr sz="1300" b="1" i="1" dirty="0">
                <a:latin typeface="Trebuchet MS" panose="020B0603020202020204" pitchFamily="34" charset="0"/>
                <a:cs typeface="Times New Roman"/>
              </a:rPr>
              <a:t>замены </a:t>
            </a:r>
            <a:r>
              <a:rPr sz="1300" b="1" i="1" spc="-5" dirty="0">
                <a:latin typeface="Trebuchet MS" panose="020B0603020202020204" pitchFamily="34" charset="0"/>
                <a:cs typeface="Times New Roman"/>
              </a:rPr>
              <a:t>поставщика </a:t>
            </a:r>
            <a:r>
              <a:rPr sz="1300" i="1" spc="-5" dirty="0">
                <a:latin typeface="Trebuchet MS" panose="020B0603020202020204" pitchFamily="34" charset="0"/>
                <a:cs typeface="Times New Roman"/>
              </a:rPr>
              <a:t>(исполнителя, </a:t>
            </a:r>
            <a:r>
              <a:rPr sz="1300" i="1" spc="-10" dirty="0">
                <a:latin typeface="Trebuchet MS" panose="020B0603020202020204" pitchFamily="34" charset="0"/>
                <a:cs typeface="Times New Roman"/>
              </a:rPr>
              <a:t>подрядчика) </a:t>
            </a:r>
            <a:r>
              <a:rPr sz="1300" i="1" dirty="0">
                <a:latin typeface="Trebuchet MS" panose="020B0603020202020204" pitchFamily="34" charset="0"/>
                <a:cs typeface="Times New Roman"/>
              </a:rPr>
              <a:t>или </a:t>
            </a:r>
            <a:r>
              <a:rPr sz="1300" i="1" spc="-5" dirty="0">
                <a:latin typeface="Trebuchet MS" panose="020B0603020202020204" pitchFamily="34" charset="0"/>
                <a:cs typeface="Times New Roman"/>
              </a:rPr>
              <a:t>ввиду </a:t>
            </a:r>
            <a:r>
              <a:rPr sz="1300" i="1" spc="-10" dirty="0">
                <a:latin typeface="Trebuchet MS" panose="020B0603020202020204" pitchFamily="34" charset="0"/>
                <a:cs typeface="Times New Roman"/>
              </a:rPr>
              <a:t>необходимости</a:t>
            </a:r>
            <a:endParaRPr sz="1300" dirty="0">
              <a:latin typeface="Trebuchet MS" panose="020B0603020202020204" pitchFamily="34" charset="0"/>
              <a:cs typeface="Times New Roman"/>
            </a:endParaRPr>
          </a:p>
          <a:p>
            <a:pPr marL="12700" marR="302260">
              <a:lnSpc>
                <a:spcPct val="77400"/>
              </a:lnSpc>
              <a:spcBef>
                <a:spcPts val="190"/>
              </a:spcBef>
            </a:pPr>
            <a:r>
              <a:rPr sz="1300" i="1" spc="-5" dirty="0">
                <a:latin typeface="Trebuchet MS" panose="020B0603020202020204" pitchFamily="34" charset="0"/>
                <a:cs typeface="Times New Roman"/>
              </a:rPr>
              <a:t>обеспечения совместимости </a:t>
            </a:r>
            <a:r>
              <a:rPr sz="1300" i="1" dirty="0">
                <a:latin typeface="Trebuchet MS" panose="020B0603020202020204" pitchFamily="34" charset="0"/>
                <a:cs typeface="Times New Roman"/>
              </a:rPr>
              <a:t>с имеющимися </a:t>
            </a:r>
            <a:r>
              <a:rPr sz="1300" i="1" spc="-5" dirty="0">
                <a:latin typeface="Trebuchet MS" panose="020B0603020202020204" pitchFamily="34" charset="0"/>
                <a:cs typeface="Times New Roman"/>
              </a:rPr>
              <a:t>товарами, </a:t>
            </a:r>
            <a:r>
              <a:rPr sz="1300" i="1" spc="-10" dirty="0">
                <a:latin typeface="Trebuchet MS" panose="020B0603020202020204" pitchFamily="34" charset="0"/>
                <a:cs typeface="Times New Roman"/>
              </a:rPr>
              <a:t>оборудованием, </a:t>
            </a:r>
            <a:r>
              <a:rPr sz="1300" i="1" spc="-5" dirty="0">
                <a:latin typeface="Trebuchet MS" panose="020B0603020202020204" pitchFamily="34" charset="0"/>
                <a:cs typeface="Times New Roman"/>
              </a:rPr>
              <a:t>технологией </a:t>
            </a:r>
            <a:r>
              <a:rPr sz="1300" i="1" dirty="0">
                <a:latin typeface="Trebuchet MS" panose="020B0603020202020204" pitchFamily="34" charset="0"/>
                <a:cs typeface="Times New Roman"/>
              </a:rPr>
              <a:t>или </a:t>
            </a:r>
            <a:r>
              <a:rPr sz="1300" i="1" spc="-5" dirty="0">
                <a:latin typeface="Trebuchet MS" panose="020B0603020202020204" pitchFamily="34" charset="0"/>
                <a:cs typeface="Times New Roman"/>
              </a:rPr>
              <a:t>услугами, учитывая  эффективность первоначальной закупки </a:t>
            </a:r>
            <a:r>
              <a:rPr sz="1300" i="1" dirty="0">
                <a:latin typeface="Trebuchet MS" panose="020B0603020202020204" pitchFamily="34" charset="0"/>
                <a:cs typeface="Times New Roman"/>
              </a:rPr>
              <a:t>с </a:t>
            </a:r>
            <a:r>
              <a:rPr sz="1300" i="1" spc="-10" dirty="0">
                <a:latin typeface="Trebuchet MS" panose="020B0603020202020204" pitchFamily="34" charset="0"/>
                <a:cs typeface="Times New Roman"/>
              </a:rPr>
              <a:t>точки </a:t>
            </a:r>
            <a:r>
              <a:rPr sz="1300" i="1" dirty="0">
                <a:latin typeface="Trebuchet MS" panose="020B0603020202020204" pitchFamily="34" charset="0"/>
                <a:cs typeface="Times New Roman"/>
              </a:rPr>
              <a:t>зрения удовлетворения </a:t>
            </a:r>
            <a:r>
              <a:rPr sz="1300" i="1" spc="-5" dirty="0">
                <a:latin typeface="Trebuchet MS" panose="020B0603020202020204" pitchFamily="34" charset="0"/>
                <a:cs typeface="Times New Roman"/>
              </a:rPr>
              <a:t>потребностей </a:t>
            </a:r>
            <a:r>
              <a:rPr sz="1300" i="1" spc="-10" dirty="0">
                <a:latin typeface="Trebuchet MS" panose="020B0603020202020204" pitchFamily="34" charset="0"/>
                <a:cs typeface="Times New Roman"/>
              </a:rPr>
              <a:t>заказчика </a:t>
            </a:r>
            <a:r>
              <a:rPr sz="1300" i="1" dirty="0">
                <a:latin typeface="Trebuchet MS" panose="020B0603020202020204" pitchFamily="34" charset="0"/>
                <a:cs typeface="Times New Roman"/>
              </a:rPr>
              <a:t>с </a:t>
            </a:r>
            <a:r>
              <a:rPr sz="1300" i="1" spc="-10" dirty="0">
                <a:latin typeface="Trebuchet MS" panose="020B0603020202020204" pitchFamily="34" charset="0"/>
                <a:cs typeface="Times New Roman"/>
              </a:rPr>
              <a:t>сохранением  </a:t>
            </a:r>
            <a:r>
              <a:rPr sz="1300" i="1" spc="-5" dirty="0">
                <a:latin typeface="Trebuchet MS" panose="020B0603020202020204" pitchFamily="34" charset="0"/>
                <a:cs typeface="Times New Roman"/>
              </a:rPr>
              <a:t>начальных </a:t>
            </a:r>
            <a:r>
              <a:rPr sz="1300" i="1" spc="10" dirty="0">
                <a:latin typeface="Trebuchet MS" panose="020B0603020202020204" pitchFamily="34" charset="0"/>
                <a:cs typeface="Times New Roman"/>
              </a:rPr>
              <a:t>цен </a:t>
            </a:r>
            <a:r>
              <a:rPr sz="1300" i="1" dirty="0">
                <a:latin typeface="Trebuchet MS" panose="020B0603020202020204" pitchFamily="34" charset="0"/>
                <a:cs typeface="Times New Roman"/>
              </a:rPr>
              <a:t>за </a:t>
            </a:r>
            <a:r>
              <a:rPr sz="1300" i="1" spc="-10" dirty="0">
                <a:latin typeface="Trebuchet MS" panose="020B0603020202020204" pitchFamily="34" charset="0"/>
                <a:cs typeface="Times New Roman"/>
              </a:rPr>
              <a:t>единицу </a:t>
            </a:r>
            <a:r>
              <a:rPr sz="1300" i="1" dirty="0">
                <a:latin typeface="Trebuchet MS" panose="020B0603020202020204" pitchFamily="34" charset="0"/>
                <a:cs typeface="Times New Roman"/>
              </a:rPr>
              <a:t>товара, </a:t>
            </a:r>
            <a:r>
              <a:rPr sz="1300" i="1" spc="-5" dirty="0">
                <a:latin typeface="Trebuchet MS" panose="020B0603020202020204" pitchFamily="34" charset="0"/>
                <a:cs typeface="Times New Roman"/>
              </a:rPr>
              <a:t>работы, услуги, разумность </a:t>
            </a:r>
            <a:r>
              <a:rPr sz="1300" i="1" spc="10" dirty="0">
                <a:latin typeface="Trebuchet MS" panose="020B0603020202020204" pitchFamily="34" charset="0"/>
                <a:cs typeface="Times New Roman"/>
              </a:rPr>
              <a:t>цены </a:t>
            </a:r>
            <a:r>
              <a:rPr sz="1300" i="1" dirty="0">
                <a:latin typeface="Trebuchet MS" panose="020B0603020202020204" pitchFamily="34" charset="0"/>
                <a:cs typeface="Times New Roman"/>
              </a:rPr>
              <a:t>и непригодность товаров или </a:t>
            </a:r>
            <a:r>
              <a:rPr sz="1300" i="1" spc="-5" dirty="0">
                <a:latin typeface="Trebuchet MS" panose="020B0603020202020204" pitchFamily="34" charset="0"/>
                <a:cs typeface="Times New Roman"/>
              </a:rPr>
              <a:t>услуг,  альтернативных</a:t>
            </a:r>
            <a:r>
              <a:rPr sz="1300" i="1" spc="-15" dirty="0">
                <a:latin typeface="Trebuchet MS" panose="020B0603020202020204" pitchFamily="34" charset="0"/>
                <a:cs typeface="Times New Roman"/>
              </a:rPr>
              <a:t> </a:t>
            </a:r>
            <a:r>
              <a:rPr sz="1300" i="1" spc="-5" dirty="0">
                <a:latin typeface="Trebuchet MS" panose="020B0603020202020204" pitchFamily="34" charset="0"/>
                <a:cs typeface="Times New Roman"/>
              </a:rPr>
              <a:t>рассматриваемым;</a:t>
            </a:r>
            <a:endParaRPr sz="1300" dirty="0">
              <a:latin typeface="Trebuchet MS" panose="020B0603020202020204" pitchFamily="34" charset="0"/>
              <a:cs typeface="Times New Roman"/>
            </a:endParaRPr>
          </a:p>
          <a:p>
            <a:pPr marL="12700" marR="422909">
              <a:lnSpc>
                <a:spcPct val="77100"/>
              </a:lnSpc>
              <a:buFont typeface="Times New Roman"/>
              <a:buAutoNum type="arabicParenR" startAt="23"/>
              <a:tabLst>
                <a:tab pos="293370" algn="l"/>
              </a:tabLst>
            </a:pPr>
            <a:r>
              <a:rPr sz="1300" b="1" i="1" spc="-5" dirty="0">
                <a:latin typeface="Trebuchet MS" panose="020B0603020202020204" pitchFamily="34" charset="0"/>
                <a:cs typeface="Times New Roman"/>
              </a:rPr>
              <a:t>приобретение </a:t>
            </a:r>
            <a:r>
              <a:rPr sz="1300" b="1" i="1" spc="-10" dirty="0">
                <a:latin typeface="Trebuchet MS" panose="020B0603020202020204" pitchFamily="34" charset="0"/>
                <a:cs typeface="Times New Roman"/>
              </a:rPr>
              <a:t>дополнительных </a:t>
            </a:r>
            <a:r>
              <a:rPr sz="1300" b="1" i="1" spc="-5" dirty="0">
                <a:latin typeface="Trebuchet MS" panose="020B0603020202020204" pitchFamily="34" charset="0"/>
                <a:cs typeface="Times New Roman"/>
              </a:rPr>
              <a:t>работ </a:t>
            </a:r>
            <a:r>
              <a:rPr sz="1300" b="1" i="1" dirty="0">
                <a:latin typeface="Trebuchet MS" panose="020B0603020202020204" pitchFamily="34" charset="0"/>
                <a:cs typeface="Times New Roman"/>
              </a:rPr>
              <a:t>или услуг</a:t>
            </a:r>
            <a:r>
              <a:rPr sz="1300" i="1" dirty="0">
                <a:latin typeface="Trebuchet MS" panose="020B0603020202020204" pitchFamily="34" charset="0"/>
                <a:cs typeface="Times New Roman"/>
              </a:rPr>
              <a:t>, не включенных в </a:t>
            </a:r>
            <a:r>
              <a:rPr sz="1300" i="1" spc="-5" dirty="0">
                <a:latin typeface="Trebuchet MS" panose="020B0603020202020204" pitchFamily="34" charset="0"/>
                <a:cs typeface="Times New Roman"/>
              </a:rPr>
              <a:t>первоначальный проект договора, </a:t>
            </a:r>
            <a:r>
              <a:rPr sz="1300" i="1" dirty="0">
                <a:latin typeface="Trebuchet MS" panose="020B0603020202020204" pitchFamily="34" charset="0"/>
                <a:cs typeface="Times New Roman"/>
              </a:rPr>
              <a:t>но не  </a:t>
            </a:r>
            <a:r>
              <a:rPr sz="1300" i="1" spc="-10" dirty="0">
                <a:latin typeface="Trebuchet MS" panose="020B0603020202020204" pitchFamily="34" charset="0"/>
                <a:cs typeface="Times New Roman"/>
              </a:rPr>
              <a:t>отделяемых </a:t>
            </a:r>
            <a:r>
              <a:rPr sz="1300" i="1" dirty="0">
                <a:latin typeface="Trebuchet MS" panose="020B0603020202020204" pitchFamily="34" charset="0"/>
                <a:cs typeface="Times New Roman"/>
              </a:rPr>
              <a:t>от основного </a:t>
            </a:r>
            <a:r>
              <a:rPr sz="1300" i="1" spc="-5" dirty="0">
                <a:latin typeface="Trebuchet MS" panose="020B0603020202020204" pitchFamily="34" charset="0"/>
                <a:cs typeface="Times New Roman"/>
              </a:rPr>
              <a:t>договора </a:t>
            </a:r>
            <a:r>
              <a:rPr sz="1300" i="1" spc="-10" dirty="0">
                <a:latin typeface="Trebuchet MS" panose="020B0603020202020204" pitchFamily="34" charset="0"/>
                <a:cs typeface="Times New Roman"/>
              </a:rPr>
              <a:t>без </a:t>
            </a:r>
            <a:r>
              <a:rPr sz="1300" i="1" spc="-5" dirty="0">
                <a:latin typeface="Trebuchet MS" panose="020B0603020202020204" pitchFamily="34" charset="0"/>
                <a:cs typeface="Times New Roman"/>
              </a:rPr>
              <a:t>значительных трудностей </a:t>
            </a:r>
            <a:r>
              <a:rPr sz="1300" i="1" dirty="0">
                <a:latin typeface="Trebuchet MS" panose="020B0603020202020204" pitchFamily="34" charset="0"/>
                <a:cs typeface="Times New Roman"/>
              </a:rPr>
              <a:t>и </a:t>
            </a:r>
            <a:r>
              <a:rPr sz="1300" i="1" spc="-10" dirty="0">
                <a:latin typeface="Trebuchet MS" panose="020B0603020202020204" pitchFamily="34" charset="0"/>
                <a:cs typeface="Times New Roman"/>
              </a:rPr>
              <a:t>необходимых </a:t>
            </a:r>
            <a:r>
              <a:rPr sz="1300" i="1" spc="-5" dirty="0">
                <a:latin typeface="Trebuchet MS" panose="020B0603020202020204" pitchFamily="34" charset="0"/>
                <a:cs typeface="Times New Roman"/>
              </a:rPr>
              <a:t>ввиду</a:t>
            </a:r>
            <a:r>
              <a:rPr sz="1300" i="1" spc="105" dirty="0">
                <a:latin typeface="Trebuchet MS" panose="020B0603020202020204" pitchFamily="34" charset="0"/>
                <a:cs typeface="Times New Roman"/>
              </a:rPr>
              <a:t> </a:t>
            </a:r>
            <a:r>
              <a:rPr sz="1300" i="1" spc="-5" dirty="0">
                <a:latin typeface="Trebuchet MS" panose="020B0603020202020204" pitchFamily="34" charset="0"/>
                <a:cs typeface="Times New Roman"/>
              </a:rPr>
              <a:t>непредвиденных</a:t>
            </a:r>
            <a:endParaRPr sz="1300" dirty="0">
              <a:latin typeface="Trebuchet MS" panose="020B0603020202020204" pitchFamily="34" charset="0"/>
              <a:cs typeface="Times New Roman"/>
            </a:endParaRPr>
          </a:p>
          <a:p>
            <a:pPr marL="12700">
              <a:lnSpc>
                <a:spcPts val="1115"/>
              </a:lnSpc>
            </a:pPr>
            <a:r>
              <a:rPr sz="1300" i="1" spc="-10" dirty="0">
                <a:latin typeface="Trebuchet MS" panose="020B0603020202020204" pitchFamily="34" charset="0"/>
                <a:cs typeface="Times New Roman"/>
              </a:rPr>
              <a:t>обстоятельств;</a:t>
            </a:r>
            <a:endParaRPr sz="1300" dirty="0">
              <a:latin typeface="Trebuchet MS" panose="020B0603020202020204" pitchFamily="34" charset="0"/>
              <a:cs typeface="Times New Roman"/>
            </a:endParaRPr>
          </a:p>
          <a:p>
            <a:pPr marL="12700" marR="64135">
              <a:lnSpc>
                <a:spcPct val="77500"/>
              </a:lnSpc>
              <a:spcBef>
                <a:spcPts val="180"/>
              </a:spcBef>
              <a:buFont typeface="Times New Roman"/>
              <a:buAutoNum type="arabicParenR" startAt="24"/>
              <a:tabLst>
                <a:tab pos="293370" algn="l"/>
              </a:tabLst>
            </a:pPr>
            <a:r>
              <a:rPr sz="1300" b="1" i="1" spc="-5" dirty="0">
                <a:latin typeface="Trebuchet MS" panose="020B0603020202020204" pitchFamily="34" charset="0"/>
                <a:cs typeface="Times New Roman"/>
              </a:rPr>
              <a:t>приобретение товаров, </a:t>
            </a:r>
            <a:r>
              <a:rPr sz="1300" b="1" i="1" dirty="0">
                <a:latin typeface="Trebuchet MS" panose="020B0603020202020204" pitchFamily="34" charset="0"/>
                <a:cs typeface="Times New Roman"/>
              </a:rPr>
              <a:t>работ, </a:t>
            </a:r>
            <a:r>
              <a:rPr sz="1300" b="1" i="1" spc="-5" dirty="0">
                <a:latin typeface="Trebuchet MS" panose="020B0603020202020204" pitchFamily="34" charset="0"/>
                <a:cs typeface="Times New Roman"/>
              </a:rPr>
              <a:t>услуг, связанных </a:t>
            </a:r>
            <a:r>
              <a:rPr sz="1300" b="1" i="1" dirty="0">
                <a:latin typeface="Trebuchet MS" panose="020B0603020202020204" pitchFamily="34" charset="0"/>
                <a:cs typeface="Times New Roman"/>
              </a:rPr>
              <a:t>с </a:t>
            </a:r>
            <a:r>
              <a:rPr sz="1300" b="1" i="1" spc="-5" dirty="0">
                <a:latin typeface="Trebuchet MS" panose="020B0603020202020204" pitchFamily="34" charset="0"/>
                <a:cs typeface="Times New Roman"/>
              </a:rPr>
              <a:t>материально-техническим </a:t>
            </a:r>
            <a:r>
              <a:rPr sz="1300" b="1" i="1" dirty="0">
                <a:latin typeface="Trebuchet MS" panose="020B0603020202020204" pitchFamily="34" charset="0"/>
                <a:cs typeface="Times New Roman"/>
              </a:rPr>
              <a:t>и </a:t>
            </a:r>
            <a:r>
              <a:rPr sz="1300" b="1" i="1" spc="-5" dirty="0">
                <a:latin typeface="Trebuchet MS" panose="020B0603020202020204" pitchFamily="34" charset="0"/>
                <a:cs typeface="Times New Roman"/>
              </a:rPr>
              <a:t>финансовым </a:t>
            </a:r>
            <a:r>
              <a:rPr sz="1300" b="1" i="1" spc="-10" dirty="0">
                <a:latin typeface="Trebuchet MS" panose="020B0603020202020204" pitchFamily="34" charset="0"/>
                <a:cs typeface="Times New Roman"/>
              </a:rPr>
              <a:t>обеспечением  </a:t>
            </a:r>
            <a:r>
              <a:rPr sz="1300" b="1" i="1" dirty="0">
                <a:latin typeface="Trebuchet MS" panose="020B0603020202020204" pitchFamily="34" charset="0"/>
                <a:cs typeface="Times New Roman"/>
              </a:rPr>
              <a:t>спортивных </a:t>
            </a:r>
            <a:r>
              <a:rPr sz="1300" b="1" i="1" spc="-10" dirty="0">
                <a:latin typeface="Trebuchet MS" panose="020B0603020202020204" pitchFamily="34" charset="0"/>
                <a:cs typeface="Times New Roman"/>
              </a:rPr>
              <a:t>сборных </a:t>
            </a:r>
            <a:r>
              <a:rPr sz="1300" b="1" i="1" spc="-15" dirty="0">
                <a:latin typeface="Trebuchet MS" panose="020B0603020202020204" pitchFamily="34" charset="0"/>
                <a:cs typeface="Times New Roman"/>
              </a:rPr>
              <a:t>команд </a:t>
            </a:r>
            <a:r>
              <a:rPr sz="1300" b="1" i="1" spc="-20" dirty="0">
                <a:latin typeface="Trebuchet MS" panose="020B0603020202020204" pitchFamily="34" charset="0"/>
                <a:cs typeface="Times New Roman"/>
              </a:rPr>
              <a:t>Тюменской </a:t>
            </a:r>
            <a:r>
              <a:rPr sz="1300" b="1" i="1" spc="-5" dirty="0">
                <a:latin typeface="Trebuchet MS" panose="020B0603020202020204" pitchFamily="34" charset="0"/>
                <a:cs typeface="Times New Roman"/>
              </a:rPr>
              <a:t>области</a:t>
            </a:r>
            <a:r>
              <a:rPr sz="1300" i="1" spc="-5" dirty="0">
                <a:latin typeface="Trebuchet MS" panose="020B0603020202020204" pitchFamily="34" charset="0"/>
                <a:cs typeface="Times New Roman"/>
              </a:rPr>
              <a:t>, </a:t>
            </a:r>
            <a:r>
              <a:rPr sz="1300" i="1" dirty="0">
                <a:latin typeface="Trebuchet MS" panose="020B0603020202020204" pitchFamily="34" charset="0"/>
                <a:cs typeface="Times New Roman"/>
              </a:rPr>
              <a:t>за </a:t>
            </a:r>
            <a:r>
              <a:rPr sz="1300" i="1" spc="-15" dirty="0">
                <a:latin typeface="Trebuchet MS" panose="020B0603020202020204" pitchFamily="34" charset="0"/>
                <a:cs typeface="Times New Roman"/>
              </a:rPr>
              <a:t>счет </a:t>
            </a:r>
            <a:r>
              <a:rPr sz="1300" i="1" spc="-5" dirty="0">
                <a:latin typeface="Trebuchet MS" panose="020B0603020202020204" pitchFamily="34" charset="0"/>
                <a:cs typeface="Times New Roman"/>
              </a:rPr>
              <a:t>средств, </a:t>
            </a:r>
            <a:r>
              <a:rPr sz="1300" i="1" spc="-10" dirty="0">
                <a:latin typeface="Trebuchet MS" panose="020B0603020202020204" pitchFamily="34" charset="0"/>
                <a:cs typeface="Times New Roman"/>
              </a:rPr>
              <a:t>выделяемых </a:t>
            </a:r>
            <a:r>
              <a:rPr sz="1300" i="1" dirty="0">
                <a:latin typeface="Trebuchet MS" panose="020B0603020202020204" pitchFamily="34" charset="0"/>
                <a:cs typeface="Times New Roman"/>
              </a:rPr>
              <a:t>из </a:t>
            </a:r>
            <a:r>
              <a:rPr sz="1300" i="1" spc="-10" dirty="0">
                <a:latin typeface="Trebuchet MS" panose="020B0603020202020204" pitchFamily="34" charset="0"/>
                <a:cs typeface="Times New Roman"/>
              </a:rPr>
              <a:t>бюджета </a:t>
            </a:r>
            <a:r>
              <a:rPr sz="1300" i="1" spc="-20" dirty="0">
                <a:latin typeface="Trebuchet MS" panose="020B0603020202020204" pitchFamily="34" charset="0"/>
                <a:cs typeface="Times New Roman"/>
              </a:rPr>
              <a:t>Тюменской </a:t>
            </a:r>
            <a:r>
              <a:rPr sz="1300" i="1" spc="-10" dirty="0">
                <a:latin typeface="Trebuchet MS" panose="020B0603020202020204" pitchFamily="34" charset="0"/>
                <a:cs typeface="Times New Roman"/>
              </a:rPr>
              <a:t>области,  </a:t>
            </a:r>
            <a:r>
              <a:rPr sz="1300" i="1" dirty="0">
                <a:latin typeface="Trebuchet MS" panose="020B0603020202020204" pitchFamily="34" charset="0"/>
                <a:cs typeface="Times New Roman"/>
              </a:rPr>
              <a:t>а </a:t>
            </a:r>
            <a:r>
              <a:rPr sz="1300" i="1" spc="-5" dirty="0">
                <a:latin typeface="Trebuchet MS" panose="020B0603020202020204" pitchFamily="34" charset="0"/>
                <a:cs typeface="Times New Roman"/>
              </a:rPr>
              <a:t>также средств, </a:t>
            </a:r>
            <a:r>
              <a:rPr sz="1300" i="1" spc="-10" dirty="0">
                <a:latin typeface="Trebuchet MS" panose="020B0603020202020204" pitchFamily="34" charset="0"/>
                <a:cs typeface="Times New Roman"/>
              </a:rPr>
              <a:t>получаемых </a:t>
            </a:r>
            <a:r>
              <a:rPr sz="1300" i="1" dirty="0">
                <a:latin typeface="Trebuchet MS" panose="020B0603020202020204" pitchFamily="34" charset="0"/>
                <a:cs typeface="Times New Roman"/>
              </a:rPr>
              <a:t>от меценатства, </a:t>
            </a:r>
            <a:r>
              <a:rPr sz="1300" i="1" spc="-5" dirty="0">
                <a:latin typeface="Trebuchet MS" panose="020B0603020202020204" pitchFamily="34" charset="0"/>
                <a:cs typeface="Times New Roman"/>
              </a:rPr>
              <a:t>спонсорства </a:t>
            </a:r>
            <a:r>
              <a:rPr sz="1300" i="1" dirty="0">
                <a:latin typeface="Trebuchet MS" panose="020B0603020202020204" pitchFamily="34" charset="0"/>
                <a:cs typeface="Times New Roman"/>
              </a:rPr>
              <a:t>и </a:t>
            </a:r>
            <a:r>
              <a:rPr sz="1300" i="1" spc="-5" dirty="0">
                <a:latin typeface="Trebuchet MS" panose="020B0603020202020204" pitchFamily="34" charset="0"/>
                <a:cs typeface="Times New Roman"/>
              </a:rPr>
              <a:t>хозяйственной деятельности, </a:t>
            </a:r>
            <a:r>
              <a:rPr sz="1300" i="1" dirty="0">
                <a:latin typeface="Trebuchet MS" panose="020B0603020202020204" pitchFamily="34" charset="0"/>
                <a:cs typeface="Times New Roman"/>
              </a:rPr>
              <a:t>для участия в  официальных спортивных мероприятиях спортивных </a:t>
            </a:r>
            <a:r>
              <a:rPr sz="1300" i="1" spc="-10" dirty="0">
                <a:latin typeface="Trebuchet MS" panose="020B0603020202020204" pitchFamily="34" charset="0"/>
                <a:cs typeface="Times New Roman"/>
              </a:rPr>
              <a:t>сборных </a:t>
            </a:r>
            <a:r>
              <a:rPr sz="1300" i="1" spc="-15" dirty="0">
                <a:latin typeface="Trebuchet MS" panose="020B0603020202020204" pitchFamily="34" charset="0"/>
                <a:cs typeface="Times New Roman"/>
              </a:rPr>
              <a:t>команд </a:t>
            </a:r>
            <a:r>
              <a:rPr sz="1300" i="1" spc="-20" dirty="0">
                <a:latin typeface="Trebuchet MS" panose="020B0603020202020204" pitchFamily="34" charset="0"/>
                <a:cs typeface="Times New Roman"/>
              </a:rPr>
              <a:t>Тюменской </a:t>
            </a:r>
            <a:r>
              <a:rPr sz="1300" i="1" spc="-10" dirty="0">
                <a:latin typeface="Trebuchet MS" panose="020B0603020202020204" pitchFamily="34" charset="0"/>
                <a:cs typeface="Times New Roman"/>
              </a:rPr>
              <a:t>области </a:t>
            </a:r>
            <a:r>
              <a:rPr sz="1300" i="1" dirty="0">
                <a:latin typeface="Trebuchet MS" panose="020B0603020202020204" pitchFamily="34" charset="0"/>
                <a:cs typeface="Times New Roman"/>
              </a:rPr>
              <a:t>по видам спорта, в </a:t>
            </a:r>
            <a:r>
              <a:rPr sz="1300" i="1" spc="-15" dirty="0">
                <a:latin typeface="Trebuchet MS" panose="020B0603020202020204" pitchFamily="34" charset="0"/>
                <a:cs typeface="Times New Roman"/>
              </a:rPr>
              <a:t>том  </a:t>
            </a:r>
            <a:r>
              <a:rPr sz="1300" i="1" spc="5" dirty="0">
                <a:latin typeface="Trebuchet MS" panose="020B0603020202020204" pitchFamily="34" charset="0"/>
                <a:cs typeface="Times New Roman"/>
              </a:rPr>
              <a:t>числе </a:t>
            </a:r>
            <a:r>
              <a:rPr sz="1300" i="1" dirty="0">
                <a:latin typeface="Trebuchet MS" panose="020B0603020202020204" pitchFamily="34" charset="0"/>
                <a:cs typeface="Times New Roman"/>
              </a:rPr>
              <a:t>в </a:t>
            </a:r>
            <a:r>
              <a:rPr sz="1300" i="1" spc="-10" dirty="0">
                <a:latin typeface="Trebuchet MS" panose="020B0603020202020204" pitchFamily="34" charset="0"/>
                <a:cs typeface="Times New Roman"/>
              </a:rPr>
              <a:t>рамках </a:t>
            </a:r>
            <a:r>
              <a:rPr sz="1300" i="1" spc="-5" dirty="0">
                <a:latin typeface="Trebuchet MS" panose="020B0603020202020204" pitchFamily="34" charset="0"/>
                <a:cs typeface="Times New Roman"/>
              </a:rPr>
              <a:t>исполнения требований </a:t>
            </a:r>
            <a:r>
              <a:rPr sz="1300" i="1" spc="-10" dirty="0">
                <a:latin typeface="Trebuchet MS" panose="020B0603020202020204" pitchFamily="34" charset="0"/>
                <a:cs typeface="Times New Roman"/>
              </a:rPr>
              <a:t>нормативных </a:t>
            </a:r>
            <a:r>
              <a:rPr sz="1300" i="1" spc="-5" dirty="0">
                <a:latin typeface="Trebuchet MS" panose="020B0603020202020204" pitchFamily="34" charset="0"/>
                <a:cs typeface="Times New Roman"/>
              </a:rPr>
              <a:t>правовых актов </a:t>
            </a:r>
            <a:r>
              <a:rPr sz="1300" i="1" dirty="0">
                <a:latin typeface="Trebuchet MS" panose="020B0603020202020204" pitchFamily="34" charset="0"/>
                <a:cs typeface="Times New Roman"/>
              </a:rPr>
              <a:t>органов </a:t>
            </a:r>
            <a:r>
              <a:rPr sz="1300" i="1" spc="-5" dirty="0">
                <a:latin typeface="Trebuchet MS" panose="020B0603020202020204" pitchFamily="34" charset="0"/>
                <a:cs typeface="Times New Roman"/>
              </a:rPr>
              <a:t>исполнительной </a:t>
            </a:r>
            <a:r>
              <a:rPr sz="1300" i="1" dirty="0">
                <a:latin typeface="Trebuchet MS" panose="020B0603020202020204" pitchFamily="34" charset="0"/>
                <a:cs typeface="Times New Roman"/>
              </a:rPr>
              <a:t>власти </a:t>
            </a:r>
            <a:r>
              <a:rPr sz="1300" i="1" spc="-20" dirty="0">
                <a:latin typeface="Trebuchet MS" panose="020B0603020202020204" pitchFamily="34" charset="0"/>
                <a:cs typeface="Times New Roman"/>
              </a:rPr>
              <a:t>Тюменской  </a:t>
            </a:r>
            <a:r>
              <a:rPr sz="1300" i="1" spc="-10" dirty="0">
                <a:latin typeface="Trebuchet MS" panose="020B0603020202020204" pitchFamily="34" charset="0"/>
                <a:cs typeface="Times New Roman"/>
              </a:rPr>
              <a:t>области;</a:t>
            </a:r>
            <a:endParaRPr sz="1300" dirty="0">
              <a:latin typeface="Trebuchet MS" panose="020B0603020202020204" pitchFamily="34" charset="0"/>
              <a:cs typeface="Times New Roman"/>
            </a:endParaRPr>
          </a:p>
          <a:p>
            <a:pPr marL="292735" indent="-280035">
              <a:lnSpc>
                <a:spcPts val="1105"/>
              </a:lnSpc>
              <a:buFont typeface="Times New Roman"/>
              <a:buAutoNum type="arabicParenR" startAt="24"/>
              <a:tabLst>
                <a:tab pos="293370" algn="l"/>
              </a:tabLst>
            </a:pPr>
            <a:r>
              <a:rPr sz="1300" b="1" i="1" spc="-5" dirty="0">
                <a:latin typeface="Trebuchet MS" panose="020B0603020202020204" pitchFamily="34" charset="0"/>
                <a:cs typeface="Times New Roman"/>
              </a:rPr>
              <a:t>приобретение услуг </a:t>
            </a:r>
            <a:r>
              <a:rPr sz="1300" b="1" i="1" dirty="0">
                <a:latin typeface="Trebuchet MS" panose="020B0603020202020204" pitchFamily="34" charset="0"/>
                <a:cs typeface="Times New Roman"/>
              </a:rPr>
              <a:t>по организации выплаты </a:t>
            </a:r>
            <a:r>
              <a:rPr sz="1300" b="1" i="1" spc="-5" dirty="0">
                <a:latin typeface="Trebuchet MS" panose="020B0603020202020204" pitchFamily="34" charset="0"/>
                <a:cs typeface="Times New Roman"/>
              </a:rPr>
              <a:t>призового </a:t>
            </a:r>
            <a:r>
              <a:rPr sz="1300" b="1" i="1" dirty="0">
                <a:latin typeface="Trebuchet MS" panose="020B0603020202020204" pitchFamily="34" charset="0"/>
                <a:cs typeface="Times New Roman"/>
              </a:rPr>
              <a:t>и </a:t>
            </a:r>
            <a:r>
              <a:rPr sz="1300" b="1" i="1" spc="-10" dirty="0">
                <a:latin typeface="Trebuchet MS" panose="020B0603020202020204" pitchFamily="34" charset="0"/>
                <a:cs typeface="Times New Roman"/>
              </a:rPr>
              <a:t>стартового </a:t>
            </a:r>
            <a:r>
              <a:rPr sz="1300" b="1" i="1" spc="-5" dirty="0">
                <a:latin typeface="Trebuchet MS" panose="020B0603020202020204" pitchFamily="34" charset="0"/>
                <a:cs typeface="Times New Roman"/>
              </a:rPr>
              <a:t>вознаграждения</a:t>
            </a:r>
            <a:r>
              <a:rPr sz="1300" b="1" i="1" spc="-85" dirty="0">
                <a:latin typeface="Trebuchet MS" panose="020B0603020202020204" pitchFamily="34" charset="0"/>
                <a:cs typeface="Times New Roman"/>
              </a:rPr>
              <a:t> </a:t>
            </a:r>
            <a:r>
              <a:rPr sz="1300" b="1" i="1" spc="-5" dirty="0">
                <a:latin typeface="Trebuchet MS" panose="020B0603020202020204" pitchFamily="34" charset="0"/>
                <a:cs typeface="Times New Roman"/>
              </a:rPr>
              <a:t>участникам</a:t>
            </a:r>
            <a:endParaRPr sz="1300" dirty="0">
              <a:latin typeface="Trebuchet MS" panose="020B0603020202020204" pitchFamily="34" charset="0"/>
              <a:cs typeface="Times New Roman"/>
            </a:endParaRPr>
          </a:p>
          <a:p>
            <a:pPr marL="12700" marR="15240">
              <a:lnSpc>
                <a:spcPct val="77400"/>
              </a:lnSpc>
              <a:spcBef>
                <a:spcPts val="190"/>
              </a:spcBef>
            </a:pPr>
            <a:r>
              <a:rPr sz="1300" i="1" spc="-10" dirty="0">
                <a:latin typeface="Trebuchet MS" panose="020B0603020202020204" pitchFamily="34" charset="0"/>
                <a:cs typeface="Times New Roman"/>
              </a:rPr>
              <a:t>Международных </a:t>
            </a:r>
            <a:r>
              <a:rPr sz="1300" i="1" spc="-5" dirty="0">
                <a:latin typeface="Trebuchet MS" panose="020B0603020202020204" pitchFamily="34" charset="0"/>
                <a:cs typeface="Times New Roman"/>
              </a:rPr>
              <a:t>соревнований; </a:t>
            </a:r>
            <a:r>
              <a:rPr sz="1300" i="1" dirty="0">
                <a:latin typeface="Trebuchet MS" panose="020B0603020202020204" pitchFamily="34" charset="0"/>
                <a:cs typeface="Times New Roman"/>
              </a:rPr>
              <a:t>по организации участия иностранных и российских </a:t>
            </a:r>
            <a:r>
              <a:rPr sz="1300" i="1" spc="-5" dirty="0">
                <a:latin typeface="Trebuchet MS" panose="020B0603020202020204" pitchFamily="34" charset="0"/>
                <a:cs typeface="Times New Roman"/>
              </a:rPr>
              <a:t>спортсменов </a:t>
            </a:r>
            <a:r>
              <a:rPr sz="1300" i="1" dirty="0">
                <a:latin typeface="Trebuchet MS" panose="020B0603020202020204" pitchFamily="34" charset="0"/>
                <a:cs typeface="Times New Roman"/>
              </a:rPr>
              <a:t>в </a:t>
            </a:r>
            <a:r>
              <a:rPr sz="1300" i="1" spc="-5" dirty="0">
                <a:latin typeface="Trebuchet MS" panose="020B0603020202020204" pitchFamily="34" charset="0"/>
                <a:cs typeface="Times New Roman"/>
              </a:rPr>
              <a:t>мероприятиях </a:t>
            </a:r>
            <a:r>
              <a:rPr sz="1300" i="1" dirty="0">
                <a:latin typeface="Trebuchet MS" panose="020B0603020202020204" pitchFamily="34" charset="0"/>
                <a:cs typeface="Times New Roman"/>
              </a:rPr>
              <a:t>в  </a:t>
            </a:r>
            <a:r>
              <a:rPr sz="1300" i="1" spc="-10" dirty="0">
                <a:latin typeface="Trebuchet MS" panose="020B0603020202020204" pitchFamily="34" charset="0"/>
                <a:cs typeface="Times New Roman"/>
              </a:rPr>
              <a:t>рамках </a:t>
            </a:r>
            <a:r>
              <a:rPr sz="1300" i="1" spc="-5" dirty="0">
                <a:latin typeface="Trebuchet MS" panose="020B0603020202020204" pitchFamily="34" charset="0"/>
                <a:cs typeface="Times New Roman"/>
              </a:rPr>
              <a:t>проведения </a:t>
            </a:r>
            <a:r>
              <a:rPr sz="1300" i="1" spc="-10" dirty="0">
                <a:latin typeface="Trebuchet MS" panose="020B0603020202020204" pitchFamily="34" charset="0"/>
                <a:cs typeface="Times New Roman"/>
              </a:rPr>
              <a:t>Международных </a:t>
            </a:r>
            <a:r>
              <a:rPr sz="1300" i="1" spc="-5" dirty="0">
                <a:latin typeface="Trebuchet MS" panose="020B0603020202020204" pitchFamily="34" charset="0"/>
                <a:cs typeface="Times New Roman"/>
              </a:rPr>
              <a:t>соревнований; </a:t>
            </a:r>
            <a:r>
              <a:rPr sz="1300" i="1" dirty="0">
                <a:latin typeface="Trebuchet MS" panose="020B0603020202020204" pitchFamily="34" charset="0"/>
                <a:cs typeface="Times New Roman"/>
              </a:rPr>
              <a:t>оплаты </a:t>
            </a:r>
            <a:r>
              <a:rPr sz="1300" i="1" spc="-5" dirty="0">
                <a:latin typeface="Trebuchet MS" panose="020B0603020202020204" pitchFamily="34" charset="0"/>
                <a:cs typeface="Times New Roman"/>
              </a:rPr>
              <a:t>заявочных </a:t>
            </a:r>
            <a:r>
              <a:rPr sz="1300" i="1" spc="-10" dirty="0">
                <a:latin typeface="Trebuchet MS" panose="020B0603020202020204" pitchFamily="34" charset="0"/>
                <a:cs typeface="Times New Roman"/>
              </a:rPr>
              <a:t>взносов </a:t>
            </a:r>
            <a:r>
              <a:rPr sz="1300" i="1" dirty="0">
                <a:latin typeface="Trebuchet MS" panose="020B0603020202020204" pitchFamily="34" charset="0"/>
                <a:cs typeface="Times New Roman"/>
              </a:rPr>
              <a:t>в </a:t>
            </a:r>
            <a:r>
              <a:rPr sz="1300" i="1" spc="-5" dirty="0">
                <a:latin typeface="Trebuchet MS" panose="020B0603020202020204" pitchFamily="34" charset="0"/>
                <a:cs typeface="Times New Roman"/>
              </a:rPr>
              <a:t>международные федерации; </a:t>
            </a:r>
            <a:r>
              <a:rPr sz="1300" i="1" dirty="0">
                <a:latin typeface="Trebuchet MS" panose="020B0603020202020204" pitchFamily="34" charset="0"/>
                <a:cs typeface="Times New Roman"/>
              </a:rPr>
              <a:t>по  организации выплаты гонорара иностранным и российским спортсменам; по организации участия тренеров в  мероприятиях в </a:t>
            </a:r>
            <a:r>
              <a:rPr sz="1300" i="1" spc="-10" dirty="0">
                <a:latin typeface="Trebuchet MS" panose="020B0603020202020204" pitchFamily="34" charset="0"/>
                <a:cs typeface="Times New Roman"/>
              </a:rPr>
              <a:t>рамках </a:t>
            </a:r>
            <a:r>
              <a:rPr sz="1300" i="1" spc="-5" dirty="0">
                <a:latin typeface="Trebuchet MS" panose="020B0603020202020204" pitchFamily="34" charset="0"/>
                <a:cs typeface="Times New Roman"/>
              </a:rPr>
              <a:t>проведения </a:t>
            </a:r>
            <a:r>
              <a:rPr sz="1300" i="1" spc="-10" dirty="0">
                <a:latin typeface="Trebuchet MS" panose="020B0603020202020204" pitchFamily="34" charset="0"/>
                <a:cs typeface="Times New Roman"/>
              </a:rPr>
              <a:t>Международных </a:t>
            </a:r>
            <a:r>
              <a:rPr sz="1300" i="1" spc="-5" dirty="0">
                <a:latin typeface="Trebuchet MS" panose="020B0603020202020204" pitchFamily="34" charset="0"/>
                <a:cs typeface="Times New Roman"/>
              </a:rPr>
              <a:t>соревнований; </a:t>
            </a:r>
            <a:r>
              <a:rPr sz="1300" i="1" dirty="0">
                <a:latin typeface="Trebuchet MS" panose="020B0603020202020204" pitchFamily="34" charset="0"/>
                <a:cs typeface="Times New Roman"/>
              </a:rPr>
              <a:t>по организации выплаты тренерам</a:t>
            </a:r>
            <a:r>
              <a:rPr sz="1300" i="1" spc="-95" dirty="0">
                <a:latin typeface="Trebuchet MS" panose="020B0603020202020204" pitchFamily="34" charset="0"/>
                <a:cs typeface="Times New Roman"/>
              </a:rPr>
              <a:t> </a:t>
            </a:r>
            <a:r>
              <a:rPr sz="1300" i="1" dirty="0">
                <a:latin typeface="Trebuchet MS" panose="020B0603020202020204" pitchFamily="34" charset="0"/>
                <a:cs typeface="Times New Roman"/>
              </a:rPr>
              <a:t>гонорара;</a:t>
            </a:r>
            <a:endParaRPr sz="1300" dirty="0">
              <a:latin typeface="Trebuchet MS" panose="020B0603020202020204" pitchFamily="34" charset="0"/>
              <a:cs typeface="Times New Roman"/>
            </a:endParaRPr>
          </a:p>
          <a:p>
            <a:pPr marL="292735" indent="-280035">
              <a:lnSpc>
                <a:spcPts val="1120"/>
              </a:lnSpc>
              <a:buFont typeface="Times New Roman"/>
              <a:buAutoNum type="arabicParenR" startAt="26"/>
              <a:tabLst>
                <a:tab pos="293370" algn="l"/>
              </a:tabLst>
            </a:pPr>
            <a:r>
              <a:rPr sz="1300" b="1" i="1" spc="-5" dirty="0">
                <a:latin typeface="Trebuchet MS" panose="020B0603020202020204" pitchFamily="34" charset="0"/>
                <a:cs typeface="Times New Roman"/>
              </a:rPr>
              <a:t>приобретение </a:t>
            </a:r>
            <a:r>
              <a:rPr sz="1300" b="1" i="1" dirty="0">
                <a:latin typeface="Trebuchet MS" panose="020B0603020202020204" pitchFamily="34" charset="0"/>
                <a:cs typeface="Times New Roman"/>
              </a:rPr>
              <a:t>спортивного </a:t>
            </a:r>
            <a:r>
              <a:rPr sz="1300" b="1" i="1" spc="-10" dirty="0">
                <a:latin typeface="Trebuchet MS" panose="020B0603020202020204" pitchFamily="34" charset="0"/>
                <a:cs typeface="Times New Roman"/>
              </a:rPr>
              <a:t>оружия </a:t>
            </a:r>
            <a:r>
              <a:rPr sz="1300" b="1" i="1" dirty="0">
                <a:latin typeface="Trebuchet MS" panose="020B0603020202020204" pitchFamily="34" charset="0"/>
                <a:cs typeface="Times New Roman"/>
              </a:rPr>
              <a:t>и патронов к</a:t>
            </a:r>
            <a:r>
              <a:rPr sz="1300" b="1" i="1" spc="-160" dirty="0">
                <a:latin typeface="Trebuchet MS" panose="020B0603020202020204" pitchFamily="34" charset="0"/>
                <a:cs typeface="Times New Roman"/>
              </a:rPr>
              <a:t> </a:t>
            </a:r>
            <a:r>
              <a:rPr sz="1300" b="1" i="1" spc="-5" dirty="0">
                <a:latin typeface="Trebuchet MS" panose="020B0603020202020204" pitchFamily="34" charset="0"/>
                <a:cs typeface="Times New Roman"/>
              </a:rPr>
              <a:t>нему;</a:t>
            </a:r>
            <a:endParaRPr sz="1300" dirty="0">
              <a:latin typeface="Trebuchet MS" panose="020B0603020202020204" pitchFamily="34" charset="0"/>
              <a:cs typeface="Times New Roman"/>
            </a:endParaRPr>
          </a:p>
          <a:p>
            <a:pPr marL="12700" marR="5080">
              <a:lnSpc>
                <a:spcPct val="77300"/>
              </a:lnSpc>
              <a:spcBef>
                <a:spcPts val="190"/>
              </a:spcBef>
              <a:buAutoNum type="arabicParenR" startAt="26"/>
              <a:tabLst>
                <a:tab pos="292735" algn="l"/>
              </a:tabLst>
            </a:pPr>
            <a:r>
              <a:rPr sz="1300" i="1" spc="-5" dirty="0">
                <a:latin typeface="Trebuchet MS" panose="020B0603020202020204" pitchFamily="34" charset="0"/>
                <a:cs typeface="Times New Roman"/>
              </a:rPr>
              <a:t>приобретение </a:t>
            </a:r>
            <a:r>
              <a:rPr sz="1300" b="1" i="1" spc="-5" dirty="0">
                <a:latin typeface="Trebuchet MS" panose="020B0603020202020204" pitchFamily="34" charset="0"/>
                <a:cs typeface="Times New Roman"/>
              </a:rPr>
              <a:t>услуг </a:t>
            </a:r>
            <a:r>
              <a:rPr sz="1300" b="1" i="1" dirty="0">
                <a:latin typeface="Trebuchet MS" panose="020B0603020202020204" pitchFamily="34" charset="0"/>
                <a:cs typeface="Times New Roman"/>
              </a:rPr>
              <a:t>по </a:t>
            </a:r>
            <a:r>
              <a:rPr sz="1300" b="1" i="1" spc="-10" dirty="0">
                <a:latin typeface="Trebuchet MS" panose="020B0603020202020204" pitchFamily="34" charset="0"/>
                <a:cs typeface="Times New Roman"/>
              </a:rPr>
              <a:t>медицинскому </a:t>
            </a:r>
            <a:r>
              <a:rPr sz="1300" b="1" i="1" spc="-5" dirty="0">
                <a:latin typeface="Trebuchet MS" panose="020B0603020202020204" pitchFamily="34" charset="0"/>
                <a:cs typeface="Times New Roman"/>
              </a:rPr>
              <a:t>обеспечению </a:t>
            </a:r>
            <a:r>
              <a:rPr sz="1300" b="1" i="1" spc="-10" dirty="0">
                <a:latin typeface="Trebuchet MS" panose="020B0603020202020204" pitchFamily="34" charset="0"/>
                <a:cs typeface="Times New Roman"/>
              </a:rPr>
              <a:t>физкультурных </a:t>
            </a:r>
            <a:r>
              <a:rPr sz="1300" b="1" i="1" dirty="0">
                <a:latin typeface="Trebuchet MS" panose="020B0603020202020204" pitchFamily="34" charset="0"/>
                <a:cs typeface="Times New Roman"/>
              </a:rPr>
              <a:t>мероприятий и спортивных  мероприятий</a:t>
            </a:r>
            <a:r>
              <a:rPr sz="1300" i="1" dirty="0">
                <a:latin typeface="Trebuchet MS" panose="020B0603020202020204" pitchFamily="34" charset="0"/>
                <a:cs typeface="Times New Roman"/>
              </a:rPr>
              <a:t>; по </a:t>
            </a:r>
            <a:r>
              <a:rPr sz="1300" i="1" spc="-5" dirty="0">
                <a:latin typeface="Trebuchet MS" panose="020B0603020202020204" pitchFamily="34" charset="0"/>
                <a:cs typeface="Times New Roman"/>
              </a:rPr>
              <a:t>оказанию </a:t>
            </a:r>
            <a:r>
              <a:rPr sz="1300" i="1" spc="-10" dirty="0">
                <a:latin typeface="Trebuchet MS" panose="020B0603020202020204" pitchFamily="34" charset="0"/>
                <a:cs typeface="Times New Roman"/>
              </a:rPr>
              <a:t>медицинской помощи </a:t>
            </a:r>
            <a:r>
              <a:rPr sz="1300" i="1" spc="-5" dirty="0">
                <a:latin typeface="Trebuchet MS" panose="020B0603020202020204" pitchFamily="34" charset="0"/>
                <a:cs typeface="Times New Roman"/>
              </a:rPr>
              <a:t>спортсменам </a:t>
            </a:r>
            <a:r>
              <a:rPr sz="1300" i="1" spc="-10" dirty="0">
                <a:latin typeface="Trebuchet MS" panose="020B0603020202020204" pitchFamily="34" charset="0"/>
                <a:cs typeface="Times New Roman"/>
              </a:rPr>
              <a:t>заказчика, </a:t>
            </a:r>
            <a:r>
              <a:rPr sz="1300" i="1" spc="-5" dirty="0">
                <a:latin typeface="Trebuchet MS" panose="020B0603020202020204" pitchFamily="34" charset="0"/>
                <a:cs typeface="Times New Roman"/>
              </a:rPr>
              <a:t>направляемым </a:t>
            </a:r>
            <a:r>
              <a:rPr sz="1300" i="1" dirty="0">
                <a:latin typeface="Trebuchet MS" panose="020B0603020202020204" pitchFamily="34" charset="0"/>
                <a:cs typeface="Times New Roman"/>
              </a:rPr>
              <a:t>на </a:t>
            </a:r>
            <a:r>
              <a:rPr sz="1300" i="1" spc="-10" dirty="0">
                <a:latin typeface="Trebuchet MS" panose="020B0603020202020204" pitchFamily="34" charset="0"/>
                <a:cs typeface="Times New Roman"/>
              </a:rPr>
              <a:t>медицинское  </a:t>
            </a:r>
            <a:r>
              <a:rPr sz="1300" i="1" spc="-5" dirty="0">
                <a:latin typeface="Trebuchet MS" panose="020B0603020202020204" pitchFamily="34" charset="0"/>
                <a:cs typeface="Times New Roman"/>
              </a:rPr>
              <a:t>обследование </a:t>
            </a:r>
            <a:r>
              <a:rPr sz="1300" i="1" dirty="0">
                <a:latin typeface="Trebuchet MS" panose="020B0603020202020204" pitchFamily="34" charset="0"/>
                <a:cs typeface="Times New Roman"/>
              </a:rPr>
              <a:t>и лечение; по </a:t>
            </a:r>
            <a:r>
              <a:rPr sz="1300" i="1" spc="-10" dirty="0">
                <a:latin typeface="Trebuchet MS" panose="020B0603020202020204" pitchFamily="34" charset="0"/>
                <a:cs typeface="Times New Roman"/>
              </a:rPr>
              <a:t>сопровождению </a:t>
            </a:r>
            <a:r>
              <a:rPr sz="1300" i="1" spc="-5" dirty="0">
                <a:latin typeface="Trebuchet MS" panose="020B0603020202020204" pitchFamily="34" charset="0"/>
                <a:cs typeface="Times New Roman"/>
              </a:rPr>
              <a:t>спортсменов </a:t>
            </a:r>
            <a:r>
              <a:rPr sz="1300" i="1" spc="-10" dirty="0">
                <a:latin typeface="Trebuchet MS" panose="020B0603020202020204" pitchFamily="34" charset="0"/>
                <a:cs typeface="Times New Roman"/>
              </a:rPr>
              <a:t>заказчика </a:t>
            </a:r>
            <a:r>
              <a:rPr sz="1300" i="1" spc="-20" dirty="0">
                <a:latin typeface="Trebuchet MS" panose="020B0603020202020204" pitchFamily="34" charset="0"/>
                <a:cs typeface="Times New Roman"/>
              </a:rPr>
              <a:t>(команд </a:t>
            </a:r>
            <a:r>
              <a:rPr sz="1300" i="1" dirty="0">
                <a:latin typeface="Trebuchet MS" panose="020B0603020202020204" pitchFamily="34" charset="0"/>
                <a:cs typeface="Times New Roman"/>
              </a:rPr>
              <a:t>по видам спорта), участвующих в  </a:t>
            </a:r>
            <a:r>
              <a:rPr sz="1300" i="1" spc="-5" dirty="0">
                <a:latin typeface="Trebuchet MS" panose="020B0603020202020204" pitchFamily="34" charset="0"/>
                <a:cs typeface="Times New Roman"/>
              </a:rPr>
              <a:t>тренировочных </a:t>
            </a:r>
            <a:r>
              <a:rPr sz="1300" i="1" dirty="0">
                <a:latin typeface="Trebuchet MS" panose="020B0603020202020204" pitchFamily="34" charset="0"/>
                <a:cs typeface="Times New Roman"/>
              </a:rPr>
              <a:t>мероприятиях </a:t>
            </a:r>
            <a:r>
              <a:rPr sz="1300" i="1" spc="-5" dirty="0">
                <a:latin typeface="Trebuchet MS" panose="020B0603020202020204" pitchFamily="34" charset="0"/>
                <a:cs typeface="Times New Roman"/>
              </a:rPr>
              <a:t>перед соревнованиями </a:t>
            </a:r>
            <a:r>
              <a:rPr sz="1300" i="1" dirty="0">
                <a:latin typeface="Trebuchet MS" panose="020B0603020202020204" pitchFamily="34" charset="0"/>
                <a:cs typeface="Times New Roman"/>
              </a:rPr>
              <a:t>и </a:t>
            </a:r>
            <a:r>
              <a:rPr sz="1300" i="1" spc="-5" dirty="0">
                <a:latin typeface="Trebuchet MS" panose="020B0603020202020204" pitchFamily="34" charset="0"/>
                <a:cs typeface="Times New Roman"/>
              </a:rPr>
              <a:t>соревнованиях </a:t>
            </a:r>
            <a:r>
              <a:rPr sz="1300" i="1" dirty="0">
                <a:latin typeface="Trebuchet MS" panose="020B0603020202020204" pitchFamily="34" charset="0"/>
                <a:cs typeface="Times New Roman"/>
              </a:rPr>
              <a:t>на </a:t>
            </a:r>
            <a:r>
              <a:rPr sz="1300" i="1" spc="-5" dirty="0">
                <a:latin typeface="Trebuchet MS" panose="020B0603020202020204" pitchFamily="34" charset="0"/>
                <a:cs typeface="Times New Roman"/>
              </a:rPr>
              <a:t>территории </a:t>
            </a:r>
            <a:r>
              <a:rPr sz="1300" i="1" spc="-10" dirty="0">
                <a:latin typeface="Trebuchet MS" panose="020B0603020202020204" pitchFamily="34" charset="0"/>
                <a:cs typeface="Times New Roman"/>
              </a:rPr>
              <a:t>Российской </a:t>
            </a:r>
            <a:r>
              <a:rPr sz="1300" i="1" spc="-5" dirty="0">
                <a:latin typeface="Trebuchet MS" panose="020B0603020202020204" pitchFamily="34" charset="0"/>
                <a:cs typeface="Times New Roman"/>
              </a:rPr>
              <a:t>Федерации, </a:t>
            </a:r>
            <a:r>
              <a:rPr sz="1300" i="1" dirty="0">
                <a:latin typeface="Trebuchet MS" panose="020B0603020202020204" pitchFamily="34" charset="0"/>
                <a:cs typeface="Times New Roman"/>
              </a:rPr>
              <a:t>и за ее  </a:t>
            </a:r>
            <a:r>
              <a:rPr sz="1300" i="1" spc="-5" dirty="0">
                <a:latin typeface="Trebuchet MS" panose="020B0603020202020204" pitchFamily="34" charset="0"/>
                <a:cs typeface="Times New Roman"/>
              </a:rPr>
              <a:t>пределами; </a:t>
            </a:r>
            <a:r>
              <a:rPr sz="1300" i="1" dirty="0">
                <a:latin typeface="Trebuchet MS" panose="020B0603020202020204" pitchFamily="34" charset="0"/>
                <a:cs typeface="Times New Roman"/>
              </a:rPr>
              <a:t>по </a:t>
            </a:r>
            <a:r>
              <a:rPr sz="1300" i="1" spc="-5" dirty="0">
                <a:latin typeface="Trebuchet MS" panose="020B0603020202020204" pitchFamily="34" charset="0"/>
                <a:cs typeface="Times New Roman"/>
              </a:rPr>
              <a:t>проведению </a:t>
            </a:r>
            <a:r>
              <a:rPr sz="1300" i="1" spc="-10" dirty="0">
                <a:latin typeface="Trebuchet MS" panose="020B0603020202020204" pitchFamily="34" charset="0"/>
                <a:cs typeface="Times New Roman"/>
              </a:rPr>
              <a:t>обязательных </a:t>
            </a:r>
            <a:r>
              <a:rPr sz="1300" i="1" spc="-5" dirty="0">
                <a:latin typeface="Trebuchet MS" panose="020B0603020202020204" pitchFamily="34" charset="0"/>
                <a:cs typeface="Times New Roman"/>
              </a:rPr>
              <a:t>предварительных </a:t>
            </a:r>
            <a:r>
              <a:rPr sz="1300" i="1" dirty="0">
                <a:latin typeface="Trebuchet MS" panose="020B0603020202020204" pitchFamily="34" charset="0"/>
                <a:cs typeface="Times New Roman"/>
              </a:rPr>
              <a:t>и </a:t>
            </a:r>
            <a:r>
              <a:rPr sz="1300" i="1" spc="-5" dirty="0">
                <a:latin typeface="Trebuchet MS" panose="020B0603020202020204" pitchFamily="34" charset="0"/>
                <a:cs typeface="Times New Roman"/>
              </a:rPr>
              <a:t>периодических </a:t>
            </a:r>
            <a:r>
              <a:rPr sz="1300" i="1" dirty="0">
                <a:latin typeface="Trebuchet MS" panose="020B0603020202020204" pitchFamily="34" charset="0"/>
                <a:cs typeface="Times New Roman"/>
              </a:rPr>
              <a:t>осмотров</a:t>
            </a:r>
            <a:r>
              <a:rPr sz="1300" i="1" spc="-55" dirty="0">
                <a:latin typeface="Trebuchet MS" panose="020B0603020202020204" pitchFamily="34" charset="0"/>
                <a:cs typeface="Times New Roman"/>
              </a:rPr>
              <a:t> </a:t>
            </a:r>
            <a:r>
              <a:rPr sz="1300" i="1" spc="-10" dirty="0">
                <a:latin typeface="Trebuchet MS" panose="020B0603020202020204" pitchFamily="34" charset="0"/>
                <a:cs typeface="Times New Roman"/>
              </a:rPr>
              <a:t>работников;</a:t>
            </a:r>
            <a:endParaRPr sz="1300" dirty="0">
              <a:latin typeface="Trebuchet MS" panose="020B0603020202020204" pitchFamily="34" charset="0"/>
              <a:cs typeface="Times New Roman"/>
            </a:endParaRPr>
          </a:p>
          <a:p>
            <a:pPr marL="12700" marR="5715">
              <a:lnSpc>
                <a:spcPct val="77300"/>
              </a:lnSpc>
              <a:spcBef>
                <a:spcPts val="10"/>
              </a:spcBef>
              <a:buAutoNum type="arabicParenR" startAt="26"/>
              <a:tabLst>
                <a:tab pos="292735" algn="l"/>
              </a:tabLst>
            </a:pPr>
            <a:r>
              <a:rPr sz="1300" i="1" spc="-5" dirty="0">
                <a:latin typeface="Trebuchet MS" panose="020B0603020202020204" pitchFamily="34" charset="0"/>
                <a:cs typeface="Times New Roman"/>
              </a:rPr>
              <a:t>приобретение товаров, </a:t>
            </a:r>
            <a:r>
              <a:rPr sz="1300" i="1" dirty="0">
                <a:latin typeface="Trebuchet MS" panose="020B0603020202020204" pitchFamily="34" charset="0"/>
                <a:cs typeface="Times New Roman"/>
              </a:rPr>
              <a:t>работ, </a:t>
            </a:r>
            <a:r>
              <a:rPr sz="1300" i="1" spc="-5" dirty="0">
                <a:latin typeface="Trebuchet MS" panose="020B0603020202020204" pitchFamily="34" charset="0"/>
                <a:cs typeface="Times New Roman"/>
              </a:rPr>
              <a:t>услуг для </a:t>
            </a:r>
            <a:r>
              <a:rPr sz="1300" i="1" spc="-10" dirty="0">
                <a:latin typeface="Trebuchet MS" panose="020B0603020202020204" pitchFamily="34" charset="0"/>
                <a:cs typeface="Times New Roman"/>
              </a:rPr>
              <a:t>нужд заказчика, </a:t>
            </a:r>
            <a:r>
              <a:rPr sz="1300" b="1" i="1" spc="-10" dirty="0">
                <a:latin typeface="Trebuchet MS" panose="020B0603020202020204" pitchFamily="34" charset="0"/>
                <a:cs typeface="Times New Roman"/>
              </a:rPr>
              <a:t>когда </a:t>
            </a:r>
            <a:r>
              <a:rPr sz="1300" b="1" i="1" dirty="0">
                <a:latin typeface="Trebuchet MS" panose="020B0603020202020204" pitchFamily="34" charset="0"/>
                <a:cs typeface="Times New Roman"/>
              </a:rPr>
              <a:t>для </a:t>
            </a:r>
            <a:r>
              <a:rPr sz="1300" b="1" i="1" spc="-5" dirty="0">
                <a:latin typeface="Trebuchet MS" panose="020B0603020202020204" pitchFamily="34" charset="0"/>
                <a:cs typeface="Times New Roman"/>
              </a:rPr>
              <a:t>проведения конкурентных </a:t>
            </a:r>
            <a:r>
              <a:rPr sz="1300" b="1" i="1" spc="-10" dirty="0">
                <a:latin typeface="Trebuchet MS" panose="020B0603020202020204" pitchFamily="34" charset="0"/>
                <a:cs typeface="Times New Roman"/>
              </a:rPr>
              <a:t>процедур  </a:t>
            </a:r>
            <a:r>
              <a:rPr sz="1300" b="1" i="1" spc="-5" dirty="0">
                <a:latin typeface="Trebuchet MS" panose="020B0603020202020204" pitchFamily="34" charset="0"/>
                <a:cs typeface="Times New Roman"/>
              </a:rPr>
              <a:t>объективно отсутствует время </a:t>
            </a:r>
            <a:r>
              <a:rPr sz="1300" i="1" dirty="0">
                <a:latin typeface="Trebuchet MS" panose="020B0603020202020204" pitchFamily="34" charset="0"/>
                <a:cs typeface="Times New Roman"/>
              </a:rPr>
              <a:t>(при </a:t>
            </a:r>
            <a:r>
              <a:rPr sz="1300" i="1" spc="-5" dirty="0">
                <a:latin typeface="Trebuchet MS" panose="020B0603020202020204" pitchFamily="34" charset="0"/>
                <a:cs typeface="Times New Roman"/>
              </a:rPr>
              <a:t>отсутствии </a:t>
            </a:r>
            <a:r>
              <a:rPr sz="1300" i="1" spc="-10" dirty="0">
                <a:latin typeface="Trebuchet MS" panose="020B0603020202020204" pitchFamily="34" charset="0"/>
                <a:cs typeface="Times New Roman"/>
              </a:rPr>
              <a:t>информации </a:t>
            </a:r>
            <a:r>
              <a:rPr sz="1300" i="1" dirty="0">
                <a:latin typeface="Trebuchet MS" panose="020B0603020202020204" pitchFamily="34" charset="0"/>
                <a:cs typeface="Times New Roman"/>
              </a:rPr>
              <a:t>в </a:t>
            </a:r>
            <a:r>
              <a:rPr sz="1300" i="1" spc="-5" dirty="0">
                <a:latin typeface="Trebuchet MS" panose="020B0603020202020204" pitchFamily="34" charset="0"/>
                <a:cs typeface="Times New Roman"/>
              </a:rPr>
              <a:t>календарном </a:t>
            </a:r>
            <a:r>
              <a:rPr sz="1300" i="1" dirty="0">
                <a:latin typeface="Trebuchet MS" panose="020B0603020202020204" pitchFamily="34" charset="0"/>
                <a:cs typeface="Times New Roman"/>
              </a:rPr>
              <a:t>плане </a:t>
            </a:r>
            <a:r>
              <a:rPr sz="1300" i="1" spc="-10" dirty="0">
                <a:latin typeface="Trebuchet MS" panose="020B0603020202020204" pitchFamily="34" charset="0"/>
                <a:cs typeface="Times New Roman"/>
              </a:rPr>
              <a:t>физкультурных </a:t>
            </a:r>
            <a:r>
              <a:rPr sz="1300" i="1" dirty="0">
                <a:latin typeface="Trebuchet MS" panose="020B0603020202020204" pitchFamily="34" charset="0"/>
                <a:cs typeface="Times New Roman"/>
              </a:rPr>
              <a:t>мероприятий  и спортивных мероприятий </a:t>
            </a:r>
            <a:r>
              <a:rPr sz="1300" i="1" spc="-20" dirty="0">
                <a:latin typeface="Trebuchet MS" panose="020B0603020202020204" pitchFamily="34" charset="0"/>
                <a:cs typeface="Times New Roman"/>
              </a:rPr>
              <a:t>Тюменской </a:t>
            </a:r>
            <a:r>
              <a:rPr sz="1300" i="1" spc="-10" dirty="0">
                <a:latin typeface="Trebuchet MS" panose="020B0603020202020204" pitchFamily="34" charset="0"/>
                <a:cs typeface="Times New Roman"/>
              </a:rPr>
              <a:t>области </a:t>
            </a:r>
            <a:r>
              <a:rPr sz="1300" i="1" dirty="0">
                <a:latin typeface="Trebuchet MS" panose="020B0603020202020204" pitchFamily="34" charset="0"/>
                <a:cs typeface="Times New Roman"/>
              </a:rPr>
              <a:t>и </a:t>
            </a:r>
            <a:r>
              <a:rPr sz="1300" i="1" spc="-10" dirty="0">
                <a:latin typeface="Trebuchet MS" panose="020B0603020202020204" pitchFamily="34" charset="0"/>
                <a:cs typeface="Times New Roman"/>
              </a:rPr>
              <a:t>необходимости корректировки </a:t>
            </a:r>
            <a:r>
              <a:rPr sz="1300" i="1" dirty="0">
                <a:latin typeface="Trebuchet MS" panose="020B0603020202020204" pitchFamily="34" charset="0"/>
                <a:cs typeface="Times New Roman"/>
              </a:rPr>
              <a:t>календарного плана, </a:t>
            </a:r>
            <a:r>
              <a:rPr sz="1300" i="1" spc="-5" dirty="0">
                <a:latin typeface="Trebuchet MS" panose="020B0603020202020204" pitchFamily="34" charset="0"/>
                <a:cs typeface="Times New Roman"/>
              </a:rPr>
              <a:t>отсутствии  финансового обеспечения </a:t>
            </a:r>
            <a:r>
              <a:rPr sz="1300" i="1" spc="-10" dirty="0">
                <a:latin typeface="Trebuchet MS" panose="020B0603020202020204" pitchFamily="34" charset="0"/>
                <a:cs typeface="Times New Roman"/>
              </a:rPr>
              <a:t>расходов </a:t>
            </a:r>
            <a:r>
              <a:rPr sz="1300" i="1" dirty="0">
                <a:latin typeface="Trebuchet MS" panose="020B0603020202020204" pitchFamily="34" charset="0"/>
                <a:cs typeface="Times New Roman"/>
              </a:rPr>
              <a:t>на организацию и </a:t>
            </a:r>
            <a:r>
              <a:rPr sz="1300" i="1" spc="-5" dirty="0">
                <a:latin typeface="Trebuchet MS" panose="020B0603020202020204" pitchFamily="34" charset="0"/>
                <a:cs typeface="Times New Roman"/>
              </a:rPr>
              <a:t>проведение спортивно </a:t>
            </a:r>
            <a:r>
              <a:rPr sz="1300" i="1" dirty="0">
                <a:latin typeface="Trebuchet MS" panose="020B0603020202020204" pitchFamily="34" charset="0"/>
                <a:cs typeface="Times New Roman"/>
              </a:rPr>
              <a:t>– </a:t>
            </a:r>
            <a:r>
              <a:rPr sz="1300" i="1" spc="-5" dirty="0">
                <a:latin typeface="Trebuchet MS" panose="020B0603020202020204" pitchFamily="34" charset="0"/>
                <a:cs typeface="Times New Roman"/>
              </a:rPr>
              <a:t>массовых </a:t>
            </a:r>
            <a:r>
              <a:rPr sz="1300" i="1" dirty="0">
                <a:latin typeface="Trebuchet MS" panose="020B0603020202020204" pitchFamily="34" charset="0"/>
                <a:cs typeface="Times New Roman"/>
              </a:rPr>
              <a:t>мероприятий данных  мероприятий или его </a:t>
            </a:r>
            <a:r>
              <a:rPr sz="1300" i="1" spc="-5" dirty="0">
                <a:latin typeface="Trebuchet MS" panose="020B0603020202020204" pitchFamily="34" charset="0"/>
                <a:cs typeface="Times New Roman"/>
              </a:rPr>
              <a:t>несвоевременность, </a:t>
            </a:r>
            <a:r>
              <a:rPr sz="1300" i="1" dirty="0">
                <a:latin typeface="Trebuchet MS" panose="020B0603020202020204" pitchFamily="34" charset="0"/>
                <a:cs typeface="Times New Roman"/>
              </a:rPr>
              <a:t>и </a:t>
            </a:r>
            <a:r>
              <a:rPr sz="1300" i="1" spc="-10" dirty="0">
                <a:latin typeface="Trebuchet MS" panose="020B0603020202020204" pitchFamily="34" charset="0"/>
                <a:cs typeface="Times New Roman"/>
              </a:rPr>
              <a:t>необходимость корректировки </a:t>
            </a:r>
            <a:r>
              <a:rPr sz="1300" i="1" spc="-5" dirty="0">
                <a:latin typeface="Trebuchet MS" panose="020B0603020202020204" pitchFamily="34" charset="0"/>
                <a:cs typeface="Times New Roman"/>
              </a:rPr>
              <a:t>Государственного </a:t>
            </a:r>
            <a:r>
              <a:rPr sz="1300" i="1" dirty="0">
                <a:latin typeface="Trebuchet MS" panose="020B0603020202020204" pitchFamily="34" charset="0"/>
                <a:cs typeface="Times New Roman"/>
              </a:rPr>
              <a:t>задания в </a:t>
            </a:r>
            <a:r>
              <a:rPr sz="1300" i="1" spc="-5" dirty="0">
                <a:latin typeface="Trebuchet MS" panose="020B0603020202020204" pitchFamily="34" charset="0"/>
                <a:cs typeface="Times New Roman"/>
              </a:rPr>
              <a:t>течение  срока выполнения </a:t>
            </a:r>
            <a:r>
              <a:rPr sz="1300" i="1" dirty="0">
                <a:latin typeface="Trebuchet MS" panose="020B0603020202020204" pitchFamily="34" charset="0"/>
                <a:cs typeface="Times New Roman"/>
              </a:rPr>
              <a:t>задания </a:t>
            </a:r>
            <a:r>
              <a:rPr sz="1300" i="1" spc="-10" dirty="0">
                <a:latin typeface="Trebuchet MS" panose="020B0603020202020204" pitchFamily="34" charset="0"/>
                <a:cs typeface="Times New Roman"/>
              </a:rPr>
              <a:t>путем </a:t>
            </a:r>
            <a:r>
              <a:rPr sz="1300" i="1" spc="-5" dirty="0">
                <a:latin typeface="Trebuchet MS" panose="020B0603020202020204" pitchFamily="34" charset="0"/>
                <a:cs typeface="Times New Roman"/>
              </a:rPr>
              <a:t>изменения размера </a:t>
            </a:r>
            <a:r>
              <a:rPr sz="1300" i="1" spc="-10" dirty="0">
                <a:latin typeface="Trebuchet MS" panose="020B0603020202020204" pitchFamily="34" charset="0"/>
                <a:cs typeface="Times New Roman"/>
              </a:rPr>
              <a:t>бюджетных </a:t>
            </a:r>
            <a:r>
              <a:rPr sz="1300" i="1" dirty="0">
                <a:latin typeface="Trebuchet MS" panose="020B0603020202020204" pitchFamily="34" charset="0"/>
                <a:cs typeface="Times New Roman"/>
              </a:rPr>
              <a:t>ассигнований);</a:t>
            </a:r>
            <a:endParaRPr sz="1300" dirty="0">
              <a:latin typeface="Trebuchet MS" panose="020B0603020202020204" pitchFamily="34" charset="0"/>
              <a:cs typeface="Times New Roman"/>
            </a:endParaRPr>
          </a:p>
          <a:p>
            <a:pPr marL="292100" indent="-279400">
              <a:lnSpc>
                <a:spcPts val="1115"/>
              </a:lnSpc>
              <a:buAutoNum type="arabicParenR" startAt="26"/>
              <a:tabLst>
                <a:tab pos="292735" algn="l"/>
              </a:tabLst>
            </a:pPr>
            <a:r>
              <a:rPr sz="1300" i="1" spc="-5" dirty="0">
                <a:latin typeface="Trebuchet MS" panose="020B0603020202020204" pitchFamily="34" charset="0"/>
                <a:cs typeface="Times New Roman"/>
              </a:rPr>
              <a:t>приобретение </a:t>
            </a:r>
            <a:r>
              <a:rPr sz="1300" b="1" i="1" spc="-5" dirty="0">
                <a:latin typeface="Trebuchet MS" panose="020B0603020202020204" pitchFamily="34" charset="0"/>
                <a:cs typeface="Times New Roman"/>
              </a:rPr>
              <a:t>услуг </a:t>
            </a:r>
            <a:r>
              <a:rPr sz="1300" b="1" i="1" dirty="0">
                <a:latin typeface="Trebuchet MS" panose="020B0603020202020204" pitchFamily="34" charset="0"/>
                <a:cs typeface="Times New Roman"/>
              </a:rPr>
              <a:t>хранения имущества</a:t>
            </a:r>
            <a:r>
              <a:rPr sz="1300" b="1" i="1" spc="-120" dirty="0">
                <a:latin typeface="Trebuchet MS" panose="020B0603020202020204" pitchFamily="34" charset="0"/>
                <a:cs typeface="Times New Roman"/>
              </a:rPr>
              <a:t> </a:t>
            </a:r>
            <a:r>
              <a:rPr sz="1300" b="1" i="1" spc="-10" dirty="0">
                <a:latin typeface="Trebuchet MS" panose="020B0603020202020204" pitchFamily="34" charset="0"/>
                <a:cs typeface="Times New Roman"/>
              </a:rPr>
              <a:t>заказчика;</a:t>
            </a:r>
            <a:endParaRPr sz="1300" dirty="0">
              <a:latin typeface="Trebuchet MS" panose="020B0603020202020204" pitchFamily="34" charset="0"/>
              <a:cs typeface="Times New Roman"/>
            </a:endParaRPr>
          </a:p>
          <a:p>
            <a:pPr marL="12700" marR="586105">
              <a:lnSpc>
                <a:spcPct val="77100"/>
              </a:lnSpc>
              <a:spcBef>
                <a:spcPts val="190"/>
              </a:spcBef>
              <a:buAutoNum type="arabicParenR" startAt="26"/>
              <a:tabLst>
                <a:tab pos="292735" algn="l"/>
              </a:tabLst>
            </a:pPr>
            <a:r>
              <a:rPr sz="1300" i="1" spc="-5" dirty="0">
                <a:latin typeface="Trebuchet MS" panose="020B0603020202020204" pitchFamily="34" charset="0"/>
                <a:cs typeface="Times New Roman"/>
              </a:rPr>
              <a:t>приобретение </a:t>
            </a:r>
            <a:r>
              <a:rPr sz="1300" b="1" i="1" spc="-5" dirty="0">
                <a:latin typeface="Trebuchet MS" panose="020B0603020202020204" pitchFamily="34" charset="0"/>
                <a:cs typeface="Times New Roman"/>
              </a:rPr>
              <a:t>услуг </a:t>
            </a:r>
            <a:r>
              <a:rPr sz="1300" b="1" i="1" dirty="0">
                <a:latin typeface="Trebuchet MS" panose="020B0603020202020204" pitchFamily="34" charset="0"/>
                <a:cs typeface="Times New Roman"/>
              </a:rPr>
              <a:t>по </a:t>
            </a:r>
            <a:r>
              <a:rPr sz="1300" b="1" i="1" spc="-5" dirty="0">
                <a:latin typeface="Trebuchet MS" panose="020B0603020202020204" pitchFamily="34" charset="0"/>
                <a:cs typeface="Times New Roman"/>
              </a:rPr>
              <a:t>подготовке </a:t>
            </a:r>
            <a:r>
              <a:rPr sz="1300" b="1" i="1" dirty="0">
                <a:latin typeface="Trebuchet MS" panose="020B0603020202020204" pitchFamily="34" charset="0"/>
                <a:cs typeface="Times New Roman"/>
              </a:rPr>
              <a:t>и </a:t>
            </a:r>
            <a:r>
              <a:rPr sz="1300" b="1" i="1" spc="-10" dirty="0">
                <a:latin typeface="Trebuchet MS" panose="020B0603020202020204" pitchFamily="34" charset="0"/>
                <a:cs typeface="Times New Roman"/>
              </a:rPr>
              <a:t>публикации </a:t>
            </a:r>
            <a:r>
              <a:rPr sz="1300" b="1" i="1" dirty="0">
                <a:latin typeface="Trebuchet MS" panose="020B0603020202020204" pitchFamily="34" charset="0"/>
                <a:cs typeface="Times New Roman"/>
              </a:rPr>
              <a:t>в </a:t>
            </a:r>
            <a:r>
              <a:rPr sz="1300" b="1" i="1" spc="-10" dirty="0">
                <a:latin typeface="Trebuchet MS" panose="020B0603020202020204" pitchFamily="34" charset="0"/>
                <a:cs typeface="Times New Roman"/>
              </a:rPr>
              <a:t>периодическом печатном </a:t>
            </a:r>
            <a:r>
              <a:rPr sz="1300" b="1" i="1" spc="-5" dirty="0">
                <a:latin typeface="Trebuchet MS" panose="020B0603020202020204" pitchFamily="34" charset="0"/>
                <a:cs typeface="Times New Roman"/>
              </a:rPr>
              <a:t>издании информационно-  аналитических материалов </a:t>
            </a:r>
            <a:r>
              <a:rPr sz="1300" b="1" i="1" dirty="0">
                <a:latin typeface="Trebuchet MS" panose="020B0603020202020204" pitchFamily="34" charset="0"/>
                <a:cs typeface="Times New Roman"/>
              </a:rPr>
              <a:t>о </a:t>
            </a:r>
            <a:r>
              <a:rPr sz="1300" b="1" i="1" spc="-5" dirty="0">
                <a:latin typeface="Trebuchet MS" panose="020B0603020202020204" pitchFamily="34" charset="0"/>
                <a:cs typeface="Times New Roman"/>
              </a:rPr>
              <a:t>спортивной </a:t>
            </a:r>
            <a:r>
              <a:rPr sz="1300" b="1" i="1" dirty="0">
                <a:latin typeface="Trebuchet MS" panose="020B0603020202020204" pitchFamily="34" charset="0"/>
                <a:cs typeface="Times New Roman"/>
              </a:rPr>
              <a:t>жизни </a:t>
            </a:r>
            <a:r>
              <a:rPr sz="1300" b="1" i="1" spc="-20" dirty="0">
                <a:latin typeface="Trebuchet MS" panose="020B0603020202020204" pitchFamily="34" charset="0"/>
                <a:cs typeface="Times New Roman"/>
              </a:rPr>
              <a:t>Тюменской</a:t>
            </a:r>
            <a:r>
              <a:rPr sz="1300" b="1" i="1" spc="-55" dirty="0">
                <a:latin typeface="Trebuchet MS" panose="020B0603020202020204" pitchFamily="34" charset="0"/>
                <a:cs typeface="Times New Roman"/>
              </a:rPr>
              <a:t> </a:t>
            </a:r>
            <a:r>
              <a:rPr sz="1300" b="1" i="1" spc="-5" dirty="0">
                <a:latin typeface="Trebuchet MS" panose="020B0603020202020204" pitchFamily="34" charset="0"/>
                <a:cs typeface="Times New Roman"/>
              </a:rPr>
              <a:t>области;</a:t>
            </a:r>
            <a:endParaRPr sz="1300" dirty="0">
              <a:latin typeface="Trebuchet MS" panose="020B0603020202020204" pitchFamily="34" charset="0"/>
              <a:cs typeface="Times New Roman"/>
            </a:endParaRPr>
          </a:p>
          <a:p>
            <a:pPr marL="292100" indent="-279400">
              <a:lnSpc>
                <a:spcPts val="1115"/>
              </a:lnSpc>
              <a:buAutoNum type="arabicParenR" startAt="26"/>
              <a:tabLst>
                <a:tab pos="292735" algn="l"/>
              </a:tabLst>
            </a:pPr>
            <a:r>
              <a:rPr sz="1300" i="1" spc="-5" dirty="0">
                <a:latin typeface="Trebuchet MS" panose="020B0603020202020204" pitchFamily="34" charset="0"/>
                <a:cs typeface="Times New Roman"/>
              </a:rPr>
              <a:t>поставка товара (оказание услуг, выполнение работ) </a:t>
            </a:r>
            <a:r>
              <a:rPr sz="1300" b="1" i="1" dirty="0">
                <a:latin typeface="Trebuchet MS" panose="020B0603020202020204" pitchFamily="34" charset="0"/>
                <a:cs typeface="Times New Roman"/>
              </a:rPr>
              <a:t>при </a:t>
            </a:r>
            <a:r>
              <a:rPr sz="1300" b="1" i="1" spc="-5" dirty="0">
                <a:latin typeface="Trebuchet MS" panose="020B0603020202020204" pitchFamily="34" charset="0"/>
                <a:cs typeface="Times New Roman"/>
              </a:rPr>
              <a:t>реализации национальных </a:t>
            </a:r>
            <a:r>
              <a:rPr sz="1300" b="1" i="1" dirty="0">
                <a:latin typeface="Trebuchet MS" panose="020B0603020202020204" pitchFamily="34" charset="0"/>
                <a:cs typeface="Times New Roman"/>
              </a:rPr>
              <a:t>проектов</a:t>
            </a:r>
            <a:r>
              <a:rPr sz="1300" i="1" dirty="0">
                <a:latin typeface="Trebuchet MS" panose="020B0603020202020204" pitchFamily="34" charset="0"/>
                <a:cs typeface="Times New Roman"/>
              </a:rPr>
              <a:t>,</a:t>
            </a:r>
            <a:r>
              <a:rPr sz="1300" i="1" spc="-35" dirty="0">
                <a:latin typeface="Trebuchet MS" panose="020B0603020202020204" pitchFamily="34" charset="0"/>
                <a:cs typeface="Times New Roman"/>
              </a:rPr>
              <a:t> </a:t>
            </a:r>
            <a:r>
              <a:rPr sz="1300" i="1" dirty="0">
                <a:latin typeface="Trebuchet MS" panose="020B0603020202020204" pitchFamily="34" charset="0"/>
                <a:cs typeface="Times New Roman"/>
              </a:rPr>
              <a:t>региональных</a:t>
            </a:r>
            <a:endParaRPr sz="1300" dirty="0">
              <a:latin typeface="Trebuchet MS" panose="020B0603020202020204" pitchFamily="34" charset="0"/>
              <a:cs typeface="Times New Roman"/>
            </a:endParaRPr>
          </a:p>
          <a:p>
            <a:pPr marL="12700">
              <a:lnSpc>
                <a:spcPts val="1295"/>
              </a:lnSpc>
            </a:pPr>
            <a:r>
              <a:rPr sz="1300" i="1" spc="-5" dirty="0">
                <a:latin typeface="Trebuchet MS" panose="020B0603020202020204" pitchFamily="34" charset="0"/>
                <a:cs typeface="Times New Roman"/>
              </a:rPr>
              <a:t>проектов </a:t>
            </a:r>
            <a:r>
              <a:rPr sz="1300" i="1" spc="-10" dirty="0">
                <a:latin typeface="Trebuchet MS" panose="020B0603020202020204" pitchFamily="34" charset="0"/>
                <a:cs typeface="Times New Roman"/>
              </a:rPr>
              <a:t>субъекта Российской </a:t>
            </a:r>
            <a:r>
              <a:rPr sz="1300" i="1" spc="-5" dirty="0">
                <a:latin typeface="Trebuchet MS" panose="020B0603020202020204" pitchFamily="34" charset="0"/>
                <a:cs typeface="Times New Roman"/>
              </a:rPr>
              <a:t>Федерации, </a:t>
            </a:r>
            <a:r>
              <a:rPr sz="1300" i="1" dirty="0">
                <a:latin typeface="Trebuchet MS" panose="020B0603020202020204" pitchFamily="34" charset="0"/>
                <a:cs typeface="Times New Roman"/>
              </a:rPr>
              <a:t>государственных программ, программ </a:t>
            </a:r>
            <a:r>
              <a:rPr sz="1300" i="1" spc="-10" dirty="0">
                <a:latin typeface="Trebuchet MS" panose="020B0603020202020204" pitchFamily="34" charset="0"/>
                <a:cs typeface="Times New Roman"/>
              </a:rPr>
              <a:t>субъекта Российской</a:t>
            </a:r>
            <a:r>
              <a:rPr sz="1300" i="1" spc="-50" dirty="0">
                <a:latin typeface="Trebuchet MS" panose="020B0603020202020204" pitchFamily="34" charset="0"/>
                <a:cs typeface="Times New Roman"/>
              </a:rPr>
              <a:t> </a:t>
            </a:r>
            <a:r>
              <a:rPr sz="1300" i="1" spc="-5" dirty="0">
                <a:latin typeface="Trebuchet MS" panose="020B0603020202020204" pitchFamily="34" charset="0"/>
                <a:cs typeface="Times New Roman"/>
              </a:rPr>
              <a:t>Федерации;</a:t>
            </a:r>
            <a:endParaRPr sz="1300" dirty="0">
              <a:latin typeface="Trebuchet MS" panose="020B0603020202020204" pitchFamily="34" charset="0"/>
              <a:cs typeface="Times New Roman"/>
            </a:endParaRPr>
          </a:p>
          <a:p>
            <a:pPr marL="292100" indent="-279400">
              <a:lnSpc>
                <a:spcPts val="1300"/>
              </a:lnSpc>
              <a:buAutoNum type="arabicParenR" startAt="32"/>
              <a:tabLst>
                <a:tab pos="292735" algn="l"/>
              </a:tabLst>
            </a:pPr>
            <a:r>
              <a:rPr sz="1300" i="1" dirty="0">
                <a:latin typeface="Trebuchet MS" panose="020B0603020202020204" pitchFamily="34" charset="0"/>
                <a:cs typeface="Times New Roman"/>
              </a:rPr>
              <a:t>удовлетворение </a:t>
            </a:r>
            <a:r>
              <a:rPr sz="1300" i="1" spc="-5" dirty="0">
                <a:latin typeface="Trebuchet MS" panose="020B0603020202020204" pitchFamily="34" charset="0"/>
                <a:cs typeface="Times New Roman"/>
              </a:rPr>
              <a:t>потребностей </a:t>
            </a:r>
            <a:r>
              <a:rPr sz="1300" i="1" spc="-10" dirty="0">
                <a:latin typeface="Trebuchet MS" panose="020B0603020202020204" pitchFamily="34" charset="0"/>
                <a:cs typeface="Times New Roman"/>
              </a:rPr>
              <a:t>заказчика </a:t>
            </a:r>
            <a:r>
              <a:rPr sz="1300" i="1" dirty="0">
                <a:latin typeface="Trebuchet MS" panose="020B0603020202020204" pitchFamily="34" charset="0"/>
                <a:cs typeface="Times New Roman"/>
              </a:rPr>
              <a:t>в </a:t>
            </a:r>
            <a:r>
              <a:rPr sz="1300" i="1" spc="-5" dirty="0">
                <a:latin typeface="Trebuchet MS" panose="020B0603020202020204" pitchFamily="34" charset="0"/>
                <a:cs typeface="Times New Roman"/>
              </a:rPr>
              <a:t>товарах, работах, услугах </a:t>
            </a:r>
            <a:r>
              <a:rPr sz="1300" b="1" i="1" spc="-5" dirty="0">
                <a:latin typeface="Trebuchet MS" panose="020B0603020202020204" pitchFamily="34" charset="0"/>
                <a:cs typeface="Times New Roman"/>
              </a:rPr>
              <a:t>связано </a:t>
            </a:r>
            <a:r>
              <a:rPr sz="1300" b="1" i="1" dirty="0">
                <a:latin typeface="Trebuchet MS" panose="020B0603020202020204" pitchFamily="34" charset="0"/>
                <a:cs typeface="Times New Roman"/>
              </a:rPr>
              <a:t>с </a:t>
            </a:r>
            <a:r>
              <a:rPr sz="1300" b="1" i="1" spc="-5" dirty="0">
                <a:latin typeface="Trebuchet MS" panose="020B0603020202020204" pitchFamily="34" charset="0"/>
                <a:cs typeface="Times New Roman"/>
              </a:rPr>
              <a:t>исполнением </a:t>
            </a:r>
            <a:r>
              <a:rPr sz="1300" b="1" i="1" spc="-15" dirty="0">
                <a:latin typeface="Trebuchet MS" panose="020B0603020202020204" pitchFamily="34" charset="0"/>
                <a:cs typeface="Times New Roman"/>
              </a:rPr>
              <a:t>заказчиком</a:t>
            </a:r>
            <a:r>
              <a:rPr sz="1300" b="1" i="1" spc="10" dirty="0">
                <a:latin typeface="Trebuchet MS" panose="020B0603020202020204" pitchFamily="34" charset="0"/>
                <a:cs typeface="Times New Roman"/>
              </a:rPr>
              <a:t> </a:t>
            </a:r>
            <a:r>
              <a:rPr sz="1300" b="1" i="1" dirty="0">
                <a:latin typeface="Trebuchet MS" panose="020B0603020202020204" pitchFamily="34" charset="0"/>
                <a:cs typeface="Times New Roman"/>
              </a:rPr>
              <a:t>ранее</a:t>
            </a:r>
            <a:endParaRPr sz="1300" dirty="0">
              <a:latin typeface="Trebuchet MS" panose="020B0603020202020204" pitchFamily="34" charset="0"/>
              <a:cs typeface="Times New Roman"/>
            </a:endParaRPr>
          </a:p>
          <a:p>
            <a:pPr marL="12700" marR="264795">
              <a:lnSpc>
                <a:spcPct val="77100"/>
              </a:lnSpc>
              <a:spcBef>
                <a:spcPts val="200"/>
              </a:spcBef>
            </a:pPr>
            <a:r>
              <a:rPr sz="1300" b="1" i="1" spc="-5" dirty="0">
                <a:latin typeface="Trebuchet MS" panose="020B0603020202020204" pitchFamily="34" charset="0"/>
                <a:cs typeface="Times New Roman"/>
              </a:rPr>
              <a:t>возникших, </a:t>
            </a:r>
            <a:r>
              <a:rPr sz="1300" b="1" i="1" dirty="0">
                <a:latin typeface="Trebuchet MS" panose="020B0603020202020204" pitchFamily="34" charset="0"/>
                <a:cs typeface="Times New Roman"/>
              </a:rPr>
              <a:t>в </a:t>
            </a:r>
            <a:r>
              <a:rPr sz="1300" b="1" i="1" spc="-5" dirty="0">
                <a:latin typeface="Trebuchet MS" panose="020B0603020202020204" pitchFamily="34" charset="0"/>
                <a:cs typeface="Times New Roman"/>
              </a:rPr>
              <a:t>силу закона, </a:t>
            </a:r>
            <a:r>
              <a:rPr sz="1300" b="1" i="1" spc="-10" dirty="0">
                <a:latin typeface="Trebuchet MS" panose="020B0603020202020204" pitchFamily="34" charset="0"/>
                <a:cs typeface="Times New Roman"/>
              </a:rPr>
              <a:t>нормативных </a:t>
            </a:r>
            <a:r>
              <a:rPr sz="1300" b="1" i="1" spc="-5" dirty="0">
                <a:latin typeface="Trebuchet MS" panose="020B0603020202020204" pitchFamily="34" charset="0"/>
                <a:cs typeface="Times New Roman"/>
              </a:rPr>
              <a:t>правовых </a:t>
            </a:r>
            <a:r>
              <a:rPr sz="1300" b="1" i="1" dirty="0">
                <a:latin typeface="Trebuchet MS" panose="020B0603020202020204" pitchFamily="34" charset="0"/>
                <a:cs typeface="Times New Roman"/>
              </a:rPr>
              <a:t>актов</a:t>
            </a:r>
            <a:r>
              <a:rPr sz="1300" i="1" dirty="0">
                <a:latin typeface="Trebuchet MS" panose="020B0603020202020204" pitchFamily="34" charset="0"/>
                <a:cs typeface="Times New Roman"/>
              </a:rPr>
              <a:t>, правил, </a:t>
            </a:r>
            <a:r>
              <a:rPr sz="1300" i="1" spc="-5" dirty="0">
                <a:latin typeface="Trebuchet MS" panose="020B0603020202020204" pitchFamily="34" charset="0"/>
                <a:cs typeface="Times New Roman"/>
              </a:rPr>
              <a:t>соглашений, обязанностей, </a:t>
            </a:r>
            <a:r>
              <a:rPr sz="1300" i="1" dirty="0">
                <a:latin typeface="Trebuchet MS" panose="020B0603020202020204" pitchFamily="34" charset="0"/>
                <a:cs typeface="Times New Roman"/>
              </a:rPr>
              <a:t>в </a:t>
            </a:r>
            <a:r>
              <a:rPr sz="1300" i="1" spc="-20" dirty="0">
                <a:latin typeface="Trebuchet MS" panose="020B0603020202020204" pitchFamily="34" charset="0"/>
                <a:cs typeface="Times New Roman"/>
              </a:rPr>
              <a:t>том </a:t>
            </a:r>
            <a:r>
              <a:rPr sz="1300" i="1" spc="5" dirty="0">
                <a:latin typeface="Trebuchet MS" panose="020B0603020202020204" pitchFamily="34" charset="0"/>
                <a:cs typeface="Times New Roman"/>
              </a:rPr>
              <a:t>числе </a:t>
            </a:r>
            <a:r>
              <a:rPr sz="1300" i="1" spc="-5" dirty="0">
                <a:latin typeface="Trebuchet MS" panose="020B0603020202020204" pitchFamily="34" charset="0"/>
                <a:cs typeface="Times New Roman"/>
              </a:rPr>
              <a:t>перед  третьими </a:t>
            </a:r>
            <a:r>
              <a:rPr sz="1300" i="1" dirty="0">
                <a:latin typeface="Trebuchet MS" panose="020B0603020202020204" pitchFamily="34" charset="0"/>
                <a:cs typeface="Times New Roman"/>
              </a:rPr>
              <a:t>лицами, и (</a:t>
            </a:r>
            <a:r>
              <a:rPr sz="1300" i="1" dirty="0" err="1">
                <a:latin typeface="Trebuchet MS" panose="020B0603020202020204" pitchFamily="34" charset="0"/>
                <a:cs typeface="Times New Roman"/>
              </a:rPr>
              <a:t>или</a:t>
            </a:r>
            <a:r>
              <a:rPr sz="1300" i="1" dirty="0">
                <a:latin typeface="Trebuchet MS" panose="020B0603020202020204" pitchFamily="34" charset="0"/>
                <a:cs typeface="Times New Roman"/>
              </a:rPr>
              <a:t>)</a:t>
            </a:r>
            <a:endParaRPr sz="1300" dirty="0">
              <a:latin typeface="Trebuchet MS" panose="020B0603020202020204" pitchFamily="34" charset="0"/>
              <a:cs typeface="Times New Roman"/>
            </a:endParaRPr>
          </a:p>
        </p:txBody>
      </p:sp>
      <p:sp>
        <p:nvSpPr>
          <p:cNvPr id="3" name="object 3"/>
          <p:cNvSpPr txBox="1">
            <a:spLocks/>
          </p:cNvSpPr>
          <p:nvPr/>
        </p:nvSpPr>
        <p:spPr>
          <a:xfrm>
            <a:off x="152400" y="228600"/>
            <a:ext cx="9879559" cy="338554"/>
          </a:xfrm>
          <a:prstGeom prst="rect">
            <a:avLst/>
          </a:prstGeom>
        </p:spPr>
        <p:txBody>
          <a:bodyPr spcFirstLastPara="1" vert="horz" wrap="square" lIns="0" tIns="0" rIns="0" bIns="0" rtlCol="0" anchor="ctr"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a:r>
              <a:rPr lang="ru-RU" sz="2200" kern="0" spc="-5" smtClean="0">
                <a:solidFill>
                  <a:srgbClr val="002060"/>
                </a:solidFill>
                <a:latin typeface="Trebuchet MS" panose="020B0603020202020204" pitchFamily="34" charset="0"/>
              </a:rPr>
              <a:t>Основания закупки </a:t>
            </a:r>
            <a:r>
              <a:rPr lang="ru-RU" sz="2200" kern="0" smtClean="0">
                <a:solidFill>
                  <a:srgbClr val="002060"/>
                </a:solidFill>
                <a:latin typeface="Trebuchet MS" panose="020B0603020202020204" pitchFamily="34" charset="0"/>
              </a:rPr>
              <a:t>у ЕП, </a:t>
            </a:r>
            <a:r>
              <a:rPr lang="ru-RU" sz="2200" kern="0" spc="-10" smtClean="0">
                <a:solidFill>
                  <a:srgbClr val="002060"/>
                </a:solidFill>
                <a:latin typeface="Trebuchet MS" panose="020B0603020202020204" pitchFamily="34" charset="0"/>
              </a:rPr>
              <a:t>которые </a:t>
            </a:r>
            <a:r>
              <a:rPr lang="ru-RU" sz="2200" kern="0" smtClean="0">
                <a:solidFill>
                  <a:srgbClr val="002060"/>
                </a:solidFill>
                <a:latin typeface="Trebuchet MS" panose="020B0603020202020204" pitchFamily="34" charset="0"/>
              </a:rPr>
              <a:t>признаны</a:t>
            </a:r>
            <a:r>
              <a:rPr lang="ru-RU" sz="2200" kern="0" spc="-110" smtClean="0">
                <a:solidFill>
                  <a:srgbClr val="002060"/>
                </a:solidFill>
                <a:latin typeface="Trebuchet MS" panose="020B0603020202020204" pitchFamily="34" charset="0"/>
              </a:rPr>
              <a:t> </a:t>
            </a:r>
            <a:r>
              <a:rPr lang="ru-RU" sz="2200" u="heavy" kern="0" spc="-10" smtClean="0">
                <a:solidFill>
                  <a:srgbClr val="002060"/>
                </a:solidFill>
                <a:latin typeface="Trebuchet MS" panose="020B0603020202020204" pitchFamily="34" charset="0"/>
              </a:rPr>
              <a:t>НЕКОНКУРЕНТНЫМИ</a:t>
            </a:r>
            <a:endParaRPr lang="ru-RU" sz="2200" u="heavy" kern="0" spc="-10"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2706684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52400"/>
            <a:ext cx="9221470" cy="338554"/>
          </a:xfrm>
          <a:prstGeom prst="rect">
            <a:avLst/>
          </a:prstGeom>
        </p:spPr>
        <p:txBody>
          <a:bodyPr spcFirstLastPara="1" vert="horz" wrap="square" lIns="0" tIns="0" rIns="0" bIns="0" rtlCol="0" anchor="ctr" anchorCtr="0">
            <a:spAutoFit/>
          </a:bodyPr>
          <a:lstStyle/>
          <a:p>
            <a:pPr marL="12700">
              <a:lnSpc>
                <a:spcPct val="100000"/>
              </a:lnSpc>
            </a:pPr>
            <a:r>
              <a:rPr sz="2200" spc="-5" dirty="0">
                <a:solidFill>
                  <a:srgbClr val="002060"/>
                </a:solidFill>
                <a:latin typeface="Trebuchet MS" panose="020B0603020202020204" pitchFamily="34" charset="0"/>
              </a:rPr>
              <a:t>Основания закупки </a:t>
            </a:r>
            <a:r>
              <a:rPr sz="2200" dirty="0">
                <a:solidFill>
                  <a:srgbClr val="002060"/>
                </a:solidFill>
                <a:latin typeface="Trebuchet MS" panose="020B0603020202020204" pitchFamily="34" charset="0"/>
              </a:rPr>
              <a:t>у ЕП, </a:t>
            </a:r>
            <a:r>
              <a:rPr sz="2200" spc="-10" dirty="0">
                <a:solidFill>
                  <a:srgbClr val="002060"/>
                </a:solidFill>
                <a:latin typeface="Trebuchet MS" panose="020B0603020202020204" pitchFamily="34" charset="0"/>
              </a:rPr>
              <a:t>которые </a:t>
            </a:r>
            <a:r>
              <a:rPr sz="2200" u="heavy" dirty="0">
                <a:solidFill>
                  <a:srgbClr val="002060"/>
                </a:solidFill>
                <a:latin typeface="Trebuchet MS" panose="020B0603020202020204" pitchFamily="34" charset="0"/>
              </a:rPr>
              <a:t>НЕ </a:t>
            </a:r>
            <a:r>
              <a:rPr sz="2200" u="heavy" spc="-20" dirty="0">
                <a:solidFill>
                  <a:srgbClr val="002060"/>
                </a:solidFill>
                <a:latin typeface="Trebuchet MS" panose="020B0603020202020204" pitchFamily="34" charset="0"/>
              </a:rPr>
              <a:t>ВЫЗВАЛИ</a:t>
            </a:r>
            <a:r>
              <a:rPr sz="2200" u="heavy" spc="-114" dirty="0">
                <a:solidFill>
                  <a:srgbClr val="002060"/>
                </a:solidFill>
                <a:latin typeface="Trebuchet MS" panose="020B0603020202020204" pitchFamily="34" charset="0"/>
              </a:rPr>
              <a:t> </a:t>
            </a:r>
            <a:r>
              <a:rPr sz="2200" u="heavy" dirty="0">
                <a:solidFill>
                  <a:srgbClr val="002060"/>
                </a:solidFill>
                <a:latin typeface="Trebuchet MS" panose="020B0603020202020204" pitchFamily="34" charset="0"/>
              </a:rPr>
              <a:t>ВОПРОСОВ</a:t>
            </a:r>
          </a:p>
        </p:txBody>
      </p:sp>
      <p:sp>
        <p:nvSpPr>
          <p:cNvPr id="4" name="object 4"/>
          <p:cNvSpPr txBox="1"/>
          <p:nvPr/>
        </p:nvSpPr>
        <p:spPr>
          <a:xfrm>
            <a:off x="152400" y="714652"/>
            <a:ext cx="11125200" cy="5811591"/>
          </a:xfrm>
          <a:prstGeom prst="rect">
            <a:avLst/>
          </a:prstGeom>
        </p:spPr>
        <p:txBody>
          <a:bodyPr vert="horz" wrap="square" lIns="0" tIns="0" rIns="0" bIns="0" rtlCol="0">
            <a:spAutoFit/>
          </a:bodyPr>
          <a:lstStyle/>
          <a:p>
            <a:pPr marL="12700">
              <a:lnSpc>
                <a:spcPts val="1115"/>
              </a:lnSpc>
              <a:buFont typeface="Times New Roman"/>
              <a:buAutoNum type="arabicParenR"/>
              <a:tabLst>
                <a:tab pos="205104" algn="l"/>
              </a:tabLst>
            </a:pPr>
            <a:r>
              <a:rPr sz="1400" b="1" i="1" spc="-10" dirty="0">
                <a:latin typeface="Trebuchet MS" panose="020B0603020202020204" pitchFamily="34" charset="0"/>
                <a:cs typeface="Times New Roman"/>
              </a:rPr>
              <a:t>процедура </a:t>
            </a:r>
            <a:r>
              <a:rPr sz="1400" b="1" i="1" dirty="0">
                <a:latin typeface="Trebuchet MS" panose="020B0603020202020204" pitchFamily="34" charset="0"/>
                <a:cs typeface="Times New Roman"/>
              </a:rPr>
              <a:t>закупки, </a:t>
            </a:r>
            <a:r>
              <a:rPr sz="1400" b="1" i="1" spc="-5" dirty="0">
                <a:latin typeface="Trebuchet MS" panose="020B0603020202020204" pitchFamily="34" charset="0"/>
                <a:cs typeface="Times New Roman"/>
              </a:rPr>
              <a:t>проведенная </a:t>
            </a:r>
            <a:r>
              <a:rPr sz="1400" b="1" i="1" dirty="0">
                <a:latin typeface="Trebuchet MS" panose="020B0603020202020204" pitchFamily="34" charset="0"/>
                <a:cs typeface="Times New Roman"/>
              </a:rPr>
              <a:t>ранее, признана не </a:t>
            </a:r>
            <a:r>
              <a:rPr sz="1400" b="1" i="1" spc="-5" dirty="0">
                <a:latin typeface="Trebuchet MS" panose="020B0603020202020204" pitchFamily="34" charset="0"/>
                <a:cs typeface="Times New Roman"/>
              </a:rPr>
              <a:t>состоявшейся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имеется </a:t>
            </a:r>
            <a:r>
              <a:rPr sz="1400" i="1" spc="-15" dirty="0">
                <a:latin typeface="Trebuchet MS" panose="020B0603020202020204" pitchFamily="34" charset="0"/>
                <a:cs typeface="Times New Roman"/>
              </a:rPr>
              <a:t>только </a:t>
            </a:r>
            <a:r>
              <a:rPr sz="1400" i="1" spc="-5" dirty="0">
                <a:latin typeface="Trebuchet MS" panose="020B0603020202020204" pitchFamily="34" charset="0"/>
                <a:cs typeface="Times New Roman"/>
              </a:rPr>
              <a:t>один </a:t>
            </a:r>
            <a:r>
              <a:rPr sz="1400" i="1" dirty="0">
                <a:latin typeface="Trebuchet MS" panose="020B0603020202020204" pitchFamily="34" charset="0"/>
                <a:cs typeface="Times New Roman"/>
              </a:rPr>
              <a:t>участник</a:t>
            </a:r>
            <a:r>
              <a:rPr sz="1400" i="1" spc="-85" dirty="0">
                <a:latin typeface="Trebuchet MS" panose="020B0603020202020204" pitchFamily="34" charset="0"/>
                <a:cs typeface="Times New Roman"/>
              </a:rPr>
              <a:t> </a:t>
            </a:r>
            <a:r>
              <a:rPr sz="1400" i="1" dirty="0">
                <a:latin typeface="Trebuchet MS" panose="020B0603020202020204" pitchFamily="34" charset="0"/>
                <a:cs typeface="Times New Roman"/>
              </a:rPr>
              <a:t>закупки,</a:t>
            </a:r>
            <a:endParaRPr sz="1400" dirty="0">
              <a:latin typeface="Trebuchet MS" panose="020B0603020202020204" pitchFamily="34" charset="0"/>
              <a:cs typeface="Times New Roman"/>
            </a:endParaRPr>
          </a:p>
          <a:p>
            <a:pPr marL="12700" marR="109220">
              <a:lnSpc>
                <a:spcPct val="77100"/>
              </a:lnSpc>
              <a:spcBef>
                <a:spcPts val="195"/>
              </a:spcBef>
            </a:pPr>
            <a:r>
              <a:rPr sz="1400" i="1" spc="-5" dirty="0">
                <a:latin typeface="Trebuchet MS" panose="020B0603020202020204" pitchFamily="34" charset="0"/>
                <a:cs typeface="Times New Roman"/>
              </a:rPr>
              <a:t>подавший </a:t>
            </a:r>
            <a:r>
              <a:rPr sz="1400" i="1" dirty="0">
                <a:latin typeface="Trebuchet MS" panose="020B0603020202020204" pitchFamily="34" charset="0"/>
                <a:cs typeface="Times New Roman"/>
              </a:rPr>
              <a:t>заявку и допущенный до участия в </a:t>
            </a:r>
            <a:r>
              <a:rPr sz="1400" i="1" spc="-5" dirty="0">
                <a:latin typeface="Trebuchet MS" panose="020B0603020202020204" pitchFamily="34" charset="0"/>
                <a:cs typeface="Times New Roman"/>
              </a:rPr>
              <a:t>закупке </a:t>
            </a:r>
            <a:r>
              <a:rPr sz="1400" i="1" dirty="0">
                <a:latin typeface="Trebuchet MS" panose="020B0603020202020204" pitchFamily="34" charset="0"/>
                <a:cs typeface="Times New Roman"/>
              </a:rPr>
              <a:t>или </a:t>
            </a:r>
            <a:r>
              <a:rPr sz="1400" i="1" spc="-5" dirty="0">
                <a:latin typeface="Trebuchet MS" panose="020B0603020202020204" pitchFamily="34" charset="0"/>
                <a:cs typeface="Times New Roman"/>
              </a:rPr>
              <a:t>заявка </a:t>
            </a:r>
            <a:r>
              <a:rPr sz="1400" i="1" dirty="0">
                <a:latin typeface="Trebuchet MS" panose="020B0603020202020204" pitchFamily="34" charset="0"/>
                <a:cs typeface="Times New Roman"/>
              </a:rPr>
              <a:t>на участие в </a:t>
            </a:r>
            <a:r>
              <a:rPr sz="1400" i="1" spc="-5" dirty="0">
                <a:latin typeface="Trebuchet MS" panose="020B0603020202020204" pitchFamily="34" charset="0"/>
                <a:cs typeface="Times New Roman"/>
              </a:rPr>
              <a:t>закупке </a:t>
            </a:r>
            <a:r>
              <a:rPr sz="1400" i="1" spc="-15" dirty="0">
                <a:latin typeface="Trebuchet MS" panose="020B0603020202020204" pitchFamily="34" charset="0"/>
                <a:cs typeface="Times New Roman"/>
              </a:rPr>
              <a:t>только </a:t>
            </a:r>
            <a:r>
              <a:rPr sz="1400" i="1" spc="-5" dirty="0">
                <a:latin typeface="Trebuchet MS" panose="020B0603020202020204" pitchFamily="34" charset="0"/>
                <a:cs typeface="Times New Roman"/>
              </a:rPr>
              <a:t>одного участника  </a:t>
            </a:r>
            <a:r>
              <a:rPr sz="1400" i="1" dirty="0">
                <a:latin typeface="Trebuchet MS" panose="020B0603020202020204" pitchFamily="34" charset="0"/>
                <a:cs typeface="Times New Roman"/>
              </a:rPr>
              <a:t>закупки признана </a:t>
            </a:r>
            <a:r>
              <a:rPr sz="1400" i="1" spc="-5" dirty="0">
                <a:latin typeface="Trebuchet MS" panose="020B0603020202020204" pitchFamily="34" charset="0"/>
                <a:cs typeface="Times New Roman"/>
              </a:rPr>
              <a:t>соответствующей требованиям </a:t>
            </a:r>
            <a:r>
              <a:rPr sz="1400" i="1" dirty="0">
                <a:latin typeface="Trebuchet MS" panose="020B0603020202020204" pitchFamily="34" charset="0"/>
                <a:cs typeface="Times New Roman"/>
              </a:rPr>
              <a:t>документации о </a:t>
            </a:r>
            <a:r>
              <a:rPr sz="1400" i="1" spc="-5" dirty="0">
                <a:latin typeface="Trebuchet MS" panose="020B0603020202020204" pitchFamily="34" charset="0"/>
                <a:cs typeface="Times New Roman"/>
              </a:rPr>
              <a:t>закупке, </a:t>
            </a:r>
            <a:r>
              <a:rPr sz="1400" i="1" spc="-15" dirty="0">
                <a:latin typeface="Trebuchet MS" panose="020B0603020202020204" pitchFamily="34" charset="0"/>
                <a:cs typeface="Times New Roman"/>
              </a:rPr>
              <a:t>только </a:t>
            </a:r>
            <a:r>
              <a:rPr sz="1400" i="1" spc="-5" dirty="0">
                <a:latin typeface="Trebuchet MS" panose="020B0603020202020204" pitchFamily="34" charset="0"/>
                <a:cs typeface="Times New Roman"/>
              </a:rPr>
              <a:t>один </a:t>
            </a:r>
            <a:r>
              <a:rPr sz="1400" i="1" dirty="0">
                <a:latin typeface="Trebuchet MS" panose="020B0603020202020204" pitchFamily="34" charset="0"/>
                <a:cs typeface="Times New Roman"/>
              </a:rPr>
              <a:t>участник закупки признан  </a:t>
            </a:r>
            <a:r>
              <a:rPr sz="1400" i="1" spc="-10" dirty="0">
                <a:latin typeface="Trebuchet MS" panose="020B0603020202020204" pitchFamily="34" charset="0"/>
                <a:cs typeface="Times New Roman"/>
              </a:rPr>
              <a:t>участником</a:t>
            </a:r>
            <a:r>
              <a:rPr sz="1400" i="1" spc="-110" dirty="0">
                <a:latin typeface="Trebuchet MS" panose="020B0603020202020204" pitchFamily="34" charset="0"/>
                <a:cs typeface="Times New Roman"/>
              </a:rPr>
              <a:t> </a:t>
            </a:r>
            <a:r>
              <a:rPr sz="1400" i="1" dirty="0">
                <a:latin typeface="Trebuchet MS" panose="020B0603020202020204" pitchFamily="34" charset="0"/>
                <a:cs typeface="Times New Roman"/>
              </a:rPr>
              <a:t>закупки.</a:t>
            </a:r>
            <a:endParaRPr sz="1400" dirty="0">
              <a:latin typeface="Trebuchet MS" panose="020B0603020202020204" pitchFamily="34" charset="0"/>
              <a:cs typeface="Times New Roman"/>
            </a:endParaRPr>
          </a:p>
          <a:p>
            <a:pPr marL="204470" indent="-191770">
              <a:lnSpc>
                <a:spcPts val="1120"/>
              </a:lnSpc>
              <a:buFont typeface="Times New Roman"/>
              <a:buAutoNum type="arabicParenR" startAt="2"/>
              <a:tabLst>
                <a:tab pos="205104" algn="l"/>
              </a:tabLst>
            </a:pPr>
            <a:r>
              <a:rPr sz="1400" b="1" i="1" spc="-10" dirty="0">
                <a:latin typeface="Trebuchet MS" panose="020B0603020202020204" pitchFamily="34" charset="0"/>
                <a:cs typeface="Times New Roman"/>
              </a:rPr>
              <a:t>процедура </a:t>
            </a:r>
            <a:r>
              <a:rPr sz="1400" b="1" i="1" dirty="0">
                <a:latin typeface="Trebuchet MS" panose="020B0603020202020204" pitchFamily="34" charset="0"/>
                <a:cs typeface="Times New Roman"/>
              </a:rPr>
              <a:t>закупки признана</a:t>
            </a:r>
            <a:r>
              <a:rPr sz="1400" b="1" i="1" spc="-90" dirty="0">
                <a:latin typeface="Trebuchet MS" panose="020B0603020202020204" pitchFamily="34" charset="0"/>
                <a:cs typeface="Times New Roman"/>
              </a:rPr>
              <a:t> </a:t>
            </a:r>
            <a:r>
              <a:rPr sz="1400" b="1" i="1" spc="-5" dirty="0">
                <a:latin typeface="Trebuchet MS" panose="020B0603020202020204" pitchFamily="34" charset="0"/>
                <a:cs typeface="Times New Roman"/>
              </a:rPr>
              <a:t>несостоявшейс</a:t>
            </a:r>
            <a:r>
              <a:rPr sz="1400" i="1" spc="-5" dirty="0">
                <a:latin typeface="Trebuchet MS" panose="020B0603020202020204" pitchFamily="34" charset="0"/>
                <a:cs typeface="Times New Roman"/>
              </a:rPr>
              <a:t>я….</a:t>
            </a:r>
            <a:endParaRPr sz="1400" dirty="0">
              <a:latin typeface="Trebuchet MS" panose="020B0603020202020204" pitchFamily="34" charset="0"/>
              <a:cs typeface="Times New Roman"/>
            </a:endParaRPr>
          </a:p>
          <a:p>
            <a:pPr marL="12700" marR="392430">
              <a:lnSpc>
                <a:spcPct val="77100"/>
              </a:lnSpc>
              <a:spcBef>
                <a:spcPts val="195"/>
              </a:spcBef>
              <a:buAutoNum type="arabicParenR" startAt="2"/>
              <a:tabLst>
                <a:tab pos="205104" algn="l"/>
              </a:tabLst>
            </a:pPr>
            <a:r>
              <a:rPr sz="1400" i="1" spc="-10" dirty="0">
                <a:latin typeface="Trebuchet MS" panose="020B0603020202020204" pitchFamily="34" charset="0"/>
                <a:cs typeface="Times New Roman"/>
              </a:rPr>
              <a:t>конкурс </a:t>
            </a:r>
            <a:r>
              <a:rPr sz="1400" i="1" spc="-5" dirty="0">
                <a:latin typeface="Trebuchet MS" panose="020B0603020202020204" pitchFamily="34" charset="0"/>
                <a:cs typeface="Times New Roman"/>
              </a:rPr>
              <a:t>(аукцион, </a:t>
            </a:r>
            <a:r>
              <a:rPr sz="1400" i="1" dirty="0">
                <a:latin typeface="Trebuchet MS" panose="020B0603020202020204" pitchFamily="34" charset="0"/>
                <a:cs typeface="Times New Roman"/>
              </a:rPr>
              <a:t>запрос </a:t>
            </a:r>
            <a:r>
              <a:rPr sz="1400" i="1" spc="-10" dirty="0">
                <a:latin typeface="Trebuchet MS" panose="020B0603020202020204" pitchFamily="34" charset="0"/>
                <a:cs typeface="Times New Roman"/>
              </a:rPr>
              <a:t>котировок) </a:t>
            </a:r>
            <a:r>
              <a:rPr sz="1400" b="1" i="1" spc="-5" dirty="0">
                <a:latin typeface="Trebuchet MS" panose="020B0603020202020204" pitchFamily="34" charset="0"/>
                <a:cs typeface="Times New Roman"/>
              </a:rPr>
              <a:t>признан </a:t>
            </a:r>
            <a:r>
              <a:rPr sz="1400" b="1" i="1" spc="-10" dirty="0">
                <a:latin typeface="Trebuchet MS" panose="020B0603020202020204" pitchFamily="34" charset="0"/>
                <a:cs typeface="Times New Roman"/>
              </a:rPr>
              <a:t>несостоявшимся </a:t>
            </a:r>
            <a:r>
              <a:rPr sz="1400" b="1" i="1" dirty="0">
                <a:latin typeface="Trebuchet MS" panose="020B0603020202020204" pitchFamily="34" charset="0"/>
                <a:cs typeface="Times New Roman"/>
              </a:rPr>
              <a:t>и </a:t>
            </a:r>
            <a:r>
              <a:rPr sz="1400" b="1" i="1" spc="-5" dirty="0">
                <a:latin typeface="Trebuchet MS" panose="020B0603020202020204" pitchFamily="34" charset="0"/>
                <a:cs typeface="Times New Roman"/>
              </a:rPr>
              <a:t>договор </a:t>
            </a:r>
            <a:r>
              <a:rPr sz="1400" b="1" i="1" dirty="0">
                <a:latin typeface="Trebuchet MS" panose="020B0603020202020204" pitchFamily="34" charset="0"/>
                <a:cs typeface="Times New Roman"/>
              </a:rPr>
              <a:t>не </a:t>
            </a:r>
            <a:r>
              <a:rPr sz="1400" b="1" i="1" spc="-5" dirty="0">
                <a:latin typeface="Trebuchet MS" panose="020B0603020202020204" pitchFamily="34" charset="0"/>
                <a:cs typeface="Times New Roman"/>
              </a:rPr>
              <a:t>был заключен </a:t>
            </a:r>
            <a:r>
              <a:rPr sz="1400" b="1" i="1" dirty="0">
                <a:latin typeface="Trebuchet MS" panose="020B0603020202020204" pitchFamily="34" charset="0"/>
                <a:cs typeface="Times New Roman"/>
              </a:rPr>
              <a:t>с </a:t>
            </a:r>
            <a:r>
              <a:rPr sz="1400" b="1" i="1" spc="-5" dirty="0">
                <a:latin typeface="Trebuchet MS" panose="020B0603020202020204" pitchFamily="34" charset="0"/>
                <a:cs typeface="Times New Roman"/>
              </a:rPr>
              <a:t>единственным  участнико</a:t>
            </a:r>
            <a:r>
              <a:rPr sz="1400" i="1" spc="-5" dirty="0">
                <a:latin typeface="Trebuchet MS" panose="020B0603020202020204" pitchFamily="34" charset="0"/>
                <a:cs typeface="Times New Roman"/>
              </a:rPr>
              <a:t>м </a:t>
            </a:r>
            <a:r>
              <a:rPr sz="1400" i="1" dirty="0">
                <a:latin typeface="Trebuchet MS" panose="020B0603020202020204" pitchFamily="34" charset="0"/>
                <a:cs typeface="Times New Roman"/>
              </a:rPr>
              <a:t>закупок или с </a:t>
            </a:r>
            <a:r>
              <a:rPr sz="1400" i="1" spc="-10" dirty="0">
                <a:latin typeface="Trebuchet MS" panose="020B0603020202020204" pitchFamily="34" charset="0"/>
                <a:cs typeface="Times New Roman"/>
              </a:rPr>
              <a:t>участником</a:t>
            </a:r>
            <a:r>
              <a:rPr sz="1400" i="1" spc="-165" dirty="0">
                <a:latin typeface="Trebuchet MS" panose="020B0603020202020204" pitchFamily="34" charset="0"/>
                <a:cs typeface="Times New Roman"/>
              </a:rPr>
              <a:t> </a:t>
            </a:r>
            <a:r>
              <a:rPr sz="1400" i="1" dirty="0">
                <a:latin typeface="Trebuchet MS" panose="020B0603020202020204" pitchFamily="34" charset="0"/>
                <a:cs typeface="Times New Roman"/>
              </a:rPr>
              <a:t>закупок…;</a:t>
            </a:r>
            <a:endParaRPr sz="1400" dirty="0">
              <a:latin typeface="Trebuchet MS" panose="020B0603020202020204" pitchFamily="34" charset="0"/>
              <a:cs typeface="Times New Roman"/>
            </a:endParaRPr>
          </a:p>
          <a:p>
            <a:pPr marL="12700" marR="102870">
              <a:lnSpc>
                <a:spcPct val="77400"/>
              </a:lnSpc>
              <a:spcBef>
                <a:spcPts val="5"/>
              </a:spcBef>
              <a:buAutoNum type="arabicParenR" startAt="2"/>
              <a:tabLst>
                <a:tab pos="205104" algn="l"/>
              </a:tabLst>
            </a:pPr>
            <a:r>
              <a:rPr sz="1400" i="1" spc="-5" dirty="0">
                <a:latin typeface="Trebuchet MS" panose="020B0603020202020204" pitchFamily="34" charset="0"/>
                <a:cs typeface="Times New Roman"/>
              </a:rPr>
              <a:t>осуществляется </a:t>
            </a:r>
            <a:r>
              <a:rPr sz="1400" b="1" i="1" spc="-5" dirty="0">
                <a:latin typeface="Trebuchet MS" panose="020B0603020202020204" pitchFamily="34" charset="0"/>
                <a:cs typeface="Times New Roman"/>
              </a:rPr>
              <a:t>закупка товаров </a:t>
            </a:r>
            <a:r>
              <a:rPr sz="1400" b="1" i="1" dirty="0">
                <a:latin typeface="Trebuchet MS" panose="020B0603020202020204" pitchFamily="34" charset="0"/>
                <a:cs typeface="Times New Roman"/>
              </a:rPr>
              <a:t>(работ, </a:t>
            </a:r>
            <a:r>
              <a:rPr sz="1400" b="1" i="1" spc="-5" dirty="0">
                <a:latin typeface="Trebuchet MS" panose="020B0603020202020204" pitchFamily="34" charset="0"/>
                <a:cs typeface="Times New Roman"/>
              </a:rPr>
              <a:t>услуг), </a:t>
            </a:r>
            <a:r>
              <a:rPr sz="1400" b="1" i="1" spc="-10" dirty="0">
                <a:latin typeface="Trebuchet MS" panose="020B0603020202020204" pitchFamily="34" charset="0"/>
                <a:cs typeface="Times New Roman"/>
              </a:rPr>
              <a:t>которые </a:t>
            </a:r>
            <a:r>
              <a:rPr sz="1400" b="1" i="1" dirty="0">
                <a:latin typeface="Trebuchet MS" panose="020B0603020202020204" pitchFamily="34" charset="0"/>
                <a:cs typeface="Times New Roman"/>
              </a:rPr>
              <a:t>относятся к </a:t>
            </a:r>
            <a:r>
              <a:rPr sz="1400" b="1" i="1" spc="-5" dirty="0">
                <a:latin typeface="Trebuchet MS" panose="020B0603020202020204" pitchFamily="34" charset="0"/>
                <a:cs typeface="Times New Roman"/>
              </a:rPr>
              <a:t>сфере деятельности </a:t>
            </a:r>
            <a:r>
              <a:rPr sz="1400" b="1" i="1" spc="-10" dirty="0">
                <a:latin typeface="Trebuchet MS" panose="020B0603020202020204" pitchFamily="34" charset="0"/>
                <a:cs typeface="Times New Roman"/>
              </a:rPr>
              <a:t>субъектов  </a:t>
            </a:r>
            <a:r>
              <a:rPr sz="1400" b="1" i="1" spc="-5" dirty="0">
                <a:latin typeface="Trebuchet MS" panose="020B0603020202020204" pitchFamily="34" charset="0"/>
                <a:cs typeface="Times New Roman"/>
              </a:rPr>
              <a:t>естественных </a:t>
            </a:r>
            <a:r>
              <a:rPr sz="1400" b="1" i="1" spc="-10" dirty="0">
                <a:latin typeface="Trebuchet MS" panose="020B0603020202020204" pitchFamily="34" charset="0"/>
                <a:cs typeface="Times New Roman"/>
              </a:rPr>
              <a:t>монополий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 </a:t>
            </a:r>
            <a:r>
              <a:rPr sz="1400" i="1" spc="-5" dirty="0">
                <a:latin typeface="Trebuchet MS" panose="020B0603020202020204" pitchFamily="34" charset="0"/>
                <a:cs typeface="Times New Roman"/>
              </a:rPr>
              <a:t>Федеральным </a:t>
            </a:r>
            <a:r>
              <a:rPr sz="1400" i="1" spc="-15" dirty="0">
                <a:latin typeface="Trebuchet MS" panose="020B0603020202020204" pitchFamily="34" charset="0"/>
                <a:cs typeface="Times New Roman"/>
              </a:rPr>
              <a:t>законом </a:t>
            </a:r>
            <a:r>
              <a:rPr sz="1400" i="1" dirty="0">
                <a:latin typeface="Trebuchet MS" panose="020B0603020202020204" pitchFamily="34" charset="0"/>
                <a:cs typeface="Times New Roman"/>
              </a:rPr>
              <a:t>№ </a:t>
            </a:r>
            <a:r>
              <a:rPr sz="1400" i="1" spc="5" dirty="0">
                <a:latin typeface="Trebuchet MS" panose="020B0603020202020204" pitchFamily="34" charset="0"/>
                <a:cs typeface="Times New Roman"/>
              </a:rPr>
              <a:t>147-ФЗ, </a:t>
            </a:r>
            <a:r>
              <a:rPr sz="1400" i="1" dirty="0">
                <a:latin typeface="Trebuchet MS" panose="020B0603020202020204" pitchFamily="34" charset="0"/>
                <a:cs typeface="Times New Roman"/>
              </a:rPr>
              <a:t>по </a:t>
            </a:r>
            <a:r>
              <a:rPr sz="1400" i="1" spc="-10" dirty="0">
                <a:latin typeface="Trebuchet MS" panose="020B0603020202020204" pitchFamily="34" charset="0"/>
                <a:cs typeface="Times New Roman"/>
              </a:rPr>
              <a:t>регулируемым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законодательством </a:t>
            </a:r>
            <a:r>
              <a:rPr sz="1400" i="1" spc="-20" dirty="0">
                <a:latin typeface="Trebuchet MS" panose="020B0603020202020204" pitchFamily="34" charset="0"/>
                <a:cs typeface="Times New Roman"/>
              </a:rPr>
              <a:t>РФ </a:t>
            </a:r>
            <a:r>
              <a:rPr sz="1400" i="1" spc="10" dirty="0">
                <a:latin typeface="Trebuchet MS" panose="020B0603020202020204" pitchFamily="34" charset="0"/>
                <a:cs typeface="Times New Roman"/>
              </a:rPr>
              <a:t>ценам </a:t>
            </a:r>
            <a:r>
              <a:rPr sz="1400" i="1" dirty="0">
                <a:latin typeface="Trebuchet MS" panose="020B0603020202020204" pitchFamily="34" charset="0"/>
                <a:cs typeface="Times New Roman"/>
              </a:rPr>
              <a:t>(тарифам) у таких </a:t>
            </a:r>
            <a:r>
              <a:rPr sz="1400" i="1" spc="-10" dirty="0">
                <a:latin typeface="Trebuchet MS" panose="020B0603020202020204" pitchFamily="34" charset="0"/>
                <a:cs typeface="Times New Roman"/>
              </a:rPr>
              <a:t>субъектов; </a:t>
            </a:r>
            <a:r>
              <a:rPr sz="1400" i="1" dirty="0">
                <a:latin typeface="Trebuchet MS" panose="020B0603020202020204" pitchFamily="34" charset="0"/>
                <a:cs typeface="Times New Roman"/>
              </a:rPr>
              <a:t>осуществление закупки </a:t>
            </a:r>
            <a:r>
              <a:rPr sz="1400" i="1" spc="-5" dirty="0">
                <a:latin typeface="Trebuchet MS" panose="020B0603020202020204" pitchFamily="34" charset="0"/>
                <a:cs typeface="Times New Roman"/>
              </a:rPr>
              <a:t>товара (работы, услуги), </a:t>
            </a:r>
            <a:r>
              <a:rPr sz="1400" i="1" dirty="0">
                <a:latin typeface="Trebuchet MS" panose="020B0603020202020204" pitchFamily="34" charset="0"/>
                <a:cs typeface="Times New Roman"/>
              </a:rPr>
              <a:t>не  относящейся к </a:t>
            </a:r>
            <a:r>
              <a:rPr sz="1400" i="1" spc="-5" dirty="0">
                <a:latin typeface="Trebuchet MS" panose="020B0603020202020204" pitchFamily="34" charset="0"/>
                <a:cs typeface="Times New Roman"/>
              </a:rPr>
              <a:t>сфере деятельности </a:t>
            </a:r>
            <a:r>
              <a:rPr sz="1400" i="1" spc="-10" dirty="0">
                <a:latin typeface="Trebuchet MS" panose="020B0603020202020204" pitchFamily="34" charset="0"/>
                <a:cs typeface="Times New Roman"/>
              </a:rPr>
              <a:t>субъектов </a:t>
            </a:r>
            <a:r>
              <a:rPr sz="1400" i="1" spc="-5" dirty="0">
                <a:latin typeface="Trebuchet MS" panose="020B0603020202020204" pitchFamily="34" charset="0"/>
                <a:cs typeface="Times New Roman"/>
              </a:rPr>
              <a:t>естественных монополий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 </a:t>
            </a:r>
            <a:r>
              <a:rPr sz="1400" i="1" spc="-5" dirty="0">
                <a:latin typeface="Trebuchet MS" panose="020B0603020202020204" pitchFamily="34" charset="0"/>
                <a:cs typeface="Times New Roman"/>
              </a:rPr>
              <a:t>Федеральным</a:t>
            </a:r>
            <a:r>
              <a:rPr sz="1400" i="1" spc="114" dirty="0">
                <a:latin typeface="Trebuchet MS" panose="020B0603020202020204" pitchFamily="34" charset="0"/>
                <a:cs typeface="Times New Roman"/>
              </a:rPr>
              <a:t> </a:t>
            </a:r>
            <a:r>
              <a:rPr sz="1400" i="1" spc="-15" dirty="0">
                <a:latin typeface="Trebuchet MS" panose="020B0603020202020204" pitchFamily="34" charset="0"/>
                <a:cs typeface="Times New Roman"/>
              </a:rPr>
              <a:t>законом</a:t>
            </a:r>
            <a:endParaRPr sz="1400" dirty="0">
              <a:latin typeface="Trebuchet MS" panose="020B0603020202020204" pitchFamily="34" charset="0"/>
              <a:cs typeface="Times New Roman"/>
            </a:endParaRPr>
          </a:p>
          <a:p>
            <a:pPr marL="12700">
              <a:lnSpc>
                <a:spcPts val="1105"/>
              </a:lnSpc>
            </a:pPr>
            <a:r>
              <a:rPr sz="1400" i="1" dirty="0">
                <a:latin typeface="Trebuchet MS" panose="020B0603020202020204" pitchFamily="34" charset="0"/>
                <a:cs typeface="Times New Roman"/>
              </a:rPr>
              <a:t>№ 147-ФЗ, но </a:t>
            </a:r>
            <a:r>
              <a:rPr sz="1400" i="1" spc="-5" dirty="0">
                <a:latin typeface="Trebuchet MS" panose="020B0603020202020204" pitchFamily="34" charset="0"/>
                <a:cs typeface="Times New Roman"/>
              </a:rPr>
              <a:t>выполняемые указанными субъектами </a:t>
            </a:r>
            <a:r>
              <a:rPr sz="1400" i="1" dirty="0">
                <a:latin typeface="Trebuchet MS" panose="020B0603020202020204" pitchFamily="34" charset="0"/>
                <a:cs typeface="Times New Roman"/>
              </a:rPr>
              <a:t>по </a:t>
            </a:r>
            <a:r>
              <a:rPr sz="1400" i="1" spc="-10" dirty="0">
                <a:latin typeface="Trebuchet MS" panose="020B0603020202020204" pitchFamily="34" charset="0"/>
                <a:cs typeface="Times New Roman"/>
              </a:rPr>
              <a:t>регулируемым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a:t>
            </a:r>
            <a:r>
              <a:rPr sz="1400" i="1" spc="-110" dirty="0">
                <a:latin typeface="Trebuchet MS" panose="020B0603020202020204" pitchFamily="34" charset="0"/>
                <a:cs typeface="Times New Roman"/>
              </a:rPr>
              <a:t> </a:t>
            </a:r>
            <a:r>
              <a:rPr sz="1400" i="1" spc="-10" dirty="0">
                <a:latin typeface="Trebuchet MS" panose="020B0603020202020204" pitchFamily="34" charset="0"/>
                <a:cs typeface="Times New Roman"/>
              </a:rPr>
              <a:t>законодательством</a:t>
            </a:r>
            <a:endParaRPr sz="1400" dirty="0">
              <a:latin typeface="Trebuchet MS" panose="020B0603020202020204" pitchFamily="34" charset="0"/>
              <a:cs typeface="Times New Roman"/>
            </a:endParaRPr>
          </a:p>
          <a:p>
            <a:pPr marL="12700">
              <a:lnSpc>
                <a:spcPts val="1305"/>
              </a:lnSpc>
            </a:pPr>
            <a:r>
              <a:rPr sz="1400" i="1" spc="-10" dirty="0">
                <a:latin typeface="Trebuchet MS" panose="020B0603020202020204" pitchFamily="34" charset="0"/>
                <a:cs typeface="Times New Roman"/>
              </a:rPr>
              <a:t>Российской </a:t>
            </a:r>
            <a:r>
              <a:rPr sz="1400" i="1" spc="-5" dirty="0">
                <a:latin typeface="Trebuchet MS" panose="020B0603020202020204" pitchFamily="34" charset="0"/>
                <a:cs typeface="Times New Roman"/>
              </a:rPr>
              <a:t>Федерации </a:t>
            </a:r>
            <a:r>
              <a:rPr sz="1400" i="1" spc="10" dirty="0">
                <a:latin typeface="Trebuchet MS" panose="020B0603020202020204" pitchFamily="34" charset="0"/>
                <a:cs typeface="Times New Roman"/>
              </a:rPr>
              <a:t>ценам </a:t>
            </a:r>
            <a:r>
              <a:rPr sz="1400" i="1" dirty="0">
                <a:latin typeface="Trebuchet MS" panose="020B0603020202020204" pitchFamily="34" charset="0"/>
                <a:cs typeface="Times New Roman"/>
              </a:rPr>
              <a:t>(тарифам) у таких</a:t>
            </a:r>
            <a:r>
              <a:rPr sz="1400" i="1" spc="-85" dirty="0">
                <a:latin typeface="Trebuchet MS" panose="020B0603020202020204" pitchFamily="34" charset="0"/>
                <a:cs typeface="Times New Roman"/>
              </a:rPr>
              <a:t> </a:t>
            </a:r>
            <a:r>
              <a:rPr sz="1400" i="1" spc="-10" dirty="0">
                <a:latin typeface="Trebuchet MS" panose="020B0603020202020204" pitchFamily="34" charset="0"/>
                <a:cs typeface="Times New Roman"/>
              </a:rPr>
              <a:t>субъектов;</a:t>
            </a:r>
            <a:endParaRPr sz="1400" dirty="0">
              <a:latin typeface="Trebuchet MS" panose="020B0603020202020204" pitchFamily="34" charset="0"/>
              <a:cs typeface="Times New Roman"/>
            </a:endParaRPr>
          </a:p>
          <a:p>
            <a:pPr marL="12700" marR="466725">
              <a:lnSpc>
                <a:spcPct val="77400"/>
              </a:lnSpc>
              <a:spcBef>
                <a:spcPts val="190"/>
              </a:spcBef>
              <a:buAutoNum type="arabicParenR" startAt="5"/>
              <a:tabLst>
                <a:tab pos="205104" algn="l"/>
              </a:tabLst>
            </a:pPr>
            <a:r>
              <a:rPr sz="1400" i="1" spc="-5" dirty="0">
                <a:latin typeface="Trebuchet MS" panose="020B0603020202020204" pitchFamily="34" charset="0"/>
                <a:cs typeface="Times New Roman"/>
              </a:rPr>
              <a:t>приобретается </a:t>
            </a:r>
            <a:r>
              <a:rPr sz="1400" b="1" i="1" spc="-5" dirty="0">
                <a:latin typeface="Trebuchet MS" panose="020B0603020202020204" pitchFamily="34" charset="0"/>
                <a:cs typeface="Times New Roman"/>
              </a:rPr>
              <a:t>оказание услуг </a:t>
            </a:r>
            <a:r>
              <a:rPr sz="1400" b="1" i="1" spc="-10" dirty="0">
                <a:latin typeface="Trebuchet MS" panose="020B0603020202020204" pitchFamily="34" charset="0"/>
                <a:cs typeface="Times New Roman"/>
              </a:rPr>
              <a:t>водоснабжения, водоотведения, </a:t>
            </a:r>
            <a:r>
              <a:rPr sz="1400" b="1" i="1" spc="-5" dirty="0">
                <a:latin typeface="Trebuchet MS" panose="020B0603020202020204" pitchFamily="34" charset="0"/>
                <a:cs typeface="Times New Roman"/>
              </a:rPr>
              <a:t>канализации, теплоснабжения,  газоснабжения </a:t>
            </a:r>
            <a:r>
              <a:rPr sz="1400" i="1" dirty="0">
                <a:latin typeface="Trebuchet MS" panose="020B0603020202020204" pitchFamily="34" charset="0"/>
                <a:cs typeface="Times New Roman"/>
              </a:rPr>
              <a:t>(за </a:t>
            </a:r>
            <a:r>
              <a:rPr sz="1400" i="1" spc="-5" dirty="0">
                <a:latin typeface="Trebuchet MS" panose="020B0603020202020204" pitchFamily="34" charset="0"/>
                <a:cs typeface="Times New Roman"/>
              </a:rPr>
              <a:t>исключением услуг </a:t>
            </a:r>
            <a:r>
              <a:rPr sz="1400" i="1" dirty="0">
                <a:latin typeface="Trebuchet MS" panose="020B0603020202020204" pitchFamily="34" charset="0"/>
                <a:cs typeface="Times New Roman"/>
              </a:rPr>
              <a:t>по </a:t>
            </a:r>
            <a:r>
              <a:rPr sz="1400" i="1" spc="-5" dirty="0">
                <a:latin typeface="Trebuchet MS" panose="020B0603020202020204" pitchFamily="34" charset="0"/>
                <a:cs typeface="Times New Roman"/>
              </a:rPr>
              <a:t>реализации сжиженного </a:t>
            </a:r>
            <a:r>
              <a:rPr sz="1400" i="1" dirty="0">
                <a:latin typeface="Trebuchet MS" panose="020B0603020202020204" pitchFamily="34" charset="0"/>
                <a:cs typeface="Times New Roman"/>
              </a:rPr>
              <a:t>газа), </a:t>
            </a:r>
            <a:r>
              <a:rPr sz="1400" i="1" spc="-5" dirty="0">
                <a:latin typeface="Trebuchet MS" panose="020B0603020202020204" pitchFamily="34" charset="0"/>
                <a:cs typeface="Times New Roman"/>
              </a:rPr>
              <a:t>подключение (присоединение) </a:t>
            </a:r>
            <a:r>
              <a:rPr sz="1400" i="1" dirty="0">
                <a:latin typeface="Trebuchet MS" panose="020B0603020202020204" pitchFamily="34" charset="0"/>
                <a:cs typeface="Times New Roman"/>
              </a:rPr>
              <a:t>к </a:t>
            </a:r>
            <a:r>
              <a:rPr sz="1400" i="1" spc="-10" dirty="0">
                <a:latin typeface="Trebuchet MS" panose="020B0603020202020204" pitchFamily="34" charset="0"/>
                <a:cs typeface="Times New Roman"/>
              </a:rPr>
              <a:t>сетям  </a:t>
            </a:r>
            <a:r>
              <a:rPr sz="1400" i="1" spc="-5" dirty="0">
                <a:latin typeface="Trebuchet MS" panose="020B0603020202020204" pitchFamily="34" charset="0"/>
                <a:cs typeface="Times New Roman"/>
              </a:rPr>
              <a:t>инженерно-технического обеспечения </a:t>
            </a:r>
            <a:r>
              <a:rPr sz="1400" i="1" dirty="0">
                <a:latin typeface="Trebuchet MS" panose="020B0603020202020204" pitchFamily="34" charset="0"/>
                <a:cs typeface="Times New Roman"/>
              </a:rPr>
              <a:t>по </a:t>
            </a:r>
            <a:r>
              <a:rPr sz="1400" i="1" spc="-10" dirty="0">
                <a:latin typeface="Trebuchet MS" panose="020B0603020202020204" pitchFamily="34" charset="0"/>
                <a:cs typeface="Times New Roman"/>
              </a:rPr>
              <a:t>регулируемым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соответствии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законодательством Российской  </a:t>
            </a:r>
            <a:r>
              <a:rPr sz="1400" i="1" spc="-5" dirty="0">
                <a:latin typeface="Trebuchet MS" panose="020B0603020202020204" pitchFamily="34" charset="0"/>
                <a:cs typeface="Times New Roman"/>
              </a:rPr>
              <a:t>Федерации </a:t>
            </a:r>
            <a:r>
              <a:rPr sz="1400" i="1" spc="10" dirty="0">
                <a:latin typeface="Trebuchet MS" panose="020B0603020202020204" pitchFamily="34" charset="0"/>
                <a:cs typeface="Times New Roman"/>
              </a:rPr>
              <a:t>ценам</a:t>
            </a:r>
            <a:r>
              <a:rPr sz="1400" i="1" spc="-105" dirty="0">
                <a:latin typeface="Trebuchet MS" panose="020B0603020202020204" pitchFamily="34" charset="0"/>
                <a:cs typeface="Times New Roman"/>
              </a:rPr>
              <a:t> </a:t>
            </a:r>
            <a:r>
              <a:rPr sz="1400" i="1" dirty="0">
                <a:latin typeface="Trebuchet MS" panose="020B0603020202020204" pitchFamily="34" charset="0"/>
                <a:cs typeface="Times New Roman"/>
              </a:rPr>
              <a:t>(тарифам);</a:t>
            </a:r>
            <a:endParaRPr sz="1400" dirty="0">
              <a:latin typeface="Trebuchet MS" panose="020B0603020202020204" pitchFamily="34" charset="0"/>
              <a:cs typeface="Times New Roman"/>
            </a:endParaRPr>
          </a:p>
          <a:p>
            <a:pPr marL="12700" marR="132715">
              <a:lnSpc>
                <a:spcPct val="77100"/>
              </a:lnSpc>
              <a:buAutoNum type="arabicParenR" startAt="5"/>
              <a:tabLst>
                <a:tab pos="205104" algn="l"/>
              </a:tabLst>
            </a:pPr>
            <a:r>
              <a:rPr sz="1400" i="1" dirty="0">
                <a:latin typeface="Trebuchet MS" panose="020B0603020202020204" pitchFamily="34" charset="0"/>
                <a:cs typeface="Times New Roman"/>
              </a:rPr>
              <a:t>поставщик </a:t>
            </a:r>
            <a:r>
              <a:rPr sz="1400" i="1" spc="-5" dirty="0">
                <a:latin typeface="Trebuchet MS" panose="020B0603020202020204" pitchFamily="34" charset="0"/>
                <a:cs typeface="Times New Roman"/>
              </a:rPr>
              <a:t>(исполнитель, подрядчик) </a:t>
            </a:r>
            <a:r>
              <a:rPr sz="1400" b="1" i="1" spc="-10" dirty="0">
                <a:latin typeface="Trebuchet MS" panose="020B0603020202020204" pitchFamily="34" charset="0"/>
                <a:cs typeface="Times New Roman"/>
              </a:rPr>
              <a:t>определен </a:t>
            </a:r>
            <a:r>
              <a:rPr sz="1400" b="1" i="1" dirty="0">
                <a:latin typeface="Trebuchet MS" panose="020B0603020202020204" pitchFamily="34" charset="0"/>
                <a:cs typeface="Times New Roman"/>
              </a:rPr>
              <a:t>решениями органов </a:t>
            </a:r>
            <a:r>
              <a:rPr sz="1400" b="1" i="1" spc="-5" dirty="0">
                <a:latin typeface="Trebuchet MS" panose="020B0603020202020204" pitchFamily="34" charset="0"/>
                <a:cs typeface="Times New Roman"/>
              </a:rPr>
              <a:t>государственной </a:t>
            </a:r>
            <a:r>
              <a:rPr sz="1400" b="1" i="1" dirty="0">
                <a:latin typeface="Trebuchet MS" panose="020B0603020202020204" pitchFamily="34" charset="0"/>
                <a:cs typeface="Times New Roman"/>
              </a:rPr>
              <a:t>власти</a:t>
            </a:r>
            <a:r>
              <a:rPr sz="1400" i="1" dirty="0">
                <a:latin typeface="Trebuchet MS" panose="020B0603020202020204" pitchFamily="34" charset="0"/>
                <a:cs typeface="Times New Roman"/>
              </a:rPr>
              <a:t>, органов  </a:t>
            </a:r>
            <a:r>
              <a:rPr sz="1400" i="1" spc="-5" dirty="0">
                <a:latin typeface="Trebuchet MS" panose="020B0603020202020204" pitchFamily="34" charset="0"/>
                <a:cs typeface="Times New Roman"/>
              </a:rPr>
              <a:t>исполнительной </a:t>
            </a:r>
            <a:r>
              <a:rPr sz="1400" i="1" dirty="0">
                <a:latin typeface="Trebuchet MS" panose="020B0603020202020204" pitchFamily="34" charset="0"/>
                <a:cs typeface="Times New Roman"/>
              </a:rPr>
              <a:t>власти </a:t>
            </a:r>
            <a:r>
              <a:rPr sz="1400" i="1" spc="-20" dirty="0">
                <a:latin typeface="Trebuchet MS" panose="020B0603020202020204" pitchFamily="34" charset="0"/>
                <a:cs typeface="Times New Roman"/>
              </a:rPr>
              <a:t>Тюменской </a:t>
            </a:r>
            <a:r>
              <a:rPr sz="1400" i="1" spc="-10" dirty="0">
                <a:latin typeface="Trebuchet MS" panose="020B0603020202020204" pitchFamily="34" charset="0"/>
                <a:cs typeface="Times New Roman"/>
              </a:rPr>
              <a:t>области </a:t>
            </a:r>
            <a:r>
              <a:rPr sz="1400" i="1" dirty="0">
                <a:latin typeface="Trebuchet MS" panose="020B0603020202020204" pitchFamily="34" charset="0"/>
                <a:cs typeface="Times New Roman"/>
              </a:rPr>
              <a:t>или </a:t>
            </a:r>
            <a:r>
              <a:rPr sz="1400" i="1" spc="-5" dirty="0">
                <a:latin typeface="Trebuchet MS" panose="020B0603020202020204" pitchFamily="34" charset="0"/>
                <a:cs typeface="Times New Roman"/>
              </a:rPr>
              <a:t>выполняются предписания </a:t>
            </a:r>
            <a:r>
              <a:rPr sz="1400" i="1" dirty="0">
                <a:latin typeface="Trebuchet MS" panose="020B0603020202020204" pitchFamily="34" charset="0"/>
                <a:cs typeface="Times New Roman"/>
              </a:rPr>
              <a:t>органов власти,</a:t>
            </a:r>
            <a:r>
              <a:rPr sz="1400" i="1" spc="20" dirty="0">
                <a:latin typeface="Trebuchet MS" panose="020B0603020202020204" pitchFamily="34" charset="0"/>
                <a:cs typeface="Times New Roman"/>
              </a:rPr>
              <a:t> </a:t>
            </a:r>
            <a:r>
              <a:rPr sz="1400" i="1" spc="-5" dirty="0">
                <a:latin typeface="Trebuchet MS" panose="020B0603020202020204" pitchFamily="34" charset="0"/>
                <a:cs typeface="Times New Roman"/>
              </a:rPr>
              <a:t>контрольно-надзорных</a:t>
            </a:r>
            <a:endParaRPr sz="1400" dirty="0">
              <a:latin typeface="Trebuchet MS" panose="020B0603020202020204" pitchFamily="34" charset="0"/>
              <a:cs typeface="Times New Roman"/>
            </a:endParaRPr>
          </a:p>
          <a:p>
            <a:pPr marL="12700">
              <a:lnSpc>
                <a:spcPts val="1115"/>
              </a:lnSpc>
            </a:pPr>
            <a:r>
              <a:rPr sz="1400" i="1" dirty="0">
                <a:latin typeface="Trebuchet MS" panose="020B0603020202020204" pitchFamily="34" charset="0"/>
                <a:cs typeface="Times New Roman"/>
              </a:rPr>
              <a:t>органов;</a:t>
            </a:r>
            <a:endParaRPr sz="1400" dirty="0">
              <a:latin typeface="Trebuchet MS" panose="020B0603020202020204" pitchFamily="34" charset="0"/>
              <a:cs typeface="Times New Roman"/>
            </a:endParaRPr>
          </a:p>
          <a:p>
            <a:pPr marL="12700" marR="96520">
              <a:lnSpc>
                <a:spcPct val="77400"/>
              </a:lnSpc>
              <a:spcBef>
                <a:spcPts val="185"/>
              </a:spcBef>
              <a:buAutoNum type="arabicParenR" startAt="7"/>
              <a:tabLst>
                <a:tab pos="205104" algn="l"/>
              </a:tabLst>
            </a:pPr>
            <a:r>
              <a:rPr sz="1400" i="1" dirty="0">
                <a:latin typeface="Trebuchet MS" panose="020B0603020202020204" pitchFamily="34" charset="0"/>
                <a:cs typeface="Times New Roman"/>
              </a:rPr>
              <a:t>возникла потребность в работах или </a:t>
            </a:r>
            <a:r>
              <a:rPr sz="1400" i="1" spc="-5" dirty="0">
                <a:latin typeface="Trebuchet MS" panose="020B0603020202020204" pitchFamily="34" charset="0"/>
                <a:cs typeface="Times New Roman"/>
              </a:rPr>
              <a:t>услугах, выполнение </a:t>
            </a:r>
            <a:r>
              <a:rPr sz="1400" i="1" dirty="0">
                <a:latin typeface="Trebuchet MS" panose="020B0603020202020204" pitchFamily="34" charset="0"/>
                <a:cs typeface="Times New Roman"/>
              </a:rPr>
              <a:t>или </a:t>
            </a:r>
            <a:r>
              <a:rPr sz="1400" i="1" spc="-5" dirty="0">
                <a:latin typeface="Trebuchet MS" panose="020B0603020202020204" pitchFamily="34" charset="0"/>
                <a:cs typeface="Times New Roman"/>
              </a:rPr>
              <a:t>оказание которых </a:t>
            </a:r>
            <a:r>
              <a:rPr sz="1400" i="1" spc="-15" dirty="0">
                <a:latin typeface="Trebuchet MS" panose="020B0603020202020204" pitchFamily="34" charset="0"/>
                <a:cs typeface="Times New Roman"/>
              </a:rPr>
              <a:t>может </a:t>
            </a:r>
            <a:r>
              <a:rPr sz="1400" i="1" spc="-5" dirty="0">
                <a:latin typeface="Trebuchet MS" panose="020B0603020202020204" pitchFamily="34" charset="0"/>
                <a:cs typeface="Times New Roman"/>
              </a:rPr>
              <a:t>осуществляться  </a:t>
            </a:r>
            <a:r>
              <a:rPr sz="1400" b="1" i="1" spc="-5" dirty="0">
                <a:latin typeface="Trebuchet MS" panose="020B0603020202020204" pitchFamily="34" charset="0"/>
                <a:cs typeface="Times New Roman"/>
              </a:rPr>
              <a:t>исключительно </a:t>
            </a:r>
            <a:r>
              <a:rPr sz="1400" b="1" i="1" dirty="0">
                <a:latin typeface="Trebuchet MS" panose="020B0603020202020204" pitchFamily="34" charset="0"/>
                <a:cs typeface="Times New Roman"/>
              </a:rPr>
              <a:t>органами </a:t>
            </a:r>
            <a:r>
              <a:rPr sz="1400" b="1" i="1" spc="-10" dirty="0">
                <a:latin typeface="Trebuchet MS" panose="020B0603020202020204" pitchFamily="34" charset="0"/>
                <a:cs typeface="Times New Roman"/>
              </a:rPr>
              <a:t>исполнительной </a:t>
            </a:r>
            <a:r>
              <a:rPr sz="1400" b="1" i="1" dirty="0">
                <a:latin typeface="Trebuchet MS" panose="020B0603020202020204" pitchFamily="34" charset="0"/>
                <a:cs typeface="Times New Roman"/>
              </a:rPr>
              <a:t>власти в </a:t>
            </a:r>
            <a:r>
              <a:rPr sz="1400" b="1" i="1" spc="-5" dirty="0">
                <a:latin typeface="Trebuchet MS" panose="020B0603020202020204" pitchFamily="34" charset="0"/>
                <a:cs typeface="Times New Roman"/>
              </a:rPr>
              <a:t>соответствии </a:t>
            </a:r>
            <a:r>
              <a:rPr sz="1400" b="1" i="1" dirty="0">
                <a:latin typeface="Trebuchet MS" panose="020B0603020202020204" pitchFamily="34" charset="0"/>
                <a:cs typeface="Times New Roman"/>
              </a:rPr>
              <a:t>с их </a:t>
            </a:r>
            <a:r>
              <a:rPr sz="1400" b="1" i="1" spc="-10" dirty="0">
                <a:latin typeface="Trebuchet MS" panose="020B0603020202020204" pitchFamily="34" charset="0"/>
                <a:cs typeface="Times New Roman"/>
              </a:rPr>
              <a:t>полномочиями </a:t>
            </a:r>
            <a:r>
              <a:rPr sz="1400" i="1" dirty="0">
                <a:latin typeface="Trebuchet MS" panose="020B0603020202020204" pitchFamily="34" charset="0"/>
                <a:cs typeface="Times New Roman"/>
              </a:rPr>
              <a:t>или</a:t>
            </a:r>
            <a:r>
              <a:rPr sz="1400" i="1" spc="-175" dirty="0">
                <a:latin typeface="Trebuchet MS" panose="020B0603020202020204" pitchFamily="34" charset="0"/>
                <a:cs typeface="Times New Roman"/>
              </a:rPr>
              <a:t> </a:t>
            </a:r>
            <a:r>
              <a:rPr sz="1400" i="1" spc="-5" dirty="0">
                <a:latin typeface="Trebuchet MS" panose="020B0603020202020204" pitchFamily="34" charset="0"/>
                <a:cs typeface="Times New Roman"/>
              </a:rPr>
              <a:t>подведомственными  </a:t>
            </a:r>
            <a:r>
              <a:rPr sz="1400" i="1" dirty="0">
                <a:latin typeface="Trebuchet MS" panose="020B0603020202020204" pitchFamily="34" charset="0"/>
                <a:cs typeface="Times New Roman"/>
              </a:rPr>
              <a:t>им государственными </a:t>
            </a:r>
            <a:r>
              <a:rPr sz="1400" i="1" spc="-5" dirty="0">
                <a:latin typeface="Trebuchet MS" panose="020B0603020202020204" pitchFamily="34" charset="0"/>
                <a:cs typeface="Times New Roman"/>
              </a:rPr>
              <a:t>учреждениями, </a:t>
            </a:r>
            <a:r>
              <a:rPr sz="1400" i="1" dirty="0">
                <a:latin typeface="Trebuchet MS" panose="020B0603020202020204" pitchFamily="34" charset="0"/>
                <a:cs typeface="Times New Roman"/>
              </a:rPr>
              <a:t>государственными унитарными </a:t>
            </a:r>
            <a:r>
              <a:rPr sz="1400" i="1" spc="-5" dirty="0">
                <a:latin typeface="Trebuchet MS" panose="020B0603020202020204" pitchFamily="34" charset="0"/>
                <a:cs typeface="Times New Roman"/>
              </a:rPr>
              <a:t>предприятиями, соответствующие  </a:t>
            </a:r>
            <a:r>
              <a:rPr sz="1400" i="1" spc="-15" dirty="0">
                <a:latin typeface="Trebuchet MS" panose="020B0603020202020204" pitchFamily="34" charset="0"/>
                <a:cs typeface="Times New Roman"/>
              </a:rPr>
              <a:t>полномочия </a:t>
            </a:r>
            <a:r>
              <a:rPr sz="1400" i="1" spc="-10" dirty="0">
                <a:latin typeface="Trebuchet MS" panose="020B0603020202020204" pitchFamily="34" charset="0"/>
                <a:cs typeface="Times New Roman"/>
              </a:rPr>
              <a:t>которых </a:t>
            </a:r>
            <a:r>
              <a:rPr sz="1400" i="1" dirty="0">
                <a:latin typeface="Trebuchet MS" panose="020B0603020202020204" pitchFamily="34" charset="0"/>
                <a:cs typeface="Times New Roman"/>
              </a:rPr>
              <a:t>устанавливаются </a:t>
            </a:r>
            <a:r>
              <a:rPr sz="1400" i="1" spc="-5" dirty="0">
                <a:latin typeface="Trebuchet MS" panose="020B0603020202020204" pitchFamily="34" charset="0"/>
                <a:cs typeface="Times New Roman"/>
              </a:rPr>
              <a:t>нормативными правовыми актами </a:t>
            </a:r>
            <a:r>
              <a:rPr sz="1400" i="1" spc="-10" dirty="0">
                <a:latin typeface="Trebuchet MS" panose="020B0603020202020204" pitchFamily="34" charset="0"/>
                <a:cs typeface="Times New Roman"/>
              </a:rPr>
              <a:t>Российской </a:t>
            </a:r>
            <a:r>
              <a:rPr sz="1400" i="1" spc="-5" dirty="0">
                <a:latin typeface="Trebuchet MS" panose="020B0603020202020204" pitchFamily="34" charset="0"/>
                <a:cs typeface="Times New Roman"/>
              </a:rPr>
              <a:t>Федерации, нормативными  правовыми актами </a:t>
            </a:r>
            <a:r>
              <a:rPr sz="1400" i="1" spc="-10" dirty="0">
                <a:latin typeface="Trebuchet MS" panose="020B0603020202020204" pitchFamily="34" charset="0"/>
                <a:cs typeface="Times New Roman"/>
              </a:rPr>
              <a:t>субъекта Российской</a:t>
            </a:r>
            <a:r>
              <a:rPr sz="1400" i="1" spc="-65" dirty="0">
                <a:latin typeface="Trebuchet MS" panose="020B0603020202020204" pitchFamily="34" charset="0"/>
                <a:cs typeface="Times New Roman"/>
              </a:rPr>
              <a:t> </a:t>
            </a:r>
            <a:r>
              <a:rPr sz="1400" i="1" spc="-5" dirty="0">
                <a:latin typeface="Trebuchet MS" panose="020B0603020202020204" pitchFamily="34" charset="0"/>
                <a:cs typeface="Times New Roman"/>
              </a:rPr>
              <a:t>Федерации;</a:t>
            </a:r>
            <a:endParaRPr sz="1400" dirty="0">
              <a:latin typeface="Trebuchet MS" panose="020B0603020202020204" pitchFamily="34" charset="0"/>
              <a:cs typeface="Times New Roman"/>
            </a:endParaRPr>
          </a:p>
          <a:p>
            <a:pPr marL="12700">
              <a:lnSpc>
                <a:spcPts val="1115"/>
              </a:lnSpc>
            </a:pPr>
            <a:r>
              <a:rPr sz="1400" i="1" dirty="0">
                <a:latin typeface="Trebuchet MS" panose="020B0603020202020204" pitchFamily="34" charset="0"/>
                <a:cs typeface="Times New Roman"/>
              </a:rPr>
              <a:t>1  ) при заключении </a:t>
            </a:r>
            <a:r>
              <a:rPr sz="1400" i="1" spc="-5" dirty="0">
                <a:latin typeface="Trebuchet MS" panose="020B0603020202020204" pitchFamily="34" charset="0"/>
                <a:cs typeface="Times New Roman"/>
              </a:rPr>
              <a:t>договора </a:t>
            </a:r>
            <a:r>
              <a:rPr sz="1400" b="1" i="1" dirty="0">
                <a:latin typeface="Trebuchet MS" panose="020B0603020202020204" pitchFamily="34" charset="0"/>
                <a:cs typeface="Times New Roman"/>
              </a:rPr>
              <a:t>с </a:t>
            </a:r>
            <a:r>
              <a:rPr sz="1400" b="1" i="1" spc="-10" dirty="0">
                <a:latin typeface="Trebuchet MS" panose="020B0603020202020204" pitchFamily="34" charset="0"/>
                <a:cs typeface="Times New Roman"/>
              </a:rPr>
              <a:t>оператором электронной </a:t>
            </a:r>
            <a:r>
              <a:rPr sz="1400" b="1" i="1" spc="-5" dirty="0">
                <a:latin typeface="Trebuchet MS" panose="020B0603020202020204" pitchFamily="34" charset="0"/>
                <a:cs typeface="Times New Roman"/>
              </a:rPr>
              <a:t>торговой</a:t>
            </a:r>
            <a:r>
              <a:rPr sz="1400" b="1" i="1" spc="-160" dirty="0">
                <a:latin typeface="Trebuchet MS" panose="020B0603020202020204" pitchFamily="34" charset="0"/>
                <a:cs typeface="Times New Roman"/>
              </a:rPr>
              <a:t> </a:t>
            </a:r>
            <a:r>
              <a:rPr sz="1400" b="1" i="1" spc="-5" dirty="0">
                <a:latin typeface="Trebuchet MS" panose="020B0603020202020204" pitchFamily="34" charset="0"/>
                <a:cs typeface="Times New Roman"/>
              </a:rPr>
              <a:t>площадки;</a:t>
            </a:r>
            <a:endParaRPr sz="1400" dirty="0">
              <a:latin typeface="Trebuchet MS" panose="020B0603020202020204" pitchFamily="34" charset="0"/>
              <a:cs typeface="Times New Roman"/>
            </a:endParaRPr>
          </a:p>
          <a:p>
            <a:pPr marL="12700" marR="54610">
              <a:lnSpc>
                <a:spcPct val="77400"/>
              </a:lnSpc>
              <a:spcBef>
                <a:spcPts val="185"/>
              </a:spcBef>
            </a:pPr>
            <a:r>
              <a:rPr sz="1400" i="1" dirty="0">
                <a:latin typeface="Trebuchet MS" panose="020B0603020202020204" pitchFamily="34" charset="0"/>
                <a:cs typeface="Times New Roman"/>
              </a:rPr>
              <a:t>13) при </a:t>
            </a:r>
            <a:r>
              <a:rPr sz="1400" i="1" spc="-5" dirty="0">
                <a:latin typeface="Trebuchet MS" panose="020B0603020202020204" pitchFamily="34" charset="0"/>
                <a:cs typeface="Times New Roman"/>
              </a:rPr>
              <a:t>возникновении </a:t>
            </a:r>
            <a:r>
              <a:rPr sz="1400" b="1" i="1" dirty="0">
                <a:latin typeface="Trebuchet MS" panose="020B0603020202020204" pitchFamily="34" charset="0"/>
                <a:cs typeface="Times New Roman"/>
              </a:rPr>
              <a:t>потребности в </a:t>
            </a:r>
            <a:r>
              <a:rPr sz="1400" b="1" i="1" spc="-5" dirty="0">
                <a:latin typeface="Trebuchet MS" panose="020B0603020202020204" pitchFamily="34" charset="0"/>
                <a:cs typeface="Times New Roman"/>
              </a:rPr>
              <a:t>закупаемых товарах, работах, услугах вследствие чрезвычайных </a:t>
            </a:r>
            <a:r>
              <a:rPr sz="1400" b="1" i="1" dirty="0">
                <a:latin typeface="Trebuchet MS" panose="020B0603020202020204" pitchFamily="34" charset="0"/>
                <a:cs typeface="Times New Roman"/>
              </a:rPr>
              <a:t>событий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случае безотлагательного выполнения срочных аварийно-восстановительных работ </a:t>
            </a:r>
            <a:r>
              <a:rPr sz="1400" i="1" dirty="0">
                <a:latin typeface="Trebuchet MS" panose="020B0603020202020204" pitchFamily="34" charset="0"/>
                <a:cs typeface="Times New Roman"/>
              </a:rPr>
              <a:t>при </a:t>
            </a:r>
            <a:r>
              <a:rPr sz="1400" i="1" spc="-5" dirty="0">
                <a:latin typeface="Trebuchet MS" panose="020B0603020202020204" pitchFamily="34" charset="0"/>
                <a:cs typeface="Times New Roman"/>
              </a:rPr>
              <a:t>возникновении  </a:t>
            </a:r>
            <a:r>
              <a:rPr sz="1400" i="1" dirty="0">
                <a:latin typeface="Trebuchet MS" panose="020B0603020202020204" pitchFamily="34" charset="0"/>
                <a:cs typeface="Times New Roman"/>
              </a:rPr>
              <a:t>чрезвычайной </a:t>
            </a:r>
            <a:r>
              <a:rPr sz="1400" i="1" spc="-5" dirty="0">
                <a:latin typeface="Trebuchet MS" panose="020B0603020202020204" pitchFamily="34" charset="0"/>
                <a:cs typeface="Times New Roman"/>
              </a:rPr>
              <a:t>ситуации, режима </a:t>
            </a:r>
            <a:r>
              <a:rPr sz="1400" i="1" dirty="0">
                <a:latin typeface="Trebuchet MS" panose="020B0603020202020204" pitchFamily="34" charset="0"/>
                <a:cs typeface="Times New Roman"/>
              </a:rPr>
              <a:t>повышенной опасности, </a:t>
            </a:r>
            <a:r>
              <a:rPr sz="1400" i="1" spc="-5" dirty="0">
                <a:latin typeface="Trebuchet MS" panose="020B0603020202020204" pitchFamily="34" charset="0"/>
                <a:cs typeface="Times New Roman"/>
              </a:rPr>
              <a:t>влияющих на выполнение </a:t>
            </a:r>
            <a:r>
              <a:rPr sz="1400" i="1" spc="-15" dirty="0">
                <a:latin typeface="Trebuchet MS" panose="020B0603020202020204" pitchFamily="34" charset="0"/>
                <a:cs typeface="Times New Roman"/>
              </a:rPr>
              <a:t>заказчиком </a:t>
            </a:r>
            <a:r>
              <a:rPr sz="1400" i="1" dirty="0">
                <a:latin typeface="Trebuchet MS" panose="020B0603020202020204" pitchFamily="34" charset="0"/>
                <a:cs typeface="Times New Roman"/>
              </a:rPr>
              <a:t>основных </a:t>
            </a:r>
            <a:r>
              <a:rPr sz="1400" i="1" spc="-5" dirty="0">
                <a:latin typeface="Trebuchet MS" panose="020B0603020202020204" pitchFamily="34" charset="0"/>
                <a:cs typeface="Times New Roman"/>
              </a:rPr>
              <a:t>задач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функций, </a:t>
            </a:r>
            <a:r>
              <a:rPr sz="1400" i="1" dirty="0">
                <a:latin typeface="Trebuchet MS" panose="020B0603020202020204" pitchFamily="34" charset="0"/>
                <a:cs typeface="Times New Roman"/>
              </a:rPr>
              <a:t>или </a:t>
            </a:r>
            <a:r>
              <a:rPr sz="1400" i="1" spc="-10" dirty="0">
                <a:latin typeface="Trebuchet MS" panose="020B0603020202020204" pitchFamily="34" charset="0"/>
                <a:cs typeface="Times New Roman"/>
              </a:rPr>
              <a:t>событий, создающих </a:t>
            </a:r>
            <a:r>
              <a:rPr sz="1400" i="1" spc="-5" dirty="0">
                <a:latin typeface="Trebuchet MS" panose="020B0603020202020204" pitchFamily="34" charset="0"/>
                <a:cs typeface="Times New Roman"/>
              </a:rPr>
              <a:t>прямую угрозу </a:t>
            </a:r>
            <a:r>
              <a:rPr sz="1400" i="1" dirty="0">
                <a:latin typeface="Trebuchet MS" panose="020B0603020202020204" pitchFamily="34" charset="0"/>
                <a:cs typeface="Times New Roman"/>
              </a:rPr>
              <a:t>жизни и здоровью людей, в </a:t>
            </a:r>
            <a:r>
              <a:rPr sz="1400" i="1" spc="-20" dirty="0">
                <a:latin typeface="Trebuchet MS" panose="020B0603020202020204" pitchFamily="34" charset="0"/>
                <a:cs typeface="Times New Roman"/>
              </a:rPr>
              <a:t>том </a:t>
            </a:r>
            <a:r>
              <a:rPr sz="1400" i="1" spc="5" dirty="0">
                <a:latin typeface="Trebuchet MS" panose="020B0603020202020204" pitchFamily="34" charset="0"/>
                <a:cs typeface="Times New Roman"/>
              </a:rPr>
              <a:t>числе </a:t>
            </a:r>
            <a:r>
              <a:rPr sz="1400" i="1" dirty="0">
                <a:latin typeface="Trebuchet MS" panose="020B0603020202020204" pitchFamily="34" charset="0"/>
                <a:cs typeface="Times New Roman"/>
              </a:rPr>
              <a:t>в </a:t>
            </a:r>
            <a:r>
              <a:rPr sz="1400" i="1" spc="-10" dirty="0">
                <a:latin typeface="Trebuchet MS" panose="020B0603020202020204" pitchFamily="34" charset="0"/>
                <a:cs typeface="Times New Roman"/>
              </a:rPr>
              <a:t>рамках </a:t>
            </a:r>
            <a:r>
              <a:rPr sz="1400" i="1" dirty="0">
                <a:latin typeface="Trebuchet MS" panose="020B0603020202020204" pitchFamily="34" charset="0"/>
                <a:cs typeface="Times New Roman"/>
              </a:rPr>
              <a:t>организации и  </a:t>
            </a:r>
            <a:r>
              <a:rPr sz="1400" i="1" spc="-5" dirty="0">
                <a:latin typeface="Trebuchet MS" panose="020B0603020202020204" pitchFamily="34" charset="0"/>
                <a:cs typeface="Times New Roman"/>
              </a:rPr>
              <a:t>проведения профилактических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санитарно-противоэпидемических мероприятий, обеспечения </a:t>
            </a:r>
            <a:r>
              <a:rPr sz="1400" i="1" dirty="0">
                <a:latin typeface="Trebuchet MS" panose="020B0603020202020204" pitchFamily="34" charset="0"/>
                <a:cs typeface="Times New Roman"/>
              </a:rPr>
              <a:t>дезинфекционного  </a:t>
            </a:r>
            <a:r>
              <a:rPr sz="1400" i="1" spc="-5" dirty="0">
                <a:latin typeface="Trebuchet MS" panose="020B0603020202020204" pitchFamily="34" charset="0"/>
                <a:cs typeface="Times New Roman"/>
              </a:rPr>
              <a:t>режима, </a:t>
            </a:r>
            <a:r>
              <a:rPr sz="1400" i="1" dirty="0">
                <a:latin typeface="Trebuchet MS" panose="020B0603020202020204" pitchFamily="34" charset="0"/>
                <a:cs typeface="Times New Roman"/>
              </a:rPr>
              <a:t>и </a:t>
            </a:r>
            <a:r>
              <a:rPr sz="1400" i="1" spc="-5" dirty="0">
                <a:latin typeface="Trebuchet MS" panose="020B0603020202020204" pitchFamily="34" charset="0"/>
                <a:cs typeface="Times New Roman"/>
              </a:rPr>
              <a:t>т.д.), </a:t>
            </a:r>
            <a:r>
              <a:rPr sz="1400" i="1" dirty="0">
                <a:latin typeface="Trebuchet MS" panose="020B0603020202020204" pitchFamily="34" charset="0"/>
                <a:cs typeface="Times New Roman"/>
              </a:rPr>
              <a:t>в </a:t>
            </a:r>
            <a:r>
              <a:rPr sz="1400" i="1" spc="-5" dirty="0">
                <a:latin typeface="Trebuchet MS" panose="020B0603020202020204" pitchFamily="34" charset="0"/>
                <a:cs typeface="Times New Roman"/>
              </a:rPr>
              <a:t>связи </a:t>
            </a:r>
            <a:r>
              <a:rPr sz="1400" i="1" dirty="0">
                <a:latin typeface="Trebuchet MS" panose="020B0603020202020204" pitchFamily="34" charset="0"/>
                <a:cs typeface="Times New Roman"/>
              </a:rPr>
              <a:t>с </a:t>
            </a:r>
            <a:r>
              <a:rPr sz="1400" i="1" spc="-10" dirty="0">
                <a:latin typeface="Trebuchet MS" panose="020B0603020202020204" pitchFamily="34" charset="0"/>
                <a:cs typeface="Times New Roman"/>
              </a:rPr>
              <a:t>чем, </a:t>
            </a:r>
            <a:r>
              <a:rPr sz="1400" i="1" dirty="0">
                <a:latin typeface="Trebuchet MS" panose="020B0603020202020204" pitchFamily="34" charset="0"/>
                <a:cs typeface="Times New Roman"/>
              </a:rPr>
              <a:t>применение </a:t>
            </a:r>
            <a:r>
              <a:rPr sz="1400" i="1" spc="-5" dirty="0">
                <a:latin typeface="Trebuchet MS" panose="020B0603020202020204" pitchFamily="34" charset="0"/>
                <a:cs typeface="Times New Roman"/>
              </a:rPr>
              <a:t>других </a:t>
            </a:r>
            <a:r>
              <a:rPr sz="1400" i="1" dirty="0">
                <a:latin typeface="Trebuchet MS" panose="020B0603020202020204" pitchFamily="34" charset="0"/>
                <a:cs typeface="Times New Roman"/>
              </a:rPr>
              <a:t>видов </a:t>
            </a:r>
            <a:r>
              <a:rPr sz="1400" i="1" spc="-5" dirty="0">
                <a:latin typeface="Trebuchet MS" panose="020B0603020202020204" pitchFamily="34" charset="0"/>
                <a:cs typeface="Times New Roman"/>
              </a:rPr>
              <a:t>процедур </a:t>
            </a:r>
            <a:r>
              <a:rPr sz="1400" i="1" dirty="0">
                <a:latin typeface="Trebuchet MS" panose="020B0603020202020204" pitchFamily="34" charset="0"/>
                <a:cs typeface="Times New Roman"/>
              </a:rPr>
              <a:t>закупки </a:t>
            </a:r>
            <a:r>
              <a:rPr sz="1400" i="1" spc="-10" dirty="0">
                <a:latin typeface="Trebuchet MS" panose="020B0603020202020204" pitchFamily="34" charset="0"/>
                <a:cs typeface="Times New Roman"/>
              </a:rPr>
              <a:t>невозможно </a:t>
            </a:r>
            <a:r>
              <a:rPr sz="1400" i="1" spc="10" dirty="0">
                <a:latin typeface="Trebuchet MS" panose="020B0603020202020204" pitchFamily="34" charset="0"/>
                <a:cs typeface="Times New Roman"/>
              </a:rPr>
              <a:t>из-за </a:t>
            </a:r>
            <a:r>
              <a:rPr sz="1400" i="1" spc="-5" dirty="0">
                <a:latin typeface="Trebuchet MS" panose="020B0603020202020204" pitchFamily="34" charset="0"/>
                <a:cs typeface="Times New Roman"/>
              </a:rPr>
              <a:t>отсутствия времени,  </a:t>
            </a:r>
            <a:r>
              <a:rPr sz="1400" i="1" spc="-10" dirty="0">
                <a:latin typeface="Trebuchet MS" panose="020B0603020202020204" pitchFamily="34" charset="0"/>
                <a:cs typeface="Times New Roman"/>
              </a:rPr>
              <a:t>необходимого </a:t>
            </a:r>
            <a:r>
              <a:rPr sz="1400" i="1" dirty="0">
                <a:latin typeface="Trebuchet MS" panose="020B0603020202020204" pitchFamily="34" charset="0"/>
                <a:cs typeface="Times New Roman"/>
              </a:rPr>
              <a:t>для их</a:t>
            </a:r>
            <a:r>
              <a:rPr sz="1400" i="1" spc="-65" dirty="0">
                <a:latin typeface="Trebuchet MS" panose="020B0603020202020204" pitchFamily="34" charset="0"/>
                <a:cs typeface="Times New Roman"/>
              </a:rPr>
              <a:t> </a:t>
            </a:r>
            <a:r>
              <a:rPr sz="1400" i="1" spc="-5" dirty="0">
                <a:latin typeface="Trebuchet MS" panose="020B0603020202020204" pitchFamily="34" charset="0"/>
                <a:cs typeface="Times New Roman"/>
              </a:rPr>
              <a:t>проведения;</a:t>
            </a:r>
            <a:endParaRPr sz="1400" dirty="0">
              <a:latin typeface="Trebuchet MS" panose="020B0603020202020204" pitchFamily="34" charset="0"/>
              <a:cs typeface="Times New Roman"/>
            </a:endParaRPr>
          </a:p>
          <a:p>
            <a:pPr marL="12700">
              <a:lnSpc>
                <a:spcPts val="1110"/>
              </a:lnSpc>
            </a:pPr>
            <a:r>
              <a:rPr sz="1400" i="1" dirty="0">
                <a:latin typeface="Trebuchet MS" panose="020B0603020202020204" pitchFamily="34" charset="0"/>
                <a:cs typeface="Times New Roman"/>
              </a:rPr>
              <a:t>16) </a:t>
            </a:r>
            <a:r>
              <a:rPr sz="1400" i="1" spc="-5" dirty="0">
                <a:latin typeface="Trebuchet MS" panose="020B0603020202020204" pitchFamily="34" charset="0"/>
                <a:cs typeface="Times New Roman"/>
              </a:rPr>
              <a:t>если </a:t>
            </a:r>
            <a:r>
              <a:rPr sz="1400" b="1" i="1" spc="-10" dirty="0">
                <a:latin typeface="Trebuchet MS" panose="020B0603020202020204" pitchFamily="34" charset="0"/>
                <a:cs typeface="Times New Roman"/>
              </a:rPr>
              <a:t>предмет </a:t>
            </a:r>
            <a:r>
              <a:rPr sz="1400" b="1" i="1" dirty="0">
                <a:latin typeface="Trebuchet MS" panose="020B0603020202020204" pitchFamily="34" charset="0"/>
                <a:cs typeface="Times New Roman"/>
              </a:rPr>
              <a:t>закупки имеется в наличии </a:t>
            </a:r>
            <a:r>
              <a:rPr sz="1400" b="1" i="1" spc="-20" dirty="0">
                <a:latin typeface="Trebuchet MS" panose="020B0603020202020204" pitchFamily="34" charset="0"/>
                <a:cs typeface="Times New Roman"/>
              </a:rPr>
              <a:t>только </a:t>
            </a:r>
            <a:r>
              <a:rPr sz="1400" b="1" i="1" dirty="0">
                <a:latin typeface="Trebuchet MS" panose="020B0603020202020204" pitchFamily="34" charset="0"/>
                <a:cs typeface="Times New Roman"/>
              </a:rPr>
              <a:t>у </a:t>
            </a:r>
            <a:r>
              <a:rPr sz="1400" b="1" i="1" spc="-10" dirty="0">
                <a:latin typeface="Trebuchet MS" panose="020B0603020202020204" pitchFamily="34" charset="0"/>
                <a:cs typeface="Times New Roman"/>
              </a:rPr>
              <a:t>какого-либо конкретного </a:t>
            </a:r>
            <a:r>
              <a:rPr sz="1400" b="1" i="1" spc="-5" dirty="0">
                <a:latin typeface="Trebuchet MS" panose="020B0603020202020204" pitchFamily="34" charset="0"/>
                <a:cs typeface="Times New Roman"/>
              </a:rPr>
              <a:t>поставщика </a:t>
            </a:r>
            <a:r>
              <a:rPr sz="1400" i="1" spc="-5" dirty="0">
                <a:latin typeface="Trebuchet MS" panose="020B0603020202020204" pitchFamily="34" charset="0"/>
                <a:cs typeface="Times New Roman"/>
              </a:rPr>
              <a:t>(исполнителя)</a:t>
            </a:r>
            <a:r>
              <a:rPr sz="1400" i="1" spc="-114" dirty="0">
                <a:latin typeface="Trebuchet MS" panose="020B0603020202020204" pitchFamily="34" charset="0"/>
                <a:cs typeface="Times New Roman"/>
              </a:rPr>
              <a:t> </a:t>
            </a:r>
            <a:r>
              <a:rPr sz="1400" i="1" dirty="0">
                <a:latin typeface="Trebuchet MS" panose="020B0603020202020204" pitchFamily="34" charset="0"/>
                <a:cs typeface="Times New Roman"/>
              </a:rPr>
              <a:t>или</a:t>
            </a:r>
            <a:endParaRPr sz="1400" dirty="0">
              <a:latin typeface="Trebuchet MS" panose="020B0603020202020204" pitchFamily="34" charset="0"/>
              <a:cs typeface="Times New Roman"/>
            </a:endParaRPr>
          </a:p>
          <a:p>
            <a:pPr marL="12700" marR="5080">
              <a:lnSpc>
                <a:spcPct val="77100"/>
              </a:lnSpc>
              <a:spcBef>
                <a:spcPts val="200"/>
              </a:spcBef>
            </a:pPr>
            <a:r>
              <a:rPr sz="1400" i="1" spc="-15" dirty="0">
                <a:latin typeface="Trebuchet MS" panose="020B0603020202020204" pitchFamily="34" charset="0"/>
                <a:cs typeface="Times New Roman"/>
              </a:rPr>
              <a:t>какой </a:t>
            </a:r>
            <a:r>
              <a:rPr sz="1400" i="1" dirty="0">
                <a:latin typeface="Trebuchet MS" panose="020B0603020202020204" pitchFamily="34" charset="0"/>
                <a:cs typeface="Times New Roman"/>
              </a:rPr>
              <a:t>– </a:t>
            </a:r>
            <a:r>
              <a:rPr sz="1400" i="1" spc="-5" dirty="0">
                <a:latin typeface="Trebuchet MS" panose="020B0603020202020204" pitchFamily="34" charset="0"/>
                <a:cs typeface="Times New Roman"/>
              </a:rPr>
              <a:t>либо </a:t>
            </a:r>
            <a:r>
              <a:rPr sz="1400" i="1" spc="-10" dirty="0">
                <a:latin typeface="Trebuchet MS" panose="020B0603020202020204" pitchFamily="34" charset="0"/>
                <a:cs typeface="Times New Roman"/>
              </a:rPr>
              <a:t>конкретный </a:t>
            </a:r>
            <a:r>
              <a:rPr sz="1400" i="1" dirty="0">
                <a:latin typeface="Trebuchet MS" panose="020B0603020202020204" pitchFamily="34" charset="0"/>
                <a:cs typeface="Times New Roman"/>
              </a:rPr>
              <a:t>поставщик </a:t>
            </a:r>
            <a:r>
              <a:rPr sz="1400" i="1" spc="-5" dirty="0">
                <a:latin typeface="Trebuchet MS" panose="020B0603020202020204" pitchFamily="34" charset="0"/>
                <a:cs typeface="Times New Roman"/>
              </a:rPr>
              <a:t>(исполнитель) </a:t>
            </a:r>
            <a:r>
              <a:rPr sz="1400" i="1" spc="-10" dirty="0">
                <a:latin typeface="Trebuchet MS" panose="020B0603020202020204" pitchFamily="34" charset="0"/>
                <a:cs typeface="Times New Roman"/>
              </a:rPr>
              <a:t>обладает </a:t>
            </a:r>
            <a:r>
              <a:rPr sz="1400" b="1" i="1" spc="-5" dirty="0">
                <a:latin typeface="Trebuchet MS" panose="020B0603020202020204" pitchFamily="34" charset="0"/>
                <a:cs typeface="Times New Roman"/>
              </a:rPr>
              <a:t>исключительными правами </a:t>
            </a:r>
            <a:r>
              <a:rPr sz="1400" i="1" dirty="0">
                <a:latin typeface="Trebuchet MS" panose="020B0603020202020204" pitchFamily="34" charset="0"/>
                <a:cs typeface="Times New Roman"/>
              </a:rPr>
              <a:t>в отношении </a:t>
            </a:r>
            <a:r>
              <a:rPr sz="1400" i="1" spc="-10" dirty="0">
                <a:latin typeface="Trebuchet MS" panose="020B0603020202020204" pitchFamily="34" charset="0"/>
                <a:cs typeface="Times New Roman"/>
              </a:rPr>
              <a:t>предмета  </a:t>
            </a:r>
            <a:r>
              <a:rPr sz="1400" i="1" dirty="0">
                <a:latin typeface="Trebuchet MS" panose="020B0603020202020204" pitchFamily="34" charset="0"/>
                <a:cs typeface="Times New Roman"/>
              </a:rPr>
              <a:t>закупки и не </a:t>
            </a:r>
            <a:r>
              <a:rPr sz="1400" i="1" spc="-5" dirty="0">
                <a:latin typeface="Trebuchet MS" panose="020B0603020202020204" pitchFamily="34" charset="0"/>
                <a:cs typeface="Times New Roman"/>
              </a:rPr>
              <a:t>существует </a:t>
            </a:r>
            <a:r>
              <a:rPr sz="1400" i="1" spc="-15" dirty="0">
                <a:latin typeface="Trebuchet MS" panose="020B0603020202020204" pitchFamily="34" charset="0"/>
                <a:cs typeface="Times New Roman"/>
              </a:rPr>
              <a:t>никакой </a:t>
            </a:r>
            <a:r>
              <a:rPr sz="1400" i="1" spc="-5" dirty="0" err="1">
                <a:latin typeface="Trebuchet MS" panose="020B0603020202020204" pitchFamily="34" charset="0"/>
                <a:cs typeface="Times New Roman"/>
              </a:rPr>
              <a:t>разумной</a:t>
            </a:r>
            <a:r>
              <a:rPr sz="1400" i="1" spc="-5" dirty="0">
                <a:latin typeface="Trebuchet MS" panose="020B0603020202020204" pitchFamily="34" charset="0"/>
                <a:cs typeface="Times New Roman"/>
              </a:rPr>
              <a:t> </a:t>
            </a:r>
            <a:r>
              <a:rPr lang="ru-RU" sz="1400" i="1" spc="-5" dirty="0">
                <a:latin typeface="Trebuchet MS" panose="020B0603020202020204" pitchFamily="34" charset="0"/>
                <a:cs typeface="Times New Roman"/>
              </a:rPr>
              <a:t>альтернативы или замены </a:t>
            </a:r>
            <a:r>
              <a:rPr sz="1400" i="1" dirty="0">
                <a:latin typeface="Trebuchet MS" panose="020B0603020202020204" pitchFamily="34" charset="0"/>
                <a:cs typeface="Times New Roman"/>
              </a:rPr>
              <a:t> по </a:t>
            </a:r>
            <a:r>
              <a:rPr sz="1400" i="1" spc="-10" dirty="0">
                <a:latin typeface="Trebuchet MS" panose="020B0603020202020204" pitchFamily="34" charset="0"/>
                <a:cs typeface="Times New Roman"/>
              </a:rPr>
              <a:t>этой </a:t>
            </a:r>
            <a:r>
              <a:rPr sz="1400" i="1" dirty="0">
                <a:latin typeface="Trebuchet MS" panose="020B0603020202020204" pitchFamily="34" charset="0"/>
                <a:cs typeface="Times New Roman"/>
              </a:rPr>
              <a:t>причине </a:t>
            </a:r>
            <a:r>
              <a:rPr sz="1400" i="1" spc="-5" dirty="0">
                <a:latin typeface="Trebuchet MS" panose="020B0603020202020204" pitchFamily="34" charset="0"/>
                <a:cs typeface="Times New Roman"/>
              </a:rPr>
              <a:t>использование какого-либо  </a:t>
            </a:r>
            <a:r>
              <a:rPr sz="1400" i="1" dirty="0">
                <a:latin typeface="Trebuchet MS" panose="020B0603020202020204" pitchFamily="34" charset="0"/>
                <a:cs typeface="Times New Roman"/>
              </a:rPr>
              <a:t>другого </a:t>
            </a:r>
            <a:r>
              <a:rPr sz="1400" i="1" spc="-10" dirty="0">
                <a:latin typeface="Trebuchet MS" panose="020B0603020202020204" pitchFamily="34" charset="0"/>
                <a:cs typeface="Times New Roman"/>
              </a:rPr>
              <a:t>способа </a:t>
            </a:r>
            <a:r>
              <a:rPr sz="1400" i="1" dirty="0">
                <a:latin typeface="Trebuchet MS" panose="020B0603020202020204" pitchFamily="34" charset="0"/>
                <a:cs typeface="Times New Roman"/>
              </a:rPr>
              <a:t>закупок</a:t>
            </a:r>
            <a:r>
              <a:rPr sz="1400" i="1" spc="-45" dirty="0">
                <a:latin typeface="Trebuchet MS" panose="020B0603020202020204" pitchFamily="34" charset="0"/>
                <a:cs typeface="Times New Roman"/>
              </a:rPr>
              <a:t> </a:t>
            </a:r>
            <a:r>
              <a:rPr sz="1400" i="1" spc="-5" dirty="0">
                <a:latin typeface="Trebuchet MS" panose="020B0603020202020204" pitchFamily="34" charset="0"/>
                <a:cs typeface="Times New Roman"/>
              </a:rPr>
              <a:t>нецелесообразно;</a:t>
            </a:r>
            <a:endParaRPr sz="1400" dirty="0">
              <a:latin typeface="Trebuchet MS" panose="020B0603020202020204" pitchFamily="34" charset="0"/>
              <a:cs typeface="Times New Roman"/>
            </a:endParaRPr>
          </a:p>
        </p:txBody>
      </p:sp>
    </p:spTree>
    <p:extLst>
      <p:ext uri="{BB962C8B-B14F-4D97-AF65-F5344CB8AC3E}">
        <p14:creationId xmlns:p14="http://schemas.microsoft.com/office/powerpoint/2010/main" val="158613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533400"/>
            <a:ext cx="10972800" cy="6066276"/>
          </a:xfrm>
          <a:prstGeom prst="rect">
            <a:avLst/>
          </a:prstGeom>
        </p:spPr>
        <p:txBody>
          <a:bodyPr vert="horz" wrap="square" lIns="0" tIns="0" rIns="0" bIns="0" rtlCol="0">
            <a:spAutoFit/>
          </a:bodyPr>
          <a:lstStyle/>
          <a:p>
            <a:pPr marL="54610" marR="54610" indent="-1270"/>
            <a:r>
              <a:rPr lang="ru-RU" sz="1500" i="1" spc="-10" dirty="0">
                <a:latin typeface="Trebuchet MS" panose="020B0603020202020204" pitchFamily="34" charset="0"/>
                <a:cs typeface="Times New Roman"/>
              </a:rPr>
              <a:t>Решение </a:t>
            </a:r>
            <a:r>
              <a:rPr lang="ru-RU" sz="1500" i="1" spc="-5" dirty="0">
                <a:latin typeface="Trebuchet MS" panose="020B0603020202020204" pitchFamily="34" charset="0"/>
                <a:cs typeface="Times New Roman"/>
              </a:rPr>
              <a:t>Ханты-Мансийского </a:t>
            </a:r>
            <a:r>
              <a:rPr lang="ru-RU" sz="1500" i="1" spc="-45" dirty="0">
                <a:latin typeface="Trebuchet MS" panose="020B0603020202020204" pitchFamily="34" charset="0"/>
                <a:cs typeface="Times New Roman"/>
              </a:rPr>
              <a:t>УФАС </a:t>
            </a:r>
            <a:r>
              <a:rPr lang="ru-RU" sz="1500" i="1" spc="-10" dirty="0">
                <a:latin typeface="Trebuchet MS" panose="020B0603020202020204" pitchFamily="34" charset="0"/>
                <a:cs typeface="Times New Roman"/>
              </a:rPr>
              <a:t>России </a:t>
            </a:r>
            <a:r>
              <a:rPr lang="ru-RU" sz="1500" i="1" dirty="0">
                <a:latin typeface="Trebuchet MS" panose="020B0603020202020204" pitchFamily="34" charset="0"/>
                <a:cs typeface="Times New Roman"/>
              </a:rPr>
              <a:t>от 24.09.2021 по </a:t>
            </a:r>
            <a:r>
              <a:rPr lang="ru-RU" sz="1500" i="1" spc="-15" dirty="0">
                <a:latin typeface="Trebuchet MS" panose="020B0603020202020204" pitchFamily="34" charset="0"/>
                <a:cs typeface="Times New Roman"/>
              </a:rPr>
              <a:t>делу </a:t>
            </a:r>
            <a:r>
              <a:rPr lang="ru-RU" sz="1500" i="1" dirty="0">
                <a:latin typeface="Trebuchet MS" panose="020B0603020202020204" pitchFamily="34" charset="0"/>
                <a:cs typeface="Times New Roman"/>
              </a:rPr>
              <a:t>N </a:t>
            </a:r>
            <a:r>
              <a:rPr lang="ru-RU" sz="1500" i="1" spc="-5" dirty="0">
                <a:latin typeface="Trebuchet MS" panose="020B0603020202020204" pitchFamily="34" charset="0"/>
                <a:cs typeface="Times New Roman"/>
              </a:rPr>
              <a:t>086/01/17-995/2021 </a:t>
            </a:r>
            <a:endParaRPr lang="ru-RU" sz="1500" i="1" spc="-5" dirty="0" smtClean="0">
              <a:latin typeface="Trebuchet MS" panose="020B0603020202020204" pitchFamily="34" charset="0"/>
              <a:cs typeface="Times New Roman"/>
            </a:endParaRPr>
          </a:p>
          <a:p>
            <a:pPr marL="54610" marR="54610" indent="-1270"/>
            <a:r>
              <a:rPr lang="ru-RU" sz="1500" i="1" spc="-5" dirty="0" smtClean="0">
                <a:latin typeface="Trebuchet MS" panose="020B0603020202020204" pitchFamily="34" charset="0"/>
                <a:cs typeface="Times New Roman"/>
              </a:rPr>
              <a:t> </a:t>
            </a:r>
            <a:r>
              <a:rPr lang="ru-RU" sz="1500" i="1" dirty="0">
                <a:latin typeface="Trebuchet MS" panose="020B0603020202020204" pitchFamily="34" charset="0"/>
                <a:cs typeface="Times New Roman"/>
              </a:rPr>
              <a:t>Постановление </a:t>
            </a:r>
            <a:r>
              <a:rPr lang="ru-RU" sz="1500" i="1" spc="-20" dirty="0">
                <a:latin typeface="Trebuchet MS" panose="020B0603020202020204" pitchFamily="34" charset="0"/>
                <a:cs typeface="Times New Roman"/>
              </a:rPr>
              <a:t>АС </a:t>
            </a:r>
            <a:r>
              <a:rPr lang="ru-RU" sz="1500" i="1" spc="-5" dirty="0">
                <a:latin typeface="Trebuchet MS" panose="020B0603020202020204" pitchFamily="34" charset="0"/>
                <a:cs typeface="Times New Roman"/>
              </a:rPr>
              <a:t>Западно-Сибирского округа </a:t>
            </a:r>
            <a:r>
              <a:rPr lang="ru-RU" sz="1500" i="1" dirty="0">
                <a:latin typeface="Trebuchet MS" panose="020B0603020202020204" pitchFamily="34" charset="0"/>
                <a:cs typeface="Times New Roman"/>
              </a:rPr>
              <a:t>от 09.09.2022 N </a:t>
            </a:r>
            <a:r>
              <a:rPr lang="ru-RU" sz="1500" i="1" spc="-5" dirty="0">
                <a:latin typeface="Trebuchet MS" panose="020B0603020202020204" pitchFamily="34" charset="0"/>
                <a:cs typeface="Times New Roman"/>
              </a:rPr>
              <a:t>Ф04-4310/2022 </a:t>
            </a:r>
            <a:r>
              <a:rPr lang="ru-RU" sz="1500" i="1" dirty="0">
                <a:latin typeface="Trebuchet MS" panose="020B0603020202020204" pitchFamily="34" charset="0"/>
                <a:cs typeface="Times New Roman"/>
              </a:rPr>
              <a:t>по </a:t>
            </a:r>
            <a:r>
              <a:rPr lang="ru-RU" sz="1500" i="1" spc="-15" dirty="0">
                <a:latin typeface="Trebuchet MS" panose="020B0603020202020204" pitchFamily="34" charset="0"/>
                <a:cs typeface="Times New Roman"/>
              </a:rPr>
              <a:t>делу </a:t>
            </a:r>
            <a:r>
              <a:rPr lang="ru-RU" sz="1500" i="1" dirty="0">
                <a:latin typeface="Trebuchet MS" panose="020B0603020202020204" pitchFamily="34" charset="0"/>
                <a:cs typeface="Times New Roman"/>
              </a:rPr>
              <a:t>N</a:t>
            </a:r>
            <a:r>
              <a:rPr lang="ru-RU" sz="1500" i="1" spc="95" dirty="0">
                <a:latin typeface="Trebuchet MS" panose="020B0603020202020204" pitchFamily="34" charset="0"/>
                <a:cs typeface="Times New Roman"/>
              </a:rPr>
              <a:t> </a:t>
            </a:r>
            <a:r>
              <a:rPr lang="ru-RU" sz="1500" i="1" spc="-5" dirty="0">
                <a:latin typeface="Trebuchet MS" panose="020B0603020202020204" pitchFamily="34" charset="0"/>
                <a:cs typeface="Times New Roman"/>
              </a:rPr>
              <a:t>А75-17352/2021</a:t>
            </a:r>
            <a:endParaRPr lang="ru-RU" sz="1500" dirty="0">
              <a:latin typeface="Trebuchet MS" panose="020B0603020202020204" pitchFamily="34" charset="0"/>
              <a:cs typeface="Times New Roman"/>
            </a:endParaRPr>
          </a:p>
          <a:p>
            <a:pPr marL="54610" marR="54610" indent="-1270"/>
            <a:endParaRPr lang="ru-RU" sz="1500" b="1" spc="-20" dirty="0" smtClean="0">
              <a:latin typeface="Trebuchet MS" panose="020B0603020202020204" pitchFamily="34" charset="0"/>
              <a:cs typeface="Times New Roman"/>
            </a:endParaRPr>
          </a:p>
          <a:p>
            <a:pPr marL="54610" marR="54610" indent="-1270"/>
            <a:r>
              <a:rPr sz="1500" b="1" spc="-20" dirty="0" err="1" smtClean="0">
                <a:latin typeface="Trebuchet MS" panose="020B0603020202020204" pitchFamily="34" charset="0"/>
                <a:cs typeface="Times New Roman"/>
              </a:rPr>
              <a:t>Праву</a:t>
            </a:r>
            <a:r>
              <a:rPr sz="1500" b="1" spc="-20" dirty="0" smtClean="0">
                <a:latin typeface="Trebuchet MS" panose="020B0603020202020204" pitchFamily="34" charset="0"/>
                <a:cs typeface="Times New Roman"/>
              </a:rPr>
              <a:t> </a:t>
            </a:r>
            <a:r>
              <a:rPr sz="1500" b="1" spc="-15" dirty="0">
                <a:latin typeface="Trebuchet MS" panose="020B0603020202020204" pitchFamily="34" charset="0"/>
                <a:cs typeface="Times New Roman"/>
              </a:rPr>
              <a:t>заказчика </a:t>
            </a:r>
            <a:r>
              <a:rPr sz="1500" b="1" spc="-5" dirty="0">
                <a:latin typeface="Trebuchet MS" panose="020B0603020202020204" pitchFamily="34" charset="0"/>
                <a:cs typeface="Times New Roman"/>
              </a:rPr>
              <a:t>на своевременное и полное </a:t>
            </a:r>
            <a:r>
              <a:rPr sz="1500" b="1" spc="-15" dirty="0">
                <a:latin typeface="Trebuchet MS" panose="020B0603020202020204" pitchFamily="34" charset="0"/>
                <a:cs typeface="Times New Roman"/>
              </a:rPr>
              <a:t>удовлетворение </a:t>
            </a:r>
            <a:r>
              <a:rPr sz="1500" b="1" spc="-5" dirty="0">
                <a:latin typeface="Trebuchet MS" panose="020B0603020202020204" pitchFamily="34" charset="0"/>
                <a:cs typeface="Times New Roman"/>
              </a:rPr>
              <a:t>потребностей в </a:t>
            </a:r>
            <a:r>
              <a:rPr sz="1500" b="1" spc="-15" dirty="0">
                <a:latin typeface="Trebuchet MS" panose="020B0603020202020204" pitchFamily="34" charset="0"/>
                <a:cs typeface="Times New Roman"/>
              </a:rPr>
              <a:t>товарах, </a:t>
            </a:r>
            <a:r>
              <a:rPr sz="1500" b="1" spc="-10" dirty="0">
                <a:latin typeface="Trebuchet MS" panose="020B0603020202020204" pitchFamily="34" charset="0"/>
                <a:cs typeface="Times New Roman"/>
              </a:rPr>
              <a:t>работах,  услугах </a:t>
            </a:r>
            <a:r>
              <a:rPr sz="1500" b="1" spc="-5" dirty="0">
                <a:latin typeface="Trebuchet MS" panose="020B0603020202020204" pitchFamily="34" charset="0"/>
                <a:cs typeface="Times New Roman"/>
              </a:rPr>
              <a:t>с </a:t>
            </a:r>
            <a:r>
              <a:rPr sz="1500" b="1" spc="-15" dirty="0">
                <a:latin typeface="Trebuchet MS" panose="020B0603020202020204" pitchFamily="34" charset="0"/>
                <a:cs typeface="Times New Roman"/>
              </a:rPr>
              <a:t>необходимыми </a:t>
            </a:r>
            <a:r>
              <a:rPr sz="1500" b="1" spc="-10" dirty="0">
                <a:latin typeface="Trebuchet MS" panose="020B0603020202020204" pitchFamily="34" charset="0"/>
                <a:cs typeface="Times New Roman"/>
              </a:rPr>
              <a:t>показателями </a:t>
            </a:r>
            <a:r>
              <a:rPr sz="1500" b="1" spc="-5" dirty="0">
                <a:latin typeface="Trebuchet MS" panose="020B0603020202020204" pitchFamily="34" charset="0"/>
                <a:cs typeface="Times New Roman"/>
              </a:rPr>
              <a:t>цены, </a:t>
            </a:r>
            <a:r>
              <a:rPr sz="1500" b="1" spc="-15" dirty="0">
                <a:latin typeface="Trebuchet MS" panose="020B0603020202020204" pitchFamily="34" charset="0"/>
                <a:cs typeface="Times New Roman"/>
              </a:rPr>
              <a:t>качества </a:t>
            </a:r>
            <a:r>
              <a:rPr sz="1500" b="1" spc="-5" dirty="0">
                <a:latin typeface="Trebuchet MS" panose="020B0603020202020204" pitchFamily="34" charset="0"/>
                <a:cs typeface="Times New Roman"/>
              </a:rPr>
              <a:t>и надежности </a:t>
            </a:r>
            <a:r>
              <a:rPr sz="1500" b="1" u="heavy" spc="-15" dirty="0">
                <a:latin typeface="Trebuchet MS" panose="020B0603020202020204" pitchFamily="34" charset="0"/>
                <a:cs typeface="Times New Roman"/>
              </a:rPr>
              <a:t>КОРРЕСПОНДИРУЕТ </a:t>
            </a:r>
            <a:r>
              <a:rPr sz="1500" b="1" spc="-20" dirty="0">
                <a:latin typeface="Trebuchet MS" panose="020B0603020202020204" pitchFamily="34" charset="0"/>
                <a:cs typeface="Times New Roman"/>
              </a:rPr>
              <a:t>его  </a:t>
            </a:r>
            <a:r>
              <a:rPr sz="1500" b="1" spc="-10" dirty="0">
                <a:latin typeface="Trebuchet MS" panose="020B0603020202020204" pitchFamily="34" charset="0"/>
                <a:cs typeface="Times New Roman"/>
              </a:rPr>
              <a:t>обязанность обеспечить </a:t>
            </a:r>
            <a:r>
              <a:rPr sz="1500" b="1" spc="-15" dirty="0">
                <a:latin typeface="Trebuchet MS" panose="020B0603020202020204" pitchFamily="34" charset="0"/>
                <a:cs typeface="Times New Roman"/>
              </a:rPr>
              <a:t>возможность </a:t>
            </a:r>
            <a:r>
              <a:rPr sz="1500" b="1" spc="-5" dirty="0">
                <a:latin typeface="Trebuchet MS" panose="020B0603020202020204" pitchFamily="34" charset="0"/>
                <a:cs typeface="Times New Roman"/>
              </a:rPr>
              <a:t>участия </a:t>
            </a:r>
            <a:r>
              <a:rPr sz="1500" b="1" dirty="0">
                <a:latin typeface="Trebuchet MS" panose="020B0603020202020204" pitchFamily="34" charset="0"/>
                <a:cs typeface="Times New Roman"/>
              </a:rPr>
              <a:t>юридических </a:t>
            </a:r>
            <a:r>
              <a:rPr sz="1500" b="1" spc="-5" dirty="0">
                <a:latin typeface="Trebuchet MS" panose="020B0603020202020204" pitchFamily="34" charset="0"/>
                <a:cs typeface="Times New Roman"/>
              </a:rPr>
              <a:t>лиц и </a:t>
            </a:r>
            <a:r>
              <a:rPr sz="1500" b="1" dirty="0">
                <a:latin typeface="Trebuchet MS" panose="020B0603020202020204" pitchFamily="34" charset="0"/>
                <a:cs typeface="Times New Roman"/>
              </a:rPr>
              <a:t>физических </a:t>
            </a:r>
            <a:r>
              <a:rPr sz="1500" b="1" spc="-5" dirty="0">
                <a:latin typeface="Trebuchet MS" panose="020B0603020202020204" pitchFamily="34" charset="0"/>
                <a:cs typeface="Times New Roman"/>
              </a:rPr>
              <a:t>лиц в </a:t>
            </a:r>
            <a:r>
              <a:rPr sz="1500" b="1" spc="-10" dirty="0">
                <a:latin typeface="Trebuchet MS" panose="020B0603020202020204" pitchFamily="34" charset="0"/>
                <a:cs typeface="Times New Roman"/>
              </a:rPr>
              <a:t>закупке,  </a:t>
            </a:r>
            <a:r>
              <a:rPr sz="1500" b="1" spc="-15" dirty="0">
                <a:latin typeface="Trebuchet MS" panose="020B0603020202020204" pitchFamily="34" charset="0"/>
                <a:cs typeface="Times New Roman"/>
              </a:rPr>
              <a:t>стимулировать </a:t>
            </a:r>
            <a:r>
              <a:rPr sz="1500" b="1" spc="-5" dirty="0">
                <a:latin typeface="Trebuchet MS" panose="020B0603020202020204" pitchFamily="34" charset="0"/>
                <a:cs typeface="Times New Roman"/>
              </a:rPr>
              <a:t>такое участие, </a:t>
            </a:r>
            <a:r>
              <a:rPr sz="1500" b="1" spc="-10" dirty="0">
                <a:latin typeface="Trebuchet MS" panose="020B0603020202020204" pitchFamily="34" charset="0"/>
                <a:cs typeface="Times New Roman"/>
              </a:rPr>
              <a:t>развитие </a:t>
            </a:r>
            <a:r>
              <a:rPr sz="1500" b="1" spc="-5" dirty="0">
                <a:latin typeface="Trebuchet MS" panose="020B0603020202020204" pitchFamily="34" charset="0"/>
                <a:cs typeface="Times New Roman"/>
              </a:rPr>
              <a:t>добросовестной конкуренции, </a:t>
            </a:r>
            <a:r>
              <a:rPr sz="1500" b="1" spc="-10" dirty="0">
                <a:latin typeface="Trebuchet MS" panose="020B0603020202020204" pitchFamily="34" charset="0"/>
                <a:cs typeface="Times New Roman"/>
              </a:rPr>
              <a:t>обеспечить </a:t>
            </a:r>
            <a:r>
              <a:rPr sz="1500" b="1" spc="-15" dirty="0">
                <a:latin typeface="Trebuchet MS" panose="020B0603020202020204" pitchFamily="34" charset="0"/>
                <a:cs typeface="Times New Roman"/>
              </a:rPr>
              <a:t>гласность </a:t>
            </a:r>
            <a:r>
              <a:rPr sz="1500" b="1" spc="-5" dirty="0">
                <a:latin typeface="Trebuchet MS" panose="020B0603020202020204" pitchFamily="34" charset="0"/>
                <a:cs typeface="Times New Roman"/>
              </a:rPr>
              <a:t>и  </a:t>
            </a:r>
            <a:r>
              <a:rPr sz="1500" b="1" spc="-10" dirty="0">
                <a:latin typeface="Trebuchet MS" panose="020B0603020202020204" pitchFamily="34" charset="0"/>
                <a:cs typeface="Times New Roman"/>
              </a:rPr>
              <a:t>прозрачность закупки, </a:t>
            </a:r>
            <a:r>
              <a:rPr sz="1500" b="1" spc="-20" dirty="0">
                <a:latin typeface="Trebuchet MS" panose="020B0603020202020204" pitchFamily="34" charset="0"/>
                <a:cs typeface="Times New Roman"/>
              </a:rPr>
              <a:t>что </a:t>
            </a:r>
            <a:r>
              <a:rPr sz="1500" b="1" spc="-15" dirty="0">
                <a:latin typeface="Trebuchet MS" panose="020B0603020202020204" pitchFamily="34" charset="0"/>
                <a:cs typeface="Times New Roman"/>
              </a:rPr>
              <a:t>следует </a:t>
            </a:r>
            <a:r>
              <a:rPr sz="1500" b="1" spc="-5" dirty="0">
                <a:latin typeface="Trebuchet MS" panose="020B0603020202020204" pitchFamily="34" charset="0"/>
                <a:cs typeface="Times New Roman"/>
              </a:rPr>
              <a:t>из </a:t>
            </a:r>
            <a:r>
              <a:rPr sz="1500" b="1" spc="-10" dirty="0">
                <a:latin typeface="Trebuchet MS" panose="020B0603020202020204" pitchFamily="34" charset="0"/>
                <a:cs typeface="Times New Roman"/>
              </a:rPr>
              <a:t>требований </a:t>
            </a:r>
            <a:r>
              <a:rPr sz="1500" b="1" spc="-5" dirty="0">
                <a:latin typeface="Trebuchet MS" panose="020B0603020202020204" pitchFamily="34" charset="0"/>
                <a:cs typeface="Times New Roman"/>
              </a:rPr>
              <a:t>Закона о </a:t>
            </a:r>
            <a:r>
              <a:rPr sz="1500" b="1" spc="-10" dirty="0">
                <a:latin typeface="Trebuchet MS" panose="020B0603020202020204" pitchFamily="34" charset="0"/>
                <a:cs typeface="Times New Roman"/>
              </a:rPr>
              <a:t>защите </a:t>
            </a:r>
            <a:r>
              <a:rPr sz="1500" b="1" spc="-5" dirty="0">
                <a:latin typeface="Trebuchet MS" panose="020B0603020202020204" pitchFamily="34" charset="0"/>
                <a:cs typeface="Times New Roman"/>
              </a:rPr>
              <a:t>конкуренции в части 1  </a:t>
            </a:r>
            <a:r>
              <a:rPr sz="1500" b="1" spc="-10" dirty="0">
                <a:latin typeface="Trebuchet MS" panose="020B0603020202020204" pitchFamily="34" charset="0"/>
                <a:cs typeface="Times New Roman"/>
              </a:rPr>
              <a:t>статьи </a:t>
            </a:r>
            <a:r>
              <a:rPr sz="1500" b="1" spc="-5" dirty="0">
                <a:latin typeface="Trebuchet MS" panose="020B0603020202020204" pitchFamily="34" charset="0"/>
                <a:cs typeface="Times New Roman"/>
              </a:rPr>
              <a:t>1 </a:t>
            </a:r>
            <a:r>
              <a:rPr sz="1500" b="1" spc="-10" dirty="0">
                <a:latin typeface="Trebuchet MS" panose="020B0603020202020204" pitchFamily="34" charset="0"/>
                <a:cs typeface="Times New Roman"/>
              </a:rPr>
              <a:t>Закона </a:t>
            </a:r>
            <a:r>
              <a:rPr sz="1500" b="1" spc="-5" dirty="0">
                <a:latin typeface="Trebuchet MS" panose="020B0603020202020204" pitchFamily="34" charset="0"/>
                <a:cs typeface="Times New Roman"/>
              </a:rPr>
              <a:t>N</a:t>
            </a:r>
            <a:r>
              <a:rPr sz="1500" b="1" dirty="0">
                <a:latin typeface="Trebuchet MS" panose="020B0603020202020204" pitchFamily="34" charset="0"/>
                <a:cs typeface="Times New Roman"/>
              </a:rPr>
              <a:t> </a:t>
            </a:r>
            <a:r>
              <a:rPr sz="1500" b="1" spc="-5" dirty="0">
                <a:latin typeface="Trebuchet MS" panose="020B0603020202020204" pitchFamily="34" charset="0"/>
                <a:cs typeface="Times New Roman"/>
              </a:rPr>
              <a:t>223-ФЗ.</a:t>
            </a:r>
            <a:endParaRPr sz="1500" dirty="0">
              <a:latin typeface="Trebuchet MS" panose="020B0603020202020204" pitchFamily="34" charset="0"/>
              <a:cs typeface="Times New Roman"/>
            </a:endParaRPr>
          </a:p>
          <a:p>
            <a:pPr>
              <a:lnSpc>
                <a:spcPct val="100000"/>
              </a:lnSpc>
            </a:pPr>
            <a:endParaRPr sz="1500" dirty="0">
              <a:latin typeface="Trebuchet MS" panose="020B0603020202020204" pitchFamily="34" charset="0"/>
              <a:cs typeface="Times New Roman"/>
            </a:endParaRPr>
          </a:p>
          <a:p>
            <a:pPr>
              <a:lnSpc>
                <a:spcPct val="100000"/>
              </a:lnSpc>
            </a:pPr>
            <a:endParaRPr sz="1500" dirty="0">
              <a:latin typeface="Trebuchet MS" panose="020B0603020202020204" pitchFamily="34" charset="0"/>
              <a:cs typeface="Times New Roman"/>
            </a:endParaRPr>
          </a:p>
          <a:p>
            <a:pPr marL="12700" marR="6350">
              <a:lnSpc>
                <a:spcPct val="83300"/>
              </a:lnSpc>
            </a:pPr>
            <a:r>
              <a:rPr sz="1500" spc="-10" dirty="0">
                <a:latin typeface="Trebuchet MS" panose="020B0603020202020204" pitchFamily="34" charset="0"/>
                <a:cs typeface="Times New Roman"/>
              </a:rPr>
              <a:t>Заказчику </a:t>
            </a:r>
            <a:r>
              <a:rPr sz="1500" dirty="0">
                <a:latin typeface="Trebuchet MS" panose="020B0603020202020204" pitchFamily="34" charset="0"/>
                <a:cs typeface="Times New Roman"/>
              </a:rPr>
              <a:t>предоставлено </a:t>
            </a:r>
            <a:r>
              <a:rPr sz="1500" spc="-5" dirty="0">
                <a:latin typeface="Trebuchet MS" panose="020B0603020202020204" pitchFamily="34" charset="0"/>
                <a:cs typeface="Times New Roman"/>
              </a:rPr>
              <a:t>право </a:t>
            </a:r>
            <a:r>
              <a:rPr sz="1500" dirty="0">
                <a:latin typeface="Trebuchet MS" panose="020B0603020202020204" pitchFamily="34" charset="0"/>
                <a:cs typeface="Times New Roman"/>
              </a:rPr>
              <a:t>самостоятельно </a:t>
            </a:r>
            <a:r>
              <a:rPr sz="1500" spc="-5" dirty="0">
                <a:latin typeface="Trebuchet MS" panose="020B0603020202020204" pitchFamily="34" charset="0"/>
                <a:cs typeface="Times New Roman"/>
              </a:rPr>
              <a:t>определять </a:t>
            </a:r>
            <a:r>
              <a:rPr sz="1500" dirty="0">
                <a:latin typeface="Trebuchet MS" panose="020B0603020202020204" pitchFamily="34" charset="0"/>
                <a:cs typeface="Times New Roman"/>
              </a:rPr>
              <a:t>порядок и </a:t>
            </a:r>
            <a:r>
              <a:rPr sz="1500" spc="-5" dirty="0">
                <a:latin typeface="Trebuchet MS" panose="020B0603020202020204" pitchFamily="34" charset="0"/>
                <a:cs typeface="Times New Roman"/>
              </a:rPr>
              <a:t>условия применения </a:t>
            </a:r>
            <a:r>
              <a:rPr sz="1500" spc="-10" dirty="0">
                <a:latin typeface="Trebuchet MS" panose="020B0603020202020204" pitchFamily="34" charset="0"/>
                <a:cs typeface="Times New Roman"/>
              </a:rPr>
              <a:t>неконкурентных  </a:t>
            </a:r>
            <a:r>
              <a:rPr sz="1500" dirty="0">
                <a:latin typeface="Trebuchet MS" panose="020B0603020202020204" pitchFamily="34" charset="0"/>
                <a:cs typeface="Times New Roman"/>
              </a:rPr>
              <a:t>способов </a:t>
            </a:r>
            <a:r>
              <a:rPr sz="1500" spc="-5" dirty="0">
                <a:latin typeface="Trebuchet MS" panose="020B0603020202020204" pitchFamily="34" charset="0"/>
                <a:cs typeface="Times New Roman"/>
              </a:rPr>
              <a:t>закупки, порядок </a:t>
            </a:r>
            <a:r>
              <a:rPr sz="1500" spc="-15" dirty="0">
                <a:latin typeface="Trebuchet MS" panose="020B0603020202020204" pitchFamily="34" charset="0"/>
                <a:cs typeface="Times New Roman"/>
              </a:rPr>
              <a:t>подготовки </a:t>
            </a:r>
            <a:r>
              <a:rPr sz="1500" dirty="0">
                <a:latin typeface="Trebuchet MS" panose="020B0603020202020204" pitchFamily="34" charset="0"/>
                <a:cs typeface="Times New Roman"/>
              </a:rPr>
              <a:t>и осуществления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a:t>
            </a:r>
            <a:r>
              <a:rPr sz="1500" spc="-5" dirty="0">
                <a:latin typeface="Trebuchet MS" panose="020B0603020202020204" pitchFamily="34" charset="0"/>
                <a:cs typeface="Times New Roman"/>
              </a:rPr>
              <a:t>(исполнителя,  </a:t>
            </a:r>
            <a:r>
              <a:rPr sz="1500" spc="-10" dirty="0">
                <a:latin typeface="Trebuchet MS" panose="020B0603020202020204" pitchFamily="34" charset="0"/>
                <a:cs typeface="Times New Roman"/>
              </a:rPr>
              <a:t>подрядчика) </a:t>
            </a:r>
            <a:r>
              <a:rPr sz="1500" dirty="0">
                <a:latin typeface="Trebuchet MS" panose="020B0603020202020204" pitchFamily="34" charset="0"/>
                <a:cs typeface="Times New Roman"/>
              </a:rPr>
              <a:t>и </a:t>
            </a:r>
            <a:r>
              <a:rPr sz="1500" spc="-5" dirty="0">
                <a:latin typeface="Trebuchet MS" panose="020B0603020202020204" pitchFamily="34" charset="0"/>
                <a:cs typeface="Times New Roman"/>
              </a:rPr>
              <a:t>исчерпывающий перечень случаев проведения </a:t>
            </a:r>
            <a:r>
              <a:rPr sz="1500" spc="-15" dirty="0">
                <a:latin typeface="Trebuchet MS" panose="020B0603020202020204" pitchFamily="34" charset="0"/>
                <a:cs typeface="Times New Roman"/>
              </a:rPr>
              <a:t>такой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закреплять </a:t>
            </a:r>
            <a:r>
              <a:rPr sz="1500" spc="-5" dirty="0">
                <a:latin typeface="Trebuchet MS" panose="020B0603020202020204" pitchFamily="34" charset="0"/>
                <a:cs typeface="Times New Roman"/>
              </a:rPr>
              <a:t>их </a:t>
            </a:r>
            <a:r>
              <a:rPr sz="1500" dirty="0">
                <a:latin typeface="Trebuchet MS" panose="020B0603020202020204" pitchFamily="34" charset="0"/>
                <a:cs typeface="Times New Roman"/>
              </a:rPr>
              <a:t>в </a:t>
            </a:r>
            <a:r>
              <a:rPr sz="1500" spc="-10" dirty="0">
                <a:latin typeface="Trebuchet MS" panose="020B0603020202020204" pitchFamily="34" charset="0"/>
                <a:cs typeface="Times New Roman"/>
              </a:rPr>
              <a:t>положении </a:t>
            </a:r>
            <a:r>
              <a:rPr sz="1500" dirty="0">
                <a:latin typeface="Trebuchet MS" panose="020B0603020202020204" pitchFamily="34" charset="0"/>
                <a:cs typeface="Times New Roman"/>
              </a:rPr>
              <a:t>о </a:t>
            </a:r>
            <a:r>
              <a:rPr sz="1500" spc="-15" dirty="0">
                <a:latin typeface="Trebuchet MS" panose="020B0603020202020204" pitchFamily="34" charset="0"/>
                <a:cs typeface="Times New Roman"/>
              </a:rPr>
              <a:t>закупке  </a:t>
            </a:r>
            <a:r>
              <a:rPr sz="1500" dirty="0">
                <a:latin typeface="Trebuchet MS" panose="020B0603020202020204" pitchFamily="34" charset="0"/>
                <a:cs typeface="Times New Roman"/>
              </a:rPr>
              <a:t>(часть 2 </a:t>
            </a:r>
            <a:r>
              <a:rPr sz="1500" spc="-5" dirty="0">
                <a:latin typeface="Trebuchet MS" panose="020B0603020202020204" pitchFamily="34" charset="0"/>
                <a:cs typeface="Times New Roman"/>
              </a:rPr>
              <a:t>статьи </a:t>
            </a:r>
            <a:r>
              <a:rPr sz="1500" dirty="0">
                <a:latin typeface="Trebuchet MS" panose="020B0603020202020204" pitchFamily="34" charset="0"/>
                <a:cs typeface="Times New Roman"/>
              </a:rPr>
              <a:t>2, </a:t>
            </a:r>
            <a:r>
              <a:rPr sz="1500" spc="-5" dirty="0">
                <a:latin typeface="Trebuchet MS" panose="020B0603020202020204" pitchFamily="34" charset="0"/>
                <a:cs typeface="Times New Roman"/>
              </a:rPr>
              <a:t>статья </a:t>
            </a:r>
            <a:r>
              <a:rPr sz="1500" dirty="0">
                <a:latin typeface="Trebuchet MS" panose="020B0603020202020204" pitchFamily="34" charset="0"/>
                <a:cs typeface="Times New Roman"/>
              </a:rPr>
              <a:t>3.6 </a:t>
            </a:r>
            <a:r>
              <a:rPr sz="1500" spc="-15" dirty="0">
                <a:latin typeface="Trebuchet MS" panose="020B0603020202020204" pitchFamily="34" charset="0"/>
                <a:cs typeface="Times New Roman"/>
              </a:rPr>
              <a:t>Закона </a:t>
            </a:r>
            <a:r>
              <a:rPr sz="1500" dirty="0">
                <a:latin typeface="Trebuchet MS" panose="020B0603020202020204" pitchFamily="34" charset="0"/>
                <a:cs typeface="Times New Roman"/>
              </a:rPr>
              <a:t>о</a:t>
            </a:r>
            <a:r>
              <a:rPr sz="1500" spc="-60" dirty="0">
                <a:latin typeface="Trebuchet MS" panose="020B0603020202020204" pitchFamily="34" charset="0"/>
                <a:cs typeface="Times New Roman"/>
              </a:rPr>
              <a:t> </a:t>
            </a:r>
            <a:r>
              <a:rPr sz="1500" spc="-5" dirty="0">
                <a:latin typeface="Trebuchet MS" panose="020B0603020202020204" pitchFamily="34" charset="0"/>
                <a:cs typeface="Times New Roman"/>
              </a:rPr>
              <a:t>закупках).</a:t>
            </a:r>
            <a:endParaRPr sz="1500" dirty="0">
              <a:latin typeface="Trebuchet MS" panose="020B0603020202020204" pitchFamily="34" charset="0"/>
              <a:cs typeface="Times New Roman"/>
            </a:endParaRPr>
          </a:p>
          <a:p>
            <a:pPr>
              <a:spcBef>
                <a:spcPts val="25"/>
              </a:spcBef>
            </a:pPr>
            <a:endParaRPr sz="1500" dirty="0">
              <a:latin typeface="Trebuchet MS" panose="020B0603020202020204" pitchFamily="34" charset="0"/>
              <a:cs typeface="Times New Roman"/>
            </a:endParaRPr>
          </a:p>
          <a:p>
            <a:pPr marL="12700" marR="6985">
              <a:lnSpc>
                <a:spcPct val="83300"/>
              </a:lnSpc>
            </a:pPr>
            <a:r>
              <a:rPr sz="1500" spc="-10" dirty="0">
                <a:latin typeface="Trebuchet MS" panose="020B0603020202020204" pitchFamily="34" charset="0"/>
                <a:cs typeface="Times New Roman"/>
              </a:rPr>
              <a:t>Это </a:t>
            </a:r>
            <a:r>
              <a:rPr sz="1500" spc="-5" dirty="0">
                <a:latin typeface="Trebuchet MS" panose="020B0603020202020204" pitchFamily="34" charset="0"/>
                <a:cs typeface="Times New Roman"/>
              </a:rPr>
              <a:t>право </a:t>
            </a:r>
            <a:r>
              <a:rPr sz="1500" spc="-10" dirty="0">
                <a:latin typeface="Trebuchet MS" panose="020B0603020202020204" pitchFamily="34" charset="0"/>
                <a:cs typeface="Times New Roman"/>
              </a:rPr>
              <a:t>должно </a:t>
            </a:r>
            <a:r>
              <a:rPr sz="1500" spc="-5" dirty="0">
                <a:latin typeface="Trebuchet MS" panose="020B0603020202020204" pitchFamily="34" charset="0"/>
                <a:cs typeface="Times New Roman"/>
              </a:rPr>
              <a:t>реализовываться </a:t>
            </a:r>
            <a:r>
              <a:rPr sz="1500" dirty="0">
                <a:latin typeface="Trebuchet MS" panose="020B0603020202020204" pitchFamily="34" charset="0"/>
                <a:cs typeface="Times New Roman"/>
              </a:rPr>
              <a:t>с </a:t>
            </a:r>
            <a:r>
              <a:rPr sz="1500" spc="-10" dirty="0">
                <a:latin typeface="Trebuchet MS" panose="020B0603020202020204" pitchFamily="34" charset="0"/>
                <a:cs typeface="Times New Roman"/>
              </a:rPr>
              <a:t>учетом </a:t>
            </a:r>
            <a:r>
              <a:rPr sz="1500" dirty="0">
                <a:latin typeface="Trebuchet MS" panose="020B0603020202020204" pitchFamily="34" charset="0"/>
                <a:cs typeface="Times New Roman"/>
              </a:rPr>
              <a:t>целей </a:t>
            </a:r>
            <a:r>
              <a:rPr sz="1500" spc="-10" dirty="0">
                <a:latin typeface="Trebuchet MS" panose="020B0603020202020204" pitchFamily="34" charset="0"/>
                <a:cs typeface="Times New Roman"/>
              </a:rPr>
              <a:t>правового регулирования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сфере </a:t>
            </a:r>
            <a:r>
              <a:rPr sz="1500" spc="-10" dirty="0">
                <a:latin typeface="Trebuchet MS" panose="020B0603020202020204" pitchFamily="34" charset="0"/>
                <a:cs typeface="Times New Roman"/>
              </a:rPr>
              <a:t>закупочной </a:t>
            </a:r>
            <a:r>
              <a:rPr sz="1500" dirty="0">
                <a:latin typeface="Trebuchet MS" panose="020B0603020202020204" pitchFamily="34" charset="0"/>
                <a:cs typeface="Times New Roman"/>
              </a:rPr>
              <a:t>деятельности  </a:t>
            </a:r>
            <a:r>
              <a:rPr sz="1500" spc="-10" dirty="0">
                <a:latin typeface="Trebuchet MS" panose="020B0603020202020204" pitchFamily="34" charset="0"/>
                <a:cs typeface="Times New Roman"/>
              </a:rPr>
              <a:t>отдельными </a:t>
            </a:r>
            <a:r>
              <a:rPr sz="1500" dirty="0">
                <a:latin typeface="Trebuchet MS" panose="020B0603020202020204" pitchFamily="34" charset="0"/>
                <a:cs typeface="Times New Roman"/>
              </a:rPr>
              <a:t>видами юридических лиц и </a:t>
            </a:r>
            <a:r>
              <a:rPr sz="1500" spc="-5" dirty="0">
                <a:latin typeface="Trebuchet MS" panose="020B0603020202020204" pitchFamily="34" charset="0"/>
                <a:cs typeface="Times New Roman"/>
              </a:rPr>
              <a:t>принципов, закрепленных </a:t>
            </a:r>
            <a:r>
              <a:rPr sz="1500" dirty="0">
                <a:latin typeface="Trebuchet MS" panose="020B0603020202020204" pitchFamily="34" charset="0"/>
                <a:cs typeface="Times New Roman"/>
              </a:rPr>
              <a:t>в </a:t>
            </a:r>
            <a:r>
              <a:rPr sz="1500" spc="-10" dirty="0">
                <a:latin typeface="Trebuchet MS" panose="020B0603020202020204" pitchFamily="34" charset="0"/>
                <a:cs typeface="Times New Roman"/>
              </a:rPr>
              <a:t>законе. </a:t>
            </a:r>
            <a:r>
              <a:rPr sz="1500" spc="-5" dirty="0">
                <a:latin typeface="Trebuchet MS" panose="020B0603020202020204" pitchFamily="34" charset="0"/>
                <a:cs typeface="Times New Roman"/>
              </a:rPr>
              <a:t>Избрание </a:t>
            </a:r>
            <a:r>
              <a:rPr sz="1500" spc="-20" dirty="0">
                <a:latin typeface="Trebuchet MS" panose="020B0603020202020204" pitchFamily="34" charset="0"/>
                <a:cs typeface="Times New Roman"/>
              </a:rPr>
              <a:t>заказчиком </a:t>
            </a:r>
            <a:r>
              <a:rPr sz="1500" spc="5" dirty="0">
                <a:latin typeface="Trebuchet MS" panose="020B0603020202020204" pitchFamily="34" charset="0"/>
                <a:cs typeface="Times New Roman"/>
              </a:rPr>
              <a:t>способа </a:t>
            </a:r>
            <a:r>
              <a:rPr sz="1500" spc="-5" dirty="0">
                <a:latin typeface="Trebuchet MS" panose="020B0603020202020204" pitchFamily="34" charset="0"/>
                <a:cs typeface="Times New Roman"/>
              </a:rPr>
              <a:t>закупки,  </a:t>
            </a:r>
            <a:r>
              <a:rPr sz="1500" spc="-20" dirty="0">
                <a:latin typeface="Trebuchet MS" panose="020B0603020202020204" pitchFamily="34" charset="0"/>
                <a:cs typeface="Times New Roman"/>
              </a:rPr>
              <a:t>который </a:t>
            </a:r>
            <a:r>
              <a:rPr sz="1500" spc="-10" dirty="0">
                <a:latin typeface="Trebuchet MS" panose="020B0603020202020204" pitchFamily="34" charset="0"/>
                <a:cs typeface="Times New Roman"/>
              </a:rPr>
              <a:t>повлек </a:t>
            </a:r>
            <a:r>
              <a:rPr sz="1500" spc="-5" dirty="0">
                <a:latin typeface="Trebuchet MS" panose="020B0603020202020204" pitchFamily="34" charset="0"/>
                <a:cs typeface="Times New Roman"/>
              </a:rPr>
              <a:t>за </a:t>
            </a:r>
            <a:r>
              <a:rPr sz="1500" dirty="0">
                <a:latin typeface="Trebuchet MS" panose="020B0603020202020204" pitchFamily="34" charset="0"/>
                <a:cs typeface="Times New Roman"/>
              </a:rPr>
              <a:t>собой необоснованное </a:t>
            </a:r>
            <a:r>
              <a:rPr sz="1500" spc="-5" dirty="0">
                <a:latin typeface="Trebuchet MS" panose="020B0603020202020204" pitchFamily="34" charset="0"/>
                <a:cs typeface="Times New Roman"/>
              </a:rPr>
              <a:t>ограничение </a:t>
            </a:r>
            <a:r>
              <a:rPr sz="1500" spc="-10" dirty="0">
                <a:latin typeface="Trebuchet MS" panose="020B0603020202020204" pitchFamily="34" charset="0"/>
                <a:cs typeface="Times New Roman"/>
              </a:rPr>
              <a:t>круга </a:t>
            </a:r>
            <a:r>
              <a:rPr sz="1500" spc="-5" dirty="0">
                <a:latin typeface="Trebuchet MS" panose="020B0603020202020204" pitchFamily="34" charset="0"/>
                <a:cs typeface="Times New Roman"/>
              </a:rPr>
              <a:t>потенциальных </a:t>
            </a:r>
            <a:r>
              <a:rPr sz="1500" spc="-10" dirty="0">
                <a:latin typeface="Trebuchet MS" panose="020B0603020202020204" pitchFamily="34" charset="0"/>
                <a:cs typeface="Times New Roman"/>
              </a:rPr>
              <a:t>участников, </a:t>
            </a:r>
            <a:r>
              <a:rPr sz="1500" spc="-5" dirty="0">
                <a:latin typeface="Trebuchet MS" panose="020B0603020202020204" pitchFamily="34" charset="0"/>
                <a:cs typeface="Times New Roman"/>
              </a:rPr>
              <a:t>нарушает принципы  </a:t>
            </a:r>
            <a:r>
              <a:rPr sz="1500" dirty="0">
                <a:latin typeface="Trebuchet MS" panose="020B0603020202020204" pitchFamily="34" charset="0"/>
                <a:cs typeface="Times New Roman"/>
              </a:rPr>
              <a:t>осуществления </a:t>
            </a:r>
            <a:r>
              <a:rPr sz="1500" spc="-10" dirty="0">
                <a:latin typeface="Trebuchet MS" panose="020B0603020202020204" pitchFamily="34" charset="0"/>
                <a:cs typeface="Times New Roman"/>
              </a:rPr>
              <a:t>закупочной </a:t>
            </a:r>
            <a:r>
              <a:rPr sz="1500" dirty="0">
                <a:latin typeface="Trebuchet MS" panose="020B0603020202020204" pitchFamily="34" charset="0"/>
                <a:cs typeface="Times New Roman"/>
              </a:rPr>
              <a:t>деятельности и </a:t>
            </a:r>
            <a:r>
              <a:rPr sz="1500" spc="-10" dirty="0">
                <a:latin typeface="Trebuchet MS" panose="020B0603020202020204" pitchFamily="34" charset="0"/>
                <a:cs typeface="Times New Roman"/>
              </a:rPr>
              <a:t>положения </a:t>
            </a:r>
            <a:r>
              <a:rPr sz="1500" spc="-15" dirty="0">
                <a:latin typeface="Trebuchet MS" panose="020B0603020202020204" pitchFamily="34" charset="0"/>
                <a:cs typeface="Times New Roman"/>
              </a:rPr>
              <a:t>законодательства </a:t>
            </a:r>
            <a:r>
              <a:rPr sz="1500" dirty="0">
                <a:latin typeface="Trebuchet MS" panose="020B0603020202020204" pitchFamily="34" charset="0"/>
                <a:cs typeface="Times New Roman"/>
              </a:rPr>
              <a:t>о защите </a:t>
            </a:r>
            <a:r>
              <a:rPr sz="1500" spc="-10" dirty="0">
                <a:latin typeface="Trebuchet MS" panose="020B0603020202020204" pitchFamily="34" charset="0"/>
                <a:cs typeface="Times New Roman"/>
              </a:rPr>
              <a:t>конкуренции. </a:t>
            </a:r>
            <a:r>
              <a:rPr sz="1500" spc="-5" dirty="0">
                <a:latin typeface="Trebuchet MS" panose="020B0603020202020204" pitchFamily="34" charset="0"/>
                <a:cs typeface="Times New Roman"/>
              </a:rPr>
              <a:t>Закрепленные  </a:t>
            </a:r>
            <a:r>
              <a:rPr sz="1500" spc="-20" dirty="0">
                <a:latin typeface="Trebuchet MS" panose="020B0603020202020204" pitchFamily="34" charset="0"/>
                <a:cs typeface="Times New Roman"/>
              </a:rPr>
              <a:t>заказчиком </a:t>
            </a:r>
            <a:r>
              <a:rPr sz="1500" dirty="0">
                <a:latin typeface="Trebuchet MS" panose="020B0603020202020204" pitchFamily="34" charset="0"/>
                <a:cs typeface="Times New Roman"/>
              </a:rPr>
              <a:t>в </a:t>
            </a:r>
            <a:r>
              <a:rPr sz="1500" spc="-10" dirty="0">
                <a:latin typeface="Trebuchet MS" panose="020B0603020202020204" pitchFamily="34" charset="0"/>
                <a:cs typeface="Times New Roman"/>
              </a:rPr>
              <a:t>положении </a:t>
            </a:r>
            <a:r>
              <a:rPr sz="1500" dirty="0">
                <a:latin typeface="Trebuchet MS" panose="020B0603020202020204" pitchFamily="34" charset="0"/>
                <a:cs typeface="Times New Roman"/>
              </a:rPr>
              <a:t>о </a:t>
            </a:r>
            <a:r>
              <a:rPr sz="1500" spc="-10" dirty="0">
                <a:latin typeface="Trebuchet MS" panose="020B0603020202020204" pitchFamily="34" charset="0"/>
                <a:cs typeface="Times New Roman"/>
              </a:rPr>
              <a:t>закупке </a:t>
            </a:r>
            <a:r>
              <a:rPr sz="1500" dirty="0">
                <a:latin typeface="Trebuchet MS" panose="020B0603020202020204" pitchFamily="34" charset="0"/>
                <a:cs typeface="Times New Roman"/>
              </a:rPr>
              <a:t>условия, </a:t>
            </a:r>
            <a:r>
              <a:rPr sz="1500" spc="-5" dirty="0">
                <a:latin typeface="Trebuchet MS" panose="020B0603020202020204" pitchFamily="34" charset="0"/>
                <a:cs typeface="Times New Roman"/>
              </a:rPr>
              <a:t>позволяющие </a:t>
            </a:r>
            <a:r>
              <a:rPr sz="1500" dirty="0">
                <a:latin typeface="Trebuchet MS" panose="020B0603020202020204" pitchFamily="34" charset="0"/>
                <a:cs typeface="Times New Roman"/>
              </a:rPr>
              <a:t>осуществлять </a:t>
            </a:r>
            <a:r>
              <a:rPr sz="1500" spc="-10" dirty="0">
                <a:latin typeface="Trebuchet MS" panose="020B0603020202020204" pitchFamily="34" charset="0"/>
                <a:cs typeface="Times New Roman"/>
              </a:rPr>
              <a:t>закупку </a:t>
            </a:r>
            <a:r>
              <a:rPr sz="1500" dirty="0">
                <a:latin typeface="Trebuchet MS" panose="020B0603020202020204" pitchFamily="34" charset="0"/>
                <a:cs typeface="Times New Roman"/>
              </a:rPr>
              <a:t>у </a:t>
            </a:r>
            <a:r>
              <a:rPr sz="1500" spc="-5"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a:t>
            </a:r>
            <a:r>
              <a:rPr sz="1500" spc="-15" dirty="0">
                <a:latin typeface="Trebuchet MS" panose="020B0603020202020204" pitchFamily="34" charset="0"/>
                <a:cs typeface="Times New Roman"/>
              </a:rPr>
              <a:t>во </a:t>
            </a:r>
            <a:r>
              <a:rPr sz="1500" spc="-10" dirty="0">
                <a:latin typeface="Trebuchet MS" panose="020B0603020202020204" pitchFamily="34" charset="0"/>
                <a:cs typeface="Times New Roman"/>
              </a:rPr>
              <a:t>всех  </a:t>
            </a:r>
            <a:r>
              <a:rPr sz="1500" spc="-5" dirty="0">
                <a:latin typeface="Trebuchet MS" panose="020B0603020202020204" pitchFamily="34" charset="0"/>
                <a:cs typeface="Times New Roman"/>
              </a:rPr>
              <a:t>случаях </a:t>
            </a:r>
            <a:r>
              <a:rPr sz="1500" dirty="0">
                <a:latin typeface="Trebuchet MS" panose="020B0603020202020204" pitchFamily="34" charset="0"/>
                <a:cs typeface="Times New Roman"/>
              </a:rPr>
              <a:t>и </a:t>
            </a:r>
            <a:r>
              <a:rPr sz="1500" spc="-5" dirty="0">
                <a:latin typeface="Trebuchet MS" panose="020B0603020202020204" pitchFamily="34" charset="0"/>
                <a:cs typeface="Times New Roman"/>
              </a:rPr>
              <a:t>при любых </a:t>
            </a:r>
            <a:r>
              <a:rPr sz="1500" dirty="0">
                <a:latin typeface="Trebuchet MS" panose="020B0603020202020204" pitchFamily="34" charset="0"/>
                <a:cs typeface="Times New Roman"/>
              </a:rPr>
              <a:t>потребностях </a:t>
            </a:r>
            <a:r>
              <a:rPr sz="1500" spc="-5" dirty="0">
                <a:latin typeface="Trebuchet MS" panose="020B0603020202020204" pitchFamily="34" charset="0"/>
                <a:cs typeface="Times New Roman"/>
              </a:rPr>
              <a:t>без проведения </a:t>
            </a:r>
            <a:r>
              <a:rPr sz="1500" spc="-15" dirty="0">
                <a:latin typeface="Trebuchet MS" panose="020B0603020202020204" pitchFamily="34" charset="0"/>
                <a:cs typeface="Times New Roman"/>
              </a:rPr>
              <a:t>конкурентных </a:t>
            </a:r>
            <a:r>
              <a:rPr sz="1500" spc="-10" dirty="0">
                <a:latin typeface="Trebuchet MS" panose="020B0603020202020204" pitchFamily="34" charset="0"/>
                <a:cs typeface="Times New Roman"/>
              </a:rPr>
              <a:t>процедур, </a:t>
            </a:r>
            <a:r>
              <a:rPr sz="1500" dirty="0">
                <a:latin typeface="Trebuchet MS" panose="020B0603020202020204" pitchFamily="34" charset="0"/>
                <a:cs typeface="Times New Roman"/>
              </a:rPr>
              <a:t>независимо </a:t>
            </a:r>
            <a:r>
              <a:rPr sz="1500" spc="-10" dirty="0">
                <a:latin typeface="Trebuchet MS" panose="020B0603020202020204" pitchFamily="34" charset="0"/>
                <a:cs typeface="Times New Roman"/>
              </a:rPr>
              <a:t>от </a:t>
            </a:r>
            <a:r>
              <a:rPr sz="1500" dirty="0">
                <a:latin typeface="Trebuchet MS" panose="020B0603020202020204" pitchFamily="34" charset="0"/>
                <a:cs typeface="Times New Roman"/>
              </a:rPr>
              <a:t>наличия </a:t>
            </a:r>
            <a:r>
              <a:rPr sz="1500" spc="-15" dirty="0">
                <a:latin typeface="Trebuchet MS" panose="020B0603020202020204" pitchFamily="34" charset="0"/>
                <a:cs typeface="Times New Roman"/>
              </a:rPr>
              <a:t>конкурентного  </a:t>
            </a:r>
            <a:r>
              <a:rPr sz="1500" spc="-10" dirty="0">
                <a:latin typeface="Trebuchet MS" panose="020B0603020202020204" pitchFamily="34" charset="0"/>
                <a:cs typeface="Times New Roman"/>
              </a:rPr>
              <a:t>рынка создают </a:t>
            </a:r>
            <a:r>
              <a:rPr sz="1500" spc="-5" dirty="0">
                <a:latin typeface="Trebuchet MS" panose="020B0603020202020204" pitchFamily="34" charset="0"/>
                <a:cs typeface="Times New Roman"/>
              </a:rPr>
              <a:t>возможность привлечения исполнителя </a:t>
            </a:r>
            <a:r>
              <a:rPr sz="1500" spc="-10" dirty="0">
                <a:latin typeface="Trebuchet MS" panose="020B0603020202020204" pitchFamily="34" charset="0"/>
                <a:cs typeface="Times New Roman"/>
              </a:rPr>
              <a:t>без </a:t>
            </a:r>
            <a:r>
              <a:rPr sz="1500" spc="-5" dirty="0">
                <a:latin typeface="Trebuchet MS" panose="020B0603020202020204" pitchFamily="34" charset="0"/>
                <a:cs typeface="Times New Roman"/>
              </a:rPr>
              <a:t>проведения </a:t>
            </a:r>
            <a:r>
              <a:rPr sz="1500" spc="-15" dirty="0">
                <a:latin typeface="Trebuchet MS" panose="020B0603020202020204" pitchFamily="34" charset="0"/>
                <a:cs typeface="Times New Roman"/>
              </a:rPr>
              <a:t>торгов (конкурса/аукциона), </a:t>
            </a:r>
            <a:r>
              <a:rPr sz="1500" spc="-5" dirty="0">
                <a:latin typeface="Trebuchet MS" panose="020B0603020202020204" pitchFamily="34" charset="0"/>
                <a:cs typeface="Times New Roman"/>
              </a:rPr>
              <a:t>что,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свою  очередь, приводит </a:t>
            </a:r>
            <a:r>
              <a:rPr sz="1500" dirty="0">
                <a:latin typeface="Trebuchet MS" panose="020B0603020202020204" pitchFamily="34" charset="0"/>
                <a:cs typeface="Times New Roman"/>
              </a:rPr>
              <a:t>к дискриминации и ограничению</a:t>
            </a:r>
            <a:r>
              <a:rPr sz="1500" spc="-140" dirty="0">
                <a:latin typeface="Trebuchet MS" panose="020B0603020202020204" pitchFamily="34" charset="0"/>
                <a:cs typeface="Times New Roman"/>
              </a:rPr>
              <a:t> </a:t>
            </a:r>
            <a:r>
              <a:rPr sz="1500" spc="-10" dirty="0">
                <a:latin typeface="Trebuchet MS" panose="020B0603020202020204" pitchFamily="34" charset="0"/>
                <a:cs typeface="Times New Roman"/>
              </a:rPr>
              <a:t>конкуренции.</a:t>
            </a:r>
            <a:endParaRPr sz="1500" dirty="0">
              <a:latin typeface="Trebuchet MS" panose="020B0603020202020204" pitchFamily="34" charset="0"/>
              <a:cs typeface="Times New Roman"/>
            </a:endParaRPr>
          </a:p>
          <a:p>
            <a:pPr>
              <a:spcBef>
                <a:spcPts val="25"/>
              </a:spcBef>
            </a:pPr>
            <a:endParaRPr sz="1500" dirty="0">
              <a:latin typeface="Trebuchet MS" panose="020B0603020202020204" pitchFamily="34" charset="0"/>
              <a:cs typeface="Times New Roman"/>
            </a:endParaRPr>
          </a:p>
          <a:p>
            <a:pPr marL="12700" marR="5080">
              <a:lnSpc>
                <a:spcPct val="83300"/>
              </a:lnSpc>
            </a:pPr>
            <a:r>
              <a:rPr sz="1500" b="1" dirty="0">
                <a:latin typeface="Trebuchet MS" panose="020B0603020202020204" pitchFamily="34" charset="0"/>
                <a:cs typeface="Times New Roman"/>
              </a:rPr>
              <a:t>Потребности </a:t>
            </a:r>
            <a:r>
              <a:rPr sz="1500" b="1" spc="-10" dirty="0">
                <a:latin typeface="Trebuchet MS" panose="020B0603020202020204" pitchFamily="34" charset="0"/>
                <a:cs typeface="Times New Roman"/>
              </a:rPr>
              <a:t>заказчика </a:t>
            </a:r>
            <a:r>
              <a:rPr sz="1500" b="1" spc="-5" dirty="0">
                <a:latin typeface="Trebuchet MS" panose="020B0603020202020204" pitchFamily="34" charset="0"/>
                <a:cs typeface="Times New Roman"/>
              </a:rPr>
              <a:t>являются определяющим </a:t>
            </a:r>
            <a:r>
              <a:rPr sz="1500" b="1" spc="-10" dirty="0">
                <a:latin typeface="Trebuchet MS" panose="020B0603020202020204" pitchFamily="34" charset="0"/>
                <a:cs typeface="Times New Roman"/>
              </a:rPr>
              <a:t>фактором </a:t>
            </a:r>
            <a:r>
              <a:rPr sz="1500" b="1" dirty="0">
                <a:latin typeface="Trebuchet MS" panose="020B0603020202020204" pitchFamily="34" charset="0"/>
                <a:cs typeface="Times New Roman"/>
              </a:rPr>
              <a:t>при </a:t>
            </a:r>
            <a:r>
              <a:rPr sz="1500" b="1" spc="-10" dirty="0">
                <a:latin typeface="Trebuchet MS" panose="020B0603020202020204" pitchFamily="34" charset="0"/>
                <a:cs typeface="Times New Roman"/>
              </a:rPr>
              <a:t>установлении </a:t>
            </a:r>
            <a:r>
              <a:rPr sz="1500" b="1" spc="-5" dirty="0">
                <a:latin typeface="Trebuchet MS" panose="020B0603020202020204" pitchFamily="34" charset="0"/>
                <a:cs typeface="Times New Roman"/>
              </a:rPr>
              <a:t>им требований </a:t>
            </a:r>
            <a:r>
              <a:rPr sz="1500" b="1" dirty="0">
                <a:latin typeface="Trebuchet MS" panose="020B0603020202020204" pitchFamily="34" charset="0"/>
                <a:cs typeface="Times New Roman"/>
              </a:rPr>
              <a:t>к  </a:t>
            </a:r>
            <a:r>
              <a:rPr sz="1500" b="1" spc="-5" dirty="0">
                <a:latin typeface="Trebuchet MS" panose="020B0603020202020204" pitchFamily="34" charset="0"/>
                <a:cs typeface="Times New Roman"/>
              </a:rPr>
              <a:t>поставляемому </a:t>
            </a:r>
            <a:r>
              <a:rPr sz="1500" b="1" spc="-15" dirty="0">
                <a:latin typeface="Trebuchet MS" panose="020B0603020202020204" pitchFamily="34" charset="0"/>
                <a:cs typeface="Times New Roman"/>
              </a:rPr>
              <a:t>товару</a:t>
            </a:r>
            <a:r>
              <a:rPr sz="1500" spc="-15" dirty="0">
                <a:latin typeface="Trebuchet MS" panose="020B0603020202020204" pitchFamily="34" charset="0"/>
                <a:cs typeface="Times New Roman"/>
              </a:rPr>
              <a:t>, </a:t>
            </a:r>
            <a:r>
              <a:rPr sz="1500" spc="-5" dirty="0">
                <a:latin typeface="Trebuchet MS" panose="020B0603020202020204" pitchFamily="34" charset="0"/>
                <a:cs typeface="Times New Roman"/>
              </a:rPr>
              <a:t>выполняемой работе, оказываемой </a:t>
            </a:r>
            <a:r>
              <a:rPr sz="1500" spc="-10" dirty="0">
                <a:latin typeface="Trebuchet MS" panose="020B0603020202020204" pitchFamily="34" charset="0"/>
                <a:cs typeface="Times New Roman"/>
              </a:rPr>
              <a:t>услуге. </a:t>
            </a:r>
            <a:r>
              <a:rPr sz="1500" dirty="0">
                <a:latin typeface="Trebuchet MS" panose="020B0603020202020204" pitchFamily="34" charset="0"/>
                <a:cs typeface="Times New Roman"/>
              </a:rPr>
              <a:t>В </a:t>
            </a:r>
            <a:r>
              <a:rPr sz="1500" spc="-15" dirty="0">
                <a:latin typeface="Trebuchet MS" panose="020B0603020202020204" pitchFamily="34" charset="0"/>
                <a:cs typeface="Times New Roman"/>
              </a:rPr>
              <a:t>то </a:t>
            </a:r>
            <a:r>
              <a:rPr sz="1500" spc="-20" dirty="0">
                <a:latin typeface="Trebuchet MS" panose="020B0603020202020204" pitchFamily="34" charset="0"/>
                <a:cs typeface="Times New Roman"/>
              </a:rPr>
              <a:t>же</a:t>
            </a:r>
            <a:r>
              <a:rPr sz="1500" spc="310" dirty="0">
                <a:latin typeface="Trebuchet MS" panose="020B0603020202020204" pitchFamily="34" charset="0"/>
                <a:cs typeface="Times New Roman"/>
              </a:rPr>
              <a:t> </a:t>
            </a:r>
            <a:r>
              <a:rPr sz="1500" dirty="0">
                <a:latin typeface="Trebuchet MS" panose="020B0603020202020204" pitchFamily="34" charset="0"/>
                <a:cs typeface="Times New Roman"/>
              </a:rPr>
              <a:t>время </a:t>
            </a:r>
            <a:r>
              <a:rPr sz="1500" spc="-5" dirty="0">
                <a:latin typeface="Trebuchet MS" panose="020B0603020202020204" pitchFamily="34" charset="0"/>
                <a:cs typeface="Times New Roman"/>
              </a:rPr>
              <a:t>при размещении заказа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a:t>
            </a:r>
            <a:r>
              <a:rPr sz="1500" spc="-5" dirty="0">
                <a:latin typeface="Trebuchet MS" panose="020B0603020202020204" pitchFamily="34" charset="0"/>
                <a:cs typeface="Times New Roman"/>
              </a:rPr>
              <a:t>(исполнителя, </a:t>
            </a:r>
            <a:r>
              <a:rPr sz="1500" spc="-10" dirty="0">
                <a:latin typeface="Trebuchet MS" panose="020B0603020202020204" pitchFamily="34" charset="0"/>
                <a:cs typeface="Times New Roman"/>
              </a:rPr>
              <a:t>подрядчика) </a:t>
            </a:r>
            <a:r>
              <a:rPr sz="1500" b="1" spc="-10" dirty="0">
                <a:latin typeface="Trebuchet MS" panose="020B0603020202020204" pitchFamily="34" charset="0"/>
                <a:cs typeface="Times New Roman"/>
              </a:rPr>
              <a:t>заказчик должен обосновать (доказать), что </a:t>
            </a:r>
            <a:r>
              <a:rPr sz="1500" b="1" spc="-5" dirty="0">
                <a:latin typeface="Trebuchet MS" panose="020B0603020202020204" pitchFamily="34" charset="0"/>
                <a:cs typeface="Times New Roman"/>
              </a:rPr>
              <a:t>выдвигаемые  </a:t>
            </a:r>
            <a:r>
              <a:rPr sz="1500" b="1" spc="-10" dirty="0">
                <a:latin typeface="Trebuchet MS" panose="020B0603020202020204" pitchFamily="34" charset="0"/>
                <a:cs typeface="Times New Roman"/>
              </a:rPr>
              <a:t>требования </a:t>
            </a:r>
            <a:r>
              <a:rPr sz="1500" b="1" dirty="0">
                <a:latin typeface="Trebuchet MS" panose="020B0603020202020204" pitchFamily="34" charset="0"/>
                <a:cs typeface="Times New Roman"/>
              </a:rPr>
              <a:t>к </a:t>
            </a:r>
            <a:r>
              <a:rPr sz="1500" b="1" spc="-5" dirty="0">
                <a:latin typeface="Trebuchet MS" panose="020B0603020202020204" pitchFamily="34" charset="0"/>
                <a:cs typeface="Times New Roman"/>
              </a:rPr>
              <a:t>предмету закупки могут быть исполнены исключительно конкретным поставщиком </a:t>
            </a:r>
            <a:r>
              <a:rPr sz="1500" b="1" dirty="0">
                <a:latin typeface="Trebuchet MS" panose="020B0603020202020204" pitchFamily="34" charset="0"/>
                <a:cs typeface="Times New Roman"/>
              </a:rPr>
              <a:t>и </a:t>
            </a:r>
            <a:r>
              <a:rPr sz="1500" b="1" spc="-5" dirty="0">
                <a:latin typeface="Trebuchet MS" panose="020B0603020202020204" pitchFamily="34" charset="0"/>
                <a:cs typeface="Times New Roman"/>
              </a:rPr>
              <a:t>никаким  </a:t>
            </a:r>
            <a:r>
              <a:rPr sz="1500" b="1" spc="-5" dirty="0" err="1">
                <a:latin typeface="Trebuchet MS" panose="020B0603020202020204" pitchFamily="34" charset="0"/>
                <a:cs typeface="Times New Roman"/>
              </a:rPr>
              <a:t>иным</a:t>
            </a:r>
            <a:r>
              <a:rPr sz="1500" b="1" spc="-5" dirty="0" smtClean="0">
                <a:latin typeface="Trebuchet MS" panose="020B0603020202020204" pitchFamily="34" charset="0"/>
                <a:cs typeface="Times New Roman"/>
              </a:rPr>
              <a:t>.</a:t>
            </a:r>
            <a:endParaRPr sz="1500" dirty="0">
              <a:latin typeface="Trebuchet MS" panose="020B0603020202020204" pitchFamily="34" charset="0"/>
              <a:cs typeface="Times New Roman"/>
            </a:endParaRPr>
          </a:p>
        </p:txBody>
      </p:sp>
    </p:spTree>
    <p:extLst>
      <p:ext uri="{BB962C8B-B14F-4D97-AF65-F5344CB8AC3E}">
        <p14:creationId xmlns:p14="http://schemas.microsoft.com/office/powerpoint/2010/main" val="2282011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28600"/>
            <a:ext cx="7847965" cy="338554"/>
          </a:xfrm>
          <a:prstGeom prst="rect">
            <a:avLst/>
          </a:prstGeom>
        </p:spPr>
        <p:txBody>
          <a:bodyPr spcFirstLastPara="1" vert="horz" wrap="square" lIns="0" tIns="0" rIns="0" bIns="0" rtlCol="0" anchor="ctr" anchorCtr="0">
            <a:spAutoFit/>
          </a:bodyPr>
          <a:lstStyle/>
          <a:p>
            <a:pPr marL="3160395" marR="5080" indent="-3148330">
              <a:lnSpc>
                <a:spcPct val="100000"/>
              </a:lnSpc>
            </a:pPr>
            <a:r>
              <a:rPr sz="2200" spc="-15" dirty="0">
                <a:solidFill>
                  <a:srgbClr val="002060"/>
                </a:solidFill>
              </a:rPr>
              <a:t>Противоположное </a:t>
            </a:r>
            <a:r>
              <a:rPr sz="2200" spc="-5" dirty="0">
                <a:solidFill>
                  <a:srgbClr val="002060"/>
                </a:solidFill>
              </a:rPr>
              <a:t>решение по случаю </a:t>
            </a:r>
            <a:r>
              <a:rPr sz="2200" spc="-10" dirty="0">
                <a:solidFill>
                  <a:srgbClr val="002060"/>
                </a:solidFill>
              </a:rPr>
              <a:t>закупки </a:t>
            </a:r>
            <a:r>
              <a:rPr sz="2200" spc="-5" dirty="0">
                <a:solidFill>
                  <a:srgbClr val="002060"/>
                </a:solidFill>
              </a:rPr>
              <a:t>у  ЕП в</a:t>
            </a:r>
            <a:r>
              <a:rPr sz="2200" spc="-85" dirty="0">
                <a:solidFill>
                  <a:srgbClr val="002060"/>
                </a:solidFill>
              </a:rPr>
              <a:t> </a:t>
            </a:r>
            <a:r>
              <a:rPr sz="2200" spc="-5" dirty="0">
                <a:solidFill>
                  <a:srgbClr val="002060"/>
                </a:solidFill>
              </a:rPr>
              <a:t>ПоЗ</a:t>
            </a:r>
            <a:endParaRPr sz="2200" dirty="0">
              <a:solidFill>
                <a:srgbClr val="002060"/>
              </a:solidFill>
            </a:endParaRPr>
          </a:p>
        </p:txBody>
      </p:sp>
      <p:sp>
        <p:nvSpPr>
          <p:cNvPr id="3" name="object 3"/>
          <p:cNvSpPr txBox="1"/>
          <p:nvPr/>
        </p:nvSpPr>
        <p:spPr>
          <a:xfrm>
            <a:off x="838200" y="1066800"/>
            <a:ext cx="9448800" cy="4258602"/>
          </a:xfrm>
          <a:prstGeom prst="rect">
            <a:avLst/>
          </a:prstGeom>
        </p:spPr>
        <p:txBody>
          <a:bodyPr vert="horz" wrap="square" lIns="0" tIns="0" rIns="0" bIns="0" rtlCol="0">
            <a:spAutoFit/>
          </a:bodyPr>
          <a:lstStyle/>
          <a:p>
            <a:pPr marL="12700" marR="6985"/>
            <a:r>
              <a:rPr sz="1600" spc="-15" dirty="0">
                <a:latin typeface="Trebuchet MS" panose="020B0603020202020204" pitchFamily="34" charset="0"/>
                <a:cs typeface="Times New Roman"/>
              </a:rPr>
              <a:t>Предметом </a:t>
            </a:r>
            <a:r>
              <a:rPr sz="1600" spc="-5" dirty="0">
                <a:latin typeface="Trebuchet MS" panose="020B0603020202020204" pitchFamily="34" charset="0"/>
                <a:cs typeface="Times New Roman"/>
              </a:rPr>
              <a:t>спора является </a:t>
            </a:r>
            <a:r>
              <a:rPr sz="1600" spc="-10" dirty="0">
                <a:latin typeface="Trebuchet MS" panose="020B0603020202020204" pitchFamily="34" charset="0"/>
                <a:cs typeface="Times New Roman"/>
              </a:rPr>
              <a:t>положение подпункта </a:t>
            </a:r>
            <a:r>
              <a:rPr sz="1600" dirty="0">
                <a:latin typeface="Trebuchet MS" panose="020B0603020202020204" pitchFamily="34" charset="0"/>
                <a:cs typeface="Times New Roman"/>
              </a:rPr>
              <a:t>2.2.17 </a:t>
            </a:r>
            <a:r>
              <a:rPr sz="1600" spc="-5" dirty="0">
                <a:latin typeface="Trebuchet MS" panose="020B0603020202020204" pitchFamily="34" charset="0"/>
                <a:cs typeface="Times New Roman"/>
              </a:rPr>
              <a:t>пункта 2.1 раздела 2 </a:t>
            </a:r>
            <a:r>
              <a:rPr sz="1600" spc="-15" dirty="0">
                <a:latin typeface="Trebuchet MS" panose="020B0603020202020204" pitchFamily="34" charset="0"/>
                <a:cs typeface="Times New Roman"/>
              </a:rPr>
              <a:t>главы </a:t>
            </a:r>
            <a:r>
              <a:rPr sz="1600" dirty="0">
                <a:latin typeface="Trebuchet MS" panose="020B0603020202020204" pitchFamily="34" charset="0"/>
                <a:cs typeface="Times New Roman"/>
              </a:rPr>
              <a:t>13 </a:t>
            </a:r>
            <a:r>
              <a:rPr sz="1600" spc="-10" dirty="0">
                <a:latin typeface="Trebuchet MS" panose="020B0603020202020204" pitchFamily="34" charset="0"/>
                <a:cs typeface="Times New Roman"/>
              </a:rPr>
              <a:t>Положения,  утвержденного </a:t>
            </a:r>
            <a:r>
              <a:rPr sz="1600" spc="-25" dirty="0">
                <a:latin typeface="Trebuchet MS" panose="020B0603020202020204" pitchFamily="34" charset="0"/>
                <a:cs typeface="Times New Roman"/>
              </a:rPr>
              <a:t>протоколом </a:t>
            </a:r>
            <a:r>
              <a:rPr sz="1600" dirty="0">
                <a:latin typeface="Trebuchet MS" panose="020B0603020202020204" pitchFamily="34" charset="0"/>
                <a:cs typeface="Times New Roman"/>
              </a:rPr>
              <a:t>заседания Совета </a:t>
            </a:r>
            <a:r>
              <a:rPr sz="1600" spc="-5" dirty="0">
                <a:latin typeface="Trebuchet MS" panose="020B0603020202020204" pitchFamily="34" charset="0"/>
                <a:cs typeface="Times New Roman"/>
              </a:rPr>
              <a:t>директоров общества "УЖХ" </a:t>
            </a:r>
            <a:r>
              <a:rPr sz="1600" spc="-10" dirty="0">
                <a:latin typeface="Trebuchet MS" panose="020B0603020202020204" pitchFamily="34" charset="0"/>
                <a:cs typeface="Times New Roman"/>
              </a:rPr>
              <a:t>от </a:t>
            </a:r>
            <a:r>
              <a:rPr sz="1600" dirty="0">
                <a:latin typeface="Trebuchet MS" panose="020B0603020202020204" pitchFamily="34" charset="0"/>
                <a:cs typeface="Times New Roman"/>
              </a:rPr>
              <a:t>06.03.2019, </a:t>
            </a:r>
            <a:r>
              <a:rPr sz="1600" spc="-15" dirty="0">
                <a:latin typeface="Trebuchet MS" panose="020B0603020202020204" pitchFamily="34" charset="0"/>
                <a:cs typeface="Times New Roman"/>
              </a:rPr>
              <a:t>согласно  </a:t>
            </a:r>
            <a:r>
              <a:rPr sz="1600" spc="-25" dirty="0">
                <a:latin typeface="Trebuchet MS" panose="020B0603020202020204" pitchFamily="34" charset="0"/>
                <a:cs typeface="Times New Roman"/>
              </a:rPr>
              <a:t>которому </a:t>
            </a:r>
            <a:r>
              <a:rPr sz="1600" b="1" spc="-5" dirty="0">
                <a:latin typeface="Trebuchet MS" panose="020B0603020202020204" pitchFamily="34" charset="0"/>
                <a:cs typeface="Times New Roman"/>
              </a:rPr>
              <a:t>при </a:t>
            </a:r>
            <a:r>
              <a:rPr sz="1600" b="1" spc="-10" dirty="0">
                <a:latin typeface="Trebuchet MS" panose="020B0603020202020204" pitchFamily="34" charset="0"/>
                <a:cs typeface="Times New Roman"/>
              </a:rPr>
              <a:t>возникновении </a:t>
            </a:r>
            <a:r>
              <a:rPr sz="1600" b="1" spc="-5" dirty="0">
                <a:latin typeface="Trebuchet MS" panose="020B0603020202020204" pitchFamily="34" charset="0"/>
                <a:cs typeface="Times New Roman"/>
              </a:rPr>
              <a:t>потребности в </a:t>
            </a:r>
            <a:r>
              <a:rPr sz="1600" b="1" spc="-15" dirty="0">
                <a:latin typeface="Trebuchet MS" panose="020B0603020202020204" pitchFamily="34" charset="0"/>
                <a:cs typeface="Times New Roman"/>
              </a:rPr>
              <a:t>закупке </a:t>
            </a:r>
            <a:r>
              <a:rPr sz="1600" b="1" dirty="0">
                <a:latin typeface="Trebuchet MS" panose="020B0603020202020204" pitchFamily="34" charset="0"/>
                <a:cs typeface="Times New Roman"/>
              </a:rPr>
              <a:t>юридических </a:t>
            </a:r>
            <a:r>
              <a:rPr sz="1600" b="1" spc="-10" dirty="0">
                <a:latin typeface="Trebuchet MS" panose="020B0603020202020204" pitchFamily="34" charset="0"/>
                <a:cs typeface="Times New Roman"/>
              </a:rPr>
              <a:t>услуг закупка </a:t>
            </a:r>
            <a:r>
              <a:rPr sz="1600" b="1" spc="-5" dirty="0">
                <a:latin typeface="Trebuchet MS" panose="020B0603020202020204" pitchFamily="34" charset="0"/>
                <a:cs typeface="Times New Roman"/>
              </a:rPr>
              <a:t>у  </a:t>
            </a:r>
            <a:r>
              <a:rPr sz="1600" b="1" spc="-10" dirty="0">
                <a:latin typeface="Trebuchet MS" panose="020B0603020202020204" pitchFamily="34" charset="0"/>
                <a:cs typeface="Times New Roman"/>
              </a:rPr>
              <a:t>единственного </a:t>
            </a:r>
            <a:r>
              <a:rPr sz="1600" b="1" spc="-5" dirty="0">
                <a:latin typeface="Trebuchet MS" panose="020B0603020202020204" pitchFamily="34" charset="0"/>
                <a:cs typeface="Times New Roman"/>
              </a:rPr>
              <a:t>поставщика </a:t>
            </a:r>
            <a:r>
              <a:rPr sz="1600" b="1" spc="-10" dirty="0">
                <a:latin typeface="Trebuchet MS" panose="020B0603020202020204" pitchFamily="34" charset="0"/>
                <a:cs typeface="Times New Roman"/>
              </a:rPr>
              <a:t>(подрядчика, </a:t>
            </a:r>
            <a:r>
              <a:rPr sz="1600" b="1" spc="-5" dirty="0">
                <a:latin typeface="Trebuchet MS" panose="020B0603020202020204" pitchFamily="34" charset="0"/>
                <a:cs typeface="Times New Roman"/>
              </a:rPr>
              <a:t>исполнителя) </a:t>
            </a:r>
            <a:r>
              <a:rPr sz="1600" b="1" spc="-15" dirty="0">
                <a:latin typeface="Trebuchet MS" panose="020B0603020202020204" pitchFamily="34" charset="0"/>
                <a:cs typeface="Times New Roman"/>
              </a:rPr>
              <a:t>может </a:t>
            </a:r>
            <a:r>
              <a:rPr sz="1600" b="1" spc="-5" dirty="0">
                <a:latin typeface="Trebuchet MS" panose="020B0603020202020204" pitchFamily="34" charset="0"/>
                <a:cs typeface="Times New Roman"/>
              </a:rPr>
              <a:t>осуществляться путем  </a:t>
            </a:r>
            <a:r>
              <a:rPr sz="1600" b="1" spc="-10" dirty="0">
                <a:latin typeface="Trebuchet MS" panose="020B0603020202020204" pitchFamily="34" charset="0"/>
                <a:cs typeface="Times New Roman"/>
              </a:rPr>
              <a:t>направления предложения </a:t>
            </a:r>
            <a:r>
              <a:rPr sz="1600" b="1" spc="-5" dirty="0">
                <a:latin typeface="Trebuchet MS" panose="020B0603020202020204" pitchFamily="34" charset="0"/>
                <a:cs typeface="Times New Roman"/>
              </a:rPr>
              <a:t>о </a:t>
            </a:r>
            <a:r>
              <a:rPr sz="1600" b="1" spc="-10" dirty="0">
                <a:latin typeface="Trebuchet MS" panose="020B0603020202020204" pitchFamily="34" charset="0"/>
                <a:cs typeface="Times New Roman"/>
              </a:rPr>
              <a:t>заключении </a:t>
            </a:r>
            <a:r>
              <a:rPr sz="1600" b="1" spc="-15" dirty="0">
                <a:latin typeface="Trebuchet MS" panose="020B0603020202020204" pitchFamily="34" charset="0"/>
                <a:cs typeface="Times New Roman"/>
              </a:rPr>
              <a:t>договора </a:t>
            </a:r>
            <a:r>
              <a:rPr sz="1600" b="1" spc="-10" dirty="0">
                <a:latin typeface="Trebuchet MS" panose="020B0603020202020204" pitchFamily="34" charset="0"/>
                <a:cs typeface="Times New Roman"/>
              </a:rPr>
              <a:t>конкретному</a:t>
            </a:r>
            <a:r>
              <a:rPr sz="1600" b="1" spc="195" dirty="0">
                <a:latin typeface="Trebuchet MS" panose="020B0603020202020204" pitchFamily="34" charset="0"/>
                <a:cs typeface="Times New Roman"/>
              </a:rPr>
              <a:t> </a:t>
            </a:r>
            <a:r>
              <a:rPr sz="1600" b="1" spc="-25" dirty="0">
                <a:latin typeface="Trebuchet MS" panose="020B0603020202020204" pitchFamily="34" charset="0"/>
                <a:cs typeface="Times New Roman"/>
              </a:rPr>
              <a:t>контрагенту.</a:t>
            </a:r>
            <a:endParaRPr sz="1600" dirty="0">
              <a:latin typeface="Trebuchet MS" panose="020B0603020202020204" pitchFamily="34" charset="0"/>
              <a:cs typeface="Times New Roman"/>
            </a:endParaRPr>
          </a:p>
          <a:p>
            <a:pPr marL="12700" marR="5080">
              <a:spcBef>
                <a:spcPts val="384"/>
              </a:spcBef>
            </a:pPr>
            <a:r>
              <a:rPr sz="1600" spc="-5" dirty="0">
                <a:latin typeface="Trebuchet MS" panose="020B0603020202020204" pitchFamily="34" charset="0"/>
                <a:cs typeface="Times New Roman"/>
              </a:rPr>
              <a:t>Полагая, </a:t>
            </a:r>
            <a:r>
              <a:rPr sz="1600" spc="-15" dirty="0">
                <a:latin typeface="Trebuchet MS" panose="020B0603020202020204" pitchFamily="34" charset="0"/>
                <a:cs typeface="Times New Roman"/>
              </a:rPr>
              <a:t>что </a:t>
            </a:r>
            <a:r>
              <a:rPr sz="1600" dirty="0">
                <a:latin typeface="Trebuchet MS" panose="020B0603020202020204" pitchFamily="34" charset="0"/>
                <a:cs typeface="Times New Roman"/>
              </a:rPr>
              <a:t>данное </a:t>
            </a:r>
            <a:r>
              <a:rPr sz="1600" spc="-10" dirty="0">
                <a:latin typeface="Trebuchet MS" panose="020B0603020202020204" pitchFamily="34" charset="0"/>
                <a:cs typeface="Times New Roman"/>
              </a:rPr>
              <a:t>положение противоречит </a:t>
            </a:r>
            <a:r>
              <a:rPr sz="1600" spc="-15" dirty="0">
                <a:latin typeface="Trebuchet MS" panose="020B0603020202020204" pitchFamily="34" charset="0"/>
                <a:cs typeface="Times New Roman"/>
              </a:rPr>
              <a:t>законодательству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закупках, </a:t>
            </a:r>
            <a:r>
              <a:rPr sz="1600" dirty="0">
                <a:latin typeface="Trebuchet MS" panose="020B0603020202020204" pitchFamily="34" charset="0"/>
                <a:cs typeface="Times New Roman"/>
              </a:rPr>
              <a:t>общество </a:t>
            </a:r>
            <a:r>
              <a:rPr sz="1600" spc="-5" dirty="0">
                <a:latin typeface="Trebuchet MS" panose="020B0603020202020204" pitchFamily="34" charset="0"/>
                <a:cs typeface="Times New Roman"/>
              </a:rPr>
              <a:t>"СП  Девелопмент" </a:t>
            </a:r>
            <a:r>
              <a:rPr sz="1600" spc="-10" dirty="0">
                <a:latin typeface="Trebuchet MS" panose="020B0603020202020204" pitchFamily="34" charset="0"/>
                <a:cs typeface="Times New Roman"/>
              </a:rPr>
              <a:t>как </a:t>
            </a:r>
            <a:r>
              <a:rPr sz="1600" spc="-5" dirty="0">
                <a:latin typeface="Trebuchet MS" panose="020B0603020202020204" pitchFamily="34" charset="0"/>
                <a:cs typeface="Times New Roman"/>
              </a:rPr>
              <a:t>акционер Общества обратилось в арбитражный </a:t>
            </a:r>
            <a:r>
              <a:rPr sz="1600" spc="-45" dirty="0">
                <a:latin typeface="Trebuchet MS" panose="020B0603020202020204" pitchFamily="34" charset="0"/>
                <a:cs typeface="Times New Roman"/>
              </a:rPr>
              <a:t>суд </a:t>
            </a:r>
            <a:r>
              <a:rPr sz="1600" spc="-5" dirty="0">
                <a:latin typeface="Trebuchet MS" panose="020B0603020202020204" pitchFamily="34" charset="0"/>
                <a:cs typeface="Times New Roman"/>
              </a:rPr>
              <a:t>с </a:t>
            </a:r>
            <a:r>
              <a:rPr sz="1600" spc="-15" dirty="0">
                <a:latin typeface="Trebuchet MS" panose="020B0603020202020204" pitchFamily="34" charset="0"/>
                <a:cs typeface="Times New Roman"/>
              </a:rPr>
              <a:t>настоящим </a:t>
            </a:r>
            <a:r>
              <a:rPr sz="1600" spc="10" dirty="0">
                <a:latin typeface="Trebuchet MS" panose="020B0603020202020204" pitchFamily="34" charset="0"/>
                <a:cs typeface="Times New Roman"/>
              </a:rPr>
              <a:t> </a:t>
            </a:r>
            <a:r>
              <a:rPr sz="1600" spc="-25" dirty="0">
                <a:latin typeface="Trebuchet MS" panose="020B0603020202020204" pitchFamily="34" charset="0"/>
                <a:cs typeface="Times New Roman"/>
              </a:rPr>
              <a:t>иском.</a:t>
            </a:r>
            <a:endParaRPr sz="1600" dirty="0">
              <a:latin typeface="Trebuchet MS" panose="020B0603020202020204" pitchFamily="34" charset="0"/>
              <a:cs typeface="Times New Roman"/>
            </a:endParaRPr>
          </a:p>
          <a:p>
            <a:pPr>
              <a:spcBef>
                <a:spcPts val="45"/>
              </a:spcBef>
            </a:pPr>
            <a:endParaRPr sz="2300" dirty="0">
              <a:latin typeface="Trebuchet MS" panose="020B0603020202020204" pitchFamily="34" charset="0"/>
              <a:cs typeface="Times New Roman"/>
            </a:endParaRPr>
          </a:p>
          <a:p>
            <a:pPr marL="12700" marR="6350"/>
            <a:r>
              <a:rPr sz="1600" spc="-5" dirty="0">
                <a:latin typeface="Trebuchet MS" panose="020B0603020202020204" pitchFamily="34" charset="0"/>
                <a:cs typeface="Times New Roman"/>
              </a:rPr>
              <a:t>Проанализировав приведенные нормы права, </a:t>
            </a:r>
            <a:r>
              <a:rPr sz="1600" b="1" spc="-35" dirty="0">
                <a:latin typeface="Trebuchet MS" panose="020B0603020202020204" pitchFamily="34" charset="0"/>
                <a:cs typeface="Times New Roman"/>
              </a:rPr>
              <a:t>суды </a:t>
            </a:r>
            <a:r>
              <a:rPr sz="1600" b="1" spc="-10" dirty="0">
                <a:latin typeface="Trebuchet MS" panose="020B0603020202020204" pitchFamily="34" charset="0"/>
                <a:cs typeface="Times New Roman"/>
              </a:rPr>
              <a:t>обоснованно </a:t>
            </a:r>
            <a:r>
              <a:rPr sz="1600" b="1" spc="-5" dirty="0">
                <a:latin typeface="Trebuchet MS" panose="020B0603020202020204" pitchFamily="34" charset="0"/>
                <a:cs typeface="Times New Roman"/>
              </a:rPr>
              <a:t>и верно </a:t>
            </a:r>
            <a:r>
              <a:rPr sz="1600" b="1" spc="-10" dirty="0">
                <a:latin typeface="Trebuchet MS" panose="020B0603020202020204" pitchFamily="34" charset="0"/>
                <a:cs typeface="Times New Roman"/>
              </a:rPr>
              <a:t>констатировали, </a:t>
            </a:r>
            <a:r>
              <a:rPr sz="1600" b="1" spc="-20" dirty="0">
                <a:latin typeface="Trebuchet MS" panose="020B0603020202020204" pitchFamily="34" charset="0"/>
                <a:cs typeface="Times New Roman"/>
              </a:rPr>
              <a:t>что  </a:t>
            </a:r>
            <a:r>
              <a:rPr sz="1600" b="1" spc="-10" dirty="0">
                <a:latin typeface="Trebuchet MS" panose="020B0603020202020204" pitchFamily="34" charset="0"/>
                <a:cs typeface="Times New Roman"/>
              </a:rPr>
              <a:t>законодательство </a:t>
            </a:r>
            <a:r>
              <a:rPr sz="1600" b="1" spc="-5" dirty="0">
                <a:latin typeface="Trebuchet MS" panose="020B0603020202020204" pitchFamily="34" charset="0"/>
                <a:cs typeface="Times New Roman"/>
              </a:rPr>
              <a:t>о </a:t>
            </a:r>
            <a:r>
              <a:rPr sz="1600" b="1" spc="-10" dirty="0">
                <a:latin typeface="Trebuchet MS" panose="020B0603020202020204" pitchFamily="34" charset="0"/>
                <a:cs typeface="Times New Roman"/>
              </a:rPr>
              <a:t>закупочной </a:t>
            </a:r>
            <a:r>
              <a:rPr sz="1600" b="1" spc="-5" dirty="0">
                <a:latin typeface="Trebuchet MS" panose="020B0603020202020204" pitchFamily="34" charset="0"/>
                <a:cs typeface="Times New Roman"/>
              </a:rPr>
              <a:t>деятельности </a:t>
            </a:r>
            <a:r>
              <a:rPr sz="1600" b="1" spc="5" dirty="0">
                <a:latin typeface="Trebuchet MS" panose="020B0603020202020204" pitchFamily="34" charset="0"/>
                <a:cs typeface="Times New Roman"/>
              </a:rPr>
              <a:t>не </a:t>
            </a:r>
            <a:r>
              <a:rPr sz="1600" b="1" spc="-10" dirty="0">
                <a:latin typeface="Trebuchet MS" panose="020B0603020202020204" pitchFamily="34" charset="0"/>
                <a:cs typeface="Times New Roman"/>
              </a:rPr>
              <a:t>содержит императивных </a:t>
            </a:r>
            <a:r>
              <a:rPr sz="1600" b="1" dirty="0">
                <a:latin typeface="Trebuchet MS" panose="020B0603020202020204" pitchFamily="34" charset="0"/>
                <a:cs typeface="Times New Roman"/>
              </a:rPr>
              <a:t>предписаний об  </a:t>
            </a:r>
            <a:r>
              <a:rPr sz="1600" b="1" spc="-5" dirty="0">
                <a:latin typeface="Trebuchet MS" panose="020B0603020202020204" pitchFamily="34" charset="0"/>
                <a:cs typeface="Times New Roman"/>
              </a:rPr>
              <a:t>осуществлении </a:t>
            </a:r>
            <a:r>
              <a:rPr sz="1600" b="1" spc="-10" dirty="0">
                <a:latin typeface="Trebuchet MS" panose="020B0603020202020204" pitchFamily="34" charset="0"/>
                <a:cs typeface="Times New Roman"/>
              </a:rPr>
              <a:t>закупок, </a:t>
            </a:r>
            <a:r>
              <a:rPr sz="1600" b="1" spc="-5" dirty="0">
                <a:latin typeface="Trebuchet MS" panose="020B0603020202020204" pitchFamily="34" charset="0"/>
                <a:cs typeface="Times New Roman"/>
              </a:rPr>
              <a:t>в частности в сфере </a:t>
            </a:r>
            <a:r>
              <a:rPr sz="1600" b="1" spc="-10" dirty="0">
                <a:latin typeface="Trebuchet MS" panose="020B0603020202020204" pitchFamily="34" charset="0"/>
                <a:cs typeface="Times New Roman"/>
              </a:rPr>
              <a:t>оказания </a:t>
            </a:r>
            <a:r>
              <a:rPr sz="1600" b="1" dirty="0">
                <a:latin typeface="Trebuchet MS" panose="020B0603020202020204" pitchFamily="34" charset="0"/>
                <a:cs typeface="Times New Roman"/>
              </a:rPr>
              <a:t>юридических </a:t>
            </a:r>
            <a:r>
              <a:rPr sz="1600" b="1" spc="-45" dirty="0">
                <a:latin typeface="Trebuchet MS" panose="020B0603020202020204" pitchFamily="34" charset="0"/>
                <a:cs typeface="Times New Roman"/>
              </a:rPr>
              <a:t>услуг, </a:t>
            </a:r>
            <a:r>
              <a:rPr sz="1600" b="1" spc="-10" dirty="0">
                <a:latin typeface="Trebuchet MS" panose="020B0603020202020204" pitchFamily="34" charset="0"/>
                <a:cs typeface="Times New Roman"/>
              </a:rPr>
              <a:t>исключительно  конкурентными </a:t>
            </a:r>
            <a:r>
              <a:rPr sz="1600" b="1" dirty="0">
                <a:latin typeface="Trebuchet MS" panose="020B0603020202020204" pitchFamily="34" charset="0"/>
                <a:cs typeface="Times New Roman"/>
              </a:rPr>
              <a:t>спосо</a:t>
            </a:r>
            <a:r>
              <a:rPr sz="1600" dirty="0">
                <a:latin typeface="Trebuchet MS" panose="020B0603020202020204" pitchFamily="34" charset="0"/>
                <a:cs typeface="Times New Roman"/>
              </a:rPr>
              <a:t>бами, оставляя </a:t>
            </a:r>
            <a:r>
              <a:rPr sz="1600" spc="-5" dirty="0">
                <a:latin typeface="Trebuchet MS" panose="020B0603020202020204" pitchFamily="34" charset="0"/>
                <a:cs typeface="Times New Roman"/>
              </a:rPr>
              <a:t>право выбора </a:t>
            </a:r>
            <a:r>
              <a:rPr sz="1600" spc="5" dirty="0">
                <a:latin typeface="Trebuchet MS" panose="020B0603020202020204" pitchFamily="34" charset="0"/>
                <a:cs typeface="Times New Roman"/>
              </a:rPr>
              <a:t>способа </a:t>
            </a:r>
            <a:r>
              <a:rPr sz="1600" spc="-5" dirty="0">
                <a:latin typeface="Trebuchet MS" panose="020B0603020202020204" pitchFamily="34" charset="0"/>
                <a:cs typeface="Times New Roman"/>
              </a:rPr>
              <a:t>закупки </a:t>
            </a:r>
            <a:r>
              <a:rPr sz="1600" dirty="0">
                <a:latin typeface="Trebuchet MS" panose="020B0603020202020204" pitchFamily="34" charset="0"/>
                <a:cs typeface="Times New Roman"/>
              </a:rPr>
              <a:t>за </a:t>
            </a:r>
            <a:r>
              <a:rPr sz="1600" spc="-20" dirty="0">
                <a:latin typeface="Trebuchet MS" panose="020B0603020202020204" pitchFamily="34" charset="0"/>
                <a:cs typeface="Times New Roman"/>
              </a:rPr>
              <a:t>заказчиком </a:t>
            </a:r>
            <a:r>
              <a:rPr sz="1600" spc="-5" dirty="0">
                <a:latin typeface="Trebuchet MS" panose="020B0603020202020204" pitchFamily="34" charset="0"/>
                <a:cs typeface="Times New Roman"/>
              </a:rPr>
              <a:t>при условии,  </a:t>
            </a:r>
            <a:r>
              <a:rPr sz="1600" spc="-15" dirty="0">
                <a:latin typeface="Trebuchet MS" panose="020B0603020202020204" pitchFamily="34" charset="0"/>
                <a:cs typeface="Times New Roman"/>
              </a:rPr>
              <a:t>что </a:t>
            </a:r>
            <a:r>
              <a:rPr sz="1600" spc="-5" dirty="0">
                <a:latin typeface="Trebuchet MS" panose="020B0603020202020204" pitchFamily="34" charset="0"/>
                <a:cs typeface="Times New Roman"/>
              </a:rPr>
              <a:t>данная процедура </a:t>
            </a:r>
            <a:r>
              <a:rPr sz="1600" spc="-35" dirty="0">
                <a:latin typeface="Trebuchet MS" panose="020B0603020202020204" pitchFamily="34" charset="0"/>
                <a:cs typeface="Times New Roman"/>
              </a:rPr>
              <a:t>будет </a:t>
            </a:r>
            <a:r>
              <a:rPr sz="1600" spc="-10" dirty="0">
                <a:latin typeface="Trebuchet MS" panose="020B0603020202020204" pitchFamily="34" charset="0"/>
                <a:cs typeface="Times New Roman"/>
              </a:rPr>
              <a:t>соответствовать утвержденному </a:t>
            </a:r>
            <a:r>
              <a:rPr sz="1600" spc="-5" dirty="0">
                <a:latin typeface="Trebuchet MS" panose="020B0603020202020204" pitchFamily="34" charset="0"/>
                <a:cs typeface="Times New Roman"/>
              </a:rPr>
              <a:t>им </a:t>
            </a:r>
            <a:r>
              <a:rPr sz="1600" spc="-15" dirty="0">
                <a:latin typeface="Trebuchet MS" panose="020B0603020202020204" pitchFamily="34" charset="0"/>
                <a:cs typeface="Times New Roman"/>
              </a:rPr>
              <a:t>положению </a:t>
            </a:r>
            <a:r>
              <a:rPr sz="1600" spc="-5" dirty="0">
                <a:latin typeface="Trebuchet MS" panose="020B0603020202020204" pitchFamily="34" charset="0"/>
                <a:cs typeface="Times New Roman"/>
              </a:rPr>
              <a:t>о</a:t>
            </a:r>
            <a:r>
              <a:rPr sz="1600" spc="305" dirty="0">
                <a:latin typeface="Trebuchet MS" panose="020B0603020202020204" pitchFamily="34" charset="0"/>
                <a:cs typeface="Times New Roman"/>
              </a:rPr>
              <a:t> </a:t>
            </a:r>
            <a:r>
              <a:rPr sz="1600" spc="-10" dirty="0">
                <a:latin typeface="Trebuchet MS" panose="020B0603020202020204" pitchFamily="34" charset="0"/>
                <a:cs typeface="Times New Roman"/>
              </a:rPr>
              <a:t>закупках.</a:t>
            </a:r>
            <a:endParaRPr sz="1600" dirty="0">
              <a:latin typeface="Trebuchet MS" panose="020B0603020202020204" pitchFamily="34" charset="0"/>
              <a:cs typeface="Times New Roman"/>
            </a:endParaRPr>
          </a:p>
          <a:p>
            <a:pPr>
              <a:lnSpc>
                <a:spcPct val="100000"/>
              </a:lnSpc>
            </a:pPr>
            <a:endParaRPr sz="2000" dirty="0">
              <a:latin typeface="Trebuchet MS" panose="020B0603020202020204" pitchFamily="34" charset="0"/>
              <a:cs typeface="Times New Roman"/>
            </a:endParaRPr>
          </a:p>
          <a:p>
            <a:pPr marL="3871595" marR="8255" indent="1511935">
              <a:lnSpc>
                <a:spcPct val="120000"/>
              </a:lnSpc>
            </a:pPr>
            <a:r>
              <a:rPr sz="1600" i="1" dirty="0">
                <a:latin typeface="Trebuchet MS" panose="020B0603020202020204" pitchFamily="34" charset="0"/>
                <a:cs typeface="Times New Roman"/>
              </a:rPr>
              <a:t>Постановление </a:t>
            </a:r>
            <a:r>
              <a:rPr sz="1600" i="1" spc="-25" dirty="0">
                <a:latin typeface="Trebuchet MS" panose="020B0603020202020204" pitchFamily="34" charset="0"/>
                <a:cs typeface="Times New Roman"/>
              </a:rPr>
              <a:t>АС </a:t>
            </a:r>
            <a:r>
              <a:rPr sz="1600" i="1" spc="-20" dirty="0">
                <a:latin typeface="Trebuchet MS" panose="020B0603020202020204" pitchFamily="34" charset="0"/>
                <a:cs typeface="Times New Roman"/>
              </a:rPr>
              <a:t>Уральского </a:t>
            </a:r>
            <a:r>
              <a:rPr sz="1600" i="1" spc="-10" dirty="0" err="1">
                <a:latin typeface="Trebuchet MS" panose="020B0603020202020204" pitchFamily="34" charset="0"/>
                <a:cs typeface="Times New Roman"/>
              </a:rPr>
              <a:t>округа</a:t>
            </a:r>
            <a:r>
              <a:rPr sz="1600" i="1" spc="-10" dirty="0">
                <a:latin typeface="Trebuchet MS" panose="020B0603020202020204" pitchFamily="34" charset="0"/>
                <a:cs typeface="Times New Roman"/>
              </a:rPr>
              <a:t>  </a:t>
            </a:r>
            <a:r>
              <a:rPr sz="1600" i="1" spc="-5" dirty="0" err="1" smtClean="0">
                <a:latin typeface="Trebuchet MS" panose="020B0603020202020204" pitchFamily="34" charset="0"/>
                <a:cs typeface="Times New Roman"/>
              </a:rPr>
              <a:t>от</a:t>
            </a:r>
            <a:r>
              <a:rPr lang="ru-RU" sz="1600" i="1" spc="-5" dirty="0" smtClean="0">
                <a:latin typeface="Trebuchet MS" panose="020B0603020202020204" pitchFamily="34" charset="0"/>
                <a:cs typeface="Times New Roman"/>
              </a:rPr>
              <a:t> </a:t>
            </a:r>
            <a:r>
              <a:rPr sz="1600" i="1" spc="-15" dirty="0" smtClean="0">
                <a:latin typeface="Trebuchet MS" panose="020B0603020202020204" pitchFamily="34" charset="0"/>
                <a:cs typeface="Times New Roman"/>
              </a:rPr>
              <a:t>01.11.2021 </a:t>
            </a:r>
            <a:r>
              <a:rPr sz="1600" i="1" spc="-5" dirty="0">
                <a:latin typeface="Trebuchet MS" panose="020B0603020202020204" pitchFamily="34" charset="0"/>
                <a:cs typeface="Times New Roman"/>
              </a:rPr>
              <a:t>N Ф09-7669/21 по </a:t>
            </a:r>
            <a:r>
              <a:rPr sz="1600" i="1" spc="-15" dirty="0">
                <a:latin typeface="Trebuchet MS" panose="020B0603020202020204" pitchFamily="34" charset="0"/>
                <a:cs typeface="Times New Roman"/>
              </a:rPr>
              <a:t>делу </a:t>
            </a:r>
            <a:r>
              <a:rPr sz="1600" i="1" spc="-5" dirty="0">
                <a:latin typeface="Trebuchet MS" panose="020B0603020202020204" pitchFamily="34" charset="0"/>
                <a:cs typeface="Times New Roman"/>
              </a:rPr>
              <a:t>N</a:t>
            </a:r>
            <a:r>
              <a:rPr sz="1600" i="1" spc="60" dirty="0">
                <a:latin typeface="Trebuchet MS" panose="020B0603020202020204" pitchFamily="34" charset="0"/>
                <a:cs typeface="Times New Roman"/>
              </a:rPr>
              <a:t> </a:t>
            </a:r>
            <a:r>
              <a:rPr sz="1600" i="1" spc="-5" dirty="0">
                <a:latin typeface="Trebuchet MS" panose="020B0603020202020204" pitchFamily="34" charset="0"/>
                <a:cs typeface="Times New Roman"/>
              </a:rPr>
              <a:t>А07-42310/2019</a:t>
            </a:r>
            <a:endParaRPr sz="1600" dirty="0">
              <a:latin typeface="Trebuchet MS" panose="020B0603020202020204" pitchFamily="34" charset="0"/>
              <a:cs typeface="Times New Roman"/>
            </a:endParaRPr>
          </a:p>
        </p:txBody>
      </p:sp>
    </p:spTree>
    <p:extLst>
      <p:ext uri="{BB962C8B-B14F-4D97-AF65-F5344CB8AC3E}">
        <p14:creationId xmlns:p14="http://schemas.microsoft.com/office/powerpoint/2010/main" val="1778792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295400"/>
            <a:ext cx="10287000" cy="4210383"/>
          </a:xfrm>
          <a:prstGeom prst="rect">
            <a:avLst/>
          </a:prstGeom>
        </p:spPr>
        <p:txBody>
          <a:bodyPr vert="horz" wrap="square" lIns="0" tIns="0" rIns="0" bIns="0" rtlCol="0">
            <a:spAutoFit/>
          </a:bodyPr>
          <a:lstStyle/>
          <a:p>
            <a:pPr marL="285750" indent="-285750">
              <a:lnSpc>
                <a:spcPct val="90000"/>
              </a:lnSpc>
              <a:buFont typeface="Wingdings" panose="05000000000000000000" pitchFamily="2" charset="2"/>
              <a:buChar char="Ø"/>
            </a:pPr>
            <a:r>
              <a:rPr lang="ru-RU" sz="1600" b="1" spc="-10" dirty="0">
                <a:latin typeface="Trebuchet MS" panose="020B0603020202020204" pitchFamily="34" charset="0"/>
                <a:cs typeface="Verdana"/>
              </a:rPr>
              <a:t>Письмо </a:t>
            </a:r>
            <a:r>
              <a:rPr lang="ru-RU" sz="1600" b="1" spc="-5" dirty="0">
                <a:latin typeface="Trebuchet MS" panose="020B0603020202020204" pitchFamily="34" charset="0"/>
                <a:cs typeface="Verdana"/>
              </a:rPr>
              <a:t>ФАС </a:t>
            </a:r>
            <a:r>
              <a:rPr lang="ru-RU" sz="1600" b="1" spc="-10" dirty="0">
                <a:latin typeface="Trebuchet MS" panose="020B0603020202020204" pitchFamily="34" charset="0"/>
                <a:cs typeface="Verdana"/>
              </a:rPr>
              <a:t>России </a:t>
            </a:r>
            <a:r>
              <a:rPr lang="ru-RU" sz="1600" b="1" spc="-5" dirty="0">
                <a:latin typeface="Trebuchet MS" panose="020B0603020202020204" pitchFamily="34" charset="0"/>
                <a:cs typeface="Verdana"/>
              </a:rPr>
              <a:t>от 27.11.2023 №</a:t>
            </a:r>
            <a:r>
              <a:rPr lang="ru-RU" sz="1600" b="1" spc="70" dirty="0">
                <a:latin typeface="Trebuchet MS" panose="020B0603020202020204" pitchFamily="34" charset="0"/>
                <a:cs typeface="Verdana"/>
              </a:rPr>
              <a:t> </a:t>
            </a:r>
            <a:r>
              <a:rPr lang="ru-RU" sz="1600" b="1" spc="-5" dirty="0">
                <a:latin typeface="Trebuchet MS" panose="020B0603020202020204" pitchFamily="34" charset="0"/>
                <a:cs typeface="Verdana"/>
              </a:rPr>
              <a:t>ПИ/99723/23</a:t>
            </a:r>
            <a:endParaRPr lang="ru-RU" sz="1600" dirty="0">
              <a:latin typeface="Trebuchet MS" panose="020B0603020202020204" pitchFamily="34" charset="0"/>
              <a:cs typeface="Verdana"/>
            </a:endParaRPr>
          </a:p>
          <a:p>
            <a:pPr marL="12700" marR="5715">
              <a:lnSpc>
                <a:spcPct val="90000"/>
              </a:lnSpc>
            </a:pPr>
            <a:r>
              <a:rPr sz="1600" spc="-5" dirty="0" smtClean="0">
                <a:latin typeface="Trebuchet MS" panose="020B0603020202020204" pitchFamily="34" charset="0"/>
                <a:cs typeface="Verdana"/>
              </a:rPr>
              <a:t> </a:t>
            </a:r>
            <a:r>
              <a:rPr lang="ru-RU" sz="1600" spc="-5" dirty="0">
                <a:latin typeface="Trebuchet MS" panose="020B0603020202020204" pitchFamily="34" charset="0"/>
                <a:cs typeface="Verdana"/>
              </a:rPr>
              <a:t>… вместе с тем ФАС </a:t>
            </a:r>
            <a:r>
              <a:rPr lang="ru-RU" sz="1600" spc="-10" dirty="0">
                <a:latin typeface="Trebuchet MS" panose="020B0603020202020204" pitchFamily="34" charset="0"/>
                <a:cs typeface="Verdana"/>
              </a:rPr>
              <a:t>России </a:t>
            </a:r>
            <a:r>
              <a:rPr lang="ru-RU" sz="1600" spc="-5" dirty="0">
                <a:latin typeface="Trebuchet MS" panose="020B0603020202020204" pitchFamily="34" charset="0"/>
                <a:cs typeface="Verdana"/>
              </a:rPr>
              <a:t>считает необходимым </a:t>
            </a:r>
            <a:r>
              <a:rPr lang="ru-RU" sz="1600" dirty="0">
                <a:latin typeface="Trebuchet MS" panose="020B0603020202020204" pitchFamily="34" charset="0"/>
                <a:cs typeface="Verdana"/>
              </a:rPr>
              <a:t>сообщить, что для </a:t>
            </a:r>
            <a:r>
              <a:rPr lang="ru-RU" sz="1600" spc="-5" dirty="0">
                <a:latin typeface="Trebuchet MS" panose="020B0603020202020204" pitchFamily="34" charset="0"/>
                <a:cs typeface="Verdana"/>
              </a:rPr>
              <a:t>целей  экономической </a:t>
            </a:r>
            <a:r>
              <a:rPr lang="ru-RU" sz="1600" dirty="0">
                <a:latin typeface="Trebuchet MS" panose="020B0603020202020204" pitchFamily="34" charset="0"/>
                <a:cs typeface="Verdana"/>
              </a:rPr>
              <a:t>эффективности закупка </a:t>
            </a:r>
            <a:r>
              <a:rPr lang="ru-RU" sz="1600" spc="-5" dirty="0">
                <a:latin typeface="Trebuchet MS" panose="020B0603020202020204" pitchFamily="34" charset="0"/>
                <a:cs typeface="Verdana"/>
              </a:rPr>
              <a:t>ТРУ у единственного </a:t>
            </a:r>
            <a:r>
              <a:rPr lang="ru-RU" sz="1600" dirty="0">
                <a:latin typeface="Trebuchet MS" panose="020B0603020202020204" pitchFamily="34" charset="0"/>
                <a:cs typeface="Verdana"/>
              </a:rPr>
              <a:t>поставщика  </a:t>
            </a:r>
            <a:r>
              <a:rPr lang="ru-RU" sz="1600" spc="-5" dirty="0">
                <a:latin typeface="Trebuchet MS" panose="020B0603020202020204" pitchFamily="34" charset="0"/>
                <a:cs typeface="Verdana"/>
              </a:rPr>
              <a:t>целесообразна в случае, если такие ТРУ обращаются </a:t>
            </a:r>
            <a:r>
              <a:rPr lang="ru-RU" sz="1600" spc="5" dirty="0">
                <a:latin typeface="Trebuchet MS" panose="020B0603020202020204" pitchFamily="34" charset="0"/>
                <a:cs typeface="Verdana"/>
              </a:rPr>
              <a:t>на </a:t>
            </a:r>
            <a:r>
              <a:rPr lang="ru-RU" sz="1600" b="1" spc="-5" dirty="0" err="1">
                <a:solidFill>
                  <a:srgbClr val="274696"/>
                </a:solidFill>
                <a:latin typeface="Trebuchet MS" panose="020B0603020202020204" pitchFamily="34" charset="0"/>
                <a:cs typeface="Verdana"/>
              </a:rPr>
              <a:t>низкоконкурентных</a:t>
            </a:r>
            <a:r>
              <a:rPr lang="ru-RU" sz="1600" b="1" spc="-5" dirty="0">
                <a:solidFill>
                  <a:srgbClr val="274696"/>
                </a:solidFill>
                <a:latin typeface="Trebuchet MS" panose="020B0603020202020204" pitchFamily="34" charset="0"/>
                <a:cs typeface="Verdana"/>
              </a:rPr>
              <a:t>  рынках</a:t>
            </a:r>
            <a:r>
              <a:rPr lang="ru-RU" sz="1600" spc="-5" dirty="0">
                <a:latin typeface="Trebuchet MS" panose="020B0603020202020204" pitchFamily="34" charset="0"/>
                <a:cs typeface="Verdana"/>
              </a:rPr>
              <a:t>, </a:t>
            </a:r>
            <a:r>
              <a:rPr lang="ru-RU" sz="1600" dirty="0">
                <a:latin typeface="Trebuchet MS" panose="020B0603020202020204" pitchFamily="34" charset="0"/>
                <a:cs typeface="Verdana"/>
              </a:rPr>
              <a:t>или </a:t>
            </a:r>
            <a:r>
              <a:rPr lang="ru-RU" sz="1600" spc="-5" dirty="0">
                <a:latin typeface="Trebuchet MS" panose="020B0603020202020204" pitchFamily="34" charset="0"/>
                <a:cs typeface="Verdana"/>
              </a:rPr>
              <a:t>проведение конкурсных, </a:t>
            </a:r>
            <a:r>
              <a:rPr lang="ru-RU" sz="1600" dirty="0">
                <a:latin typeface="Trebuchet MS" panose="020B0603020202020204" pitchFamily="34" charset="0"/>
                <a:cs typeface="Verdana"/>
              </a:rPr>
              <a:t>аукционных </a:t>
            </a:r>
            <a:r>
              <a:rPr lang="ru-RU" sz="1600" spc="-5" dirty="0">
                <a:latin typeface="Trebuchet MS" panose="020B0603020202020204" pitchFamily="34" charset="0"/>
                <a:cs typeface="Verdana"/>
              </a:rPr>
              <a:t>процедур  </a:t>
            </a:r>
            <a:r>
              <a:rPr lang="ru-RU" sz="1600" b="1" spc="-5" dirty="0">
                <a:solidFill>
                  <a:srgbClr val="274696"/>
                </a:solidFill>
                <a:latin typeface="Trebuchet MS" panose="020B0603020202020204" pitchFamily="34" charset="0"/>
                <a:cs typeface="Verdana"/>
              </a:rPr>
              <a:t>нецелесообразно </a:t>
            </a:r>
            <a:r>
              <a:rPr lang="ru-RU" sz="1600" b="1" dirty="0">
                <a:solidFill>
                  <a:srgbClr val="274696"/>
                </a:solidFill>
                <a:latin typeface="Trebuchet MS" panose="020B0603020202020204" pitchFamily="34" charset="0"/>
                <a:cs typeface="Verdana"/>
              </a:rPr>
              <a:t>по </a:t>
            </a:r>
            <a:r>
              <a:rPr lang="ru-RU" sz="1600" b="1" spc="-5" dirty="0">
                <a:solidFill>
                  <a:srgbClr val="274696"/>
                </a:solidFill>
                <a:latin typeface="Trebuchet MS" panose="020B0603020202020204" pitchFamily="34" charset="0"/>
                <a:cs typeface="Verdana"/>
              </a:rPr>
              <a:t>объективным причинам</a:t>
            </a:r>
            <a:r>
              <a:rPr lang="ru-RU" sz="1600" spc="-5" dirty="0">
                <a:latin typeface="Trebuchet MS" panose="020B0603020202020204" pitchFamily="34" charset="0"/>
                <a:cs typeface="Verdana"/>
              </a:rPr>
              <a:t>, например, ликвидация  последствий чрезвычайных ситуаций, последствий непреодолимой </a:t>
            </a:r>
            <a:r>
              <a:rPr lang="ru-RU" sz="1600" spc="-10" dirty="0">
                <a:latin typeface="Trebuchet MS" panose="020B0603020202020204" pitchFamily="34" charset="0"/>
                <a:cs typeface="Verdana"/>
              </a:rPr>
              <a:t>силы  </a:t>
            </a:r>
            <a:r>
              <a:rPr lang="ru-RU" sz="1600" spc="-5" dirty="0">
                <a:latin typeface="Trebuchet MS" panose="020B0603020202020204" pitchFamily="34" charset="0"/>
                <a:cs typeface="Verdana"/>
              </a:rPr>
              <a:t>(пункт 9 </a:t>
            </a:r>
            <a:r>
              <a:rPr lang="ru-RU" sz="1600" dirty="0">
                <a:latin typeface="Trebuchet MS" panose="020B0603020202020204" pitchFamily="34" charset="0"/>
                <a:cs typeface="Verdana"/>
              </a:rPr>
              <a:t>Обзора </a:t>
            </a:r>
            <a:r>
              <a:rPr lang="ru-RU" sz="1600" spc="-5" dirty="0">
                <a:latin typeface="Trebuchet MS" panose="020B0603020202020204" pitchFamily="34" charset="0"/>
                <a:cs typeface="Verdana"/>
              </a:rPr>
              <a:t>судебной </a:t>
            </a:r>
            <a:r>
              <a:rPr lang="ru-RU" sz="1600" dirty="0">
                <a:latin typeface="Trebuchet MS" panose="020B0603020202020204" pitchFamily="34" charset="0"/>
                <a:cs typeface="Verdana"/>
              </a:rPr>
              <a:t>практики </a:t>
            </a:r>
            <a:r>
              <a:rPr lang="ru-RU" sz="1600" spc="-5" dirty="0">
                <a:latin typeface="Trebuchet MS" panose="020B0603020202020204" pitchFamily="34" charset="0"/>
                <a:cs typeface="Verdana"/>
              </a:rPr>
              <a:t>по вопросам, связанным с применением  </a:t>
            </a:r>
            <a:r>
              <a:rPr lang="ru-RU" sz="1600" dirty="0">
                <a:latin typeface="Trebuchet MS" panose="020B0603020202020204" pitchFamily="34" charset="0"/>
                <a:cs typeface="Verdana"/>
              </a:rPr>
              <a:t>Закона </a:t>
            </a:r>
            <a:r>
              <a:rPr lang="ru-RU" sz="1600" spc="-5" dirty="0">
                <a:latin typeface="Trebuchet MS" panose="020B0603020202020204" pitchFamily="34" charset="0"/>
                <a:cs typeface="Verdana"/>
              </a:rPr>
              <a:t>о закупках </a:t>
            </a:r>
            <a:r>
              <a:rPr lang="ru-RU" sz="1600" dirty="0">
                <a:latin typeface="Trebuchet MS" panose="020B0603020202020204" pitchFamily="34" charset="0"/>
                <a:cs typeface="Verdana"/>
              </a:rPr>
              <a:t>(утв. </a:t>
            </a:r>
            <a:r>
              <a:rPr lang="ru-RU" sz="1600" spc="-5" dirty="0">
                <a:latin typeface="Trebuchet MS" panose="020B0603020202020204" pitchFamily="34" charset="0"/>
                <a:cs typeface="Verdana"/>
              </a:rPr>
              <a:t>Президиумом Верховного Суда Российской Федерации  16.05.2018))</a:t>
            </a:r>
            <a:endParaRPr lang="ru-RU" sz="1600" dirty="0">
              <a:latin typeface="Trebuchet MS" panose="020B0603020202020204" pitchFamily="34" charset="0"/>
              <a:cs typeface="Verdana"/>
            </a:endParaRPr>
          </a:p>
          <a:p>
            <a:pPr marL="12700" marR="5080">
              <a:lnSpc>
                <a:spcPct val="90000"/>
              </a:lnSpc>
            </a:pPr>
            <a:r>
              <a:rPr lang="ru-RU" sz="1600" spc="-5" dirty="0">
                <a:latin typeface="Trebuchet MS" panose="020B0603020202020204" pitchFamily="34" charset="0"/>
                <a:cs typeface="Verdana"/>
              </a:rPr>
              <a:t>Аналогичный вывод изложен в определении </a:t>
            </a:r>
            <a:r>
              <a:rPr lang="ru-RU" sz="1600" dirty="0">
                <a:latin typeface="Trebuchet MS" panose="020B0603020202020204" pitchFamily="34" charset="0"/>
                <a:cs typeface="Verdana"/>
              </a:rPr>
              <a:t>Судебной </a:t>
            </a:r>
            <a:r>
              <a:rPr lang="ru-RU" sz="1600" spc="-5" dirty="0">
                <a:latin typeface="Trebuchet MS" panose="020B0603020202020204" pitchFamily="34" charset="0"/>
                <a:cs typeface="Verdana"/>
              </a:rPr>
              <a:t>коллегии по  экономическим спорам Верховного Суда Российской Федерации от </a:t>
            </a:r>
            <a:r>
              <a:rPr lang="ru-RU" sz="1600" spc="-5" dirty="0" smtClean="0">
                <a:latin typeface="Trebuchet MS" panose="020B0603020202020204" pitchFamily="34" charset="0"/>
                <a:cs typeface="Verdana"/>
              </a:rPr>
              <a:t>16.09.2021 № </a:t>
            </a:r>
            <a:r>
              <a:rPr lang="ru-RU" sz="1600" spc="-5" dirty="0">
                <a:latin typeface="Trebuchet MS" panose="020B0603020202020204" pitchFamily="34" charset="0"/>
                <a:cs typeface="Verdana"/>
              </a:rPr>
              <a:t>306-ЭС21-13429 по делу №</a:t>
            </a:r>
            <a:r>
              <a:rPr lang="ru-RU" sz="1600" spc="-15" dirty="0">
                <a:latin typeface="Trebuchet MS" panose="020B0603020202020204" pitchFamily="34" charset="0"/>
                <a:cs typeface="Verdana"/>
              </a:rPr>
              <a:t> </a:t>
            </a:r>
            <a:r>
              <a:rPr lang="ru-RU" sz="1600" spc="-5" dirty="0" smtClean="0">
                <a:latin typeface="Trebuchet MS" panose="020B0603020202020204" pitchFamily="34" charset="0"/>
                <a:cs typeface="Verdana"/>
              </a:rPr>
              <a:t>А57-6544/2020</a:t>
            </a:r>
          </a:p>
          <a:p>
            <a:pPr marL="12700" marR="5080">
              <a:lnSpc>
                <a:spcPct val="90000"/>
              </a:lnSpc>
            </a:pPr>
            <a:endParaRPr lang="ru-RU" sz="1600" dirty="0">
              <a:latin typeface="Trebuchet MS" panose="020B0603020202020204" pitchFamily="34" charset="0"/>
              <a:cs typeface="Verdana"/>
            </a:endParaRPr>
          </a:p>
          <a:p>
            <a:pPr marL="635">
              <a:lnSpc>
                <a:spcPct val="90000"/>
              </a:lnSpc>
            </a:pPr>
            <a:r>
              <a:rPr sz="1600" spc="-5" dirty="0" smtClean="0">
                <a:latin typeface="Trebuchet MS" panose="020B0603020202020204" pitchFamily="34" charset="0"/>
                <a:cs typeface="Verdana"/>
              </a:rPr>
              <a:t>ФАС </a:t>
            </a:r>
            <a:r>
              <a:rPr sz="1600" spc="-5" dirty="0">
                <a:latin typeface="Trebuchet MS" panose="020B0603020202020204" pitchFamily="34" charset="0"/>
                <a:cs typeface="Verdana"/>
              </a:rPr>
              <a:t>России </a:t>
            </a:r>
            <a:r>
              <a:rPr sz="1600" dirty="0">
                <a:latin typeface="Trebuchet MS" panose="020B0603020202020204" pitchFamily="34" charset="0"/>
                <a:cs typeface="Verdana"/>
              </a:rPr>
              <a:t>отмечает, </a:t>
            </a:r>
            <a:r>
              <a:rPr sz="1600" spc="-5" dirty="0">
                <a:latin typeface="Trebuchet MS" panose="020B0603020202020204" pitchFamily="34" charset="0"/>
                <a:cs typeface="Verdana"/>
              </a:rPr>
              <a:t>что в соответствии с Положением о  Федеральной </a:t>
            </a:r>
            <a:r>
              <a:rPr sz="1600" dirty="0">
                <a:latin typeface="Trebuchet MS" panose="020B0603020202020204" pitchFamily="34" charset="0"/>
                <a:cs typeface="Verdana"/>
              </a:rPr>
              <a:t>антимонопольной </a:t>
            </a:r>
            <a:r>
              <a:rPr sz="1600" spc="-5" dirty="0">
                <a:latin typeface="Trebuchet MS" panose="020B0603020202020204" pitchFamily="34" charset="0"/>
                <a:cs typeface="Verdana"/>
              </a:rPr>
              <a:t>службе, утвержденным постановлением  Правительства Российской Федерации </a:t>
            </a:r>
            <a:r>
              <a:rPr sz="1600" spc="5" dirty="0">
                <a:latin typeface="Trebuchet MS" panose="020B0603020202020204" pitchFamily="34" charset="0"/>
                <a:cs typeface="Verdana"/>
              </a:rPr>
              <a:t>от </a:t>
            </a:r>
            <a:r>
              <a:rPr sz="1600" spc="-5" dirty="0">
                <a:latin typeface="Trebuchet MS" panose="020B0603020202020204" pitchFamily="34" charset="0"/>
                <a:cs typeface="Verdana"/>
              </a:rPr>
              <a:t>30.06.2004 № 331 «Об утверждении  Положения о Федеральной </a:t>
            </a:r>
            <a:r>
              <a:rPr sz="1600" dirty="0">
                <a:latin typeface="Trebuchet MS" panose="020B0603020202020204" pitchFamily="34" charset="0"/>
                <a:cs typeface="Verdana"/>
              </a:rPr>
              <a:t>антимонопольной </a:t>
            </a:r>
            <a:r>
              <a:rPr sz="1600" spc="-5" dirty="0">
                <a:latin typeface="Trebuchet MS" panose="020B0603020202020204" pitchFamily="34" charset="0"/>
                <a:cs typeface="Verdana"/>
              </a:rPr>
              <a:t>службе», ФАС России не  наделена полномочиями по оценке </a:t>
            </a:r>
            <a:r>
              <a:rPr sz="1600" b="1" dirty="0">
                <a:latin typeface="Trebuchet MS" panose="020B0603020202020204" pitchFamily="34" charset="0"/>
                <a:cs typeface="Verdana"/>
              </a:rPr>
              <a:t>правомерности </a:t>
            </a:r>
            <a:r>
              <a:rPr sz="1600" b="1" spc="-5" dirty="0">
                <a:latin typeface="Trebuchet MS" panose="020B0603020202020204" pitchFamily="34" charset="0"/>
                <a:cs typeface="Verdana"/>
              </a:rPr>
              <a:t>и обоснованности  включения тех или иных требований в положение </a:t>
            </a:r>
            <a:r>
              <a:rPr sz="1600" spc="-5" dirty="0">
                <a:latin typeface="Trebuchet MS" panose="020B0603020202020204" pitchFamily="34" charset="0"/>
                <a:cs typeface="Verdana"/>
              </a:rPr>
              <a:t>о </a:t>
            </a:r>
            <a:r>
              <a:rPr sz="1600" dirty="0">
                <a:latin typeface="Trebuchet MS" panose="020B0603020202020204" pitchFamily="34" charset="0"/>
                <a:cs typeface="Verdana"/>
              </a:rPr>
              <a:t>закупке, </a:t>
            </a:r>
            <a:r>
              <a:rPr sz="1600" spc="-5" dirty="0">
                <a:latin typeface="Trebuchet MS" panose="020B0603020202020204" pitchFamily="34" charset="0"/>
                <a:cs typeface="Verdana"/>
              </a:rPr>
              <a:t>а также </a:t>
            </a:r>
            <a:r>
              <a:rPr sz="1600" dirty="0">
                <a:latin typeface="Trebuchet MS" panose="020B0603020202020204" pitchFamily="34" charset="0"/>
                <a:cs typeface="Verdana"/>
              </a:rPr>
              <a:t>по  </a:t>
            </a:r>
            <a:r>
              <a:rPr sz="1600" b="1" spc="-5" dirty="0">
                <a:latin typeface="Trebuchet MS" panose="020B0603020202020204" pitchFamily="34" charset="0"/>
                <a:cs typeface="Verdana"/>
              </a:rPr>
              <a:t>согласованию текста положения </a:t>
            </a:r>
            <a:r>
              <a:rPr sz="1600" spc="-5" dirty="0">
                <a:latin typeface="Trebuchet MS" panose="020B0603020202020204" pitchFamily="34" charset="0"/>
                <a:cs typeface="Verdana"/>
              </a:rPr>
              <a:t>о</a:t>
            </a:r>
            <a:r>
              <a:rPr sz="1600" spc="75" dirty="0">
                <a:latin typeface="Trebuchet MS" panose="020B0603020202020204" pitchFamily="34" charset="0"/>
                <a:cs typeface="Verdana"/>
              </a:rPr>
              <a:t> </a:t>
            </a:r>
            <a:r>
              <a:rPr sz="1600" spc="-5" dirty="0">
                <a:latin typeface="Trebuchet MS" panose="020B0603020202020204" pitchFamily="34" charset="0"/>
                <a:cs typeface="Verdana"/>
              </a:rPr>
              <a:t>закупке</a:t>
            </a:r>
            <a:endParaRPr sz="1600" dirty="0">
              <a:latin typeface="Trebuchet MS" panose="020B0603020202020204" pitchFamily="34" charset="0"/>
              <a:cs typeface="Verdana"/>
            </a:endParaRPr>
          </a:p>
          <a:p>
            <a:pPr marL="12700" marR="6350">
              <a:lnSpc>
                <a:spcPct val="90000"/>
              </a:lnSpc>
            </a:pPr>
            <a:r>
              <a:rPr sz="1600" spc="-5" dirty="0">
                <a:latin typeface="Trebuchet MS" panose="020B0603020202020204" pitchFamily="34" charset="0"/>
                <a:cs typeface="Verdana"/>
              </a:rPr>
              <a:t>Кроме </a:t>
            </a:r>
            <a:r>
              <a:rPr sz="1600" dirty="0">
                <a:latin typeface="Trebuchet MS" panose="020B0603020202020204" pitchFamily="34" charset="0"/>
                <a:cs typeface="Verdana"/>
              </a:rPr>
              <a:t>того, </a:t>
            </a:r>
            <a:r>
              <a:rPr sz="1600" spc="-5" dirty="0">
                <a:latin typeface="Trebuchet MS" panose="020B0603020202020204" pitchFamily="34" charset="0"/>
                <a:cs typeface="Verdana"/>
              </a:rPr>
              <a:t>наличие либо </a:t>
            </a:r>
            <a:r>
              <a:rPr sz="1600" dirty="0">
                <a:latin typeface="Trebuchet MS" panose="020B0603020202020204" pitchFamily="34" charset="0"/>
                <a:cs typeface="Verdana"/>
              </a:rPr>
              <a:t>отсутствие признаков </a:t>
            </a:r>
            <a:r>
              <a:rPr sz="1600" spc="-5" dirty="0">
                <a:latin typeface="Trebuchet MS" panose="020B0603020202020204" pitchFamily="34" charset="0"/>
                <a:cs typeface="Verdana"/>
              </a:rPr>
              <a:t>нарушения </a:t>
            </a:r>
            <a:r>
              <a:rPr sz="1600" dirty="0">
                <a:latin typeface="Trebuchet MS" panose="020B0603020202020204" pitchFamily="34" charset="0"/>
                <a:cs typeface="Verdana"/>
              </a:rPr>
              <a:t>Закона </a:t>
            </a:r>
            <a:r>
              <a:rPr sz="1600" spc="-5" dirty="0">
                <a:latin typeface="Trebuchet MS" panose="020B0603020202020204" pitchFamily="34" charset="0"/>
                <a:cs typeface="Verdana"/>
              </a:rPr>
              <a:t>о закупках  возможно </a:t>
            </a:r>
            <a:r>
              <a:rPr sz="1600" dirty="0">
                <a:latin typeface="Trebuchet MS" panose="020B0603020202020204" pitchFamily="34" charset="0"/>
                <a:cs typeface="Verdana"/>
              </a:rPr>
              <a:t>установить </a:t>
            </a:r>
            <a:r>
              <a:rPr sz="1600" b="1" dirty="0">
                <a:latin typeface="Trebuchet MS" panose="020B0603020202020204" pitchFamily="34" charset="0"/>
                <a:cs typeface="Verdana"/>
              </a:rPr>
              <a:t>при </a:t>
            </a:r>
            <a:r>
              <a:rPr sz="1600" b="1" spc="-5" dirty="0">
                <a:latin typeface="Trebuchet MS" panose="020B0603020202020204" pitchFamily="34" charset="0"/>
                <a:cs typeface="Verdana"/>
              </a:rPr>
              <a:t>рассмотрении конкретной закупки </a:t>
            </a:r>
            <a:r>
              <a:rPr sz="1600" spc="-5" dirty="0">
                <a:latin typeface="Trebuchet MS" panose="020B0603020202020204" pitchFamily="34" charset="0"/>
                <a:cs typeface="Verdana"/>
              </a:rPr>
              <a:t>при  поступлении жалобы, </a:t>
            </a:r>
            <a:r>
              <a:rPr sz="1600" dirty="0">
                <a:latin typeface="Trebuchet MS" panose="020B0603020202020204" pitchFamily="34" charset="0"/>
                <a:cs typeface="Verdana"/>
              </a:rPr>
              <a:t>поданной </a:t>
            </a:r>
            <a:r>
              <a:rPr sz="1600" spc="-5" dirty="0">
                <a:latin typeface="Trebuchet MS" panose="020B0603020202020204" pitchFamily="34" charset="0"/>
                <a:cs typeface="Verdana"/>
              </a:rPr>
              <a:t>в порядке, </a:t>
            </a:r>
            <a:r>
              <a:rPr sz="1600" dirty="0">
                <a:latin typeface="Trebuchet MS" panose="020B0603020202020204" pitchFamily="34" charset="0"/>
                <a:cs typeface="Verdana"/>
              </a:rPr>
              <a:t>установленном статьей </a:t>
            </a:r>
            <a:r>
              <a:rPr sz="1600" spc="-5" dirty="0">
                <a:latin typeface="Trebuchet MS" panose="020B0603020202020204" pitchFamily="34" charset="0"/>
                <a:cs typeface="Verdana"/>
              </a:rPr>
              <a:t>18.1  Федерального закона </a:t>
            </a:r>
            <a:r>
              <a:rPr sz="1600" spc="5" dirty="0">
                <a:latin typeface="Trebuchet MS" panose="020B0603020202020204" pitchFamily="34" charset="0"/>
                <a:cs typeface="Verdana"/>
              </a:rPr>
              <a:t>от </a:t>
            </a:r>
            <a:r>
              <a:rPr sz="1600" spc="-5" dirty="0">
                <a:latin typeface="Trebuchet MS" panose="020B0603020202020204" pitchFamily="34" charset="0"/>
                <a:cs typeface="Verdana"/>
              </a:rPr>
              <a:t>26.07.2006 № 135-ФЗ «О защите </a:t>
            </a:r>
            <a:r>
              <a:rPr sz="1600" dirty="0">
                <a:latin typeface="Trebuchet MS" panose="020B0603020202020204" pitchFamily="34" charset="0"/>
                <a:cs typeface="Verdana"/>
              </a:rPr>
              <a:t>конкуренции»,  </a:t>
            </a:r>
            <a:r>
              <a:rPr sz="1600" spc="-5" dirty="0">
                <a:latin typeface="Trebuchet MS" panose="020B0603020202020204" pitchFamily="34" charset="0"/>
                <a:cs typeface="Verdana"/>
              </a:rPr>
              <a:t>исходя </a:t>
            </a:r>
            <a:r>
              <a:rPr sz="1600" spc="-10" dirty="0">
                <a:latin typeface="Trebuchet MS" panose="020B0603020202020204" pitchFamily="34" charset="0"/>
                <a:cs typeface="Verdana"/>
              </a:rPr>
              <a:t>из </a:t>
            </a:r>
            <a:r>
              <a:rPr sz="1600" spc="-5" dirty="0">
                <a:latin typeface="Trebuchet MS" panose="020B0603020202020204" pitchFamily="34" charset="0"/>
                <a:cs typeface="Verdana"/>
              </a:rPr>
              <a:t>положений документации о закупке и </a:t>
            </a:r>
            <a:r>
              <a:rPr sz="1600" spc="-10" dirty="0">
                <a:latin typeface="Trebuchet MS" panose="020B0603020202020204" pitchFamily="34" charset="0"/>
                <a:cs typeface="Verdana"/>
              </a:rPr>
              <a:t>всех </a:t>
            </a:r>
            <a:r>
              <a:rPr sz="1600" spc="-5" dirty="0">
                <a:latin typeface="Trebuchet MS" panose="020B0603020202020204" pitchFamily="34" charset="0"/>
                <a:cs typeface="Verdana"/>
              </a:rPr>
              <a:t>обстоятельств</a:t>
            </a:r>
            <a:r>
              <a:rPr sz="1600" spc="204" dirty="0">
                <a:latin typeface="Trebuchet MS" panose="020B0603020202020204" pitchFamily="34" charset="0"/>
                <a:cs typeface="Verdana"/>
              </a:rPr>
              <a:t> </a:t>
            </a:r>
            <a:r>
              <a:rPr sz="1600" spc="-5" dirty="0">
                <a:latin typeface="Trebuchet MS" panose="020B0603020202020204" pitchFamily="34" charset="0"/>
                <a:cs typeface="Verdana"/>
              </a:rPr>
              <a:t>дела</a:t>
            </a:r>
            <a:endParaRPr sz="1600" dirty="0">
              <a:latin typeface="Trebuchet MS" panose="020B0603020202020204" pitchFamily="34" charset="0"/>
              <a:cs typeface="Verdana"/>
            </a:endParaRPr>
          </a:p>
        </p:txBody>
      </p:sp>
      <p:sp>
        <p:nvSpPr>
          <p:cNvPr id="6" name="Прямоугольник 5"/>
          <p:cNvSpPr/>
          <p:nvPr/>
        </p:nvSpPr>
        <p:spPr>
          <a:xfrm>
            <a:off x="5443" y="152400"/>
            <a:ext cx="8229600" cy="769441"/>
          </a:xfrm>
          <a:prstGeom prst="rect">
            <a:avLst/>
          </a:prstGeom>
        </p:spPr>
        <p:txBody>
          <a:bodyPr wrap="square">
            <a:spAutoFit/>
          </a:bodyPr>
          <a:lstStyle/>
          <a:p>
            <a:pPr marL="12700">
              <a:spcBef>
                <a:spcPts val="105"/>
              </a:spcBef>
            </a:pPr>
            <a:r>
              <a:rPr lang="ru-RU" sz="2200" spc="-5" dirty="0" smtClean="0">
                <a:solidFill>
                  <a:srgbClr val="002060"/>
                </a:solidFill>
                <a:latin typeface="Trebuchet MS" panose="020B0603020202020204" pitchFamily="34" charset="0"/>
                <a:cs typeface="Verdana"/>
              </a:rPr>
              <a:t>Необходимость проведения закупок с подачей заявок (конкурентных/неконкурентных, кроме ЕП)</a:t>
            </a:r>
            <a:endParaRPr lang="ru-RU" sz="2200" dirty="0" smtClean="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57200" y="921841"/>
            <a:ext cx="10515600" cy="5410712"/>
          </a:xfrm>
          <a:prstGeom prst="rect">
            <a:avLst/>
          </a:prstGeom>
        </p:spPr>
        <p:txBody>
          <a:bodyPr wrap="square">
            <a:spAutoFit/>
          </a:bodyPr>
          <a:lstStyle/>
          <a:p>
            <a:pPr marL="298450" indent="-285750">
              <a:lnSpc>
                <a:spcPct val="90000"/>
              </a:lnSpc>
              <a:buFont typeface="Wingdings" panose="05000000000000000000" pitchFamily="2" charset="2"/>
              <a:buChar char="Ø"/>
            </a:pPr>
            <a:r>
              <a:rPr lang="ru-RU" sz="1600" b="1" spc="-5" dirty="0" smtClean="0">
                <a:latin typeface="Trebuchet MS" panose="020B0603020202020204" pitchFamily="34" charset="0"/>
                <a:cs typeface="Verdana"/>
              </a:rPr>
              <a:t>Письмо Минфина России </a:t>
            </a:r>
            <a:r>
              <a:rPr lang="ru-RU" sz="1600" b="1" dirty="0" smtClean="0">
                <a:latin typeface="Trebuchet MS" panose="020B0603020202020204" pitchFamily="34" charset="0"/>
                <a:cs typeface="Verdana"/>
              </a:rPr>
              <a:t>от </a:t>
            </a:r>
            <a:r>
              <a:rPr lang="ru-RU" sz="1600" b="1" spc="-5" dirty="0" smtClean="0">
                <a:latin typeface="Trebuchet MS" panose="020B0603020202020204" pitchFamily="34" charset="0"/>
                <a:cs typeface="Verdana"/>
              </a:rPr>
              <a:t>19.04.2019 </a:t>
            </a:r>
            <a:r>
              <a:rPr lang="ru-RU" sz="1600" b="1" dirty="0" smtClean="0">
                <a:latin typeface="Trebuchet MS" panose="020B0603020202020204" pitchFamily="34" charset="0"/>
                <a:cs typeface="Verdana"/>
              </a:rPr>
              <a:t>№</a:t>
            </a:r>
            <a:r>
              <a:rPr lang="ru-RU" sz="1600" b="1" spc="5" dirty="0" smtClean="0">
                <a:latin typeface="Trebuchet MS" panose="020B0603020202020204" pitchFamily="34" charset="0"/>
                <a:cs typeface="Verdana"/>
              </a:rPr>
              <a:t> </a:t>
            </a:r>
            <a:r>
              <a:rPr lang="ru-RU" sz="1600" b="1" dirty="0" smtClean="0">
                <a:latin typeface="Trebuchet MS" panose="020B0603020202020204" pitchFamily="34" charset="0"/>
                <a:cs typeface="Verdana"/>
              </a:rPr>
              <a:t>24-04-07/28730</a:t>
            </a:r>
          </a:p>
          <a:p>
            <a:pPr fontAlgn="t">
              <a:lnSpc>
                <a:spcPct val="90000"/>
              </a:lnSpc>
            </a:pPr>
            <a:r>
              <a:rPr lang="ru-RU" sz="1600" dirty="0">
                <a:latin typeface="Trebuchet MS" panose="020B0603020202020204" pitchFamily="34" charset="0"/>
              </a:rPr>
              <a:t>…согласно </a:t>
            </a:r>
            <a:r>
              <a:rPr lang="ru-RU" sz="1600" dirty="0" smtClean="0">
                <a:latin typeface="Trebuchet MS" panose="020B0603020202020204" pitchFamily="34" charset="0"/>
              </a:rPr>
              <a:t>пункту 1 части 1 статьи 1  </a:t>
            </a:r>
            <a:r>
              <a:rPr lang="ru-RU" sz="1600" dirty="0">
                <a:latin typeface="Trebuchet MS" panose="020B0603020202020204" pitchFamily="34" charset="0"/>
              </a:rPr>
              <a:t>Закона № 223-ФЗ одной  </a:t>
            </a:r>
            <a:r>
              <a:rPr lang="ru-RU" sz="1600" dirty="0" smtClean="0">
                <a:latin typeface="Trebuchet MS" panose="020B0603020202020204" pitchFamily="34" charset="0"/>
              </a:rPr>
              <a:t>из целей регулирования Закона № 223-ФЗ является расширение возможностей  </a:t>
            </a:r>
            <a:r>
              <a:rPr lang="ru-RU" sz="1600" dirty="0">
                <a:latin typeface="Trebuchet MS" panose="020B0603020202020204" pitchFamily="34" charset="0"/>
              </a:rPr>
              <a:t>участия юридических и  физических лиц </a:t>
            </a:r>
            <a:r>
              <a:rPr lang="ru-RU" sz="1600" dirty="0" smtClean="0">
                <a:latin typeface="Trebuchet MS" panose="020B0603020202020204" pitchFamily="34" charset="0"/>
              </a:rPr>
              <a:t>в закупке ТРУ для нужд заказчиков и </a:t>
            </a:r>
            <a:r>
              <a:rPr lang="ru-RU" sz="1600" b="1" dirty="0" smtClean="0">
                <a:solidFill>
                  <a:srgbClr val="002060"/>
                </a:solidFill>
                <a:latin typeface="Trebuchet MS" panose="020B0603020202020204" pitchFamily="34" charset="0"/>
              </a:rPr>
              <a:t>стимулирование такого участия, развитие добросовестной конкуренции</a:t>
            </a:r>
            <a:r>
              <a:rPr lang="ru-RU" sz="1600" dirty="0" smtClean="0">
                <a:latin typeface="Trebuchet MS" panose="020B0603020202020204" pitchFamily="34" charset="0"/>
              </a:rPr>
              <a:t>, обеспечение гласности </a:t>
            </a:r>
            <a:r>
              <a:rPr lang="ru-RU" sz="1600" dirty="0">
                <a:latin typeface="Trebuchet MS" panose="020B0603020202020204" pitchFamily="34" charset="0"/>
              </a:rPr>
              <a:t>и прозрачности закупки, предотвращение </a:t>
            </a:r>
            <a:r>
              <a:rPr lang="ru-RU" sz="1600" dirty="0" smtClean="0">
                <a:latin typeface="Trebuchet MS" panose="020B0603020202020204" pitchFamily="34" charset="0"/>
              </a:rPr>
              <a:t>коррупции и других </a:t>
            </a:r>
            <a:r>
              <a:rPr lang="ru-RU" sz="1600" dirty="0">
                <a:latin typeface="Trebuchet MS" panose="020B0603020202020204" pitchFamily="34" charset="0"/>
              </a:rPr>
              <a:t>злоупотреблений</a:t>
            </a:r>
          </a:p>
          <a:p>
            <a:pPr fontAlgn="t">
              <a:lnSpc>
                <a:spcPct val="90000"/>
              </a:lnSpc>
            </a:pPr>
            <a:r>
              <a:rPr lang="ru-RU" sz="1600" dirty="0">
                <a:latin typeface="Trebuchet MS" panose="020B0603020202020204" pitchFamily="34" charset="0"/>
              </a:rPr>
              <a:t>Исходя из системного толкования указанных норм в </a:t>
            </a:r>
            <a:r>
              <a:rPr lang="ru-RU" sz="1600" dirty="0" smtClean="0">
                <a:latin typeface="Trebuchet MS" panose="020B0603020202020204" pitchFamily="34" charset="0"/>
              </a:rPr>
              <a:t>случае, если </a:t>
            </a:r>
            <a:r>
              <a:rPr lang="ru-RU" sz="1600" b="1" dirty="0">
                <a:solidFill>
                  <a:srgbClr val="002060"/>
                </a:solidFill>
                <a:latin typeface="Trebuchet MS" panose="020B0603020202020204" pitchFamily="34" charset="0"/>
              </a:rPr>
              <a:t>б</a:t>
            </a:r>
            <a:r>
              <a:rPr lang="ru-RU" sz="1600" b="1" dirty="0" smtClean="0">
                <a:solidFill>
                  <a:srgbClr val="002060"/>
                </a:solidFill>
                <a:latin typeface="Trebuchet MS" panose="020B0603020202020204" pitchFamily="34" charset="0"/>
              </a:rPr>
              <a:t>ольшая часть закупочной </a:t>
            </a:r>
            <a:r>
              <a:rPr lang="ru-RU" sz="1600" dirty="0" smtClean="0">
                <a:latin typeface="Trebuchet MS" panose="020B0603020202020204" pitchFamily="34" charset="0"/>
              </a:rPr>
              <a:t>деятельности заказчика осуществляется </a:t>
            </a:r>
            <a:r>
              <a:rPr lang="ru-RU" sz="1600" dirty="0">
                <a:latin typeface="Trebuchet MS" panose="020B0603020202020204" pitchFamily="34" charset="0"/>
              </a:rPr>
              <a:t>путем закупки ТРУ у единственного </a:t>
            </a:r>
            <a:r>
              <a:rPr lang="ru-RU" sz="1600" dirty="0" smtClean="0">
                <a:latin typeface="Trebuchet MS" panose="020B0603020202020204" pitchFamily="34" charset="0"/>
              </a:rPr>
              <a:t>поставщика, указанная выше цель Закона</a:t>
            </a:r>
            <a:r>
              <a:rPr lang="ru-RU" sz="1600" dirty="0">
                <a:latin typeface="Trebuchet MS" panose="020B0603020202020204" pitchFamily="34" charset="0"/>
              </a:rPr>
              <a:t>	</a:t>
            </a:r>
            <a:r>
              <a:rPr lang="ru-RU" sz="1600" dirty="0" smtClean="0">
                <a:latin typeface="Trebuchet MS" panose="020B0603020202020204" pitchFamily="34" charset="0"/>
              </a:rPr>
              <a:t>№ 223-ФЗ </a:t>
            </a:r>
            <a:r>
              <a:rPr lang="ru-RU" sz="1600" b="1" dirty="0" smtClean="0">
                <a:solidFill>
                  <a:srgbClr val="002060"/>
                </a:solidFill>
                <a:latin typeface="Trebuchet MS" panose="020B0603020202020204" pitchFamily="34" charset="0"/>
              </a:rPr>
              <a:t>не выполняется</a:t>
            </a:r>
            <a:r>
              <a:rPr lang="ru-RU" sz="1600" dirty="0" smtClean="0">
                <a:solidFill>
                  <a:srgbClr val="002060"/>
                </a:solidFill>
                <a:latin typeface="Trebuchet MS" panose="020B0603020202020204" pitchFamily="34" charset="0"/>
              </a:rPr>
              <a:t>, </a:t>
            </a:r>
            <a:r>
              <a:rPr lang="ru-RU" sz="1600" dirty="0" smtClean="0">
                <a:latin typeface="Trebuchet MS" panose="020B0603020202020204" pitchFamily="34" charset="0"/>
              </a:rPr>
              <a:t>поскольку </a:t>
            </a:r>
            <a:r>
              <a:rPr lang="ru-RU" sz="1600" dirty="0">
                <a:latin typeface="Trebuchet MS" panose="020B0603020202020204" pitchFamily="34" charset="0"/>
              </a:rPr>
              <a:t>закупка ТРУ путем проведения </a:t>
            </a:r>
            <a:r>
              <a:rPr lang="ru-RU" sz="1600" dirty="0" smtClean="0">
                <a:latin typeface="Trebuchet MS" panose="020B0603020202020204" pitchFamily="34" charset="0"/>
              </a:rPr>
              <a:t>конкурентных процедур позволяет значительно расширить круг лиц, участвующих в закупках заказчика</a:t>
            </a:r>
          </a:p>
          <a:p>
            <a:pPr fontAlgn="t">
              <a:lnSpc>
                <a:spcPct val="90000"/>
              </a:lnSpc>
            </a:pPr>
            <a:endParaRPr lang="ru-RU" sz="1600" dirty="0">
              <a:latin typeface="Trebuchet MS" panose="020B0603020202020204" pitchFamily="34" charset="0"/>
            </a:endParaRPr>
          </a:p>
          <a:p>
            <a:pPr marL="285750" indent="-285750">
              <a:lnSpc>
                <a:spcPct val="90000"/>
              </a:lnSpc>
              <a:buFont typeface="Wingdings" panose="05000000000000000000" pitchFamily="2" charset="2"/>
              <a:buChar char="Ø"/>
            </a:pPr>
            <a:r>
              <a:rPr lang="ru-RU" sz="1600" b="1" dirty="0" smtClean="0">
                <a:latin typeface="Trebuchet MS" panose="020B0603020202020204" pitchFamily="34" charset="0"/>
                <a:cs typeface="Verdana"/>
              </a:rPr>
              <a:t>Письмо Минфина России </a:t>
            </a:r>
            <a:r>
              <a:rPr lang="ru-RU" sz="1600" b="1" spc="5" dirty="0" smtClean="0">
                <a:latin typeface="Trebuchet MS" panose="020B0603020202020204" pitchFamily="34" charset="0"/>
                <a:cs typeface="Verdana"/>
              </a:rPr>
              <a:t>№ </a:t>
            </a:r>
            <a:r>
              <a:rPr lang="ru-RU" sz="1600" b="1" spc="-5" dirty="0" smtClean="0">
                <a:latin typeface="Trebuchet MS" panose="020B0603020202020204" pitchFamily="34" charset="0"/>
                <a:cs typeface="Verdana"/>
              </a:rPr>
              <a:t>24-00-07/22259, </a:t>
            </a:r>
            <a:r>
              <a:rPr lang="ru-RU" sz="1600" b="1" dirty="0" err="1" smtClean="0">
                <a:latin typeface="Trebuchet MS" panose="020B0603020202020204" pitchFamily="34" charset="0"/>
                <a:cs typeface="Verdana"/>
              </a:rPr>
              <a:t>Минцифры</a:t>
            </a:r>
            <a:r>
              <a:rPr lang="ru-RU" sz="1600" b="1" spc="-50" dirty="0" smtClean="0">
                <a:latin typeface="Trebuchet MS" panose="020B0603020202020204" pitchFamily="34" charset="0"/>
                <a:cs typeface="Verdana"/>
              </a:rPr>
              <a:t> </a:t>
            </a:r>
            <a:r>
              <a:rPr lang="ru-RU" sz="1600" b="1" dirty="0" smtClean="0">
                <a:latin typeface="Trebuchet MS" panose="020B0603020202020204" pitchFamily="34" charset="0"/>
                <a:cs typeface="Verdana"/>
              </a:rPr>
              <a:t>России </a:t>
            </a:r>
            <a:r>
              <a:rPr lang="ru-RU" sz="1600" b="1" spc="5" dirty="0" smtClean="0">
                <a:latin typeface="Trebuchet MS" panose="020B0603020202020204" pitchFamily="34" charset="0"/>
                <a:cs typeface="Verdana"/>
              </a:rPr>
              <a:t>№ </a:t>
            </a:r>
            <a:r>
              <a:rPr lang="ru-RU" sz="1600" b="1" spc="-5" dirty="0" smtClean="0">
                <a:latin typeface="Trebuchet MS" panose="020B0603020202020204" pitchFamily="34" charset="0"/>
                <a:cs typeface="Verdana"/>
              </a:rPr>
              <a:t>СК-П11-22106, </a:t>
            </a:r>
            <a:r>
              <a:rPr lang="ru-RU" sz="1600" b="1" dirty="0" smtClean="0">
                <a:latin typeface="Trebuchet MS" panose="020B0603020202020204" pitchFamily="34" charset="0"/>
                <a:cs typeface="Verdana"/>
              </a:rPr>
              <a:t>ФАС России </a:t>
            </a:r>
            <a:r>
              <a:rPr lang="ru-RU" sz="1600" b="1" spc="5" dirty="0" smtClean="0">
                <a:latin typeface="Trebuchet MS" panose="020B0603020202020204" pitchFamily="34" charset="0"/>
                <a:cs typeface="Verdana"/>
              </a:rPr>
              <a:t>№ </a:t>
            </a:r>
            <a:r>
              <a:rPr lang="ru-RU" sz="1600" b="1" dirty="0" smtClean="0">
                <a:latin typeface="Trebuchet MS" panose="020B0603020202020204" pitchFamily="34" charset="0"/>
                <a:cs typeface="Verdana"/>
              </a:rPr>
              <a:t>ПИ/20386/24 от</a:t>
            </a:r>
            <a:r>
              <a:rPr lang="ru-RU" sz="1600" b="1" spc="-55" dirty="0" smtClean="0">
                <a:latin typeface="Trebuchet MS" panose="020B0603020202020204" pitchFamily="34" charset="0"/>
                <a:cs typeface="Verdana"/>
              </a:rPr>
              <a:t> </a:t>
            </a:r>
            <a:r>
              <a:rPr lang="ru-RU" sz="1600" b="1" spc="-5" dirty="0" smtClean="0">
                <a:latin typeface="Trebuchet MS" panose="020B0603020202020204" pitchFamily="34" charset="0"/>
                <a:cs typeface="Verdana"/>
              </a:rPr>
              <a:t>13.03.2024 «Об осуществлении </a:t>
            </a:r>
            <a:r>
              <a:rPr lang="ru-RU" sz="1600" b="1" dirty="0" smtClean="0">
                <a:latin typeface="Trebuchet MS" panose="020B0603020202020204" pitchFamily="34" charset="0"/>
                <a:cs typeface="Verdana"/>
              </a:rPr>
              <a:t>отдельными </a:t>
            </a:r>
            <a:r>
              <a:rPr lang="ru-RU" sz="1600" b="1" spc="-5" dirty="0" smtClean="0">
                <a:latin typeface="Trebuchet MS" panose="020B0603020202020204" pitchFamily="34" charset="0"/>
                <a:cs typeface="Verdana"/>
              </a:rPr>
              <a:t>видами </a:t>
            </a:r>
            <a:r>
              <a:rPr lang="ru-RU" sz="1600" b="1" dirty="0" smtClean="0">
                <a:latin typeface="Trebuchet MS" panose="020B0603020202020204" pitchFamily="34" charset="0"/>
                <a:cs typeface="Verdana"/>
              </a:rPr>
              <a:t>юридических лиц закупки</a:t>
            </a:r>
            <a:r>
              <a:rPr lang="ru-RU" sz="1600" b="1" spc="-100" dirty="0" smtClean="0">
                <a:latin typeface="Trebuchet MS" panose="020B0603020202020204" pitchFamily="34" charset="0"/>
                <a:cs typeface="Verdana"/>
              </a:rPr>
              <a:t> </a:t>
            </a:r>
            <a:r>
              <a:rPr lang="ru-RU" sz="1600" b="1" dirty="0" smtClean="0">
                <a:latin typeface="Trebuchet MS" panose="020B0603020202020204" pitchFamily="34" charset="0"/>
                <a:cs typeface="Verdana"/>
              </a:rPr>
              <a:t>российского  ПО у его разработчика в качестве единственного</a:t>
            </a:r>
            <a:r>
              <a:rPr lang="ru-RU" sz="1600" b="1" spc="-185" dirty="0" smtClean="0">
                <a:latin typeface="Trebuchet MS" panose="020B0603020202020204" pitchFamily="34" charset="0"/>
                <a:cs typeface="Verdana"/>
              </a:rPr>
              <a:t> </a:t>
            </a:r>
            <a:r>
              <a:rPr lang="ru-RU" sz="1600" b="1" dirty="0" smtClean="0">
                <a:latin typeface="Trebuchet MS" panose="020B0603020202020204" pitchFamily="34" charset="0"/>
                <a:cs typeface="Verdana"/>
              </a:rPr>
              <a:t>поставщика»</a:t>
            </a:r>
          </a:p>
          <a:p>
            <a:pPr marL="13335" marR="5080" indent="-635" algn="just">
              <a:lnSpc>
                <a:spcPct val="90000"/>
              </a:lnSpc>
            </a:pPr>
            <a:r>
              <a:rPr lang="ru-RU" sz="1600" dirty="0" smtClean="0">
                <a:latin typeface="Trebuchet MS" panose="020B0603020202020204" pitchFamily="34" charset="0"/>
                <a:cs typeface="Verdana"/>
              </a:rPr>
              <a:t>Закупка </a:t>
            </a:r>
            <a:r>
              <a:rPr lang="ru-RU" sz="1600" spc="-5" dirty="0" smtClean="0">
                <a:latin typeface="Trebuchet MS" panose="020B0603020202020204" pitchFamily="34" charset="0"/>
                <a:cs typeface="Verdana"/>
              </a:rPr>
              <a:t>у единственного поставщика (исполнителя, </a:t>
            </a:r>
            <a:r>
              <a:rPr lang="ru-RU" sz="1600" dirty="0" smtClean="0">
                <a:latin typeface="Trebuchet MS" panose="020B0603020202020204" pitchFamily="34" charset="0"/>
                <a:cs typeface="Verdana"/>
              </a:rPr>
              <a:t>подрядчика) </a:t>
            </a:r>
            <a:r>
              <a:rPr lang="ru-RU" sz="1600" spc="-5" dirty="0" smtClean="0">
                <a:latin typeface="Trebuchet MS" panose="020B0603020202020204" pitchFamily="34" charset="0"/>
                <a:cs typeface="Verdana"/>
              </a:rPr>
              <a:t>относится к  </a:t>
            </a:r>
            <a:r>
              <a:rPr lang="ru-RU" sz="1600" dirty="0" smtClean="0">
                <a:latin typeface="Trebuchet MS" panose="020B0603020202020204" pitchFamily="34" charset="0"/>
                <a:cs typeface="Verdana"/>
              </a:rPr>
              <a:t>неконкурентным </a:t>
            </a:r>
            <a:r>
              <a:rPr lang="ru-RU" sz="1600" spc="-5" dirty="0" smtClean="0">
                <a:latin typeface="Trebuchet MS" panose="020B0603020202020204" pitchFamily="34" charset="0"/>
                <a:cs typeface="Verdana"/>
              </a:rPr>
              <a:t>закупкам (часть 3.2 ст. 3 </a:t>
            </a:r>
            <a:r>
              <a:rPr lang="ru-RU" sz="1600" dirty="0" smtClean="0">
                <a:latin typeface="Trebuchet MS" panose="020B0603020202020204" pitchFamily="34" charset="0"/>
                <a:cs typeface="Verdana"/>
              </a:rPr>
              <a:t>Закона </a:t>
            </a:r>
            <a:r>
              <a:rPr lang="ru-RU" sz="1600" spc="-5" dirty="0" smtClean="0">
                <a:latin typeface="Trebuchet MS" panose="020B0603020202020204" pitchFamily="34" charset="0"/>
                <a:cs typeface="Verdana"/>
              </a:rPr>
              <a:t>№ 223-ФЗ). Порядок  подготовки и осуществления закупки у единственного поставщика и исчерпывающий перечень  случаев проведения такой закупки устанавливаются положением о </a:t>
            </a:r>
            <a:r>
              <a:rPr lang="ru-RU" sz="1600" dirty="0" smtClean="0">
                <a:latin typeface="Trebuchet MS" panose="020B0603020202020204" pitchFamily="34" charset="0"/>
                <a:cs typeface="Verdana"/>
              </a:rPr>
              <a:t>закупке  </a:t>
            </a:r>
            <a:r>
              <a:rPr lang="ru-RU" sz="1600" spc="-5" dirty="0" smtClean="0">
                <a:latin typeface="Trebuchet MS" panose="020B0603020202020204" pitchFamily="34" charset="0"/>
                <a:cs typeface="Verdana"/>
              </a:rPr>
              <a:t>(ст. 3.6 Закона №</a:t>
            </a:r>
            <a:r>
              <a:rPr lang="ru-RU" sz="1600" spc="10" dirty="0" smtClean="0">
                <a:latin typeface="Trebuchet MS" panose="020B0603020202020204" pitchFamily="34" charset="0"/>
                <a:cs typeface="Verdana"/>
              </a:rPr>
              <a:t> </a:t>
            </a:r>
            <a:r>
              <a:rPr lang="ru-RU" sz="1600" spc="-5" dirty="0" smtClean="0">
                <a:latin typeface="Trebuchet MS" panose="020B0603020202020204" pitchFamily="34" charset="0"/>
                <a:cs typeface="Verdana"/>
              </a:rPr>
              <a:t>223-ФЗ)</a:t>
            </a:r>
            <a:endParaRPr lang="ru-RU" sz="1600" dirty="0" smtClean="0">
              <a:latin typeface="Trebuchet MS" panose="020B0603020202020204" pitchFamily="34" charset="0"/>
              <a:cs typeface="Verdana"/>
            </a:endParaRPr>
          </a:p>
          <a:p>
            <a:pPr marL="12700" marR="5080">
              <a:lnSpc>
                <a:spcPct val="90000"/>
              </a:lnSpc>
            </a:pPr>
            <a:r>
              <a:rPr lang="ru-RU" sz="1600" spc="-5" dirty="0" smtClean="0">
                <a:latin typeface="Trebuchet MS" panose="020B0603020202020204" pitchFamily="34" charset="0"/>
                <a:cs typeface="Verdana"/>
              </a:rPr>
              <a:t>На основании изложенного заказчик </a:t>
            </a:r>
            <a:r>
              <a:rPr lang="ru-RU" sz="1600" b="1" spc="-5" dirty="0" smtClean="0">
                <a:solidFill>
                  <a:srgbClr val="002060"/>
                </a:solidFill>
                <a:latin typeface="Trebuchet MS" panose="020B0603020202020204" pitchFamily="34" charset="0"/>
                <a:cs typeface="Verdana"/>
              </a:rPr>
              <a:t>вправе </a:t>
            </a:r>
            <a:r>
              <a:rPr lang="ru-RU" sz="1600" b="1" dirty="0" smtClean="0">
                <a:solidFill>
                  <a:srgbClr val="002060"/>
                </a:solidFill>
                <a:latin typeface="Trebuchet MS" panose="020B0603020202020204" pitchFamily="34" charset="0"/>
                <a:cs typeface="Verdana"/>
              </a:rPr>
              <a:t>установить </a:t>
            </a:r>
            <a:r>
              <a:rPr lang="ru-RU" sz="1600" b="1" spc="-5" dirty="0" smtClean="0">
                <a:solidFill>
                  <a:srgbClr val="002060"/>
                </a:solidFill>
                <a:latin typeface="Trebuchet MS" panose="020B0603020202020204" pitchFamily="34" charset="0"/>
                <a:cs typeface="Verdana"/>
              </a:rPr>
              <a:t>в положении о  закупке </a:t>
            </a:r>
            <a:r>
              <a:rPr lang="ru-RU" sz="1600" b="1" dirty="0" smtClean="0">
                <a:solidFill>
                  <a:srgbClr val="002060"/>
                </a:solidFill>
                <a:latin typeface="Trebuchet MS" panose="020B0603020202020204" pitchFamily="34" charset="0"/>
                <a:cs typeface="Verdana"/>
              </a:rPr>
              <a:t>случай осуществления </a:t>
            </a:r>
            <a:r>
              <a:rPr lang="ru-RU" sz="1600" b="1" spc="-5" dirty="0" smtClean="0">
                <a:solidFill>
                  <a:srgbClr val="002060"/>
                </a:solidFill>
                <a:latin typeface="Trebuchet MS" panose="020B0603020202020204" pitchFamily="34" charset="0"/>
                <a:cs typeface="Verdana"/>
              </a:rPr>
              <a:t>закупки </a:t>
            </a:r>
            <a:r>
              <a:rPr lang="ru-RU" sz="1600" b="1" dirty="0" smtClean="0">
                <a:solidFill>
                  <a:srgbClr val="002060"/>
                </a:solidFill>
                <a:latin typeface="Trebuchet MS" panose="020B0603020202020204" pitchFamily="34" charset="0"/>
                <a:cs typeface="Verdana"/>
              </a:rPr>
              <a:t>российского </a:t>
            </a:r>
            <a:r>
              <a:rPr lang="ru-RU" sz="1600" b="1" spc="-5" dirty="0" smtClean="0">
                <a:solidFill>
                  <a:srgbClr val="002060"/>
                </a:solidFill>
                <a:latin typeface="Trebuchet MS" panose="020B0603020202020204" pitchFamily="34" charset="0"/>
                <a:cs typeface="Verdana"/>
              </a:rPr>
              <a:t>ПО у единственного </a:t>
            </a:r>
            <a:r>
              <a:rPr lang="ru-RU" sz="1600" b="1" dirty="0" smtClean="0">
                <a:solidFill>
                  <a:srgbClr val="002060"/>
                </a:solidFill>
                <a:latin typeface="Trebuchet MS" panose="020B0603020202020204" pitchFamily="34" charset="0"/>
                <a:cs typeface="Verdana"/>
              </a:rPr>
              <a:t>поставщика </a:t>
            </a:r>
            <a:r>
              <a:rPr lang="ru-RU" sz="1600" b="1" spc="-5" dirty="0" smtClean="0">
                <a:solidFill>
                  <a:srgbClr val="002060"/>
                </a:solidFill>
                <a:latin typeface="Trebuchet MS" panose="020B0603020202020204" pitchFamily="34" charset="0"/>
                <a:cs typeface="Verdana"/>
              </a:rPr>
              <a:t>(исполнителя, </a:t>
            </a:r>
            <a:r>
              <a:rPr lang="ru-RU" sz="1600" b="1" dirty="0" smtClean="0">
                <a:solidFill>
                  <a:srgbClr val="002060"/>
                </a:solidFill>
                <a:latin typeface="Trebuchet MS" panose="020B0603020202020204" pitchFamily="34" charset="0"/>
                <a:cs typeface="Verdana"/>
              </a:rPr>
              <a:t>подрядчика), </a:t>
            </a:r>
            <a:r>
              <a:rPr lang="ru-RU" sz="1600" b="1" spc="-5" dirty="0" smtClean="0">
                <a:solidFill>
                  <a:srgbClr val="002060"/>
                </a:solidFill>
                <a:latin typeface="Trebuchet MS" panose="020B0603020202020204" pitchFamily="34" charset="0"/>
                <a:cs typeface="Verdana"/>
              </a:rPr>
              <a:t>являющегося  его </a:t>
            </a:r>
            <a:r>
              <a:rPr lang="ru-RU" sz="1600" b="1" dirty="0" smtClean="0">
                <a:solidFill>
                  <a:srgbClr val="002060"/>
                </a:solidFill>
                <a:latin typeface="Trebuchet MS" panose="020B0603020202020204" pitchFamily="34" charset="0"/>
                <a:cs typeface="Verdana"/>
              </a:rPr>
              <a:t>разработчиком</a:t>
            </a:r>
            <a:r>
              <a:rPr lang="ru-RU" sz="1600" dirty="0" smtClean="0">
                <a:solidFill>
                  <a:srgbClr val="002060"/>
                </a:solidFill>
                <a:latin typeface="Trebuchet MS" panose="020B0603020202020204" pitchFamily="34" charset="0"/>
                <a:cs typeface="Verdana"/>
              </a:rPr>
              <a:t>,</a:t>
            </a:r>
            <a:r>
              <a:rPr lang="ru-RU" sz="1600" dirty="0" smtClean="0">
                <a:latin typeface="Trebuchet MS" panose="020B0603020202020204" pitchFamily="34" charset="0"/>
                <a:cs typeface="Verdana"/>
              </a:rPr>
              <a:t> </a:t>
            </a:r>
            <a:r>
              <a:rPr lang="ru-RU" sz="1600" spc="-5" dirty="0" smtClean="0">
                <a:latin typeface="Trebuchet MS" panose="020B0603020202020204" pitchFamily="34" charset="0"/>
                <a:cs typeface="Verdana"/>
              </a:rPr>
              <a:t>а </a:t>
            </a:r>
            <a:r>
              <a:rPr lang="ru-RU" sz="1600" dirty="0" smtClean="0">
                <a:latin typeface="Trebuchet MS" panose="020B0603020202020204" pitchFamily="34" charset="0"/>
                <a:cs typeface="Verdana"/>
              </a:rPr>
              <a:t>также </a:t>
            </a:r>
            <a:r>
              <a:rPr lang="ru-RU" sz="1600" spc="-5" dirty="0" smtClean="0">
                <a:latin typeface="Trebuchet MS" panose="020B0603020202020204" pitchFamily="34" charset="0"/>
                <a:cs typeface="Verdana"/>
              </a:rPr>
              <a:t>условия, </a:t>
            </a:r>
            <a:r>
              <a:rPr lang="ru-RU" sz="1600" dirty="0" smtClean="0">
                <a:latin typeface="Trebuchet MS" panose="020B0603020202020204" pitchFamily="34" charset="0"/>
                <a:cs typeface="Verdana"/>
              </a:rPr>
              <a:t>при которых </a:t>
            </a:r>
            <a:r>
              <a:rPr lang="ru-RU" sz="1600" spc="-5" dirty="0" smtClean="0">
                <a:latin typeface="Trebuchet MS" panose="020B0603020202020204" pitchFamily="34" charset="0"/>
                <a:cs typeface="Verdana"/>
              </a:rPr>
              <a:t>заказчик применяет </a:t>
            </a:r>
            <a:r>
              <a:rPr lang="ru-RU" sz="1600" dirty="0" smtClean="0">
                <a:latin typeface="Trebuchet MS" panose="020B0603020202020204" pitchFamily="34" charset="0"/>
                <a:cs typeface="Verdana"/>
              </a:rPr>
              <a:t>такой  </a:t>
            </a:r>
            <a:r>
              <a:rPr lang="ru-RU" sz="1600" spc="-5" dirty="0" smtClean="0">
                <a:latin typeface="Trebuchet MS" panose="020B0603020202020204" pitchFamily="34" charset="0"/>
                <a:cs typeface="Verdana"/>
              </a:rPr>
              <a:t>способ </a:t>
            </a:r>
            <a:r>
              <a:rPr lang="ru-RU" sz="1600" dirty="0" smtClean="0">
                <a:latin typeface="Trebuchet MS" panose="020B0603020202020204" pitchFamily="34" charset="0"/>
                <a:cs typeface="Verdana"/>
              </a:rPr>
              <a:t>закупки, </a:t>
            </a:r>
            <a:r>
              <a:rPr lang="ru-RU" sz="1600" spc="-5" dirty="0" smtClean="0">
                <a:latin typeface="Trebuchet MS" panose="020B0603020202020204" pitchFamily="34" charset="0"/>
                <a:cs typeface="Verdana"/>
              </a:rPr>
              <a:t>в том числе случай, предусматривающий осуществление  закупки российского ПО у единственного поставщика (исполнителя,  </a:t>
            </a:r>
            <a:r>
              <a:rPr lang="ru-RU" sz="1600" dirty="0" smtClean="0">
                <a:latin typeface="Trebuchet MS" panose="020B0603020202020204" pitchFamily="34" charset="0"/>
                <a:cs typeface="Verdana"/>
              </a:rPr>
              <a:t>подрядчика), </a:t>
            </a:r>
            <a:r>
              <a:rPr lang="ru-RU" sz="1600" spc="-5" dirty="0" smtClean="0">
                <a:latin typeface="Trebuchet MS" panose="020B0603020202020204" pitchFamily="34" charset="0"/>
                <a:cs typeface="Verdana"/>
              </a:rPr>
              <a:t>являющегося российской организацией, осуществляющей в  качестве разработчика реализацию особо значимого </a:t>
            </a:r>
            <a:r>
              <a:rPr lang="ru-RU" sz="1600" dirty="0" smtClean="0">
                <a:latin typeface="Trebuchet MS" panose="020B0603020202020204" pitchFamily="34" charset="0"/>
                <a:cs typeface="Verdana"/>
              </a:rPr>
              <a:t>проекта, </a:t>
            </a:r>
            <a:r>
              <a:rPr lang="ru-RU" sz="1600" spc="-5" dirty="0" smtClean="0">
                <a:latin typeface="Trebuchet MS" panose="020B0603020202020204" pitchFamily="34" charset="0"/>
                <a:cs typeface="Verdana"/>
              </a:rPr>
              <a:t>включенного в  перечни, утв. президиумом ПП </a:t>
            </a:r>
            <a:r>
              <a:rPr lang="ru-RU" sz="1600" spc="-10" dirty="0" smtClean="0">
                <a:latin typeface="Trebuchet MS" panose="020B0603020202020204" pitchFamily="34" charset="0"/>
                <a:cs typeface="Verdana"/>
              </a:rPr>
              <a:t>РФ </a:t>
            </a:r>
            <a:r>
              <a:rPr lang="ru-RU" sz="1600" spc="-5" dirty="0" smtClean="0">
                <a:latin typeface="Trebuchet MS" panose="020B0603020202020204" pitchFamily="34" charset="0"/>
                <a:cs typeface="Verdana"/>
              </a:rPr>
              <a:t>от 3 мая </a:t>
            </a:r>
            <a:r>
              <a:rPr lang="ru-RU" sz="1600" dirty="0" smtClean="0">
                <a:latin typeface="Trebuchet MS" panose="020B0603020202020204" pitchFamily="34" charset="0"/>
                <a:cs typeface="Verdana"/>
              </a:rPr>
              <a:t>2019 </a:t>
            </a:r>
            <a:r>
              <a:rPr lang="ru-RU" sz="1600" spc="-5" dirty="0" smtClean="0">
                <a:latin typeface="Trebuchet MS" panose="020B0603020202020204" pitchFamily="34" charset="0"/>
                <a:cs typeface="Verdana"/>
              </a:rPr>
              <a:t>г. № </a:t>
            </a:r>
            <a:r>
              <a:rPr lang="ru-RU" sz="1600" dirty="0" smtClean="0">
                <a:latin typeface="Trebuchet MS" panose="020B0603020202020204" pitchFamily="34" charset="0"/>
                <a:cs typeface="Verdana"/>
              </a:rPr>
              <a:t>550 </a:t>
            </a:r>
            <a:r>
              <a:rPr lang="ru-RU" sz="1600" spc="-5" dirty="0" smtClean="0">
                <a:latin typeface="Trebuchet MS" panose="020B0603020202020204" pitchFamily="34" charset="0"/>
                <a:cs typeface="Verdana"/>
              </a:rPr>
              <a:t>и №</a:t>
            </a:r>
            <a:r>
              <a:rPr lang="ru-RU" sz="1600" spc="80" dirty="0" smtClean="0">
                <a:latin typeface="Trebuchet MS" panose="020B0603020202020204" pitchFamily="34" charset="0"/>
                <a:cs typeface="Verdana"/>
              </a:rPr>
              <a:t> </a:t>
            </a:r>
            <a:r>
              <a:rPr lang="ru-RU" sz="1600" dirty="0" smtClean="0">
                <a:latin typeface="Trebuchet MS" panose="020B0603020202020204" pitchFamily="34" charset="0"/>
                <a:cs typeface="Verdana"/>
              </a:rPr>
              <a:t>555</a:t>
            </a:r>
            <a:endParaRPr lang="ru-RU" sz="1600" dirty="0">
              <a:latin typeface="Trebuchet MS" panose="020B0603020202020204" pitchFamily="34" charset="0"/>
              <a:cs typeface="Verdana"/>
            </a:endParaRPr>
          </a:p>
        </p:txBody>
      </p:sp>
      <p:sp>
        <p:nvSpPr>
          <p:cNvPr id="9" name="Прямоугольник 8"/>
          <p:cNvSpPr/>
          <p:nvPr/>
        </p:nvSpPr>
        <p:spPr>
          <a:xfrm>
            <a:off x="5443" y="152400"/>
            <a:ext cx="8229600" cy="769441"/>
          </a:xfrm>
          <a:prstGeom prst="rect">
            <a:avLst/>
          </a:prstGeom>
        </p:spPr>
        <p:txBody>
          <a:bodyPr wrap="square">
            <a:spAutoFit/>
          </a:bodyPr>
          <a:lstStyle/>
          <a:p>
            <a:pPr marL="12700">
              <a:spcBef>
                <a:spcPts val="105"/>
              </a:spcBef>
            </a:pPr>
            <a:r>
              <a:rPr lang="ru-RU" sz="2200" spc="-5" dirty="0" smtClean="0">
                <a:solidFill>
                  <a:srgbClr val="002060"/>
                </a:solidFill>
                <a:latin typeface="Trebuchet MS" panose="020B0603020202020204" pitchFamily="34" charset="0"/>
                <a:cs typeface="Verdana"/>
              </a:rPr>
              <a:t>Необходимость проведения закупок с подачей заявок (конкурентных/неконкурентных, кроме ЕП)</a:t>
            </a:r>
            <a:endParaRPr lang="ru-RU" sz="2200" dirty="0" smtClean="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371600"/>
            <a:ext cx="9829800" cy="4431983"/>
          </a:xfrm>
          <a:prstGeom prst="rect">
            <a:avLst/>
          </a:prstGeom>
        </p:spPr>
        <p:txBody>
          <a:bodyPr vert="horz" wrap="square" lIns="0" tIns="0" rIns="0" bIns="0" rtlCol="0">
            <a:spAutoFit/>
          </a:bodyPr>
          <a:lstStyle/>
          <a:p>
            <a:pPr marL="298450" marR="5080" indent="-285750">
              <a:buFont typeface="Wingdings" panose="05000000000000000000" pitchFamily="2" charset="2"/>
              <a:buChar char="Ø"/>
            </a:pPr>
            <a:r>
              <a:rPr lang="ru-RU" b="1" spc="-10" dirty="0">
                <a:latin typeface="Trebuchet MS" panose="020B0603020202020204" pitchFamily="34" charset="0"/>
                <a:cs typeface="Verdana"/>
              </a:rPr>
              <a:t>Решение АС </a:t>
            </a:r>
            <a:r>
              <a:rPr lang="ru-RU" b="1" spc="-5" dirty="0">
                <a:latin typeface="Trebuchet MS" panose="020B0603020202020204" pitchFamily="34" charset="0"/>
                <a:cs typeface="Verdana"/>
              </a:rPr>
              <a:t>г. Санкт-Петербурга и Ленинградской области  от 29.12.2023 по </a:t>
            </a:r>
            <a:r>
              <a:rPr lang="ru-RU" b="1" spc="-10" dirty="0">
                <a:latin typeface="Trebuchet MS" panose="020B0603020202020204" pitchFamily="34" charset="0"/>
                <a:cs typeface="Verdana"/>
              </a:rPr>
              <a:t>делу </a:t>
            </a:r>
            <a:r>
              <a:rPr lang="ru-RU" b="1" spc="-5" dirty="0">
                <a:latin typeface="Trebuchet MS" panose="020B0603020202020204" pitchFamily="34" charset="0"/>
                <a:cs typeface="Verdana"/>
              </a:rPr>
              <a:t>№</a:t>
            </a:r>
            <a:r>
              <a:rPr lang="ru-RU" b="1" spc="35" dirty="0">
                <a:latin typeface="Trebuchet MS" panose="020B0603020202020204" pitchFamily="34" charset="0"/>
                <a:cs typeface="Verdana"/>
              </a:rPr>
              <a:t> </a:t>
            </a:r>
            <a:r>
              <a:rPr lang="ru-RU" b="1" spc="-5" dirty="0" smtClean="0">
                <a:latin typeface="Trebuchet MS" panose="020B0603020202020204" pitchFamily="34" charset="0"/>
                <a:cs typeface="Verdana"/>
              </a:rPr>
              <a:t>А56-27490/2023</a:t>
            </a:r>
          </a:p>
          <a:p>
            <a:pPr marL="298450" marR="5080" indent="-285750">
              <a:buFont typeface="Wingdings" panose="05000000000000000000" pitchFamily="2" charset="2"/>
              <a:buChar char="Ø"/>
            </a:pPr>
            <a:endParaRPr lang="ru-RU" dirty="0">
              <a:latin typeface="Trebuchet MS" panose="020B0603020202020204" pitchFamily="34" charset="0"/>
              <a:cs typeface="Verdana"/>
            </a:endParaRPr>
          </a:p>
          <a:p>
            <a:pPr marL="12700" marR="5080"/>
            <a:r>
              <a:rPr spc="-5" dirty="0" err="1" smtClean="0">
                <a:latin typeface="Trebuchet MS" panose="020B0603020202020204" pitchFamily="34" charset="0"/>
                <a:cs typeface="Verdana"/>
              </a:rPr>
              <a:t>Управление</a:t>
            </a:r>
            <a:r>
              <a:rPr spc="-5" dirty="0" smtClean="0">
                <a:latin typeface="Trebuchet MS" panose="020B0603020202020204" pitchFamily="34" charset="0"/>
                <a:cs typeface="Verdana"/>
              </a:rPr>
              <a:t> </a:t>
            </a:r>
            <a:r>
              <a:rPr spc="-5" dirty="0">
                <a:latin typeface="Trebuchet MS" panose="020B0603020202020204" pitchFamily="34" charset="0"/>
                <a:cs typeface="Verdana"/>
              </a:rPr>
              <a:t>установило, </a:t>
            </a:r>
            <a:r>
              <a:rPr spc="5" dirty="0">
                <a:latin typeface="Trebuchet MS" panose="020B0603020202020204" pitchFamily="34" charset="0"/>
                <a:cs typeface="Verdana"/>
              </a:rPr>
              <a:t>что </a:t>
            </a:r>
            <a:r>
              <a:rPr spc="-5" dirty="0">
                <a:latin typeface="Trebuchet MS" panose="020B0603020202020204" pitchFamily="34" charset="0"/>
                <a:cs typeface="Verdana"/>
              </a:rPr>
              <a:t>Предприятием были проведены </a:t>
            </a:r>
            <a:r>
              <a:rPr dirty="0">
                <a:latin typeface="Trebuchet MS" panose="020B0603020202020204" pitchFamily="34" charset="0"/>
                <a:cs typeface="Verdana"/>
              </a:rPr>
              <a:t>ряд </a:t>
            </a:r>
            <a:r>
              <a:rPr spc="-5" dirty="0">
                <a:latin typeface="Trebuchet MS" panose="020B0603020202020204" pitchFamily="34" charset="0"/>
                <a:cs typeface="Verdana"/>
              </a:rPr>
              <a:t>закупок у  единственного поставщика на </a:t>
            </a:r>
            <a:r>
              <a:rPr dirty="0">
                <a:latin typeface="Trebuchet MS" panose="020B0603020202020204" pitchFamily="34" charset="0"/>
                <a:cs typeface="Verdana"/>
              </a:rPr>
              <a:t>конкурентных </a:t>
            </a:r>
            <a:r>
              <a:rPr dirty="0" err="1">
                <a:latin typeface="Trebuchet MS" panose="020B0603020202020204" pitchFamily="34" charset="0"/>
                <a:cs typeface="Verdana"/>
              </a:rPr>
              <a:t>рынках</a:t>
            </a:r>
            <a:r>
              <a:rPr dirty="0">
                <a:latin typeface="Trebuchet MS" panose="020B0603020202020204" pitchFamily="34" charset="0"/>
                <a:cs typeface="Verdana"/>
              </a:rPr>
              <a:t> </a:t>
            </a:r>
            <a:endParaRPr lang="ru-RU" dirty="0" smtClean="0">
              <a:latin typeface="Trebuchet MS" panose="020B0603020202020204" pitchFamily="34" charset="0"/>
              <a:cs typeface="Verdana"/>
            </a:endParaRPr>
          </a:p>
          <a:p>
            <a:pPr marL="12700" marR="5080"/>
            <a:r>
              <a:rPr spc="-5" dirty="0" smtClean="0">
                <a:latin typeface="Trebuchet MS" panose="020B0603020202020204" pitchFamily="34" charset="0"/>
                <a:cs typeface="Verdana"/>
              </a:rPr>
              <a:t>(</a:t>
            </a:r>
            <a:r>
              <a:rPr spc="-5" dirty="0">
                <a:latin typeface="Trebuchet MS" panose="020B0603020202020204" pitchFamily="34" charset="0"/>
                <a:cs typeface="Verdana"/>
              </a:rPr>
              <a:t>оказание услуг по  </a:t>
            </a:r>
            <a:r>
              <a:rPr b="1" spc="-5" dirty="0">
                <a:latin typeface="Trebuchet MS" panose="020B0603020202020204" pitchFamily="34" charset="0"/>
                <a:cs typeface="Verdana"/>
              </a:rPr>
              <a:t>организации деловых поездок </a:t>
            </a:r>
            <a:r>
              <a:rPr spc="-5" dirty="0">
                <a:latin typeface="Trebuchet MS" panose="020B0603020202020204" pitchFamily="34" charset="0"/>
                <a:cs typeface="Verdana"/>
              </a:rPr>
              <a:t>для </a:t>
            </a:r>
            <a:r>
              <a:rPr dirty="0">
                <a:latin typeface="Trebuchet MS" panose="020B0603020202020204" pitchFamily="34" charset="0"/>
                <a:cs typeface="Verdana"/>
              </a:rPr>
              <a:t>работников, </a:t>
            </a:r>
            <a:r>
              <a:rPr spc="-5" dirty="0">
                <a:latin typeface="Trebuchet MS" panose="020B0603020202020204" pitchFamily="34" charset="0"/>
                <a:cs typeface="Verdana"/>
              </a:rPr>
              <a:t>на территории России и за  ее пределами; оказание услуг по </a:t>
            </a:r>
            <a:r>
              <a:rPr b="1" spc="-5" dirty="0">
                <a:latin typeface="Trebuchet MS" panose="020B0603020202020204" pitchFamily="34" charset="0"/>
                <a:cs typeface="Verdana"/>
              </a:rPr>
              <a:t>охране </a:t>
            </a:r>
            <a:r>
              <a:rPr b="1" spc="-5" dirty="0" err="1">
                <a:latin typeface="Trebuchet MS" panose="020B0603020202020204" pitchFamily="34" charset="0"/>
                <a:cs typeface="Verdana"/>
              </a:rPr>
              <a:t>объектов</a:t>
            </a:r>
            <a:r>
              <a:rPr spc="-5" dirty="0" smtClean="0">
                <a:latin typeface="Trebuchet MS" panose="020B0603020202020204" pitchFamily="34" charset="0"/>
                <a:cs typeface="Verdana"/>
              </a:rPr>
              <a:t>;</a:t>
            </a:r>
            <a:endParaRPr lang="ru-RU" spc="-5" dirty="0" smtClean="0">
              <a:latin typeface="Trebuchet MS" panose="020B0603020202020204" pitchFamily="34" charset="0"/>
              <a:cs typeface="Verdana"/>
            </a:endParaRPr>
          </a:p>
          <a:p>
            <a:pPr marL="12700" marR="5080"/>
            <a:r>
              <a:rPr spc="-5" dirty="0" smtClean="0">
                <a:latin typeface="Trebuchet MS" panose="020B0603020202020204" pitchFamily="34" charset="0"/>
                <a:cs typeface="Verdana"/>
              </a:rPr>
              <a:t> </a:t>
            </a:r>
            <a:r>
              <a:rPr spc="-5" dirty="0">
                <a:latin typeface="Trebuchet MS" panose="020B0603020202020204" pitchFamily="34" charset="0"/>
                <a:cs typeface="Verdana"/>
              </a:rPr>
              <a:t>поставка </a:t>
            </a:r>
            <a:r>
              <a:rPr b="1" spc="-5" dirty="0">
                <a:latin typeface="Trebuchet MS" panose="020B0603020202020204" pitchFamily="34" charset="0"/>
                <a:cs typeface="Verdana"/>
              </a:rPr>
              <a:t>новогодних  подарков </a:t>
            </a:r>
            <a:r>
              <a:rPr spc="-5" dirty="0">
                <a:latin typeface="Trebuchet MS" panose="020B0603020202020204" pitchFamily="34" charset="0"/>
                <a:cs typeface="Verdana"/>
              </a:rPr>
              <a:t>(изделия кондитерские сахаристые прочие, не включенные в  другие </a:t>
            </a:r>
            <a:r>
              <a:rPr dirty="0">
                <a:latin typeface="Trebuchet MS" panose="020B0603020202020204" pitchFamily="34" charset="0"/>
                <a:cs typeface="Verdana"/>
              </a:rPr>
              <a:t>группировки), </a:t>
            </a:r>
            <a:endParaRPr lang="ru-RU" dirty="0" smtClean="0">
              <a:latin typeface="Trebuchet MS" panose="020B0603020202020204" pitchFamily="34" charset="0"/>
              <a:cs typeface="Verdana"/>
            </a:endParaRPr>
          </a:p>
          <a:p>
            <a:pPr marL="12700" marR="5080"/>
            <a:r>
              <a:rPr dirty="0" err="1" smtClean="0">
                <a:latin typeface="Trebuchet MS" panose="020B0603020202020204" pitchFamily="34" charset="0"/>
                <a:cs typeface="Verdana"/>
              </a:rPr>
              <a:t>работы</a:t>
            </a:r>
            <a:r>
              <a:rPr dirty="0" smtClean="0">
                <a:latin typeface="Trebuchet MS" panose="020B0603020202020204" pitchFamily="34" charset="0"/>
                <a:cs typeface="Verdana"/>
              </a:rPr>
              <a:t> </a:t>
            </a:r>
            <a:r>
              <a:rPr spc="-5" dirty="0">
                <a:latin typeface="Trebuchet MS" panose="020B0603020202020204" pitchFamily="34" charset="0"/>
                <a:cs typeface="Verdana"/>
              </a:rPr>
              <a:t>по </a:t>
            </a:r>
            <a:r>
              <a:rPr b="1" spc="-5" dirty="0">
                <a:latin typeface="Trebuchet MS" panose="020B0603020202020204" pitchFamily="34" charset="0"/>
                <a:cs typeface="Verdana"/>
              </a:rPr>
              <a:t>благоустройству и озеленению</a:t>
            </a:r>
            <a:r>
              <a:rPr spc="-5" dirty="0">
                <a:latin typeface="Trebuchet MS" panose="020B0603020202020204" pitchFamily="34" charset="0"/>
                <a:cs typeface="Verdana"/>
              </a:rPr>
              <a:t>; </a:t>
            </a:r>
            <a:r>
              <a:rPr dirty="0">
                <a:latin typeface="Trebuchet MS" panose="020B0603020202020204" pitchFamily="34" charset="0"/>
                <a:cs typeface="Verdana"/>
              </a:rPr>
              <a:t>поставка  </a:t>
            </a:r>
            <a:r>
              <a:rPr spc="-5" dirty="0">
                <a:latin typeface="Trebuchet MS" panose="020B0603020202020204" pitchFamily="34" charset="0"/>
                <a:cs typeface="Verdana"/>
              </a:rPr>
              <a:t>и сопровождение экземпляров </a:t>
            </a:r>
            <a:r>
              <a:rPr b="1" spc="-5" dirty="0">
                <a:latin typeface="Trebuchet MS" panose="020B0603020202020204" pitchFamily="34" charset="0"/>
                <a:cs typeface="Verdana"/>
              </a:rPr>
              <a:t>Систем </a:t>
            </a:r>
            <a:r>
              <a:rPr b="1" dirty="0">
                <a:latin typeface="Trebuchet MS" panose="020B0603020202020204" pitchFamily="34" charset="0"/>
                <a:cs typeface="Verdana"/>
              </a:rPr>
              <a:t>Консультант </a:t>
            </a:r>
            <a:r>
              <a:rPr b="1" spc="-5" dirty="0">
                <a:latin typeface="Trebuchet MS" panose="020B0603020202020204" pitchFamily="34" charset="0"/>
                <a:cs typeface="Verdana"/>
              </a:rPr>
              <a:t>Плюс </a:t>
            </a:r>
            <a:r>
              <a:rPr spc="-5" dirty="0">
                <a:latin typeface="Trebuchet MS" panose="020B0603020202020204" pitchFamily="34" charset="0"/>
                <a:cs typeface="Verdana"/>
              </a:rPr>
              <a:t>и другие), в </a:t>
            </a:r>
            <a:r>
              <a:rPr dirty="0">
                <a:latin typeface="Trebuchet MS" panose="020B0603020202020204" pitchFamily="34" charset="0"/>
                <a:cs typeface="Verdana"/>
              </a:rPr>
              <a:t>ходе  </a:t>
            </a:r>
            <a:r>
              <a:rPr spc="-5" dirty="0">
                <a:latin typeface="Trebuchet MS" panose="020B0603020202020204" pitchFamily="34" charset="0"/>
                <a:cs typeface="Verdana"/>
              </a:rPr>
              <a:t>изучения </a:t>
            </a:r>
            <a:r>
              <a:rPr dirty="0">
                <a:latin typeface="Trebuchet MS" panose="020B0603020202020204" pitchFamily="34" charset="0"/>
                <a:cs typeface="Verdana"/>
              </a:rPr>
              <a:t>которых установлено, </a:t>
            </a:r>
            <a:r>
              <a:rPr spc="-5" dirty="0">
                <a:latin typeface="Trebuchet MS" panose="020B0603020202020204" pitchFamily="34" charset="0"/>
                <a:cs typeface="Verdana"/>
              </a:rPr>
              <a:t>что основанием для проведения таких закупок  является </a:t>
            </a:r>
            <a:r>
              <a:rPr dirty="0">
                <a:latin typeface="Trebuchet MS" panose="020B0603020202020204" pitchFamily="34" charset="0"/>
                <a:cs typeface="Verdana"/>
              </a:rPr>
              <a:t>пп. </a:t>
            </a:r>
            <a:r>
              <a:rPr spc="-10" dirty="0">
                <a:latin typeface="Trebuchet MS" panose="020B0603020202020204" pitchFamily="34" charset="0"/>
                <a:cs typeface="Verdana"/>
              </a:rPr>
              <a:t>20 </a:t>
            </a:r>
            <a:r>
              <a:rPr spc="-5" dirty="0">
                <a:latin typeface="Trebuchet MS" panose="020B0603020202020204" pitchFamily="34" charset="0"/>
                <a:cs typeface="Verdana"/>
              </a:rPr>
              <a:t>п. 4.1.4 (возникла </a:t>
            </a:r>
            <a:r>
              <a:rPr b="1" dirty="0">
                <a:latin typeface="Trebuchet MS" panose="020B0603020202020204" pitchFamily="34" charset="0"/>
                <a:cs typeface="Verdana"/>
              </a:rPr>
              <a:t>срочная </a:t>
            </a:r>
            <a:r>
              <a:rPr b="1" spc="-5" dirty="0">
                <a:latin typeface="Trebuchet MS" panose="020B0603020202020204" pitchFamily="34" charset="0"/>
                <a:cs typeface="Verdana"/>
              </a:rPr>
              <a:t>неотложная </a:t>
            </a:r>
            <a:r>
              <a:rPr b="1" dirty="0">
                <a:latin typeface="Trebuchet MS" panose="020B0603020202020204" pitchFamily="34" charset="0"/>
                <a:cs typeface="Verdana"/>
              </a:rPr>
              <a:t>потребность  </a:t>
            </a:r>
            <a:r>
              <a:rPr b="1" spc="-5" dirty="0">
                <a:latin typeface="Trebuchet MS" panose="020B0603020202020204" pitchFamily="34" charset="0"/>
                <a:cs typeface="Verdana"/>
              </a:rPr>
              <a:t>заказчика </a:t>
            </a:r>
            <a:r>
              <a:rPr spc="-5" dirty="0">
                <a:latin typeface="Trebuchet MS" panose="020B0603020202020204" pitchFamily="34" charset="0"/>
                <a:cs typeface="Verdana"/>
              </a:rPr>
              <a:t>в товарах </a:t>
            </a:r>
            <a:r>
              <a:rPr dirty="0">
                <a:latin typeface="Trebuchet MS" panose="020B0603020202020204" pitchFamily="34" charset="0"/>
                <a:cs typeface="Verdana"/>
              </a:rPr>
              <a:t>(работах, </a:t>
            </a:r>
            <a:r>
              <a:rPr spc="-5" dirty="0">
                <a:latin typeface="Trebuchet MS" panose="020B0603020202020204" pitchFamily="34" charset="0"/>
                <a:cs typeface="Verdana"/>
              </a:rPr>
              <a:t>услугах), при </a:t>
            </a:r>
            <a:r>
              <a:rPr dirty="0">
                <a:latin typeface="Trebuchet MS" panose="020B0603020202020204" pitchFamily="34" charset="0"/>
                <a:cs typeface="Verdana"/>
              </a:rPr>
              <a:t>этом товары, </a:t>
            </a:r>
            <a:r>
              <a:rPr spc="-5" dirty="0">
                <a:latin typeface="Trebuchet MS" panose="020B0603020202020204" pitchFamily="34" charset="0"/>
                <a:cs typeface="Verdana"/>
              </a:rPr>
              <a:t>услуги и </a:t>
            </a:r>
            <a:r>
              <a:rPr dirty="0">
                <a:latin typeface="Trebuchet MS" panose="020B0603020202020204" pitchFamily="34" charset="0"/>
                <a:cs typeface="Verdana"/>
              </a:rPr>
              <a:t>работы  подходят под </a:t>
            </a:r>
            <a:r>
              <a:rPr spc="-5" dirty="0">
                <a:latin typeface="Trebuchet MS" panose="020B0603020202020204" pitchFamily="34" charset="0"/>
                <a:cs typeface="Verdana"/>
              </a:rPr>
              <a:t>понятие </a:t>
            </a:r>
            <a:r>
              <a:rPr b="1" spc="-5" dirty="0">
                <a:solidFill>
                  <a:srgbClr val="002060"/>
                </a:solidFill>
                <a:latin typeface="Trebuchet MS" panose="020B0603020202020204" pitchFamily="34" charset="0"/>
                <a:cs typeface="Verdana"/>
              </a:rPr>
              <a:t>постоянных (возобновляемых), закупки </a:t>
            </a:r>
            <a:r>
              <a:rPr b="1" dirty="0">
                <a:solidFill>
                  <a:srgbClr val="002060"/>
                </a:solidFill>
                <a:latin typeface="Trebuchet MS" panose="020B0603020202020204" pitchFamily="34" charset="0"/>
                <a:cs typeface="Verdana"/>
              </a:rPr>
              <a:t>по  </a:t>
            </a:r>
            <a:r>
              <a:rPr b="1" spc="-5" dirty="0">
                <a:solidFill>
                  <a:srgbClr val="002060"/>
                </a:solidFill>
                <a:latin typeface="Trebuchet MS" panose="020B0603020202020204" pitchFamily="34" charset="0"/>
                <a:cs typeface="Verdana"/>
              </a:rPr>
              <a:t>которым обычно планируются заранее, и возникновение </a:t>
            </a:r>
            <a:r>
              <a:rPr b="1" dirty="0">
                <a:solidFill>
                  <a:srgbClr val="002060"/>
                </a:solidFill>
                <a:latin typeface="Trebuchet MS" panose="020B0603020202020204" pitchFamily="34" charset="0"/>
                <a:cs typeface="Verdana"/>
              </a:rPr>
              <a:t>срочной  </a:t>
            </a:r>
            <a:r>
              <a:rPr b="1" spc="-5" dirty="0">
                <a:solidFill>
                  <a:srgbClr val="002060"/>
                </a:solidFill>
                <a:latin typeface="Trebuchet MS" panose="020B0603020202020204" pitchFamily="34" charset="0"/>
                <a:cs typeface="Verdana"/>
              </a:rPr>
              <a:t>потребности в них маловероятно</a:t>
            </a:r>
            <a:endParaRPr dirty="0">
              <a:solidFill>
                <a:srgbClr val="002060"/>
              </a:solidFill>
              <a:latin typeface="Trebuchet MS" panose="020B0603020202020204" pitchFamily="34" charset="0"/>
              <a:cs typeface="Verdana"/>
            </a:endParaRPr>
          </a:p>
        </p:txBody>
      </p:sp>
      <p:sp>
        <p:nvSpPr>
          <p:cNvPr id="6" name="Прямоугольник 5"/>
          <p:cNvSpPr/>
          <p:nvPr/>
        </p:nvSpPr>
        <p:spPr>
          <a:xfrm>
            <a:off x="5443" y="152400"/>
            <a:ext cx="8229600" cy="769441"/>
          </a:xfrm>
          <a:prstGeom prst="rect">
            <a:avLst/>
          </a:prstGeom>
        </p:spPr>
        <p:txBody>
          <a:bodyPr wrap="square">
            <a:spAutoFit/>
          </a:bodyPr>
          <a:lstStyle/>
          <a:p>
            <a:pPr marL="12700">
              <a:spcBef>
                <a:spcPts val="105"/>
              </a:spcBef>
            </a:pPr>
            <a:r>
              <a:rPr lang="ru-RU" sz="2200" spc="-5" dirty="0" smtClean="0">
                <a:solidFill>
                  <a:srgbClr val="002060"/>
                </a:solidFill>
                <a:latin typeface="Trebuchet MS" panose="020B0603020202020204" pitchFamily="34" charset="0"/>
                <a:cs typeface="Verdana"/>
              </a:rPr>
              <a:t>Необходимость проведения закупок с подачей заявок (конкурентных/неконкурентных, кроме ЕП)</a:t>
            </a:r>
            <a:endParaRPr lang="ru-RU" sz="2200" dirty="0" smtClean="0">
              <a:solidFill>
                <a:srgbClr val="002060"/>
              </a:solidFill>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368802" y="888619"/>
            <a:ext cx="2865120" cy="411480"/>
          </a:xfrm>
          <a:prstGeom prst="rect">
            <a:avLst/>
          </a:prstGeom>
        </p:spPr>
        <p:txBody>
          <a:bodyPr vert="horz" wrap="square" lIns="0" tIns="0" rIns="0" bIns="0" rtlCol="0">
            <a:spAutoFit/>
          </a:bodyPr>
          <a:lstStyle/>
          <a:p>
            <a:pPr marL="12700">
              <a:lnSpc>
                <a:spcPct val="100000"/>
              </a:lnSpc>
            </a:pPr>
            <a:r>
              <a:rPr sz="1300" b="1" spc="-5" dirty="0">
                <a:solidFill>
                  <a:srgbClr val="17375E"/>
                </a:solidFill>
                <a:latin typeface="Arial"/>
                <a:cs typeface="Arial"/>
              </a:rPr>
              <a:t>Настройка соответствующих</a:t>
            </a:r>
            <a:r>
              <a:rPr sz="1300" b="1" spc="50" dirty="0">
                <a:solidFill>
                  <a:srgbClr val="17375E"/>
                </a:solidFill>
                <a:latin typeface="Arial"/>
                <a:cs typeface="Arial"/>
              </a:rPr>
              <a:t> </a:t>
            </a:r>
            <a:r>
              <a:rPr sz="1300" b="1" spc="-5" dirty="0">
                <a:solidFill>
                  <a:srgbClr val="17375E"/>
                </a:solidFill>
                <a:latin typeface="Arial"/>
                <a:cs typeface="Arial"/>
              </a:rPr>
              <a:t>прав</a:t>
            </a:r>
            <a:endParaRPr sz="1300">
              <a:latin typeface="Arial"/>
              <a:cs typeface="Arial"/>
            </a:endParaRPr>
          </a:p>
          <a:p>
            <a:pPr marL="12700">
              <a:lnSpc>
                <a:spcPct val="100000"/>
              </a:lnSpc>
            </a:pPr>
            <a:r>
              <a:rPr sz="1300" b="1" spc="-10" dirty="0">
                <a:solidFill>
                  <a:srgbClr val="17375E"/>
                </a:solidFill>
                <a:latin typeface="Arial"/>
                <a:cs typeface="Arial"/>
              </a:rPr>
              <a:t>доступа </a:t>
            </a:r>
            <a:r>
              <a:rPr sz="1300" b="1" dirty="0">
                <a:solidFill>
                  <a:srgbClr val="17375E"/>
                </a:solidFill>
                <a:latin typeface="Arial"/>
                <a:cs typeface="Arial"/>
              </a:rPr>
              <a:t>для</a:t>
            </a:r>
            <a:r>
              <a:rPr sz="1300" b="1" spc="5" dirty="0">
                <a:solidFill>
                  <a:srgbClr val="17375E"/>
                </a:solidFill>
                <a:latin typeface="Arial"/>
                <a:cs typeface="Arial"/>
              </a:rPr>
              <a:t> </a:t>
            </a:r>
            <a:r>
              <a:rPr sz="1300" b="1" spc="-5" dirty="0">
                <a:solidFill>
                  <a:srgbClr val="17375E"/>
                </a:solidFill>
                <a:latin typeface="Arial"/>
                <a:cs typeface="Arial"/>
              </a:rPr>
              <a:t>пользователя</a:t>
            </a:r>
            <a:endParaRPr sz="1300">
              <a:latin typeface="Arial"/>
              <a:cs typeface="Arial"/>
            </a:endParaRPr>
          </a:p>
        </p:txBody>
      </p:sp>
      <p:sp>
        <p:nvSpPr>
          <p:cNvPr id="4" name="object 4"/>
          <p:cNvSpPr txBox="1"/>
          <p:nvPr/>
        </p:nvSpPr>
        <p:spPr>
          <a:xfrm>
            <a:off x="2896361" y="915161"/>
            <a:ext cx="393700" cy="234950"/>
          </a:xfrm>
          <a:prstGeom prst="rect">
            <a:avLst/>
          </a:prstGeom>
          <a:solidFill>
            <a:srgbClr val="F0F5F9"/>
          </a:solidFill>
          <a:ln w="25908">
            <a:solidFill>
              <a:srgbClr val="00AF50"/>
            </a:solidFill>
          </a:ln>
        </p:spPr>
        <p:txBody>
          <a:bodyPr vert="horz" wrap="square" lIns="0" tIns="0" rIns="0" bIns="0" rtlCol="0">
            <a:spAutoFit/>
          </a:bodyPr>
          <a:lstStyle/>
          <a:p>
            <a:pPr algn="ctr">
              <a:lnSpc>
                <a:spcPts val="1614"/>
              </a:lnSpc>
            </a:pPr>
            <a:r>
              <a:rPr sz="1400" b="1" dirty="0">
                <a:solidFill>
                  <a:srgbClr val="17375E"/>
                </a:solidFill>
                <a:latin typeface="Arial"/>
                <a:cs typeface="Arial"/>
              </a:rPr>
              <a:t>2</a:t>
            </a:r>
            <a:endParaRPr sz="1400">
              <a:latin typeface="Arial"/>
              <a:cs typeface="Arial"/>
            </a:endParaRPr>
          </a:p>
        </p:txBody>
      </p:sp>
      <p:sp>
        <p:nvSpPr>
          <p:cNvPr id="5" name="object 5"/>
          <p:cNvSpPr txBox="1"/>
          <p:nvPr/>
        </p:nvSpPr>
        <p:spPr>
          <a:xfrm>
            <a:off x="3355594" y="1329309"/>
            <a:ext cx="2263775" cy="212725"/>
          </a:xfrm>
          <a:prstGeom prst="rect">
            <a:avLst/>
          </a:prstGeom>
        </p:spPr>
        <p:txBody>
          <a:bodyPr vert="horz" wrap="square" lIns="0" tIns="0" rIns="0" bIns="0" rtlCol="0">
            <a:spAutoFit/>
          </a:bodyPr>
          <a:lstStyle/>
          <a:p>
            <a:pPr marL="12700">
              <a:lnSpc>
                <a:spcPct val="100000"/>
              </a:lnSpc>
              <a:tabLst>
                <a:tab pos="1477010" algn="l"/>
                <a:tab pos="2162810" algn="l"/>
              </a:tabLst>
            </a:pPr>
            <a:r>
              <a:rPr sz="1300" spc="-5" dirty="0">
                <a:solidFill>
                  <a:srgbClr val="17375E"/>
                </a:solidFill>
                <a:latin typeface="Arial"/>
                <a:cs typeface="Arial"/>
              </a:rPr>
              <a:t>О</a:t>
            </a:r>
            <a:r>
              <a:rPr sz="1300" spc="0" dirty="0">
                <a:solidFill>
                  <a:srgbClr val="17375E"/>
                </a:solidFill>
                <a:latin typeface="Arial"/>
                <a:cs typeface="Arial"/>
              </a:rPr>
              <a:t>с</a:t>
            </a:r>
            <a:r>
              <a:rPr sz="1300" spc="-20" dirty="0">
                <a:solidFill>
                  <a:srgbClr val="17375E"/>
                </a:solidFill>
                <a:latin typeface="Arial"/>
                <a:cs typeface="Arial"/>
              </a:rPr>
              <a:t>у</a:t>
            </a:r>
            <a:r>
              <a:rPr sz="1300" spc="0" dirty="0">
                <a:solidFill>
                  <a:srgbClr val="17375E"/>
                </a:solidFill>
                <a:latin typeface="Arial"/>
                <a:cs typeface="Arial"/>
              </a:rPr>
              <a:t>щ</a:t>
            </a:r>
            <a:r>
              <a:rPr sz="1300" spc="-5" dirty="0">
                <a:solidFill>
                  <a:srgbClr val="17375E"/>
                </a:solidFill>
                <a:latin typeface="Arial"/>
                <a:cs typeface="Arial"/>
              </a:rPr>
              <a:t>е</a:t>
            </a:r>
            <a:r>
              <a:rPr sz="1300" spc="0" dirty="0">
                <a:solidFill>
                  <a:srgbClr val="17375E"/>
                </a:solidFill>
                <a:latin typeface="Arial"/>
                <a:cs typeface="Arial"/>
              </a:rPr>
              <a:t>с</a:t>
            </a:r>
            <a:r>
              <a:rPr sz="1300" spc="-15" dirty="0">
                <a:solidFill>
                  <a:srgbClr val="17375E"/>
                </a:solidFill>
                <a:latin typeface="Arial"/>
                <a:cs typeface="Arial"/>
              </a:rPr>
              <a:t>т</a:t>
            </a:r>
            <a:r>
              <a:rPr sz="1300" dirty="0">
                <a:solidFill>
                  <a:srgbClr val="17375E"/>
                </a:solidFill>
                <a:latin typeface="Arial"/>
                <a:cs typeface="Arial"/>
              </a:rPr>
              <a:t>в</a:t>
            </a:r>
            <a:r>
              <a:rPr sz="1300" spc="-5" dirty="0">
                <a:solidFill>
                  <a:srgbClr val="17375E"/>
                </a:solidFill>
                <a:latin typeface="Arial"/>
                <a:cs typeface="Arial"/>
              </a:rPr>
              <a:t>лен</a:t>
            </a:r>
            <a:r>
              <a:rPr sz="1300" spc="-10" dirty="0">
                <a:solidFill>
                  <a:srgbClr val="17375E"/>
                </a:solidFill>
                <a:latin typeface="Arial"/>
                <a:cs typeface="Arial"/>
              </a:rPr>
              <a:t>и</a:t>
            </a:r>
            <a:r>
              <a:rPr sz="1300" spc="-5" dirty="0">
                <a:solidFill>
                  <a:srgbClr val="17375E"/>
                </a:solidFill>
                <a:latin typeface="Arial"/>
                <a:cs typeface="Arial"/>
              </a:rPr>
              <a:t>е</a:t>
            </a:r>
            <a:r>
              <a:rPr sz="1300" dirty="0">
                <a:solidFill>
                  <a:srgbClr val="17375E"/>
                </a:solidFill>
                <a:latin typeface="Arial"/>
                <a:cs typeface="Arial"/>
              </a:rPr>
              <a:t>	в</a:t>
            </a:r>
            <a:r>
              <a:rPr sz="1300" spc="-5" dirty="0">
                <a:solidFill>
                  <a:srgbClr val="17375E"/>
                </a:solidFill>
                <a:latin typeface="Arial"/>
                <a:cs typeface="Arial"/>
              </a:rPr>
              <a:t>хо</a:t>
            </a:r>
            <a:r>
              <a:rPr sz="1300" spc="0" dirty="0">
                <a:solidFill>
                  <a:srgbClr val="17375E"/>
                </a:solidFill>
                <a:latin typeface="Arial"/>
                <a:cs typeface="Arial"/>
              </a:rPr>
              <a:t>д</a:t>
            </a:r>
            <a:r>
              <a:rPr sz="1300" spc="-5" dirty="0">
                <a:solidFill>
                  <a:srgbClr val="17375E"/>
                </a:solidFill>
                <a:latin typeface="Arial"/>
                <a:cs typeface="Arial"/>
              </a:rPr>
              <a:t>а</a:t>
            </a:r>
            <a:r>
              <a:rPr sz="1300" dirty="0">
                <a:solidFill>
                  <a:srgbClr val="17375E"/>
                </a:solidFill>
                <a:latin typeface="Arial"/>
                <a:cs typeface="Arial"/>
              </a:rPr>
              <a:t>	</a:t>
            </a:r>
            <a:r>
              <a:rPr sz="1300" spc="-5" dirty="0">
                <a:solidFill>
                  <a:srgbClr val="17375E"/>
                </a:solidFill>
                <a:latin typeface="Arial"/>
                <a:cs typeface="Arial"/>
              </a:rPr>
              <a:t>в</a:t>
            </a:r>
            <a:endParaRPr sz="1300">
              <a:latin typeface="Arial"/>
              <a:cs typeface="Arial"/>
            </a:endParaRPr>
          </a:p>
        </p:txBody>
      </p:sp>
      <p:sp>
        <p:nvSpPr>
          <p:cNvPr id="6" name="object 6"/>
          <p:cNvSpPr txBox="1"/>
          <p:nvPr/>
        </p:nvSpPr>
        <p:spPr>
          <a:xfrm>
            <a:off x="3355594" y="1527428"/>
            <a:ext cx="2099310" cy="212725"/>
          </a:xfrm>
          <a:prstGeom prst="rect">
            <a:avLst/>
          </a:prstGeom>
        </p:spPr>
        <p:txBody>
          <a:bodyPr vert="horz" wrap="square" lIns="0" tIns="0" rIns="0" bIns="0" rtlCol="0">
            <a:spAutoFit/>
          </a:bodyPr>
          <a:lstStyle/>
          <a:p>
            <a:pPr marL="12700">
              <a:lnSpc>
                <a:spcPct val="100000"/>
              </a:lnSpc>
              <a:tabLst>
                <a:tab pos="1006475" algn="l"/>
                <a:tab pos="1998345" algn="l"/>
              </a:tabLst>
            </a:pPr>
            <a:r>
              <a:rPr sz="1300" spc="-5" dirty="0">
                <a:solidFill>
                  <a:srgbClr val="17375E"/>
                </a:solidFill>
                <a:latin typeface="Arial"/>
                <a:cs typeface="Arial"/>
              </a:rPr>
              <a:t>к</a:t>
            </a:r>
            <a:r>
              <a:rPr sz="1300" dirty="0">
                <a:solidFill>
                  <a:srgbClr val="17375E"/>
                </a:solidFill>
                <a:latin typeface="Arial"/>
                <a:cs typeface="Arial"/>
              </a:rPr>
              <a:t>а</a:t>
            </a:r>
            <a:r>
              <a:rPr sz="1300" spc="-5" dirty="0">
                <a:solidFill>
                  <a:srgbClr val="17375E"/>
                </a:solidFill>
                <a:latin typeface="Arial"/>
                <a:cs typeface="Arial"/>
              </a:rPr>
              <a:t>бин</a:t>
            </a:r>
            <a:r>
              <a:rPr sz="1300" spc="0" dirty="0">
                <a:solidFill>
                  <a:srgbClr val="17375E"/>
                </a:solidFill>
                <a:latin typeface="Arial"/>
                <a:cs typeface="Arial"/>
              </a:rPr>
              <a:t>е</a:t>
            </a:r>
            <a:r>
              <a:rPr sz="1300" spc="-5" dirty="0">
                <a:solidFill>
                  <a:srgbClr val="17375E"/>
                </a:solidFill>
                <a:latin typeface="Arial"/>
                <a:cs typeface="Arial"/>
              </a:rPr>
              <a:t>т.</a:t>
            </a:r>
            <a:r>
              <a:rPr sz="1300" dirty="0">
                <a:solidFill>
                  <a:srgbClr val="17375E"/>
                </a:solidFill>
                <a:latin typeface="Arial"/>
                <a:cs typeface="Arial"/>
              </a:rPr>
              <a:t>	</a:t>
            </a:r>
            <a:r>
              <a:rPr sz="1300" spc="-5" dirty="0">
                <a:solidFill>
                  <a:srgbClr val="17375E"/>
                </a:solidFill>
                <a:latin typeface="Arial"/>
                <a:cs typeface="Arial"/>
              </a:rPr>
              <a:t>Пе</a:t>
            </a:r>
            <a:r>
              <a:rPr sz="1300" dirty="0">
                <a:solidFill>
                  <a:srgbClr val="17375E"/>
                </a:solidFill>
                <a:latin typeface="Arial"/>
                <a:cs typeface="Arial"/>
              </a:rPr>
              <a:t>р</a:t>
            </a:r>
            <a:r>
              <a:rPr sz="1300" spc="-5" dirty="0">
                <a:solidFill>
                  <a:srgbClr val="17375E"/>
                </a:solidFill>
                <a:latin typeface="Arial"/>
                <a:cs typeface="Arial"/>
              </a:rPr>
              <a:t>е</a:t>
            </a:r>
            <a:r>
              <a:rPr sz="1300" dirty="0">
                <a:solidFill>
                  <a:srgbClr val="17375E"/>
                </a:solidFill>
                <a:latin typeface="Arial"/>
                <a:cs typeface="Arial"/>
              </a:rPr>
              <a:t>йт</a:t>
            </a:r>
            <a:r>
              <a:rPr sz="1300" spc="-5" dirty="0">
                <a:solidFill>
                  <a:srgbClr val="17375E"/>
                </a:solidFill>
                <a:latin typeface="Arial"/>
                <a:cs typeface="Arial"/>
              </a:rPr>
              <a:t>и</a:t>
            </a:r>
            <a:r>
              <a:rPr sz="1300" dirty="0">
                <a:solidFill>
                  <a:srgbClr val="17375E"/>
                </a:solidFill>
                <a:latin typeface="Arial"/>
                <a:cs typeface="Arial"/>
              </a:rPr>
              <a:t>	</a:t>
            </a:r>
            <a:r>
              <a:rPr sz="1300" spc="-5" dirty="0">
                <a:solidFill>
                  <a:srgbClr val="17375E"/>
                </a:solidFill>
                <a:latin typeface="Arial"/>
                <a:cs typeface="Arial"/>
              </a:rPr>
              <a:t>в</a:t>
            </a:r>
            <a:endParaRPr sz="1300">
              <a:latin typeface="Arial"/>
              <a:cs typeface="Arial"/>
            </a:endParaRPr>
          </a:p>
        </p:txBody>
      </p:sp>
      <p:sp>
        <p:nvSpPr>
          <p:cNvPr id="7" name="object 7"/>
          <p:cNvSpPr txBox="1"/>
          <p:nvPr/>
        </p:nvSpPr>
        <p:spPr>
          <a:xfrm>
            <a:off x="5765419" y="1329309"/>
            <a:ext cx="664210" cy="410845"/>
          </a:xfrm>
          <a:prstGeom prst="rect">
            <a:avLst/>
          </a:prstGeom>
        </p:spPr>
        <p:txBody>
          <a:bodyPr vert="horz" wrap="square" lIns="0" tIns="0" rIns="0" bIns="0" rtlCol="0">
            <a:spAutoFit/>
          </a:bodyPr>
          <a:lstStyle/>
          <a:p>
            <a:pPr marL="12700" marR="5080" indent="62230">
              <a:lnSpc>
                <a:spcPct val="100000"/>
              </a:lnSpc>
            </a:pPr>
            <a:r>
              <a:rPr sz="1300" spc="-5" dirty="0">
                <a:solidFill>
                  <a:srgbClr val="17375E"/>
                </a:solidFill>
                <a:latin typeface="Arial"/>
                <a:cs typeface="Arial"/>
              </a:rPr>
              <a:t>л</a:t>
            </a:r>
            <a:r>
              <a:rPr sz="1300" dirty="0">
                <a:solidFill>
                  <a:srgbClr val="17375E"/>
                </a:solidFill>
                <a:latin typeface="Arial"/>
                <a:cs typeface="Arial"/>
              </a:rPr>
              <a:t>и</a:t>
            </a:r>
            <a:r>
              <a:rPr sz="1300" spc="-5" dirty="0">
                <a:solidFill>
                  <a:srgbClr val="17375E"/>
                </a:solidFill>
                <a:latin typeface="Arial"/>
                <a:cs typeface="Arial"/>
              </a:rPr>
              <a:t>чный  </a:t>
            </a:r>
            <a:r>
              <a:rPr sz="1300" spc="0" dirty="0">
                <a:solidFill>
                  <a:srgbClr val="17375E"/>
                </a:solidFill>
                <a:latin typeface="Arial"/>
                <a:cs typeface="Arial"/>
              </a:rPr>
              <a:t>р</a:t>
            </a:r>
            <a:r>
              <a:rPr sz="1300" spc="-5" dirty="0">
                <a:solidFill>
                  <a:srgbClr val="17375E"/>
                </a:solidFill>
                <a:latin typeface="Arial"/>
                <a:cs typeface="Arial"/>
              </a:rPr>
              <a:t>а</a:t>
            </a:r>
            <a:r>
              <a:rPr sz="1300" dirty="0">
                <a:solidFill>
                  <a:srgbClr val="17375E"/>
                </a:solidFill>
                <a:latin typeface="Arial"/>
                <a:cs typeface="Arial"/>
              </a:rPr>
              <a:t>з</a:t>
            </a:r>
            <a:r>
              <a:rPr sz="1300" spc="0" dirty="0">
                <a:solidFill>
                  <a:srgbClr val="17375E"/>
                </a:solidFill>
                <a:latin typeface="Arial"/>
                <a:cs typeface="Arial"/>
              </a:rPr>
              <a:t>д</a:t>
            </a:r>
            <a:r>
              <a:rPr sz="1300" spc="-5" dirty="0">
                <a:solidFill>
                  <a:srgbClr val="17375E"/>
                </a:solidFill>
                <a:latin typeface="Arial"/>
                <a:cs typeface="Arial"/>
              </a:rPr>
              <a:t>е</a:t>
            </a:r>
            <a:r>
              <a:rPr sz="1300" spc="0" dirty="0">
                <a:solidFill>
                  <a:srgbClr val="17375E"/>
                </a:solidFill>
                <a:latin typeface="Arial"/>
                <a:cs typeface="Arial"/>
              </a:rPr>
              <a:t>л</a:t>
            </a:r>
            <a:r>
              <a:rPr sz="1300" spc="-5" dirty="0">
                <a:solidFill>
                  <a:srgbClr val="17375E"/>
                </a:solidFill>
                <a:latin typeface="Arial"/>
                <a:cs typeface="Arial"/>
              </a:rPr>
              <a:t>е</a:t>
            </a:r>
            <a:endParaRPr sz="1300">
              <a:latin typeface="Arial"/>
              <a:cs typeface="Arial"/>
            </a:endParaRPr>
          </a:p>
        </p:txBody>
      </p:sp>
      <p:sp>
        <p:nvSpPr>
          <p:cNvPr id="8" name="object 8"/>
          <p:cNvSpPr txBox="1"/>
          <p:nvPr/>
        </p:nvSpPr>
        <p:spPr>
          <a:xfrm>
            <a:off x="3355594" y="1725548"/>
            <a:ext cx="3075305" cy="411480"/>
          </a:xfrm>
          <a:prstGeom prst="rect">
            <a:avLst/>
          </a:prstGeom>
        </p:spPr>
        <p:txBody>
          <a:bodyPr vert="horz" wrap="square" lIns="0" tIns="0" rIns="0" bIns="0" rtlCol="0">
            <a:spAutoFit/>
          </a:bodyPr>
          <a:lstStyle/>
          <a:p>
            <a:pPr marL="12700">
              <a:lnSpc>
                <a:spcPct val="100000"/>
              </a:lnSpc>
              <a:tabLst>
                <a:tab pos="1911350" algn="l"/>
              </a:tabLst>
            </a:pPr>
            <a:r>
              <a:rPr sz="1300" spc="-5" dirty="0">
                <a:solidFill>
                  <a:srgbClr val="17375E"/>
                </a:solidFill>
                <a:latin typeface="Arial"/>
                <a:cs typeface="Arial"/>
              </a:rPr>
              <a:t>«Управление	организацией»</a:t>
            </a:r>
            <a:endParaRPr sz="1300">
              <a:latin typeface="Arial"/>
              <a:cs typeface="Arial"/>
            </a:endParaRPr>
          </a:p>
          <a:p>
            <a:pPr marL="12700">
              <a:lnSpc>
                <a:spcPct val="100000"/>
              </a:lnSpc>
              <a:tabLst>
                <a:tab pos="1457325" algn="l"/>
                <a:tab pos="2200910" algn="l"/>
                <a:tab pos="2974340" algn="l"/>
              </a:tabLst>
            </a:pPr>
            <a:r>
              <a:rPr sz="1300" spc="-15" dirty="0">
                <a:solidFill>
                  <a:srgbClr val="17375E"/>
                </a:solidFill>
                <a:latin typeface="Arial"/>
                <a:cs typeface="Arial"/>
              </a:rPr>
              <a:t>в</a:t>
            </a:r>
            <a:r>
              <a:rPr sz="1300" spc="-5" dirty="0">
                <a:solidFill>
                  <a:srgbClr val="17375E"/>
                </a:solidFill>
                <a:latin typeface="Arial"/>
                <a:cs typeface="Arial"/>
              </a:rPr>
              <a:t>е</a:t>
            </a:r>
            <a:r>
              <a:rPr sz="1300" dirty="0">
                <a:solidFill>
                  <a:srgbClr val="17375E"/>
                </a:solidFill>
                <a:latin typeface="Arial"/>
                <a:cs typeface="Arial"/>
              </a:rPr>
              <a:t>р</a:t>
            </a:r>
            <a:r>
              <a:rPr sz="1300" spc="-5" dirty="0">
                <a:solidFill>
                  <a:srgbClr val="17375E"/>
                </a:solidFill>
                <a:latin typeface="Arial"/>
                <a:cs typeface="Arial"/>
              </a:rPr>
              <a:t>т</a:t>
            </a:r>
            <a:r>
              <a:rPr sz="1300" spc="-15" dirty="0">
                <a:solidFill>
                  <a:srgbClr val="17375E"/>
                </a:solidFill>
                <a:latin typeface="Arial"/>
                <a:cs typeface="Arial"/>
              </a:rPr>
              <a:t>и</a:t>
            </a:r>
            <a:r>
              <a:rPr sz="1300" spc="5" dirty="0">
                <a:solidFill>
                  <a:srgbClr val="17375E"/>
                </a:solidFill>
                <a:latin typeface="Arial"/>
                <a:cs typeface="Arial"/>
              </a:rPr>
              <a:t>к</a:t>
            </a:r>
            <a:r>
              <a:rPr sz="1300" spc="-5" dirty="0">
                <a:solidFill>
                  <a:srgbClr val="17375E"/>
                </a:solidFill>
                <a:latin typeface="Arial"/>
                <a:cs typeface="Arial"/>
              </a:rPr>
              <a:t>а</a:t>
            </a:r>
            <a:r>
              <a:rPr sz="1300" dirty="0">
                <a:solidFill>
                  <a:srgbClr val="17375E"/>
                </a:solidFill>
                <a:latin typeface="Arial"/>
                <a:cs typeface="Arial"/>
              </a:rPr>
              <a:t>л</a:t>
            </a:r>
            <a:r>
              <a:rPr sz="1300" spc="-10" dirty="0">
                <a:solidFill>
                  <a:srgbClr val="17375E"/>
                </a:solidFill>
                <a:latin typeface="Arial"/>
                <a:cs typeface="Arial"/>
              </a:rPr>
              <a:t>ь</a:t>
            </a:r>
            <a:r>
              <a:rPr sz="1300" spc="-5" dirty="0">
                <a:solidFill>
                  <a:srgbClr val="17375E"/>
                </a:solidFill>
                <a:latin typeface="Arial"/>
                <a:cs typeface="Arial"/>
              </a:rPr>
              <a:t>но</a:t>
            </a:r>
            <a:r>
              <a:rPr sz="1300" spc="-10" dirty="0">
                <a:solidFill>
                  <a:srgbClr val="17375E"/>
                </a:solidFill>
                <a:latin typeface="Arial"/>
                <a:cs typeface="Arial"/>
              </a:rPr>
              <a:t>г</a:t>
            </a:r>
            <a:r>
              <a:rPr sz="1300" spc="-5" dirty="0">
                <a:solidFill>
                  <a:srgbClr val="17375E"/>
                </a:solidFill>
                <a:latin typeface="Arial"/>
                <a:cs typeface="Arial"/>
              </a:rPr>
              <a:t>о</a:t>
            </a:r>
            <a:r>
              <a:rPr sz="1300" dirty="0">
                <a:solidFill>
                  <a:srgbClr val="17375E"/>
                </a:solidFill>
                <a:latin typeface="Arial"/>
                <a:cs typeface="Arial"/>
              </a:rPr>
              <a:t>	м</a:t>
            </a:r>
            <a:r>
              <a:rPr sz="1300" spc="-5" dirty="0">
                <a:solidFill>
                  <a:srgbClr val="17375E"/>
                </a:solidFill>
                <a:latin typeface="Arial"/>
                <a:cs typeface="Arial"/>
              </a:rPr>
              <a:t>еню</a:t>
            </a:r>
            <a:r>
              <a:rPr sz="1300" dirty="0">
                <a:solidFill>
                  <a:srgbClr val="17375E"/>
                </a:solidFill>
                <a:latin typeface="Arial"/>
                <a:cs typeface="Arial"/>
              </a:rPr>
              <a:t>	</a:t>
            </a:r>
            <a:r>
              <a:rPr sz="1300" spc="-5" dirty="0">
                <a:solidFill>
                  <a:srgbClr val="17375E"/>
                </a:solidFill>
                <a:latin typeface="Arial"/>
                <a:cs typeface="Arial"/>
              </a:rPr>
              <a:t>сл</a:t>
            </a:r>
            <a:r>
              <a:rPr sz="1300" spc="-10" dirty="0">
                <a:solidFill>
                  <a:srgbClr val="17375E"/>
                </a:solidFill>
                <a:latin typeface="Arial"/>
                <a:cs typeface="Arial"/>
              </a:rPr>
              <a:t>е</a:t>
            </a:r>
            <a:r>
              <a:rPr sz="1300" dirty="0">
                <a:solidFill>
                  <a:srgbClr val="17375E"/>
                </a:solidFill>
                <a:latin typeface="Arial"/>
                <a:cs typeface="Arial"/>
              </a:rPr>
              <a:t>в</a:t>
            </a:r>
            <a:r>
              <a:rPr sz="1300" spc="-5" dirty="0">
                <a:solidFill>
                  <a:srgbClr val="17375E"/>
                </a:solidFill>
                <a:latin typeface="Arial"/>
                <a:cs typeface="Arial"/>
              </a:rPr>
              <a:t>а</a:t>
            </a:r>
            <a:r>
              <a:rPr sz="1300" dirty="0">
                <a:solidFill>
                  <a:srgbClr val="17375E"/>
                </a:solidFill>
                <a:latin typeface="Arial"/>
                <a:cs typeface="Arial"/>
              </a:rPr>
              <a:t>	</a:t>
            </a:r>
            <a:r>
              <a:rPr sz="1300" spc="-5" dirty="0">
                <a:solidFill>
                  <a:srgbClr val="17375E"/>
                </a:solidFill>
                <a:latin typeface="Arial"/>
                <a:cs typeface="Arial"/>
              </a:rPr>
              <a:t>в</a:t>
            </a:r>
            <a:endParaRPr sz="1300">
              <a:latin typeface="Arial"/>
              <a:cs typeface="Arial"/>
            </a:endParaRPr>
          </a:p>
        </p:txBody>
      </p:sp>
      <p:sp>
        <p:nvSpPr>
          <p:cNvPr id="9" name="object 9"/>
          <p:cNvSpPr txBox="1"/>
          <p:nvPr/>
        </p:nvSpPr>
        <p:spPr>
          <a:xfrm>
            <a:off x="2884170" y="1372361"/>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725">
              <a:lnSpc>
                <a:spcPts val="1310"/>
              </a:lnSpc>
            </a:pPr>
            <a:r>
              <a:rPr sz="1100" b="1" dirty="0">
                <a:solidFill>
                  <a:srgbClr val="17375E"/>
                </a:solidFill>
                <a:latin typeface="Arial"/>
                <a:cs typeface="Arial"/>
              </a:rPr>
              <a:t>2.1</a:t>
            </a:r>
            <a:endParaRPr sz="1100">
              <a:latin typeface="Arial"/>
              <a:cs typeface="Arial"/>
            </a:endParaRPr>
          </a:p>
        </p:txBody>
      </p:sp>
      <p:sp>
        <p:nvSpPr>
          <p:cNvPr id="10" name="object 10"/>
          <p:cNvSpPr txBox="1"/>
          <p:nvPr/>
        </p:nvSpPr>
        <p:spPr>
          <a:xfrm>
            <a:off x="3355594" y="2122170"/>
            <a:ext cx="2875915" cy="1110615"/>
          </a:xfrm>
          <a:prstGeom prst="rect">
            <a:avLst/>
          </a:prstGeom>
        </p:spPr>
        <p:txBody>
          <a:bodyPr vert="horz" wrap="square" lIns="0" tIns="0" rIns="0" bIns="0" rtlCol="0">
            <a:spAutoFit/>
          </a:bodyPr>
          <a:lstStyle/>
          <a:p>
            <a:pPr marL="12700">
              <a:lnSpc>
                <a:spcPct val="100000"/>
              </a:lnSpc>
            </a:pPr>
            <a:r>
              <a:rPr sz="1300" spc="-5" dirty="0">
                <a:solidFill>
                  <a:srgbClr val="17375E"/>
                </a:solidFill>
                <a:latin typeface="Arial"/>
                <a:cs typeface="Arial"/>
              </a:rPr>
              <a:t>«Пользователи</a:t>
            </a:r>
            <a:r>
              <a:rPr sz="1300" spc="-15" dirty="0">
                <a:solidFill>
                  <a:srgbClr val="17375E"/>
                </a:solidFill>
                <a:latin typeface="Arial"/>
                <a:cs typeface="Arial"/>
              </a:rPr>
              <a:t> </a:t>
            </a:r>
            <a:r>
              <a:rPr sz="1300" spc="-5" dirty="0">
                <a:solidFill>
                  <a:srgbClr val="17375E"/>
                </a:solidFill>
                <a:latin typeface="Arial"/>
                <a:cs typeface="Arial"/>
              </a:rPr>
              <a:t>организации».</a:t>
            </a:r>
            <a:endParaRPr sz="1300">
              <a:latin typeface="Arial"/>
              <a:cs typeface="Arial"/>
            </a:endParaRPr>
          </a:p>
          <a:p>
            <a:pPr marL="12700" marR="5080">
              <a:lnSpc>
                <a:spcPct val="100000"/>
              </a:lnSpc>
              <a:spcBef>
                <a:spcPts val="825"/>
              </a:spcBef>
            </a:pPr>
            <a:r>
              <a:rPr sz="1300" spc="-5" dirty="0">
                <a:solidFill>
                  <a:srgbClr val="17375E"/>
                </a:solidFill>
                <a:latin typeface="Arial"/>
                <a:cs typeface="Arial"/>
              </a:rPr>
              <a:t>Далее в контекстном меню  пользователя, которому необходимо  выдать доверенность, </a:t>
            </a:r>
            <a:r>
              <a:rPr sz="1300" spc="-10" dirty="0">
                <a:solidFill>
                  <a:srgbClr val="17375E"/>
                </a:solidFill>
                <a:latin typeface="Arial"/>
                <a:cs typeface="Arial"/>
              </a:rPr>
              <a:t>перейти</a:t>
            </a:r>
            <a:r>
              <a:rPr sz="1300" spc="60" dirty="0">
                <a:solidFill>
                  <a:srgbClr val="17375E"/>
                </a:solidFill>
                <a:latin typeface="Arial"/>
                <a:cs typeface="Arial"/>
              </a:rPr>
              <a:t> </a:t>
            </a:r>
            <a:r>
              <a:rPr sz="1300" spc="-5" dirty="0">
                <a:solidFill>
                  <a:srgbClr val="17375E"/>
                </a:solidFill>
                <a:latin typeface="Arial"/>
                <a:cs typeface="Arial"/>
              </a:rPr>
              <a:t>в</a:t>
            </a:r>
            <a:endParaRPr sz="1300">
              <a:latin typeface="Arial"/>
              <a:cs typeface="Arial"/>
            </a:endParaRPr>
          </a:p>
          <a:p>
            <a:pPr marL="12700">
              <a:lnSpc>
                <a:spcPct val="100000"/>
              </a:lnSpc>
            </a:pPr>
            <a:r>
              <a:rPr sz="1300" spc="-5" dirty="0">
                <a:solidFill>
                  <a:srgbClr val="17375E"/>
                </a:solidFill>
                <a:latin typeface="Arial"/>
                <a:cs typeface="Arial"/>
              </a:rPr>
              <a:t>«Права</a:t>
            </a:r>
            <a:r>
              <a:rPr sz="1300" spc="-50" dirty="0">
                <a:solidFill>
                  <a:srgbClr val="17375E"/>
                </a:solidFill>
                <a:latin typeface="Arial"/>
                <a:cs typeface="Arial"/>
              </a:rPr>
              <a:t> </a:t>
            </a:r>
            <a:r>
              <a:rPr sz="1300" spc="-5" dirty="0">
                <a:solidFill>
                  <a:srgbClr val="17375E"/>
                </a:solidFill>
                <a:latin typeface="Arial"/>
                <a:cs typeface="Arial"/>
              </a:rPr>
              <a:t>пользователя»</a:t>
            </a:r>
            <a:endParaRPr sz="1300">
              <a:latin typeface="Arial"/>
              <a:cs typeface="Arial"/>
            </a:endParaRPr>
          </a:p>
        </p:txBody>
      </p:sp>
      <p:sp>
        <p:nvSpPr>
          <p:cNvPr id="11" name="object 11"/>
          <p:cNvSpPr txBox="1"/>
          <p:nvPr/>
        </p:nvSpPr>
        <p:spPr>
          <a:xfrm>
            <a:off x="2884170" y="2468117"/>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725">
              <a:lnSpc>
                <a:spcPts val="1310"/>
              </a:lnSpc>
            </a:pPr>
            <a:r>
              <a:rPr sz="1100" b="1" dirty="0">
                <a:solidFill>
                  <a:srgbClr val="17375E"/>
                </a:solidFill>
                <a:latin typeface="Arial"/>
                <a:cs typeface="Arial"/>
              </a:rPr>
              <a:t>2.2</a:t>
            </a:r>
            <a:endParaRPr sz="1100">
              <a:latin typeface="Arial"/>
              <a:cs typeface="Arial"/>
            </a:endParaRPr>
          </a:p>
        </p:txBody>
      </p:sp>
      <p:sp>
        <p:nvSpPr>
          <p:cNvPr id="12" name="object 12"/>
          <p:cNvSpPr txBox="1">
            <a:spLocks noGrp="1"/>
          </p:cNvSpPr>
          <p:nvPr>
            <p:ph type="title"/>
          </p:nvPr>
        </p:nvSpPr>
        <p:spPr>
          <a:xfrm>
            <a:off x="167258" y="256569"/>
            <a:ext cx="10515600" cy="338554"/>
          </a:xfrm>
          <a:prstGeom prst="rect">
            <a:avLst/>
          </a:prstGeom>
        </p:spPr>
        <p:txBody>
          <a:bodyPr vert="horz" wrap="square" lIns="0" tIns="0" rIns="0" bIns="0" rtlCol="0">
            <a:spAutoFit/>
          </a:bodyPr>
          <a:lstStyle/>
          <a:p>
            <a:pPr>
              <a:lnSpc>
                <a:spcPct val="100000"/>
              </a:lnSpc>
            </a:pPr>
            <a:r>
              <a:rPr sz="2200" spc="-10" dirty="0">
                <a:solidFill>
                  <a:srgbClr val="002060"/>
                </a:solidFill>
                <a:latin typeface="Trebuchet MS" panose="020B0603020202020204" pitchFamily="34" charset="0"/>
              </a:rPr>
              <a:t>ФОРМИРОВАНИЕ </a:t>
            </a:r>
            <a:r>
              <a:rPr sz="2200" spc="-5" dirty="0">
                <a:solidFill>
                  <a:srgbClr val="002060"/>
                </a:solidFill>
                <a:latin typeface="Trebuchet MS" panose="020B0603020202020204" pitchFamily="34" charset="0"/>
              </a:rPr>
              <a:t>МЧД</a:t>
            </a:r>
            <a:r>
              <a:rPr sz="2200" spc="-114" dirty="0">
                <a:solidFill>
                  <a:srgbClr val="002060"/>
                </a:solidFill>
                <a:latin typeface="Trebuchet MS" panose="020B0603020202020204" pitchFamily="34" charset="0"/>
              </a:rPr>
              <a:t> </a:t>
            </a:r>
            <a:r>
              <a:rPr sz="2200" dirty="0">
                <a:solidFill>
                  <a:srgbClr val="002060"/>
                </a:solidFill>
                <a:latin typeface="Trebuchet MS" panose="020B0603020202020204" pitchFamily="34" charset="0"/>
              </a:rPr>
              <a:t>223-ФЗ</a:t>
            </a:r>
          </a:p>
        </p:txBody>
      </p:sp>
      <p:sp>
        <p:nvSpPr>
          <p:cNvPr id="13" name="object 13"/>
          <p:cNvSpPr/>
          <p:nvPr/>
        </p:nvSpPr>
        <p:spPr>
          <a:xfrm>
            <a:off x="266700" y="925067"/>
            <a:ext cx="2514600" cy="3861815"/>
          </a:xfrm>
          <a:prstGeom prst="rect">
            <a:avLst/>
          </a:prstGeom>
          <a:blipFill>
            <a:blip r:embed="rId2" cstate="print"/>
            <a:stretch>
              <a:fillRect/>
            </a:stretch>
          </a:blipFill>
        </p:spPr>
        <p:txBody>
          <a:bodyPr wrap="square" lIns="0" tIns="0" rIns="0" bIns="0" rtlCol="0"/>
          <a:lstStyle/>
          <a:p>
            <a:endParaRPr/>
          </a:p>
        </p:txBody>
      </p:sp>
      <p:sp>
        <p:nvSpPr>
          <p:cNvPr id="14" name="object 14"/>
          <p:cNvSpPr txBox="1"/>
          <p:nvPr/>
        </p:nvSpPr>
        <p:spPr>
          <a:xfrm>
            <a:off x="2210561" y="1677161"/>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725">
              <a:lnSpc>
                <a:spcPts val="1310"/>
              </a:lnSpc>
            </a:pPr>
            <a:r>
              <a:rPr sz="1100" b="1" dirty="0">
                <a:solidFill>
                  <a:srgbClr val="17375E"/>
                </a:solidFill>
                <a:latin typeface="Arial"/>
                <a:cs typeface="Arial"/>
              </a:rPr>
              <a:t>2.1</a:t>
            </a:r>
            <a:endParaRPr sz="1100">
              <a:latin typeface="Arial"/>
              <a:cs typeface="Arial"/>
            </a:endParaRPr>
          </a:p>
        </p:txBody>
      </p:sp>
      <p:sp>
        <p:nvSpPr>
          <p:cNvPr id="15" name="object 15"/>
          <p:cNvSpPr/>
          <p:nvPr/>
        </p:nvSpPr>
        <p:spPr>
          <a:xfrm>
            <a:off x="2151888" y="3810000"/>
            <a:ext cx="8359140" cy="2433828"/>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5450585" y="5278373"/>
            <a:ext cx="467995" cy="184785"/>
          </a:xfrm>
          <a:custGeom>
            <a:avLst/>
            <a:gdLst/>
            <a:ahLst/>
            <a:cxnLst/>
            <a:rect l="l" t="t" r="r" b="b"/>
            <a:pathLst>
              <a:path w="467995" h="184785">
                <a:moveTo>
                  <a:pt x="0" y="184403"/>
                </a:moveTo>
                <a:lnTo>
                  <a:pt x="467867" y="184403"/>
                </a:lnTo>
                <a:lnTo>
                  <a:pt x="467867" y="0"/>
                </a:lnTo>
                <a:lnTo>
                  <a:pt x="0" y="0"/>
                </a:lnTo>
                <a:lnTo>
                  <a:pt x="0" y="184403"/>
                </a:lnTo>
                <a:close/>
              </a:path>
            </a:pathLst>
          </a:custGeom>
          <a:solidFill>
            <a:srgbClr val="F0F5F9"/>
          </a:solidFill>
        </p:spPr>
        <p:txBody>
          <a:bodyPr wrap="square" lIns="0" tIns="0" rIns="0" bIns="0" rtlCol="0"/>
          <a:lstStyle/>
          <a:p>
            <a:endParaRPr/>
          </a:p>
        </p:txBody>
      </p:sp>
      <p:sp>
        <p:nvSpPr>
          <p:cNvPr id="17" name="object 17"/>
          <p:cNvSpPr/>
          <p:nvPr/>
        </p:nvSpPr>
        <p:spPr>
          <a:xfrm>
            <a:off x="5450585" y="5278373"/>
            <a:ext cx="467995" cy="184785"/>
          </a:xfrm>
          <a:custGeom>
            <a:avLst/>
            <a:gdLst/>
            <a:ahLst/>
            <a:cxnLst/>
            <a:rect l="l" t="t" r="r" b="b"/>
            <a:pathLst>
              <a:path w="467995" h="184785">
                <a:moveTo>
                  <a:pt x="0" y="184403"/>
                </a:moveTo>
                <a:lnTo>
                  <a:pt x="467867" y="184403"/>
                </a:lnTo>
                <a:lnTo>
                  <a:pt x="467867" y="0"/>
                </a:lnTo>
                <a:lnTo>
                  <a:pt x="0" y="0"/>
                </a:lnTo>
                <a:lnTo>
                  <a:pt x="0" y="184403"/>
                </a:lnTo>
                <a:close/>
              </a:path>
            </a:pathLst>
          </a:custGeom>
          <a:ln w="25908">
            <a:solidFill>
              <a:srgbClr val="00AF50"/>
            </a:solidFill>
          </a:ln>
        </p:spPr>
        <p:txBody>
          <a:bodyPr wrap="square" lIns="0" tIns="0" rIns="0" bIns="0" rtlCol="0"/>
          <a:lstStyle/>
          <a:p>
            <a:endParaRPr/>
          </a:p>
        </p:txBody>
      </p:sp>
      <p:sp>
        <p:nvSpPr>
          <p:cNvPr id="18" name="object 18"/>
          <p:cNvSpPr txBox="1"/>
          <p:nvPr/>
        </p:nvSpPr>
        <p:spPr>
          <a:xfrm>
            <a:off x="5574029" y="5282946"/>
            <a:ext cx="220345" cy="182245"/>
          </a:xfrm>
          <a:prstGeom prst="rect">
            <a:avLst/>
          </a:prstGeom>
        </p:spPr>
        <p:txBody>
          <a:bodyPr vert="horz" wrap="square" lIns="0" tIns="0" rIns="0" bIns="0" rtlCol="0">
            <a:spAutoFit/>
          </a:bodyPr>
          <a:lstStyle/>
          <a:p>
            <a:pPr marL="12700">
              <a:lnSpc>
                <a:spcPct val="100000"/>
              </a:lnSpc>
            </a:pPr>
            <a:r>
              <a:rPr sz="1100" b="1" dirty="0">
                <a:solidFill>
                  <a:srgbClr val="17375E"/>
                </a:solidFill>
                <a:latin typeface="Arial"/>
                <a:cs typeface="Arial"/>
              </a:rPr>
              <a:t>2.2</a:t>
            </a:r>
            <a:endParaRPr sz="1100">
              <a:latin typeface="Arial"/>
              <a:cs typeface="Arial"/>
            </a:endParaRPr>
          </a:p>
        </p:txBody>
      </p:sp>
      <p:sp>
        <p:nvSpPr>
          <p:cNvPr id="19" name="object 19"/>
          <p:cNvSpPr/>
          <p:nvPr/>
        </p:nvSpPr>
        <p:spPr>
          <a:xfrm>
            <a:off x="3556253" y="5258561"/>
            <a:ext cx="1868805" cy="204470"/>
          </a:xfrm>
          <a:custGeom>
            <a:avLst/>
            <a:gdLst/>
            <a:ahLst/>
            <a:cxnLst/>
            <a:rect l="l" t="t" r="r" b="b"/>
            <a:pathLst>
              <a:path w="1868804" h="204470">
                <a:moveTo>
                  <a:pt x="0" y="204215"/>
                </a:moveTo>
                <a:lnTo>
                  <a:pt x="1868424" y="204215"/>
                </a:lnTo>
                <a:lnTo>
                  <a:pt x="1868424" y="0"/>
                </a:lnTo>
                <a:lnTo>
                  <a:pt x="0" y="0"/>
                </a:lnTo>
                <a:lnTo>
                  <a:pt x="0" y="204215"/>
                </a:lnTo>
                <a:close/>
              </a:path>
            </a:pathLst>
          </a:custGeom>
          <a:ln w="25908">
            <a:solidFill>
              <a:srgbClr val="00AF50"/>
            </a:solidFill>
          </a:ln>
        </p:spPr>
        <p:txBody>
          <a:bodyPr wrap="square" lIns="0" tIns="0" rIns="0" bIns="0" rtlCol="0"/>
          <a:lstStyle/>
          <a:p>
            <a:endParaRPr/>
          </a:p>
        </p:txBody>
      </p:sp>
      <p:sp>
        <p:nvSpPr>
          <p:cNvPr id="20" name="object 20"/>
          <p:cNvSpPr txBox="1"/>
          <p:nvPr/>
        </p:nvSpPr>
        <p:spPr>
          <a:xfrm>
            <a:off x="3431794" y="3359022"/>
            <a:ext cx="3180715" cy="410845"/>
          </a:xfrm>
          <a:prstGeom prst="rect">
            <a:avLst/>
          </a:prstGeom>
        </p:spPr>
        <p:txBody>
          <a:bodyPr vert="horz" wrap="square" lIns="0" tIns="0" rIns="0" bIns="0" rtlCol="0">
            <a:spAutoFit/>
          </a:bodyPr>
          <a:lstStyle/>
          <a:p>
            <a:pPr marL="12700" marR="5080">
              <a:lnSpc>
                <a:spcPct val="100000"/>
              </a:lnSpc>
            </a:pPr>
            <a:r>
              <a:rPr sz="1300" spc="-5" dirty="0">
                <a:solidFill>
                  <a:srgbClr val="17375E"/>
                </a:solidFill>
                <a:latin typeface="Arial"/>
                <a:cs typeface="Arial"/>
              </a:rPr>
              <a:t>Нажать «Изменить </a:t>
            </a:r>
            <a:r>
              <a:rPr sz="1300" spc="-10" dirty="0">
                <a:solidFill>
                  <a:srgbClr val="17375E"/>
                </a:solidFill>
                <a:latin typeface="Arial"/>
                <a:cs typeface="Arial"/>
              </a:rPr>
              <a:t>права </a:t>
            </a:r>
            <a:r>
              <a:rPr sz="1300" spc="-5" dirty="0">
                <a:solidFill>
                  <a:srgbClr val="17375E"/>
                </a:solidFill>
                <a:latin typeface="Arial"/>
                <a:cs typeface="Arial"/>
              </a:rPr>
              <a:t>пользователя»  внизу</a:t>
            </a:r>
            <a:r>
              <a:rPr sz="1300" spc="-75" dirty="0">
                <a:solidFill>
                  <a:srgbClr val="17375E"/>
                </a:solidFill>
                <a:latin typeface="Arial"/>
                <a:cs typeface="Arial"/>
              </a:rPr>
              <a:t> </a:t>
            </a:r>
            <a:r>
              <a:rPr sz="1300" spc="-5" dirty="0">
                <a:solidFill>
                  <a:srgbClr val="17375E"/>
                </a:solidFill>
                <a:latin typeface="Arial"/>
                <a:cs typeface="Arial"/>
              </a:rPr>
              <a:t>страницы.</a:t>
            </a:r>
            <a:endParaRPr sz="1300">
              <a:latin typeface="Arial"/>
              <a:cs typeface="Arial"/>
            </a:endParaRPr>
          </a:p>
        </p:txBody>
      </p:sp>
      <p:sp>
        <p:nvSpPr>
          <p:cNvPr id="21" name="object 21"/>
          <p:cNvSpPr txBox="1"/>
          <p:nvPr/>
        </p:nvSpPr>
        <p:spPr>
          <a:xfrm>
            <a:off x="2910077" y="3382517"/>
            <a:ext cx="393700" cy="200025"/>
          </a:xfrm>
          <a:prstGeom prst="rect">
            <a:avLst/>
          </a:prstGeom>
          <a:solidFill>
            <a:srgbClr val="F0F5F9"/>
          </a:solidFill>
          <a:ln w="25908">
            <a:solidFill>
              <a:srgbClr val="00AF50"/>
            </a:solidFill>
          </a:ln>
        </p:spPr>
        <p:txBody>
          <a:bodyPr vert="horz" wrap="square" lIns="0" tIns="0" rIns="0" bIns="0" rtlCol="0">
            <a:spAutoFit/>
          </a:bodyPr>
          <a:lstStyle/>
          <a:p>
            <a:pPr marL="85090">
              <a:lnSpc>
                <a:spcPts val="1310"/>
              </a:lnSpc>
            </a:pPr>
            <a:r>
              <a:rPr sz="1100" b="1" dirty="0">
                <a:solidFill>
                  <a:srgbClr val="17375E"/>
                </a:solidFill>
                <a:latin typeface="Arial"/>
                <a:cs typeface="Arial"/>
              </a:rPr>
              <a:t>2.3</a:t>
            </a:r>
            <a:endParaRPr sz="1100">
              <a:latin typeface="Arial"/>
              <a:cs typeface="Arial"/>
            </a:endParaRPr>
          </a:p>
        </p:txBody>
      </p:sp>
      <p:sp>
        <p:nvSpPr>
          <p:cNvPr id="22" name="object 22"/>
          <p:cNvSpPr/>
          <p:nvPr/>
        </p:nvSpPr>
        <p:spPr>
          <a:xfrm>
            <a:off x="6477000" y="950975"/>
            <a:ext cx="5682996" cy="2316479"/>
          </a:xfrm>
          <a:prstGeom prst="rect">
            <a:avLst/>
          </a:prstGeom>
          <a:blipFill>
            <a:blip r:embed="rId4" cstate="print"/>
            <a:stretch>
              <a:fillRect/>
            </a:stretch>
          </a:blipFill>
        </p:spPr>
        <p:txBody>
          <a:bodyPr wrap="square" lIns="0" tIns="0" rIns="0" bIns="0" rtlCol="0"/>
          <a:lstStyle/>
          <a:p>
            <a:endParaRPr/>
          </a:p>
        </p:txBody>
      </p:sp>
      <p:sp>
        <p:nvSpPr>
          <p:cNvPr id="23" name="object 23"/>
          <p:cNvSpPr/>
          <p:nvPr/>
        </p:nvSpPr>
        <p:spPr>
          <a:xfrm>
            <a:off x="9144761" y="3074670"/>
            <a:ext cx="532130" cy="192405"/>
          </a:xfrm>
          <a:custGeom>
            <a:avLst/>
            <a:gdLst/>
            <a:ahLst/>
            <a:cxnLst/>
            <a:rect l="l" t="t" r="r" b="b"/>
            <a:pathLst>
              <a:path w="532129" h="192404">
                <a:moveTo>
                  <a:pt x="0" y="192024"/>
                </a:moveTo>
                <a:lnTo>
                  <a:pt x="531876" y="192024"/>
                </a:lnTo>
                <a:lnTo>
                  <a:pt x="531876" y="0"/>
                </a:lnTo>
                <a:lnTo>
                  <a:pt x="0" y="0"/>
                </a:lnTo>
                <a:lnTo>
                  <a:pt x="0" y="192024"/>
                </a:lnTo>
                <a:close/>
              </a:path>
            </a:pathLst>
          </a:custGeom>
          <a:solidFill>
            <a:srgbClr val="F0F5F9"/>
          </a:solidFill>
        </p:spPr>
        <p:txBody>
          <a:bodyPr wrap="square" lIns="0" tIns="0" rIns="0" bIns="0" rtlCol="0"/>
          <a:lstStyle/>
          <a:p>
            <a:endParaRPr/>
          </a:p>
        </p:txBody>
      </p:sp>
      <p:sp>
        <p:nvSpPr>
          <p:cNvPr id="24" name="object 24"/>
          <p:cNvSpPr/>
          <p:nvPr/>
        </p:nvSpPr>
        <p:spPr>
          <a:xfrm>
            <a:off x="9144761" y="3074670"/>
            <a:ext cx="532130" cy="192405"/>
          </a:xfrm>
          <a:custGeom>
            <a:avLst/>
            <a:gdLst/>
            <a:ahLst/>
            <a:cxnLst/>
            <a:rect l="l" t="t" r="r" b="b"/>
            <a:pathLst>
              <a:path w="532129" h="192404">
                <a:moveTo>
                  <a:pt x="0" y="192024"/>
                </a:moveTo>
                <a:lnTo>
                  <a:pt x="531876" y="192024"/>
                </a:lnTo>
                <a:lnTo>
                  <a:pt x="531876" y="0"/>
                </a:lnTo>
                <a:lnTo>
                  <a:pt x="0" y="0"/>
                </a:lnTo>
                <a:lnTo>
                  <a:pt x="0" y="192024"/>
                </a:lnTo>
                <a:close/>
              </a:path>
            </a:pathLst>
          </a:custGeom>
          <a:ln w="25908">
            <a:solidFill>
              <a:srgbClr val="00AF50"/>
            </a:solidFill>
          </a:ln>
        </p:spPr>
        <p:txBody>
          <a:bodyPr wrap="square" lIns="0" tIns="0" rIns="0" bIns="0" rtlCol="0"/>
          <a:lstStyle/>
          <a:p>
            <a:endParaRPr/>
          </a:p>
        </p:txBody>
      </p:sp>
      <p:sp>
        <p:nvSpPr>
          <p:cNvPr id="25" name="object 25"/>
          <p:cNvSpPr txBox="1"/>
          <p:nvPr/>
        </p:nvSpPr>
        <p:spPr>
          <a:xfrm>
            <a:off x="9300718" y="3082290"/>
            <a:ext cx="220345" cy="182245"/>
          </a:xfrm>
          <a:prstGeom prst="rect">
            <a:avLst/>
          </a:prstGeom>
        </p:spPr>
        <p:txBody>
          <a:bodyPr vert="horz" wrap="square" lIns="0" tIns="0" rIns="0" bIns="0" rtlCol="0">
            <a:spAutoFit/>
          </a:bodyPr>
          <a:lstStyle/>
          <a:p>
            <a:pPr marL="12700">
              <a:lnSpc>
                <a:spcPct val="100000"/>
              </a:lnSpc>
            </a:pPr>
            <a:r>
              <a:rPr sz="1100" b="1" dirty="0">
                <a:solidFill>
                  <a:srgbClr val="17375E"/>
                </a:solidFill>
                <a:latin typeface="Arial"/>
                <a:cs typeface="Arial"/>
              </a:rPr>
              <a:t>2.3</a:t>
            </a:r>
            <a:endParaRPr sz="1100">
              <a:latin typeface="Arial"/>
              <a:cs typeface="Arial"/>
            </a:endParaRPr>
          </a:p>
        </p:txBody>
      </p:sp>
      <p:sp>
        <p:nvSpPr>
          <p:cNvPr id="26" name="object 26"/>
          <p:cNvSpPr/>
          <p:nvPr/>
        </p:nvSpPr>
        <p:spPr>
          <a:xfrm>
            <a:off x="9676638" y="3065526"/>
            <a:ext cx="1423670" cy="212090"/>
          </a:xfrm>
          <a:custGeom>
            <a:avLst/>
            <a:gdLst/>
            <a:ahLst/>
            <a:cxnLst/>
            <a:rect l="l" t="t" r="r" b="b"/>
            <a:pathLst>
              <a:path w="1423670" h="212089">
                <a:moveTo>
                  <a:pt x="0" y="211836"/>
                </a:moveTo>
                <a:lnTo>
                  <a:pt x="1423416" y="211836"/>
                </a:lnTo>
                <a:lnTo>
                  <a:pt x="1423416" y="0"/>
                </a:lnTo>
                <a:lnTo>
                  <a:pt x="0" y="0"/>
                </a:lnTo>
                <a:lnTo>
                  <a:pt x="0" y="211836"/>
                </a:lnTo>
                <a:close/>
              </a:path>
            </a:pathLst>
          </a:custGeom>
          <a:ln w="25908">
            <a:solidFill>
              <a:srgbClr val="00AF50"/>
            </a:solidFill>
          </a:ln>
        </p:spPr>
        <p:txBody>
          <a:bodyPr wrap="square" lIns="0" tIns="0" rIns="0" bIns="0" rtlCol="0"/>
          <a:lstStyle/>
          <a:p>
            <a:endParaRPr/>
          </a:p>
        </p:txBody>
      </p:sp>
      <p:sp>
        <p:nvSpPr>
          <p:cNvPr id="27" name="object 27"/>
          <p:cNvSpPr txBox="1">
            <a:spLocks noGrp="1"/>
          </p:cNvSpPr>
          <p:nvPr>
            <p:ph type="sldNum" sz="quarter" idx="4294967295"/>
          </p:nvPr>
        </p:nvSpPr>
        <p:spPr>
          <a:xfrm>
            <a:off x="11820017" y="6478318"/>
            <a:ext cx="276859" cy="252095"/>
          </a:xfrm>
          <a:prstGeom prst="rect">
            <a:avLst/>
          </a:prstGeom>
        </p:spPr>
        <p:txBody>
          <a:bodyPr vert="horz" wrap="square" lIns="0" tIns="0" rIns="0" bIns="0" rtlCol="0">
            <a:spAutoFit/>
          </a:bodyPr>
          <a:lstStyle/>
          <a:p>
            <a:pPr marL="25400">
              <a:lnSpc>
                <a:spcPts val="1864"/>
              </a:lnSpc>
            </a:pPr>
            <a:r>
              <a:rPr spc="-5" dirty="0"/>
              <a:t>6</a:t>
            </a:r>
          </a:p>
        </p:txBody>
      </p:sp>
    </p:spTree>
    <p:extLst>
      <p:ext uri="{BB962C8B-B14F-4D97-AF65-F5344CB8AC3E}">
        <p14:creationId xmlns:p14="http://schemas.microsoft.com/office/powerpoint/2010/main" val="28839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5443" y="152400"/>
            <a:ext cx="8229600" cy="769441"/>
          </a:xfrm>
          <a:prstGeom prst="rect">
            <a:avLst/>
          </a:prstGeom>
        </p:spPr>
        <p:txBody>
          <a:bodyPr wrap="square">
            <a:spAutoFit/>
          </a:bodyPr>
          <a:lstStyle/>
          <a:p>
            <a:pPr marL="12700">
              <a:spcBef>
                <a:spcPts val="105"/>
              </a:spcBef>
            </a:pPr>
            <a:r>
              <a:rPr lang="ru-RU" sz="2200" spc="-5" dirty="0" smtClean="0">
                <a:solidFill>
                  <a:srgbClr val="002060"/>
                </a:solidFill>
                <a:latin typeface="Trebuchet MS" panose="020B0603020202020204" pitchFamily="34" charset="0"/>
                <a:cs typeface="Verdana"/>
              </a:rPr>
              <a:t>Необходимость проведения закупок с подачей заявок (конкурентных/неконкурентных, кроме ЕП)</a:t>
            </a:r>
            <a:endParaRPr lang="ru-RU" sz="2200" dirty="0" smtClean="0">
              <a:solidFill>
                <a:srgbClr val="002060"/>
              </a:solidFill>
              <a:latin typeface="Trebuchet MS" panose="020B0603020202020204" pitchFamily="34" charset="0"/>
              <a:cs typeface="Verdana"/>
            </a:endParaRPr>
          </a:p>
        </p:txBody>
      </p:sp>
      <p:sp>
        <p:nvSpPr>
          <p:cNvPr id="12" name="Прямоугольник 11"/>
          <p:cNvSpPr/>
          <p:nvPr/>
        </p:nvSpPr>
        <p:spPr>
          <a:xfrm>
            <a:off x="152400" y="1066800"/>
            <a:ext cx="10972800" cy="5521512"/>
          </a:xfrm>
          <a:prstGeom prst="rect">
            <a:avLst/>
          </a:prstGeom>
        </p:spPr>
        <p:txBody>
          <a:bodyPr wrap="square">
            <a:spAutoFit/>
          </a:bodyPr>
          <a:lstStyle/>
          <a:p>
            <a:pPr marL="746760" marR="172085" indent="-568960">
              <a:lnSpc>
                <a:spcPct val="90000"/>
              </a:lnSpc>
              <a:buFont typeface="Wingdings" panose="05000000000000000000" pitchFamily="2" charset="2"/>
              <a:buChar char="Ø"/>
            </a:pPr>
            <a:r>
              <a:rPr lang="ru-RU" sz="1400" b="1" spc="-5" dirty="0" smtClean="0">
                <a:latin typeface="Trebuchet MS" panose="020B0603020202020204" pitchFamily="34" charset="0"/>
                <a:cs typeface="Verdana"/>
              </a:rPr>
              <a:t>Постановление Тринадцатого арбитражного апелляционного суда от 13.03.2024 № 13АП-4684/2024 по </a:t>
            </a:r>
            <a:r>
              <a:rPr lang="ru-RU" sz="1400" b="1" spc="-10" dirty="0" smtClean="0">
                <a:latin typeface="Trebuchet MS" panose="020B0603020202020204" pitchFamily="34" charset="0"/>
                <a:cs typeface="Verdana"/>
              </a:rPr>
              <a:t>делу </a:t>
            </a:r>
            <a:r>
              <a:rPr lang="ru-RU" sz="1400" b="1" spc="-5" dirty="0" smtClean="0">
                <a:latin typeface="Trebuchet MS" panose="020B0603020202020204" pitchFamily="34" charset="0"/>
                <a:cs typeface="Verdana"/>
              </a:rPr>
              <a:t>№</a:t>
            </a:r>
            <a:r>
              <a:rPr lang="ru-RU" sz="1400" b="1" spc="35" dirty="0" smtClean="0">
                <a:latin typeface="Trebuchet MS" panose="020B0603020202020204" pitchFamily="34" charset="0"/>
                <a:cs typeface="Verdana"/>
              </a:rPr>
              <a:t> </a:t>
            </a:r>
            <a:r>
              <a:rPr lang="ru-RU" sz="1400" b="1" spc="-5" dirty="0" smtClean="0">
                <a:latin typeface="Trebuchet MS" panose="020B0603020202020204" pitchFamily="34" charset="0"/>
                <a:cs typeface="Verdana"/>
              </a:rPr>
              <a:t>А56-27490/2023:</a:t>
            </a:r>
          </a:p>
          <a:p>
            <a:pPr marL="12700" marR="5080">
              <a:lnSpc>
                <a:spcPct val="90000"/>
              </a:lnSpc>
            </a:pPr>
            <a:r>
              <a:rPr lang="ru-RU" sz="1400" dirty="0">
                <a:latin typeface="Trebuchet MS" panose="020B0603020202020204" pitchFamily="34" charset="0"/>
                <a:cs typeface="Verdana"/>
              </a:rPr>
              <a:t>Главой </a:t>
            </a:r>
            <a:r>
              <a:rPr lang="ru-RU" sz="1400" spc="-5" dirty="0">
                <a:latin typeface="Trebuchet MS" panose="020B0603020202020204" pitchFamily="34" charset="0"/>
                <a:cs typeface="Verdana"/>
              </a:rPr>
              <a:t>IV Типового положения </a:t>
            </a:r>
            <a:r>
              <a:rPr lang="ru-RU" sz="1400" dirty="0">
                <a:latin typeface="Trebuchet MS" panose="020B0603020202020204" pitchFamily="34" charset="0"/>
                <a:cs typeface="Verdana"/>
              </a:rPr>
              <a:t>МО </a:t>
            </a:r>
            <a:r>
              <a:rPr lang="ru-RU" sz="1400" spc="-5" dirty="0">
                <a:latin typeface="Trebuchet MS" panose="020B0603020202020204" pitchFamily="34" charset="0"/>
                <a:cs typeface="Verdana"/>
              </a:rPr>
              <a:t>установлены условия применения </a:t>
            </a:r>
            <a:r>
              <a:rPr lang="ru-RU" sz="1400" dirty="0">
                <a:latin typeface="Trebuchet MS" panose="020B0603020202020204" pitchFamily="34" charset="0"/>
                <a:cs typeface="Verdana"/>
              </a:rPr>
              <a:t>и порядок  осуществления </a:t>
            </a:r>
            <a:r>
              <a:rPr lang="ru-RU" sz="1400" spc="-5" dirty="0">
                <a:latin typeface="Trebuchet MS" panose="020B0603020202020204" pitchFamily="34" charset="0"/>
                <a:cs typeface="Verdana"/>
              </a:rPr>
              <a:t>закупки </a:t>
            </a:r>
            <a:r>
              <a:rPr lang="ru-RU" sz="1400" dirty="0">
                <a:latin typeface="Trebuchet MS" panose="020B0603020202020204" pitchFamily="34" charset="0"/>
                <a:cs typeface="Verdana"/>
              </a:rPr>
              <a:t>товаров, работ, </a:t>
            </a:r>
            <a:r>
              <a:rPr lang="ru-RU" sz="1400" spc="-5" dirty="0">
                <a:latin typeface="Trebuchet MS" panose="020B0603020202020204" pitchFamily="34" charset="0"/>
                <a:cs typeface="Verdana"/>
              </a:rPr>
              <a:t>услуг </a:t>
            </a:r>
            <a:r>
              <a:rPr lang="ru-RU" sz="1400" dirty="0">
                <a:latin typeface="Trebuchet MS" panose="020B0603020202020204" pitchFamily="34" charset="0"/>
                <a:cs typeface="Verdana"/>
              </a:rPr>
              <a:t>у </a:t>
            </a:r>
            <a:r>
              <a:rPr lang="ru-RU" sz="1400" spc="-5" dirty="0">
                <a:latin typeface="Trebuchet MS" panose="020B0603020202020204" pitchFamily="34" charset="0"/>
                <a:cs typeface="Verdana"/>
              </a:rPr>
              <a:t>единственного поставщика (исполнителя,  </a:t>
            </a:r>
            <a:r>
              <a:rPr lang="ru-RU" sz="1400" dirty="0">
                <a:latin typeface="Trebuchet MS" panose="020B0603020202020204" pitchFamily="34" charset="0"/>
                <a:cs typeface="Verdana"/>
              </a:rPr>
              <a:t>подрядчика</a:t>
            </a:r>
            <a:r>
              <a:rPr lang="ru-RU" sz="1400" dirty="0" smtClean="0">
                <a:latin typeface="Trebuchet MS" panose="020B0603020202020204" pitchFamily="34" charset="0"/>
                <a:cs typeface="Verdana"/>
              </a:rPr>
              <a:t>). При </a:t>
            </a:r>
            <a:r>
              <a:rPr lang="ru-RU" sz="1400" dirty="0">
                <a:latin typeface="Trebuchet MS" panose="020B0603020202020204" pitchFamily="34" charset="0"/>
                <a:cs typeface="Verdana"/>
              </a:rPr>
              <a:t>этом </a:t>
            </a:r>
            <a:r>
              <a:rPr lang="ru-RU" sz="1400" spc="-5" dirty="0">
                <a:latin typeface="Trebuchet MS" panose="020B0603020202020204" pitchFamily="34" charset="0"/>
                <a:cs typeface="Verdana"/>
              </a:rPr>
              <a:t>глава </a:t>
            </a:r>
            <a:r>
              <a:rPr lang="ru-RU" sz="1400" dirty="0">
                <a:latin typeface="Trebuchet MS" panose="020B0603020202020204" pitchFamily="34" charset="0"/>
                <a:cs typeface="Verdana"/>
              </a:rPr>
              <a:t>4 Положения </a:t>
            </a:r>
            <a:r>
              <a:rPr lang="ru-RU" sz="1400" spc="-5" dirty="0">
                <a:latin typeface="Trebuchet MS" panose="020B0603020202020204" pitchFamily="34" charset="0"/>
                <a:cs typeface="Verdana"/>
              </a:rPr>
              <a:t>Предприятия </a:t>
            </a:r>
            <a:r>
              <a:rPr lang="ru-RU" sz="1400" dirty="0">
                <a:latin typeface="Trebuchet MS" panose="020B0603020202020204" pitchFamily="34" charset="0"/>
                <a:cs typeface="Verdana"/>
              </a:rPr>
              <a:t>содержит </a:t>
            </a:r>
            <a:r>
              <a:rPr lang="ru-RU" sz="1400" b="1" spc="-5" dirty="0">
                <a:solidFill>
                  <a:srgbClr val="274696"/>
                </a:solidFill>
                <a:latin typeface="Trebuchet MS" panose="020B0603020202020204" pitchFamily="34" charset="0"/>
                <a:cs typeface="Verdana"/>
              </a:rPr>
              <a:t>дополнительные пункты </a:t>
            </a:r>
            <a:r>
              <a:rPr lang="ru-RU" sz="1400" spc="5" dirty="0">
                <a:latin typeface="Trebuchet MS" panose="020B0603020202020204" pitchFamily="34" charset="0"/>
                <a:cs typeface="Verdana"/>
              </a:rPr>
              <a:t>по  </a:t>
            </a:r>
            <a:r>
              <a:rPr lang="ru-RU" sz="1400" dirty="0">
                <a:latin typeface="Trebuchet MS" panose="020B0603020202020204" pitchFamily="34" charset="0"/>
                <a:cs typeface="Verdana"/>
              </a:rPr>
              <a:t>сравнению с </a:t>
            </a:r>
            <a:r>
              <a:rPr lang="ru-RU" sz="1400" spc="-5" dirty="0">
                <a:latin typeface="Trebuchet MS" panose="020B0603020202020204" pitchFamily="34" charset="0"/>
                <a:cs typeface="Verdana"/>
              </a:rPr>
              <a:t>Типовым положением </a:t>
            </a:r>
            <a:r>
              <a:rPr lang="ru-RU" sz="1400" dirty="0">
                <a:latin typeface="Trebuchet MS" panose="020B0603020202020204" pitchFamily="34" charset="0"/>
                <a:cs typeface="Verdana"/>
              </a:rPr>
              <a:t>МО об условиях </a:t>
            </a:r>
            <a:r>
              <a:rPr lang="ru-RU" sz="1400" spc="-5" dirty="0">
                <a:latin typeface="Trebuchet MS" panose="020B0603020202020204" pitchFamily="34" charset="0"/>
                <a:cs typeface="Verdana"/>
              </a:rPr>
              <a:t>применения неконкурентных </a:t>
            </a:r>
            <a:r>
              <a:rPr lang="ru-RU" sz="1400" spc="-10" dirty="0">
                <a:latin typeface="Trebuchet MS" panose="020B0603020202020204" pitchFamily="34" charset="0"/>
                <a:cs typeface="Verdana"/>
              </a:rPr>
              <a:t>закупок,  </a:t>
            </a:r>
            <a:r>
              <a:rPr lang="ru-RU" sz="1400" dirty="0">
                <a:latin typeface="Trebuchet MS" panose="020B0603020202020204" pitchFamily="34" charset="0"/>
                <a:cs typeface="Verdana"/>
              </a:rPr>
              <a:t>а именно </a:t>
            </a:r>
            <a:r>
              <a:rPr lang="ru-RU" sz="1400" spc="-5" dirty="0">
                <a:latin typeface="Trebuchet MS" panose="020B0603020202020204" pitchFamily="34" charset="0"/>
                <a:cs typeface="Verdana"/>
              </a:rPr>
              <a:t>закупки </a:t>
            </a:r>
            <a:r>
              <a:rPr lang="ru-RU" sz="1400" dirty="0">
                <a:latin typeface="Trebuchet MS" panose="020B0603020202020204" pitchFamily="34" charset="0"/>
                <a:cs typeface="Verdana"/>
              </a:rPr>
              <a:t>товаров, работ, услуг у единственного</a:t>
            </a:r>
            <a:r>
              <a:rPr lang="ru-RU" sz="1400" spc="-150" dirty="0">
                <a:latin typeface="Trebuchet MS" panose="020B0603020202020204" pitchFamily="34" charset="0"/>
                <a:cs typeface="Verdana"/>
              </a:rPr>
              <a:t> </a:t>
            </a:r>
            <a:r>
              <a:rPr lang="ru-RU" sz="1400" dirty="0">
                <a:latin typeface="Trebuchet MS" panose="020B0603020202020204" pitchFamily="34" charset="0"/>
                <a:cs typeface="Verdana"/>
              </a:rPr>
              <a:t>поставщика</a:t>
            </a:r>
          </a:p>
          <a:p>
            <a:pPr marL="12700" marR="5080" indent="-635">
              <a:lnSpc>
                <a:spcPct val="90000"/>
              </a:lnSpc>
            </a:pPr>
            <a:r>
              <a:rPr lang="ru-RU" sz="1400" dirty="0" smtClean="0">
                <a:latin typeface="Trebuchet MS" panose="020B0603020202020204" pitchFamily="34" charset="0"/>
                <a:cs typeface="Verdana"/>
              </a:rPr>
              <a:t>…</a:t>
            </a:r>
            <a:r>
              <a:rPr lang="ru-RU" sz="1400" dirty="0">
                <a:latin typeface="Trebuchet MS" panose="020B0603020202020204" pitchFamily="34" charset="0"/>
                <a:cs typeface="Verdana"/>
              </a:rPr>
              <a:t>в </a:t>
            </a:r>
            <a:r>
              <a:rPr lang="ru-RU" sz="1400" spc="-5" dirty="0">
                <a:latin typeface="Trebuchet MS" panose="020B0603020202020204" pitchFamily="34" charset="0"/>
                <a:cs typeface="Verdana"/>
              </a:rPr>
              <a:t>данном случае, как обосновано указало Управление </a:t>
            </a:r>
            <a:r>
              <a:rPr lang="ru-RU" sz="1400" dirty="0">
                <a:latin typeface="Trebuchet MS" panose="020B0603020202020204" pitchFamily="34" charset="0"/>
                <a:cs typeface="Verdana"/>
              </a:rPr>
              <a:t>и </a:t>
            </a:r>
            <a:r>
              <a:rPr lang="ru-RU" sz="1400" spc="-5" dirty="0">
                <a:latin typeface="Trebuchet MS" panose="020B0603020202020204" pitchFamily="34" charset="0"/>
                <a:cs typeface="Verdana"/>
              </a:rPr>
              <a:t>суд </a:t>
            </a:r>
            <a:r>
              <a:rPr lang="ru-RU" sz="1400" dirty="0">
                <a:latin typeface="Trebuchet MS" panose="020B0603020202020204" pitchFamily="34" charset="0"/>
                <a:cs typeface="Verdana"/>
              </a:rPr>
              <a:t>первой </a:t>
            </a:r>
            <a:r>
              <a:rPr lang="ru-RU" sz="1400" spc="-5" dirty="0">
                <a:latin typeface="Trebuchet MS" panose="020B0603020202020204" pitchFamily="34" charset="0"/>
                <a:cs typeface="Verdana"/>
              </a:rPr>
              <a:t>инстанции,  установленные </a:t>
            </a:r>
            <a:r>
              <a:rPr lang="ru-RU" sz="1400" dirty="0">
                <a:latin typeface="Trebuchet MS" panose="020B0603020202020204" pitchFamily="34" charset="0"/>
                <a:cs typeface="Verdana"/>
              </a:rPr>
              <a:t>Предприятием в положении о </a:t>
            </a:r>
            <a:r>
              <a:rPr lang="ru-RU" sz="1400" spc="-5" dirty="0">
                <a:latin typeface="Trebuchet MS" panose="020B0603020202020204" pitchFamily="34" charset="0"/>
                <a:cs typeface="Verdana"/>
              </a:rPr>
              <a:t>закупке условия </a:t>
            </a:r>
            <a:r>
              <a:rPr lang="ru-RU" sz="1400" dirty="0">
                <a:latin typeface="Trebuchet MS" panose="020B0603020202020204" pitchFamily="34" charset="0"/>
                <a:cs typeface="Verdana"/>
              </a:rPr>
              <a:t>позволяют осуществлять  </a:t>
            </a:r>
            <a:r>
              <a:rPr lang="ru-RU" sz="1400" b="1" dirty="0">
                <a:solidFill>
                  <a:srgbClr val="274696"/>
                </a:solidFill>
                <a:latin typeface="Trebuchet MS" panose="020B0603020202020204" pitchFamily="34" charset="0"/>
                <a:cs typeface="Verdana"/>
              </a:rPr>
              <a:t>закупку у </a:t>
            </a:r>
            <a:r>
              <a:rPr lang="ru-RU" sz="1400" b="1" spc="-5" dirty="0">
                <a:solidFill>
                  <a:srgbClr val="274696"/>
                </a:solidFill>
                <a:latin typeface="Trebuchet MS" panose="020B0603020202020204" pitchFamily="34" charset="0"/>
                <a:cs typeface="Verdana"/>
              </a:rPr>
              <a:t>единственного </a:t>
            </a:r>
            <a:r>
              <a:rPr lang="ru-RU" sz="1400" b="1" dirty="0">
                <a:solidFill>
                  <a:srgbClr val="274696"/>
                </a:solidFill>
                <a:latin typeface="Trebuchet MS" panose="020B0603020202020204" pitchFamily="34" charset="0"/>
                <a:cs typeface="Verdana"/>
              </a:rPr>
              <a:t>поставщика </a:t>
            </a:r>
            <a:r>
              <a:rPr lang="ru-RU" sz="1400" b="1" dirty="0">
                <a:solidFill>
                  <a:srgbClr val="C00000"/>
                </a:solidFill>
                <a:latin typeface="Trebuchet MS" panose="020B0603020202020204" pitchFamily="34" charset="0"/>
                <a:cs typeface="Verdana"/>
              </a:rPr>
              <a:t>во </a:t>
            </a:r>
            <a:r>
              <a:rPr lang="ru-RU" sz="1400" b="1" spc="-5" dirty="0">
                <a:solidFill>
                  <a:srgbClr val="C00000"/>
                </a:solidFill>
                <a:latin typeface="Trebuchet MS" panose="020B0603020202020204" pitchFamily="34" charset="0"/>
                <a:cs typeface="Verdana"/>
              </a:rPr>
              <a:t>всех случаях </a:t>
            </a:r>
            <a:r>
              <a:rPr lang="ru-RU" sz="1400" b="1" dirty="0">
                <a:solidFill>
                  <a:srgbClr val="274696"/>
                </a:solidFill>
                <a:latin typeface="Trebuchet MS" panose="020B0603020202020204" pitchFamily="34" charset="0"/>
                <a:cs typeface="Verdana"/>
              </a:rPr>
              <a:t>и при любых </a:t>
            </a:r>
            <a:r>
              <a:rPr lang="ru-RU" sz="1400" b="1" spc="-5" dirty="0">
                <a:solidFill>
                  <a:srgbClr val="274696"/>
                </a:solidFill>
                <a:latin typeface="Trebuchet MS" panose="020B0603020202020204" pitchFamily="34" charset="0"/>
                <a:cs typeface="Verdana"/>
              </a:rPr>
              <a:t>потребностях  без проведения конкурентных процедур</a:t>
            </a:r>
            <a:r>
              <a:rPr lang="ru-RU" sz="1400" spc="-5" dirty="0">
                <a:latin typeface="Trebuchet MS" panose="020B0603020202020204" pitchFamily="34" charset="0"/>
                <a:cs typeface="Verdana"/>
              </a:rPr>
              <a:t>; </a:t>
            </a:r>
            <a:r>
              <a:rPr lang="ru-RU" sz="1400" dirty="0">
                <a:latin typeface="Trebuchet MS" panose="020B0603020202020204" pitchFamily="34" charset="0"/>
                <a:cs typeface="Verdana"/>
              </a:rPr>
              <a:t>независимо </a:t>
            </a:r>
            <a:r>
              <a:rPr lang="ru-RU" sz="1400" spc="-10" dirty="0">
                <a:latin typeface="Trebuchet MS" panose="020B0603020202020204" pitchFamily="34" charset="0"/>
                <a:cs typeface="Verdana"/>
              </a:rPr>
              <a:t>от </a:t>
            </a:r>
            <a:r>
              <a:rPr lang="ru-RU" sz="1400" dirty="0">
                <a:latin typeface="Trebuchet MS" panose="020B0603020202020204" pitchFamily="34" charset="0"/>
                <a:cs typeface="Verdana"/>
              </a:rPr>
              <a:t>наличия </a:t>
            </a:r>
            <a:r>
              <a:rPr lang="ru-RU" sz="1400" spc="-5" dirty="0">
                <a:latin typeface="Trebuchet MS" panose="020B0603020202020204" pitchFamily="34" charset="0"/>
                <a:cs typeface="Verdana"/>
              </a:rPr>
              <a:t>конкурентного  рынка, создают </a:t>
            </a:r>
            <a:r>
              <a:rPr lang="ru-RU" sz="1400" dirty="0">
                <a:latin typeface="Trebuchet MS" panose="020B0603020202020204" pitchFamily="34" charset="0"/>
                <a:cs typeface="Verdana"/>
              </a:rPr>
              <a:t>возможность </a:t>
            </a:r>
            <a:r>
              <a:rPr lang="ru-RU" sz="1400" spc="-5" dirty="0">
                <a:latin typeface="Trebuchet MS" panose="020B0603020202020204" pitchFamily="34" charset="0"/>
                <a:cs typeface="Verdana"/>
              </a:rPr>
              <a:t>привлечения </a:t>
            </a:r>
            <a:r>
              <a:rPr lang="ru-RU" sz="1400" dirty="0">
                <a:latin typeface="Trebuchet MS" panose="020B0603020202020204" pitchFamily="34" charset="0"/>
                <a:cs typeface="Verdana"/>
              </a:rPr>
              <a:t>исполнителя без проведения торгов  </a:t>
            </a:r>
            <a:r>
              <a:rPr lang="ru-RU" sz="1400" spc="-5" dirty="0">
                <a:latin typeface="Trebuchet MS" panose="020B0603020202020204" pitchFamily="34" charset="0"/>
                <a:cs typeface="Verdana"/>
              </a:rPr>
              <a:t>(конкурса/аукциона), </a:t>
            </a:r>
            <a:r>
              <a:rPr lang="ru-RU" sz="1400" dirty="0">
                <a:latin typeface="Trebuchet MS" panose="020B0603020202020204" pitchFamily="34" charset="0"/>
                <a:cs typeface="Verdana"/>
              </a:rPr>
              <a:t>что, в свою очередь, приводит к </a:t>
            </a:r>
            <a:r>
              <a:rPr lang="ru-RU" sz="1400" spc="-5" dirty="0">
                <a:latin typeface="Trebuchet MS" panose="020B0603020202020204" pitchFamily="34" charset="0"/>
                <a:cs typeface="Verdana"/>
              </a:rPr>
              <a:t>дискриминации </a:t>
            </a:r>
            <a:r>
              <a:rPr lang="ru-RU" sz="1400" dirty="0">
                <a:latin typeface="Trebuchet MS" panose="020B0603020202020204" pitchFamily="34" charset="0"/>
                <a:cs typeface="Verdana"/>
              </a:rPr>
              <a:t>и </a:t>
            </a:r>
            <a:r>
              <a:rPr lang="ru-RU" sz="1400" spc="-5" dirty="0">
                <a:latin typeface="Trebuchet MS" panose="020B0603020202020204" pitchFamily="34" charset="0"/>
                <a:cs typeface="Verdana"/>
              </a:rPr>
              <a:t>ограничению   </a:t>
            </a:r>
            <a:r>
              <a:rPr lang="ru-RU" sz="1400" dirty="0">
                <a:latin typeface="Trebuchet MS" panose="020B0603020202020204" pitchFamily="34" charset="0"/>
                <a:cs typeface="Verdana"/>
              </a:rPr>
              <a:t>конкуренции</a:t>
            </a:r>
          </a:p>
          <a:p>
            <a:pPr marL="12700" marR="5080">
              <a:lnSpc>
                <a:spcPct val="90000"/>
              </a:lnSpc>
            </a:pPr>
            <a:r>
              <a:rPr lang="ru-RU" sz="1400" dirty="0" smtClean="0">
                <a:latin typeface="Trebuchet MS" panose="020B0603020202020204" pitchFamily="34" charset="0"/>
                <a:cs typeface="Verdana"/>
              </a:rPr>
              <a:t>Главой </a:t>
            </a:r>
            <a:r>
              <a:rPr lang="ru-RU" sz="1400" spc="-5" dirty="0">
                <a:latin typeface="Trebuchet MS" panose="020B0603020202020204" pitchFamily="34" charset="0"/>
                <a:cs typeface="Verdana"/>
              </a:rPr>
              <a:t>IV Типового положения </a:t>
            </a:r>
            <a:r>
              <a:rPr lang="ru-RU" sz="1400" dirty="0">
                <a:latin typeface="Trebuchet MS" panose="020B0603020202020204" pitchFamily="34" charset="0"/>
                <a:cs typeface="Verdana"/>
              </a:rPr>
              <a:t>МО </a:t>
            </a:r>
            <a:r>
              <a:rPr lang="ru-RU" sz="1400" spc="-5" dirty="0">
                <a:latin typeface="Trebuchet MS" panose="020B0603020202020204" pitchFamily="34" charset="0"/>
                <a:cs typeface="Verdana"/>
              </a:rPr>
              <a:t>установлены условия применения </a:t>
            </a:r>
            <a:r>
              <a:rPr lang="ru-RU" sz="1400" dirty="0">
                <a:latin typeface="Trebuchet MS" panose="020B0603020202020204" pitchFamily="34" charset="0"/>
                <a:cs typeface="Verdana"/>
              </a:rPr>
              <a:t>и порядок  осуществления </a:t>
            </a:r>
            <a:r>
              <a:rPr lang="ru-RU" sz="1400" spc="-5" dirty="0">
                <a:latin typeface="Trebuchet MS" panose="020B0603020202020204" pitchFamily="34" charset="0"/>
                <a:cs typeface="Verdana"/>
              </a:rPr>
              <a:t>закупки </a:t>
            </a:r>
            <a:r>
              <a:rPr lang="ru-RU" sz="1400" dirty="0">
                <a:latin typeface="Trebuchet MS" panose="020B0603020202020204" pitchFamily="34" charset="0"/>
                <a:cs typeface="Verdana"/>
              </a:rPr>
              <a:t>товаров, работ, </a:t>
            </a:r>
            <a:r>
              <a:rPr lang="ru-RU" sz="1400" spc="-5" dirty="0">
                <a:latin typeface="Trebuchet MS" panose="020B0603020202020204" pitchFamily="34" charset="0"/>
                <a:cs typeface="Verdana"/>
              </a:rPr>
              <a:t>услуг </a:t>
            </a:r>
            <a:r>
              <a:rPr lang="ru-RU" sz="1400" dirty="0">
                <a:latin typeface="Trebuchet MS" panose="020B0603020202020204" pitchFamily="34" charset="0"/>
                <a:cs typeface="Verdana"/>
              </a:rPr>
              <a:t>у </a:t>
            </a:r>
            <a:r>
              <a:rPr lang="ru-RU" sz="1400" spc="-5" dirty="0">
                <a:latin typeface="Trebuchet MS" panose="020B0603020202020204" pitchFamily="34" charset="0"/>
                <a:cs typeface="Verdana"/>
              </a:rPr>
              <a:t>единственного поставщика (исполнителя,  </a:t>
            </a:r>
            <a:r>
              <a:rPr lang="ru-RU" sz="1400" dirty="0">
                <a:latin typeface="Trebuchet MS" panose="020B0603020202020204" pitchFamily="34" charset="0"/>
                <a:cs typeface="Verdana"/>
              </a:rPr>
              <a:t>подрядчика)</a:t>
            </a:r>
          </a:p>
          <a:p>
            <a:pPr marL="12700" marR="5080">
              <a:lnSpc>
                <a:spcPct val="90000"/>
              </a:lnSpc>
            </a:pPr>
            <a:r>
              <a:rPr lang="ru-RU" sz="1400" dirty="0">
                <a:latin typeface="Trebuchet MS" panose="020B0603020202020204" pitchFamily="34" charset="0"/>
                <a:cs typeface="Verdana"/>
              </a:rPr>
              <a:t>При этом </a:t>
            </a:r>
            <a:r>
              <a:rPr lang="ru-RU" sz="1400" spc="-5" dirty="0">
                <a:latin typeface="Trebuchet MS" panose="020B0603020202020204" pitchFamily="34" charset="0"/>
                <a:cs typeface="Verdana"/>
              </a:rPr>
              <a:t>глава </a:t>
            </a:r>
            <a:r>
              <a:rPr lang="ru-RU" sz="1400" dirty="0">
                <a:latin typeface="Trebuchet MS" panose="020B0603020202020204" pitchFamily="34" charset="0"/>
                <a:cs typeface="Verdana"/>
              </a:rPr>
              <a:t>4 Положения </a:t>
            </a:r>
            <a:r>
              <a:rPr lang="ru-RU" sz="1400" spc="-5" dirty="0">
                <a:latin typeface="Trebuchet MS" panose="020B0603020202020204" pitchFamily="34" charset="0"/>
                <a:cs typeface="Verdana"/>
              </a:rPr>
              <a:t>Предприятия </a:t>
            </a:r>
            <a:r>
              <a:rPr lang="ru-RU" sz="1400" dirty="0">
                <a:latin typeface="Trebuchet MS" panose="020B0603020202020204" pitchFamily="34" charset="0"/>
                <a:cs typeface="Verdana"/>
              </a:rPr>
              <a:t>содержит </a:t>
            </a:r>
            <a:r>
              <a:rPr lang="ru-RU" sz="1400" b="1" spc="-5" dirty="0">
                <a:solidFill>
                  <a:srgbClr val="274696"/>
                </a:solidFill>
                <a:latin typeface="Trebuchet MS" panose="020B0603020202020204" pitchFamily="34" charset="0"/>
                <a:cs typeface="Verdana"/>
              </a:rPr>
              <a:t>дополнительные пункты </a:t>
            </a:r>
            <a:r>
              <a:rPr lang="ru-RU" sz="1400" spc="5" dirty="0">
                <a:latin typeface="Trebuchet MS" panose="020B0603020202020204" pitchFamily="34" charset="0"/>
                <a:cs typeface="Verdana"/>
              </a:rPr>
              <a:t>по  </a:t>
            </a:r>
            <a:r>
              <a:rPr lang="ru-RU" sz="1400" dirty="0">
                <a:latin typeface="Trebuchet MS" panose="020B0603020202020204" pitchFamily="34" charset="0"/>
                <a:cs typeface="Verdana"/>
              </a:rPr>
              <a:t>сравнению с </a:t>
            </a:r>
            <a:r>
              <a:rPr lang="ru-RU" sz="1400" spc="-5" dirty="0">
                <a:latin typeface="Trebuchet MS" panose="020B0603020202020204" pitchFamily="34" charset="0"/>
                <a:cs typeface="Verdana"/>
              </a:rPr>
              <a:t>Типовым положением </a:t>
            </a:r>
            <a:r>
              <a:rPr lang="ru-RU" sz="1400" dirty="0">
                <a:latin typeface="Trebuchet MS" panose="020B0603020202020204" pitchFamily="34" charset="0"/>
                <a:cs typeface="Verdana"/>
              </a:rPr>
              <a:t>МО об условиях </a:t>
            </a:r>
            <a:r>
              <a:rPr lang="ru-RU" sz="1400" spc="-5" dirty="0">
                <a:latin typeface="Trebuchet MS" panose="020B0603020202020204" pitchFamily="34" charset="0"/>
                <a:cs typeface="Verdana"/>
              </a:rPr>
              <a:t>применения неконкурентных </a:t>
            </a:r>
            <a:r>
              <a:rPr lang="ru-RU" sz="1400" spc="-10" dirty="0">
                <a:latin typeface="Trebuchet MS" panose="020B0603020202020204" pitchFamily="34" charset="0"/>
                <a:cs typeface="Verdana"/>
              </a:rPr>
              <a:t>закупок,  </a:t>
            </a:r>
            <a:r>
              <a:rPr lang="ru-RU" sz="1400" dirty="0">
                <a:latin typeface="Trebuchet MS" panose="020B0603020202020204" pitchFamily="34" charset="0"/>
                <a:cs typeface="Verdana"/>
              </a:rPr>
              <a:t>а именно </a:t>
            </a:r>
            <a:r>
              <a:rPr lang="ru-RU" sz="1400" spc="-5" dirty="0">
                <a:latin typeface="Trebuchet MS" panose="020B0603020202020204" pitchFamily="34" charset="0"/>
                <a:cs typeface="Verdana"/>
              </a:rPr>
              <a:t>закупки </a:t>
            </a:r>
            <a:r>
              <a:rPr lang="ru-RU" sz="1400" dirty="0">
                <a:latin typeface="Trebuchet MS" panose="020B0603020202020204" pitchFamily="34" charset="0"/>
                <a:cs typeface="Verdana"/>
              </a:rPr>
              <a:t>товаров, работ, услуг у единственного</a:t>
            </a:r>
            <a:r>
              <a:rPr lang="ru-RU" sz="1400" spc="-150" dirty="0">
                <a:latin typeface="Trebuchet MS" panose="020B0603020202020204" pitchFamily="34" charset="0"/>
                <a:cs typeface="Verdana"/>
              </a:rPr>
              <a:t> </a:t>
            </a:r>
            <a:r>
              <a:rPr lang="ru-RU" sz="1400" dirty="0">
                <a:latin typeface="Trebuchet MS" panose="020B0603020202020204" pitchFamily="34" charset="0"/>
                <a:cs typeface="Verdana"/>
              </a:rPr>
              <a:t>поставщика</a:t>
            </a:r>
          </a:p>
          <a:p>
            <a:pPr marL="12700" marR="5080" indent="-635">
              <a:lnSpc>
                <a:spcPct val="90000"/>
              </a:lnSpc>
            </a:pPr>
            <a:r>
              <a:rPr lang="ru-RU" sz="1400" dirty="0" smtClean="0">
                <a:latin typeface="Trebuchet MS" panose="020B0603020202020204" pitchFamily="34" charset="0"/>
                <a:cs typeface="Verdana"/>
              </a:rPr>
              <a:t>…</a:t>
            </a:r>
            <a:r>
              <a:rPr lang="ru-RU" sz="1400" dirty="0">
                <a:latin typeface="Trebuchet MS" panose="020B0603020202020204" pitchFamily="34" charset="0"/>
                <a:cs typeface="Verdana"/>
              </a:rPr>
              <a:t>в </a:t>
            </a:r>
            <a:r>
              <a:rPr lang="ru-RU" sz="1400" spc="-5" dirty="0">
                <a:latin typeface="Trebuchet MS" panose="020B0603020202020204" pitchFamily="34" charset="0"/>
                <a:cs typeface="Verdana"/>
              </a:rPr>
              <a:t>данном случае, как обосновано указало Управление </a:t>
            </a:r>
            <a:r>
              <a:rPr lang="ru-RU" sz="1400" dirty="0">
                <a:latin typeface="Trebuchet MS" panose="020B0603020202020204" pitchFamily="34" charset="0"/>
                <a:cs typeface="Verdana"/>
              </a:rPr>
              <a:t>и </a:t>
            </a:r>
            <a:r>
              <a:rPr lang="ru-RU" sz="1400" spc="-5" dirty="0">
                <a:latin typeface="Trebuchet MS" panose="020B0603020202020204" pitchFamily="34" charset="0"/>
                <a:cs typeface="Verdana"/>
              </a:rPr>
              <a:t>суд </a:t>
            </a:r>
            <a:r>
              <a:rPr lang="ru-RU" sz="1400" dirty="0">
                <a:latin typeface="Trebuchet MS" panose="020B0603020202020204" pitchFamily="34" charset="0"/>
                <a:cs typeface="Verdana"/>
              </a:rPr>
              <a:t>первой </a:t>
            </a:r>
            <a:r>
              <a:rPr lang="ru-RU" sz="1400" spc="-5" dirty="0">
                <a:latin typeface="Trebuchet MS" panose="020B0603020202020204" pitchFamily="34" charset="0"/>
                <a:cs typeface="Verdana"/>
              </a:rPr>
              <a:t>инстанции,  установленные </a:t>
            </a:r>
            <a:r>
              <a:rPr lang="ru-RU" sz="1400" dirty="0">
                <a:latin typeface="Trebuchet MS" panose="020B0603020202020204" pitchFamily="34" charset="0"/>
                <a:cs typeface="Verdana"/>
              </a:rPr>
              <a:t>Предприятием в положении о </a:t>
            </a:r>
            <a:r>
              <a:rPr lang="ru-RU" sz="1400" spc="-5" dirty="0">
                <a:latin typeface="Trebuchet MS" panose="020B0603020202020204" pitchFamily="34" charset="0"/>
                <a:cs typeface="Verdana"/>
              </a:rPr>
              <a:t>закупке условия </a:t>
            </a:r>
            <a:r>
              <a:rPr lang="ru-RU" sz="1400" dirty="0">
                <a:latin typeface="Trebuchet MS" panose="020B0603020202020204" pitchFamily="34" charset="0"/>
                <a:cs typeface="Verdana"/>
              </a:rPr>
              <a:t>позволяют осуществлять  </a:t>
            </a:r>
            <a:r>
              <a:rPr lang="ru-RU" sz="1400" b="1" dirty="0">
                <a:solidFill>
                  <a:srgbClr val="274696"/>
                </a:solidFill>
                <a:latin typeface="Trebuchet MS" panose="020B0603020202020204" pitchFamily="34" charset="0"/>
                <a:cs typeface="Verdana"/>
              </a:rPr>
              <a:t>закупку у </a:t>
            </a:r>
            <a:r>
              <a:rPr lang="ru-RU" sz="1400" b="1" spc="-5" dirty="0">
                <a:solidFill>
                  <a:srgbClr val="274696"/>
                </a:solidFill>
                <a:latin typeface="Trebuchet MS" panose="020B0603020202020204" pitchFamily="34" charset="0"/>
                <a:cs typeface="Verdana"/>
              </a:rPr>
              <a:t>единственного </a:t>
            </a:r>
            <a:r>
              <a:rPr lang="ru-RU" sz="1400" b="1" dirty="0">
                <a:solidFill>
                  <a:srgbClr val="274696"/>
                </a:solidFill>
                <a:latin typeface="Trebuchet MS" panose="020B0603020202020204" pitchFamily="34" charset="0"/>
                <a:cs typeface="Verdana"/>
              </a:rPr>
              <a:t>поставщика </a:t>
            </a:r>
            <a:r>
              <a:rPr lang="ru-RU" sz="1400" b="1" dirty="0">
                <a:solidFill>
                  <a:srgbClr val="C00000"/>
                </a:solidFill>
                <a:latin typeface="Trebuchet MS" panose="020B0603020202020204" pitchFamily="34" charset="0"/>
                <a:cs typeface="Verdana"/>
              </a:rPr>
              <a:t>во </a:t>
            </a:r>
            <a:r>
              <a:rPr lang="ru-RU" sz="1400" b="1" spc="-5" dirty="0">
                <a:solidFill>
                  <a:srgbClr val="C00000"/>
                </a:solidFill>
                <a:latin typeface="Trebuchet MS" panose="020B0603020202020204" pitchFamily="34" charset="0"/>
                <a:cs typeface="Verdana"/>
              </a:rPr>
              <a:t>всех случаях </a:t>
            </a:r>
            <a:r>
              <a:rPr lang="ru-RU" sz="1400" b="1" dirty="0">
                <a:solidFill>
                  <a:srgbClr val="274696"/>
                </a:solidFill>
                <a:latin typeface="Trebuchet MS" panose="020B0603020202020204" pitchFamily="34" charset="0"/>
                <a:cs typeface="Verdana"/>
              </a:rPr>
              <a:t>и при любых </a:t>
            </a:r>
            <a:r>
              <a:rPr lang="ru-RU" sz="1400" b="1" spc="-5" dirty="0">
                <a:solidFill>
                  <a:srgbClr val="274696"/>
                </a:solidFill>
                <a:latin typeface="Trebuchet MS" panose="020B0603020202020204" pitchFamily="34" charset="0"/>
                <a:cs typeface="Verdana"/>
              </a:rPr>
              <a:t>потребностях  без проведения конкурентных процедур</a:t>
            </a:r>
            <a:r>
              <a:rPr lang="ru-RU" sz="1400" spc="-5" dirty="0">
                <a:latin typeface="Trebuchet MS" panose="020B0603020202020204" pitchFamily="34" charset="0"/>
                <a:cs typeface="Verdana"/>
              </a:rPr>
              <a:t>; </a:t>
            </a:r>
            <a:r>
              <a:rPr lang="ru-RU" sz="1400" dirty="0">
                <a:latin typeface="Trebuchet MS" panose="020B0603020202020204" pitchFamily="34" charset="0"/>
                <a:cs typeface="Verdana"/>
              </a:rPr>
              <a:t>независимо </a:t>
            </a:r>
            <a:r>
              <a:rPr lang="ru-RU" sz="1400" spc="-10" dirty="0">
                <a:latin typeface="Trebuchet MS" panose="020B0603020202020204" pitchFamily="34" charset="0"/>
                <a:cs typeface="Verdana"/>
              </a:rPr>
              <a:t>от </a:t>
            </a:r>
            <a:r>
              <a:rPr lang="ru-RU" sz="1400" dirty="0">
                <a:latin typeface="Trebuchet MS" panose="020B0603020202020204" pitchFamily="34" charset="0"/>
                <a:cs typeface="Verdana"/>
              </a:rPr>
              <a:t>наличия </a:t>
            </a:r>
            <a:r>
              <a:rPr lang="ru-RU" sz="1400" spc="-5" dirty="0">
                <a:latin typeface="Trebuchet MS" panose="020B0603020202020204" pitchFamily="34" charset="0"/>
                <a:cs typeface="Verdana"/>
              </a:rPr>
              <a:t>конкурентного  рынка, создают </a:t>
            </a:r>
            <a:r>
              <a:rPr lang="ru-RU" sz="1400" dirty="0">
                <a:latin typeface="Trebuchet MS" panose="020B0603020202020204" pitchFamily="34" charset="0"/>
                <a:cs typeface="Verdana"/>
              </a:rPr>
              <a:t>возможность </a:t>
            </a:r>
            <a:r>
              <a:rPr lang="ru-RU" sz="1400" spc="-5" dirty="0">
                <a:latin typeface="Trebuchet MS" panose="020B0603020202020204" pitchFamily="34" charset="0"/>
                <a:cs typeface="Verdana"/>
              </a:rPr>
              <a:t>привлечения </a:t>
            </a:r>
            <a:r>
              <a:rPr lang="ru-RU" sz="1400" dirty="0">
                <a:latin typeface="Trebuchet MS" panose="020B0603020202020204" pitchFamily="34" charset="0"/>
                <a:cs typeface="Verdana"/>
              </a:rPr>
              <a:t>исполнителя без проведения торгов  </a:t>
            </a:r>
            <a:r>
              <a:rPr lang="ru-RU" sz="1400" spc="-5" dirty="0">
                <a:latin typeface="Trebuchet MS" panose="020B0603020202020204" pitchFamily="34" charset="0"/>
                <a:cs typeface="Verdana"/>
              </a:rPr>
              <a:t>(конкурса/аукциона), </a:t>
            </a:r>
            <a:r>
              <a:rPr lang="ru-RU" sz="1400" dirty="0">
                <a:latin typeface="Trebuchet MS" panose="020B0603020202020204" pitchFamily="34" charset="0"/>
                <a:cs typeface="Verdana"/>
              </a:rPr>
              <a:t>что, в свою очередь, приводит к </a:t>
            </a:r>
            <a:r>
              <a:rPr lang="ru-RU" sz="1400" spc="-5" dirty="0">
                <a:latin typeface="Trebuchet MS" panose="020B0603020202020204" pitchFamily="34" charset="0"/>
                <a:cs typeface="Verdana"/>
              </a:rPr>
              <a:t>дискриминации </a:t>
            </a:r>
            <a:r>
              <a:rPr lang="ru-RU" sz="1400" dirty="0">
                <a:latin typeface="Trebuchet MS" panose="020B0603020202020204" pitchFamily="34" charset="0"/>
                <a:cs typeface="Verdana"/>
              </a:rPr>
              <a:t>и </a:t>
            </a:r>
            <a:r>
              <a:rPr lang="ru-RU" sz="1400" spc="-5" dirty="0">
                <a:latin typeface="Trebuchet MS" panose="020B0603020202020204" pitchFamily="34" charset="0"/>
                <a:cs typeface="Verdana"/>
              </a:rPr>
              <a:t>ограничению   </a:t>
            </a:r>
            <a:r>
              <a:rPr lang="ru-RU" sz="1400" dirty="0">
                <a:latin typeface="Trebuchet MS" panose="020B0603020202020204" pitchFamily="34" charset="0"/>
                <a:cs typeface="Verdana"/>
              </a:rPr>
              <a:t>конкуренции</a:t>
            </a:r>
          </a:p>
          <a:p>
            <a:pPr marL="12700" marR="5080">
              <a:lnSpc>
                <a:spcPct val="90000"/>
              </a:lnSpc>
            </a:pPr>
            <a:r>
              <a:rPr lang="ru-RU" sz="1400" spc="-5" dirty="0" smtClean="0">
                <a:latin typeface="Trebuchet MS" panose="020B0603020202020204" pitchFamily="34" charset="0"/>
              </a:rPr>
              <a:t>По мнению </a:t>
            </a:r>
            <a:r>
              <a:rPr lang="ru-RU" sz="1400" dirty="0" smtClean="0">
                <a:latin typeface="Trebuchet MS" panose="020B0603020202020204" pitchFamily="34" charset="0"/>
              </a:rPr>
              <a:t>подателя </a:t>
            </a:r>
            <a:r>
              <a:rPr lang="ru-RU" sz="1400" spc="-5" dirty="0" smtClean="0">
                <a:latin typeface="Trebuchet MS" panose="020B0603020202020204" pitchFamily="34" charset="0"/>
              </a:rPr>
              <a:t>апелляционной жалобы, Управлением и </a:t>
            </a:r>
            <a:r>
              <a:rPr lang="ru-RU" sz="1400" dirty="0" smtClean="0">
                <a:latin typeface="Trebuchet MS" panose="020B0603020202020204" pitchFamily="34" charset="0"/>
              </a:rPr>
              <a:t>судом </a:t>
            </a:r>
            <a:r>
              <a:rPr lang="ru-RU" sz="1400" spc="-5" dirty="0" smtClean="0">
                <a:latin typeface="Trebuchet MS" panose="020B0603020202020204" pitchFamily="34" charset="0"/>
              </a:rPr>
              <a:t>первой  инстанции не учтена </a:t>
            </a:r>
            <a:r>
              <a:rPr lang="ru-RU" sz="1400" b="1" spc="-5" dirty="0" smtClean="0">
                <a:solidFill>
                  <a:srgbClr val="274696"/>
                </a:solidFill>
                <a:latin typeface="Trebuchet MS" panose="020B0603020202020204" pitchFamily="34" charset="0"/>
              </a:rPr>
              <a:t>специфика деятельности </a:t>
            </a:r>
            <a:r>
              <a:rPr lang="ru-RU" sz="1400" spc="-5" dirty="0" smtClean="0">
                <a:latin typeface="Trebuchet MS" panose="020B0603020202020204" pitchFamily="34" charset="0"/>
              </a:rPr>
              <a:t>Предприятия; </a:t>
            </a:r>
            <a:r>
              <a:rPr lang="ru-RU" sz="1400" dirty="0" smtClean="0">
                <a:latin typeface="Trebuchet MS" panose="020B0603020202020204" pitchFamily="34" charset="0"/>
              </a:rPr>
              <a:t>Предприятие  </a:t>
            </a:r>
            <a:r>
              <a:rPr lang="ru-RU" sz="1400" spc="-5" dirty="0" smtClean="0">
                <a:latin typeface="Trebuchet MS" panose="020B0603020202020204" pitchFamily="34" charset="0"/>
              </a:rPr>
              <a:t>осуществляет деятельность в </a:t>
            </a:r>
            <a:r>
              <a:rPr lang="ru-RU" sz="1400" dirty="0" smtClean="0">
                <a:latin typeface="Trebuchet MS" panose="020B0603020202020204" pitchFamily="34" charset="0"/>
              </a:rPr>
              <a:t>целях </a:t>
            </a:r>
            <a:r>
              <a:rPr lang="ru-RU" sz="1400" spc="-5" dirty="0" smtClean="0">
                <a:latin typeface="Trebuchet MS" panose="020B0603020202020204" pitchFamily="34" charset="0"/>
              </a:rPr>
              <a:t>удовлетворения </a:t>
            </a:r>
            <a:r>
              <a:rPr lang="ru-RU" sz="1400" dirty="0" smtClean="0">
                <a:latin typeface="Trebuchet MS" panose="020B0603020202020204" pitchFamily="34" charset="0"/>
              </a:rPr>
              <a:t>потребностей  </a:t>
            </a:r>
            <a:r>
              <a:rPr lang="ru-RU" sz="1400" spc="-5" dirty="0" smtClean="0">
                <a:latin typeface="Trebuchet MS" panose="020B0603020202020204" pitchFamily="34" charset="0"/>
              </a:rPr>
              <a:t>Минобороны</a:t>
            </a:r>
          </a:p>
          <a:p>
            <a:pPr marL="12700" marR="5715">
              <a:lnSpc>
                <a:spcPct val="90000"/>
              </a:lnSpc>
            </a:pPr>
            <a:r>
              <a:rPr lang="ru-RU" sz="1400" spc="-5" dirty="0" smtClean="0">
                <a:latin typeface="Trebuchet MS" panose="020B0603020202020204" pitchFamily="34" charset="0"/>
              </a:rPr>
              <a:t>Указанные доводы </a:t>
            </a:r>
            <a:r>
              <a:rPr lang="ru-RU" sz="1400" dirty="0" smtClean="0">
                <a:latin typeface="Trebuchet MS" panose="020B0603020202020204" pitchFamily="34" charset="0"/>
              </a:rPr>
              <a:t>подателя </a:t>
            </a:r>
            <a:r>
              <a:rPr lang="ru-RU" sz="1400" spc="-5" dirty="0" smtClean="0">
                <a:latin typeface="Trebuchet MS" panose="020B0603020202020204" pitchFamily="34" charset="0"/>
              </a:rPr>
              <a:t>жалобы признаются апелляционным </a:t>
            </a:r>
            <a:r>
              <a:rPr lang="ru-RU" sz="1400" dirty="0" smtClean="0">
                <a:latin typeface="Trebuchet MS" panose="020B0603020202020204" pitchFamily="34" charset="0"/>
              </a:rPr>
              <a:t>судом  </a:t>
            </a:r>
            <a:r>
              <a:rPr lang="ru-RU" sz="1400" spc="-5" dirty="0" smtClean="0">
                <a:latin typeface="Trebuchet MS" panose="020B0603020202020204" pitchFamily="34" charset="0"/>
              </a:rPr>
              <a:t>несостоятельными, поскольку действия Предприятия по включению в  Положение о закупках случаев </a:t>
            </a:r>
            <a:r>
              <a:rPr lang="ru-RU" sz="1400" dirty="0" smtClean="0">
                <a:latin typeface="Trebuchet MS" panose="020B0603020202020204" pitchFamily="34" charset="0"/>
              </a:rPr>
              <a:t>закупки </a:t>
            </a:r>
            <a:r>
              <a:rPr lang="ru-RU" sz="1400" spc="-5" dirty="0" smtClean="0">
                <a:latin typeface="Trebuchet MS" panose="020B0603020202020204" pitchFamily="34" charset="0"/>
              </a:rPr>
              <a:t>у единственного </a:t>
            </a:r>
            <a:r>
              <a:rPr lang="ru-RU" sz="1400" dirty="0" smtClean="0">
                <a:latin typeface="Trebuchet MS" panose="020B0603020202020204" pitchFamily="34" charset="0"/>
              </a:rPr>
              <a:t>поставщика </a:t>
            </a:r>
            <a:r>
              <a:rPr lang="ru-RU" sz="1400" spc="-5" dirty="0" smtClean="0">
                <a:latin typeface="Trebuchet MS" panose="020B0603020202020204" pitchFamily="34" charset="0"/>
              </a:rPr>
              <a:t>на  </a:t>
            </a:r>
            <a:r>
              <a:rPr lang="ru-RU" sz="1400" dirty="0" smtClean="0">
                <a:latin typeface="Trebuchet MS" panose="020B0603020202020204" pitchFamily="34" charset="0"/>
              </a:rPr>
              <a:t>конкурентных  рынках,  </a:t>
            </a:r>
            <a:r>
              <a:rPr lang="ru-RU" sz="1400" spc="-5" dirty="0" smtClean="0">
                <a:latin typeface="Trebuchet MS" panose="020B0603020202020204" pitchFamily="34" charset="0"/>
              </a:rPr>
              <a:t>в  отсутствие  </a:t>
            </a:r>
            <a:r>
              <a:rPr lang="ru-RU" sz="1400" dirty="0" smtClean="0">
                <a:latin typeface="Trebuchet MS" panose="020B0603020202020204" pitchFamily="34" charset="0"/>
                <a:cs typeface="Verdana"/>
              </a:rPr>
              <a:t>на  то  </a:t>
            </a:r>
            <a:r>
              <a:rPr lang="ru-RU" sz="1400" spc="-5" dirty="0" smtClean="0">
                <a:latin typeface="Trebuchet MS" panose="020B0603020202020204" pitchFamily="34" charset="0"/>
              </a:rPr>
              <a:t>объективных  </a:t>
            </a:r>
            <a:r>
              <a:rPr lang="ru-RU" sz="1400" dirty="0" smtClean="0">
                <a:latin typeface="Trebuchet MS" panose="020B0603020202020204" pitchFamily="34" charset="0"/>
                <a:cs typeface="Verdana"/>
              </a:rPr>
              <a:t>причин  </a:t>
            </a:r>
            <a:r>
              <a:rPr lang="ru-RU" sz="1400" spc="-5" dirty="0" smtClean="0">
                <a:latin typeface="Trebuchet MS" panose="020B0603020202020204" pitchFamily="34" charset="0"/>
              </a:rPr>
              <a:t>и</a:t>
            </a:r>
            <a:r>
              <a:rPr lang="ru-RU" sz="1400" spc="500" dirty="0" smtClean="0">
                <a:latin typeface="Trebuchet MS" panose="020B0603020202020204" pitchFamily="34" charset="0"/>
              </a:rPr>
              <a:t> </a:t>
            </a:r>
            <a:r>
              <a:rPr lang="ru-RU" sz="1400" spc="-10" dirty="0" smtClean="0">
                <a:solidFill>
                  <a:srgbClr val="C00000"/>
                </a:solidFill>
                <a:latin typeface="Trebuchet MS" panose="020B0603020202020204" pitchFamily="34" charset="0"/>
              </a:rPr>
              <a:t>без соответствующего обоснования, правомерно квалифицированы антимонопольным органом как нарушение запрета, предусмотренного частью 1 статьи 17 Закона № 135-ФЗ.</a:t>
            </a:r>
          </a:p>
          <a:p>
            <a:pPr marL="12700" marR="5715">
              <a:lnSpc>
                <a:spcPct val="90000"/>
              </a:lnSpc>
            </a:pPr>
            <a:r>
              <a:rPr lang="ru-RU" sz="1400" spc="-5" dirty="0">
                <a:latin typeface="Trebuchet MS" panose="020B0603020202020204" pitchFamily="34" charset="0"/>
                <a:cs typeface="Verdana"/>
              </a:rPr>
              <a:t>Доводы апелляционной </a:t>
            </a:r>
            <a:r>
              <a:rPr lang="ru-RU" sz="1400" dirty="0">
                <a:latin typeface="Trebuchet MS" panose="020B0603020202020204" pitchFamily="34" charset="0"/>
                <a:cs typeface="Verdana"/>
              </a:rPr>
              <a:t>жалобы </a:t>
            </a:r>
            <a:r>
              <a:rPr lang="ru-RU" sz="1400" spc="-5" dirty="0">
                <a:latin typeface="Trebuchet MS" panose="020B0603020202020204" pitchFamily="34" charset="0"/>
                <a:cs typeface="Verdana"/>
              </a:rPr>
              <a:t>отклоняются апелляционным судом, </a:t>
            </a:r>
            <a:r>
              <a:rPr lang="ru-RU" sz="1400" dirty="0">
                <a:latin typeface="Trebuchet MS" panose="020B0603020202020204" pitchFamily="34" charset="0"/>
                <a:cs typeface="Verdana"/>
              </a:rPr>
              <a:t>как  </a:t>
            </a:r>
            <a:r>
              <a:rPr lang="ru-RU" sz="1400" spc="-5" dirty="0">
                <a:latin typeface="Trebuchet MS" panose="020B0603020202020204" pitchFamily="34" charset="0"/>
                <a:cs typeface="Verdana"/>
              </a:rPr>
              <a:t>несостоятельные, необоснованные и не опровергающие </a:t>
            </a:r>
            <a:r>
              <a:rPr lang="ru-RU" sz="1400" dirty="0">
                <a:latin typeface="Trebuchet MS" panose="020B0603020202020204" pitchFamily="34" charset="0"/>
                <a:cs typeface="Verdana"/>
              </a:rPr>
              <a:t>правомерные </a:t>
            </a:r>
            <a:r>
              <a:rPr lang="ru-RU" sz="1400" spc="-5" dirty="0">
                <a:latin typeface="Trebuchet MS" panose="020B0603020202020204" pitchFamily="34" charset="0"/>
                <a:cs typeface="Verdana"/>
              </a:rPr>
              <a:t>выводы  суда первой инстанции, изложенные в обжалуемом</a:t>
            </a:r>
            <a:r>
              <a:rPr lang="ru-RU" sz="1400" spc="75" dirty="0">
                <a:latin typeface="Trebuchet MS" panose="020B0603020202020204" pitchFamily="34" charset="0"/>
                <a:cs typeface="Verdana"/>
              </a:rPr>
              <a:t> </a:t>
            </a:r>
            <a:r>
              <a:rPr lang="ru-RU" sz="1400" spc="-5" dirty="0" smtClean="0">
                <a:latin typeface="Trebuchet MS" panose="020B0603020202020204" pitchFamily="34" charset="0"/>
                <a:cs typeface="Verdana"/>
              </a:rPr>
              <a:t>решении</a:t>
            </a:r>
            <a:endParaRPr lang="ru-RU" sz="1400" dirty="0">
              <a:latin typeface="Trebuchet MS" panose="020B0603020202020204" pitchFamily="34" charset="0"/>
              <a:cs typeface="Verdan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04800" y="304800"/>
            <a:ext cx="11277600" cy="6240426"/>
          </a:xfrm>
          <a:prstGeom prst="rect">
            <a:avLst/>
          </a:prstGeom>
        </p:spPr>
        <p:txBody>
          <a:bodyPr vert="horz" wrap="square" lIns="0" tIns="0" rIns="0" bIns="0" rtlCol="0">
            <a:spAutoFit/>
          </a:bodyPr>
          <a:lstStyle/>
          <a:p>
            <a:pPr>
              <a:lnSpc>
                <a:spcPct val="90000"/>
              </a:lnSpc>
            </a:pPr>
            <a:r>
              <a:rPr lang="ru-RU" sz="1500" spc="-10" dirty="0">
                <a:solidFill>
                  <a:srgbClr val="000000"/>
                </a:solidFill>
                <a:latin typeface="Trebuchet MS" panose="020B0603020202020204" pitchFamily="34" charset="0"/>
              </a:rPr>
              <a:t>Определение </a:t>
            </a:r>
            <a:r>
              <a:rPr lang="ru-RU" sz="1500" spc="-5" dirty="0">
                <a:solidFill>
                  <a:srgbClr val="000000"/>
                </a:solidFill>
                <a:latin typeface="Trebuchet MS" panose="020B0603020202020204" pitchFamily="34" charset="0"/>
              </a:rPr>
              <a:t>ВС </a:t>
            </a:r>
            <a:r>
              <a:rPr lang="ru-RU" sz="1500" spc="-30" dirty="0">
                <a:solidFill>
                  <a:srgbClr val="000000"/>
                </a:solidFill>
                <a:latin typeface="Trebuchet MS" panose="020B0603020202020204" pitchFamily="34" charset="0"/>
              </a:rPr>
              <a:t>РФ </a:t>
            </a:r>
            <a:r>
              <a:rPr lang="ru-RU" sz="1500" spc="-15" dirty="0">
                <a:solidFill>
                  <a:srgbClr val="000000"/>
                </a:solidFill>
                <a:latin typeface="Trebuchet MS" panose="020B0603020202020204" pitchFamily="34" charset="0"/>
              </a:rPr>
              <a:t>от </a:t>
            </a:r>
            <a:r>
              <a:rPr lang="ru-RU" sz="1500" spc="-5" dirty="0">
                <a:solidFill>
                  <a:srgbClr val="000000"/>
                </a:solidFill>
                <a:latin typeface="Trebuchet MS" panose="020B0603020202020204" pitchFamily="34" charset="0"/>
              </a:rPr>
              <a:t>16.09.2021</a:t>
            </a:r>
            <a:r>
              <a:rPr lang="ru-RU" sz="1500" spc="30" dirty="0">
                <a:solidFill>
                  <a:srgbClr val="000000"/>
                </a:solidFill>
                <a:latin typeface="Trebuchet MS" panose="020B0603020202020204" pitchFamily="34" charset="0"/>
              </a:rPr>
              <a:t> </a:t>
            </a:r>
            <a:r>
              <a:rPr lang="ru-RU" sz="1500" spc="-160" dirty="0" smtClean="0">
                <a:solidFill>
                  <a:srgbClr val="000000"/>
                </a:solidFill>
                <a:latin typeface="Trebuchet MS" panose="020B0603020202020204" pitchFamily="34" charset="0"/>
              </a:rPr>
              <a:t>г. </a:t>
            </a:r>
            <a:r>
              <a:rPr lang="ru-RU" sz="1500" spc="-5" dirty="0" smtClean="0">
                <a:solidFill>
                  <a:srgbClr val="000000"/>
                </a:solidFill>
                <a:latin typeface="Trebuchet MS" panose="020B0603020202020204" pitchFamily="34" charset="0"/>
              </a:rPr>
              <a:t>N </a:t>
            </a:r>
            <a:r>
              <a:rPr lang="ru-RU" sz="1500" dirty="0">
                <a:solidFill>
                  <a:srgbClr val="000000"/>
                </a:solidFill>
                <a:latin typeface="Trebuchet MS" panose="020B0603020202020204" pitchFamily="34" charset="0"/>
              </a:rPr>
              <a:t>306-ЭС21-13581 </a:t>
            </a:r>
            <a:r>
              <a:rPr lang="ru-RU" sz="1500" spc="-5" dirty="0">
                <a:solidFill>
                  <a:srgbClr val="000000"/>
                </a:solidFill>
                <a:latin typeface="Trebuchet MS" panose="020B0603020202020204" pitchFamily="34" charset="0"/>
              </a:rPr>
              <a:t>по делу №</a:t>
            </a:r>
            <a:r>
              <a:rPr lang="ru-RU" sz="1500" spc="-60" dirty="0">
                <a:solidFill>
                  <a:srgbClr val="000000"/>
                </a:solidFill>
                <a:latin typeface="Trebuchet MS" panose="020B0603020202020204" pitchFamily="34" charset="0"/>
              </a:rPr>
              <a:t> </a:t>
            </a:r>
            <a:r>
              <a:rPr lang="ru-RU" sz="1500" dirty="0" smtClean="0">
                <a:solidFill>
                  <a:srgbClr val="000000"/>
                </a:solidFill>
                <a:latin typeface="Trebuchet MS" panose="020B0603020202020204" pitchFamily="34" charset="0"/>
              </a:rPr>
              <a:t>А57-6788/2020</a:t>
            </a:r>
          </a:p>
          <a:p>
            <a:pPr>
              <a:lnSpc>
                <a:spcPct val="90000"/>
              </a:lnSpc>
            </a:pPr>
            <a:endParaRPr lang="ru-RU" sz="1500" dirty="0" smtClean="0">
              <a:solidFill>
                <a:srgbClr val="000000"/>
              </a:solidFill>
              <a:latin typeface="Trebuchet MS" panose="020B0603020202020204" pitchFamily="34" charset="0"/>
            </a:endParaRPr>
          </a:p>
          <a:p>
            <a:pPr>
              <a:lnSpc>
                <a:spcPct val="90000"/>
              </a:lnSpc>
            </a:pPr>
            <a:r>
              <a:rPr sz="1500" spc="-5" dirty="0" err="1" smtClean="0">
                <a:latin typeface="Trebuchet MS" panose="020B0603020202020204" pitchFamily="34" charset="0"/>
                <a:cs typeface="Times New Roman"/>
              </a:rPr>
              <a:t>Образовательное</a:t>
            </a:r>
            <a:r>
              <a:rPr sz="1500" spc="-5" dirty="0" smtClean="0">
                <a:latin typeface="Trebuchet MS" panose="020B0603020202020204" pitchFamily="34" charset="0"/>
                <a:cs typeface="Times New Roman"/>
              </a:rPr>
              <a:t>  </a:t>
            </a:r>
            <a:r>
              <a:rPr sz="1500" spc="-5" dirty="0">
                <a:latin typeface="Trebuchet MS" panose="020B0603020202020204" pitchFamily="34" charset="0"/>
                <a:cs typeface="Times New Roman"/>
              </a:rPr>
              <a:t>учреждение  </a:t>
            </a:r>
            <a:r>
              <a:rPr sz="1500" b="1" dirty="0">
                <a:latin typeface="Trebuchet MS" panose="020B0603020202020204" pitchFamily="34" charset="0"/>
                <a:cs typeface="Times New Roman"/>
              </a:rPr>
              <a:t>в  </a:t>
            </a:r>
            <a:r>
              <a:rPr sz="1500" b="1" spc="-5" dirty="0">
                <a:latin typeface="Trebuchet MS" panose="020B0603020202020204" pitchFamily="34" charset="0"/>
                <a:cs typeface="Times New Roman"/>
              </a:rPr>
              <a:t>своем  </a:t>
            </a:r>
            <a:r>
              <a:rPr sz="1500" b="1" spc="-10" dirty="0">
                <a:latin typeface="Trebuchet MS" panose="020B0603020202020204" pitchFamily="34" charset="0"/>
                <a:cs typeface="Times New Roman"/>
              </a:rPr>
              <a:t>положении  </a:t>
            </a:r>
            <a:r>
              <a:rPr sz="1500" b="1" dirty="0">
                <a:latin typeface="Trebuchet MS" panose="020B0603020202020204" pitchFamily="34" charset="0"/>
                <a:cs typeface="Times New Roman"/>
              </a:rPr>
              <a:t>о  </a:t>
            </a:r>
            <a:r>
              <a:rPr sz="1500" b="1" spc="-10" dirty="0">
                <a:latin typeface="Trebuchet MS" panose="020B0603020202020204" pitchFamily="34" charset="0"/>
                <a:cs typeface="Times New Roman"/>
              </a:rPr>
              <a:t>закупке  предусмотрело  право  </a:t>
            </a:r>
            <a:r>
              <a:rPr sz="1500" b="1" spc="-5" dirty="0" err="1">
                <a:latin typeface="Trebuchet MS" panose="020B0603020202020204" pitchFamily="34" charset="0"/>
                <a:cs typeface="Times New Roman"/>
              </a:rPr>
              <a:t>осуществлять</a:t>
            </a:r>
            <a:r>
              <a:rPr sz="1500" b="1" spc="-5" dirty="0">
                <a:latin typeface="Trebuchet MS" panose="020B0603020202020204" pitchFamily="34" charset="0"/>
                <a:cs typeface="Times New Roman"/>
              </a:rPr>
              <a:t>  </a:t>
            </a:r>
            <a:r>
              <a:rPr sz="1500" b="1" spc="-10" dirty="0" err="1" smtClean="0">
                <a:latin typeface="Trebuchet MS" panose="020B0603020202020204" pitchFamily="34" charset="0"/>
                <a:cs typeface="Times New Roman"/>
              </a:rPr>
              <a:t>закупку</a:t>
            </a:r>
            <a:r>
              <a:rPr lang="ru-RU" sz="1500" b="1" spc="-10" dirty="0" smtClean="0">
                <a:latin typeface="Trebuchet MS" panose="020B0603020202020204" pitchFamily="34" charset="0"/>
                <a:cs typeface="Times New Roman"/>
              </a:rPr>
              <a:t> </a:t>
            </a:r>
            <a:r>
              <a:rPr sz="1500" b="1" dirty="0" smtClean="0">
                <a:latin typeface="Trebuchet MS" panose="020B0603020202020204" pitchFamily="34" charset="0"/>
                <a:cs typeface="Times New Roman"/>
              </a:rPr>
              <a:t>у</a:t>
            </a:r>
            <a:r>
              <a:rPr lang="ru-RU" sz="1500" b="1" dirty="0" smtClean="0">
                <a:latin typeface="Trebuchet MS" panose="020B0603020202020204" pitchFamily="34" charset="0"/>
                <a:cs typeface="Times New Roman"/>
              </a:rPr>
              <a:t> </a:t>
            </a:r>
            <a:r>
              <a:rPr sz="1500" b="1" spc="-5" dirty="0" err="1" smtClean="0">
                <a:latin typeface="Trebuchet MS" panose="020B0603020202020204" pitchFamily="34" charset="0"/>
                <a:cs typeface="Times New Roman"/>
              </a:rPr>
              <a:t>единственного</a:t>
            </a:r>
            <a:r>
              <a:rPr sz="1500" b="1" spc="-5" dirty="0" smtClean="0">
                <a:latin typeface="Trebuchet MS" panose="020B0603020202020204" pitchFamily="34" charset="0"/>
                <a:cs typeface="Times New Roman"/>
              </a:rPr>
              <a:t>  </a:t>
            </a:r>
            <a:r>
              <a:rPr sz="1500" b="1" spc="-5" dirty="0">
                <a:latin typeface="Trebuchet MS" panose="020B0603020202020204" pitchFamily="34" charset="0"/>
                <a:cs typeface="Times New Roman"/>
              </a:rPr>
              <a:t>поставщика  </a:t>
            </a:r>
            <a:r>
              <a:rPr sz="1500" b="1" dirty="0">
                <a:latin typeface="Trebuchet MS" panose="020B0603020202020204" pitchFamily="34" charset="0"/>
                <a:cs typeface="Times New Roman"/>
              </a:rPr>
              <a:t>в  </a:t>
            </a:r>
            <a:r>
              <a:rPr sz="1500" b="1" spc="-15" dirty="0">
                <a:latin typeface="Trebuchet MS" panose="020B0603020202020204" pitchFamily="34" charset="0"/>
                <a:cs typeface="Times New Roman"/>
              </a:rPr>
              <a:t>том  </a:t>
            </a:r>
            <a:r>
              <a:rPr sz="1500" b="1" spc="-5" dirty="0">
                <a:latin typeface="Trebuchet MS" panose="020B0603020202020204" pitchFamily="34" charset="0"/>
                <a:cs typeface="Times New Roman"/>
              </a:rPr>
              <a:t>числе  </a:t>
            </a:r>
            <a:r>
              <a:rPr sz="1500" b="1" dirty="0">
                <a:latin typeface="Trebuchet MS" panose="020B0603020202020204" pitchFamily="34" charset="0"/>
                <a:cs typeface="Times New Roman"/>
              </a:rPr>
              <a:t>в  </a:t>
            </a:r>
            <a:r>
              <a:rPr sz="1500" b="1" spc="-5" dirty="0">
                <a:latin typeface="Trebuchet MS" panose="020B0603020202020204" pitchFamily="34" charset="0"/>
                <a:cs typeface="Times New Roman"/>
              </a:rPr>
              <a:t>случае  оказания  </a:t>
            </a:r>
            <a:r>
              <a:rPr sz="1500" b="1" spc="-10" dirty="0">
                <a:latin typeface="Trebuchet MS" panose="020B0603020202020204" pitchFamily="34" charset="0"/>
                <a:cs typeface="Times New Roman"/>
              </a:rPr>
              <a:t>услуг  </a:t>
            </a:r>
            <a:r>
              <a:rPr sz="1500" b="1" spc="-5" dirty="0">
                <a:latin typeface="Trebuchet MS" panose="020B0603020202020204" pitchFamily="34" charset="0"/>
                <a:cs typeface="Times New Roman"/>
              </a:rPr>
              <a:t>по  </a:t>
            </a:r>
            <a:r>
              <a:rPr sz="1500" b="1" dirty="0">
                <a:latin typeface="Trebuchet MS" panose="020B0603020202020204" pitchFamily="34" charset="0"/>
                <a:cs typeface="Times New Roman"/>
              </a:rPr>
              <a:t>организации  питания </a:t>
            </a:r>
            <a:r>
              <a:rPr sz="1500" b="1" spc="335" dirty="0">
                <a:latin typeface="Trebuchet MS" panose="020B0603020202020204" pitchFamily="34" charset="0"/>
                <a:cs typeface="Times New Roman"/>
              </a:rPr>
              <a:t> </a:t>
            </a:r>
            <a:r>
              <a:rPr sz="1500" b="1" spc="-10" dirty="0">
                <a:latin typeface="Trebuchet MS" panose="020B0603020202020204" pitchFamily="34" charset="0"/>
                <a:cs typeface="Times New Roman"/>
              </a:rPr>
              <a:t>обучающихся</a:t>
            </a:r>
            <a:r>
              <a:rPr sz="1500" spc="-10" dirty="0">
                <a:latin typeface="Trebuchet MS" panose="020B0603020202020204" pitchFamily="34" charset="0"/>
                <a:cs typeface="Times New Roman"/>
              </a:rPr>
              <a:t>.</a:t>
            </a:r>
            <a:endParaRPr sz="1500" dirty="0">
              <a:latin typeface="Trebuchet MS" panose="020B0603020202020204" pitchFamily="34" charset="0"/>
              <a:cs typeface="Times New Roman"/>
            </a:endParaRPr>
          </a:p>
          <a:p>
            <a:pPr>
              <a:lnSpc>
                <a:spcPct val="90000"/>
              </a:lnSpc>
            </a:pPr>
            <a:r>
              <a:rPr sz="1500" dirty="0">
                <a:latin typeface="Trebuchet MS" panose="020B0603020202020204" pitchFamily="34" charset="0"/>
                <a:cs typeface="Times New Roman"/>
              </a:rPr>
              <a:t>Общество,</a:t>
            </a:r>
            <a:r>
              <a:rPr sz="1500" spc="165" dirty="0">
                <a:latin typeface="Trebuchet MS" panose="020B0603020202020204" pitchFamily="34" charset="0"/>
                <a:cs typeface="Times New Roman"/>
              </a:rPr>
              <a:t> </a:t>
            </a:r>
            <a:r>
              <a:rPr sz="1500" spc="-5" dirty="0">
                <a:latin typeface="Trebuchet MS" panose="020B0603020202020204" pitchFamily="34" charset="0"/>
                <a:cs typeface="Times New Roman"/>
              </a:rPr>
              <a:t>полагая,</a:t>
            </a:r>
            <a:r>
              <a:rPr sz="1500" spc="165" dirty="0">
                <a:latin typeface="Trebuchet MS" panose="020B0603020202020204" pitchFamily="34" charset="0"/>
                <a:cs typeface="Times New Roman"/>
              </a:rPr>
              <a:t> </a:t>
            </a:r>
            <a:r>
              <a:rPr sz="1500" spc="-10" dirty="0">
                <a:latin typeface="Trebuchet MS" panose="020B0603020202020204" pitchFamily="34" charset="0"/>
                <a:cs typeface="Times New Roman"/>
              </a:rPr>
              <a:t>что</a:t>
            </a:r>
            <a:r>
              <a:rPr sz="1500" spc="170" dirty="0">
                <a:latin typeface="Trebuchet MS" panose="020B0603020202020204" pitchFamily="34" charset="0"/>
                <a:cs typeface="Times New Roman"/>
              </a:rPr>
              <a:t> </a:t>
            </a:r>
            <a:r>
              <a:rPr sz="1500" spc="-5" dirty="0">
                <a:latin typeface="Trebuchet MS" panose="020B0603020202020204" pitchFamily="34" charset="0"/>
                <a:cs typeface="Times New Roman"/>
              </a:rPr>
              <a:t>оно</a:t>
            </a:r>
            <a:r>
              <a:rPr sz="1500" spc="170" dirty="0">
                <a:latin typeface="Trebuchet MS" panose="020B0603020202020204" pitchFamily="34" charset="0"/>
                <a:cs typeface="Times New Roman"/>
              </a:rPr>
              <a:t> </a:t>
            </a:r>
            <a:r>
              <a:rPr sz="1500" spc="-10" dirty="0">
                <a:latin typeface="Trebuchet MS" panose="020B0603020202020204" pitchFamily="34" charset="0"/>
                <a:cs typeface="Times New Roman"/>
              </a:rPr>
              <a:t>незаконно</a:t>
            </a:r>
            <a:r>
              <a:rPr sz="1500" spc="165" dirty="0">
                <a:latin typeface="Trebuchet MS" panose="020B0603020202020204" pitchFamily="34" charset="0"/>
                <a:cs typeface="Times New Roman"/>
              </a:rPr>
              <a:t> </a:t>
            </a:r>
            <a:r>
              <a:rPr sz="1500" spc="-5" dirty="0">
                <a:latin typeface="Trebuchet MS" panose="020B0603020202020204" pitchFamily="34" charset="0"/>
                <a:cs typeface="Times New Roman"/>
              </a:rPr>
              <a:t>лишено</a:t>
            </a:r>
            <a:r>
              <a:rPr sz="1500" spc="170" dirty="0">
                <a:latin typeface="Trebuchet MS" panose="020B0603020202020204" pitchFamily="34" charset="0"/>
                <a:cs typeface="Times New Roman"/>
              </a:rPr>
              <a:t> </a:t>
            </a:r>
            <a:r>
              <a:rPr sz="1500" spc="-5" dirty="0">
                <a:latin typeface="Trebuchet MS" panose="020B0603020202020204" pitchFamily="34" charset="0"/>
                <a:cs typeface="Times New Roman"/>
              </a:rPr>
              <a:t>возможности</a:t>
            </a:r>
            <a:r>
              <a:rPr sz="1500" spc="170" dirty="0">
                <a:latin typeface="Trebuchet MS" panose="020B0603020202020204" pitchFamily="34" charset="0"/>
                <a:cs typeface="Times New Roman"/>
              </a:rPr>
              <a:t> </a:t>
            </a:r>
            <a:r>
              <a:rPr sz="1500" spc="-10" dirty="0">
                <a:latin typeface="Trebuchet MS" panose="020B0603020202020204" pitchFamily="34" charset="0"/>
                <a:cs typeface="Times New Roman"/>
              </a:rPr>
              <a:t>предложить</a:t>
            </a:r>
            <a:r>
              <a:rPr sz="1500" spc="160" dirty="0">
                <a:latin typeface="Trebuchet MS" panose="020B0603020202020204" pitchFamily="34" charset="0"/>
                <a:cs typeface="Times New Roman"/>
              </a:rPr>
              <a:t> </a:t>
            </a:r>
            <a:r>
              <a:rPr sz="1500" spc="-5" dirty="0">
                <a:latin typeface="Trebuchet MS" panose="020B0603020202020204" pitchFamily="34" charset="0"/>
                <a:cs typeface="Times New Roman"/>
              </a:rPr>
              <a:t>учреждению</a:t>
            </a:r>
            <a:r>
              <a:rPr sz="1500" spc="165" dirty="0">
                <a:latin typeface="Trebuchet MS" panose="020B0603020202020204" pitchFamily="34" charset="0"/>
                <a:cs typeface="Times New Roman"/>
              </a:rPr>
              <a:t> </a:t>
            </a:r>
            <a:r>
              <a:rPr sz="1500" spc="-5" dirty="0">
                <a:latin typeface="Trebuchet MS" panose="020B0603020202020204" pitchFamily="34" charset="0"/>
                <a:cs typeface="Times New Roman"/>
              </a:rPr>
              <a:t>свои</a:t>
            </a:r>
            <a:r>
              <a:rPr sz="1500" spc="170" dirty="0">
                <a:latin typeface="Trebuchet MS" panose="020B0603020202020204" pitchFamily="34" charset="0"/>
                <a:cs typeface="Times New Roman"/>
              </a:rPr>
              <a:t> </a:t>
            </a:r>
            <a:r>
              <a:rPr sz="1500" spc="-5" dirty="0">
                <a:latin typeface="Trebuchet MS" panose="020B0603020202020204" pitchFamily="34" charset="0"/>
                <a:cs typeface="Times New Roman"/>
              </a:rPr>
              <a:t>услуги</a:t>
            </a:r>
            <a:r>
              <a:rPr sz="1500" spc="170" dirty="0">
                <a:latin typeface="Trebuchet MS" panose="020B0603020202020204" pitchFamily="34" charset="0"/>
                <a:cs typeface="Times New Roman"/>
              </a:rPr>
              <a:t> </a:t>
            </a:r>
            <a:r>
              <a:rPr sz="1500" dirty="0" err="1">
                <a:latin typeface="Trebuchet MS" panose="020B0603020202020204" pitchFamily="34" charset="0"/>
                <a:cs typeface="Times New Roman"/>
              </a:rPr>
              <a:t>по</a:t>
            </a:r>
            <a:r>
              <a:rPr sz="1500" spc="155"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организации</a:t>
            </a:r>
            <a:r>
              <a:rPr lang="ru-RU" sz="1500" spc="-5"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питания</a:t>
            </a:r>
            <a:r>
              <a:rPr sz="1500" dirty="0" smtClean="0">
                <a:latin typeface="Trebuchet MS" panose="020B0603020202020204" pitchFamily="34" charset="0"/>
                <a:cs typeface="Times New Roman"/>
              </a:rPr>
              <a:t>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рамках </a:t>
            </a:r>
            <a:r>
              <a:rPr sz="1500" spc="-10" dirty="0">
                <a:latin typeface="Trebuchet MS" panose="020B0603020202020204" pitchFamily="34" charset="0"/>
                <a:cs typeface="Times New Roman"/>
              </a:rPr>
              <a:t>конкурентной процедуры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обратилось в </a:t>
            </a:r>
            <a:r>
              <a:rPr sz="1500" spc="-40" dirty="0">
                <a:latin typeface="Trebuchet MS" panose="020B0603020202020204" pitchFamily="34" charset="0"/>
                <a:cs typeface="Times New Roman"/>
              </a:rPr>
              <a:t>суд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требованием </a:t>
            </a:r>
            <a:r>
              <a:rPr sz="1500" dirty="0">
                <a:latin typeface="Trebuchet MS" panose="020B0603020202020204" pitchFamily="34" charset="0"/>
                <a:cs typeface="Times New Roman"/>
              </a:rPr>
              <a:t>о </a:t>
            </a:r>
            <a:r>
              <a:rPr sz="1500" spc="-5" dirty="0" err="1">
                <a:latin typeface="Trebuchet MS" panose="020B0603020202020204" pitchFamily="34" charset="0"/>
                <a:cs typeface="Times New Roman"/>
              </a:rPr>
              <a:t>признании</a:t>
            </a:r>
            <a:r>
              <a:rPr sz="1500" spc="-5" dirty="0">
                <a:latin typeface="Trebuchet MS" panose="020B0603020202020204" pitchFamily="34" charset="0"/>
                <a:cs typeface="Times New Roman"/>
              </a:rPr>
              <a:t> </a:t>
            </a:r>
            <a:r>
              <a:rPr sz="1500" spc="204"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недействительным</a:t>
            </a:r>
            <a:r>
              <a:rPr lang="ru-RU" sz="1500" spc="-5"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указанного</a:t>
            </a:r>
            <a:r>
              <a:rPr sz="1500" spc="-10" dirty="0" smtClean="0">
                <a:latin typeface="Trebuchet MS" panose="020B0603020202020204" pitchFamily="34" charset="0"/>
                <a:cs typeface="Times New Roman"/>
              </a:rPr>
              <a:t> </a:t>
            </a:r>
            <a:r>
              <a:rPr sz="1500" spc="-5" dirty="0">
                <a:latin typeface="Trebuchet MS" panose="020B0603020202020204" pitchFamily="34" charset="0"/>
                <a:cs typeface="Times New Roman"/>
              </a:rPr>
              <a:t>пункта</a:t>
            </a:r>
            <a:r>
              <a:rPr sz="1500" spc="5" dirty="0">
                <a:latin typeface="Trebuchet MS" panose="020B0603020202020204" pitchFamily="34" charset="0"/>
                <a:cs typeface="Times New Roman"/>
              </a:rPr>
              <a:t> </a:t>
            </a:r>
            <a:r>
              <a:rPr sz="1500" spc="-10" dirty="0">
                <a:latin typeface="Trebuchet MS" panose="020B0603020202020204" pitchFamily="34" charset="0"/>
                <a:cs typeface="Times New Roman"/>
              </a:rPr>
              <a:t>положения.</a:t>
            </a:r>
            <a:endParaRPr sz="1500" dirty="0">
              <a:latin typeface="Trebuchet MS" panose="020B0603020202020204" pitchFamily="34" charset="0"/>
              <a:cs typeface="Times New Roman"/>
            </a:endParaRPr>
          </a:p>
          <a:p>
            <a:pPr>
              <a:lnSpc>
                <a:spcPct val="90000"/>
              </a:lnSpc>
            </a:pPr>
            <a:r>
              <a:rPr sz="1500" spc="-5" dirty="0">
                <a:latin typeface="Trebuchet MS" panose="020B0603020202020204" pitchFamily="34" charset="0"/>
                <a:cs typeface="Times New Roman"/>
              </a:rPr>
              <a:t>Арбитражный </a:t>
            </a:r>
            <a:r>
              <a:rPr sz="1500" spc="-45" dirty="0">
                <a:latin typeface="Trebuchet MS" panose="020B0603020202020204" pitchFamily="34" charset="0"/>
                <a:cs typeface="Times New Roman"/>
              </a:rPr>
              <a:t>суд  </a:t>
            </a:r>
            <a:r>
              <a:rPr sz="1500" spc="-5" dirty="0">
                <a:latin typeface="Trebuchet MS" panose="020B0603020202020204" pitchFamily="34" charset="0"/>
                <a:cs typeface="Times New Roman"/>
              </a:rPr>
              <a:t>отказал обществу </a:t>
            </a:r>
            <a:r>
              <a:rPr sz="1500" dirty="0">
                <a:latin typeface="Trebuchet MS" panose="020B0603020202020204" pitchFamily="34" charset="0"/>
                <a:cs typeface="Times New Roman"/>
              </a:rPr>
              <a:t>в </a:t>
            </a:r>
            <a:r>
              <a:rPr sz="1500" spc="-15" dirty="0">
                <a:latin typeface="Trebuchet MS" panose="020B0603020202020204" pitchFamily="34" charset="0"/>
                <a:cs typeface="Times New Roman"/>
              </a:rPr>
              <a:t>удовлетворении </a:t>
            </a:r>
            <a:r>
              <a:rPr sz="1500" spc="-10" dirty="0">
                <a:latin typeface="Trebuchet MS" panose="020B0603020202020204" pitchFamily="34" charset="0"/>
                <a:cs typeface="Times New Roman"/>
              </a:rPr>
              <a:t>иска. </a:t>
            </a:r>
            <a:r>
              <a:rPr sz="1500" spc="-35" dirty="0">
                <a:latin typeface="Trebuchet MS" panose="020B0603020202020204" pitchFamily="34" charset="0"/>
                <a:cs typeface="Times New Roman"/>
              </a:rPr>
              <a:t>Суды  </a:t>
            </a:r>
            <a:r>
              <a:rPr sz="1500" spc="-5" dirty="0">
                <a:latin typeface="Trebuchet MS" panose="020B0603020202020204" pitchFamily="34" charset="0"/>
                <a:cs typeface="Times New Roman"/>
              </a:rPr>
              <a:t>апелляционной </a:t>
            </a:r>
            <a:r>
              <a:rPr sz="1500" dirty="0">
                <a:latin typeface="Trebuchet MS" panose="020B0603020202020204" pitchFamily="34" charset="0"/>
                <a:cs typeface="Times New Roman"/>
              </a:rPr>
              <a:t>и </a:t>
            </a:r>
            <a:r>
              <a:rPr sz="1500" spc="-5" dirty="0" err="1">
                <a:latin typeface="Trebuchet MS" panose="020B0603020202020204" pitchFamily="34" charset="0"/>
                <a:cs typeface="Times New Roman"/>
              </a:rPr>
              <a:t>кассационной</a:t>
            </a:r>
            <a:r>
              <a:rPr sz="1500" spc="-5" dirty="0">
                <a:latin typeface="Trebuchet MS" panose="020B0603020202020204" pitchFamily="34" charset="0"/>
                <a:cs typeface="Times New Roman"/>
              </a:rPr>
              <a:t> </a:t>
            </a:r>
            <a:r>
              <a:rPr sz="1500" dirty="0" err="1" smtClean="0">
                <a:latin typeface="Trebuchet MS" panose="020B0603020202020204" pitchFamily="34" charset="0"/>
                <a:cs typeface="Times New Roman"/>
              </a:rPr>
              <a:t>инстанций</a:t>
            </a:r>
            <a:r>
              <a:rPr lang="ru-RU" sz="150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также</a:t>
            </a:r>
            <a:r>
              <a:rPr lang="ru-RU" sz="1500" spc="-5"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не</a:t>
            </a:r>
            <a:r>
              <a:rPr sz="1500" dirty="0" smtClean="0">
                <a:latin typeface="Trebuchet MS" panose="020B0603020202020204" pitchFamily="34" charset="0"/>
                <a:cs typeface="Times New Roman"/>
              </a:rPr>
              <a:t>  </a:t>
            </a:r>
            <a:r>
              <a:rPr sz="1500" spc="-5" dirty="0">
                <a:latin typeface="Trebuchet MS" panose="020B0603020202020204" pitchFamily="34" charset="0"/>
                <a:cs typeface="Times New Roman"/>
              </a:rPr>
              <a:t>нашли  </a:t>
            </a:r>
            <a:r>
              <a:rPr sz="1500" dirty="0">
                <a:latin typeface="Trebuchet MS" panose="020B0603020202020204" pitchFamily="34" charset="0"/>
                <a:cs typeface="Times New Roman"/>
              </a:rPr>
              <a:t>оснований  для  </a:t>
            </a:r>
            <a:r>
              <a:rPr sz="1500" spc="-15" dirty="0">
                <a:latin typeface="Trebuchet MS" panose="020B0603020202020204" pitchFamily="34" charset="0"/>
                <a:cs typeface="Times New Roman"/>
              </a:rPr>
              <a:t>удовлетворения  </a:t>
            </a:r>
            <a:r>
              <a:rPr sz="1500" spc="-5" dirty="0">
                <a:latin typeface="Trebuchet MS" panose="020B0603020202020204" pitchFamily="34" charset="0"/>
                <a:cs typeface="Times New Roman"/>
              </a:rPr>
              <a:t>требований  </a:t>
            </a:r>
            <a:r>
              <a:rPr sz="1500" dirty="0">
                <a:latin typeface="Trebuchet MS" panose="020B0603020202020204" pitchFamily="34" charset="0"/>
                <a:cs typeface="Times New Roman"/>
              </a:rPr>
              <a:t>истца.  </a:t>
            </a:r>
            <a:r>
              <a:rPr sz="1500" spc="-5" dirty="0">
                <a:latin typeface="Trebuchet MS" panose="020B0603020202020204" pitchFamily="34" charset="0"/>
                <a:cs typeface="Times New Roman"/>
              </a:rPr>
              <a:t>При  </a:t>
            </a:r>
            <a:r>
              <a:rPr sz="1500" spc="-15" dirty="0">
                <a:latin typeface="Trebuchet MS" panose="020B0603020202020204" pitchFamily="34" charset="0"/>
                <a:cs typeface="Times New Roman"/>
              </a:rPr>
              <a:t>этом  </a:t>
            </a:r>
            <a:r>
              <a:rPr sz="1500" spc="-5" dirty="0">
                <a:latin typeface="Trebuchet MS" panose="020B0603020202020204" pitchFamily="34" charset="0"/>
                <a:cs typeface="Times New Roman"/>
              </a:rPr>
              <a:t>они  </a:t>
            </a:r>
            <a:r>
              <a:rPr sz="1500" spc="-15" dirty="0">
                <a:latin typeface="Trebuchet MS" panose="020B0603020202020204" pitchFamily="34" charset="0"/>
                <a:cs typeface="Times New Roman"/>
              </a:rPr>
              <a:t>исходили  </a:t>
            </a:r>
            <a:r>
              <a:rPr sz="1500" dirty="0">
                <a:latin typeface="Trebuchet MS" panose="020B0603020202020204" pitchFamily="34" charset="0"/>
                <a:cs typeface="Times New Roman"/>
              </a:rPr>
              <a:t>из  </a:t>
            </a:r>
            <a:r>
              <a:rPr sz="1500" spc="-15" dirty="0">
                <a:latin typeface="Trebuchet MS" panose="020B0603020202020204" pitchFamily="34" charset="0"/>
                <a:cs typeface="Times New Roman"/>
              </a:rPr>
              <a:t>того,  </a:t>
            </a:r>
            <a:r>
              <a:rPr sz="1500" spc="-10" dirty="0" err="1" smtClean="0">
                <a:latin typeface="Trebuchet MS" panose="020B0603020202020204" pitchFamily="34" charset="0"/>
                <a:cs typeface="Times New Roman"/>
              </a:rPr>
              <a:t>что</a:t>
            </a:r>
            <a:r>
              <a:rPr lang="ru-RU" sz="1500" spc="-1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учреждение</a:t>
            </a:r>
            <a:r>
              <a:rPr lang="ru-RU" sz="1500" spc="-5"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наделено</a:t>
            </a:r>
            <a:r>
              <a:rPr sz="1500" dirty="0" smtClean="0">
                <a:latin typeface="Trebuchet MS" panose="020B0603020202020204" pitchFamily="34" charset="0"/>
                <a:cs typeface="Times New Roman"/>
              </a:rPr>
              <a:t> </a:t>
            </a:r>
            <a:r>
              <a:rPr sz="1500" spc="-10" dirty="0">
                <a:latin typeface="Trebuchet MS" panose="020B0603020202020204" pitchFamily="34" charset="0"/>
                <a:cs typeface="Times New Roman"/>
              </a:rPr>
              <a:t>правом </a:t>
            </a:r>
            <a:r>
              <a:rPr sz="1500" spc="-5" dirty="0">
                <a:latin typeface="Trebuchet MS" panose="020B0603020202020204" pitchFamily="34" charset="0"/>
                <a:cs typeface="Times New Roman"/>
              </a:rPr>
              <a:t>самостоятельно определять </a:t>
            </a:r>
            <a:r>
              <a:rPr sz="1500" spc="5" dirty="0">
                <a:latin typeface="Trebuchet MS" panose="020B0603020202020204" pitchFamily="34" charset="0"/>
                <a:cs typeface="Times New Roman"/>
              </a:rPr>
              <a:t>способы </a:t>
            </a:r>
            <a:r>
              <a:rPr sz="1500" spc="-5" dirty="0">
                <a:latin typeface="Trebuchet MS" panose="020B0603020202020204" pitchFamily="34" charset="0"/>
                <a:cs typeface="Times New Roman"/>
              </a:rPr>
              <a:t>закупки, </a:t>
            </a:r>
            <a:r>
              <a:rPr sz="1500" dirty="0">
                <a:latin typeface="Trebuchet MS" panose="020B0603020202020204" pitchFamily="34" charset="0"/>
                <a:cs typeface="Times New Roman"/>
              </a:rPr>
              <a:t>а </a:t>
            </a:r>
            <a:r>
              <a:rPr sz="1500" spc="-10" dirty="0">
                <a:latin typeface="Trebuchet MS" panose="020B0603020202020204" pitchFamily="34" charset="0"/>
                <a:cs typeface="Times New Roman"/>
              </a:rPr>
              <a:t>включение </a:t>
            </a:r>
            <a:r>
              <a:rPr sz="1500" dirty="0">
                <a:latin typeface="Trebuchet MS" panose="020B0603020202020204" pitchFamily="34" charset="0"/>
                <a:cs typeface="Times New Roman"/>
              </a:rPr>
              <a:t>в </a:t>
            </a:r>
            <a:r>
              <a:rPr sz="1500" spc="-10" dirty="0">
                <a:latin typeface="Trebuchet MS" panose="020B0603020202020204" pitchFamily="34" charset="0"/>
                <a:cs typeface="Times New Roman"/>
              </a:rPr>
              <a:t>положение </a:t>
            </a:r>
            <a:r>
              <a:rPr sz="1500" spc="-15" dirty="0">
                <a:latin typeface="Trebuchet MS" panose="020B0603020202020204" pitchFamily="34" charset="0"/>
                <a:cs typeface="Times New Roman"/>
              </a:rPr>
              <a:t>заказчика </a:t>
            </a:r>
            <a:r>
              <a:rPr sz="1500" spc="-5" dirty="0">
                <a:latin typeface="Trebuchet MS" panose="020B0603020202020204" pitchFamily="34" charset="0"/>
                <a:cs typeface="Times New Roman"/>
              </a:rPr>
              <a:t>случаев закупки  </a:t>
            </a:r>
            <a:r>
              <a:rPr sz="1500" dirty="0">
                <a:latin typeface="Trebuchet MS" panose="020B0603020202020204" pitchFamily="34" charset="0"/>
                <a:cs typeface="Times New Roman"/>
              </a:rPr>
              <a:t>у </a:t>
            </a:r>
            <a:r>
              <a:rPr sz="1500" spc="-5" dirty="0">
                <a:latin typeface="Trebuchet MS" panose="020B0603020202020204" pitchFamily="34" charset="0"/>
                <a:cs typeface="Times New Roman"/>
              </a:rPr>
              <a:t>единственного </a:t>
            </a:r>
            <a:r>
              <a:rPr sz="1500" dirty="0">
                <a:latin typeface="Trebuchet MS" panose="020B0603020202020204" pitchFamily="34" charset="0"/>
                <a:cs typeface="Times New Roman"/>
              </a:rPr>
              <a:t>поставщика не </a:t>
            </a:r>
            <a:r>
              <a:rPr sz="1500" spc="-5" dirty="0">
                <a:latin typeface="Trebuchet MS" panose="020B0603020202020204" pitchFamily="34" charset="0"/>
                <a:cs typeface="Times New Roman"/>
              </a:rPr>
              <a:t>противоречит </a:t>
            </a:r>
            <a:r>
              <a:rPr sz="1500" u="sng" spc="-15" dirty="0">
                <a:latin typeface="Trebuchet MS" panose="020B0603020202020204" pitchFamily="34" charset="0"/>
                <a:cs typeface="Times New Roman"/>
              </a:rPr>
              <a:t>Закону </a:t>
            </a:r>
            <a:r>
              <a:rPr sz="1500" dirty="0">
                <a:latin typeface="Trebuchet MS" panose="020B0603020202020204" pitchFamily="34" charset="0"/>
                <a:cs typeface="Times New Roman"/>
              </a:rPr>
              <a:t>N</a:t>
            </a:r>
            <a:r>
              <a:rPr sz="1500" spc="-75" dirty="0">
                <a:latin typeface="Trebuchet MS" panose="020B0603020202020204" pitchFamily="34" charset="0"/>
                <a:cs typeface="Times New Roman"/>
              </a:rPr>
              <a:t> </a:t>
            </a:r>
            <a:r>
              <a:rPr sz="1500" dirty="0">
                <a:latin typeface="Trebuchet MS" panose="020B0603020202020204" pitchFamily="34" charset="0"/>
                <a:cs typeface="Times New Roman"/>
              </a:rPr>
              <a:t>223-ФЗ.</a:t>
            </a:r>
          </a:p>
          <a:p>
            <a:pPr>
              <a:lnSpc>
                <a:spcPct val="90000"/>
              </a:lnSpc>
            </a:pPr>
            <a:r>
              <a:rPr sz="1500" spc="5" dirty="0">
                <a:latin typeface="Trebuchet MS" panose="020B0603020202020204" pitchFamily="34" charset="0"/>
                <a:cs typeface="Times New Roman"/>
              </a:rPr>
              <a:t>Вместе</a:t>
            </a:r>
            <a:r>
              <a:rPr sz="1500" spc="60" dirty="0">
                <a:latin typeface="Trebuchet MS" panose="020B0603020202020204" pitchFamily="34" charset="0"/>
                <a:cs typeface="Times New Roman"/>
              </a:rPr>
              <a:t> </a:t>
            </a:r>
            <a:r>
              <a:rPr sz="1500" dirty="0">
                <a:latin typeface="Trebuchet MS" panose="020B0603020202020204" pitchFamily="34" charset="0"/>
                <a:cs typeface="Times New Roman"/>
              </a:rPr>
              <a:t>с</a:t>
            </a:r>
            <a:r>
              <a:rPr sz="1500" spc="60" dirty="0">
                <a:latin typeface="Trebuchet MS" panose="020B0603020202020204" pitchFamily="34" charset="0"/>
                <a:cs typeface="Times New Roman"/>
              </a:rPr>
              <a:t> </a:t>
            </a:r>
            <a:r>
              <a:rPr sz="1500" dirty="0">
                <a:latin typeface="Trebuchet MS" panose="020B0603020202020204" pitchFamily="34" charset="0"/>
                <a:cs typeface="Times New Roman"/>
              </a:rPr>
              <a:t>тем</a:t>
            </a:r>
            <a:r>
              <a:rPr sz="1500" spc="60" dirty="0">
                <a:latin typeface="Trebuchet MS" panose="020B0603020202020204" pitchFamily="34" charset="0"/>
                <a:cs typeface="Times New Roman"/>
              </a:rPr>
              <a:t> </a:t>
            </a:r>
            <a:r>
              <a:rPr sz="1500" dirty="0">
                <a:latin typeface="Trebuchet MS" panose="020B0603020202020204" pitchFamily="34" charset="0"/>
                <a:cs typeface="Times New Roman"/>
              </a:rPr>
              <a:t>ВС</a:t>
            </a:r>
            <a:r>
              <a:rPr sz="1500" spc="60" dirty="0">
                <a:latin typeface="Trebuchet MS" panose="020B0603020202020204" pitchFamily="34" charset="0"/>
                <a:cs typeface="Times New Roman"/>
              </a:rPr>
              <a:t> </a:t>
            </a:r>
            <a:r>
              <a:rPr sz="1500" spc="-10" dirty="0">
                <a:latin typeface="Trebuchet MS" panose="020B0603020202020204" pitchFamily="34" charset="0"/>
                <a:cs typeface="Times New Roman"/>
              </a:rPr>
              <a:t>РФ</a:t>
            </a:r>
            <a:r>
              <a:rPr sz="1500" spc="55" dirty="0">
                <a:latin typeface="Trebuchet MS" panose="020B0603020202020204" pitchFamily="34" charset="0"/>
                <a:cs typeface="Times New Roman"/>
              </a:rPr>
              <a:t> </a:t>
            </a:r>
            <a:r>
              <a:rPr sz="1500" dirty="0">
                <a:latin typeface="Trebuchet MS" panose="020B0603020202020204" pitchFamily="34" charset="0"/>
                <a:cs typeface="Times New Roman"/>
              </a:rPr>
              <a:t>не</a:t>
            </a:r>
            <a:r>
              <a:rPr sz="1500" spc="60" dirty="0">
                <a:latin typeface="Trebuchet MS" panose="020B0603020202020204" pitchFamily="34" charset="0"/>
                <a:cs typeface="Times New Roman"/>
              </a:rPr>
              <a:t> </a:t>
            </a:r>
            <a:r>
              <a:rPr sz="1500" spc="-10" dirty="0">
                <a:latin typeface="Trebuchet MS" panose="020B0603020202020204" pitchFamily="34" charset="0"/>
                <a:cs typeface="Times New Roman"/>
              </a:rPr>
              <a:t>согласился</a:t>
            </a:r>
            <a:r>
              <a:rPr sz="1500" spc="70" dirty="0">
                <a:latin typeface="Trebuchet MS" panose="020B0603020202020204" pitchFamily="34" charset="0"/>
                <a:cs typeface="Times New Roman"/>
              </a:rPr>
              <a:t> </a:t>
            </a:r>
            <a:r>
              <a:rPr sz="1500" dirty="0">
                <a:latin typeface="Trebuchet MS" panose="020B0603020202020204" pitchFamily="34" charset="0"/>
                <a:cs typeface="Times New Roman"/>
              </a:rPr>
              <a:t>с</a:t>
            </a:r>
            <a:r>
              <a:rPr sz="1500" spc="60" dirty="0">
                <a:latin typeface="Trebuchet MS" panose="020B0603020202020204" pitchFamily="34" charset="0"/>
                <a:cs typeface="Times New Roman"/>
              </a:rPr>
              <a:t> </a:t>
            </a:r>
            <a:r>
              <a:rPr sz="1500" spc="-5" dirty="0">
                <a:latin typeface="Trebuchet MS" panose="020B0603020202020204" pitchFamily="34" charset="0"/>
                <a:cs typeface="Times New Roman"/>
              </a:rPr>
              <a:t>позицией</a:t>
            </a:r>
            <a:r>
              <a:rPr sz="1500" spc="70" dirty="0">
                <a:latin typeface="Trebuchet MS" panose="020B0603020202020204" pitchFamily="34" charset="0"/>
                <a:cs typeface="Times New Roman"/>
              </a:rPr>
              <a:t> </a:t>
            </a:r>
            <a:r>
              <a:rPr sz="1500" spc="-5" dirty="0">
                <a:latin typeface="Trebuchet MS" panose="020B0603020202020204" pitchFamily="34" charset="0"/>
                <a:cs typeface="Times New Roman"/>
              </a:rPr>
              <a:t>нижестоящих</a:t>
            </a:r>
            <a:r>
              <a:rPr sz="1500" spc="75" dirty="0">
                <a:latin typeface="Trebuchet MS" panose="020B0603020202020204" pitchFamily="34" charset="0"/>
                <a:cs typeface="Times New Roman"/>
              </a:rPr>
              <a:t> </a:t>
            </a:r>
            <a:r>
              <a:rPr sz="1500" spc="-20" dirty="0">
                <a:latin typeface="Trebuchet MS" panose="020B0603020202020204" pitchFamily="34" charset="0"/>
                <a:cs typeface="Times New Roman"/>
              </a:rPr>
              <a:t>судов.</a:t>
            </a:r>
            <a:r>
              <a:rPr sz="1500" spc="60" dirty="0">
                <a:latin typeface="Trebuchet MS" panose="020B0603020202020204" pitchFamily="34" charset="0"/>
                <a:cs typeface="Times New Roman"/>
              </a:rPr>
              <a:t> </a:t>
            </a:r>
            <a:r>
              <a:rPr sz="1500" dirty="0">
                <a:latin typeface="Trebuchet MS" panose="020B0603020202020204" pitchFamily="34" charset="0"/>
                <a:cs typeface="Times New Roman"/>
              </a:rPr>
              <a:t>В</a:t>
            </a:r>
            <a:r>
              <a:rPr sz="1500" spc="60" dirty="0">
                <a:latin typeface="Trebuchet MS" panose="020B0603020202020204" pitchFamily="34" charset="0"/>
                <a:cs typeface="Times New Roman"/>
              </a:rPr>
              <a:t> </a:t>
            </a:r>
            <a:r>
              <a:rPr sz="1500" dirty="0">
                <a:latin typeface="Trebuchet MS" panose="020B0603020202020204" pitchFamily="34" charset="0"/>
                <a:cs typeface="Times New Roman"/>
              </a:rPr>
              <a:t>частности,</a:t>
            </a:r>
            <a:r>
              <a:rPr sz="1500" spc="60" dirty="0">
                <a:latin typeface="Trebuchet MS" panose="020B0603020202020204" pitchFamily="34" charset="0"/>
                <a:cs typeface="Times New Roman"/>
              </a:rPr>
              <a:t> </a:t>
            </a:r>
            <a:r>
              <a:rPr sz="1500" spc="-50" dirty="0">
                <a:latin typeface="Trebuchet MS" panose="020B0603020202020204" pitchFamily="34" charset="0"/>
                <a:cs typeface="Times New Roman"/>
              </a:rPr>
              <a:t>Суд</a:t>
            </a:r>
            <a:r>
              <a:rPr sz="1500" spc="70" dirty="0">
                <a:latin typeface="Trebuchet MS" panose="020B0603020202020204" pitchFamily="34" charset="0"/>
                <a:cs typeface="Times New Roman"/>
              </a:rPr>
              <a:t> </a:t>
            </a:r>
            <a:r>
              <a:rPr sz="1500" spc="-5" dirty="0">
                <a:latin typeface="Trebuchet MS" panose="020B0603020202020204" pitchFamily="34" charset="0"/>
                <a:cs typeface="Times New Roman"/>
              </a:rPr>
              <a:t>отметил,</a:t>
            </a:r>
            <a:r>
              <a:rPr sz="1500" spc="55" dirty="0">
                <a:latin typeface="Trebuchet MS" panose="020B0603020202020204" pitchFamily="34" charset="0"/>
                <a:cs typeface="Times New Roman"/>
              </a:rPr>
              <a:t> </a:t>
            </a:r>
            <a:r>
              <a:rPr sz="1500" spc="-10" dirty="0">
                <a:latin typeface="Trebuchet MS" panose="020B0603020202020204" pitchFamily="34" charset="0"/>
                <a:cs typeface="Times New Roman"/>
              </a:rPr>
              <a:t>что</a:t>
            </a:r>
            <a:r>
              <a:rPr sz="1500" spc="65" dirty="0">
                <a:latin typeface="Trebuchet MS" panose="020B0603020202020204" pitchFamily="34" charset="0"/>
                <a:cs typeface="Times New Roman"/>
              </a:rPr>
              <a:t> </a:t>
            </a:r>
            <a:r>
              <a:rPr sz="1500" b="1" spc="-5" dirty="0" err="1">
                <a:latin typeface="Trebuchet MS" panose="020B0603020202020204" pitchFamily="34" charset="0"/>
                <a:cs typeface="Times New Roman"/>
              </a:rPr>
              <a:t>право</a:t>
            </a:r>
            <a:r>
              <a:rPr sz="1500" b="1" spc="70" dirty="0">
                <a:latin typeface="Trebuchet MS" panose="020B0603020202020204" pitchFamily="34" charset="0"/>
                <a:cs typeface="Times New Roman"/>
              </a:rPr>
              <a:t> </a:t>
            </a:r>
            <a:r>
              <a:rPr sz="1500" b="1" spc="-15" dirty="0" err="1" smtClean="0">
                <a:latin typeface="Trebuchet MS" panose="020B0603020202020204" pitchFamily="34" charset="0"/>
                <a:cs typeface="Times New Roman"/>
              </a:rPr>
              <a:t>заказчика</a:t>
            </a:r>
            <a:r>
              <a:rPr lang="ru-RU" sz="1500" b="1" spc="-15" dirty="0" smtClean="0">
                <a:latin typeface="Trebuchet MS" panose="020B0603020202020204" pitchFamily="34" charset="0"/>
                <a:cs typeface="Times New Roman"/>
              </a:rPr>
              <a:t> </a:t>
            </a:r>
            <a:r>
              <a:rPr sz="1500" b="1" spc="-5" dirty="0" err="1" smtClean="0">
                <a:latin typeface="Trebuchet MS" panose="020B0603020202020204" pitchFamily="34" charset="0"/>
                <a:cs typeface="Times New Roman"/>
              </a:rPr>
              <a:t>самостоятельно</a:t>
            </a:r>
            <a:r>
              <a:rPr sz="1500" b="1" spc="-5" dirty="0" smtClean="0">
                <a:latin typeface="Trebuchet MS" panose="020B0603020202020204" pitchFamily="34" charset="0"/>
                <a:cs typeface="Times New Roman"/>
              </a:rPr>
              <a:t>  </a:t>
            </a:r>
            <a:r>
              <a:rPr sz="1500" b="1" spc="-5" dirty="0">
                <a:latin typeface="Trebuchet MS" panose="020B0603020202020204" pitchFamily="34" charset="0"/>
                <a:cs typeface="Times New Roman"/>
              </a:rPr>
              <a:t>определять  </a:t>
            </a:r>
            <a:r>
              <a:rPr sz="1500" b="1" dirty="0">
                <a:latin typeface="Trebuchet MS" panose="020B0603020202020204" pitchFamily="34" charset="0"/>
                <a:cs typeface="Times New Roman"/>
              </a:rPr>
              <a:t>порядок  и  </a:t>
            </a:r>
            <a:r>
              <a:rPr sz="1500" b="1" spc="-10" dirty="0">
                <a:latin typeface="Trebuchet MS" panose="020B0603020202020204" pitchFamily="34" charset="0"/>
                <a:cs typeface="Times New Roman"/>
              </a:rPr>
              <a:t>условия  </a:t>
            </a:r>
            <a:r>
              <a:rPr sz="1500" b="1" dirty="0">
                <a:latin typeface="Trebuchet MS" panose="020B0603020202020204" pitchFamily="34" charset="0"/>
                <a:cs typeface="Times New Roman"/>
              </a:rPr>
              <a:t>применения  </a:t>
            </a:r>
            <a:r>
              <a:rPr sz="1500" b="1" spc="-5" dirty="0">
                <a:latin typeface="Trebuchet MS" panose="020B0603020202020204" pitchFamily="34" charset="0"/>
                <a:cs typeface="Times New Roman"/>
              </a:rPr>
              <a:t>неконкурентных  </a:t>
            </a:r>
            <a:r>
              <a:rPr sz="1500" b="1" spc="-10" dirty="0">
                <a:latin typeface="Trebuchet MS" panose="020B0603020202020204" pitchFamily="34" charset="0"/>
                <a:cs typeface="Times New Roman"/>
              </a:rPr>
              <a:t>способов  </a:t>
            </a:r>
            <a:r>
              <a:rPr sz="1500" b="1" spc="-5" dirty="0" err="1">
                <a:latin typeface="Trebuchet MS" panose="020B0603020202020204" pitchFamily="34" charset="0"/>
                <a:cs typeface="Times New Roman"/>
              </a:rPr>
              <a:t>закупки</a:t>
            </a:r>
            <a:r>
              <a:rPr sz="1500" b="1" spc="-5" dirty="0">
                <a:latin typeface="Trebuchet MS" panose="020B0603020202020204" pitchFamily="34" charset="0"/>
                <a:cs typeface="Times New Roman"/>
              </a:rPr>
              <a:t> </a:t>
            </a:r>
            <a:r>
              <a:rPr sz="1500" b="1" spc="-5" dirty="0" err="1" smtClean="0">
                <a:latin typeface="Trebuchet MS" panose="020B0603020202020204" pitchFamily="34" charset="0"/>
                <a:cs typeface="Times New Roman"/>
              </a:rPr>
              <a:t>должно</a:t>
            </a:r>
            <a:r>
              <a:rPr lang="ru-RU" sz="1500" b="1" spc="-5" dirty="0" smtClean="0">
                <a:latin typeface="Trebuchet MS" panose="020B0603020202020204" pitchFamily="34" charset="0"/>
                <a:cs typeface="Times New Roman"/>
              </a:rPr>
              <a:t> </a:t>
            </a:r>
            <a:r>
              <a:rPr sz="1500" b="1" spc="-10" dirty="0" err="1" smtClean="0">
                <a:latin typeface="Trebuchet MS" panose="020B0603020202020204" pitchFamily="34" charset="0"/>
                <a:cs typeface="Times New Roman"/>
              </a:rPr>
              <a:t>реализовываться</a:t>
            </a:r>
            <a:r>
              <a:rPr sz="1500" b="1" spc="-10" dirty="0" smtClean="0">
                <a:latin typeface="Trebuchet MS" panose="020B0603020202020204" pitchFamily="34" charset="0"/>
                <a:cs typeface="Times New Roman"/>
              </a:rPr>
              <a:t>  </a:t>
            </a:r>
            <a:r>
              <a:rPr sz="1500" b="1" dirty="0">
                <a:latin typeface="Trebuchet MS" panose="020B0603020202020204" pitchFamily="34" charset="0"/>
                <a:cs typeface="Times New Roman"/>
              </a:rPr>
              <a:t>с  </a:t>
            </a:r>
            <a:r>
              <a:rPr sz="1500" b="1" spc="-10" dirty="0">
                <a:latin typeface="Trebuchet MS" panose="020B0603020202020204" pitchFamily="34" charset="0"/>
                <a:cs typeface="Times New Roman"/>
              </a:rPr>
              <a:t>учетом  </a:t>
            </a:r>
            <a:r>
              <a:rPr sz="1500" b="1" spc="-5" dirty="0">
                <a:latin typeface="Trebuchet MS" panose="020B0603020202020204" pitchFamily="34" charset="0"/>
                <a:cs typeface="Times New Roman"/>
              </a:rPr>
              <a:t>закрепленных  </a:t>
            </a:r>
            <a:r>
              <a:rPr sz="1500" b="1" dirty="0">
                <a:latin typeface="Trebuchet MS" panose="020B0603020202020204" pitchFamily="34" charset="0"/>
                <a:cs typeface="Times New Roman"/>
              </a:rPr>
              <a:t>в  </a:t>
            </a:r>
            <a:r>
              <a:rPr sz="1500" b="1" spc="-5" dirty="0">
                <a:latin typeface="Trebuchet MS" panose="020B0603020202020204" pitchFamily="34" charset="0"/>
                <a:cs typeface="Times New Roman"/>
              </a:rPr>
              <a:t>Законе  </a:t>
            </a:r>
            <a:r>
              <a:rPr sz="1500" b="1" dirty="0">
                <a:latin typeface="Trebuchet MS" panose="020B0603020202020204" pitchFamily="34" charset="0"/>
                <a:cs typeface="Times New Roman"/>
              </a:rPr>
              <a:t>N  223-ФЗ  целей  </a:t>
            </a:r>
            <a:r>
              <a:rPr sz="1500" b="1" spc="-15" dirty="0" err="1">
                <a:latin typeface="Trebuchet MS" panose="020B0603020202020204" pitchFamily="34" charset="0"/>
                <a:cs typeface="Times New Roman"/>
              </a:rPr>
              <a:t>правового</a:t>
            </a:r>
            <a:r>
              <a:rPr sz="1500" b="1" spc="-15" dirty="0">
                <a:latin typeface="Trebuchet MS" panose="020B0603020202020204" pitchFamily="34" charset="0"/>
                <a:cs typeface="Times New Roman"/>
              </a:rPr>
              <a:t>   </a:t>
            </a:r>
            <a:r>
              <a:rPr sz="1500" b="1" spc="-10" dirty="0" err="1" smtClean="0">
                <a:latin typeface="Trebuchet MS" panose="020B0603020202020204" pitchFamily="34" charset="0"/>
                <a:cs typeface="Times New Roman"/>
              </a:rPr>
              <a:t>регулирования</a:t>
            </a:r>
            <a:r>
              <a:rPr sz="1500" spc="-10" dirty="0" smtClean="0">
                <a:latin typeface="Trebuchet MS" panose="020B0603020202020204" pitchFamily="34" charset="0"/>
                <a:cs typeface="Times New Roman"/>
              </a:rPr>
              <a:t>.   </a:t>
            </a:r>
            <a:endParaRPr lang="ru-RU" sz="1500" spc="-10" dirty="0" smtClean="0">
              <a:latin typeface="Trebuchet MS" panose="020B0603020202020204" pitchFamily="34" charset="0"/>
              <a:cs typeface="Times New Roman"/>
            </a:endParaRPr>
          </a:p>
          <a:p>
            <a:pPr>
              <a:lnSpc>
                <a:spcPct val="90000"/>
              </a:lnSpc>
            </a:pPr>
            <a:r>
              <a:rPr sz="1500" dirty="0" err="1" smtClean="0">
                <a:latin typeface="Trebuchet MS" panose="020B0603020202020204" pitchFamily="34" charset="0"/>
                <a:cs typeface="Times New Roman"/>
              </a:rPr>
              <a:t>Избрание</a:t>
            </a:r>
            <a:r>
              <a:rPr lang="ru-RU" sz="1500" dirty="0" smtClean="0">
                <a:latin typeface="Trebuchet MS" panose="020B0603020202020204" pitchFamily="34" charset="0"/>
                <a:cs typeface="Times New Roman"/>
              </a:rPr>
              <a:t> </a:t>
            </a:r>
            <a:r>
              <a:rPr sz="1500" spc="-20" dirty="0" err="1" smtClean="0">
                <a:latin typeface="Trebuchet MS" panose="020B0603020202020204" pitchFamily="34" charset="0"/>
                <a:cs typeface="Times New Roman"/>
              </a:rPr>
              <a:t>заказчиком</a:t>
            </a:r>
            <a:r>
              <a:rPr lang="ru-RU" sz="1500" spc="-20" dirty="0">
                <a:latin typeface="Trebuchet MS" panose="020B0603020202020204" pitchFamily="34" charset="0"/>
                <a:cs typeface="Times New Roman"/>
              </a:rPr>
              <a:t> </a:t>
            </a:r>
            <a:r>
              <a:rPr sz="1500" dirty="0" err="1" smtClean="0">
                <a:latin typeface="Trebuchet MS" panose="020B0603020202020204" pitchFamily="34" charset="0"/>
                <a:cs typeface="Times New Roman"/>
              </a:rPr>
              <a:t>способа</a:t>
            </a:r>
            <a:r>
              <a:rPr lang="ru-RU" sz="150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закупки</a:t>
            </a:r>
            <a:r>
              <a:rPr sz="1500" spc="-5" dirty="0" smtClean="0">
                <a:latin typeface="Trebuchet MS" panose="020B0603020202020204" pitchFamily="34" charset="0"/>
                <a:cs typeface="Times New Roman"/>
              </a:rPr>
              <a:t>,</a:t>
            </a:r>
            <a:r>
              <a:rPr lang="ru-RU" sz="1500" spc="-5" dirty="0" smtClean="0">
                <a:latin typeface="Trebuchet MS" panose="020B0603020202020204" pitchFamily="34" charset="0"/>
                <a:cs typeface="Times New Roman"/>
              </a:rPr>
              <a:t> </a:t>
            </a:r>
            <a:r>
              <a:rPr sz="1500" spc="-20" dirty="0" err="1" smtClean="0">
                <a:latin typeface="Trebuchet MS" panose="020B0603020202020204" pitchFamily="34" charset="0"/>
                <a:cs typeface="Times New Roman"/>
              </a:rPr>
              <a:t>который</a:t>
            </a:r>
            <a:r>
              <a:rPr lang="ru-RU" sz="1500" spc="-20" dirty="0">
                <a:latin typeface="Trebuchet MS" panose="020B0603020202020204" pitchFamily="34" charset="0"/>
                <a:cs typeface="Times New Roman"/>
              </a:rPr>
              <a:t> </a:t>
            </a:r>
            <a:r>
              <a:rPr sz="1500" spc="-10" dirty="0" err="1" smtClean="0">
                <a:latin typeface="Trebuchet MS" panose="020B0603020202020204" pitchFamily="34" charset="0"/>
                <a:cs typeface="Times New Roman"/>
              </a:rPr>
              <a:t>влечет</a:t>
            </a:r>
            <a:r>
              <a:rPr lang="ru-RU" sz="1500" spc="-1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за</a:t>
            </a:r>
            <a:r>
              <a:rPr lang="ru-RU" sz="1500" spc="-5"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собой</a:t>
            </a:r>
            <a:r>
              <a:rPr lang="ru-RU" sz="1500" dirty="0">
                <a:latin typeface="Trebuchet MS" panose="020B0603020202020204" pitchFamily="34" charset="0"/>
                <a:cs typeface="Times New Roman"/>
              </a:rPr>
              <a:t> </a:t>
            </a:r>
            <a:r>
              <a:rPr sz="1500" dirty="0" err="1" smtClean="0">
                <a:latin typeface="Trebuchet MS" panose="020B0603020202020204" pitchFamily="34" charset="0"/>
                <a:cs typeface="Times New Roman"/>
              </a:rPr>
              <a:t>необоснованное</a:t>
            </a:r>
            <a:r>
              <a:rPr lang="ru-RU" sz="150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ограничение</a:t>
            </a:r>
            <a:r>
              <a:rPr lang="ru-RU" sz="1500" spc="-5" dirty="0">
                <a:latin typeface="Trebuchet MS" panose="020B0603020202020204" pitchFamily="34" charset="0"/>
                <a:cs typeface="Times New Roman"/>
              </a:rPr>
              <a:t> </a:t>
            </a:r>
            <a:r>
              <a:rPr sz="1500" spc="-10" dirty="0" err="1" smtClean="0">
                <a:latin typeface="Trebuchet MS" panose="020B0603020202020204" pitchFamily="34" charset="0"/>
                <a:cs typeface="Times New Roman"/>
              </a:rPr>
              <a:t>круга</a:t>
            </a:r>
            <a:r>
              <a:rPr lang="ru-RU" sz="1500" spc="-10"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потенциальных</a:t>
            </a:r>
            <a:r>
              <a:rPr lang="ru-RU" sz="1500" spc="-5" dirty="0" smtClean="0">
                <a:latin typeface="Trebuchet MS" panose="020B0603020202020204" pitchFamily="34" charset="0"/>
                <a:cs typeface="Times New Roman"/>
              </a:rPr>
              <a:t> </a:t>
            </a:r>
            <a:r>
              <a:rPr sz="1500" spc="-20" dirty="0" err="1" smtClean="0">
                <a:latin typeface="Trebuchet MS" panose="020B0603020202020204" pitchFamily="34" charset="0"/>
                <a:cs typeface="Times New Roman"/>
              </a:rPr>
              <a:t>у</a:t>
            </a:r>
            <a:r>
              <a:rPr sz="1500" dirty="0" err="1" smtClean="0">
                <a:latin typeface="Trebuchet MS" panose="020B0603020202020204" pitchFamily="34" charset="0"/>
                <a:cs typeface="Times New Roman"/>
              </a:rPr>
              <a:t>част</a:t>
            </a:r>
            <a:r>
              <a:rPr sz="1500" spc="5" dirty="0" err="1" smtClean="0">
                <a:latin typeface="Trebuchet MS" panose="020B0603020202020204" pitchFamily="34" charset="0"/>
                <a:cs typeface="Times New Roman"/>
              </a:rPr>
              <a:t>н</a:t>
            </a:r>
            <a:r>
              <a:rPr sz="1500" dirty="0" err="1" smtClean="0">
                <a:latin typeface="Trebuchet MS" panose="020B0603020202020204" pitchFamily="34" charset="0"/>
                <a:cs typeface="Times New Roman"/>
              </a:rPr>
              <a:t>и</a:t>
            </a:r>
            <a:r>
              <a:rPr sz="1500" spc="-75" dirty="0" err="1" smtClean="0">
                <a:latin typeface="Trebuchet MS" panose="020B0603020202020204" pitchFamily="34" charset="0"/>
                <a:cs typeface="Times New Roman"/>
              </a:rPr>
              <a:t>к</a:t>
            </a:r>
            <a:r>
              <a:rPr sz="1500" dirty="0" err="1" smtClean="0">
                <a:latin typeface="Trebuchet MS" panose="020B0603020202020204" pitchFamily="34" charset="0"/>
                <a:cs typeface="Times New Roman"/>
              </a:rPr>
              <a:t>ов</a:t>
            </a:r>
            <a:r>
              <a:rPr sz="1500" dirty="0" smtClean="0">
                <a:latin typeface="Trebuchet MS" panose="020B0603020202020204" pitchFamily="34" charset="0"/>
                <a:cs typeface="Times New Roman"/>
              </a:rPr>
              <a:t>,</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на</a:t>
            </a:r>
            <a:r>
              <a:rPr sz="1500" spc="-20" dirty="0" err="1" smtClean="0">
                <a:latin typeface="Trebuchet MS" panose="020B0603020202020204" pitchFamily="34" charset="0"/>
                <a:cs typeface="Times New Roman"/>
              </a:rPr>
              <a:t>ру</a:t>
            </a:r>
            <a:r>
              <a:rPr sz="1500" dirty="0" err="1" smtClean="0">
                <a:latin typeface="Trebuchet MS" panose="020B0603020202020204" pitchFamily="34" charset="0"/>
                <a:cs typeface="Times New Roman"/>
              </a:rPr>
              <a:t>шает</a:t>
            </a:r>
            <a:r>
              <a:rPr lang="ru-RU" sz="1500" dirty="0">
                <a:latin typeface="Trebuchet MS" panose="020B0603020202020204" pitchFamily="34" charset="0"/>
                <a:cs typeface="Times New Roman"/>
              </a:rPr>
              <a:t> </a:t>
            </a:r>
            <a:r>
              <a:rPr sz="1500" dirty="0" err="1" smtClean="0">
                <a:latin typeface="Trebuchet MS" panose="020B0603020202020204" pitchFamily="34" charset="0"/>
                <a:cs typeface="Times New Roman"/>
              </a:rPr>
              <a:t>при</a:t>
            </a:r>
            <a:r>
              <a:rPr sz="1500" spc="-10" dirty="0" err="1" smtClean="0">
                <a:latin typeface="Trebuchet MS" panose="020B0603020202020204" pitchFamily="34" charset="0"/>
                <a:cs typeface="Times New Roman"/>
              </a:rPr>
              <a:t>н</a:t>
            </a:r>
            <a:r>
              <a:rPr sz="1500" dirty="0" err="1" smtClean="0">
                <a:latin typeface="Trebuchet MS" panose="020B0603020202020204" pitchFamily="34" charset="0"/>
                <a:cs typeface="Times New Roman"/>
              </a:rPr>
              <a:t>ц</a:t>
            </a:r>
            <a:r>
              <a:rPr sz="1500" spc="-10" dirty="0" err="1" smtClean="0">
                <a:latin typeface="Trebuchet MS" panose="020B0603020202020204" pitchFamily="34" charset="0"/>
                <a:cs typeface="Times New Roman"/>
              </a:rPr>
              <a:t>ип</a:t>
            </a:r>
            <a:r>
              <a:rPr sz="1500" dirty="0" err="1" smtClean="0">
                <a:latin typeface="Trebuchet MS" panose="020B0603020202020204" pitchFamily="34" charset="0"/>
                <a:cs typeface="Times New Roman"/>
              </a:rPr>
              <a:t>ы</a:t>
            </a:r>
            <a:r>
              <a:rPr lang="ru-RU" sz="1500" dirty="0">
                <a:latin typeface="Trebuchet MS" panose="020B0603020202020204" pitchFamily="34" charset="0"/>
                <a:cs typeface="Times New Roman"/>
              </a:rPr>
              <a:t> </a:t>
            </a:r>
            <a:r>
              <a:rPr sz="1500" spc="40" dirty="0" err="1" smtClean="0">
                <a:latin typeface="Trebuchet MS" panose="020B0603020202020204" pitchFamily="34" charset="0"/>
                <a:cs typeface="Times New Roman"/>
              </a:rPr>
              <a:t>о</a:t>
            </a:r>
            <a:r>
              <a:rPr sz="1500" spc="-25" dirty="0" err="1" smtClean="0">
                <a:latin typeface="Trebuchet MS" panose="020B0603020202020204" pitchFamily="34" charset="0"/>
                <a:cs typeface="Times New Roman"/>
              </a:rPr>
              <a:t>с</a:t>
            </a:r>
            <a:r>
              <a:rPr sz="1500" spc="-10" dirty="0" err="1" smtClean="0">
                <a:latin typeface="Trebuchet MS" panose="020B0603020202020204" pitchFamily="34" charset="0"/>
                <a:cs typeface="Times New Roman"/>
              </a:rPr>
              <a:t>у</a:t>
            </a:r>
            <a:r>
              <a:rPr sz="1500" dirty="0" err="1" smtClean="0">
                <a:latin typeface="Trebuchet MS" panose="020B0603020202020204" pitchFamily="34" charset="0"/>
                <a:cs typeface="Times New Roman"/>
              </a:rPr>
              <a:t>щ</a:t>
            </a:r>
            <a:r>
              <a:rPr sz="1500" spc="30" dirty="0" err="1" smtClean="0">
                <a:latin typeface="Trebuchet MS" panose="020B0603020202020204" pitchFamily="34" charset="0"/>
                <a:cs typeface="Times New Roman"/>
              </a:rPr>
              <a:t>е</a:t>
            </a:r>
            <a:r>
              <a:rPr sz="1500" dirty="0" err="1" smtClean="0">
                <a:latin typeface="Trebuchet MS" panose="020B0603020202020204" pitchFamily="34" charset="0"/>
                <a:cs typeface="Times New Roman"/>
              </a:rPr>
              <a:t>ст</a:t>
            </a:r>
            <a:r>
              <a:rPr sz="1500" spc="-30" dirty="0" err="1" smtClean="0">
                <a:latin typeface="Trebuchet MS" panose="020B0603020202020204" pitchFamily="34" charset="0"/>
                <a:cs typeface="Times New Roman"/>
              </a:rPr>
              <a:t>в</a:t>
            </a:r>
            <a:r>
              <a:rPr sz="1500" spc="-5" dirty="0" err="1" smtClean="0">
                <a:latin typeface="Trebuchet MS" panose="020B0603020202020204" pitchFamily="34" charset="0"/>
                <a:cs typeface="Times New Roman"/>
              </a:rPr>
              <a:t>л</a:t>
            </a:r>
            <a:r>
              <a:rPr sz="1500" dirty="0" err="1" smtClean="0">
                <a:latin typeface="Trebuchet MS" panose="020B0603020202020204" pitchFamily="34" charset="0"/>
                <a:cs typeface="Times New Roman"/>
              </a:rPr>
              <a:t>ения</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за</a:t>
            </a:r>
            <a:r>
              <a:rPr sz="1500" spc="-25" dirty="0" err="1" smtClean="0">
                <a:latin typeface="Trebuchet MS" panose="020B0603020202020204" pitchFamily="34" charset="0"/>
                <a:cs typeface="Times New Roman"/>
              </a:rPr>
              <a:t>к</a:t>
            </a:r>
            <a:r>
              <a:rPr sz="1500" spc="-20" dirty="0" err="1" smtClean="0">
                <a:latin typeface="Trebuchet MS" panose="020B0603020202020204" pitchFamily="34" charset="0"/>
                <a:cs typeface="Times New Roman"/>
              </a:rPr>
              <a:t>у</a:t>
            </a:r>
            <a:r>
              <a:rPr sz="1500" dirty="0" err="1" smtClean="0">
                <a:latin typeface="Trebuchet MS" panose="020B0603020202020204" pitchFamily="34" charset="0"/>
                <a:cs typeface="Times New Roman"/>
              </a:rPr>
              <a:t>п</a:t>
            </a:r>
            <a:r>
              <a:rPr sz="1500" spc="-3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ч</a:t>
            </a:r>
            <a:r>
              <a:rPr sz="1500" spc="-10" dirty="0" err="1" smtClean="0">
                <a:latin typeface="Trebuchet MS" panose="020B0603020202020204" pitchFamily="34" charset="0"/>
                <a:cs typeface="Times New Roman"/>
              </a:rPr>
              <a:t>н</a:t>
            </a:r>
            <a:r>
              <a:rPr sz="1500" dirty="0" err="1" smtClean="0">
                <a:latin typeface="Trebuchet MS" panose="020B0603020202020204" pitchFamily="34" charset="0"/>
                <a:cs typeface="Times New Roman"/>
              </a:rPr>
              <a:t>ой</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деятел</a:t>
            </a:r>
            <a:r>
              <a:rPr sz="1500" spc="-10" dirty="0" err="1" smtClean="0">
                <a:latin typeface="Trebuchet MS" panose="020B0603020202020204" pitchFamily="34" charset="0"/>
                <a:cs typeface="Times New Roman"/>
              </a:rPr>
              <a:t>ьн</a:t>
            </a:r>
            <a:r>
              <a:rPr sz="1500" spc="4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сти</a:t>
            </a:r>
            <a:r>
              <a:rPr lang="ru-RU" sz="1500" dirty="0" smtClean="0">
                <a:latin typeface="Trebuchet MS" panose="020B0603020202020204" pitchFamily="34" charset="0"/>
                <a:cs typeface="Times New Roman"/>
              </a:rPr>
              <a:t> </a:t>
            </a:r>
            <a:r>
              <a:rPr sz="1500" dirty="0" smtClean="0">
                <a:latin typeface="Trebuchet MS" panose="020B0603020202020204" pitchFamily="34" charset="0"/>
                <a:cs typeface="Times New Roman"/>
              </a:rPr>
              <a:t>и</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при</a:t>
            </a:r>
            <a:r>
              <a:rPr sz="1500" spc="-30" dirty="0" err="1" smtClean="0">
                <a:latin typeface="Trebuchet MS" panose="020B0603020202020204" pitchFamily="34" charset="0"/>
                <a:cs typeface="Times New Roman"/>
              </a:rPr>
              <a:t>во</a:t>
            </a:r>
            <a:r>
              <a:rPr sz="1500" spc="-10" dirty="0" err="1" smtClean="0">
                <a:latin typeface="Trebuchet MS" panose="020B0603020202020204" pitchFamily="34" charset="0"/>
                <a:cs typeface="Times New Roman"/>
              </a:rPr>
              <a:t>д</a:t>
            </a:r>
            <a:r>
              <a:rPr sz="1500" dirty="0" err="1" smtClean="0">
                <a:latin typeface="Trebuchet MS" panose="020B0603020202020204" pitchFamily="34" charset="0"/>
                <a:cs typeface="Times New Roman"/>
              </a:rPr>
              <a:t>ит</a:t>
            </a:r>
            <a:r>
              <a:rPr lang="ru-RU" sz="1500" dirty="0">
                <a:latin typeface="Trebuchet MS" panose="020B0603020202020204" pitchFamily="34" charset="0"/>
                <a:cs typeface="Times New Roman"/>
              </a:rPr>
              <a:t> </a:t>
            </a:r>
            <a:r>
              <a:rPr sz="1500" dirty="0" smtClean="0">
                <a:latin typeface="Trebuchet MS" panose="020B0603020202020204" pitchFamily="34" charset="0"/>
                <a:cs typeface="Times New Roman"/>
              </a:rPr>
              <a:t>к</a:t>
            </a:r>
            <a:r>
              <a:rPr lang="ru-RU" sz="1500"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д</a:t>
            </a:r>
            <a:r>
              <a:rPr sz="1500" dirty="0" err="1" smtClean="0">
                <a:latin typeface="Trebuchet MS" panose="020B0603020202020204" pitchFamily="34" charset="0"/>
                <a:cs typeface="Times New Roman"/>
              </a:rPr>
              <a:t>ис</a:t>
            </a:r>
            <a:r>
              <a:rPr sz="1500" spc="-10" dirty="0" err="1" smtClean="0">
                <a:latin typeface="Trebuchet MS" panose="020B0603020202020204" pitchFamily="34" charset="0"/>
                <a:cs typeface="Times New Roman"/>
              </a:rPr>
              <a:t>к</a:t>
            </a:r>
            <a:r>
              <a:rPr sz="1500" dirty="0" err="1" smtClean="0">
                <a:latin typeface="Trebuchet MS" panose="020B0603020202020204" pitchFamily="34" charset="0"/>
                <a:cs typeface="Times New Roman"/>
              </a:rPr>
              <a:t>ри</a:t>
            </a:r>
            <a:r>
              <a:rPr sz="1500" spc="-15" dirty="0" err="1" smtClean="0">
                <a:latin typeface="Trebuchet MS" panose="020B0603020202020204" pitchFamily="34" charset="0"/>
                <a:cs typeface="Times New Roman"/>
              </a:rPr>
              <a:t>м</a:t>
            </a:r>
            <a:r>
              <a:rPr sz="1500" dirty="0" err="1" smtClean="0">
                <a:latin typeface="Trebuchet MS" panose="020B0603020202020204" pitchFamily="34" charset="0"/>
                <a:cs typeface="Times New Roman"/>
              </a:rPr>
              <a:t>ин</a:t>
            </a:r>
            <a:r>
              <a:rPr sz="1500" spc="-15" dirty="0" err="1" smtClean="0">
                <a:latin typeface="Trebuchet MS" panose="020B0603020202020204" pitchFamily="34" charset="0"/>
                <a:cs typeface="Times New Roman"/>
              </a:rPr>
              <a:t>а</a:t>
            </a:r>
            <a:r>
              <a:rPr sz="1500" dirty="0" err="1" smtClean="0">
                <a:latin typeface="Trebuchet MS" panose="020B0603020202020204" pitchFamily="34" charset="0"/>
                <a:cs typeface="Times New Roman"/>
              </a:rPr>
              <a:t>ц</a:t>
            </a:r>
            <a:r>
              <a:rPr sz="1500" spc="-10" dirty="0" err="1" smtClean="0">
                <a:latin typeface="Trebuchet MS" panose="020B0603020202020204" pitchFamily="34" charset="0"/>
                <a:cs typeface="Times New Roman"/>
              </a:rPr>
              <a:t>и</a:t>
            </a:r>
            <a:r>
              <a:rPr sz="1500" dirty="0" err="1" smtClean="0">
                <a:latin typeface="Trebuchet MS" panose="020B0603020202020204" pitchFamily="34" charset="0"/>
                <a:cs typeface="Times New Roman"/>
              </a:rPr>
              <a:t>и</a:t>
            </a:r>
            <a:r>
              <a:rPr lang="ru-RU" sz="1500" dirty="0">
                <a:latin typeface="Trebuchet MS" panose="020B0603020202020204" pitchFamily="34" charset="0"/>
                <a:cs typeface="Times New Roman"/>
              </a:rPr>
              <a:t> </a:t>
            </a:r>
            <a:r>
              <a:rPr sz="1500" dirty="0" smtClean="0">
                <a:latin typeface="Trebuchet MS" panose="020B0603020202020204" pitchFamily="34" charset="0"/>
                <a:cs typeface="Times New Roman"/>
              </a:rPr>
              <a:t>и  </a:t>
            </a:r>
            <a:r>
              <a:rPr sz="1500" dirty="0">
                <a:latin typeface="Trebuchet MS" panose="020B0603020202020204" pitchFamily="34" charset="0"/>
                <a:cs typeface="Times New Roman"/>
              </a:rPr>
              <a:t>ограничению</a:t>
            </a:r>
            <a:r>
              <a:rPr sz="1500" spc="-80" dirty="0">
                <a:latin typeface="Trebuchet MS" panose="020B0603020202020204" pitchFamily="34" charset="0"/>
                <a:cs typeface="Times New Roman"/>
              </a:rPr>
              <a:t> </a:t>
            </a:r>
            <a:r>
              <a:rPr sz="1500" spc="-10" dirty="0">
                <a:latin typeface="Trebuchet MS" panose="020B0603020202020204" pitchFamily="34" charset="0"/>
                <a:cs typeface="Times New Roman"/>
              </a:rPr>
              <a:t>конкуренции.</a:t>
            </a:r>
            <a:endParaRPr sz="1500" dirty="0">
              <a:latin typeface="Trebuchet MS" panose="020B0603020202020204" pitchFamily="34" charset="0"/>
              <a:cs typeface="Times New Roman"/>
            </a:endParaRPr>
          </a:p>
          <a:p>
            <a:pPr marR="7620">
              <a:lnSpc>
                <a:spcPct val="90000"/>
              </a:lnSpc>
              <a:tabLst>
                <a:tab pos="466725" algn="l"/>
                <a:tab pos="957580" algn="l"/>
                <a:tab pos="1359535" algn="l"/>
                <a:tab pos="1937385" algn="l"/>
                <a:tab pos="3220720" algn="l"/>
                <a:tab pos="4528820" algn="l"/>
                <a:tab pos="5542280" algn="l"/>
                <a:tab pos="5813425" algn="l"/>
                <a:tab pos="7616825" algn="l"/>
              </a:tabLst>
            </a:pPr>
            <a:r>
              <a:rPr sz="1500" spc="-10" dirty="0">
                <a:latin typeface="Trebuchet MS" panose="020B0603020202020204" pitchFamily="34" charset="0"/>
                <a:cs typeface="Times New Roman"/>
              </a:rPr>
              <a:t>П</a:t>
            </a:r>
            <a:r>
              <a:rPr sz="1500" dirty="0">
                <a:latin typeface="Trebuchet MS" panose="020B0603020202020204" pitchFamily="34" charset="0"/>
                <a:cs typeface="Times New Roman"/>
              </a:rPr>
              <a:t>ри	э</a:t>
            </a:r>
            <a:r>
              <a:rPr sz="1500" spc="-30" dirty="0">
                <a:latin typeface="Trebuchet MS" panose="020B0603020202020204" pitchFamily="34" charset="0"/>
                <a:cs typeface="Times New Roman"/>
              </a:rPr>
              <a:t>т</a:t>
            </a:r>
            <a:r>
              <a:rPr sz="1500" spc="-20" dirty="0">
                <a:latin typeface="Trebuchet MS" panose="020B0603020202020204" pitchFamily="34" charset="0"/>
                <a:cs typeface="Times New Roman"/>
              </a:rPr>
              <a:t>о</a:t>
            </a:r>
            <a:r>
              <a:rPr sz="1500" dirty="0">
                <a:latin typeface="Trebuchet MS" panose="020B0603020202020204" pitchFamily="34" charset="0"/>
                <a:cs typeface="Times New Roman"/>
              </a:rPr>
              <a:t>м	д</a:t>
            </a:r>
            <a:r>
              <a:rPr sz="1500" spc="-5" dirty="0">
                <a:latin typeface="Trebuchet MS" panose="020B0603020202020204" pitchFamily="34" charset="0"/>
                <a:cs typeface="Times New Roman"/>
              </a:rPr>
              <a:t>л</a:t>
            </a:r>
            <a:r>
              <a:rPr sz="1500" dirty="0">
                <a:latin typeface="Trebuchet MS" panose="020B0603020202020204" pitchFamily="34" charset="0"/>
                <a:cs typeface="Times New Roman"/>
              </a:rPr>
              <a:t>я	ц</a:t>
            </a:r>
            <a:r>
              <a:rPr sz="1500" spc="-15" dirty="0">
                <a:latin typeface="Trebuchet MS" panose="020B0603020202020204" pitchFamily="34" charset="0"/>
                <a:cs typeface="Times New Roman"/>
              </a:rPr>
              <a:t>е</a:t>
            </a:r>
            <a:r>
              <a:rPr sz="1500" spc="-5" dirty="0">
                <a:latin typeface="Trebuchet MS" panose="020B0603020202020204" pitchFamily="34" charset="0"/>
                <a:cs typeface="Times New Roman"/>
              </a:rPr>
              <a:t>л</a:t>
            </a:r>
            <a:r>
              <a:rPr sz="1500" dirty="0">
                <a:latin typeface="Trebuchet MS" panose="020B0603020202020204" pitchFamily="34" charset="0"/>
                <a:cs typeface="Times New Roman"/>
              </a:rPr>
              <a:t>ей	</a:t>
            </a:r>
            <a:r>
              <a:rPr sz="1500" dirty="0" err="1" smtClean="0">
                <a:latin typeface="Trebuchet MS" panose="020B0603020202020204" pitchFamily="34" charset="0"/>
                <a:cs typeface="Times New Roman"/>
              </a:rPr>
              <a:t>э</a:t>
            </a:r>
            <a:r>
              <a:rPr sz="1500" spc="-75" dirty="0" err="1" smtClean="0">
                <a:latin typeface="Trebuchet MS" panose="020B0603020202020204" pitchFamily="34" charset="0"/>
                <a:cs typeface="Times New Roman"/>
              </a:rPr>
              <a:t>к</a:t>
            </a:r>
            <a:r>
              <a:rPr sz="1500" spc="-10" dirty="0" err="1" smtClean="0">
                <a:latin typeface="Trebuchet MS" panose="020B0603020202020204" pitchFamily="34" charset="0"/>
                <a:cs typeface="Times New Roman"/>
              </a:rPr>
              <a:t>он</a:t>
            </a:r>
            <a:r>
              <a:rPr sz="1500" spc="-2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м</a:t>
            </a:r>
            <a:r>
              <a:rPr sz="1500" spc="-10" dirty="0" err="1" smtClean="0">
                <a:latin typeface="Trebuchet MS" panose="020B0603020202020204" pitchFamily="34" charset="0"/>
                <a:cs typeface="Times New Roman"/>
              </a:rPr>
              <a:t>и</a:t>
            </a:r>
            <a:r>
              <a:rPr sz="1500" dirty="0" err="1" smtClean="0">
                <a:latin typeface="Trebuchet MS" panose="020B0603020202020204" pitchFamily="34" charset="0"/>
                <a:cs typeface="Times New Roman"/>
              </a:rPr>
              <a:t>ч</a:t>
            </a:r>
            <a:r>
              <a:rPr sz="1500" spc="35" dirty="0" err="1" smtClean="0">
                <a:latin typeface="Trebuchet MS" panose="020B0603020202020204" pitchFamily="34" charset="0"/>
                <a:cs typeface="Times New Roman"/>
              </a:rPr>
              <a:t>е</a:t>
            </a:r>
            <a:r>
              <a:rPr sz="1500" dirty="0" err="1" smtClean="0">
                <a:latin typeface="Trebuchet MS" panose="020B0603020202020204" pitchFamily="34" charset="0"/>
                <a:cs typeface="Times New Roman"/>
              </a:rPr>
              <a:t>с</a:t>
            </a:r>
            <a:r>
              <a:rPr sz="1500" spc="-85" dirty="0" err="1" smtClean="0">
                <a:latin typeface="Trebuchet MS" panose="020B0603020202020204" pitchFamily="34" charset="0"/>
                <a:cs typeface="Times New Roman"/>
              </a:rPr>
              <a:t>к</a:t>
            </a:r>
            <a:r>
              <a:rPr sz="1500" spc="-1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й</a:t>
            </a:r>
            <a:r>
              <a:rPr lang="ru-RU" sz="1500" dirty="0" smtClean="0">
                <a:latin typeface="Trebuchet MS" panose="020B0603020202020204" pitchFamily="34" charset="0"/>
                <a:cs typeface="Times New Roman"/>
              </a:rPr>
              <a:t> </a:t>
            </a:r>
            <a:r>
              <a:rPr sz="1500" spc="-15" dirty="0" err="1" smtClean="0">
                <a:latin typeface="Trebuchet MS" panose="020B0603020202020204" pitchFamily="34" charset="0"/>
                <a:cs typeface="Times New Roman"/>
              </a:rPr>
              <a:t>э</a:t>
            </a:r>
            <a:r>
              <a:rPr sz="1500" spc="-10" dirty="0" err="1" smtClean="0">
                <a:latin typeface="Trebuchet MS" panose="020B0603020202020204" pitchFamily="34" charset="0"/>
                <a:cs typeface="Times New Roman"/>
              </a:rPr>
              <a:t>ф</a:t>
            </a:r>
            <a:r>
              <a:rPr sz="1500" dirty="0" err="1" smtClean="0">
                <a:latin typeface="Trebuchet MS" panose="020B0603020202020204" pitchFamily="34" charset="0"/>
                <a:cs typeface="Times New Roman"/>
              </a:rPr>
              <a:t>фе</a:t>
            </a:r>
            <a:r>
              <a:rPr sz="1500" spc="-20" dirty="0" err="1" smtClean="0">
                <a:latin typeface="Trebuchet MS" panose="020B0603020202020204" pitchFamily="34" charset="0"/>
                <a:cs typeface="Times New Roman"/>
              </a:rPr>
              <a:t>к</a:t>
            </a:r>
            <a:r>
              <a:rPr sz="1500" dirty="0" err="1" smtClean="0">
                <a:latin typeface="Trebuchet MS" panose="020B0603020202020204" pitchFamily="34" charset="0"/>
                <a:cs typeface="Times New Roman"/>
              </a:rPr>
              <a:t>тивн</a:t>
            </a:r>
            <a:r>
              <a:rPr sz="1500" spc="4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сти</a:t>
            </a:r>
            <a:r>
              <a:rPr lang="ru-RU" sz="1500" dirty="0" smtClean="0">
                <a:latin typeface="Trebuchet MS" panose="020B0603020202020204" pitchFamily="34" charset="0"/>
                <a:cs typeface="Times New Roman"/>
              </a:rPr>
              <a:t> </a:t>
            </a:r>
            <a:r>
              <a:rPr sz="1500" b="1" spc="-10" dirty="0" smtClean="0">
                <a:latin typeface="Trebuchet MS" panose="020B0603020202020204" pitchFamily="34" charset="0"/>
                <a:cs typeface="Times New Roman"/>
              </a:rPr>
              <a:t>ЗА</a:t>
            </a:r>
            <a:r>
              <a:rPr sz="1500" b="1" spc="-25" dirty="0" smtClean="0">
                <a:latin typeface="Trebuchet MS" panose="020B0603020202020204" pitchFamily="34" charset="0"/>
                <a:cs typeface="Times New Roman"/>
              </a:rPr>
              <a:t>К</a:t>
            </a:r>
            <a:r>
              <a:rPr sz="1500" b="1" spc="-15" dirty="0" smtClean="0">
                <a:latin typeface="Trebuchet MS" panose="020B0603020202020204" pitchFamily="34" charset="0"/>
                <a:cs typeface="Times New Roman"/>
              </a:rPr>
              <a:t>У</a:t>
            </a:r>
            <a:r>
              <a:rPr sz="1500" b="1" dirty="0" smtClean="0">
                <a:latin typeface="Trebuchet MS" panose="020B0603020202020204" pitchFamily="34" charset="0"/>
                <a:cs typeface="Times New Roman"/>
              </a:rPr>
              <a:t>ПКА</a:t>
            </a:r>
            <a:r>
              <a:rPr lang="ru-RU" sz="1500" b="1" dirty="0">
                <a:latin typeface="Trebuchet MS" panose="020B0603020202020204" pitchFamily="34" charset="0"/>
                <a:cs typeface="Times New Roman"/>
              </a:rPr>
              <a:t> </a:t>
            </a:r>
            <a:r>
              <a:rPr sz="1500" b="1" dirty="0" smtClean="0">
                <a:latin typeface="Trebuchet MS" panose="020B0603020202020204" pitchFamily="34" charset="0"/>
                <a:cs typeface="Times New Roman"/>
              </a:rPr>
              <a:t>У</a:t>
            </a:r>
            <a:r>
              <a:rPr sz="1500" b="1" dirty="0">
                <a:latin typeface="Trebuchet MS" panose="020B0603020202020204" pitchFamily="34" charset="0"/>
                <a:cs typeface="Times New Roman"/>
              </a:rPr>
              <a:t>	</a:t>
            </a:r>
            <a:r>
              <a:rPr sz="1500" b="1" dirty="0" smtClean="0">
                <a:latin typeface="Trebuchet MS" panose="020B0603020202020204" pitchFamily="34" charset="0"/>
                <a:cs typeface="Times New Roman"/>
              </a:rPr>
              <a:t>Е</a:t>
            </a:r>
            <a:r>
              <a:rPr sz="1500" b="1" spc="-20" dirty="0" smtClean="0">
                <a:latin typeface="Trebuchet MS" panose="020B0603020202020204" pitchFamily="34" charset="0"/>
                <a:cs typeface="Times New Roman"/>
              </a:rPr>
              <a:t>Д</a:t>
            </a:r>
            <a:r>
              <a:rPr sz="1500" b="1" dirty="0" smtClean="0">
                <a:latin typeface="Trebuchet MS" panose="020B0603020202020204" pitchFamily="34" charset="0"/>
                <a:cs typeface="Times New Roman"/>
              </a:rPr>
              <a:t>ИН</a:t>
            </a:r>
            <a:r>
              <a:rPr sz="1500" b="1" spc="-10" dirty="0" smtClean="0">
                <a:latin typeface="Trebuchet MS" panose="020B0603020202020204" pitchFamily="34" charset="0"/>
                <a:cs typeface="Times New Roman"/>
              </a:rPr>
              <a:t>С</a:t>
            </a:r>
            <a:r>
              <a:rPr sz="1500" b="1" dirty="0" smtClean="0">
                <a:latin typeface="Trebuchet MS" panose="020B0603020202020204" pitchFamily="34" charset="0"/>
                <a:cs typeface="Times New Roman"/>
              </a:rPr>
              <a:t>ТВЕННО</a:t>
            </a:r>
            <a:r>
              <a:rPr sz="1500" b="1" spc="-45" dirty="0" smtClean="0">
                <a:latin typeface="Trebuchet MS" panose="020B0603020202020204" pitchFamily="34" charset="0"/>
                <a:cs typeface="Times New Roman"/>
              </a:rPr>
              <a:t>Г</a:t>
            </a:r>
            <a:r>
              <a:rPr sz="1500" b="1" dirty="0" smtClean="0">
                <a:latin typeface="Trebuchet MS" panose="020B0603020202020204" pitchFamily="34" charset="0"/>
                <a:cs typeface="Times New Roman"/>
              </a:rPr>
              <a:t>О</a:t>
            </a:r>
            <a:r>
              <a:rPr lang="ru-RU" sz="1500" b="1" dirty="0" smtClean="0">
                <a:latin typeface="Trebuchet MS" panose="020B0603020202020204" pitchFamily="34" charset="0"/>
                <a:cs typeface="Times New Roman"/>
              </a:rPr>
              <a:t> </a:t>
            </a:r>
            <a:r>
              <a:rPr sz="1500" b="1" dirty="0" smtClean="0">
                <a:latin typeface="Trebuchet MS" panose="020B0603020202020204" pitchFamily="34" charset="0"/>
                <a:cs typeface="Times New Roman"/>
              </a:rPr>
              <a:t>П</a:t>
            </a:r>
            <a:r>
              <a:rPr sz="1500" b="1" spc="5" dirty="0" smtClean="0">
                <a:latin typeface="Trebuchet MS" panose="020B0603020202020204" pitchFamily="34" charset="0"/>
                <a:cs typeface="Times New Roman"/>
              </a:rPr>
              <a:t>О</a:t>
            </a:r>
            <a:r>
              <a:rPr sz="1500" b="1" spc="-10" dirty="0" smtClean="0">
                <a:latin typeface="Trebuchet MS" panose="020B0603020202020204" pitchFamily="34" charset="0"/>
                <a:cs typeface="Times New Roman"/>
              </a:rPr>
              <a:t>С</a:t>
            </a:r>
            <a:r>
              <a:rPr sz="1500" b="1" spc="-75" dirty="0" smtClean="0">
                <a:latin typeface="Trebuchet MS" panose="020B0603020202020204" pitchFamily="34" charset="0"/>
                <a:cs typeface="Times New Roman"/>
              </a:rPr>
              <a:t>Т</a:t>
            </a:r>
            <a:r>
              <a:rPr sz="1500" b="1" spc="-10" dirty="0" smtClean="0">
                <a:latin typeface="Trebuchet MS" panose="020B0603020202020204" pitchFamily="34" charset="0"/>
                <a:cs typeface="Times New Roman"/>
              </a:rPr>
              <a:t>А</a:t>
            </a:r>
            <a:r>
              <a:rPr sz="1500" b="1" dirty="0" smtClean="0">
                <a:latin typeface="Trebuchet MS" panose="020B0603020202020204" pitchFamily="34" charset="0"/>
                <a:cs typeface="Times New Roman"/>
              </a:rPr>
              <a:t>В</a:t>
            </a:r>
            <a:r>
              <a:rPr sz="1500" b="1" spc="-10" dirty="0" smtClean="0">
                <a:latin typeface="Trebuchet MS" panose="020B0603020202020204" pitchFamily="34" charset="0"/>
                <a:cs typeface="Times New Roman"/>
              </a:rPr>
              <a:t>Щ</a:t>
            </a:r>
            <a:r>
              <a:rPr sz="1500" b="1" dirty="0" smtClean="0">
                <a:latin typeface="Trebuchet MS" panose="020B0603020202020204" pitchFamily="34" charset="0"/>
                <a:cs typeface="Times New Roman"/>
              </a:rPr>
              <a:t>ИКА  </a:t>
            </a:r>
            <a:r>
              <a:rPr sz="1500" b="1" spc="-20" dirty="0">
                <a:latin typeface="Trebuchet MS" panose="020B0603020202020204" pitchFamily="34" charset="0"/>
                <a:cs typeface="Times New Roman"/>
              </a:rPr>
              <a:t>ЦЕЛЕСООБРАЗНА </a:t>
            </a:r>
            <a:r>
              <a:rPr sz="1500" dirty="0">
                <a:latin typeface="Trebuchet MS" panose="020B0603020202020204" pitchFamily="34" charset="0"/>
                <a:cs typeface="Times New Roman"/>
              </a:rPr>
              <a:t>в </a:t>
            </a:r>
            <a:r>
              <a:rPr sz="1500" spc="-5" dirty="0">
                <a:latin typeface="Trebuchet MS" panose="020B0603020202020204" pitchFamily="34" charset="0"/>
                <a:cs typeface="Times New Roman"/>
              </a:rPr>
              <a:t>случае,</a:t>
            </a:r>
            <a:r>
              <a:rPr sz="1500" spc="-15" dirty="0">
                <a:latin typeface="Trebuchet MS" panose="020B0603020202020204" pitchFamily="34" charset="0"/>
                <a:cs typeface="Times New Roman"/>
              </a:rPr>
              <a:t> </a:t>
            </a:r>
            <a:r>
              <a:rPr sz="1500" spc="5" dirty="0">
                <a:latin typeface="Trebuchet MS" panose="020B0603020202020204" pitchFamily="34" charset="0"/>
                <a:cs typeface="Times New Roman"/>
              </a:rPr>
              <a:t>если:</a:t>
            </a:r>
            <a:endParaRPr sz="1500" dirty="0">
              <a:latin typeface="Trebuchet MS" panose="020B0603020202020204" pitchFamily="34" charset="0"/>
              <a:cs typeface="Times New Roman"/>
            </a:endParaRPr>
          </a:p>
          <a:p>
            <a:pPr>
              <a:lnSpc>
                <a:spcPct val="90000"/>
              </a:lnSpc>
              <a:buFont typeface="Wingdings"/>
              <a:buChar char=""/>
              <a:tabLst>
                <a:tab pos="354965" algn="l"/>
                <a:tab pos="355600" algn="l"/>
              </a:tabLst>
            </a:pPr>
            <a:r>
              <a:rPr sz="1500" spc="-5" dirty="0">
                <a:latin typeface="Trebuchet MS" panose="020B0603020202020204" pitchFamily="34" charset="0"/>
                <a:cs typeface="Times New Roman"/>
              </a:rPr>
              <a:t>соответствующие </a:t>
            </a:r>
            <a:r>
              <a:rPr sz="1500" spc="-10" dirty="0">
                <a:latin typeface="Trebuchet MS" panose="020B0603020202020204" pitchFamily="34" charset="0"/>
                <a:cs typeface="Times New Roman"/>
              </a:rPr>
              <a:t>товары, </a:t>
            </a:r>
            <a:r>
              <a:rPr sz="1500" dirty="0">
                <a:latin typeface="Trebuchet MS" panose="020B0603020202020204" pitchFamily="34" charset="0"/>
                <a:cs typeface="Times New Roman"/>
              </a:rPr>
              <a:t>работы, </a:t>
            </a:r>
            <a:r>
              <a:rPr sz="1500" spc="-10" dirty="0">
                <a:latin typeface="Trebuchet MS" panose="020B0603020202020204" pitchFamily="34" charset="0"/>
                <a:cs typeface="Times New Roman"/>
              </a:rPr>
              <a:t>услуги </a:t>
            </a:r>
            <a:r>
              <a:rPr sz="1500" dirty="0">
                <a:latin typeface="Trebuchet MS" panose="020B0603020202020204" pitchFamily="34" charset="0"/>
                <a:cs typeface="Times New Roman"/>
              </a:rPr>
              <a:t>обращаются на </a:t>
            </a:r>
            <a:r>
              <a:rPr sz="1500" spc="-10" dirty="0">
                <a:latin typeface="Trebuchet MS" panose="020B0603020202020204" pitchFamily="34" charset="0"/>
                <a:cs typeface="Times New Roman"/>
              </a:rPr>
              <a:t>низкоконкурентных </a:t>
            </a:r>
            <a:r>
              <a:rPr sz="1500" dirty="0">
                <a:latin typeface="Trebuchet MS" panose="020B0603020202020204" pitchFamily="34" charset="0"/>
                <a:cs typeface="Times New Roman"/>
              </a:rPr>
              <a:t>рынках,</a:t>
            </a:r>
            <a:r>
              <a:rPr sz="1500" spc="-25" dirty="0">
                <a:latin typeface="Trebuchet MS" panose="020B0603020202020204" pitchFamily="34" charset="0"/>
                <a:cs typeface="Times New Roman"/>
              </a:rPr>
              <a:t> </a:t>
            </a:r>
            <a:r>
              <a:rPr sz="1500" dirty="0">
                <a:latin typeface="Trebuchet MS" panose="020B0603020202020204" pitchFamily="34" charset="0"/>
                <a:cs typeface="Times New Roman"/>
              </a:rPr>
              <a:t>или</a:t>
            </a:r>
          </a:p>
          <a:p>
            <a:pPr marR="6985">
              <a:lnSpc>
                <a:spcPct val="90000"/>
              </a:lnSpc>
              <a:buFont typeface="Wingdings"/>
              <a:buChar char=""/>
              <a:tabLst>
                <a:tab pos="354965" algn="l"/>
                <a:tab pos="355600" algn="l"/>
                <a:tab pos="1373505" algn="l"/>
                <a:tab pos="2595880" algn="l"/>
                <a:tab pos="3454400" algn="l"/>
                <a:tab pos="4891405" algn="l"/>
                <a:tab pos="5220970" algn="l"/>
                <a:tab pos="6379210" algn="l"/>
                <a:tab pos="7319645" algn="l"/>
                <a:tab pos="8241665" algn="l"/>
                <a:tab pos="8470265" algn="l"/>
              </a:tabLst>
            </a:pPr>
            <a:r>
              <a:rPr sz="1500" dirty="0">
                <a:latin typeface="Trebuchet MS" panose="020B0603020202020204" pitchFamily="34" charset="0"/>
                <a:cs typeface="Times New Roman"/>
              </a:rPr>
              <a:t>п</a:t>
            </a:r>
            <a:r>
              <a:rPr sz="1500" spc="-10" dirty="0">
                <a:latin typeface="Trebuchet MS" panose="020B0603020202020204" pitchFamily="34" charset="0"/>
                <a:cs typeface="Times New Roman"/>
              </a:rPr>
              <a:t>р</a:t>
            </a:r>
            <a:r>
              <a:rPr sz="1500" dirty="0">
                <a:latin typeface="Trebuchet MS" panose="020B0603020202020204" pitchFamily="34" charset="0"/>
                <a:cs typeface="Times New Roman"/>
              </a:rPr>
              <a:t>о</a:t>
            </a:r>
            <a:r>
              <a:rPr sz="1500" spc="-15" dirty="0">
                <a:latin typeface="Trebuchet MS" panose="020B0603020202020204" pitchFamily="34" charset="0"/>
                <a:cs typeface="Times New Roman"/>
              </a:rPr>
              <a:t>в</a:t>
            </a:r>
            <a:r>
              <a:rPr sz="1500" spc="-25" dirty="0">
                <a:latin typeface="Trebuchet MS" panose="020B0603020202020204" pitchFamily="34" charset="0"/>
                <a:cs typeface="Times New Roman"/>
              </a:rPr>
              <a:t>е</a:t>
            </a:r>
            <a:r>
              <a:rPr sz="1500" dirty="0">
                <a:latin typeface="Trebuchet MS" panose="020B0603020202020204" pitchFamily="34" charset="0"/>
                <a:cs typeface="Times New Roman"/>
              </a:rPr>
              <a:t>дение	</a:t>
            </a:r>
            <a:r>
              <a:rPr sz="1500" spc="-85" dirty="0">
                <a:latin typeface="Trebuchet MS" panose="020B0603020202020204" pitchFamily="34" charset="0"/>
                <a:cs typeface="Times New Roman"/>
              </a:rPr>
              <a:t>к</a:t>
            </a:r>
            <a:r>
              <a:rPr sz="1500" dirty="0">
                <a:latin typeface="Trebuchet MS" panose="020B0603020202020204" pitchFamily="34" charset="0"/>
                <a:cs typeface="Times New Roman"/>
              </a:rPr>
              <a:t>о</a:t>
            </a:r>
            <a:r>
              <a:rPr sz="1500" spc="-10" dirty="0">
                <a:latin typeface="Trebuchet MS" panose="020B0603020202020204" pitchFamily="34" charset="0"/>
                <a:cs typeface="Times New Roman"/>
              </a:rPr>
              <a:t>н</a:t>
            </a:r>
            <a:r>
              <a:rPr sz="1500" spc="-25" dirty="0">
                <a:latin typeface="Trebuchet MS" panose="020B0603020202020204" pitchFamily="34" charset="0"/>
                <a:cs typeface="Times New Roman"/>
              </a:rPr>
              <a:t>к</a:t>
            </a:r>
            <a:r>
              <a:rPr sz="1500" spc="-20" dirty="0">
                <a:latin typeface="Trebuchet MS" panose="020B0603020202020204" pitchFamily="34" charset="0"/>
                <a:cs typeface="Times New Roman"/>
              </a:rPr>
              <a:t>у</a:t>
            </a:r>
            <a:r>
              <a:rPr sz="1500" dirty="0">
                <a:latin typeface="Trebuchet MS" panose="020B0603020202020204" pitchFamily="34" charset="0"/>
                <a:cs typeface="Times New Roman"/>
              </a:rPr>
              <a:t>рент</a:t>
            </a:r>
            <a:r>
              <a:rPr sz="1500" spc="-10" dirty="0">
                <a:latin typeface="Trebuchet MS" panose="020B0603020202020204" pitchFamily="34" charset="0"/>
                <a:cs typeface="Times New Roman"/>
              </a:rPr>
              <a:t>н</a:t>
            </a:r>
            <a:r>
              <a:rPr sz="1500" dirty="0">
                <a:latin typeface="Trebuchet MS" panose="020B0603020202020204" pitchFamily="34" charset="0"/>
                <a:cs typeface="Times New Roman"/>
              </a:rPr>
              <a:t>ых	</a:t>
            </a:r>
            <a:r>
              <a:rPr sz="1500" spc="-10" dirty="0">
                <a:latin typeface="Trebuchet MS" panose="020B0603020202020204" pitchFamily="34" charset="0"/>
                <a:cs typeface="Times New Roman"/>
              </a:rPr>
              <a:t>п</a:t>
            </a:r>
            <a:r>
              <a:rPr sz="1500" dirty="0">
                <a:latin typeface="Trebuchet MS" panose="020B0603020202020204" pitchFamily="34" charset="0"/>
                <a:cs typeface="Times New Roman"/>
              </a:rPr>
              <a:t>р</a:t>
            </a:r>
            <a:r>
              <a:rPr sz="1500" spc="-10" dirty="0">
                <a:latin typeface="Trebuchet MS" panose="020B0603020202020204" pitchFamily="34" charset="0"/>
                <a:cs typeface="Times New Roman"/>
              </a:rPr>
              <a:t>о</a:t>
            </a:r>
            <a:r>
              <a:rPr sz="1500" dirty="0">
                <a:latin typeface="Trebuchet MS" panose="020B0603020202020204" pitchFamily="34" charset="0"/>
                <a:cs typeface="Times New Roman"/>
              </a:rPr>
              <a:t>ц</a:t>
            </a:r>
            <a:r>
              <a:rPr sz="1500" spc="-25" dirty="0">
                <a:latin typeface="Trebuchet MS" panose="020B0603020202020204" pitchFamily="34" charset="0"/>
                <a:cs typeface="Times New Roman"/>
              </a:rPr>
              <a:t>е</a:t>
            </a:r>
            <a:r>
              <a:rPr sz="1500" dirty="0">
                <a:latin typeface="Trebuchet MS" panose="020B0603020202020204" pitchFamily="34" charset="0"/>
                <a:cs typeface="Times New Roman"/>
              </a:rPr>
              <a:t>д</a:t>
            </a:r>
            <a:r>
              <a:rPr sz="1500" spc="-20" dirty="0">
                <a:latin typeface="Trebuchet MS" panose="020B0603020202020204" pitchFamily="34" charset="0"/>
                <a:cs typeface="Times New Roman"/>
              </a:rPr>
              <a:t>у</a:t>
            </a:r>
            <a:r>
              <a:rPr sz="1500" dirty="0">
                <a:latin typeface="Trebuchet MS" panose="020B0603020202020204" pitchFamily="34" charset="0"/>
                <a:cs typeface="Times New Roman"/>
              </a:rPr>
              <a:t>р	</a:t>
            </a:r>
            <a:r>
              <a:rPr sz="1500" dirty="0" err="1" smtClean="0">
                <a:latin typeface="Trebuchet MS" panose="020B0603020202020204" pitchFamily="34" charset="0"/>
                <a:cs typeface="Times New Roman"/>
              </a:rPr>
              <a:t>нецел</a:t>
            </a:r>
            <a:r>
              <a:rPr sz="1500" spc="30" dirty="0" err="1" smtClean="0">
                <a:latin typeface="Trebuchet MS" panose="020B0603020202020204" pitchFamily="34" charset="0"/>
                <a:cs typeface="Times New Roman"/>
              </a:rPr>
              <a:t>е</a:t>
            </a:r>
            <a:r>
              <a:rPr sz="1500" dirty="0" err="1" smtClean="0">
                <a:latin typeface="Trebuchet MS" panose="020B0603020202020204" pitchFamily="34" charset="0"/>
                <a:cs typeface="Times New Roman"/>
              </a:rPr>
              <a:t>с</a:t>
            </a:r>
            <a:r>
              <a:rPr sz="1500" spc="-10" dirty="0" err="1" smtClean="0">
                <a:latin typeface="Trebuchet MS" panose="020B0603020202020204" pitchFamily="34" charset="0"/>
                <a:cs typeface="Times New Roman"/>
              </a:rPr>
              <a:t>о</a:t>
            </a:r>
            <a:r>
              <a:rPr sz="1500" dirty="0" err="1" smtClean="0">
                <a:latin typeface="Trebuchet MS" panose="020B0603020202020204" pitchFamily="34" charset="0"/>
                <a:cs typeface="Times New Roman"/>
              </a:rPr>
              <a:t>о</a:t>
            </a:r>
            <a:r>
              <a:rPr sz="1500" spc="-10" dirty="0" err="1" smtClean="0">
                <a:latin typeface="Trebuchet MS" panose="020B0603020202020204" pitchFamily="34" charset="0"/>
                <a:cs typeface="Times New Roman"/>
              </a:rPr>
              <a:t>б</a:t>
            </a:r>
            <a:r>
              <a:rPr sz="1500" dirty="0" err="1" smtClean="0">
                <a:latin typeface="Trebuchet MS" panose="020B0603020202020204" pitchFamily="34" charset="0"/>
                <a:cs typeface="Times New Roman"/>
              </a:rPr>
              <a:t>ра</a:t>
            </a:r>
            <a:r>
              <a:rPr sz="1500" spc="-15" dirty="0" err="1" smtClean="0">
                <a:latin typeface="Trebuchet MS" panose="020B0603020202020204" pitchFamily="34" charset="0"/>
                <a:cs typeface="Times New Roman"/>
              </a:rPr>
              <a:t>з</a:t>
            </a:r>
            <a:r>
              <a:rPr sz="1500" dirty="0" err="1" smtClean="0">
                <a:latin typeface="Trebuchet MS" panose="020B0603020202020204" pitchFamily="34" charset="0"/>
                <a:cs typeface="Times New Roman"/>
              </a:rPr>
              <a:t>но</a:t>
            </a:r>
            <a:r>
              <a:rPr lang="ru-RU" sz="1500"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п</a:t>
            </a:r>
            <a:r>
              <a:rPr sz="1500" dirty="0" err="1" smtClean="0">
                <a:latin typeface="Trebuchet MS" panose="020B0603020202020204" pitchFamily="34" charset="0"/>
                <a:cs typeface="Times New Roman"/>
              </a:rPr>
              <a:t>о</a:t>
            </a:r>
            <a:r>
              <a:rPr lang="ru-RU" sz="1500"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о</a:t>
            </a:r>
            <a:r>
              <a:rPr sz="1500" spc="-35" dirty="0" err="1" smtClean="0">
                <a:latin typeface="Trebuchet MS" panose="020B0603020202020204" pitchFamily="34" charset="0"/>
                <a:cs typeface="Times New Roman"/>
              </a:rPr>
              <a:t>б</a:t>
            </a:r>
            <a:r>
              <a:rPr sz="1500" spc="-10" dirty="0" err="1" smtClean="0">
                <a:latin typeface="Trebuchet MS" panose="020B0603020202020204" pitchFamily="34" charset="0"/>
                <a:cs typeface="Times New Roman"/>
              </a:rPr>
              <a:t>ъ</a:t>
            </a:r>
            <a:r>
              <a:rPr sz="1500" dirty="0" err="1" smtClean="0">
                <a:latin typeface="Trebuchet MS" panose="020B0603020202020204" pitchFamily="34" charset="0"/>
                <a:cs typeface="Times New Roman"/>
              </a:rPr>
              <a:t>е</a:t>
            </a:r>
            <a:r>
              <a:rPr sz="1500" spc="-25" dirty="0" err="1" smtClean="0">
                <a:latin typeface="Trebuchet MS" panose="020B0603020202020204" pitchFamily="34" charset="0"/>
                <a:cs typeface="Times New Roman"/>
              </a:rPr>
              <a:t>к</a:t>
            </a:r>
            <a:r>
              <a:rPr sz="1500" dirty="0" err="1" smtClean="0">
                <a:latin typeface="Trebuchet MS" panose="020B0603020202020204" pitchFamily="34" charset="0"/>
                <a:cs typeface="Times New Roman"/>
              </a:rPr>
              <a:t>ти</a:t>
            </a:r>
            <a:r>
              <a:rPr sz="1500" spc="-15" dirty="0" err="1" smtClean="0">
                <a:latin typeface="Trebuchet MS" panose="020B0603020202020204" pitchFamily="34" charset="0"/>
                <a:cs typeface="Times New Roman"/>
              </a:rPr>
              <a:t>в</a:t>
            </a:r>
            <a:r>
              <a:rPr sz="1500" dirty="0" err="1" smtClean="0">
                <a:latin typeface="Trebuchet MS" panose="020B0603020202020204" pitchFamily="34" charset="0"/>
                <a:cs typeface="Times New Roman"/>
              </a:rPr>
              <a:t>ным</a:t>
            </a:r>
            <a:r>
              <a:rPr lang="ru-RU" sz="1500"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п</a:t>
            </a:r>
            <a:r>
              <a:rPr sz="1500" dirty="0" err="1" smtClean="0">
                <a:latin typeface="Trebuchet MS" panose="020B0603020202020204" pitchFamily="34" charset="0"/>
                <a:cs typeface="Times New Roman"/>
              </a:rPr>
              <a:t>р</a:t>
            </a:r>
            <a:r>
              <a:rPr sz="1500" spc="-10" dirty="0" err="1" smtClean="0">
                <a:latin typeface="Trebuchet MS" panose="020B0603020202020204" pitchFamily="34" charset="0"/>
                <a:cs typeface="Times New Roman"/>
              </a:rPr>
              <a:t>и</a:t>
            </a:r>
            <a:r>
              <a:rPr sz="1500" dirty="0" err="1" smtClean="0">
                <a:latin typeface="Trebuchet MS" panose="020B0603020202020204" pitchFamily="34" charset="0"/>
                <a:cs typeface="Times New Roman"/>
              </a:rPr>
              <a:t>ч</a:t>
            </a:r>
            <a:r>
              <a:rPr sz="1500" spc="-10" dirty="0" err="1" smtClean="0">
                <a:latin typeface="Trebuchet MS" panose="020B0603020202020204" pitchFamily="34" charset="0"/>
                <a:cs typeface="Times New Roman"/>
              </a:rPr>
              <a:t>и</a:t>
            </a:r>
            <a:r>
              <a:rPr sz="1500" dirty="0" err="1" smtClean="0">
                <a:latin typeface="Trebuchet MS" panose="020B0603020202020204" pitchFamily="34" charset="0"/>
                <a:cs typeface="Times New Roman"/>
              </a:rPr>
              <a:t>нам</a:t>
            </a:r>
            <a:r>
              <a:rPr sz="1500" dirty="0" smtClean="0">
                <a:latin typeface="Trebuchet MS" panose="020B0603020202020204" pitchFamily="34" charset="0"/>
                <a:cs typeface="Times New Roman"/>
              </a:rPr>
              <a:t>,</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н</a:t>
            </a:r>
            <a:r>
              <a:rPr sz="1500" spc="-25" dirty="0" err="1" smtClean="0">
                <a:latin typeface="Trebuchet MS" panose="020B0603020202020204" pitchFamily="34" charset="0"/>
                <a:cs typeface="Times New Roman"/>
              </a:rPr>
              <a:t>а</a:t>
            </a:r>
            <a:r>
              <a:rPr sz="1500" spc="-10" dirty="0" err="1" smtClean="0">
                <a:latin typeface="Trebuchet MS" panose="020B0603020202020204" pitchFamily="34" charset="0"/>
                <a:cs typeface="Times New Roman"/>
              </a:rPr>
              <a:t>п</a:t>
            </a:r>
            <a:r>
              <a:rPr sz="1500" dirty="0" err="1" smtClean="0">
                <a:latin typeface="Trebuchet MS" panose="020B0603020202020204" pitchFamily="34" charset="0"/>
                <a:cs typeface="Times New Roman"/>
              </a:rPr>
              <a:t>рим</a:t>
            </a:r>
            <a:r>
              <a:rPr sz="1500" spc="-15" dirty="0" err="1" smtClean="0">
                <a:latin typeface="Trebuchet MS" panose="020B0603020202020204" pitchFamily="34" charset="0"/>
                <a:cs typeface="Times New Roman"/>
              </a:rPr>
              <a:t>е</a:t>
            </a:r>
            <a:r>
              <a:rPr sz="1500" dirty="0" err="1" smtClean="0">
                <a:latin typeface="Trebuchet MS" panose="020B0603020202020204" pitchFamily="34" charset="0"/>
                <a:cs typeface="Times New Roman"/>
              </a:rPr>
              <a:t>р</a:t>
            </a:r>
            <a:r>
              <a:rPr sz="1500" dirty="0" smtClean="0">
                <a:latin typeface="Trebuchet MS" panose="020B0603020202020204" pitchFamily="34" charset="0"/>
                <a:cs typeface="Times New Roman"/>
              </a:rPr>
              <a:t>,</a:t>
            </a:r>
            <a:r>
              <a:rPr lang="ru-RU" sz="1500" dirty="0" smtClean="0">
                <a:latin typeface="Trebuchet MS" panose="020B0603020202020204" pitchFamily="34" charset="0"/>
                <a:cs typeface="Times New Roman"/>
              </a:rPr>
              <a:t> </a:t>
            </a:r>
            <a:r>
              <a:rPr sz="1500" dirty="0" smtClean="0">
                <a:latin typeface="Trebuchet MS" panose="020B0603020202020204" pitchFamily="34" charset="0"/>
                <a:cs typeface="Times New Roman"/>
              </a:rPr>
              <a:t>в</a:t>
            </a:r>
            <a:r>
              <a:rPr lang="ru-RU" sz="1500" dirty="0" smtClean="0">
                <a:latin typeface="Trebuchet MS" panose="020B0603020202020204" pitchFamily="34" charset="0"/>
                <a:cs typeface="Times New Roman"/>
              </a:rPr>
              <a:t> </a:t>
            </a:r>
            <a:r>
              <a:rPr sz="1500" dirty="0" err="1" smtClean="0">
                <a:latin typeface="Trebuchet MS" panose="020B0603020202020204" pitchFamily="34" charset="0"/>
                <a:cs typeface="Times New Roman"/>
              </a:rPr>
              <a:t>сл</a:t>
            </a:r>
            <a:r>
              <a:rPr sz="1500" spc="-25" dirty="0" err="1" smtClean="0">
                <a:latin typeface="Trebuchet MS" panose="020B0603020202020204" pitchFamily="34" charset="0"/>
                <a:cs typeface="Times New Roman"/>
              </a:rPr>
              <a:t>у</a:t>
            </a:r>
            <a:r>
              <a:rPr sz="1500" dirty="0" err="1" smtClean="0">
                <a:latin typeface="Trebuchet MS" panose="020B0603020202020204" pitchFamily="34" charset="0"/>
                <a:cs typeface="Times New Roman"/>
              </a:rPr>
              <a:t>чае</a:t>
            </a:r>
            <a:r>
              <a:rPr sz="1500" dirty="0" smtClean="0">
                <a:latin typeface="Trebuchet MS" panose="020B0603020202020204" pitchFamily="34" charset="0"/>
                <a:cs typeface="Times New Roman"/>
              </a:rPr>
              <a:t>  </a:t>
            </a:r>
            <a:r>
              <a:rPr sz="1500" dirty="0">
                <a:latin typeface="Trebuchet MS" panose="020B0603020202020204" pitchFamily="34" charset="0"/>
                <a:cs typeface="Times New Roman"/>
              </a:rPr>
              <a:t>ликвидации последствий чрезвычайных </a:t>
            </a:r>
            <a:r>
              <a:rPr sz="1500" spc="-10" dirty="0">
                <a:latin typeface="Trebuchet MS" panose="020B0603020202020204" pitchFamily="34" charset="0"/>
                <a:cs typeface="Times New Roman"/>
              </a:rPr>
              <a:t>ситуаций, </a:t>
            </a:r>
            <a:r>
              <a:rPr sz="1500" dirty="0">
                <a:latin typeface="Trebuchet MS" panose="020B0603020202020204" pitchFamily="34" charset="0"/>
                <a:cs typeface="Times New Roman"/>
              </a:rPr>
              <a:t>последствий </a:t>
            </a:r>
            <a:r>
              <a:rPr sz="1500" spc="-5" dirty="0">
                <a:latin typeface="Trebuchet MS" panose="020B0603020202020204" pitchFamily="34" charset="0"/>
                <a:cs typeface="Times New Roman"/>
              </a:rPr>
              <a:t>непреодолимой</a:t>
            </a:r>
            <a:r>
              <a:rPr sz="1500" spc="-15" dirty="0">
                <a:latin typeface="Trebuchet MS" panose="020B0603020202020204" pitchFamily="34" charset="0"/>
                <a:cs typeface="Times New Roman"/>
              </a:rPr>
              <a:t> </a:t>
            </a:r>
            <a:r>
              <a:rPr sz="1500" dirty="0" err="1">
                <a:latin typeface="Trebuchet MS" panose="020B0603020202020204" pitchFamily="34" charset="0"/>
                <a:cs typeface="Times New Roman"/>
              </a:rPr>
              <a:t>силы</a:t>
            </a:r>
            <a:r>
              <a:rPr sz="1500" dirty="0" smtClean="0">
                <a:latin typeface="Trebuchet MS" panose="020B0603020202020204" pitchFamily="34" charset="0"/>
                <a:cs typeface="Times New Roman"/>
              </a:rPr>
              <a:t>.</a:t>
            </a:r>
            <a:endParaRPr lang="ru-RU" sz="1500" dirty="0" smtClean="0">
              <a:latin typeface="Trebuchet MS" panose="020B0603020202020204" pitchFamily="34" charset="0"/>
              <a:cs typeface="Times New Roman"/>
            </a:endParaRPr>
          </a:p>
          <a:p>
            <a:pPr marR="6985">
              <a:lnSpc>
                <a:spcPct val="90000"/>
              </a:lnSpc>
              <a:buFont typeface="Wingdings"/>
              <a:buChar char=""/>
              <a:tabLst>
                <a:tab pos="354965" algn="l"/>
                <a:tab pos="355600" algn="l"/>
                <a:tab pos="1373505" algn="l"/>
                <a:tab pos="2595880" algn="l"/>
                <a:tab pos="3454400" algn="l"/>
                <a:tab pos="4891405" algn="l"/>
                <a:tab pos="5220970" algn="l"/>
                <a:tab pos="6379210" algn="l"/>
                <a:tab pos="7319645" algn="l"/>
                <a:tab pos="8241665" algn="l"/>
                <a:tab pos="8470265" algn="l"/>
              </a:tabLst>
            </a:pPr>
            <a:endParaRPr lang="ru-RU" sz="1500" dirty="0" smtClean="0">
              <a:latin typeface="Trebuchet MS" panose="020B0603020202020204" pitchFamily="34" charset="0"/>
              <a:cs typeface="Times New Roman"/>
            </a:endParaRPr>
          </a:p>
          <a:p>
            <a:pPr marL="12700">
              <a:lnSpc>
                <a:spcPts val="1115"/>
              </a:lnSpc>
            </a:pPr>
            <a:r>
              <a:rPr lang="ru-RU" sz="1500" spc="-15" dirty="0">
                <a:latin typeface="Trebuchet MS" panose="020B0603020202020204" pitchFamily="34" charset="0"/>
                <a:cs typeface="Times New Roman"/>
              </a:rPr>
              <a:t>Также </a:t>
            </a:r>
            <a:r>
              <a:rPr lang="ru-RU" sz="1500" spc="-25" dirty="0">
                <a:latin typeface="Trebuchet MS" panose="020B0603020202020204" pitchFamily="34" charset="0"/>
                <a:cs typeface="Times New Roman"/>
              </a:rPr>
              <a:t>судьи </a:t>
            </a:r>
            <a:r>
              <a:rPr lang="ru-RU" sz="1500" spc="-15" dirty="0">
                <a:latin typeface="Trebuchet MS" panose="020B0603020202020204" pitchFamily="34" charset="0"/>
                <a:cs typeface="Times New Roman"/>
              </a:rPr>
              <a:t>подчеркнули, </a:t>
            </a:r>
            <a:r>
              <a:rPr lang="ru-RU" sz="1500" spc="-10" dirty="0">
                <a:latin typeface="Trebuchet MS" panose="020B0603020202020204" pitchFamily="34" charset="0"/>
                <a:cs typeface="Times New Roman"/>
              </a:rPr>
              <a:t>что </a:t>
            </a:r>
            <a:r>
              <a:rPr lang="ru-RU" sz="1500" b="1" spc="-5" dirty="0">
                <a:latin typeface="Trebuchet MS" panose="020B0603020202020204" pitchFamily="34" charset="0"/>
                <a:cs typeface="Times New Roman"/>
              </a:rPr>
              <a:t>определяя </a:t>
            </a:r>
            <a:r>
              <a:rPr lang="ru-RU" sz="1500" b="1" dirty="0">
                <a:latin typeface="Trebuchet MS" panose="020B0603020202020204" pitchFamily="34" charset="0"/>
                <a:cs typeface="Times New Roman"/>
              </a:rPr>
              <a:t>случаи неприменения </a:t>
            </a:r>
            <a:r>
              <a:rPr lang="ru-RU" sz="1500" b="1" spc="-5" dirty="0">
                <a:latin typeface="Trebuchet MS" panose="020B0603020202020204" pitchFamily="34" charset="0"/>
                <a:cs typeface="Times New Roman"/>
              </a:rPr>
              <a:t>конкурентных процедур, </a:t>
            </a:r>
            <a:r>
              <a:rPr lang="ru-RU" sz="1500" b="1" spc="-15" dirty="0">
                <a:latin typeface="Trebuchet MS" panose="020B0603020202020204" pitchFamily="34" charset="0"/>
                <a:cs typeface="Times New Roman"/>
              </a:rPr>
              <a:t>ЗАКАЗЧИК </a:t>
            </a:r>
            <a:r>
              <a:rPr lang="ru-RU" sz="1500" b="1" spc="250" dirty="0">
                <a:latin typeface="Trebuchet MS" panose="020B0603020202020204" pitchFamily="34" charset="0"/>
                <a:cs typeface="Times New Roman"/>
              </a:rPr>
              <a:t> </a:t>
            </a:r>
            <a:r>
              <a:rPr lang="ru-RU" sz="1500" b="1" spc="-20" dirty="0">
                <a:latin typeface="Trebuchet MS" panose="020B0603020202020204" pitchFamily="34" charset="0"/>
                <a:cs typeface="Times New Roman"/>
              </a:rPr>
              <a:t>ДОЛЖЕН</a:t>
            </a:r>
            <a:endParaRPr lang="ru-RU" sz="1500" dirty="0">
              <a:latin typeface="Trebuchet MS" panose="020B0603020202020204" pitchFamily="34" charset="0"/>
              <a:cs typeface="Times New Roman"/>
            </a:endParaRPr>
          </a:p>
          <a:p>
            <a:pPr marL="12700" marR="5080">
              <a:lnSpc>
                <a:spcPct val="77400"/>
              </a:lnSpc>
              <a:spcBef>
                <a:spcPts val="190"/>
              </a:spcBef>
            </a:pPr>
            <a:r>
              <a:rPr lang="ru-RU" sz="1500" b="1" dirty="0">
                <a:latin typeface="Trebuchet MS" panose="020B0603020202020204" pitchFamily="34" charset="0"/>
                <a:cs typeface="Times New Roman"/>
              </a:rPr>
              <a:t>ИМЕТЬ </a:t>
            </a:r>
            <a:r>
              <a:rPr lang="ru-RU" sz="1500" b="1" spc="-35" dirty="0">
                <a:latin typeface="Trebuchet MS" panose="020B0603020202020204" pitchFamily="34" charset="0"/>
                <a:cs typeface="Times New Roman"/>
              </a:rPr>
              <a:t>РАЗУМНЫЕ </a:t>
            </a:r>
            <a:r>
              <a:rPr lang="ru-RU" sz="1500" b="1" dirty="0">
                <a:latin typeface="Trebuchet MS" panose="020B0603020202020204" pitchFamily="34" charset="0"/>
                <a:cs typeface="Times New Roman"/>
              </a:rPr>
              <a:t>И </a:t>
            </a:r>
            <a:r>
              <a:rPr lang="ru-RU" sz="1500" b="1" spc="-10" dirty="0">
                <a:latin typeface="Trebuchet MS" panose="020B0603020202020204" pitchFamily="34" charset="0"/>
                <a:cs typeface="Times New Roman"/>
              </a:rPr>
              <a:t>ОБЪЕКТИВНЫЕ </a:t>
            </a:r>
            <a:r>
              <a:rPr lang="ru-RU" sz="1500" b="1" spc="-5" dirty="0">
                <a:latin typeface="Trebuchet MS" panose="020B0603020202020204" pitchFamily="34" charset="0"/>
                <a:cs typeface="Times New Roman"/>
              </a:rPr>
              <a:t>ПРИЧИНЫ, объясняющие, что </a:t>
            </a:r>
            <a:r>
              <a:rPr lang="ru-RU" sz="1500" b="1" spc="-10" dirty="0">
                <a:latin typeface="Trebuchet MS" panose="020B0603020202020204" pitchFamily="34" charset="0"/>
                <a:cs typeface="Times New Roman"/>
              </a:rPr>
              <a:t>проведение </a:t>
            </a:r>
            <a:r>
              <a:rPr lang="ru-RU" sz="1500" b="1" spc="-15" dirty="0">
                <a:latin typeface="Trebuchet MS" panose="020B0603020202020204" pitchFamily="34" charset="0"/>
                <a:cs typeface="Times New Roman"/>
              </a:rPr>
              <a:t>торгов </a:t>
            </a:r>
            <a:r>
              <a:rPr lang="ru-RU" sz="1500" b="1" spc="-5" dirty="0">
                <a:latin typeface="Trebuchet MS" panose="020B0603020202020204" pitchFamily="34" charset="0"/>
                <a:cs typeface="Times New Roman"/>
              </a:rPr>
              <a:t>либо является  неэффективным, либо </a:t>
            </a:r>
            <a:r>
              <a:rPr lang="ru-RU" sz="1500" b="1" dirty="0">
                <a:latin typeface="Trebuchet MS" panose="020B0603020202020204" pitchFamily="34" charset="0"/>
                <a:cs typeface="Times New Roman"/>
              </a:rPr>
              <a:t>в </a:t>
            </a:r>
            <a:r>
              <a:rPr lang="ru-RU" sz="1500" b="1" spc="-5" dirty="0">
                <a:latin typeface="Trebuchet MS" panose="020B0603020202020204" pitchFamily="34" charset="0"/>
                <a:cs typeface="Times New Roman"/>
              </a:rPr>
              <a:t>значительной </a:t>
            </a:r>
            <a:r>
              <a:rPr lang="ru-RU" sz="1500" b="1" dirty="0">
                <a:latin typeface="Trebuchet MS" panose="020B0603020202020204" pitchFamily="34" charset="0"/>
                <a:cs typeface="Times New Roman"/>
              </a:rPr>
              <a:t>степени лишает </a:t>
            </a:r>
            <a:r>
              <a:rPr lang="ru-RU" sz="1500" b="1" spc="-10" dirty="0">
                <a:latin typeface="Trebuchet MS" panose="020B0603020202020204" pitchFamily="34" charset="0"/>
                <a:cs typeface="Times New Roman"/>
              </a:rPr>
              <a:t>заказчика </a:t>
            </a:r>
            <a:r>
              <a:rPr lang="ru-RU" sz="1500" b="1" spc="-15" dirty="0">
                <a:latin typeface="Trebuchet MS" panose="020B0603020202020204" pitchFamily="34" charset="0"/>
                <a:cs typeface="Times New Roman"/>
              </a:rPr>
              <a:t>того результата, которого </a:t>
            </a:r>
            <a:r>
              <a:rPr lang="ru-RU" sz="1500" b="1" dirty="0">
                <a:latin typeface="Trebuchet MS" panose="020B0603020202020204" pitchFamily="34" charset="0"/>
                <a:cs typeface="Times New Roman"/>
              </a:rPr>
              <a:t>он намеревается  достичь</a:t>
            </a:r>
            <a:r>
              <a:rPr lang="ru-RU" sz="1500" dirty="0">
                <a:latin typeface="Trebuchet MS" panose="020B0603020202020204" pitchFamily="34" charset="0"/>
                <a:cs typeface="Times New Roman"/>
              </a:rPr>
              <a:t>. В </a:t>
            </a:r>
            <a:r>
              <a:rPr lang="ru-RU" sz="1500" spc="-10" dirty="0">
                <a:latin typeface="Trebuchet MS" panose="020B0603020202020204" pitchFamily="34" charset="0"/>
                <a:cs typeface="Times New Roman"/>
              </a:rPr>
              <a:t>ином </a:t>
            </a:r>
            <a:r>
              <a:rPr lang="ru-RU" sz="1500" spc="-5" dirty="0">
                <a:latin typeface="Trebuchet MS" panose="020B0603020202020204" pitchFamily="34" charset="0"/>
                <a:cs typeface="Times New Roman"/>
              </a:rPr>
              <a:t>случае выбор </a:t>
            </a:r>
            <a:r>
              <a:rPr lang="ru-RU" sz="1500" spc="-10" dirty="0">
                <a:latin typeface="Trebuchet MS" panose="020B0603020202020204" pitchFamily="34" charset="0"/>
                <a:cs typeface="Times New Roman"/>
              </a:rPr>
              <a:t>данного </a:t>
            </a:r>
            <a:r>
              <a:rPr lang="ru-RU" sz="1500" dirty="0">
                <a:latin typeface="Trebuchet MS" panose="020B0603020202020204" pitchFamily="34" charset="0"/>
                <a:cs typeface="Times New Roman"/>
              </a:rPr>
              <a:t>способа </a:t>
            </a:r>
            <a:r>
              <a:rPr lang="ru-RU" sz="1500" spc="-5" dirty="0">
                <a:latin typeface="Trebuchet MS" panose="020B0603020202020204" pitchFamily="34" charset="0"/>
                <a:cs typeface="Times New Roman"/>
              </a:rPr>
              <a:t>определения </a:t>
            </a:r>
            <a:r>
              <a:rPr lang="ru-RU" sz="1500" spc="-10" dirty="0">
                <a:latin typeface="Trebuchet MS" panose="020B0603020202020204" pitchFamily="34" charset="0"/>
                <a:cs typeface="Times New Roman"/>
              </a:rPr>
              <a:t>контрагента </a:t>
            </a:r>
            <a:r>
              <a:rPr lang="ru-RU" sz="1500" spc="-5" dirty="0">
                <a:latin typeface="Trebuchet MS" panose="020B0603020202020204" pitchFamily="34" charset="0"/>
                <a:cs typeface="Times New Roman"/>
              </a:rPr>
              <a:t>представляет </a:t>
            </a:r>
            <a:r>
              <a:rPr lang="ru-RU" sz="1500" dirty="0">
                <a:latin typeface="Trebuchet MS" panose="020B0603020202020204" pitchFamily="34" charset="0"/>
                <a:cs typeface="Times New Roman"/>
              </a:rPr>
              <a:t>собою </a:t>
            </a:r>
            <a:r>
              <a:rPr lang="ru-RU" sz="1500" spc="-10" dirty="0">
                <a:latin typeface="Trebuchet MS" panose="020B0603020202020204" pitchFamily="34" charset="0"/>
                <a:cs typeface="Times New Roman"/>
              </a:rPr>
              <a:t>злоупотребление  </a:t>
            </a:r>
            <a:r>
              <a:rPr lang="ru-RU" sz="1500" spc="-5" dirty="0">
                <a:latin typeface="Trebuchet MS" panose="020B0603020202020204" pitchFamily="34" charset="0"/>
                <a:cs typeface="Times New Roman"/>
              </a:rPr>
              <a:t>правом, </a:t>
            </a:r>
            <a:r>
              <a:rPr lang="ru-RU" sz="1500" spc="5" dirty="0">
                <a:latin typeface="Trebuchet MS" panose="020B0603020202020204" pitchFamily="34" charset="0"/>
                <a:cs typeface="Times New Roman"/>
              </a:rPr>
              <a:t>намеренное </a:t>
            </a:r>
            <a:r>
              <a:rPr lang="ru-RU" sz="1500" dirty="0">
                <a:latin typeface="Trebuchet MS" panose="020B0603020202020204" pitchFamily="34" charset="0"/>
                <a:cs typeface="Times New Roman"/>
              </a:rPr>
              <a:t>уклонение </a:t>
            </a:r>
            <a:r>
              <a:rPr lang="ru-RU" sz="1500" spc="-10" dirty="0">
                <a:latin typeface="Trebuchet MS" panose="020B0603020202020204" pitchFamily="34" charset="0"/>
                <a:cs typeface="Times New Roman"/>
              </a:rPr>
              <a:t>от конкурентных </a:t>
            </a:r>
            <a:r>
              <a:rPr lang="ru-RU" sz="1500" spc="-5" dirty="0">
                <a:latin typeface="Trebuchet MS" panose="020B0603020202020204" pitchFamily="34" charset="0"/>
                <a:cs typeface="Times New Roman"/>
              </a:rPr>
              <a:t>процедур </a:t>
            </a:r>
            <a:r>
              <a:rPr lang="ru-RU" sz="1500" dirty="0">
                <a:latin typeface="Trebuchet MS" panose="020B0603020202020204" pitchFamily="34" charset="0"/>
                <a:cs typeface="Times New Roman"/>
              </a:rPr>
              <a:t>вопреки принципам осуществления</a:t>
            </a:r>
            <a:r>
              <a:rPr lang="ru-RU" sz="1500" spc="-35" dirty="0">
                <a:latin typeface="Trebuchet MS" panose="020B0603020202020204" pitchFamily="34" charset="0"/>
                <a:cs typeface="Times New Roman"/>
              </a:rPr>
              <a:t> </a:t>
            </a:r>
            <a:r>
              <a:rPr lang="ru-RU" sz="1500" spc="-5" dirty="0">
                <a:latin typeface="Trebuchet MS" panose="020B0603020202020204" pitchFamily="34" charset="0"/>
                <a:cs typeface="Times New Roman"/>
              </a:rPr>
              <a:t>закупок</a:t>
            </a:r>
            <a:r>
              <a:rPr lang="ru-RU" sz="1500" spc="-5" dirty="0" smtClean="0">
                <a:latin typeface="Trebuchet MS" panose="020B0603020202020204" pitchFamily="34" charset="0"/>
                <a:cs typeface="Times New Roman"/>
              </a:rPr>
              <a:t>.</a:t>
            </a:r>
          </a:p>
          <a:p>
            <a:pPr marL="12700" marR="5080">
              <a:lnSpc>
                <a:spcPct val="77400"/>
              </a:lnSpc>
              <a:spcBef>
                <a:spcPts val="190"/>
              </a:spcBef>
            </a:pPr>
            <a:r>
              <a:rPr lang="ru-RU" sz="1500" spc="-10" dirty="0">
                <a:latin typeface="Trebuchet MS" panose="020B0603020202020204" pitchFamily="34" charset="0"/>
                <a:cs typeface="Times New Roman"/>
              </a:rPr>
              <a:t>Таким </a:t>
            </a:r>
            <a:r>
              <a:rPr lang="ru-RU" sz="1500" spc="-5" dirty="0">
                <a:latin typeface="Trebuchet MS" panose="020B0603020202020204" pitchFamily="34" charset="0"/>
                <a:cs typeface="Times New Roman"/>
              </a:rPr>
              <a:t>образом, сделали </a:t>
            </a:r>
            <a:r>
              <a:rPr lang="ru-RU" sz="1500" spc="-10" dirty="0">
                <a:latin typeface="Trebuchet MS" panose="020B0603020202020204" pitchFamily="34" charset="0"/>
                <a:cs typeface="Times New Roman"/>
              </a:rPr>
              <a:t>вывод </a:t>
            </a:r>
            <a:r>
              <a:rPr lang="ru-RU" sz="1500" spc="-25" dirty="0">
                <a:latin typeface="Trebuchet MS" panose="020B0603020202020204" pitchFamily="34" charset="0"/>
                <a:cs typeface="Times New Roman"/>
              </a:rPr>
              <a:t>судьи, </a:t>
            </a:r>
            <a:r>
              <a:rPr lang="ru-RU" sz="1500" dirty="0">
                <a:latin typeface="Trebuchet MS" panose="020B0603020202020204" pitchFamily="34" charset="0"/>
                <a:cs typeface="Times New Roman"/>
              </a:rPr>
              <a:t>в </a:t>
            </a:r>
            <a:r>
              <a:rPr lang="ru-RU" sz="1500" spc="-5" dirty="0">
                <a:latin typeface="Trebuchet MS" panose="020B0603020202020204" pitchFamily="34" charset="0"/>
                <a:cs typeface="Times New Roman"/>
              </a:rPr>
              <a:t>приведенной </a:t>
            </a:r>
            <a:r>
              <a:rPr lang="ru-RU" sz="1500" spc="-10" dirty="0">
                <a:latin typeface="Trebuchet MS" panose="020B0603020202020204" pitchFamily="34" charset="0"/>
                <a:cs typeface="Times New Roman"/>
              </a:rPr>
              <a:t>ситуации </a:t>
            </a:r>
            <a:r>
              <a:rPr lang="ru-RU" sz="1500" b="1" u="heavy" spc="-10" dirty="0">
                <a:latin typeface="Trebuchet MS" panose="020B0603020202020204" pitchFamily="34" charset="0"/>
                <a:cs typeface="Times New Roman"/>
              </a:rPr>
              <a:t>заказчик </a:t>
            </a:r>
            <a:r>
              <a:rPr lang="ru-RU" sz="1500" b="1" u="heavy" spc="-5" dirty="0">
                <a:latin typeface="Trebuchet MS" panose="020B0603020202020204" pitchFamily="34" charset="0"/>
                <a:cs typeface="Times New Roman"/>
              </a:rPr>
              <a:t>незаконно </a:t>
            </a:r>
            <a:r>
              <a:rPr lang="ru-RU" sz="1500" b="1" u="heavy" dirty="0">
                <a:latin typeface="Trebuchet MS" panose="020B0603020202020204" pitchFamily="34" charset="0"/>
                <a:cs typeface="Times New Roman"/>
              </a:rPr>
              <a:t>ограничил </a:t>
            </a:r>
            <a:r>
              <a:rPr lang="ru-RU" sz="1500" b="1" u="heavy" spc="-5" dirty="0">
                <a:latin typeface="Trebuchet MS" panose="020B0603020202020204" pitchFamily="34" charset="0"/>
                <a:cs typeface="Times New Roman"/>
              </a:rPr>
              <a:t>доступ </a:t>
            </a:r>
            <a:r>
              <a:rPr lang="ru-RU" sz="1500" b="1" u="heavy" dirty="0">
                <a:latin typeface="Trebuchet MS" panose="020B0603020202020204" pitchFamily="34" charset="0"/>
                <a:cs typeface="Times New Roman"/>
              </a:rPr>
              <a:t>к участию  </a:t>
            </a:r>
            <a:r>
              <a:rPr lang="ru-RU" sz="1500" b="1" u="heavy" spc="-5" dirty="0">
                <a:latin typeface="Trebuchet MS" panose="020B0603020202020204" pitchFamily="34" charset="0"/>
                <a:cs typeface="Times New Roman"/>
              </a:rPr>
              <a:t>на  конкурентной  основе  </a:t>
            </a:r>
            <a:r>
              <a:rPr lang="ru-RU" sz="1500" dirty="0">
                <a:latin typeface="Trebuchet MS" panose="020B0603020202020204" pitchFamily="34" charset="0"/>
                <a:cs typeface="Times New Roman"/>
              </a:rPr>
              <a:t>в  </a:t>
            </a:r>
            <a:r>
              <a:rPr lang="ru-RU" sz="1500" spc="-5" dirty="0">
                <a:latin typeface="Trebuchet MS" panose="020B0603020202020204" pitchFamily="34" charset="0"/>
                <a:cs typeface="Times New Roman"/>
              </a:rPr>
              <a:t>соответствующей  </a:t>
            </a:r>
            <a:r>
              <a:rPr lang="ru-RU" sz="1500" spc="-10" dirty="0">
                <a:latin typeface="Trebuchet MS" panose="020B0603020202020204" pitchFamily="34" charset="0"/>
                <a:cs typeface="Times New Roman"/>
              </a:rPr>
              <a:t>закупке  </a:t>
            </a:r>
            <a:r>
              <a:rPr lang="ru-RU" sz="1500" spc="-5" dirty="0">
                <a:latin typeface="Trebuchet MS" panose="020B0603020202020204" pitchFamily="34" charset="0"/>
                <a:cs typeface="Times New Roman"/>
              </a:rPr>
              <a:t>предпринимателей,  оказывающих  услуги  </a:t>
            </a:r>
            <a:r>
              <a:rPr lang="ru-RU" sz="1500" dirty="0">
                <a:latin typeface="Trebuchet MS" panose="020B0603020202020204" pitchFamily="34" charset="0"/>
                <a:cs typeface="Times New Roman"/>
              </a:rPr>
              <a:t>по </a:t>
            </a:r>
            <a:r>
              <a:rPr lang="ru-RU" sz="1500" spc="225" dirty="0">
                <a:latin typeface="Trebuchet MS" panose="020B0603020202020204" pitchFamily="34" charset="0"/>
                <a:cs typeface="Times New Roman"/>
              </a:rPr>
              <a:t> </a:t>
            </a:r>
            <a:r>
              <a:rPr lang="ru-RU" sz="1500" spc="-5" dirty="0" smtClean="0">
                <a:latin typeface="Trebuchet MS" panose="020B0603020202020204" pitchFamily="34" charset="0"/>
                <a:cs typeface="Times New Roman"/>
              </a:rPr>
              <a:t>организации питания. </a:t>
            </a:r>
          </a:p>
          <a:p>
            <a:pPr marL="12700" marR="5080">
              <a:lnSpc>
                <a:spcPct val="77400"/>
              </a:lnSpc>
              <a:spcBef>
                <a:spcPts val="190"/>
              </a:spcBef>
            </a:pPr>
            <a:r>
              <a:rPr lang="ru-RU" sz="1500" dirty="0">
                <a:latin typeface="Trebuchet MS" panose="020B0603020202020204" pitchFamily="34" charset="0"/>
                <a:cs typeface="Times New Roman"/>
              </a:rPr>
              <a:t>В </a:t>
            </a:r>
            <a:r>
              <a:rPr lang="ru-RU" sz="1500" spc="-5" dirty="0">
                <a:latin typeface="Trebuchet MS" panose="020B0603020202020204" pitchFamily="34" charset="0"/>
                <a:cs typeface="Times New Roman"/>
              </a:rPr>
              <a:t>связи </a:t>
            </a:r>
            <a:r>
              <a:rPr lang="ru-RU" sz="1500" dirty="0">
                <a:latin typeface="Trebuchet MS" panose="020B0603020202020204" pitchFamily="34" charset="0"/>
                <a:cs typeface="Times New Roman"/>
              </a:rPr>
              <a:t>с этим </a:t>
            </a:r>
            <a:r>
              <a:rPr lang="ru-RU" sz="1500" spc="-5" dirty="0">
                <a:latin typeface="Trebuchet MS" panose="020B0603020202020204" pitchFamily="34" charset="0"/>
                <a:cs typeface="Times New Roman"/>
              </a:rPr>
              <a:t>соответствующий пункт положения</a:t>
            </a:r>
            <a:r>
              <a:rPr lang="ru-RU" sz="1500" spc="-20" dirty="0">
                <a:latin typeface="Trebuchet MS" panose="020B0603020202020204" pitchFamily="34" charset="0"/>
                <a:cs typeface="Times New Roman"/>
              </a:rPr>
              <a:t>  </a:t>
            </a:r>
            <a:r>
              <a:rPr lang="ru-RU" sz="1500" spc="-10" dirty="0">
                <a:latin typeface="Trebuchet MS" panose="020B0603020202020204" pitchFamily="34" charset="0"/>
                <a:cs typeface="Times New Roman"/>
              </a:rPr>
              <a:t>образовательного  </a:t>
            </a:r>
            <a:r>
              <a:rPr lang="ru-RU" sz="1500" spc="-5" dirty="0">
                <a:latin typeface="Trebuchet MS" panose="020B0603020202020204" pitchFamily="34" charset="0"/>
                <a:cs typeface="Times New Roman"/>
              </a:rPr>
              <a:t>учреждения </a:t>
            </a:r>
            <a:r>
              <a:rPr lang="ru-RU" sz="1500" spc="5" dirty="0">
                <a:latin typeface="Trebuchet MS" panose="020B0603020202020204" pitchFamily="34" charset="0"/>
                <a:cs typeface="Times New Roman"/>
              </a:rPr>
              <a:t>был   </a:t>
            </a:r>
            <a:r>
              <a:rPr lang="ru-RU" sz="1500" spc="155" dirty="0">
                <a:latin typeface="Trebuchet MS" panose="020B0603020202020204" pitchFamily="34" charset="0"/>
                <a:cs typeface="Times New Roman"/>
              </a:rPr>
              <a:t> </a:t>
            </a:r>
            <a:r>
              <a:rPr lang="ru-RU" sz="1500" spc="-5" dirty="0" smtClean="0">
                <a:latin typeface="Trebuchet MS" panose="020B0603020202020204" pitchFamily="34" charset="0"/>
                <a:cs typeface="Times New Roman"/>
              </a:rPr>
              <a:t>признан недействительным</a:t>
            </a:r>
            <a:endParaRPr sz="1500" dirty="0">
              <a:latin typeface="Trebuchet MS" panose="020B0603020202020204" pitchFamily="34" charset="0"/>
              <a:cs typeface="Times New Roman"/>
            </a:endParaRPr>
          </a:p>
        </p:txBody>
      </p:sp>
    </p:spTree>
    <p:extLst>
      <p:ext uri="{BB962C8B-B14F-4D97-AF65-F5344CB8AC3E}">
        <p14:creationId xmlns:p14="http://schemas.microsoft.com/office/powerpoint/2010/main" val="3164745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457200" y="457200"/>
            <a:ext cx="11353800" cy="4154984"/>
          </a:xfrm>
          <a:prstGeom prst="rect">
            <a:avLst/>
          </a:prstGeom>
        </p:spPr>
        <p:txBody>
          <a:bodyPr vert="horz" wrap="square" lIns="0" tIns="0" rIns="0" bIns="0" rtlCol="0">
            <a:spAutoFit/>
          </a:bodyPr>
          <a:lstStyle/>
          <a:p>
            <a:pPr marL="187960">
              <a:tabLst>
                <a:tab pos="462915" algn="l"/>
              </a:tabLst>
            </a:pPr>
            <a:endParaRPr lang="ru-RU" dirty="0" smtClean="0">
              <a:latin typeface="Trebuchet MS" panose="020B0603020202020204" pitchFamily="34" charset="0"/>
              <a:cs typeface="Times New Roman"/>
            </a:endParaRPr>
          </a:p>
          <a:p>
            <a:pPr marL="187960">
              <a:tabLst>
                <a:tab pos="462915" algn="l"/>
              </a:tabLst>
            </a:pPr>
            <a:r>
              <a:rPr lang="ru-RU" spc="-30" dirty="0" smtClean="0">
                <a:latin typeface="Trebuchet MS" panose="020B0603020202020204" pitchFamily="34" charset="0"/>
                <a:cs typeface="Times New Roman"/>
              </a:rPr>
              <a:t>Такого </a:t>
            </a:r>
            <a:r>
              <a:rPr lang="ru-RU" dirty="0">
                <a:latin typeface="Trebuchet MS" panose="020B0603020202020204" pitchFamily="34" charset="0"/>
                <a:cs typeface="Times New Roman"/>
              </a:rPr>
              <a:t>понятия нет </a:t>
            </a:r>
            <a:r>
              <a:rPr lang="ru-RU" spc="-5" dirty="0">
                <a:latin typeface="Trebuchet MS" panose="020B0603020202020204" pitchFamily="34" charset="0"/>
                <a:cs typeface="Times New Roman"/>
              </a:rPr>
              <a:t>в</a:t>
            </a:r>
            <a:r>
              <a:rPr lang="ru-RU" spc="-65" dirty="0">
                <a:latin typeface="Trebuchet MS" panose="020B0603020202020204" pitchFamily="34" charset="0"/>
                <a:cs typeface="Times New Roman"/>
              </a:rPr>
              <a:t> </a:t>
            </a:r>
            <a:r>
              <a:rPr lang="ru-RU" spc="-15" dirty="0" smtClean="0">
                <a:latin typeface="Trebuchet MS" panose="020B0603020202020204" pitchFamily="34" charset="0"/>
                <a:cs typeface="Times New Roman"/>
              </a:rPr>
              <a:t>законодательстве</a:t>
            </a:r>
          </a:p>
          <a:p>
            <a:pPr marL="187960">
              <a:tabLst>
                <a:tab pos="462915" algn="l"/>
              </a:tabLst>
            </a:pPr>
            <a:r>
              <a:rPr lang="ru-RU" dirty="0" smtClean="0">
                <a:latin typeface="Trebuchet MS" panose="020B0603020202020204" pitchFamily="34" charset="0"/>
                <a:cs typeface="Times New Roman"/>
              </a:rPr>
              <a:t>На </a:t>
            </a:r>
            <a:r>
              <a:rPr lang="ru-RU" spc="-10" dirty="0">
                <a:latin typeface="Trebuchet MS" panose="020B0603020202020204" pitchFamily="34" charset="0"/>
                <a:cs typeface="Times New Roman"/>
              </a:rPr>
              <a:t>практике </a:t>
            </a:r>
            <a:r>
              <a:rPr lang="ru-RU" dirty="0">
                <a:latin typeface="Trebuchet MS" panose="020B0603020202020204" pitchFamily="34" charset="0"/>
                <a:cs typeface="Times New Roman"/>
              </a:rPr>
              <a:t>– </a:t>
            </a:r>
            <a:r>
              <a:rPr lang="ru-RU" spc="-10" dirty="0">
                <a:latin typeface="Trebuchet MS" panose="020B0603020202020204" pitchFamily="34" charset="0"/>
                <a:cs typeface="Times New Roman"/>
              </a:rPr>
              <a:t>это разделение одной </a:t>
            </a:r>
            <a:r>
              <a:rPr lang="ru-RU" spc="-5" dirty="0">
                <a:latin typeface="Trebuchet MS" panose="020B0603020202020204" pitchFamily="34" charset="0"/>
                <a:cs typeface="Times New Roman"/>
              </a:rPr>
              <a:t>крупной </a:t>
            </a:r>
            <a:r>
              <a:rPr lang="ru-RU" spc="-10" dirty="0">
                <a:latin typeface="Trebuchet MS" panose="020B0603020202020204" pitchFamily="34" charset="0"/>
                <a:cs typeface="Times New Roman"/>
              </a:rPr>
              <a:t>закупки, </a:t>
            </a:r>
            <a:r>
              <a:rPr lang="ru-RU" spc="-20" dirty="0">
                <a:latin typeface="Trebuchet MS" panose="020B0603020202020204" pitchFamily="34" charset="0"/>
                <a:cs typeface="Times New Roman"/>
              </a:rPr>
              <a:t>которая </a:t>
            </a:r>
            <a:r>
              <a:rPr lang="ru-RU" spc="-5" dirty="0">
                <a:latin typeface="Trebuchet MS" panose="020B0603020202020204" pitchFamily="34" charset="0"/>
                <a:cs typeface="Times New Roman"/>
              </a:rPr>
              <a:t>должна </a:t>
            </a:r>
            <a:r>
              <a:rPr lang="ru-RU" dirty="0">
                <a:latin typeface="Trebuchet MS" panose="020B0603020202020204" pitchFamily="34" charset="0"/>
                <a:cs typeface="Times New Roman"/>
              </a:rPr>
              <a:t>быть </a:t>
            </a:r>
            <a:r>
              <a:rPr lang="ru-RU" spc="-10" dirty="0">
                <a:latin typeface="Trebuchet MS" panose="020B0603020202020204" pitchFamily="34" charset="0"/>
                <a:cs typeface="Times New Roman"/>
              </a:rPr>
              <a:t>проведена конкурентным  </a:t>
            </a:r>
            <a:r>
              <a:rPr lang="ru-RU" dirty="0">
                <a:latin typeface="Trebuchet MS" panose="020B0603020202020204" pitchFamily="34" charset="0"/>
                <a:cs typeface="Times New Roman"/>
              </a:rPr>
              <a:t>способом, на </a:t>
            </a:r>
            <a:r>
              <a:rPr lang="ru-RU" spc="-20" dirty="0">
                <a:latin typeface="Trebuchet MS" panose="020B0603020202020204" pitchFamily="34" charset="0"/>
                <a:cs typeface="Times New Roman"/>
              </a:rPr>
              <a:t>несколько </a:t>
            </a:r>
            <a:r>
              <a:rPr lang="ru-RU" spc="-5" dirty="0">
                <a:latin typeface="Trebuchet MS" panose="020B0603020202020204" pitchFamily="34" charset="0"/>
                <a:cs typeface="Times New Roman"/>
              </a:rPr>
              <a:t>мелких, </a:t>
            </a:r>
            <a:r>
              <a:rPr lang="ru-RU" spc="-20" dirty="0">
                <a:latin typeface="Trebuchet MS" panose="020B0603020202020204" pitchFamily="34" charset="0"/>
                <a:cs typeface="Times New Roman"/>
              </a:rPr>
              <a:t>которые </a:t>
            </a:r>
            <a:r>
              <a:rPr lang="ru-RU" spc="-5" dirty="0">
                <a:latin typeface="Trebuchet MS" panose="020B0603020202020204" pitchFamily="34" charset="0"/>
                <a:cs typeface="Times New Roman"/>
              </a:rPr>
              <a:t>осуществлены без проведения </a:t>
            </a:r>
            <a:r>
              <a:rPr lang="ru-RU" spc="-15" dirty="0">
                <a:latin typeface="Trebuchet MS" panose="020B0603020202020204" pitchFamily="34" charset="0"/>
                <a:cs typeface="Times New Roman"/>
              </a:rPr>
              <a:t>конкурентных</a:t>
            </a:r>
            <a:r>
              <a:rPr lang="ru-RU" spc="30" dirty="0">
                <a:latin typeface="Trebuchet MS" panose="020B0603020202020204" pitchFamily="34" charset="0"/>
                <a:cs typeface="Times New Roman"/>
              </a:rPr>
              <a:t> </a:t>
            </a:r>
            <a:r>
              <a:rPr lang="ru-RU" spc="-5" dirty="0">
                <a:latin typeface="Trebuchet MS" panose="020B0603020202020204" pitchFamily="34" charset="0"/>
                <a:cs typeface="Times New Roman"/>
              </a:rPr>
              <a:t>процедур</a:t>
            </a:r>
            <a:endParaRPr lang="ru-RU" dirty="0">
              <a:latin typeface="Trebuchet MS" panose="020B0603020202020204" pitchFamily="34" charset="0"/>
              <a:cs typeface="Times New Roman"/>
            </a:endParaRPr>
          </a:p>
          <a:p>
            <a:pPr marR="34290"/>
            <a:endParaRPr lang="ru-RU" b="1" u="heavy" spc="-5" dirty="0" smtClean="0">
              <a:latin typeface="Trebuchet MS" panose="020B0603020202020204" pitchFamily="34" charset="0"/>
              <a:cs typeface="Times New Roman"/>
            </a:endParaRPr>
          </a:p>
          <a:p>
            <a:pPr marR="34290"/>
            <a:r>
              <a:rPr b="1" u="heavy" spc="-5" dirty="0" smtClean="0">
                <a:latin typeface="Trebuchet MS" panose="020B0603020202020204" pitchFamily="34" charset="0"/>
                <a:cs typeface="Times New Roman"/>
              </a:rPr>
              <a:t>РИСКИ </a:t>
            </a:r>
            <a:r>
              <a:rPr b="1" u="heavy" spc="-10" dirty="0" err="1" smtClean="0">
                <a:latin typeface="Trebuchet MS" panose="020B0603020202020204" pitchFamily="34" charset="0"/>
                <a:cs typeface="Times New Roman"/>
              </a:rPr>
              <a:t>дробления</a:t>
            </a:r>
            <a:endParaRPr lang="ru-RU" b="1" u="heavy" spc="-30" dirty="0">
              <a:latin typeface="Trebuchet MS" panose="020B0603020202020204" pitchFamily="34" charset="0"/>
              <a:cs typeface="Times New Roman"/>
            </a:endParaRPr>
          </a:p>
          <a:p>
            <a:pPr marR="34290"/>
            <a:endParaRPr dirty="0">
              <a:latin typeface="Trebuchet MS" panose="020B0603020202020204" pitchFamily="34" charset="0"/>
              <a:cs typeface="Times New Roman"/>
            </a:endParaRPr>
          </a:p>
          <a:p>
            <a:pPr marL="12065" marR="5080"/>
            <a:r>
              <a:rPr b="1" spc="-10" dirty="0" err="1" smtClean="0">
                <a:latin typeface="Trebuchet MS" panose="020B0603020202020204" pitchFamily="34" charset="0"/>
                <a:cs typeface="Times New Roman"/>
              </a:rPr>
              <a:t>Заключено</a:t>
            </a:r>
            <a:r>
              <a:rPr b="1" spc="-10" dirty="0" smtClean="0">
                <a:latin typeface="Trebuchet MS" panose="020B0603020202020204" pitchFamily="34" charset="0"/>
                <a:cs typeface="Times New Roman"/>
              </a:rPr>
              <a:t> </a:t>
            </a:r>
            <a:r>
              <a:rPr b="1" spc="-10" dirty="0">
                <a:latin typeface="Trebuchet MS" panose="020B0603020202020204" pitchFamily="34" charset="0"/>
                <a:cs typeface="Times New Roman"/>
              </a:rPr>
              <a:t>несколько </a:t>
            </a:r>
            <a:r>
              <a:rPr b="1" spc="-20" dirty="0">
                <a:latin typeface="Trebuchet MS" panose="020B0603020202020204" pitchFamily="34" charset="0"/>
                <a:cs typeface="Times New Roman"/>
              </a:rPr>
              <a:t>договоров </a:t>
            </a:r>
            <a:r>
              <a:rPr b="1" dirty="0">
                <a:latin typeface="Trebuchet MS" panose="020B0603020202020204" pitchFamily="34" charset="0"/>
                <a:cs typeface="Times New Roman"/>
              </a:rPr>
              <a:t>в </a:t>
            </a:r>
            <a:r>
              <a:rPr b="1" spc="-10" dirty="0">
                <a:latin typeface="Trebuchet MS" panose="020B0603020202020204" pitchFamily="34" charset="0"/>
                <a:cs typeface="Times New Roman"/>
              </a:rPr>
              <a:t>течение </a:t>
            </a:r>
            <a:r>
              <a:rPr b="1" spc="-25" dirty="0">
                <a:latin typeface="Trebuchet MS" panose="020B0603020202020204" pitchFamily="34" charset="0"/>
                <a:cs typeface="Times New Roman"/>
              </a:rPr>
              <a:t>года </a:t>
            </a:r>
            <a:r>
              <a:rPr b="1" spc="-10" dirty="0">
                <a:latin typeface="Trebuchet MS" panose="020B0603020202020204" pitchFamily="34" charset="0"/>
                <a:cs typeface="Times New Roman"/>
              </a:rPr>
              <a:t>на </a:t>
            </a:r>
            <a:r>
              <a:rPr b="1" spc="-15" dirty="0">
                <a:latin typeface="Trebuchet MS" panose="020B0603020202020204" pitchFamily="34" charset="0"/>
                <a:cs typeface="Times New Roman"/>
              </a:rPr>
              <a:t>однотипный </a:t>
            </a:r>
            <a:r>
              <a:rPr b="1" spc="-25" dirty="0">
                <a:latin typeface="Trebuchet MS" panose="020B0603020202020204" pitchFamily="34" charset="0"/>
                <a:cs typeface="Times New Roman"/>
              </a:rPr>
              <a:t>предмет, </a:t>
            </a:r>
            <a:r>
              <a:rPr b="1" spc="-5" dirty="0">
                <a:latin typeface="Trebuchet MS" panose="020B0603020202020204" pitchFamily="34" charset="0"/>
                <a:cs typeface="Times New Roman"/>
              </a:rPr>
              <a:t>общая </a:t>
            </a:r>
            <a:r>
              <a:rPr b="1" spc="-15" dirty="0">
                <a:latin typeface="Trebuchet MS" panose="020B0603020202020204" pitchFamily="34" charset="0"/>
                <a:cs typeface="Times New Roman"/>
              </a:rPr>
              <a:t>сумма  </a:t>
            </a:r>
            <a:r>
              <a:rPr b="1" spc="-5" dirty="0">
                <a:latin typeface="Trebuchet MS" panose="020B0603020202020204" pitchFamily="34" charset="0"/>
                <a:cs typeface="Times New Roman"/>
              </a:rPr>
              <a:t>цен </a:t>
            </a:r>
            <a:r>
              <a:rPr b="1" spc="-15" dirty="0">
                <a:latin typeface="Trebuchet MS" panose="020B0603020202020204" pitchFamily="34" charset="0"/>
                <a:cs typeface="Times New Roman"/>
              </a:rPr>
              <a:t>которых </a:t>
            </a:r>
            <a:r>
              <a:rPr b="1" u="heavy" spc="-5" dirty="0">
                <a:latin typeface="Trebuchet MS" panose="020B0603020202020204" pitchFamily="34" charset="0"/>
                <a:cs typeface="Times New Roman"/>
              </a:rPr>
              <a:t>превышает лимит на </a:t>
            </a:r>
            <a:r>
              <a:rPr b="1" u="heavy" spc="-15" dirty="0">
                <a:latin typeface="Trebuchet MS" panose="020B0603020202020204" pitchFamily="34" charset="0"/>
                <a:cs typeface="Times New Roman"/>
              </a:rPr>
              <a:t>один договор, </a:t>
            </a:r>
            <a:r>
              <a:rPr b="1" u="heavy" spc="-10" dirty="0">
                <a:latin typeface="Trebuchet MS" panose="020B0603020202020204" pitchFamily="34" charset="0"/>
                <a:cs typeface="Times New Roman"/>
              </a:rPr>
              <a:t>установленный </a:t>
            </a:r>
            <a:r>
              <a:rPr b="1" u="heavy" dirty="0">
                <a:latin typeface="Trebuchet MS" panose="020B0603020202020204" pitchFamily="34" charset="0"/>
                <a:cs typeface="Times New Roman"/>
              </a:rPr>
              <a:t>в</a:t>
            </a:r>
            <a:r>
              <a:rPr b="1" u="heavy" spc="135" dirty="0">
                <a:latin typeface="Trebuchet MS" panose="020B0603020202020204" pitchFamily="34" charset="0"/>
                <a:cs typeface="Times New Roman"/>
              </a:rPr>
              <a:t> </a:t>
            </a:r>
            <a:r>
              <a:rPr b="1" u="heavy" dirty="0" err="1" smtClean="0">
                <a:latin typeface="Trebuchet MS" panose="020B0603020202020204" pitchFamily="34" charset="0"/>
                <a:cs typeface="Times New Roman"/>
              </a:rPr>
              <a:t>ПоЗ</a:t>
            </a:r>
            <a:endParaRPr lang="ru-RU" b="1" u="heavy" dirty="0" smtClean="0">
              <a:latin typeface="Trebuchet MS" panose="020B0603020202020204" pitchFamily="34" charset="0"/>
              <a:cs typeface="Times New Roman"/>
            </a:endParaRPr>
          </a:p>
          <a:p>
            <a:pPr marL="452120" marR="159385"/>
            <a:endParaRPr lang="ru-RU" dirty="0" smtClean="0">
              <a:latin typeface="Trebuchet MS" panose="020B0603020202020204" pitchFamily="34" charset="0"/>
              <a:cs typeface="Times New Roman"/>
            </a:endParaRPr>
          </a:p>
          <a:p>
            <a:pPr marL="737870" marR="159385" indent="-285750">
              <a:buFont typeface="Wingdings" panose="05000000000000000000" pitchFamily="2" charset="2"/>
              <a:buChar char="Ø"/>
            </a:pPr>
            <a:r>
              <a:rPr lang="ru-RU" spc="-10" dirty="0" smtClean="0">
                <a:latin typeface="Trebuchet MS" panose="020B0603020202020204" pitchFamily="34" charset="0"/>
                <a:cs typeface="Times New Roman"/>
              </a:rPr>
              <a:t>Один </a:t>
            </a:r>
            <a:r>
              <a:rPr lang="ru-RU" spc="-5" dirty="0">
                <a:latin typeface="Trebuchet MS" panose="020B0603020202020204" pitchFamily="34" charset="0"/>
                <a:cs typeface="Times New Roman"/>
              </a:rPr>
              <a:t>и </a:t>
            </a:r>
            <a:r>
              <a:rPr lang="ru-RU" spc="-20" dirty="0">
                <a:latin typeface="Trebuchet MS" panose="020B0603020202020204" pitchFamily="34" charset="0"/>
                <a:cs typeface="Times New Roman"/>
              </a:rPr>
              <a:t>тот </a:t>
            </a:r>
            <a:r>
              <a:rPr lang="ru-RU" spc="-15" dirty="0">
                <a:latin typeface="Trebuchet MS" panose="020B0603020202020204" pitchFamily="34" charset="0"/>
                <a:cs typeface="Times New Roman"/>
              </a:rPr>
              <a:t>же </a:t>
            </a:r>
            <a:r>
              <a:rPr lang="ru-RU" spc="-10" dirty="0">
                <a:latin typeface="Trebuchet MS" panose="020B0603020202020204" pitchFamily="34" charset="0"/>
                <a:cs typeface="Times New Roman"/>
              </a:rPr>
              <a:t>предмет договора </a:t>
            </a:r>
            <a:r>
              <a:rPr lang="ru-RU" spc="-15" dirty="0">
                <a:latin typeface="Trebuchet MS" panose="020B0603020202020204" pitchFamily="34" charset="0"/>
                <a:cs typeface="Times New Roman"/>
              </a:rPr>
              <a:t>(одинаковые/  </a:t>
            </a:r>
            <a:r>
              <a:rPr lang="ru-RU" spc="-10" dirty="0">
                <a:latin typeface="Trebuchet MS" panose="020B0603020202020204" pitchFamily="34" charset="0"/>
                <a:cs typeface="Times New Roman"/>
              </a:rPr>
              <a:t>одноименные/ </a:t>
            </a:r>
            <a:r>
              <a:rPr lang="ru-RU" spc="-15" dirty="0">
                <a:latin typeface="Trebuchet MS" panose="020B0603020202020204" pitchFamily="34" charset="0"/>
                <a:cs typeface="Times New Roman"/>
              </a:rPr>
              <a:t>однотипные </a:t>
            </a:r>
            <a:r>
              <a:rPr lang="ru-RU" spc="-10" dirty="0">
                <a:latin typeface="Trebuchet MS" panose="020B0603020202020204" pitchFamily="34" charset="0"/>
                <a:cs typeface="Times New Roman"/>
              </a:rPr>
              <a:t>товары, </a:t>
            </a:r>
            <a:r>
              <a:rPr lang="ru-RU" spc="-5" dirty="0">
                <a:latin typeface="Trebuchet MS" panose="020B0603020202020204" pitchFamily="34" charset="0"/>
                <a:cs typeface="Times New Roman"/>
              </a:rPr>
              <a:t>работы,  </a:t>
            </a:r>
            <a:r>
              <a:rPr lang="ru-RU" spc="-10" dirty="0">
                <a:latin typeface="Trebuchet MS" panose="020B0603020202020204" pitchFamily="34" charset="0"/>
                <a:cs typeface="Times New Roman"/>
              </a:rPr>
              <a:t>услуг) или работы/услуги выполняются </a:t>
            </a:r>
            <a:r>
              <a:rPr lang="ru-RU" spc="-5" dirty="0">
                <a:latin typeface="Trebuchet MS" panose="020B0603020202020204" pitchFamily="34" charset="0"/>
                <a:cs typeface="Times New Roman"/>
              </a:rPr>
              <a:t>на  </a:t>
            </a:r>
            <a:r>
              <a:rPr lang="ru-RU" spc="-20" dirty="0">
                <a:latin typeface="Trebuchet MS" panose="020B0603020202020204" pitchFamily="34" charset="0"/>
                <a:cs typeface="Times New Roman"/>
              </a:rPr>
              <a:t>одном </a:t>
            </a:r>
            <a:r>
              <a:rPr lang="ru-RU" spc="-10" dirty="0">
                <a:latin typeface="Trebuchet MS" panose="020B0603020202020204" pitchFamily="34" charset="0"/>
                <a:cs typeface="Times New Roman"/>
              </a:rPr>
              <a:t>объекте </a:t>
            </a:r>
            <a:r>
              <a:rPr lang="ru-RU" spc="-5" dirty="0">
                <a:latin typeface="Trebuchet MS" panose="020B0603020202020204" pitchFamily="34" charset="0"/>
                <a:cs typeface="Times New Roman"/>
              </a:rPr>
              <a:t>и они </a:t>
            </a:r>
            <a:r>
              <a:rPr lang="ru-RU" spc="-10" dirty="0">
                <a:latin typeface="Trebuchet MS" panose="020B0603020202020204" pitchFamily="34" charset="0"/>
                <a:cs typeface="Times New Roman"/>
              </a:rPr>
              <a:t>связаны </a:t>
            </a:r>
            <a:r>
              <a:rPr lang="ru-RU" spc="-5" dirty="0">
                <a:latin typeface="Trebuchet MS" panose="020B0603020202020204" pitchFamily="34" charset="0"/>
                <a:cs typeface="Times New Roman"/>
              </a:rPr>
              <a:t>между</a:t>
            </a:r>
            <a:r>
              <a:rPr lang="ru-RU" spc="60" dirty="0">
                <a:latin typeface="Trebuchet MS" panose="020B0603020202020204" pitchFamily="34" charset="0"/>
                <a:cs typeface="Times New Roman"/>
              </a:rPr>
              <a:t> </a:t>
            </a:r>
            <a:r>
              <a:rPr lang="ru-RU" spc="-5" dirty="0" smtClean="0">
                <a:latin typeface="Trebuchet MS" panose="020B0603020202020204" pitchFamily="34" charset="0"/>
                <a:cs typeface="Times New Roman"/>
              </a:rPr>
              <a:t>собой</a:t>
            </a:r>
          </a:p>
          <a:p>
            <a:pPr marL="737870" marR="159385" indent="-285750">
              <a:buFont typeface="Wingdings" panose="05000000000000000000" pitchFamily="2" charset="2"/>
              <a:buChar char="Ø"/>
            </a:pPr>
            <a:r>
              <a:rPr lang="ru-RU" spc="-10" dirty="0" smtClean="0">
                <a:latin typeface="Trebuchet MS" panose="020B0603020202020204" pitchFamily="34" charset="0"/>
                <a:cs typeface="Times New Roman"/>
              </a:rPr>
              <a:t>Один </a:t>
            </a:r>
            <a:r>
              <a:rPr lang="ru-RU" spc="-5" dirty="0">
                <a:latin typeface="Trebuchet MS" panose="020B0603020202020204" pitchFamily="34" charset="0"/>
                <a:cs typeface="Times New Roman"/>
              </a:rPr>
              <a:t>и </a:t>
            </a:r>
            <a:r>
              <a:rPr lang="ru-RU" spc="-20" dirty="0">
                <a:latin typeface="Trebuchet MS" panose="020B0603020202020204" pitchFamily="34" charset="0"/>
                <a:cs typeface="Times New Roman"/>
              </a:rPr>
              <a:t>тот </a:t>
            </a:r>
            <a:r>
              <a:rPr lang="ru-RU" spc="-15" dirty="0">
                <a:latin typeface="Trebuchet MS" panose="020B0603020202020204" pitchFamily="34" charset="0"/>
                <a:cs typeface="Times New Roman"/>
              </a:rPr>
              <a:t>же</a:t>
            </a:r>
            <a:r>
              <a:rPr lang="ru-RU" spc="-5" dirty="0">
                <a:latin typeface="Trebuchet MS" panose="020B0603020202020204" pitchFamily="34" charset="0"/>
                <a:cs typeface="Times New Roman"/>
              </a:rPr>
              <a:t> </a:t>
            </a:r>
            <a:r>
              <a:rPr lang="ru-RU" spc="-10" dirty="0" smtClean="0">
                <a:latin typeface="Trebuchet MS" panose="020B0603020202020204" pitchFamily="34" charset="0"/>
                <a:cs typeface="Times New Roman"/>
              </a:rPr>
              <a:t>исполнитель договора</a:t>
            </a:r>
          </a:p>
          <a:p>
            <a:pPr marL="737870" marR="159385" indent="-285750">
              <a:buFont typeface="Wingdings" panose="05000000000000000000" pitchFamily="2" charset="2"/>
              <a:buChar char="Ø"/>
            </a:pPr>
            <a:r>
              <a:rPr lang="ru-RU" spc="-10" dirty="0" smtClean="0">
                <a:latin typeface="Trebuchet MS" panose="020B0603020202020204" pitchFamily="34" charset="0"/>
                <a:cs typeface="Times New Roman"/>
              </a:rPr>
              <a:t>Закупка </a:t>
            </a:r>
            <a:r>
              <a:rPr lang="ru-RU" spc="-5" dirty="0">
                <a:latin typeface="Trebuchet MS" panose="020B0603020202020204" pitchFamily="34" charset="0"/>
                <a:cs typeface="Times New Roman"/>
              </a:rPr>
              <a:t>у ЕП </a:t>
            </a:r>
            <a:r>
              <a:rPr lang="ru-RU" spc="-10" dirty="0">
                <a:latin typeface="Trebuchet MS" panose="020B0603020202020204" pitchFamily="34" charset="0"/>
                <a:cs typeface="Times New Roman"/>
              </a:rPr>
              <a:t>проведена </a:t>
            </a:r>
            <a:r>
              <a:rPr lang="ru-RU" spc="-5" dirty="0">
                <a:latin typeface="Trebuchet MS" panose="020B0603020202020204" pitchFamily="34" charset="0"/>
                <a:cs typeface="Times New Roman"/>
              </a:rPr>
              <a:t>на  </a:t>
            </a:r>
            <a:r>
              <a:rPr lang="ru-RU" spc="-20" dirty="0">
                <a:latin typeface="Trebuchet MS" panose="020B0603020202020204" pitchFamily="34" charset="0"/>
                <a:cs typeface="Times New Roman"/>
              </a:rPr>
              <a:t>конкурентом</a:t>
            </a:r>
            <a:r>
              <a:rPr lang="ru-RU" spc="-50" dirty="0">
                <a:latin typeface="Trebuchet MS" panose="020B0603020202020204" pitchFamily="34" charset="0"/>
                <a:cs typeface="Times New Roman"/>
              </a:rPr>
              <a:t> </a:t>
            </a:r>
            <a:r>
              <a:rPr lang="ru-RU" spc="-15" dirty="0" smtClean="0">
                <a:latin typeface="Trebuchet MS" panose="020B0603020202020204" pitchFamily="34" charset="0"/>
                <a:cs typeface="Times New Roman"/>
              </a:rPr>
              <a:t>рынке</a:t>
            </a:r>
          </a:p>
          <a:p>
            <a:pPr marL="737870" marR="159385" indent="-285750">
              <a:buFont typeface="Wingdings" panose="05000000000000000000" pitchFamily="2" charset="2"/>
              <a:buChar char="Ø"/>
            </a:pPr>
            <a:r>
              <a:rPr lang="ru-RU" spc="-10" dirty="0" smtClean="0">
                <a:latin typeface="Trebuchet MS" panose="020B0603020202020204" pitchFamily="34" charset="0"/>
                <a:cs typeface="Times New Roman"/>
              </a:rPr>
              <a:t>Период </a:t>
            </a:r>
            <a:r>
              <a:rPr lang="ru-RU" spc="-10" dirty="0">
                <a:latin typeface="Trebuchet MS" panose="020B0603020202020204" pitchFamily="34" charset="0"/>
                <a:cs typeface="Times New Roman"/>
              </a:rPr>
              <a:t>заключения</a:t>
            </a:r>
            <a:r>
              <a:rPr lang="ru-RU" spc="-20" dirty="0">
                <a:latin typeface="Trebuchet MS" panose="020B0603020202020204" pitchFamily="34" charset="0"/>
                <a:cs typeface="Times New Roman"/>
              </a:rPr>
              <a:t> </a:t>
            </a:r>
            <a:r>
              <a:rPr lang="ru-RU" spc="-10" dirty="0" smtClean="0">
                <a:latin typeface="Trebuchet MS" panose="020B0603020202020204" pitchFamily="34" charset="0"/>
                <a:cs typeface="Times New Roman"/>
              </a:rPr>
              <a:t>договоров. </a:t>
            </a:r>
            <a:r>
              <a:rPr lang="ru-RU" spc="-5" dirty="0" smtClean="0">
                <a:latin typeface="Trebuchet MS" panose="020B0603020202020204" pitchFamily="34" charset="0"/>
                <a:cs typeface="Times New Roman"/>
              </a:rPr>
              <a:t>Нет </a:t>
            </a:r>
            <a:r>
              <a:rPr lang="ru-RU" spc="-5" dirty="0">
                <a:latin typeface="Trebuchet MS" panose="020B0603020202020204" pitchFamily="34" charset="0"/>
                <a:cs typeface="Times New Roman"/>
              </a:rPr>
              <a:t>срочности</a:t>
            </a:r>
            <a:r>
              <a:rPr lang="ru-RU" spc="-35" dirty="0">
                <a:latin typeface="Trebuchet MS" panose="020B0603020202020204" pitchFamily="34" charset="0"/>
                <a:cs typeface="Times New Roman"/>
              </a:rPr>
              <a:t> </a:t>
            </a:r>
            <a:r>
              <a:rPr lang="ru-RU" spc="-10" dirty="0" smtClean="0">
                <a:latin typeface="Trebuchet MS" panose="020B0603020202020204" pitchFamily="34" charset="0"/>
                <a:cs typeface="Times New Roman"/>
              </a:rPr>
              <a:t>закупки</a:t>
            </a:r>
            <a:endParaRPr dirty="0">
              <a:latin typeface="Trebuchet MS" panose="020B0603020202020204" pitchFamily="34" charset="0"/>
              <a:cs typeface="Times New Roman"/>
            </a:endParaRPr>
          </a:p>
        </p:txBody>
      </p:sp>
      <p:sp>
        <p:nvSpPr>
          <p:cNvPr id="8" name="Прямоугольник 7"/>
          <p:cNvSpPr/>
          <p:nvPr/>
        </p:nvSpPr>
        <p:spPr>
          <a:xfrm>
            <a:off x="1066800" y="4981516"/>
            <a:ext cx="10744200" cy="1477328"/>
          </a:xfrm>
          <a:prstGeom prst="rect">
            <a:avLst/>
          </a:prstGeom>
        </p:spPr>
        <p:txBody>
          <a:bodyPr wrap="square">
            <a:spAutoFit/>
          </a:bodyPr>
          <a:lstStyle/>
          <a:p>
            <a:pPr marL="12700" marR="5080" indent="-1905" algn="r"/>
            <a:r>
              <a:rPr lang="ru-RU" b="1" spc="-10" dirty="0">
                <a:latin typeface="Trebuchet MS" panose="020B0603020202020204" pitchFamily="34" charset="0"/>
                <a:cs typeface="Traditional Arabic" panose="02020603050405020304" pitchFamily="18" charset="-78"/>
              </a:rPr>
              <a:t>Заключение </a:t>
            </a:r>
            <a:r>
              <a:rPr lang="ru-RU" b="1" spc="-15" dirty="0">
                <a:latin typeface="Trebuchet MS" panose="020B0603020202020204" pitchFamily="34" charset="0"/>
                <a:cs typeface="Traditional Arabic" panose="02020603050405020304" pitchFamily="18" charset="-78"/>
              </a:rPr>
              <a:t>хозяйствующим </a:t>
            </a:r>
            <a:r>
              <a:rPr lang="ru-RU" b="1" spc="-20" dirty="0">
                <a:latin typeface="Trebuchet MS" panose="020B0603020202020204" pitchFamily="34" charset="0"/>
                <a:cs typeface="Traditional Arabic" panose="02020603050405020304" pitchFamily="18" charset="-78"/>
              </a:rPr>
              <a:t>субъектом </a:t>
            </a:r>
            <a:r>
              <a:rPr lang="ru-RU" b="1" spc="-15" dirty="0">
                <a:latin typeface="Trebuchet MS" panose="020B0603020202020204" pitchFamily="34" charset="0"/>
                <a:cs typeface="Traditional Arabic" panose="02020603050405020304" pitchFamily="18" charset="-78"/>
              </a:rPr>
              <a:t>недопустимого </a:t>
            </a:r>
            <a:r>
              <a:rPr lang="ru-RU" b="1" dirty="0">
                <a:latin typeface="Trebuchet MS" panose="020B0603020202020204" pitchFamily="34" charset="0"/>
                <a:cs typeface="Traditional Arabic" panose="02020603050405020304" pitchFamily="18" charset="-78"/>
              </a:rPr>
              <a:t>в </a:t>
            </a:r>
            <a:r>
              <a:rPr lang="ru-RU" b="1" spc="-5" dirty="0">
                <a:latin typeface="Trebuchet MS" panose="020B0603020202020204" pitchFamily="34" charset="0"/>
                <a:cs typeface="Traditional Arabic" panose="02020603050405020304" pitchFamily="18" charset="-78"/>
              </a:rPr>
              <a:t>соответствии </a:t>
            </a:r>
            <a:r>
              <a:rPr lang="ru-RU" b="1" dirty="0">
                <a:latin typeface="Trebuchet MS" panose="020B0603020202020204" pitchFamily="34" charset="0"/>
                <a:cs typeface="Traditional Arabic" panose="02020603050405020304" pitchFamily="18" charset="-78"/>
              </a:rPr>
              <a:t>с  </a:t>
            </a:r>
            <a:r>
              <a:rPr lang="ru-RU" b="1" spc="-10" dirty="0">
                <a:latin typeface="Trebuchet MS" panose="020B0603020202020204" pitchFamily="34" charset="0"/>
                <a:cs typeface="Traditional Arabic" panose="02020603050405020304" pitchFamily="18" charset="-78"/>
              </a:rPr>
              <a:t>антимонопольным </a:t>
            </a:r>
            <a:r>
              <a:rPr lang="ru-RU" b="1" spc="-15" dirty="0">
                <a:latin typeface="Trebuchet MS" panose="020B0603020202020204" pitchFamily="34" charset="0"/>
                <a:cs typeface="Traditional Arabic" panose="02020603050405020304" pitchFamily="18" charset="-78"/>
              </a:rPr>
              <a:t>законодательством </a:t>
            </a:r>
            <a:r>
              <a:rPr lang="ru-RU" b="1" spc="-10" dirty="0">
                <a:latin typeface="Trebuchet MS" panose="020B0603020202020204" pitchFamily="34" charset="0"/>
                <a:cs typeface="Traditional Arabic" panose="02020603050405020304" pitchFamily="18" charset="-78"/>
              </a:rPr>
              <a:t>Российской </a:t>
            </a:r>
            <a:r>
              <a:rPr lang="ru-RU" b="1" spc="-5" dirty="0">
                <a:latin typeface="Trebuchet MS" panose="020B0603020202020204" pitchFamily="34" charset="0"/>
                <a:cs typeface="Traditional Arabic" panose="02020603050405020304" pitchFamily="18" charset="-78"/>
              </a:rPr>
              <a:t>Федерации </a:t>
            </a:r>
            <a:r>
              <a:rPr lang="ru-RU" b="1" spc="-15" dirty="0">
                <a:latin typeface="Trebuchet MS" panose="020B0603020202020204" pitchFamily="34" charset="0"/>
                <a:cs typeface="Traditional Arabic" panose="02020603050405020304" pitchFamily="18" charset="-78"/>
              </a:rPr>
              <a:t>соглашения  </a:t>
            </a:r>
            <a:r>
              <a:rPr lang="ru-RU" spc="-5" dirty="0">
                <a:latin typeface="Trebuchet MS" panose="020B0603020202020204" pitchFamily="34" charset="0"/>
                <a:cs typeface="Traditional Arabic" panose="02020603050405020304" pitchFamily="18" charset="-78"/>
              </a:rPr>
              <a:t>либо </a:t>
            </a:r>
            <a:r>
              <a:rPr lang="ru-RU" dirty="0">
                <a:latin typeface="Trebuchet MS" panose="020B0603020202020204" pitchFamily="34" charset="0"/>
                <a:cs typeface="Traditional Arabic" panose="02020603050405020304" pitchFamily="18" charset="-78"/>
              </a:rPr>
              <a:t>участие </a:t>
            </a:r>
            <a:r>
              <a:rPr lang="ru-RU" spc="-5" dirty="0">
                <a:latin typeface="Trebuchet MS" panose="020B0603020202020204" pitchFamily="34" charset="0"/>
                <a:cs typeface="Traditional Arabic" panose="02020603050405020304" pitchFamily="18" charset="-78"/>
              </a:rPr>
              <a:t>в нем, </a:t>
            </a:r>
            <a:r>
              <a:rPr lang="ru-RU" dirty="0">
                <a:latin typeface="Trebuchet MS" panose="020B0603020202020204" pitchFamily="34" charset="0"/>
                <a:cs typeface="Traditional Arabic" panose="02020603050405020304" pitchFamily="18" charset="-78"/>
              </a:rPr>
              <a:t>за </a:t>
            </a:r>
            <a:r>
              <a:rPr lang="ru-RU" spc="-10" dirty="0">
                <a:latin typeface="Trebuchet MS" panose="020B0603020202020204" pitchFamily="34" charset="0"/>
                <a:cs typeface="Traditional Arabic" panose="02020603050405020304" pitchFamily="18" charset="-78"/>
              </a:rPr>
              <a:t>исключением </a:t>
            </a:r>
            <a:r>
              <a:rPr lang="ru-RU" dirty="0">
                <a:latin typeface="Trebuchet MS" panose="020B0603020202020204" pitchFamily="34" charset="0"/>
                <a:cs typeface="Traditional Arabic" panose="02020603050405020304" pitchFamily="18" charset="-78"/>
              </a:rPr>
              <a:t>случаев, </a:t>
            </a:r>
            <a:r>
              <a:rPr lang="ru-RU" spc="-5" dirty="0">
                <a:latin typeface="Trebuchet MS" panose="020B0603020202020204" pitchFamily="34" charset="0"/>
                <a:cs typeface="Traditional Arabic" panose="02020603050405020304" pitchFamily="18" charset="-78"/>
              </a:rPr>
              <a:t>предусмотренных частями </a:t>
            </a:r>
            <a:r>
              <a:rPr lang="ru-RU" dirty="0">
                <a:latin typeface="Trebuchet MS" panose="020B0603020202020204" pitchFamily="34" charset="0"/>
                <a:cs typeface="Traditional Arabic" panose="02020603050405020304" pitchFamily="18" charset="-78"/>
              </a:rPr>
              <a:t>1 - 3  </a:t>
            </a:r>
            <a:r>
              <a:rPr lang="ru-RU" spc="-10" dirty="0">
                <a:latin typeface="Trebuchet MS" panose="020B0603020202020204" pitchFamily="34" charset="0"/>
                <a:cs typeface="Traditional Arabic" panose="02020603050405020304" pitchFamily="18" charset="-78"/>
              </a:rPr>
              <a:t>настоящей</a:t>
            </a:r>
            <a:r>
              <a:rPr lang="ru-RU" spc="-70" dirty="0">
                <a:latin typeface="Trebuchet MS" panose="020B0603020202020204" pitchFamily="34" charset="0"/>
                <a:cs typeface="Traditional Arabic" panose="02020603050405020304" pitchFamily="18" charset="-78"/>
              </a:rPr>
              <a:t> </a:t>
            </a:r>
            <a:r>
              <a:rPr lang="ru-RU" spc="-5" dirty="0" smtClean="0">
                <a:latin typeface="Trebuchet MS" panose="020B0603020202020204" pitchFamily="34" charset="0"/>
                <a:cs typeface="Traditional Arabic" panose="02020603050405020304" pitchFamily="18" charset="-78"/>
              </a:rPr>
              <a:t>статьи</a:t>
            </a:r>
          </a:p>
          <a:p>
            <a:pPr marL="12700" marR="5080" indent="-1905" algn="r"/>
            <a:r>
              <a:rPr lang="ru-RU" b="1" dirty="0">
                <a:latin typeface="Trebuchet MS" panose="020B0603020202020204" pitchFamily="34" charset="0"/>
                <a:cs typeface="Traditional Arabic" panose="02020603050405020304" pitchFamily="18" charset="-78"/>
              </a:rPr>
              <a:t>Часть 4 </a:t>
            </a:r>
            <a:r>
              <a:rPr lang="ru-RU" b="1" spc="-20" dirty="0">
                <a:latin typeface="Trebuchet MS" panose="020B0603020202020204" pitchFamily="34" charset="0"/>
                <a:cs typeface="Traditional Arabic" panose="02020603050405020304" pitchFamily="18" charset="-78"/>
              </a:rPr>
              <a:t>ст.14.32 </a:t>
            </a:r>
            <a:r>
              <a:rPr lang="ru-RU" b="1" spc="-35" dirty="0">
                <a:latin typeface="Trebuchet MS" panose="020B0603020202020204" pitchFamily="34" charset="0"/>
                <a:cs typeface="Traditional Arabic" panose="02020603050405020304" pitchFamily="18" charset="-78"/>
              </a:rPr>
              <a:t>КоАП</a:t>
            </a:r>
            <a:r>
              <a:rPr lang="ru-RU" b="1" spc="-65" dirty="0">
                <a:latin typeface="Trebuchet MS" panose="020B0603020202020204" pitchFamily="34" charset="0"/>
                <a:cs typeface="Traditional Arabic" panose="02020603050405020304" pitchFamily="18" charset="-78"/>
              </a:rPr>
              <a:t> </a:t>
            </a:r>
            <a:r>
              <a:rPr lang="ru-RU" b="1" spc="-20" dirty="0">
                <a:latin typeface="Trebuchet MS" panose="020B0603020202020204" pitchFamily="34" charset="0"/>
                <a:cs typeface="Traditional Arabic" panose="02020603050405020304" pitchFamily="18" charset="-78"/>
              </a:rPr>
              <a:t>РФ</a:t>
            </a:r>
            <a:endParaRPr lang="ru-RU" dirty="0">
              <a:latin typeface="Trebuchet MS" panose="020B0603020202020204" pitchFamily="34" charset="0"/>
              <a:cs typeface="Traditional Arabic" panose="02020603050405020304" pitchFamily="18" charset="-78"/>
            </a:endParaRPr>
          </a:p>
          <a:p>
            <a:pPr marL="12700" marR="5080" indent="-1905" algn="r"/>
            <a:endParaRPr lang="ru-RU" dirty="0">
              <a:latin typeface="Trebuchet MS" panose="020B0603020202020204" pitchFamily="34" charset="0"/>
              <a:cs typeface="Traditional Arabic" panose="02020603050405020304" pitchFamily="18" charset="-78"/>
            </a:endParaRPr>
          </a:p>
        </p:txBody>
      </p:sp>
      <p:sp>
        <p:nvSpPr>
          <p:cNvPr id="14" name="Прямоугольник 13"/>
          <p:cNvSpPr/>
          <p:nvPr/>
        </p:nvSpPr>
        <p:spPr>
          <a:xfrm>
            <a:off x="0" y="87868"/>
            <a:ext cx="3412153" cy="430887"/>
          </a:xfrm>
          <a:prstGeom prst="rect">
            <a:avLst/>
          </a:prstGeom>
        </p:spPr>
        <p:txBody>
          <a:bodyPr wrap="none">
            <a:spAutoFit/>
          </a:bodyPr>
          <a:lstStyle/>
          <a:p>
            <a:pPr marL="12700"/>
            <a:r>
              <a:rPr lang="ru-RU" sz="2200" b="1" spc="-10" dirty="0">
                <a:solidFill>
                  <a:srgbClr val="002060"/>
                </a:solidFill>
                <a:latin typeface="Trebuchet MS" panose="020B0603020202020204" pitchFamily="34" charset="0"/>
                <a:cs typeface="Times New Roman"/>
              </a:rPr>
              <a:t>«ДРОБЛЕНИЕ»</a:t>
            </a:r>
            <a:r>
              <a:rPr lang="ru-RU" sz="2200" b="1" spc="-70" dirty="0">
                <a:solidFill>
                  <a:srgbClr val="002060"/>
                </a:solidFill>
                <a:latin typeface="Trebuchet MS" panose="020B0603020202020204" pitchFamily="34" charset="0"/>
                <a:cs typeface="Times New Roman"/>
              </a:rPr>
              <a:t> </a:t>
            </a:r>
            <a:r>
              <a:rPr lang="ru-RU" sz="2200" b="1" spc="-5" dirty="0">
                <a:solidFill>
                  <a:srgbClr val="002060"/>
                </a:solidFill>
                <a:latin typeface="Trebuchet MS" panose="020B0603020202020204" pitchFamily="34" charset="0"/>
                <a:cs typeface="Times New Roman"/>
              </a:rPr>
              <a:t>закупок:</a:t>
            </a:r>
            <a:endParaRPr lang="ru-RU" sz="2200" dirty="0">
              <a:solidFill>
                <a:srgbClr val="002060"/>
              </a:solidFill>
              <a:latin typeface="Trebuchet MS" panose="020B0603020202020204" pitchFamily="34" charset="0"/>
              <a:cs typeface="Times New Roman"/>
            </a:endParaRPr>
          </a:p>
        </p:txBody>
      </p:sp>
    </p:spTree>
    <p:extLst>
      <p:ext uri="{BB962C8B-B14F-4D97-AF65-F5344CB8AC3E}">
        <p14:creationId xmlns:p14="http://schemas.microsoft.com/office/powerpoint/2010/main" val="275420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97924"/>
            <a:ext cx="8039734" cy="677108"/>
          </a:xfrm>
          <a:prstGeom prst="rect">
            <a:avLst/>
          </a:prstGeom>
        </p:spPr>
        <p:txBody>
          <a:bodyPr spcFirstLastPara="1" vert="horz" wrap="square" lIns="0" tIns="0" rIns="0" bIns="0" rtlCol="0" anchor="ctr" anchorCtr="0">
            <a:spAutoFit/>
          </a:bodyPr>
          <a:lstStyle/>
          <a:p>
            <a:pPr marR="5080">
              <a:lnSpc>
                <a:spcPct val="100000"/>
              </a:lnSpc>
            </a:pPr>
            <a:r>
              <a:rPr sz="2200" spc="-5" dirty="0">
                <a:solidFill>
                  <a:srgbClr val="002060"/>
                </a:solidFill>
                <a:latin typeface="Trebuchet MS" panose="020B0603020202020204" pitchFamily="34" charset="0"/>
              </a:rPr>
              <a:t>Поставщика также </a:t>
            </a:r>
            <a:r>
              <a:rPr sz="2200" spc="-10" dirty="0">
                <a:solidFill>
                  <a:srgbClr val="002060"/>
                </a:solidFill>
                <a:latin typeface="Trebuchet MS" panose="020B0603020202020204" pitchFamily="34" charset="0"/>
              </a:rPr>
              <a:t>могут </a:t>
            </a:r>
            <a:r>
              <a:rPr sz="2200" spc="-20" dirty="0">
                <a:solidFill>
                  <a:srgbClr val="002060"/>
                </a:solidFill>
                <a:latin typeface="Trebuchet MS" panose="020B0603020202020204" pitchFamily="34" charset="0"/>
              </a:rPr>
              <a:t>привлечь </a:t>
            </a:r>
            <a:r>
              <a:rPr sz="2200" spc="-5" dirty="0">
                <a:solidFill>
                  <a:srgbClr val="002060"/>
                </a:solidFill>
                <a:latin typeface="Trebuchet MS" panose="020B0603020202020204" pitchFamily="34" charset="0"/>
              </a:rPr>
              <a:t>за </a:t>
            </a:r>
            <a:r>
              <a:rPr sz="2200" spc="-10" dirty="0">
                <a:solidFill>
                  <a:srgbClr val="002060"/>
                </a:solidFill>
                <a:latin typeface="Trebuchet MS" panose="020B0603020202020204" pitchFamily="34" charset="0"/>
              </a:rPr>
              <a:t>нарушение  </a:t>
            </a:r>
            <a:r>
              <a:rPr sz="2200" spc="-15" dirty="0">
                <a:solidFill>
                  <a:srgbClr val="002060"/>
                </a:solidFill>
                <a:latin typeface="Trebuchet MS" panose="020B0603020202020204" pitchFamily="34" charset="0"/>
              </a:rPr>
              <a:t>антимонопольного</a:t>
            </a:r>
            <a:r>
              <a:rPr sz="2200" spc="65" dirty="0">
                <a:solidFill>
                  <a:srgbClr val="002060"/>
                </a:solidFill>
                <a:latin typeface="Trebuchet MS" panose="020B0603020202020204" pitchFamily="34" charset="0"/>
              </a:rPr>
              <a:t> </a:t>
            </a:r>
            <a:r>
              <a:rPr sz="2200" spc="-20" dirty="0">
                <a:solidFill>
                  <a:srgbClr val="002060"/>
                </a:solidFill>
                <a:latin typeface="Trebuchet MS" panose="020B0603020202020204" pitchFamily="34" charset="0"/>
              </a:rPr>
              <a:t>законодательства</a:t>
            </a:r>
            <a:endParaRPr sz="2200" dirty="0">
              <a:solidFill>
                <a:srgbClr val="002060"/>
              </a:solidFill>
              <a:latin typeface="Trebuchet MS" panose="020B0603020202020204" pitchFamily="34" charset="0"/>
            </a:endParaRPr>
          </a:p>
        </p:txBody>
      </p:sp>
      <p:sp>
        <p:nvSpPr>
          <p:cNvPr id="3" name="object 3"/>
          <p:cNvSpPr txBox="1"/>
          <p:nvPr/>
        </p:nvSpPr>
        <p:spPr>
          <a:xfrm>
            <a:off x="304800" y="1295400"/>
            <a:ext cx="11506200" cy="4629794"/>
          </a:xfrm>
          <a:prstGeom prst="rect">
            <a:avLst/>
          </a:prstGeom>
        </p:spPr>
        <p:txBody>
          <a:bodyPr vert="horz" wrap="square" lIns="0" tIns="0" rIns="0" bIns="0" rtlCol="0">
            <a:spAutoFit/>
          </a:bodyPr>
          <a:lstStyle/>
          <a:p>
            <a:pPr marL="12700" marR="5080">
              <a:lnSpc>
                <a:spcPct val="78200"/>
              </a:lnSpc>
            </a:pPr>
            <a:r>
              <a:rPr sz="1600" spc="-5" dirty="0">
                <a:latin typeface="Trebuchet MS" panose="020B0603020202020204" pitchFamily="34" charset="0"/>
                <a:cs typeface="Times New Roman"/>
              </a:rPr>
              <a:t>решением </a:t>
            </a:r>
            <a:r>
              <a:rPr sz="1600" spc="-15" dirty="0">
                <a:latin typeface="Trebuchet MS" panose="020B0603020202020204" pitchFamily="34" charset="0"/>
                <a:cs typeface="Times New Roman"/>
              </a:rPr>
              <a:t>комиссии Марийского </a:t>
            </a:r>
            <a:r>
              <a:rPr sz="1600" spc="-85" dirty="0">
                <a:latin typeface="Trebuchet MS" panose="020B0603020202020204" pitchFamily="34" charset="0"/>
                <a:cs typeface="Times New Roman"/>
              </a:rPr>
              <a:t>УФАС </a:t>
            </a:r>
            <a:r>
              <a:rPr sz="1600" spc="-5" dirty="0">
                <a:latin typeface="Trebuchet MS" panose="020B0603020202020204" pitchFamily="34" charset="0"/>
                <a:cs typeface="Times New Roman"/>
              </a:rPr>
              <a:t>России </a:t>
            </a:r>
            <a:r>
              <a:rPr sz="1600" spc="-15" dirty="0">
                <a:latin typeface="Trebuchet MS" panose="020B0603020202020204" pitchFamily="34" charset="0"/>
                <a:cs typeface="Times New Roman"/>
              </a:rPr>
              <a:t>от </a:t>
            </a:r>
            <a:r>
              <a:rPr sz="1600" dirty="0">
                <a:latin typeface="Trebuchet MS" panose="020B0603020202020204" pitchFamily="34" charset="0"/>
                <a:cs typeface="Times New Roman"/>
              </a:rPr>
              <a:t>24 </a:t>
            </a:r>
            <a:r>
              <a:rPr sz="1600" spc="-10" dirty="0">
                <a:latin typeface="Trebuchet MS" panose="020B0603020202020204" pitchFamily="34" charset="0"/>
                <a:cs typeface="Times New Roman"/>
              </a:rPr>
              <a:t>мая </a:t>
            </a:r>
            <a:r>
              <a:rPr sz="1600" dirty="0">
                <a:latin typeface="Trebuchet MS" panose="020B0603020202020204" pitchFamily="34" charset="0"/>
                <a:cs typeface="Times New Roman"/>
              </a:rPr>
              <a:t>2019 </a:t>
            </a:r>
            <a:r>
              <a:rPr sz="1600" spc="-25" dirty="0">
                <a:latin typeface="Trebuchet MS" panose="020B0603020202020204" pitchFamily="34" charset="0"/>
                <a:cs typeface="Times New Roman"/>
              </a:rPr>
              <a:t>года </a:t>
            </a:r>
            <a:r>
              <a:rPr sz="1600" spc="-5" dirty="0">
                <a:latin typeface="Trebuchet MS" panose="020B0603020202020204" pitchFamily="34" charset="0"/>
                <a:cs typeface="Times New Roman"/>
              </a:rPr>
              <a:t>по делу N </a:t>
            </a:r>
            <a:r>
              <a:rPr sz="1600" dirty="0">
                <a:latin typeface="Trebuchet MS" panose="020B0603020202020204" pitchFamily="34" charset="0"/>
                <a:cs typeface="Times New Roman"/>
              </a:rPr>
              <a:t>02-10/01-19 </a:t>
            </a:r>
            <a:r>
              <a:rPr sz="1600" spc="-5" dirty="0">
                <a:latin typeface="Trebuchet MS" panose="020B0603020202020204" pitchFamily="34" charset="0"/>
                <a:cs typeface="Times New Roman"/>
              </a:rPr>
              <a:t>в  действиях </a:t>
            </a:r>
            <a:r>
              <a:rPr sz="1600" spc="-20" dirty="0">
                <a:latin typeface="Trebuchet MS" panose="020B0603020202020204" pitchFamily="34" charset="0"/>
                <a:cs typeface="Times New Roman"/>
              </a:rPr>
              <a:t>ГБУ </a:t>
            </a:r>
            <a:r>
              <a:rPr sz="1600" spc="-5" dirty="0">
                <a:latin typeface="Trebuchet MS" panose="020B0603020202020204" pitchFamily="34" charset="0"/>
                <a:cs typeface="Times New Roman"/>
              </a:rPr>
              <a:t>РМЭ </a:t>
            </a:r>
            <a:r>
              <a:rPr sz="1600" spc="-10" dirty="0">
                <a:latin typeface="Trebuchet MS" panose="020B0603020202020204" pitchFamily="34" charset="0"/>
                <a:cs typeface="Times New Roman"/>
              </a:rPr>
              <a:t>"Звениговская </a:t>
            </a:r>
            <a:r>
              <a:rPr sz="1600" spc="-5" dirty="0">
                <a:latin typeface="Trebuchet MS" panose="020B0603020202020204" pitchFamily="34" charset="0"/>
                <a:cs typeface="Times New Roman"/>
              </a:rPr>
              <a:t>ЦРБ", ООО </a:t>
            </a:r>
            <a:r>
              <a:rPr sz="1600" dirty="0">
                <a:latin typeface="Trebuchet MS" panose="020B0603020202020204" pitchFamily="34" charset="0"/>
                <a:cs typeface="Times New Roman"/>
              </a:rPr>
              <a:t>"Баланс </a:t>
            </a:r>
            <a:r>
              <a:rPr sz="1600" spc="-5" dirty="0">
                <a:latin typeface="Trebuchet MS" panose="020B0603020202020204" pitchFamily="34" charset="0"/>
                <a:cs typeface="Times New Roman"/>
              </a:rPr>
              <a:t>технологии", ООО </a:t>
            </a:r>
            <a:r>
              <a:rPr sz="1600" dirty="0">
                <a:latin typeface="Trebuchet MS" panose="020B0603020202020204" pitchFamily="34" charset="0"/>
                <a:cs typeface="Times New Roman"/>
              </a:rPr>
              <a:t>"Баланс Инжиниринг",  </a:t>
            </a:r>
            <a:r>
              <a:rPr sz="1600" spc="-10" dirty="0">
                <a:latin typeface="Trebuchet MS" panose="020B0603020202020204" pitchFamily="34" charset="0"/>
                <a:cs typeface="Times New Roman"/>
              </a:rPr>
              <a:t>ООО </a:t>
            </a:r>
            <a:r>
              <a:rPr sz="1600" spc="-5" dirty="0">
                <a:latin typeface="Trebuchet MS" panose="020B0603020202020204" pitchFamily="34" charset="0"/>
                <a:cs typeface="Times New Roman"/>
              </a:rPr>
              <a:t>"Альянс" </a:t>
            </a:r>
            <a:r>
              <a:rPr sz="1600" b="1" spc="-5" dirty="0">
                <a:latin typeface="Trebuchet MS" panose="020B0603020202020204" pitchFamily="34" charset="0"/>
                <a:cs typeface="Times New Roman"/>
              </a:rPr>
              <a:t>признано </a:t>
            </a:r>
            <a:r>
              <a:rPr sz="1600" b="1" spc="-10" dirty="0">
                <a:latin typeface="Trebuchet MS" panose="020B0603020202020204" pitchFamily="34" charset="0"/>
                <a:cs typeface="Times New Roman"/>
              </a:rPr>
              <a:t>нарушение </a:t>
            </a:r>
            <a:r>
              <a:rPr sz="1600" b="1" spc="-5" dirty="0">
                <a:latin typeface="Trebuchet MS" panose="020B0603020202020204" pitchFamily="34" charset="0"/>
                <a:cs typeface="Times New Roman"/>
              </a:rPr>
              <a:t>части 4 </a:t>
            </a:r>
            <a:r>
              <a:rPr sz="1600" b="1" spc="-10" dirty="0">
                <a:latin typeface="Trebuchet MS" panose="020B0603020202020204" pitchFamily="34" charset="0"/>
                <a:cs typeface="Times New Roman"/>
              </a:rPr>
              <a:t>статьи </a:t>
            </a:r>
            <a:r>
              <a:rPr sz="1600" b="1" spc="-45" dirty="0">
                <a:latin typeface="Trebuchet MS" panose="020B0603020202020204" pitchFamily="34" charset="0"/>
                <a:cs typeface="Times New Roman"/>
              </a:rPr>
              <a:t>11</a:t>
            </a:r>
            <a:r>
              <a:rPr sz="1600" b="1" spc="310" dirty="0">
                <a:latin typeface="Trebuchet MS" panose="020B0603020202020204" pitchFamily="34" charset="0"/>
                <a:cs typeface="Times New Roman"/>
              </a:rPr>
              <a:t> </a:t>
            </a:r>
            <a:r>
              <a:rPr sz="1600" b="1" spc="-5" dirty="0">
                <a:latin typeface="Trebuchet MS" panose="020B0603020202020204" pitchFamily="34" charset="0"/>
                <a:cs typeface="Times New Roman"/>
              </a:rPr>
              <a:t>Закона о защите конкуренции,  выразившееся в </a:t>
            </a:r>
            <a:r>
              <a:rPr sz="1600" b="1" spc="-10" dirty="0">
                <a:latin typeface="Trebuchet MS" panose="020B0603020202020204" pitchFamily="34" charset="0"/>
                <a:cs typeface="Times New Roman"/>
              </a:rPr>
              <a:t>заключении </a:t>
            </a:r>
            <a:r>
              <a:rPr sz="1600" b="1" spc="-20" dirty="0">
                <a:latin typeface="Trebuchet MS" panose="020B0603020202020204" pitchFamily="34" charset="0"/>
                <a:cs typeface="Times New Roman"/>
              </a:rPr>
              <a:t>договоров </a:t>
            </a:r>
            <a:r>
              <a:rPr sz="1600" b="1" spc="-10" dirty="0">
                <a:latin typeface="Trebuchet MS" panose="020B0603020202020204" pitchFamily="34" charset="0"/>
                <a:cs typeface="Times New Roman"/>
              </a:rPr>
              <a:t>купли-продажи </a:t>
            </a:r>
            <a:r>
              <a:rPr sz="1600" b="1" spc="-5" dirty="0">
                <a:latin typeface="Trebuchet MS" panose="020B0603020202020204" pitchFamily="34" charset="0"/>
                <a:cs typeface="Times New Roman"/>
              </a:rPr>
              <a:t>на поставку </a:t>
            </a:r>
            <a:r>
              <a:rPr sz="1600" b="1" spc="-10" dirty="0">
                <a:latin typeface="Trebuchet MS" panose="020B0603020202020204" pitchFamily="34" charset="0"/>
                <a:cs typeface="Times New Roman"/>
              </a:rPr>
              <a:t>компьютерной техники  </a:t>
            </a:r>
            <a:r>
              <a:rPr sz="1600" b="1" spc="-5" dirty="0">
                <a:latin typeface="Trebuchet MS" panose="020B0603020202020204" pitchFamily="34" charset="0"/>
                <a:cs typeface="Times New Roman"/>
              </a:rPr>
              <a:t>для </a:t>
            </a:r>
            <a:r>
              <a:rPr sz="1600" b="1" spc="-10" dirty="0">
                <a:latin typeface="Trebuchet MS" panose="020B0603020202020204" pitchFamily="34" charset="0"/>
                <a:cs typeface="Times New Roman"/>
              </a:rPr>
              <a:t>нужд </a:t>
            </a:r>
            <a:r>
              <a:rPr sz="1600" b="1" spc="-25" dirty="0">
                <a:latin typeface="Trebuchet MS" panose="020B0603020202020204" pitchFamily="34" charset="0"/>
                <a:cs typeface="Times New Roman"/>
              </a:rPr>
              <a:t>ГБУ </a:t>
            </a:r>
            <a:r>
              <a:rPr sz="1600" b="1" spc="-20" dirty="0">
                <a:latin typeface="Trebuchet MS" panose="020B0603020202020204" pitchFamily="34" charset="0"/>
                <a:cs typeface="Times New Roman"/>
              </a:rPr>
              <a:t>РМЭ </a:t>
            </a:r>
            <a:r>
              <a:rPr sz="1600" b="1" spc="-10" dirty="0">
                <a:latin typeface="Trebuchet MS" panose="020B0603020202020204" pitchFamily="34" charset="0"/>
                <a:cs typeface="Times New Roman"/>
              </a:rPr>
              <a:t>"Звениговская ЦРБ" без проведения конкурентных</a:t>
            </a:r>
            <a:r>
              <a:rPr sz="1600" b="1" spc="275" dirty="0">
                <a:latin typeface="Trebuchet MS" panose="020B0603020202020204" pitchFamily="34" charset="0"/>
                <a:cs typeface="Times New Roman"/>
              </a:rPr>
              <a:t> </a:t>
            </a:r>
            <a:r>
              <a:rPr sz="1600" b="1" spc="-5" dirty="0">
                <a:latin typeface="Trebuchet MS" panose="020B0603020202020204" pitchFamily="34" charset="0"/>
                <a:cs typeface="Times New Roman"/>
              </a:rPr>
              <a:t>процедур.</a:t>
            </a:r>
            <a:endParaRPr sz="1600" dirty="0">
              <a:latin typeface="Trebuchet MS" panose="020B0603020202020204" pitchFamily="34" charset="0"/>
              <a:cs typeface="Times New Roman"/>
            </a:endParaRPr>
          </a:p>
          <a:p>
            <a:pPr marL="12700" marR="6985">
              <a:lnSpc>
                <a:spcPct val="78200"/>
              </a:lnSpc>
              <a:spcBef>
                <a:spcPts val="1495"/>
              </a:spcBef>
            </a:pPr>
            <a:r>
              <a:rPr sz="1600" spc="-5" dirty="0">
                <a:latin typeface="Trebuchet MS" panose="020B0603020202020204" pitchFamily="34" charset="0"/>
                <a:cs typeface="Times New Roman"/>
              </a:rPr>
              <a:t>В соответствии с п. п. "г" </a:t>
            </a:r>
            <a:r>
              <a:rPr sz="1600" dirty="0">
                <a:latin typeface="Trebuchet MS" panose="020B0603020202020204" pitchFamily="34" charset="0"/>
                <a:cs typeface="Times New Roman"/>
              </a:rPr>
              <a:t>п. </a:t>
            </a:r>
            <a:r>
              <a:rPr sz="1600" spc="-5" dirty="0">
                <a:latin typeface="Trebuchet MS" panose="020B0603020202020204" pitchFamily="34" charset="0"/>
                <a:cs typeface="Times New Roman"/>
              </a:rPr>
              <a:t>3.1 </a:t>
            </a:r>
            <a:r>
              <a:rPr sz="1600" spc="-15" dirty="0">
                <a:latin typeface="Trebuchet MS" panose="020B0603020202020204" pitchFamily="34" charset="0"/>
                <a:cs typeface="Times New Roman"/>
              </a:rPr>
              <a:t>Положения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закупках товаров, </a:t>
            </a:r>
            <a:r>
              <a:rPr sz="1600" spc="-30" dirty="0">
                <a:latin typeface="Trebuchet MS" panose="020B0603020202020204" pitchFamily="34" charset="0"/>
                <a:cs typeface="Times New Roman"/>
              </a:rPr>
              <a:t>работ, </a:t>
            </a:r>
            <a:r>
              <a:rPr sz="1600" spc="-5" dirty="0">
                <a:latin typeface="Trebuchet MS" panose="020B0603020202020204" pitchFamily="34" charset="0"/>
                <a:cs typeface="Times New Roman"/>
              </a:rPr>
              <a:t>услуг для </a:t>
            </a:r>
            <a:r>
              <a:rPr sz="1600" spc="-10" dirty="0">
                <a:latin typeface="Trebuchet MS" panose="020B0603020202020204" pitchFamily="34" charset="0"/>
                <a:cs typeface="Times New Roman"/>
              </a:rPr>
              <a:t>нужд </a:t>
            </a:r>
            <a:r>
              <a:rPr sz="1600" spc="-25" dirty="0">
                <a:latin typeface="Trebuchet MS" panose="020B0603020202020204" pitchFamily="34" charset="0"/>
                <a:cs typeface="Times New Roman"/>
              </a:rPr>
              <a:t>ГБУ </a:t>
            </a:r>
            <a:r>
              <a:rPr sz="1600" dirty="0">
                <a:latin typeface="Trebuchet MS" panose="020B0603020202020204" pitchFamily="34" charset="0"/>
                <a:cs typeface="Times New Roman"/>
              </a:rPr>
              <a:t>РМЭ  </a:t>
            </a:r>
            <a:r>
              <a:rPr sz="1600" spc="-10" dirty="0">
                <a:latin typeface="Trebuchet MS" panose="020B0603020202020204" pitchFamily="34" charset="0"/>
                <a:cs typeface="Times New Roman"/>
              </a:rPr>
              <a:t>"Звениговская </a:t>
            </a:r>
            <a:r>
              <a:rPr sz="1600" spc="-5" dirty="0">
                <a:latin typeface="Trebuchet MS" panose="020B0603020202020204" pitchFamily="34" charset="0"/>
                <a:cs typeface="Times New Roman"/>
              </a:rPr>
              <a:t>ЦРБ", </a:t>
            </a:r>
            <a:r>
              <a:rPr sz="1600" spc="-10" dirty="0">
                <a:latin typeface="Trebuchet MS" panose="020B0603020202020204" pitchFamily="34" charset="0"/>
                <a:cs typeface="Times New Roman"/>
              </a:rPr>
              <a:t>утвержденного </a:t>
            </a:r>
            <a:r>
              <a:rPr sz="1600" spc="-15" dirty="0">
                <a:latin typeface="Trebuchet MS" panose="020B0603020202020204" pitchFamily="34" charset="0"/>
                <a:cs typeface="Times New Roman"/>
              </a:rPr>
              <a:t>приказом </a:t>
            </a:r>
            <a:r>
              <a:rPr sz="1600" spc="-5" dirty="0">
                <a:latin typeface="Trebuchet MS" panose="020B0603020202020204" pitchFamily="34" charset="0"/>
                <a:cs typeface="Times New Roman"/>
              </a:rPr>
              <a:t>Министерства </a:t>
            </a:r>
            <a:r>
              <a:rPr sz="1600" spc="-10" dirty="0">
                <a:latin typeface="Trebuchet MS" panose="020B0603020202020204" pitchFamily="34" charset="0"/>
                <a:cs typeface="Times New Roman"/>
              </a:rPr>
              <a:t>Здравоохранения Республики </a:t>
            </a:r>
            <a:r>
              <a:rPr sz="1600" dirty="0">
                <a:latin typeface="Trebuchet MS" panose="020B0603020202020204" pitchFamily="34" charset="0"/>
                <a:cs typeface="Times New Roman"/>
              </a:rPr>
              <a:t>Марий  </a:t>
            </a:r>
            <a:r>
              <a:rPr sz="1600" spc="-15" dirty="0">
                <a:latin typeface="Trebuchet MS" panose="020B0603020202020204" pitchFamily="34" charset="0"/>
                <a:cs typeface="Times New Roman"/>
              </a:rPr>
              <a:t>Эл </a:t>
            </a:r>
            <a:r>
              <a:rPr sz="1600" spc="-5" dirty="0">
                <a:latin typeface="Trebuchet MS" panose="020B0603020202020204" pitchFamily="34" charset="0"/>
                <a:cs typeface="Times New Roman"/>
              </a:rPr>
              <a:t>25 марта 2014 </a:t>
            </a:r>
            <a:r>
              <a:rPr sz="1600" spc="-25" dirty="0">
                <a:latin typeface="Trebuchet MS" panose="020B0603020202020204" pitchFamily="34" charset="0"/>
                <a:cs typeface="Times New Roman"/>
              </a:rPr>
              <a:t>года </a:t>
            </a:r>
            <a:r>
              <a:rPr sz="1600" spc="-5" dirty="0">
                <a:latin typeface="Trebuchet MS" panose="020B0603020202020204" pitchFamily="34" charset="0"/>
                <a:cs typeface="Times New Roman"/>
              </a:rPr>
              <a:t>N 376, </a:t>
            </a:r>
            <a:r>
              <a:rPr sz="1600" b="1" spc="-10" dirty="0">
                <a:latin typeface="Trebuchet MS" panose="020B0603020202020204" pitchFamily="34" charset="0"/>
                <a:cs typeface="Times New Roman"/>
              </a:rPr>
              <a:t>предусмотрен </a:t>
            </a:r>
            <a:r>
              <a:rPr sz="1600" b="1" spc="-5" dirty="0">
                <a:latin typeface="Trebuchet MS" panose="020B0603020202020204" pitchFamily="34" charset="0"/>
                <a:cs typeface="Times New Roman"/>
              </a:rPr>
              <a:t>способ закупок у единственного </a:t>
            </a:r>
            <a:r>
              <a:rPr sz="1600" b="1" spc="-10" dirty="0">
                <a:latin typeface="Trebuchet MS" panose="020B0603020202020204" pitchFamily="34" charset="0"/>
                <a:cs typeface="Times New Roman"/>
              </a:rPr>
              <a:t>источника. </a:t>
            </a:r>
            <a:r>
              <a:rPr sz="1600" spc="-15" dirty="0">
                <a:latin typeface="Trebuchet MS" panose="020B0603020202020204" pitchFamily="34" charset="0"/>
                <a:cs typeface="Times New Roman"/>
              </a:rPr>
              <a:t>Согласно  </a:t>
            </a:r>
            <a:r>
              <a:rPr sz="1600" spc="-5" dirty="0">
                <a:latin typeface="Trebuchet MS" panose="020B0603020202020204" pitchFamily="34" charset="0"/>
                <a:cs typeface="Times New Roman"/>
              </a:rPr>
              <a:t>пунктам 5.8 и </a:t>
            </a:r>
            <a:r>
              <a:rPr sz="1600" dirty="0">
                <a:latin typeface="Trebuchet MS" panose="020B0603020202020204" pitchFamily="34" charset="0"/>
                <a:cs typeface="Times New Roman"/>
              </a:rPr>
              <a:t>5.8.1 </a:t>
            </a:r>
            <a:r>
              <a:rPr sz="1600" spc="-10" dirty="0">
                <a:latin typeface="Trebuchet MS" panose="020B0603020202020204" pitchFamily="34" charset="0"/>
                <a:cs typeface="Times New Roman"/>
              </a:rPr>
              <a:t>заказчик </a:t>
            </a:r>
            <a:r>
              <a:rPr sz="1600" spc="-5" dirty="0">
                <a:latin typeface="Trebuchet MS" panose="020B0603020202020204" pitchFamily="34" charset="0"/>
                <a:cs typeface="Times New Roman"/>
              </a:rPr>
              <a:t>вправе </a:t>
            </a:r>
            <a:r>
              <a:rPr sz="1600" dirty="0">
                <a:latin typeface="Trebuchet MS" panose="020B0603020202020204" pitchFamily="34" charset="0"/>
                <a:cs typeface="Times New Roman"/>
              </a:rPr>
              <a:t>применять </a:t>
            </a:r>
            <a:r>
              <a:rPr sz="1600" spc="-10" dirty="0">
                <a:latin typeface="Trebuchet MS" panose="020B0603020202020204" pitchFamily="34" charset="0"/>
                <a:cs typeface="Times New Roman"/>
              </a:rPr>
              <a:t>процедуру </a:t>
            </a:r>
            <a:r>
              <a:rPr sz="1600" spc="-5" dirty="0">
                <a:latin typeface="Trebuchet MS" panose="020B0603020202020204" pitchFamily="34" charset="0"/>
                <a:cs typeface="Times New Roman"/>
              </a:rPr>
              <a:t>закупки у </a:t>
            </a:r>
            <a:r>
              <a:rPr sz="1600" spc="-10" dirty="0">
                <a:latin typeface="Trebuchet MS" panose="020B0603020202020204" pitchFamily="34" charset="0"/>
                <a:cs typeface="Times New Roman"/>
              </a:rPr>
              <a:t>единственного </a:t>
            </a:r>
            <a:r>
              <a:rPr sz="1600" spc="-15" dirty="0">
                <a:latin typeface="Trebuchet MS" panose="020B0603020202020204" pitchFamily="34" charset="0"/>
                <a:cs typeface="Times New Roman"/>
              </a:rPr>
              <a:t>источника </a:t>
            </a:r>
            <a:r>
              <a:rPr sz="1600" spc="-5" dirty="0">
                <a:latin typeface="Trebuchet MS" panose="020B0603020202020204" pitchFamily="34" charset="0"/>
                <a:cs typeface="Times New Roman"/>
              </a:rPr>
              <a:t>в  случае </a:t>
            </a:r>
            <a:r>
              <a:rPr sz="1600" spc="-10" dirty="0">
                <a:latin typeface="Trebuchet MS" panose="020B0603020202020204" pitchFamily="34" charset="0"/>
                <a:cs typeface="Times New Roman"/>
              </a:rPr>
              <a:t>закупки товаров, </a:t>
            </a:r>
            <a:r>
              <a:rPr sz="1600" spc="-25" dirty="0">
                <a:latin typeface="Trebuchet MS" panose="020B0603020202020204" pitchFamily="34" charset="0"/>
                <a:cs typeface="Times New Roman"/>
              </a:rPr>
              <a:t>работ, </a:t>
            </a:r>
            <a:r>
              <a:rPr sz="1600" spc="-10" dirty="0">
                <a:latin typeface="Trebuchet MS" panose="020B0603020202020204" pitchFamily="34" charset="0"/>
                <a:cs typeface="Times New Roman"/>
              </a:rPr>
              <a:t>услуг </a:t>
            </a:r>
            <a:r>
              <a:rPr sz="1600" b="1" spc="-5" dirty="0">
                <a:latin typeface="Trebuchet MS" panose="020B0603020202020204" pitchFamily="34" charset="0"/>
                <a:cs typeface="Times New Roman"/>
              </a:rPr>
              <a:t>на </a:t>
            </a:r>
            <a:r>
              <a:rPr sz="1600" b="1" spc="-15" dirty="0">
                <a:latin typeface="Trebuchet MS" panose="020B0603020202020204" pitchFamily="34" charset="0"/>
                <a:cs typeface="Times New Roman"/>
              </a:rPr>
              <a:t>сумму </a:t>
            </a:r>
            <a:r>
              <a:rPr sz="1600" b="1" spc="-5" dirty="0">
                <a:latin typeface="Trebuchet MS" panose="020B0603020202020204" pitchFamily="34" charset="0"/>
                <a:cs typeface="Times New Roman"/>
              </a:rPr>
              <a:t>до </a:t>
            </a:r>
            <a:r>
              <a:rPr sz="1600" b="1" dirty="0">
                <a:latin typeface="Trebuchet MS" panose="020B0603020202020204" pitchFamily="34" charset="0"/>
                <a:cs typeface="Times New Roman"/>
              </a:rPr>
              <a:t>100 000 </a:t>
            </a:r>
            <a:r>
              <a:rPr sz="1600" b="1" spc="-20" dirty="0">
                <a:latin typeface="Trebuchet MS" panose="020B0603020202020204" pitchFamily="34" charset="0"/>
                <a:cs typeface="Times New Roman"/>
              </a:rPr>
              <a:t>рублей </a:t>
            </a:r>
            <a:r>
              <a:rPr sz="1600" b="1" spc="-5" dirty="0">
                <a:latin typeface="Trebuchet MS" panose="020B0603020202020204" pitchFamily="34" charset="0"/>
                <a:cs typeface="Times New Roman"/>
              </a:rPr>
              <a:t>с </a:t>
            </a:r>
            <a:r>
              <a:rPr sz="1600" b="1" spc="-10" dirty="0">
                <a:latin typeface="Trebuchet MS" panose="020B0603020202020204" pitchFamily="34" charset="0"/>
                <a:cs typeface="Times New Roman"/>
              </a:rPr>
              <a:t>НДС</a:t>
            </a:r>
            <a:r>
              <a:rPr sz="1600" b="1" spc="280" dirty="0">
                <a:latin typeface="Trebuchet MS" panose="020B0603020202020204" pitchFamily="34" charset="0"/>
                <a:cs typeface="Times New Roman"/>
              </a:rPr>
              <a:t> </a:t>
            </a:r>
            <a:r>
              <a:rPr sz="1600" b="1" spc="-10" dirty="0">
                <a:latin typeface="Trebuchet MS" panose="020B0603020202020204" pitchFamily="34" charset="0"/>
                <a:cs typeface="Times New Roman"/>
              </a:rPr>
              <a:t>включительно.</a:t>
            </a:r>
            <a:endParaRPr sz="1600" dirty="0">
              <a:latin typeface="Trebuchet MS" panose="020B0603020202020204" pitchFamily="34" charset="0"/>
              <a:cs typeface="Times New Roman"/>
            </a:endParaRPr>
          </a:p>
          <a:p>
            <a:pPr marL="12700" marR="5715">
              <a:lnSpc>
                <a:spcPct val="78100"/>
              </a:lnSpc>
              <a:spcBef>
                <a:spcPts val="1495"/>
              </a:spcBef>
            </a:pPr>
            <a:r>
              <a:rPr sz="1600" spc="-10" dirty="0">
                <a:latin typeface="Trebuchet MS" panose="020B0603020202020204" pitchFamily="34" charset="0"/>
                <a:cs typeface="Times New Roman"/>
              </a:rPr>
              <a:t>Таким образом </a:t>
            </a:r>
            <a:r>
              <a:rPr sz="1600" dirty="0">
                <a:latin typeface="Trebuchet MS" panose="020B0603020202020204" pitchFamily="34" charset="0"/>
                <a:cs typeface="Times New Roman"/>
              </a:rPr>
              <a:t>должностным </a:t>
            </a:r>
            <a:r>
              <a:rPr sz="1600" spc="-10" dirty="0">
                <a:latin typeface="Trebuchet MS" panose="020B0603020202020204" pitchFamily="34" charset="0"/>
                <a:cs typeface="Times New Roman"/>
              </a:rPr>
              <a:t>лицом </a:t>
            </a:r>
            <a:r>
              <a:rPr sz="1600" spc="-5" dirty="0">
                <a:latin typeface="Trebuchet MS" panose="020B0603020202020204" pitchFamily="34" charset="0"/>
                <a:cs typeface="Times New Roman"/>
              </a:rPr>
              <a:t>было установлено, </a:t>
            </a:r>
            <a:r>
              <a:rPr sz="1600" spc="-15" dirty="0">
                <a:latin typeface="Trebuchet MS" panose="020B0603020202020204" pitchFamily="34" charset="0"/>
                <a:cs typeface="Times New Roman"/>
              </a:rPr>
              <a:t>что </a:t>
            </a:r>
            <a:r>
              <a:rPr sz="1600" spc="-5" dirty="0">
                <a:latin typeface="Trebuchet MS" panose="020B0603020202020204" pitchFamily="34" charset="0"/>
                <a:cs typeface="Times New Roman"/>
              </a:rPr>
              <a:t>с </a:t>
            </a:r>
            <a:r>
              <a:rPr sz="1600" dirty="0">
                <a:latin typeface="Trebuchet MS" panose="020B0603020202020204" pitchFamily="34" charset="0"/>
                <a:cs typeface="Times New Roman"/>
              </a:rPr>
              <a:t>26 </a:t>
            </a:r>
            <a:r>
              <a:rPr sz="1600" spc="-5" dirty="0">
                <a:latin typeface="Trebuchet MS" panose="020B0603020202020204" pitchFamily="34" charset="0"/>
                <a:cs typeface="Times New Roman"/>
              </a:rPr>
              <a:t>апреля </a:t>
            </a:r>
            <a:r>
              <a:rPr sz="1600" dirty="0">
                <a:latin typeface="Trebuchet MS" panose="020B0603020202020204" pitchFamily="34" charset="0"/>
                <a:cs typeface="Times New Roman"/>
              </a:rPr>
              <a:t>2018 </a:t>
            </a:r>
            <a:r>
              <a:rPr sz="1600" spc="-25" dirty="0">
                <a:latin typeface="Trebuchet MS" panose="020B0603020202020204" pitchFamily="34" charset="0"/>
                <a:cs typeface="Times New Roman"/>
              </a:rPr>
              <a:t>года </a:t>
            </a:r>
            <a:r>
              <a:rPr sz="1600" dirty="0">
                <a:latin typeface="Trebuchet MS" panose="020B0603020202020204" pitchFamily="34" charset="0"/>
                <a:cs typeface="Times New Roman"/>
              </a:rPr>
              <a:t>по 07 </a:t>
            </a:r>
            <a:r>
              <a:rPr sz="1600" spc="-5" dirty="0">
                <a:latin typeface="Trebuchet MS" panose="020B0603020202020204" pitchFamily="34" charset="0"/>
                <a:cs typeface="Times New Roman"/>
              </a:rPr>
              <a:t>июня </a:t>
            </a:r>
            <a:r>
              <a:rPr sz="1600" dirty="0">
                <a:latin typeface="Trebuchet MS" panose="020B0603020202020204" pitchFamily="34" charset="0"/>
                <a:cs typeface="Times New Roman"/>
              </a:rPr>
              <a:t>2018  </a:t>
            </a:r>
            <a:r>
              <a:rPr sz="1600" spc="-25" dirty="0">
                <a:latin typeface="Trebuchet MS" panose="020B0603020202020204" pitchFamily="34" charset="0"/>
                <a:cs typeface="Times New Roman"/>
              </a:rPr>
              <a:t>года   </a:t>
            </a:r>
            <a:r>
              <a:rPr sz="1600" spc="-5" dirty="0">
                <a:latin typeface="Trebuchet MS" panose="020B0603020202020204" pitchFamily="34" charset="0"/>
                <a:cs typeface="Times New Roman"/>
              </a:rPr>
              <a:t>между   </a:t>
            </a:r>
            <a:r>
              <a:rPr sz="1600" spc="-20" dirty="0">
                <a:latin typeface="Trebuchet MS" panose="020B0603020202020204" pitchFamily="34" charset="0"/>
                <a:cs typeface="Times New Roman"/>
              </a:rPr>
              <a:t>ГБУ </a:t>
            </a:r>
            <a:r>
              <a:rPr sz="1600" spc="360" dirty="0">
                <a:latin typeface="Trebuchet MS" panose="020B0603020202020204" pitchFamily="34" charset="0"/>
                <a:cs typeface="Times New Roman"/>
              </a:rPr>
              <a:t> </a:t>
            </a:r>
            <a:r>
              <a:rPr sz="1600" dirty="0">
                <a:latin typeface="Trebuchet MS" panose="020B0603020202020204" pitchFamily="34" charset="0"/>
                <a:cs typeface="Times New Roman"/>
              </a:rPr>
              <a:t>РМЭ   </a:t>
            </a:r>
            <a:r>
              <a:rPr sz="1600" spc="-10" dirty="0">
                <a:latin typeface="Trebuchet MS" panose="020B0603020202020204" pitchFamily="34" charset="0"/>
                <a:cs typeface="Times New Roman"/>
              </a:rPr>
              <a:t>"Звениговская   </a:t>
            </a:r>
            <a:r>
              <a:rPr sz="1600" spc="-5" dirty="0">
                <a:latin typeface="Trebuchet MS" panose="020B0603020202020204" pitchFamily="34" charset="0"/>
                <a:cs typeface="Times New Roman"/>
              </a:rPr>
              <a:t>ЦРБ</a:t>
            </a:r>
            <a:r>
              <a:rPr sz="1600" spc="-5" dirty="0" smtClean="0">
                <a:latin typeface="Trebuchet MS" panose="020B0603020202020204" pitchFamily="34" charset="0"/>
                <a:cs typeface="Times New Roman"/>
              </a:rPr>
              <a:t>",</a:t>
            </a:r>
            <a:r>
              <a:rPr sz="1600" spc="-10" dirty="0" smtClean="0">
                <a:latin typeface="Trebuchet MS" panose="020B0603020202020204" pitchFamily="34" charset="0"/>
                <a:cs typeface="Times New Roman"/>
              </a:rPr>
              <a:t>ООО </a:t>
            </a:r>
            <a:r>
              <a:rPr sz="1600" dirty="0">
                <a:latin typeface="Trebuchet MS" panose="020B0603020202020204" pitchFamily="34" charset="0"/>
                <a:cs typeface="Times New Roman"/>
              </a:rPr>
              <a:t>"</a:t>
            </a:r>
            <a:r>
              <a:rPr sz="1600" dirty="0" err="1" smtClean="0">
                <a:latin typeface="Trebuchet MS" panose="020B0603020202020204" pitchFamily="34" charset="0"/>
                <a:cs typeface="Times New Roman"/>
              </a:rPr>
              <a:t>Баланс</a:t>
            </a:r>
            <a:r>
              <a:rPr lang="ru-RU" sz="1600" dirty="0">
                <a:latin typeface="Trebuchet MS" panose="020B0603020202020204" pitchFamily="34" charset="0"/>
                <a:cs typeface="Times New Roman"/>
              </a:rPr>
              <a:t> </a:t>
            </a:r>
            <a:r>
              <a:rPr sz="1600" spc="-10" dirty="0" err="1" smtClean="0">
                <a:latin typeface="Trebuchet MS" panose="020B0603020202020204" pitchFamily="34" charset="0"/>
                <a:cs typeface="Times New Roman"/>
              </a:rPr>
              <a:t>Технологии</a:t>
            </a:r>
            <a:r>
              <a:rPr sz="1600" spc="-10" dirty="0">
                <a:latin typeface="Trebuchet MS" panose="020B0603020202020204" pitchFamily="34" charset="0"/>
                <a:cs typeface="Times New Roman"/>
              </a:rPr>
              <a:t>" </a:t>
            </a:r>
            <a:r>
              <a:rPr sz="1600" spc="-5" dirty="0" smtClean="0">
                <a:latin typeface="Trebuchet MS" panose="020B0603020202020204" pitchFamily="34" charset="0"/>
                <a:cs typeface="Times New Roman"/>
              </a:rPr>
              <a:t>и</a:t>
            </a:r>
            <a:r>
              <a:rPr lang="ru-RU" sz="1600" spc="-5" dirty="0" smtClean="0">
                <a:latin typeface="Trebuchet MS" panose="020B0603020202020204" pitchFamily="34" charset="0"/>
                <a:cs typeface="Times New Roman"/>
              </a:rPr>
              <a:t> </a:t>
            </a:r>
            <a:r>
              <a:rPr sz="1600" spc="-10" dirty="0" smtClean="0">
                <a:latin typeface="Trebuchet MS" panose="020B0603020202020204" pitchFamily="34" charset="0"/>
                <a:cs typeface="Times New Roman"/>
              </a:rPr>
              <a:t>ООО</a:t>
            </a:r>
            <a:r>
              <a:rPr sz="1600" spc="250" dirty="0" smtClean="0">
                <a:latin typeface="Trebuchet MS" panose="020B0603020202020204" pitchFamily="34" charset="0"/>
                <a:cs typeface="Times New Roman"/>
              </a:rPr>
              <a:t> </a:t>
            </a:r>
            <a:r>
              <a:rPr sz="1600" dirty="0">
                <a:latin typeface="Trebuchet MS" panose="020B0603020202020204" pitchFamily="34" charset="0"/>
                <a:cs typeface="Times New Roman"/>
              </a:rPr>
              <a:t>"</a:t>
            </a:r>
            <a:r>
              <a:rPr sz="1600" dirty="0" err="1" smtClean="0">
                <a:latin typeface="Trebuchet MS" panose="020B0603020202020204" pitchFamily="34" charset="0"/>
                <a:cs typeface="Times New Roman"/>
              </a:rPr>
              <a:t>Баланс</a:t>
            </a:r>
            <a:r>
              <a:rPr lang="ru-RU" sz="1600" dirty="0" smtClean="0">
                <a:latin typeface="Trebuchet MS" panose="020B0603020202020204" pitchFamily="34" charset="0"/>
                <a:cs typeface="Times New Roman"/>
              </a:rPr>
              <a:t> Инжиниринг», без проведения конкурентных процедура, заключено шесть договоров на </a:t>
            </a:r>
            <a:r>
              <a:rPr lang="ru-RU" sz="1600" b="1" spc="-5" dirty="0">
                <a:latin typeface="Trebuchet MS" panose="020B0603020202020204" pitchFamily="34" charset="0"/>
                <a:cs typeface="Times New Roman"/>
              </a:rPr>
              <a:t>поставку </a:t>
            </a:r>
            <a:r>
              <a:rPr lang="ru-RU" sz="1600" b="1" spc="-10" dirty="0">
                <a:latin typeface="Trebuchet MS" panose="020B0603020202020204" pitchFamily="34" charset="0"/>
                <a:cs typeface="Times New Roman"/>
              </a:rPr>
              <a:t>однородных </a:t>
            </a:r>
            <a:r>
              <a:rPr lang="ru-RU" sz="1600" b="1" spc="-20" dirty="0">
                <a:latin typeface="Trebuchet MS" panose="020B0603020202020204" pitchFamily="34" charset="0"/>
                <a:cs typeface="Times New Roman"/>
              </a:rPr>
              <a:t>товаров </a:t>
            </a:r>
            <a:r>
              <a:rPr lang="ru-RU" sz="1600" b="1" spc="-5" dirty="0">
                <a:latin typeface="Trebuchet MS" panose="020B0603020202020204" pitchFamily="34" charset="0"/>
                <a:cs typeface="Times New Roman"/>
              </a:rPr>
              <a:t>на общую </a:t>
            </a:r>
            <a:r>
              <a:rPr lang="ru-RU" sz="1600" b="1" spc="-15" dirty="0">
                <a:latin typeface="Trebuchet MS" panose="020B0603020202020204" pitchFamily="34" charset="0"/>
                <a:cs typeface="Times New Roman"/>
              </a:rPr>
              <a:t>сумму </a:t>
            </a:r>
            <a:r>
              <a:rPr lang="ru-RU" sz="1600" b="1" spc="-5" dirty="0">
                <a:latin typeface="Trebuchet MS" panose="020B0603020202020204" pitchFamily="34" charset="0"/>
                <a:cs typeface="Times New Roman"/>
              </a:rPr>
              <a:t>1200 000</a:t>
            </a:r>
            <a:r>
              <a:rPr lang="ru-RU" sz="1600" b="1" spc="105" dirty="0">
                <a:latin typeface="Trebuchet MS" panose="020B0603020202020204" pitchFamily="34" charset="0"/>
                <a:cs typeface="Times New Roman"/>
              </a:rPr>
              <a:t> </a:t>
            </a:r>
            <a:r>
              <a:rPr lang="ru-RU" sz="1600" b="1" spc="-15" dirty="0">
                <a:latin typeface="Trebuchet MS" panose="020B0603020202020204" pitchFamily="34" charset="0"/>
                <a:cs typeface="Times New Roman"/>
              </a:rPr>
              <a:t>рублей</a:t>
            </a:r>
            <a:r>
              <a:rPr lang="ru-RU" sz="1600" dirty="0" smtClean="0">
                <a:latin typeface="Trebuchet MS" panose="020B0603020202020204" pitchFamily="34" charset="0"/>
                <a:cs typeface="Times New Roman"/>
              </a:rPr>
              <a:t> </a:t>
            </a:r>
          </a:p>
          <a:p>
            <a:pPr marL="12700" marR="5080">
              <a:lnSpc>
                <a:spcPct val="78100"/>
              </a:lnSpc>
            </a:pPr>
            <a:r>
              <a:rPr lang="ru-RU" sz="1600" spc="-5" dirty="0">
                <a:latin typeface="Trebuchet MS" panose="020B0603020202020204" pitchFamily="34" charset="0"/>
                <a:cs typeface="Times New Roman"/>
              </a:rPr>
              <a:t>При </a:t>
            </a:r>
            <a:r>
              <a:rPr lang="ru-RU" sz="1600" dirty="0">
                <a:latin typeface="Trebuchet MS" panose="020B0603020202020204" pitchFamily="34" charset="0"/>
                <a:cs typeface="Times New Roman"/>
              </a:rPr>
              <a:t>таких </a:t>
            </a:r>
            <a:r>
              <a:rPr lang="ru-RU" sz="1600" spc="-10" dirty="0">
                <a:latin typeface="Trebuchet MS" panose="020B0603020202020204" pitchFamily="34" charset="0"/>
                <a:cs typeface="Times New Roman"/>
              </a:rPr>
              <a:t>обстоятельствах </a:t>
            </a:r>
            <a:r>
              <a:rPr lang="ru-RU" sz="1600" spc="-25" dirty="0">
                <a:latin typeface="Trebuchet MS" panose="020B0603020202020204" pitchFamily="34" charset="0"/>
                <a:cs typeface="Times New Roman"/>
              </a:rPr>
              <a:t>следует, </a:t>
            </a:r>
            <a:r>
              <a:rPr lang="ru-RU" sz="1600" spc="-10" dirty="0">
                <a:latin typeface="Trebuchet MS" panose="020B0603020202020204" pitchFamily="34" charset="0"/>
                <a:cs typeface="Times New Roman"/>
              </a:rPr>
              <a:t>что </a:t>
            </a:r>
            <a:r>
              <a:rPr lang="ru-RU" sz="1600" spc="-5" dirty="0">
                <a:latin typeface="Trebuchet MS" panose="020B0603020202020204" pitchFamily="34" charset="0"/>
                <a:cs typeface="Times New Roman"/>
              </a:rPr>
              <a:t>между </a:t>
            </a:r>
            <a:r>
              <a:rPr lang="ru-RU" sz="1600" spc="-20" dirty="0">
                <a:latin typeface="Trebuchet MS" panose="020B0603020202020204" pitchFamily="34" charset="0"/>
                <a:cs typeface="Times New Roman"/>
              </a:rPr>
              <a:t>ГБУ </a:t>
            </a:r>
            <a:r>
              <a:rPr lang="ru-RU" sz="1600" dirty="0">
                <a:latin typeface="Trebuchet MS" panose="020B0603020202020204" pitchFamily="34" charset="0"/>
                <a:cs typeface="Times New Roman"/>
              </a:rPr>
              <a:t>РМЭ </a:t>
            </a:r>
            <a:r>
              <a:rPr lang="ru-RU" sz="1600" spc="-10" dirty="0">
                <a:latin typeface="Trebuchet MS" panose="020B0603020202020204" pitchFamily="34" charset="0"/>
                <a:cs typeface="Times New Roman"/>
              </a:rPr>
              <a:t>"</a:t>
            </a:r>
            <a:r>
              <a:rPr lang="ru-RU" sz="1600" spc="-10" dirty="0" err="1">
                <a:latin typeface="Trebuchet MS" panose="020B0603020202020204" pitchFamily="34" charset="0"/>
                <a:cs typeface="Times New Roman"/>
              </a:rPr>
              <a:t>Звениговская</a:t>
            </a:r>
            <a:r>
              <a:rPr lang="ru-RU" sz="1600" spc="-10" dirty="0">
                <a:latin typeface="Trebuchet MS" panose="020B0603020202020204" pitchFamily="34" charset="0"/>
                <a:cs typeface="Times New Roman"/>
              </a:rPr>
              <a:t> </a:t>
            </a:r>
            <a:r>
              <a:rPr lang="ru-RU" sz="1600" spc="-5" dirty="0">
                <a:latin typeface="Trebuchet MS" panose="020B0603020202020204" pitchFamily="34" charset="0"/>
                <a:cs typeface="Times New Roman"/>
              </a:rPr>
              <a:t>ЦРБ" и </a:t>
            </a:r>
            <a:r>
              <a:rPr lang="ru-RU" sz="1600" spc="-10" dirty="0">
                <a:latin typeface="Trebuchet MS" panose="020B0603020202020204" pitchFamily="34" charset="0"/>
                <a:cs typeface="Times New Roman"/>
              </a:rPr>
              <a:t>ООО </a:t>
            </a:r>
            <a:r>
              <a:rPr lang="ru-RU" sz="1600" dirty="0">
                <a:latin typeface="Trebuchet MS" panose="020B0603020202020204" pitchFamily="34" charset="0"/>
                <a:cs typeface="Times New Roman"/>
              </a:rPr>
              <a:t>"Баланс  </a:t>
            </a:r>
            <a:r>
              <a:rPr lang="ru-RU" sz="1600" spc="-10" dirty="0">
                <a:latin typeface="Trebuchet MS" panose="020B0603020202020204" pitchFamily="34" charset="0"/>
                <a:cs typeface="Times New Roman"/>
              </a:rPr>
              <a:t>Технологии", </a:t>
            </a:r>
            <a:r>
              <a:rPr lang="ru-RU" sz="1600" spc="-5" dirty="0">
                <a:latin typeface="Trebuchet MS" panose="020B0603020202020204" pitchFamily="34" charset="0"/>
                <a:cs typeface="Times New Roman"/>
              </a:rPr>
              <a:t>ООО </a:t>
            </a:r>
            <a:r>
              <a:rPr lang="ru-RU" sz="1600" dirty="0">
                <a:latin typeface="Trebuchet MS" panose="020B0603020202020204" pitchFamily="34" charset="0"/>
                <a:cs typeface="Times New Roman"/>
              </a:rPr>
              <a:t>"Баланс Инжиниринг" </a:t>
            </a:r>
            <a:r>
              <a:rPr lang="ru-RU" sz="1600" b="1" u="heavy" spc="-10" dirty="0">
                <a:solidFill>
                  <a:srgbClr val="C0504D"/>
                </a:solidFill>
                <a:latin typeface="Trebuchet MS" panose="020B0603020202020204" pitchFamily="34" charset="0"/>
                <a:cs typeface="Times New Roman"/>
              </a:rPr>
              <a:t>достигнуто </a:t>
            </a:r>
            <a:r>
              <a:rPr lang="ru-RU" sz="1600" b="1" u="heavy" spc="-5" dirty="0" err="1">
                <a:solidFill>
                  <a:srgbClr val="C0504D"/>
                </a:solidFill>
                <a:latin typeface="Trebuchet MS" panose="020B0603020202020204" pitchFamily="34" charset="0"/>
                <a:cs typeface="Times New Roman"/>
              </a:rPr>
              <a:t>антиконкурентное</a:t>
            </a:r>
            <a:r>
              <a:rPr lang="ru-RU" sz="1600" b="1" u="heavy" spc="-5" dirty="0">
                <a:solidFill>
                  <a:srgbClr val="C0504D"/>
                </a:solidFill>
                <a:latin typeface="Trebuchet MS" panose="020B0603020202020204" pitchFamily="34" charset="0"/>
                <a:cs typeface="Times New Roman"/>
              </a:rPr>
              <a:t> </a:t>
            </a:r>
            <a:r>
              <a:rPr lang="ru-RU" sz="1600" b="1" u="heavy" spc="-10" dirty="0">
                <a:solidFill>
                  <a:srgbClr val="C0504D"/>
                </a:solidFill>
                <a:latin typeface="Trebuchet MS" panose="020B0603020202020204" pitchFamily="34" charset="0"/>
                <a:cs typeface="Times New Roman"/>
              </a:rPr>
              <a:t>соглашение,  </a:t>
            </a:r>
            <a:r>
              <a:rPr lang="ru-RU" sz="1600" b="1" u="heavy" spc="-25" dirty="0">
                <a:solidFill>
                  <a:srgbClr val="C0504D"/>
                </a:solidFill>
                <a:latin typeface="Trebuchet MS" panose="020B0603020202020204" pitchFamily="34" charset="0"/>
                <a:cs typeface="Times New Roman"/>
              </a:rPr>
              <a:t>результатом </a:t>
            </a:r>
            <a:r>
              <a:rPr lang="ru-RU" sz="1600" b="1" u="heavy" spc="-15" dirty="0">
                <a:solidFill>
                  <a:srgbClr val="C0504D"/>
                </a:solidFill>
                <a:latin typeface="Trebuchet MS" panose="020B0603020202020204" pitchFamily="34" charset="0"/>
                <a:cs typeface="Times New Roman"/>
              </a:rPr>
              <a:t>которого </a:t>
            </a:r>
            <a:r>
              <a:rPr lang="ru-RU" sz="1600" b="1" u="heavy" spc="-5" dirty="0">
                <a:solidFill>
                  <a:srgbClr val="C0504D"/>
                </a:solidFill>
                <a:latin typeface="Trebuchet MS" panose="020B0603020202020204" pitchFamily="34" charset="0"/>
                <a:cs typeface="Times New Roman"/>
              </a:rPr>
              <a:t>явилось </a:t>
            </a:r>
            <a:r>
              <a:rPr lang="ru-RU" sz="1600" b="1" u="heavy" spc="-10" dirty="0">
                <a:solidFill>
                  <a:srgbClr val="C0504D"/>
                </a:solidFill>
                <a:latin typeface="Trebuchet MS" panose="020B0603020202020204" pitchFamily="34" charset="0"/>
                <a:cs typeface="Times New Roman"/>
              </a:rPr>
              <a:t>заключение </a:t>
            </a:r>
            <a:r>
              <a:rPr lang="ru-RU" sz="1600" b="1" u="heavy" spc="-15" dirty="0">
                <a:solidFill>
                  <a:srgbClr val="C0504D"/>
                </a:solidFill>
                <a:latin typeface="Trebuchet MS" panose="020B0603020202020204" pitchFamily="34" charset="0"/>
                <a:cs typeface="Times New Roman"/>
              </a:rPr>
              <a:t>договоров </a:t>
            </a:r>
            <a:r>
              <a:rPr lang="ru-RU" sz="1600" b="1" u="heavy" spc="-10" dirty="0">
                <a:solidFill>
                  <a:srgbClr val="C0504D"/>
                </a:solidFill>
                <a:latin typeface="Trebuchet MS" panose="020B0603020202020204" pitchFamily="34" charset="0"/>
                <a:cs typeface="Times New Roman"/>
              </a:rPr>
              <a:t>без проведения </a:t>
            </a:r>
            <a:r>
              <a:rPr lang="ru-RU" sz="1600" b="1" u="heavy" spc="-5" dirty="0">
                <a:solidFill>
                  <a:srgbClr val="C0504D"/>
                </a:solidFill>
                <a:latin typeface="Trebuchet MS" panose="020B0603020202020204" pitchFamily="34" charset="0"/>
                <a:cs typeface="Times New Roman"/>
              </a:rPr>
              <a:t>конкурентных процедур,  </a:t>
            </a:r>
            <a:r>
              <a:rPr lang="ru-RU" sz="1600" b="1" u="heavy" spc="-10" dirty="0">
                <a:solidFill>
                  <a:srgbClr val="C0504D"/>
                </a:solidFill>
                <a:latin typeface="Trebuchet MS" panose="020B0603020202020204" pitchFamily="34" charset="0"/>
                <a:cs typeface="Times New Roman"/>
              </a:rPr>
              <a:t>посредством </a:t>
            </a:r>
            <a:r>
              <a:rPr lang="ru-RU" sz="1600" b="1" u="heavy" spc="-15" dirty="0">
                <a:solidFill>
                  <a:srgbClr val="C0504D"/>
                </a:solidFill>
                <a:latin typeface="Trebuchet MS" panose="020B0603020202020204" pitchFamily="34" charset="0"/>
                <a:cs typeface="Times New Roman"/>
              </a:rPr>
              <a:t>искусственного </a:t>
            </a:r>
            <a:r>
              <a:rPr lang="ru-RU" sz="1600" b="1" u="heavy" spc="-5" dirty="0">
                <a:solidFill>
                  <a:srgbClr val="C0504D"/>
                </a:solidFill>
                <a:latin typeface="Trebuchet MS" panose="020B0603020202020204" pitchFamily="34" charset="0"/>
                <a:cs typeface="Times New Roman"/>
              </a:rPr>
              <a:t>дробления</a:t>
            </a:r>
            <a:r>
              <a:rPr lang="ru-RU" sz="1600" b="1" u="heavy" spc="80" dirty="0">
                <a:solidFill>
                  <a:srgbClr val="C0504D"/>
                </a:solidFill>
                <a:latin typeface="Trebuchet MS" panose="020B0603020202020204" pitchFamily="34" charset="0"/>
                <a:cs typeface="Times New Roman"/>
              </a:rPr>
              <a:t> </a:t>
            </a:r>
            <a:r>
              <a:rPr lang="ru-RU" sz="1600" b="1" u="heavy" spc="-5" dirty="0">
                <a:solidFill>
                  <a:srgbClr val="C0504D"/>
                </a:solidFill>
                <a:latin typeface="Trebuchet MS" panose="020B0603020202020204" pitchFamily="34" charset="0"/>
                <a:cs typeface="Times New Roman"/>
              </a:rPr>
              <a:t>закупки.</a:t>
            </a:r>
            <a:endParaRPr lang="ru-RU" sz="1600" dirty="0">
              <a:latin typeface="Trebuchet MS" panose="020B0603020202020204" pitchFamily="34" charset="0"/>
              <a:cs typeface="Times New Roman"/>
            </a:endParaRPr>
          </a:p>
          <a:p>
            <a:pPr>
              <a:spcBef>
                <a:spcPts val="50"/>
              </a:spcBef>
            </a:pPr>
            <a:endParaRPr lang="ru-RU" sz="2200" dirty="0">
              <a:latin typeface="Trebuchet MS" panose="020B0603020202020204" pitchFamily="34" charset="0"/>
              <a:cs typeface="Times New Roman"/>
            </a:endParaRPr>
          </a:p>
          <a:p>
            <a:pPr marL="12700">
              <a:lnSpc>
                <a:spcPts val="1710"/>
              </a:lnSpc>
            </a:pPr>
            <a:r>
              <a:rPr lang="ru-RU" sz="1600" spc="-5" dirty="0">
                <a:latin typeface="Trebuchet MS" panose="020B0603020202020204" pitchFamily="34" charset="0"/>
                <a:cs typeface="Times New Roman"/>
              </a:rPr>
              <a:t>действия  директора  ООО  </a:t>
            </a:r>
            <a:r>
              <a:rPr lang="ru-RU" sz="1600" spc="-5" dirty="0" smtClean="0">
                <a:latin typeface="Trebuchet MS" panose="020B0603020202020204" pitchFamily="34" charset="0"/>
                <a:cs typeface="Times New Roman"/>
              </a:rPr>
              <a:t>«Баланс  </a:t>
            </a:r>
            <a:r>
              <a:rPr lang="ru-RU" sz="1600" spc="-10" dirty="0" smtClean="0">
                <a:latin typeface="Trebuchet MS" panose="020B0603020202020204" pitchFamily="34" charset="0"/>
                <a:cs typeface="Times New Roman"/>
              </a:rPr>
              <a:t>Технологии»  </a:t>
            </a:r>
            <a:r>
              <a:rPr lang="ru-RU" sz="1600" spc="-5" dirty="0">
                <a:latin typeface="Trebuchet MS" panose="020B0603020202020204" pitchFamily="34" charset="0"/>
                <a:cs typeface="Times New Roman"/>
              </a:rPr>
              <a:t>и  ООО  </a:t>
            </a:r>
            <a:r>
              <a:rPr lang="ru-RU" sz="1600" dirty="0" smtClean="0">
                <a:latin typeface="Trebuchet MS" panose="020B0603020202020204" pitchFamily="34" charset="0"/>
                <a:cs typeface="Times New Roman"/>
              </a:rPr>
              <a:t>«Баланс  Инжиниринг» пр</a:t>
            </a:r>
            <a:r>
              <a:rPr lang="ru-RU" sz="1600" b="1" dirty="0" smtClean="0">
                <a:latin typeface="Trebuchet MS" panose="020B0603020202020204" pitchFamily="34" charset="0"/>
                <a:cs typeface="Times New Roman"/>
              </a:rPr>
              <a:t>авильно </a:t>
            </a:r>
            <a:r>
              <a:rPr lang="ru-RU" sz="1600" b="1" spc="-5" dirty="0" smtClean="0">
                <a:latin typeface="Trebuchet MS" panose="020B0603020202020204" pitchFamily="34" charset="0"/>
                <a:cs typeface="Times New Roman"/>
              </a:rPr>
              <a:t>квалифицированы </a:t>
            </a:r>
            <a:r>
              <a:rPr lang="ru-RU" sz="1600" b="1" spc="-5" dirty="0">
                <a:latin typeface="Trebuchet MS" panose="020B0603020202020204" pitchFamily="34" charset="0"/>
                <a:cs typeface="Times New Roman"/>
              </a:rPr>
              <a:t>по ч. 4 </a:t>
            </a:r>
            <a:r>
              <a:rPr lang="ru-RU" sz="1600" b="1" spc="-50" dirty="0">
                <a:latin typeface="Trebuchet MS" panose="020B0603020202020204" pitchFamily="34" charset="0"/>
                <a:cs typeface="Times New Roman"/>
              </a:rPr>
              <a:t>ст. </a:t>
            </a:r>
            <a:r>
              <a:rPr lang="ru-RU" sz="1600" b="1" dirty="0">
                <a:latin typeface="Trebuchet MS" panose="020B0603020202020204" pitchFamily="34" charset="0"/>
                <a:cs typeface="Times New Roman"/>
              </a:rPr>
              <a:t>14.32 </a:t>
            </a:r>
            <a:r>
              <a:rPr lang="ru-RU" sz="1600" b="1" spc="-40" dirty="0">
                <a:latin typeface="Trebuchet MS" panose="020B0603020202020204" pitchFamily="34" charset="0"/>
                <a:cs typeface="Times New Roman"/>
              </a:rPr>
              <a:t>КоАП</a:t>
            </a:r>
            <a:r>
              <a:rPr lang="ru-RU" sz="1600" b="1" spc="85" dirty="0">
                <a:latin typeface="Trebuchet MS" panose="020B0603020202020204" pitchFamily="34" charset="0"/>
                <a:cs typeface="Times New Roman"/>
              </a:rPr>
              <a:t> </a:t>
            </a:r>
            <a:r>
              <a:rPr lang="ru-RU" sz="1600" b="1" spc="-15" dirty="0">
                <a:latin typeface="Trebuchet MS" panose="020B0603020202020204" pitchFamily="34" charset="0"/>
                <a:cs typeface="Times New Roman"/>
              </a:rPr>
              <a:t>РФ.</a:t>
            </a:r>
            <a:endParaRPr lang="ru-RU" sz="1600" dirty="0">
              <a:latin typeface="Trebuchet MS" panose="020B0603020202020204" pitchFamily="34" charset="0"/>
              <a:cs typeface="Times New Roman"/>
            </a:endParaRPr>
          </a:p>
          <a:p>
            <a:pPr marL="3458845" algn="r">
              <a:lnSpc>
                <a:spcPts val="1710"/>
              </a:lnSpc>
              <a:spcBef>
                <a:spcPts val="1080"/>
              </a:spcBef>
            </a:pPr>
            <a:r>
              <a:rPr lang="ru-RU" sz="1600" i="1" spc="-15" dirty="0">
                <a:latin typeface="Trebuchet MS" panose="020B0603020202020204" pitchFamily="34" charset="0"/>
                <a:cs typeface="Times New Roman"/>
              </a:rPr>
              <a:t>Решение </a:t>
            </a:r>
            <a:r>
              <a:rPr lang="ru-RU" sz="1600" i="1" spc="-10" dirty="0" err="1">
                <a:latin typeface="Trebuchet MS" panose="020B0603020202020204" pitchFamily="34" charset="0"/>
                <a:cs typeface="Times New Roman"/>
              </a:rPr>
              <a:t>Звениговского</a:t>
            </a:r>
            <a:r>
              <a:rPr lang="ru-RU" sz="1600" i="1" spc="-10" dirty="0">
                <a:latin typeface="Trebuchet MS" panose="020B0603020202020204" pitchFamily="34" charset="0"/>
                <a:cs typeface="Times New Roman"/>
              </a:rPr>
              <a:t> </a:t>
            </a:r>
            <a:r>
              <a:rPr lang="ru-RU" sz="1600" i="1" spc="-5" dirty="0">
                <a:latin typeface="Trebuchet MS" panose="020B0603020202020204" pitchFamily="34" charset="0"/>
                <a:cs typeface="Times New Roman"/>
              </a:rPr>
              <a:t>районного </a:t>
            </a:r>
            <a:r>
              <a:rPr lang="ru-RU" sz="1600" i="1" spc="-10" dirty="0">
                <a:latin typeface="Trebuchet MS" panose="020B0603020202020204" pitchFamily="34" charset="0"/>
                <a:cs typeface="Times New Roman"/>
              </a:rPr>
              <a:t>суда </a:t>
            </a:r>
            <a:r>
              <a:rPr lang="ru-RU" sz="1600" i="1" spc="-15" dirty="0">
                <a:latin typeface="Trebuchet MS" panose="020B0603020202020204" pitchFamily="34" charset="0"/>
                <a:cs typeface="Times New Roman"/>
              </a:rPr>
              <a:t>Республики </a:t>
            </a:r>
            <a:r>
              <a:rPr lang="ru-RU" sz="1600" i="1" spc="-10" dirty="0">
                <a:latin typeface="Trebuchet MS" panose="020B0603020202020204" pitchFamily="34" charset="0"/>
                <a:cs typeface="Times New Roman"/>
              </a:rPr>
              <a:t>Марий</a:t>
            </a:r>
            <a:r>
              <a:rPr lang="ru-RU" sz="1600" i="1" spc="135" dirty="0">
                <a:latin typeface="Trebuchet MS" panose="020B0603020202020204" pitchFamily="34" charset="0"/>
                <a:cs typeface="Times New Roman"/>
              </a:rPr>
              <a:t> </a:t>
            </a:r>
            <a:r>
              <a:rPr lang="ru-RU" sz="1600" i="1" spc="-15" dirty="0" smtClean="0">
                <a:latin typeface="Trebuchet MS" panose="020B0603020202020204" pitchFamily="34" charset="0"/>
                <a:cs typeface="Times New Roman"/>
              </a:rPr>
              <a:t>Эл </a:t>
            </a:r>
            <a:r>
              <a:rPr lang="ru-RU" sz="1600" i="1" spc="-5" dirty="0" smtClean="0">
                <a:latin typeface="Trebuchet MS" panose="020B0603020202020204" pitchFamily="34" charset="0"/>
                <a:cs typeface="Times New Roman"/>
              </a:rPr>
              <a:t>от </a:t>
            </a:r>
            <a:r>
              <a:rPr lang="ru-RU" sz="1600" i="1" spc="-5" dirty="0">
                <a:latin typeface="Trebuchet MS" panose="020B0603020202020204" pitchFamily="34" charset="0"/>
                <a:cs typeface="Times New Roman"/>
              </a:rPr>
              <a:t>08.04.2021 по </a:t>
            </a:r>
            <a:r>
              <a:rPr lang="ru-RU" sz="1600" i="1" spc="-15" dirty="0">
                <a:latin typeface="Trebuchet MS" panose="020B0603020202020204" pitchFamily="34" charset="0"/>
                <a:cs typeface="Times New Roman"/>
              </a:rPr>
              <a:t>делу </a:t>
            </a:r>
            <a:r>
              <a:rPr lang="ru-RU" sz="1600" i="1" spc="-5" dirty="0">
                <a:latin typeface="Trebuchet MS" panose="020B0603020202020204" pitchFamily="34" charset="0"/>
                <a:cs typeface="Times New Roman"/>
              </a:rPr>
              <a:t>N</a:t>
            </a:r>
            <a:r>
              <a:rPr lang="ru-RU" sz="1600" i="1" spc="-40" dirty="0">
                <a:latin typeface="Trebuchet MS" panose="020B0603020202020204" pitchFamily="34" charset="0"/>
                <a:cs typeface="Times New Roman"/>
              </a:rPr>
              <a:t> </a:t>
            </a:r>
            <a:r>
              <a:rPr lang="ru-RU" sz="1600" i="1" dirty="0" smtClean="0">
                <a:latin typeface="Trebuchet MS" panose="020B0603020202020204" pitchFamily="34" charset="0"/>
                <a:cs typeface="Times New Roman"/>
              </a:rPr>
              <a:t>12-41/2021</a:t>
            </a:r>
            <a:endParaRPr sz="1600" dirty="0">
              <a:latin typeface="Trebuchet MS" panose="020B0603020202020204" pitchFamily="34" charset="0"/>
              <a:cs typeface="Times New Roman"/>
            </a:endParaRPr>
          </a:p>
        </p:txBody>
      </p:sp>
    </p:spTree>
    <p:extLst>
      <p:ext uri="{BB962C8B-B14F-4D97-AF65-F5344CB8AC3E}">
        <p14:creationId xmlns:p14="http://schemas.microsoft.com/office/powerpoint/2010/main" val="3815167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1230" y="218557"/>
            <a:ext cx="3733800" cy="338554"/>
          </a:xfrm>
          <a:prstGeom prst="rect">
            <a:avLst/>
          </a:prstGeom>
        </p:spPr>
        <p:txBody>
          <a:bodyPr spcFirstLastPara="1" vert="horz" wrap="square" lIns="0" tIns="0" rIns="0" bIns="0" rtlCol="0" anchor="ctr" anchorCtr="0">
            <a:spAutoFit/>
          </a:bodyPr>
          <a:lstStyle/>
          <a:p>
            <a:pPr marL="12700">
              <a:lnSpc>
                <a:spcPct val="100000"/>
              </a:lnSpc>
            </a:pPr>
            <a:r>
              <a:rPr sz="2200" spc="-15" dirty="0">
                <a:solidFill>
                  <a:srgbClr val="002060"/>
                </a:solidFill>
                <a:latin typeface="Trebuchet MS" panose="020B0603020202020204" pitchFamily="34" charset="0"/>
              </a:rPr>
              <a:t>Гражданский </a:t>
            </a:r>
            <a:r>
              <a:rPr sz="2200" spc="-30" dirty="0">
                <a:solidFill>
                  <a:srgbClr val="002060"/>
                </a:solidFill>
                <a:latin typeface="Trebuchet MS" panose="020B0603020202020204" pitchFamily="34" charset="0"/>
              </a:rPr>
              <a:t>кодекс</a:t>
            </a:r>
            <a:r>
              <a:rPr sz="2200" spc="-55" dirty="0">
                <a:solidFill>
                  <a:srgbClr val="002060"/>
                </a:solidFill>
                <a:latin typeface="Trebuchet MS" panose="020B0603020202020204" pitchFamily="34" charset="0"/>
              </a:rPr>
              <a:t> </a:t>
            </a:r>
            <a:r>
              <a:rPr sz="2200" spc="-40" dirty="0">
                <a:solidFill>
                  <a:srgbClr val="002060"/>
                </a:solidFill>
                <a:latin typeface="Trebuchet MS" panose="020B0603020202020204" pitchFamily="34" charset="0"/>
              </a:rPr>
              <a:t>РФ</a:t>
            </a:r>
            <a:endParaRPr sz="2200" dirty="0">
              <a:solidFill>
                <a:srgbClr val="002060"/>
              </a:solidFill>
              <a:latin typeface="Trebuchet MS" panose="020B0603020202020204" pitchFamily="34" charset="0"/>
            </a:endParaRPr>
          </a:p>
        </p:txBody>
      </p:sp>
      <p:sp>
        <p:nvSpPr>
          <p:cNvPr id="4" name="object 4"/>
          <p:cNvSpPr txBox="1"/>
          <p:nvPr/>
        </p:nvSpPr>
        <p:spPr>
          <a:xfrm>
            <a:off x="685800" y="762000"/>
            <a:ext cx="11125200" cy="5544595"/>
          </a:xfrm>
          <a:prstGeom prst="rect">
            <a:avLst/>
          </a:prstGeom>
        </p:spPr>
        <p:txBody>
          <a:bodyPr vert="horz" wrap="square" lIns="0" tIns="0" rIns="0" bIns="0" rtlCol="0">
            <a:spAutoFit/>
          </a:bodyPr>
          <a:lstStyle/>
          <a:p>
            <a:pPr marL="12700"/>
            <a:r>
              <a:rPr b="1" u="heavy" dirty="0">
                <a:latin typeface="Trebuchet MS" panose="020B0603020202020204" pitchFamily="34" charset="0"/>
                <a:cs typeface="Times New Roman"/>
              </a:rPr>
              <a:t>ПРИТВОРНАЯ </a:t>
            </a:r>
            <a:r>
              <a:rPr b="1" u="heavy" spc="-30" dirty="0">
                <a:latin typeface="Trebuchet MS" panose="020B0603020202020204" pitchFamily="34" charset="0"/>
                <a:cs typeface="Times New Roman"/>
              </a:rPr>
              <a:t>СДЕЛКА</a:t>
            </a:r>
            <a:r>
              <a:rPr b="1" u="heavy" spc="-285" dirty="0">
                <a:latin typeface="Trebuchet MS" panose="020B0603020202020204" pitchFamily="34" charset="0"/>
                <a:cs typeface="Times New Roman"/>
              </a:rPr>
              <a:t> </a:t>
            </a:r>
            <a:r>
              <a:rPr u="heavy" spc="-5" dirty="0">
                <a:latin typeface="Trebuchet MS" panose="020B0603020202020204" pitchFamily="34" charset="0"/>
                <a:cs typeface="Times New Roman"/>
              </a:rPr>
              <a:t>–</a:t>
            </a:r>
            <a:endParaRPr dirty="0">
              <a:latin typeface="Trebuchet MS" panose="020B0603020202020204" pitchFamily="34" charset="0"/>
              <a:cs typeface="Times New Roman"/>
            </a:endParaRPr>
          </a:p>
          <a:p>
            <a:pPr marL="12700">
              <a:lnSpc>
                <a:spcPts val="1760"/>
              </a:lnSpc>
              <a:spcBef>
                <a:spcPts val="1150"/>
              </a:spcBef>
            </a:pPr>
            <a:r>
              <a:rPr spc="-10" dirty="0">
                <a:latin typeface="Trebuchet MS" panose="020B0603020202020204" pitchFamily="34" charset="0"/>
                <a:cs typeface="Times New Roman"/>
              </a:rPr>
              <a:t>сделка, </a:t>
            </a:r>
            <a:r>
              <a:rPr spc="-25" dirty="0">
                <a:latin typeface="Trebuchet MS" panose="020B0603020202020204" pitchFamily="34" charset="0"/>
                <a:cs typeface="Times New Roman"/>
              </a:rPr>
              <a:t>которая </a:t>
            </a:r>
            <a:r>
              <a:rPr spc="-5" dirty="0">
                <a:latin typeface="Trebuchet MS" panose="020B0603020202020204" pitchFamily="34" charset="0"/>
                <a:cs typeface="Times New Roman"/>
              </a:rPr>
              <a:t>совершена с целью прикрыть </a:t>
            </a:r>
            <a:r>
              <a:rPr spc="-10" dirty="0">
                <a:latin typeface="Trebuchet MS" panose="020B0603020202020204" pitchFamily="34" charset="0"/>
                <a:cs typeface="Times New Roman"/>
              </a:rPr>
              <a:t>другую </a:t>
            </a:r>
            <a:r>
              <a:rPr spc="-30" dirty="0">
                <a:latin typeface="Trebuchet MS" panose="020B0603020202020204" pitchFamily="34" charset="0"/>
                <a:cs typeface="Times New Roman"/>
              </a:rPr>
              <a:t>сделку, </a:t>
            </a:r>
            <a:r>
              <a:rPr spc="-5" dirty="0">
                <a:latin typeface="Trebuchet MS" panose="020B0603020202020204" pitchFamily="34" charset="0"/>
                <a:cs typeface="Times New Roman"/>
              </a:rPr>
              <a:t>в </a:t>
            </a:r>
            <a:r>
              <a:rPr spc="-25" dirty="0">
                <a:latin typeface="Trebuchet MS" panose="020B0603020202020204" pitchFamily="34" charset="0"/>
                <a:cs typeface="Times New Roman"/>
              </a:rPr>
              <a:t>том </a:t>
            </a:r>
            <a:r>
              <a:rPr spc="-5" dirty="0">
                <a:latin typeface="Trebuchet MS" panose="020B0603020202020204" pitchFamily="34" charset="0"/>
                <a:cs typeface="Times New Roman"/>
              </a:rPr>
              <a:t>числе </a:t>
            </a:r>
            <a:r>
              <a:rPr spc="-10" dirty="0">
                <a:latin typeface="Trebuchet MS" panose="020B0603020202020204" pitchFamily="34" charset="0"/>
                <a:cs typeface="Times New Roman"/>
              </a:rPr>
              <a:t>сделку </a:t>
            </a:r>
            <a:r>
              <a:rPr spc="-5" dirty="0">
                <a:latin typeface="Trebuchet MS" panose="020B0603020202020204" pitchFamily="34" charset="0"/>
                <a:cs typeface="Times New Roman"/>
              </a:rPr>
              <a:t>на иных  условиях.</a:t>
            </a:r>
            <a:endParaRPr dirty="0">
              <a:latin typeface="Trebuchet MS" panose="020B0603020202020204" pitchFamily="34" charset="0"/>
              <a:cs typeface="Times New Roman"/>
            </a:endParaRPr>
          </a:p>
          <a:p>
            <a:pPr marL="6531609">
              <a:lnSpc>
                <a:spcPts val="1760"/>
              </a:lnSpc>
            </a:pPr>
            <a:r>
              <a:rPr i="1" spc="-5" dirty="0">
                <a:latin typeface="Trebuchet MS" panose="020B0603020202020204" pitchFamily="34" charset="0"/>
                <a:cs typeface="Times New Roman"/>
              </a:rPr>
              <a:t>Часть 2 </a:t>
            </a:r>
            <a:r>
              <a:rPr i="1" dirty="0">
                <a:latin typeface="Trebuchet MS" panose="020B0603020202020204" pitchFamily="34" charset="0"/>
                <a:cs typeface="Times New Roman"/>
              </a:rPr>
              <a:t>статьи </a:t>
            </a:r>
            <a:r>
              <a:rPr i="1" spc="-5" dirty="0">
                <a:latin typeface="Trebuchet MS" panose="020B0603020202020204" pitchFamily="34" charset="0"/>
                <a:cs typeface="Times New Roman"/>
              </a:rPr>
              <a:t>170 ГК</a:t>
            </a:r>
            <a:r>
              <a:rPr i="1" spc="-70" dirty="0">
                <a:latin typeface="Trebuchet MS" panose="020B0603020202020204" pitchFamily="34" charset="0"/>
                <a:cs typeface="Times New Roman"/>
              </a:rPr>
              <a:t> </a:t>
            </a:r>
            <a:r>
              <a:rPr i="1" spc="-60" dirty="0">
                <a:latin typeface="Trebuchet MS" panose="020B0603020202020204" pitchFamily="34" charset="0"/>
                <a:cs typeface="Times New Roman"/>
              </a:rPr>
              <a:t>РФ</a:t>
            </a:r>
            <a:endParaRPr dirty="0">
              <a:latin typeface="Trebuchet MS" panose="020B0603020202020204" pitchFamily="34" charset="0"/>
              <a:cs typeface="Times New Roman"/>
            </a:endParaRPr>
          </a:p>
          <a:p>
            <a:pPr>
              <a:lnSpc>
                <a:spcPct val="100000"/>
              </a:lnSpc>
            </a:pPr>
            <a:endParaRPr dirty="0">
              <a:latin typeface="Trebuchet MS" panose="020B0603020202020204" pitchFamily="34" charset="0"/>
              <a:cs typeface="Times New Roman"/>
            </a:endParaRPr>
          </a:p>
          <a:p>
            <a:pPr marL="373380" marR="267970">
              <a:lnSpc>
                <a:spcPct val="101800"/>
              </a:lnSpc>
              <a:spcBef>
                <a:spcPts val="1120"/>
              </a:spcBef>
            </a:pPr>
            <a:r>
              <a:rPr b="1" spc="-5" dirty="0">
                <a:latin typeface="Trebuchet MS" panose="020B0603020202020204" pitchFamily="34" charset="0"/>
                <a:cs typeface="Times New Roman"/>
              </a:rPr>
              <a:t>Притворной сделкой </a:t>
            </a:r>
            <a:r>
              <a:rPr dirty="0">
                <a:latin typeface="Trebuchet MS" panose="020B0603020202020204" pitchFamily="34" charset="0"/>
                <a:cs typeface="Times New Roman"/>
              </a:rPr>
              <a:t>считается также </a:t>
            </a:r>
            <a:r>
              <a:rPr spc="5" dirty="0">
                <a:latin typeface="Trebuchet MS" panose="020B0603020202020204" pitchFamily="34" charset="0"/>
                <a:cs typeface="Times New Roman"/>
              </a:rPr>
              <a:t>та, </a:t>
            </a:r>
            <a:r>
              <a:rPr spc="-25" dirty="0">
                <a:latin typeface="Trebuchet MS" panose="020B0603020202020204" pitchFamily="34" charset="0"/>
                <a:cs typeface="Times New Roman"/>
              </a:rPr>
              <a:t>которая </a:t>
            </a:r>
            <a:r>
              <a:rPr spc="-5" dirty="0">
                <a:latin typeface="Trebuchet MS" panose="020B0603020202020204" pitchFamily="34" charset="0"/>
                <a:cs typeface="Times New Roman"/>
              </a:rPr>
              <a:t>совершена </a:t>
            </a:r>
            <a:r>
              <a:rPr dirty="0">
                <a:latin typeface="Trebuchet MS" panose="020B0603020202020204" pitchFamily="34" charset="0"/>
                <a:cs typeface="Times New Roman"/>
              </a:rPr>
              <a:t>на </a:t>
            </a:r>
            <a:r>
              <a:rPr spc="-5" dirty="0">
                <a:latin typeface="Trebuchet MS" panose="020B0603020202020204" pitchFamily="34" charset="0"/>
                <a:cs typeface="Times New Roman"/>
              </a:rPr>
              <a:t>иных </a:t>
            </a:r>
            <a:r>
              <a:rPr dirty="0">
                <a:latin typeface="Trebuchet MS" panose="020B0603020202020204" pitchFamily="34" charset="0"/>
                <a:cs typeface="Times New Roman"/>
              </a:rPr>
              <a:t>условиях.  </a:t>
            </a:r>
            <a:r>
              <a:rPr spc="-5" dirty="0">
                <a:latin typeface="Trebuchet MS" panose="020B0603020202020204" pitchFamily="34" charset="0"/>
                <a:cs typeface="Times New Roman"/>
              </a:rPr>
              <a:t>Например, при </a:t>
            </a:r>
            <a:r>
              <a:rPr dirty="0">
                <a:latin typeface="Trebuchet MS" panose="020B0603020202020204" pitchFamily="34" charset="0"/>
                <a:cs typeface="Times New Roman"/>
              </a:rPr>
              <a:t>установлении </a:t>
            </a:r>
            <a:r>
              <a:rPr spc="-20" dirty="0">
                <a:latin typeface="Trebuchet MS" panose="020B0603020202020204" pitchFamily="34" charset="0"/>
                <a:cs typeface="Times New Roman"/>
              </a:rPr>
              <a:t>того </a:t>
            </a:r>
            <a:r>
              <a:rPr dirty="0">
                <a:latin typeface="Trebuchet MS" panose="020B0603020202020204" pitchFamily="34" charset="0"/>
                <a:cs typeface="Times New Roman"/>
              </a:rPr>
              <a:t>факта, </a:t>
            </a:r>
            <a:r>
              <a:rPr spc="-10" dirty="0">
                <a:latin typeface="Trebuchet MS" panose="020B0603020202020204" pitchFamily="34" charset="0"/>
                <a:cs typeface="Times New Roman"/>
              </a:rPr>
              <a:t>что </a:t>
            </a:r>
            <a:r>
              <a:rPr spc="-5" dirty="0">
                <a:latin typeface="Trebuchet MS" panose="020B0603020202020204" pitchFamily="34" charset="0"/>
                <a:cs typeface="Times New Roman"/>
              </a:rPr>
              <a:t>стороны </a:t>
            </a:r>
            <a:r>
              <a:rPr b="1" dirty="0">
                <a:latin typeface="Trebuchet MS" panose="020B0603020202020204" pitchFamily="34" charset="0"/>
                <a:cs typeface="Times New Roman"/>
              </a:rPr>
              <a:t>с целью </a:t>
            </a:r>
            <a:r>
              <a:rPr b="1" spc="-10" dirty="0">
                <a:latin typeface="Trebuchet MS" panose="020B0603020202020204" pitchFamily="34" charset="0"/>
                <a:cs typeface="Times New Roman"/>
              </a:rPr>
              <a:t>прикрыть </a:t>
            </a:r>
            <a:r>
              <a:rPr b="1" spc="-5" dirty="0">
                <a:latin typeface="Trebuchet MS" panose="020B0603020202020204" pitchFamily="34" charset="0"/>
                <a:cs typeface="Times New Roman"/>
              </a:rPr>
              <a:t>сделку на  крупную </a:t>
            </a:r>
            <a:r>
              <a:rPr b="1" spc="-10" dirty="0">
                <a:latin typeface="Trebuchet MS" panose="020B0603020202020204" pitchFamily="34" charset="0"/>
                <a:cs typeface="Times New Roman"/>
              </a:rPr>
              <a:t>сумму совершили </a:t>
            </a:r>
            <a:r>
              <a:rPr b="1" spc="-5" dirty="0">
                <a:latin typeface="Trebuchet MS" panose="020B0603020202020204" pitchFamily="34" charset="0"/>
                <a:cs typeface="Times New Roman"/>
              </a:rPr>
              <a:t>сделку на меньшую </a:t>
            </a:r>
            <a:r>
              <a:rPr b="1" spc="-35" dirty="0">
                <a:latin typeface="Trebuchet MS" panose="020B0603020202020204" pitchFamily="34" charset="0"/>
                <a:cs typeface="Times New Roman"/>
              </a:rPr>
              <a:t>сумму, </a:t>
            </a:r>
            <a:r>
              <a:rPr spc="-35" dirty="0">
                <a:latin typeface="Trebuchet MS" panose="020B0603020202020204" pitchFamily="34" charset="0"/>
                <a:cs typeface="Times New Roman"/>
              </a:rPr>
              <a:t>суд </a:t>
            </a:r>
            <a:r>
              <a:rPr spc="-5" dirty="0">
                <a:latin typeface="Trebuchet MS" panose="020B0603020202020204" pitchFamily="34" charset="0"/>
                <a:cs typeface="Times New Roman"/>
              </a:rPr>
              <a:t>признает </a:t>
            </a:r>
            <a:r>
              <a:rPr spc="-10" dirty="0">
                <a:latin typeface="Trebuchet MS" panose="020B0603020202020204" pitchFamily="34" charset="0"/>
                <a:cs typeface="Times New Roman"/>
              </a:rPr>
              <a:t>заключенную  </a:t>
            </a:r>
            <a:r>
              <a:rPr dirty="0">
                <a:latin typeface="Trebuchet MS" panose="020B0603020202020204" pitchFamily="34" charset="0"/>
                <a:cs typeface="Times New Roman"/>
              </a:rPr>
              <a:t>между </a:t>
            </a:r>
            <a:r>
              <a:rPr spc="-5" dirty="0">
                <a:latin typeface="Trebuchet MS" panose="020B0603020202020204" pitchFamily="34" charset="0"/>
                <a:cs typeface="Times New Roman"/>
              </a:rPr>
              <a:t>сторонами сделку </a:t>
            </a:r>
            <a:r>
              <a:rPr spc="-10" dirty="0">
                <a:latin typeface="Trebuchet MS" panose="020B0603020202020204" pitchFamily="34" charset="0"/>
                <a:cs typeface="Times New Roman"/>
              </a:rPr>
              <a:t>как </a:t>
            </a:r>
            <a:r>
              <a:rPr dirty="0">
                <a:latin typeface="Trebuchet MS" panose="020B0603020202020204" pitchFamily="34" charset="0"/>
                <a:cs typeface="Times New Roman"/>
              </a:rPr>
              <a:t>совершенную на </a:t>
            </a:r>
            <a:r>
              <a:rPr spc="-5" dirty="0">
                <a:latin typeface="Trebuchet MS" panose="020B0603020202020204" pitchFamily="34" charset="0"/>
                <a:cs typeface="Times New Roman"/>
              </a:rPr>
              <a:t>крупную </a:t>
            </a:r>
            <a:r>
              <a:rPr spc="-35" dirty="0">
                <a:latin typeface="Trebuchet MS" panose="020B0603020202020204" pitchFamily="34" charset="0"/>
                <a:cs typeface="Times New Roman"/>
              </a:rPr>
              <a:t>сумму, </a:t>
            </a:r>
            <a:r>
              <a:rPr spc="-10" dirty="0">
                <a:latin typeface="Trebuchet MS" panose="020B0603020202020204" pitchFamily="34" charset="0"/>
                <a:cs typeface="Times New Roman"/>
              </a:rPr>
              <a:t>то </a:t>
            </a:r>
            <a:r>
              <a:rPr spc="10" dirty="0">
                <a:latin typeface="Trebuchet MS" panose="020B0603020202020204" pitchFamily="34" charset="0"/>
                <a:cs typeface="Times New Roman"/>
              </a:rPr>
              <a:t>есть </a:t>
            </a:r>
            <a:r>
              <a:rPr spc="-5" dirty="0">
                <a:latin typeface="Trebuchet MS" panose="020B0603020202020204" pitchFamily="34" charset="0"/>
                <a:cs typeface="Times New Roman"/>
              </a:rPr>
              <a:t>применяет  </a:t>
            </a:r>
            <a:r>
              <a:rPr spc="5" dirty="0">
                <a:latin typeface="Trebuchet MS" panose="020B0603020202020204" pitchFamily="34" charset="0"/>
                <a:cs typeface="Times New Roman"/>
              </a:rPr>
              <a:t>относящиеся </a:t>
            </a:r>
            <a:r>
              <a:rPr dirty="0">
                <a:latin typeface="Trebuchet MS" panose="020B0603020202020204" pitchFamily="34" charset="0"/>
                <a:cs typeface="Times New Roman"/>
              </a:rPr>
              <a:t>к </a:t>
            </a:r>
            <a:r>
              <a:rPr spc="-5" dirty="0">
                <a:latin typeface="Trebuchet MS" panose="020B0603020202020204" pitchFamily="34" charset="0"/>
                <a:cs typeface="Times New Roman"/>
              </a:rPr>
              <a:t>прикрываемой </a:t>
            </a:r>
            <a:r>
              <a:rPr spc="-10" dirty="0">
                <a:latin typeface="Trebuchet MS" panose="020B0603020202020204" pitchFamily="34" charset="0"/>
                <a:cs typeface="Times New Roman"/>
              </a:rPr>
              <a:t>сделке</a:t>
            </a:r>
            <a:r>
              <a:rPr spc="-70" dirty="0">
                <a:latin typeface="Trebuchet MS" panose="020B0603020202020204" pitchFamily="34" charset="0"/>
                <a:cs typeface="Times New Roman"/>
              </a:rPr>
              <a:t> </a:t>
            </a:r>
            <a:r>
              <a:rPr dirty="0">
                <a:latin typeface="Trebuchet MS" panose="020B0603020202020204" pitchFamily="34" charset="0"/>
                <a:cs typeface="Times New Roman"/>
              </a:rPr>
              <a:t>правила</a:t>
            </a:r>
          </a:p>
          <a:p>
            <a:pPr>
              <a:spcBef>
                <a:spcPts val="20"/>
              </a:spcBef>
            </a:pPr>
            <a:endParaRPr dirty="0">
              <a:latin typeface="Trebuchet MS" panose="020B0603020202020204" pitchFamily="34" charset="0"/>
              <a:cs typeface="Times New Roman"/>
            </a:endParaRPr>
          </a:p>
          <a:p>
            <a:pPr marL="373380" marR="33020">
              <a:lnSpc>
                <a:spcPct val="101800"/>
              </a:lnSpc>
            </a:pPr>
            <a:r>
              <a:rPr spc="-5" dirty="0">
                <a:latin typeface="Trebuchet MS" panose="020B0603020202020204" pitchFamily="34" charset="0"/>
                <a:cs typeface="Times New Roman"/>
              </a:rPr>
              <a:t>Прикрываемая сделка </a:t>
            </a:r>
            <a:r>
              <a:rPr spc="-15" dirty="0">
                <a:latin typeface="Trebuchet MS" panose="020B0603020202020204" pitchFamily="34" charset="0"/>
                <a:cs typeface="Times New Roman"/>
              </a:rPr>
              <a:t>может </a:t>
            </a:r>
            <a:r>
              <a:rPr dirty="0">
                <a:latin typeface="Trebuchet MS" panose="020B0603020202020204" pitchFamily="34" charset="0"/>
                <a:cs typeface="Times New Roman"/>
              </a:rPr>
              <a:t>быть также </a:t>
            </a:r>
            <a:r>
              <a:rPr spc="-5" dirty="0">
                <a:latin typeface="Trebuchet MS" panose="020B0603020202020204" pitchFamily="34" charset="0"/>
                <a:cs typeface="Times New Roman"/>
              </a:rPr>
              <a:t>признана недействительной </a:t>
            </a:r>
            <a:r>
              <a:rPr dirty="0">
                <a:latin typeface="Trebuchet MS" panose="020B0603020202020204" pitchFamily="34" charset="0"/>
                <a:cs typeface="Times New Roman"/>
              </a:rPr>
              <a:t>по основаниям,  установленным ГК </a:t>
            </a:r>
            <a:r>
              <a:rPr spc="-25" dirty="0">
                <a:latin typeface="Trebuchet MS" panose="020B0603020202020204" pitchFamily="34" charset="0"/>
                <a:cs typeface="Times New Roman"/>
              </a:rPr>
              <a:t>РФ </a:t>
            </a:r>
            <a:r>
              <a:rPr spc="-5" dirty="0">
                <a:latin typeface="Trebuchet MS" panose="020B0603020202020204" pitchFamily="34" charset="0"/>
                <a:cs typeface="Times New Roman"/>
              </a:rPr>
              <a:t>или </a:t>
            </a:r>
            <a:r>
              <a:rPr dirty="0">
                <a:latin typeface="Trebuchet MS" panose="020B0603020202020204" pitchFamily="34" charset="0"/>
                <a:cs typeface="Times New Roman"/>
              </a:rPr>
              <a:t>специальными </a:t>
            </a:r>
            <a:r>
              <a:rPr spc="-10" dirty="0">
                <a:latin typeface="Trebuchet MS" panose="020B0603020202020204" pitchFamily="34" charset="0"/>
                <a:cs typeface="Times New Roman"/>
              </a:rPr>
              <a:t>законами. </a:t>
            </a:r>
            <a:r>
              <a:rPr b="1" spc="-5" dirty="0">
                <a:latin typeface="Trebuchet MS" panose="020B0603020202020204" pitchFamily="34" charset="0"/>
                <a:cs typeface="Times New Roman"/>
              </a:rPr>
              <a:t>Применяя правила </a:t>
            </a:r>
            <a:r>
              <a:rPr b="1" dirty="0">
                <a:latin typeface="Trebuchet MS" panose="020B0603020202020204" pitchFamily="34" charset="0"/>
                <a:cs typeface="Times New Roman"/>
              </a:rPr>
              <a:t>о  </a:t>
            </a:r>
            <a:r>
              <a:rPr b="1" spc="-10" dirty="0">
                <a:latin typeface="Trebuchet MS" panose="020B0603020202020204" pitchFamily="34" charset="0"/>
                <a:cs typeface="Times New Roman"/>
              </a:rPr>
              <a:t>притворных </a:t>
            </a:r>
            <a:r>
              <a:rPr b="1" spc="-5" dirty="0">
                <a:latin typeface="Trebuchet MS" panose="020B0603020202020204" pitchFamily="34" charset="0"/>
                <a:cs typeface="Times New Roman"/>
              </a:rPr>
              <a:t>сделках, </a:t>
            </a:r>
            <a:r>
              <a:rPr b="1" spc="-10" dirty="0">
                <a:latin typeface="Trebuchet MS" panose="020B0603020202020204" pitchFamily="34" charset="0"/>
                <a:cs typeface="Times New Roman"/>
              </a:rPr>
              <a:t>следует учитывать, </a:t>
            </a:r>
            <a:r>
              <a:rPr b="1" spc="-15" dirty="0">
                <a:latin typeface="Trebuchet MS" panose="020B0603020202020204" pitchFamily="34" charset="0"/>
                <a:cs typeface="Times New Roman"/>
              </a:rPr>
              <a:t>что </a:t>
            </a:r>
            <a:r>
              <a:rPr b="1" dirty="0">
                <a:latin typeface="Trebuchet MS" panose="020B0603020202020204" pitchFamily="34" charset="0"/>
                <a:cs typeface="Times New Roman"/>
              </a:rPr>
              <a:t>для </a:t>
            </a:r>
            <a:r>
              <a:rPr b="1" spc="-5" dirty="0">
                <a:latin typeface="Trebuchet MS" panose="020B0603020202020204" pitchFamily="34" charset="0"/>
                <a:cs typeface="Times New Roman"/>
              </a:rPr>
              <a:t>прикрытия </a:t>
            </a:r>
            <a:r>
              <a:rPr b="1" dirty="0">
                <a:latin typeface="Trebuchet MS" panose="020B0603020202020204" pitchFamily="34" charset="0"/>
                <a:cs typeface="Times New Roman"/>
              </a:rPr>
              <a:t>сделки </a:t>
            </a:r>
            <a:r>
              <a:rPr b="1" spc="-30" dirty="0">
                <a:latin typeface="Trebuchet MS" panose="020B0603020202020204" pitchFamily="34" charset="0"/>
                <a:cs typeface="Times New Roman"/>
              </a:rPr>
              <a:t>может </a:t>
            </a:r>
            <a:r>
              <a:rPr b="1" spc="-5" dirty="0">
                <a:latin typeface="Trebuchet MS" panose="020B0603020202020204" pitchFamily="34" charset="0"/>
                <a:cs typeface="Times New Roman"/>
              </a:rPr>
              <a:t>быть  </a:t>
            </a:r>
            <a:r>
              <a:rPr b="1" spc="-10" dirty="0">
                <a:latin typeface="Trebuchet MS" panose="020B0603020202020204" pitchFamily="34" charset="0"/>
                <a:cs typeface="Times New Roman"/>
              </a:rPr>
              <a:t>совершена </a:t>
            </a:r>
            <a:r>
              <a:rPr b="1" dirty="0">
                <a:latin typeface="Trebuchet MS" panose="020B0603020202020204" pitchFamily="34" charset="0"/>
                <a:cs typeface="Times New Roman"/>
              </a:rPr>
              <a:t>не </a:t>
            </a:r>
            <a:r>
              <a:rPr b="1" spc="-15" dirty="0">
                <a:latin typeface="Trebuchet MS" panose="020B0603020202020204" pitchFamily="34" charset="0"/>
                <a:cs typeface="Times New Roman"/>
              </a:rPr>
              <a:t>только </a:t>
            </a:r>
            <a:r>
              <a:rPr b="1" spc="-10" dirty="0">
                <a:latin typeface="Trebuchet MS" panose="020B0603020202020204" pitchFamily="34" charset="0"/>
                <a:cs typeface="Times New Roman"/>
              </a:rPr>
              <a:t>одна, но </a:t>
            </a:r>
            <a:r>
              <a:rPr b="1" spc="-5" dirty="0">
                <a:latin typeface="Trebuchet MS" panose="020B0603020202020204" pitchFamily="34" charset="0"/>
                <a:cs typeface="Times New Roman"/>
              </a:rPr>
              <a:t>и </a:t>
            </a:r>
            <a:r>
              <a:rPr b="1" spc="-10" dirty="0">
                <a:latin typeface="Trebuchet MS" panose="020B0603020202020204" pitchFamily="34" charset="0"/>
                <a:cs typeface="Times New Roman"/>
              </a:rPr>
              <a:t>несколько </a:t>
            </a:r>
            <a:r>
              <a:rPr b="1" dirty="0">
                <a:latin typeface="Trebuchet MS" panose="020B0603020202020204" pitchFamily="34" charset="0"/>
                <a:cs typeface="Times New Roman"/>
              </a:rPr>
              <a:t>сделок. </a:t>
            </a:r>
            <a:r>
              <a:rPr dirty="0">
                <a:latin typeface="Trebuchet MS" panose="020B0603020202020204" pitchFamily="34" charset="0"/>
                <a:cs typeface="Times New Roman"/>
              </a:rPr>
              <a:t>В </a:t>
            </a:r>
            <a:r>
              <a:rPr spc="-25" dirty="0">
                <a:latin typeface="Trebuchet MS" panose="020B0603020202020204" pitchFamily="34" charset="0"/>
                <a:cs typeface="Times New Roman"/>
              </a:rPr>
              <a:t>таком </a:t>
            </a:r>
            <a:r>
              <a:rPr dirty="0">
                <a:latin typeface="Trebuchet MS" panose="020B0603020202020204" pitchFamily="34" charset="0"/>
                <a:cs typeface="Times New Roman"/>
              </a:rPr>
              <a:t>случае  </a:t>
            </a:r>
            <a:r>
              <a:rPr b="1" u="heavy" spc="-10" dirty="0">
                <a:latin typeface="Trebuchet MS" panose="020B0603020202020204" pitchFamily="34" charset="0"/>
                <a:cs typeface="Times New Roman"/>
              </a:rPr>
              <a:t>ПРИКРЫВАЮЩИЕ </a:t>
            </a:r>
            <a:r>
              <a:rPr b="1" u="heavy" spc="-20" dirty="0">
                <a:latin typeface="Trebuchet MS" panose="020B0603020202020204" pitchFamily="34" charset="0"/>
                <a:cs typeface="Times New Roman"/>
              </a:rPr>
              <a:t>СДЕЛКИ ЯВЛЯЮТСЯ </a:t>
            </a:r>
            <a:r>
              <a:rPr b="1" u="heavy" spc="-10" dirty="0">
                <a:latin typeface="Trebuchet MS" panose="020B0603020202020204" pitchFamily="34" charset="0"/>
                <a:cs typeface="Times New Roman"/>
              </a:rPr>
              <a:t>НИЧТОЖНЫМИ</a:t>
            </a:r>
            <a:r>
              <a:rPr u="heavy" spc="-10" dirty="0">
                <a:latin typeface="Trebuchet MS" panose="020B0603020202020204" pitchFamily="34" charset="0"/>
                <a:cs typeface="Times New Roman"/>
              </a:rPr>
              <a:t>, </a:t>
            </a:r>
            <a:r>
              <a:rPr dirty="0">
                <a:latin typeface="Trebuchet MS" panose="020B0603020202020204" pitchFamily="34" charset="0"/>
                <a:cs typeface="Times New Roman"/>
              </a:rPr>
              <a:t>а к </a:t>
            </a:r>
            <a:r>
              <a:rPr spc="-10" dirty="0">
                <a:latin typeface="Trebuchet MS" panose="020B0603020202020204" pitchFamily="34" charset="0"/>
                <a:cs typeface="Times New Roman"/>
              </a:rPr>
              <a:t>сделке,</a:t>
            </a:r>
            <a:r>
              <a:rPr spc="25" dirty="0">
                <a:latin typeface="Trebuchet MS" panose="020B0603020202020204" pitchFamily="34" charset="0"/>
                <a:cs typeface="Times New Roman"/>
              </a:rPr>
              <a:t> </a:t>
            </a:r>
            <a:r>
              <a:rPr spc="-25" dirty="0">
                <a:latin typeface="Trebuchet MS" panose="020B0603020202020204" pitchFamily="34" charset="0"/>
                <a:cs typeface="Times New Roman"/>
              </a:rPr>
              <a:t>которую</a:t>
            </a:r>
            <a:endParaRPr dirty="0">
              <a:latin typeface="Trebuchet MS" panose="020B0603020202020204" pitchFamily="34" charset="0"/>
              <a:cs typeface="Times New Roman"/>
            </a:endParaRPr>
          </a:p>
          <a:p>
            <a:pPr marL="373380" marR="52705">
              <a:lnSpc>
                <a:spcPct val="101699"/>
              </a:lnSpc>
              <a:spcBef>
                <a:spcPts val="5"/>
              </a:spcBef>
            </a:pPr>
            <a:r>
              <a:rPr spc="-5" dirty="0">
                <a:latin typeface="Trebuchet MS" panose="020B0603020202020204" pitchFamily="34" charset="0"/>
                <a:cs typeface="Times New Roman"/>
              </a:rPr>
              <a:t>стороны </a:t>
            </a:r>
            <a:r>
              <a:rPr dirty="0">
                <a:latin typeface="Trebuchet MS" panose="020B0603020202020204" pitchFamily="34" charset="0"/>
                <a:cs typeface="Times New Roman"/>
              </a:rPr>
              <a:t>действительно имели </a:t>
            </a:r>
            <a:r>
              <a:rPr spc="-5" dirty="0">
                <a:latin typeface="Trebuchet MS" panose="020B0603020202020204" pitchFamily="34" charset="0"/>
                <a:cs typeface="Times New Roman"/>
              </a:rPr>
              <a:t>в </a:t>
            </a:r>
            <a:r>
              <a:rPr spc="-35" dirty="0">
                <a:latin typeface="Trebuchet MS" panose="020B0603020202020204" pitchFamily="34" charset="0"/>
                <a:cs typeface="Times New Roman"/>
              </a:rPr>
              <a:t>виду, </a:t>
            </a:r>
            <a:r>
              <a:rPr dirty="0">
                <a:latin typeface="Trebuchet MS" panose="020B0603020202020204" pitchFamily="34" charset="0"/>
                <a:cs typeface="Times New Roman"/>
              </a:rPr>
              <a:t>с </a:t>
            </a:r>
            <a:r>
              <a:rPr spc="-10" dirty="0">
                <a:latin typeface="Trebuchet MS" panose="020B0603020202020204" pitchFamily="34" charset="0"/>
                <a:cs typeface="Times New Roman"/>
              </a:rPr>
              <a:t>учетом </a:t>
            </a:r>
            <a:r>
              <a:rPr dirty="0">
                <a:latin typeface="Trebuchet MS" panose="020B0603020202020204" pitchFamily="34" charset="0"/>
                <a:cs typeface="Times New Roman"/>
              </a:rPr>
              <a:t>ее существа </a:t>
            </a:r>
            <a:r>
              <a:rPr spc="-5" dirty="0">
                <a:latin typeface="Trebuchet MS" panose="020B0603020202020204" pitchFamily="34" charset="0"/>
                <a:cs typeface="Times New Roman"/>
              </a:rPr>
              <a:t>и содержания применяются  </a:t>
            </a:r>
            <a:r>
              <a:rPr spc="5" dirty="0">
                <a:latin typeface="Trebuchet MS" panose="020B0603020202020204" pitchFamily="34" charset="0"/>
                <a:cs typeface="Times New Roman"/>
              </a:rPr>
              <a:t>относящиеся </a:t>
            </a:r>
            <a:r>
              <a:rPr dirty="0">
                <a:latin typeface="Trebuchet MS" panose="020B0603020202020204" pitchFamily="34" charset="0"/>
                <a:cs typeface="Times New Roman"/>
              </a:rPr>
              <a:t>к ней правила </a:t>
            </a:r>
            <a:r>
              <a:rPr spc="-5" dirty="0">
                <a:latin typeface="Trebuchet MS" panose="020B0603020202020204" pitchFamily="34" charset="0"/>
                <a:cs typeface="Times New Roman"/>
              </a:rPr>
              <a:t>(пункт </a:t>
            </a:r>
            <a:r>
              <a:rPr dirty="0">
                <a:latin typeface="Trebuchet MS" panose="020B0603020202020204" pitchFamily="34" charset="0"/>
                <a:cs typeface="Times New Roman"/>
              </a:rPr>
              <a:t>2 </a:t>
            </a:r>
            <a:r>
              <a:rPr spc="-5" dirty="0">
                <a:latin typeface="Trebuchet MS" panose="020B0603020202020204" pitchFamily="34" charset="0"/>
                <a:cs typeface="Times New Roman"/>
              </a:rPr>
              <a:t>статьи </a:t>
            </a:r>
            <a:r>
              <a:rPr dirty="0">
                <a:latin typeface="Trebuchet MS" panose="020B0603020202020204" pitchFamily="34" charset="0"/>
                <a:cs typeface="Times New Roman"/>
              </a:rPr>
              <a:t>170 ГК</a:t>
            </a:r>
            <a:r>
              <a:rPr spc="-110" dirty="0">
                <a:latin typeface="Trebuchet MS" panose="020B0603020202020204" pitchFamily="34" charset="0"/>
                <a:cs typeface="Times New Roman"/>
              </a:rPr>
              <a:t> </a:t>
            </a:r>
            <a:r>
              <a:rPr spc="-15" dirty="0">
                <a:latin typeface="Trebuchet MS" panose="020B0603020202020204" pitchFamily="34" charset="0"/>
                <a:cs typeface="Times New Roman"/>
              </a:rPr>
              <a:t>РФ).</a:t>
            </a:r>
            <a:endParaRPr dirty="0">
              <a:latin typeface="Trebuchet MS" panose="020B0603020202020204" pitchFamily="34" charset="0"/>
              <a:cs typeface="Times New Roman"/>
            </a:endParaRPr>
          </a:p>
          <a:p>
            <a:pPr>
              <a:spcBef>
                <a:spcPts val="55"/>
              </a:spcBef>
            </a:pPr>
            <a:endParaRPr dirty="0">
              <a:latin typeface="Trebuchet MS" panose="020B0603020202020204" pitchFamily="34" charset="0"/>
              <a:cs typeface="Times New Roman"/>
            </a:endParaRPr>
          </a:p>
          <a:p>
            <a:pPr marL="2459990"/>
            <a:r>
              <a:rPr i="1" spc="-10" dirty="0">
                <a:latin typeface="Trebuchet MS" panose="020B0603020202020204" pitchFamily="34" charset="0"/>
                <a:cs typeface="Times New Roman"/>
              </a:rPr>
              <a:t>Пункты </a:t>
            </a:r>
            <a:r>
              <a:rPr i="1" dirty="0">
                <a:latin typeface="Trebuchet MS" panose="020B0603020202020204" pitchFamily="34" charset="0"/>
                <a:cs typeface="Times New Roman"/>
              </a:rPr>
              <a:t>87-88 Постановления </a:t>
            </a:r>
            <a:r>
              <a:rPr i="1" spc="-5" dirty="0">
                <a:latin typeface="Trebuchet MS" panose="020B0603020202020204" pitchFamily="34" charset="0"/>
                <a:cs typeface="Times New Roman"/>
              </a:rPr>
              <a:t>Пленума </a:t>
            </a:r>
            <a:r>
              <a:rPr i="1" spc="-40" dirty="0">
                <a:latin typeface="Trebuchet MS" panose="020B0603020202020204" pitchFamily="34" charset="0"/>
                <a:cs typeface="Times New Roman"/>
              </a:rPr>
              <a:t>ВС </a:t>
            </a:r>
            <a:r>
              <a:rPr i="1" spc="-25" dirty="0">
                <a:latin typeface="Trebuchet MS" panose="020B0603020202020204" pitchFamily="34" charset="0"/>
                <a:cs typeface="Times New Roman"/>
              </a:rPr>
              <a:t>РФ </a:t>
            </a:r>
            <a:r>
              <a:rPr i="1" spc="-5" dirty="0">
                <a:latin typeface="Trebuchet MS" panose="020B0603020202020204" pitchFamily="34" charset="0"/>
                <a:cs typeface="Times New Roman"/>
              </a:rPr>
              <a:t>от </a:t>
            </a:r>
            <a:r>
              <a:rPr i="1" dirty="0">
                <a:latin typeface="Trebuchet MS" panose="020B0603020202020204" pitchFamily="34" charset="0"/>
                <a:cs typeface="Times New Roman"/>
              </a:rPr>
              <a:t>23.06.2015 N</a:t>
            </a:r>
            <a:r>
              <a:rPr i="1" spc="95" dirty="0">
                <a:latin typeface="Trebuchet MS" panose="020B0603020202020204" pitchFamily="34" charset="0"/>
                <a:cs typeface="Times New Roman"/>
              </a:rPr>
              <a:t> </a:t>
            </a:r>
            <a:r>
              <a:rPr i="1" dirty="0" smtClean="0">
                <a:latin typeface="Trebuchet MS" panose="020B0603020202020204" pitchFamily="34" charset="0"/>
                <a:cs typeface="Times New Roman"/>
              </a:rPr>
              <a:t>25</a:t>
            </a:r>
            <a:endParaRPr dirty="0">
              <a:latin typeface="Trebuchet MS" panose="020B0603020202020204" pitchFamily="34" charset="0"/>
              <a:cs typeface="Times New Roman"/>
            </a:endParaRPr>
          </a:p>
        </p:txBody>
      </p:sp>
    </p:spTree>
    <p:extLst>
      <p:ext uri="{BB962C8B-B14F-4D97-AF65-F5344CB8AC3E}">
        <p14:creationId xmlns:p14="http://schemas.microsoft.com/office/powerpoint/2010/main" val="1611319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28600" y="609600"/>
            <a:ext cx="11734800" cy="5703677"/>
          </a:xfrm>
          <a:prstGeom prst="rect">
            <a:avLst/>
          </a:prstGeom>
        </p:spPr>
        <p:txBody>
          <a:bodyPr vert="horz" wrap="square" lIns="0" tIns="0" rIns="0" bIns="0" rtlCol="0">
            <a:spAutoFit/>
          </a:bodyPr>
          <a:lstStyle/>
          <a:p>
            <a:pPr marL="247650" marR="245745" indent="4445">
              <a:lnSpc>
                <a:spcPct val="88500"/>
              </a:lnSpc>
            </a:pPr>
            <a:r>
              <a:rPr sz="1600" spc="-10" dirty="0">
                <a:latin typeface="Trebuchet MS" panose="020B0603020202020204" pitchFamily="34" charset="0"/>
                <a:cs typeface="Times New Roman"/>
              </a:rPr>
              <a:t>Договоры </a:t>
            </a:r>
            <a:r>
              <a:rPr sz="1600" b="1" spc="-10" dirty="0">
                <a:solidFill>
                  <a:srgbClr val="C0504D"/>
                </a:solidFill>
                <a:latin typeface="Trebuchet MS" panose="020B0603020202020204" pitchFamily="34" charset="0"/>
                <a:cs typeface="Times New Roman"/>
              </a:rPr>
              <a:t>имеют единую направленность </a:t>
            </a:r>
            <a:r>
              <a:rPr sz="1600" spc="-5" dirty="0">
                <a:latin typeface="Trebuchet MS" panose="020B0603020202020204" pitchFamily="34" charset="0"/>
                <a:cs typeface="Times New Roman"/>
              </a:rPr>
              <a:t>- </a:t>
            </a:r>
            <a:r>
              <a:rPr sz="1600" dirty="0">
                <a:latin typeface="Trebuchet MS" panose="020B0603020202020204" pitchFamily="34" charset="0"/>
                <a:cs typeface="Times New Roman"/>
              </a:rPr>
              <a:t>оснащенность </a:t>
            </a:r>
            <a:r>
              <a:rPr sz="1600" spc="-15" dirty="0">
                <a:latin typeface="Trebuchet MS" panose="020B0603020202020204" pitchFamily="34" charset="0"/>
                <a:cs typeface="Times New Roman"/>
              </a:rPr>
              <a:t>детского </a:t>
            </a:r>
            <a:r>
              <a:rPr sz="1600" spc="-10" dirty="0">
                <a:latin typeface="Trebuchet MS" panose="020B0603020202020204" pitchFamily="34" charset="0"/>
                <a:cs typeface="Times New Roman"/>
              </a:rPr>
              <a:t>технопарка "Кванториум" </a:t>
            </a:r>
            <a:r>
              <a:rPr sz="1600" spc="-5" dirty="0">
                <a:latin typeface="Trebuchet MS" panose="020B0603020202020204" pitchFamily="34" charset="0"/>
                <a:cs typeface="Times New Roman"/>
              </a:rPr>
              <a:t>и  </a:t>
            </a:r>
            <a:r>
              <a:rPr sz="1600" spc="-10" dirty="0">
                <a:latin typeface="Trebuchet MS" panose="020B0603020202020204" pitchFamily="34" charset="0"/>
                <a:cs typeface="Times New Roman"/>
              </a:rPr>
              <a:t>заключены </a:t>
            </a:r>
            <a:r>
              <a:rPr sz="1600" spc="-5" dirty="0">
                <a:latin typeface="Trebuchet MS" panose="020B0603020202020204" pitchFamily="34" charset="0"/>
                <a:cs typeface="Times New Roman"/>
              </a:rPr>
              <a:t>на </a:t>
            </a:r>
            <a:r>
              <a:rPr sz="1600" dirty="0">
                <a:latin typeface="Trebuchet MS" panose="020B0603020202020204" pitchFamily="34" charset="0"/>
                <a:cs typeface="Times New Roman"/>
              </a:rPr>
              <a:t>поставку </a:t>
            </a:r>
            <a:r>
              <a:rPr sz="1600" spc="-15" dirty="0">
                <a:latin typeface="Trebuchet MS" panose="020B0603020202020204" pitchFamily="34" charset="0"/>
                <a:cs typeface="Times New Roman"/>
              </a:rPr>
              <a:t>однородных </a:t>
            </a:r>
            <a:r>
              <a:rPr sz="1600" spc="-10" dirty="0">
                <a:latin typeface="Trebuchet MS" panose="020B0603020202020204" pitchFamily="34" charset="0"/>
                <a:cs typeface="Times New Roman"/>
              </a:rPr>
              <a:t>товаров </a:t>
            </a:r>
            <a:r>
              <a:rPr sz="1600" spc="-15" dirty="0">
                <a:latin typeface="Trebuchet MS" panose="020B0603020202020204" pitchFamily="34" charset="0"/>
                <a:cs typeface="Times New Roman"/>
              </a:rPr>
              <a:t>(оборудования). </a:t>
            </a:r>
            <a:r>
              <a:rPr sz="1600" b="1" spc="-15" dirty="0">
                <a:solidFill>
                  <a:srgbClr val="C0504D"/>
                </a:solidFill>
                <a:latin typeface="Trebuchet MS" panose="020B0603020202020204" pitchFamily="34" charset="0"/>
                <a:cs typeface="Times New Roman"/>
              </a:rPr>
              <a:t>Договоры </a:t>
            </a:r>
            <a:r>
              <a:rPr sz="1600" b="1" spc="-10" dirty="0">
                <a:solidFill>
                  <a:srgbClr val="C0504D"/>
                </a:solidFill>
                <a:latin typeface="Trebuchet MS" panose="020B0603020202020204" pitchFamily="34" charset="0"/>
                <a:cs typeface="Times New Roman"/>
              </a:rPr>
              <a:t>заключены </a:t>
            </a:r>
            <a:r>
              <a:rPr sz="1600" b="1" spc="-5" dirty="0">
                <a:solidFill>
                  <a:srgbClr val="C0504D"/>
                </a:solidFill>
                <a:latin typeface="Trebuchet MS" panose="020B0603020202020204" pitchFamily="34" charset="0"/>
                <a:cs typeface="Times New Roman"/>
              </a:rPr>
              <a:t>в </a:t>
            </a:r>
            <a:r>
              <a:rPr sz="1600" b="1" spc="-15" dirty="0">
                <a:solidFill>
                  <a:srgbClr val="C0504D"/>
                </a:solidFill>
                <a:latin typeface="Trebuchet MS" panose="020B0603020202020204" pitchFamily="34" charset="0"/>
                <a:cs typeface="Times New Roman"/>
              </a:rPr>
              <a:t>один </a:t>
            </a:r>
            <a:r>
              <a:rPr sz="1600" b="1" spc="-5" dirty="0">
                <a:solidFill>
                  <a:srgbClr val="C0504D"/>
                </a:solidFill>
                <a:latin typeface="Trebuchet MS" panose="020B0603020202020204" pitchFamily="34" charset="0"/>
                <a:cs typeface="Times New Roman"/>
              </a:rPr>
              <a:t>день  </a:t>
            </a:r>
            <a:r>
              <a:rPr sz="1600" spc="-5" dirty="0">
                <a:latin typeface="Trebuchet MS" panose="020B0603020202020204" pitchFamily="34" charset="0"/>
                <a:cs typeface="Times New Roman"/>
              </a:rPr>
              <a:t>12.12.2019, установлен </a:t>
            </a:r>
            <a:r>
              <a:rPr sz="1600" spc="-10" dirty="0">
                <a:latin typeface="Trebuchet MS" panose="020B0603020202020204" pitchFamily="34" charset="0"/>
                <a:cs typeface="Times New Roman"/>
              </a:rPr>
              <a:t>единый </a:t>
            </a:r>
            <a:r>
              <a:rPr sz="1600" dirty="0">
                <a:latin typeface="Trebuchet MS" panose="020B0603020202020204" pitchFamily="34" charset="0"/>
                <a:cs typeface="Times New Roman"/>
              </a:rPr>
              <a:t>срок </a:t>
            </a:r>
            <a:r>
              <a:rPr sz="1600" spc="5" dirty="0">
                <a:latin typeface="Trebuchet MS" panose="020B0603020202020204" pitchFamily="34" charset="0"/>
                <a:cs typeface="Times New Roman"/>
              </a:rPr>
              <a:t>поставки</a:t>
            </a:r>
            <a:r>
              <a:rPr sz="1600" spc="85" dirty="0">
                <a:latin typeface="Trebuchet MS" panose="020B0603020202020204" pitchFamily="34" charset="0"/>
                <a:cs typeface="Times New Roman"/>
              </a:rPr>
              <a:t> </a:t>
            </a:r>
            <a:r>
              <a:rPr sz="1600" spc="-5" dirty="0">
                <a:latin typeface="Trebuchet MS" panose="020B0603020202020204" pitchFamily="34" charset="0"/>
                <a:cs typeface="Times New Roman"/>
              </a:rPr>
              <a:t>31.12.2019</a:t>
            </a:r>
            <a:endParaRPr sz="1600" dirty="0">
              <a:latin typeface="Trebuchet MS" panose="020B0603020202020204" pitchFamily="34" charset="0"/>
              <a:cs typeface="Times New Roman"/>
            </a:endParaRPr>
          </a:p>
          <a:p>
            <a:pPr>
              <a:spcBef>
                <a:spcPts val="10"/>
              </a:spcBef>
            </a:pPr>
            <a:endParaRPr sz="1500" dirty="0">
              <a:latin typeface="Trebuchet MS" panose="020B0603020202020204" pitchFamily="34" charset="0"/>
              <a:cs typeface="Times New Roman"/>
            </a:endParaRPr>
          </a:p>
          <a:p>
            <a:pPr marL="12700" marR="5080">
              <a:lnSpc>
                <a:spcPts val="1689"/>
              </a:lnSpc>
            </a:pPr>
            <a:r>
              <a:rPr sz="1600" b="1" spc="-10" dirty="0">
                <a:latin typeface="Trebuchet MS" panose="020B0603020202020204" pitchFamily="34" charset="0"/>
                <a:cs typeface="Times New Roman"/>
              </a:rPr>
              <a:t>Включив </a:t>
            </a:r>
            <a:r>
              <a:rPr sz="1600" b="1" spc="-5" dirty="0">
                <a:latin typeface="Trebuchet MS" panose="020B0603020202020204" pitchFamily="34" charset="0"/>
                <a:cs typeface="Times New Roman"/>
              </a:rPr>
              <a:t>в </a:t>
            </a:r>
            <a:r>
              <a:rPr sz="1600" b="1" spc="-15" dirty="0">
                <a:latin typeface="Trebuchet MS" panose="020B0603020202020204" pitchFamily="34" charset="0"/>
                <a:cs typeface="Times New Roman"/>
              </a:rPr>
              <a:t>Положение </a:t>
            </a:r>
            <a:r>
              <a:rPr sz="1600" b="1" spc="-5" dirty="0">
                <a:latin typeface="Trebuchet MS" panose="020B0603020202020204" pitchFamily="34" charset="0"/>
                <a:cs typeface="Times New Roman"/>
              </a:rPr>
              <a:t>о </a:t>
            </a:r>
            <a:r>
              <a:rPr sz="1600" b="1" spc="-10" dirty="0">
                <a:latin typeface="Trebuchet MS" panose="020B0603020202020204" pitchFamily="34" charset="0"/>
                <a:cs typeface="Times New Roman"/>
              </a:rPr>
              <a:t>закупке </a:t>
            </a:r>
            <a:r>
              <a:rPr sz="1600" b="1" spc="-5" dirty="0">
                <a:latin typeface="Trebuchet MS" panose="020B0603020202020204" pitchFamily="34" charset="0"/>
                <a:cs typeface="Times New Roman"/>
              </a:rPr>
              <a:t>(в </a:t>
            </a:r>
            <a:r>
              <a:rPr sz="1600" b="1" spc="-10" dirty="0">
                <a:latin typeface="Trebuchet MS" panose="020B0603020202020204" pitchFamily="34" charset="0"/>
                <a:cs typeface="Times New Roman"/>
              </a:rPr>
              <a:t>ред. от </a:t>
            </a:r>
            <a:r>
              <a:rPr sz="1600" b="1" dirty="0">
                <a:latin typeface="Trebuchet MS" panose="020B0603020202020204" pitchFamily="34" charset="0"/>
                <a:cs typeface="Times New Roman"/>
              </a:rPr>
              <a:t>07.06.2019) </a:t>
            </a:r>
            <a:r>
              <a:rPr sz="1600" b="1" spc="-5" dirty="0">
                <a:latin typeface="Trebuchet MS" panose="020B0603020202020204" pitchFamily="34" charset="0"/>
                <a:cs typeface="Times New Roman"/>
              </a:rPr>
              <a:t>право </a:t>
            </a:r>
            <a:r>
              <a:rPr sz="1600" b="1" spc="-10" dirty="0">
                <a:latin typeface="Trebuchet MS" panose="020B0603020202020204" pitchFamily="34" charset="0"/>
                <a:cs typeface="Times New Roman"/>
              </a:rPr>
              <a:t>заключения </a:t>
            </a:r>
            <a:r>
              <a:rPr sz="1600" b="1" spc="-15" dirty="0">
                <a:latin typeface="Trebuchet MS" panose="020B0603020202020204" pitchFamily="34" charset="0"/>
                <a:cs typeface="Times New Roman"/>
              </a:rPr>
              <a:t>договора </a:t>
            </a:r>
            <a:r>
              <a:rPr sz="1600" b="1" spc="-5" dirty="0">
                <a:latin typeface="Trebuchet MS" panose="020B0603020202020204" pitchFamily="34" charset="0"/>
                <a:cs typeface="Times New Roman"/>
              </a:rPr>
              <a:t>с  единственным </a:t>
            </a:r>
            <a:r>
              <a:rPr sz="1600" b="1" spc="-10" dirty="0">
                <a:latin typeface="Trebuchet MS" panose="020B0603020202020204" pitchFamily="34" charset="0"/>
                <a:cs typeface="Times New Roman"/>
              </a:rPr>
              <a:t>поставщиком (подрядчиком, </a:t>
            </a:r>
            <a:r>
              <a:rPr sz="1600" b="1" spc="-5" dirty="0">
                <a:latin typeface="Trebuchet MS" panose="020B0603020202020204" pitchFamily="34" charset="0"/>
                <a:cs typeface="Times New Roman"/>
              </a:rPr>
              <a:t>исполнителем), </a:t>
            </a:r>
            <a:r>
              <a:rPr sz="1600" b="1" spc="-10" dirty="0">
                <a:latin typeface="Trebuchet MS" panose="020B0603020202020204" pitchFamily="34" charset="0"/>
                <a:cs typeface="Times New Roman"/>
              </a:rPr>
              <a:t>стоимость </a:t>
            </a:r>
            <a:r>
              <a:rPr sz="1600" b="1" spc="-15" dirty="0">
                <a:latin typeface="Trebuchet MS" panose="020B0603020202020204" pitchFamily="34" charset="0"/>
                <a:cs typeface="Times New Roman"/>
              </a:rPr>
              <a:t>которого </a:t>
            </a:r>
            <a:r>
              <a:rPr sz="1600" b="1" spc="-5" dirty="0">
                <a:latin typeface="Trebuchet MS" panose="020B0603020202020204" pitchFamily="34" charset="0"/>
                <a:cs typeface="Times New Roman"/>
              </a:rPr>
              <a:t>не </a:t>
            </a:r>
            <a:r>
              <a:rPr sz="1600" b="1" spc="-5" dirty="0" err="1">
                <a:latin typeface="Trebuchet MS" panose="020B0603020202020204" pitchFamily="34" charset="0"/>
                <a:cs typeface="Times New Roman"/>
              </a:rPr>
              <a:t>превышает</a:t>
            </a:r>
            <a:r>
              <a:rPr sz="1600" b="1" spc="-5" dirty="0">
                <a:latin typeface="Trebuchet MS" panose="020B0603020202020204" pitchFamily="34" charset="0"/>
                <a:cs typeface="Times New Roman"/>
              </a:rPr>
              <a:t> </a:t>
            </a:r>
            <a:r>
              <a:rPr sz="1600" b="1" spc="-5" dirty="0" smtClean="0">
                <a:latin typeface="Trebuchet MS" panose="020B0603020202020204" pitchFamily="34" charset="0"/>
                <a:cs typeface="Times New Roman"/>
              </a:rPr>
              <a:t>3</a:t>
            </a:r>
            <a:r>
              <a:rPr lang="ru-RU" sz="1600" b="1" spc="-5" dirty="0" smtClean="0">
                <a:latin typeface="Trebuchet MS" panose="020B0603020202020204" pitchFamily="34" charset="0"/>
                <a:cs typeface="Times New Roman"/>
              </a:rPr>
              <a:t> </a:t>
            </a:r>
            <a:r>
              <a:rPr sz="1600" b="1" dirty="0" smtClean="0">
                <a:latin typeface="Trebuchet MS" panose="020B0603020202020204" pitchFamily="34" charset="0"/>
                <a:cs typeface="Times New Roman"/>
              </a:rPr>
              <a:t>000 </a:t>
            </a:r>
            <a:r>
              <a:rPr sz="1600" b="1" spc="-5" dirty="0">
                <a:latin typeface="Trebuchet MS" panose="020B0603020202020204" pitchFamily="34" charset="0"/>
                <a:cs typeface="Times New Roman"/>
              </a:rPr>
              <a:t>000,00 </a:t>
            </a:r>
            <a:r>
              <a:rPr sz="1600" b="1" spc="-15" dirty="0">
                <a:latin typeface="Trebuchet MS" panose="020B0603020202020204" pitchFamily="34" charset="0"/>
                <a:cs typeface="Times New Roman"/>
              </a:rPr>
              <a:t>руб</a:t>
            </a:r>
            <a:r>
              <a:rPr sz="1600" spc="-15" dirty="0">
                <a:latin typeface="Trebuchet MS" panose="020B0603020202020204" pitchFamily="34" charset="0"/>
                <a:cs typeface="Times New Roman"/>
              </a:rPr>
              <a:t>., </a:t>
            </a:r>
            <a:r>
              <a:rPr sz="1600" spc="-110" dirty="0">
                <a:latin typeface="Trebuchet MS" panose="020B0603020202020204" pitchFamily="34" charset="0"/>
                <a:cs typeface="Times New Roman"/>
              </a:rPr>
              <a:t>ГАУ </a:t>
            </a:r>
            <a:r>
              <a:rPr sz="1600" spc="-5" dirty="0">
                <a:latin typeface="Trebuchet MS" panose="020B0603020202020204" pitchFamily="34" charset="0"/>
                <a:cs typeface="Times New Roman"/>
              </a:rPr>
              <a:t>ДО "О" обеспечил </a:t>
            </a:r>
            <a:r>
              <a:rPr sz="1600" b="1" spc="-15" dirty="0">
                <a:latin typeface="Trebuchet MS" panose="020B0603020202020204" pitchFamily="34" charset="0"/>
                <a:cs typeface="Times New Roman"/>
              </a:rPr>
              <a:t>возможность </a:t>
            </a:r>
            <a:r>
              <a:rPr sz="1600" b="1" spc="-10" dirty="0">
                <a:latin typeface="Trebuchet MS" panose="020B0603020202020204" pitchFamily="34" charset="0"/>
                <a:cs typeface="Times New Roman"/>
              </a:rPr>
              <a:t>проведения закупки </a:t>
            </a:r>
            <a:r>
              <a:rPr sz="1600" b="1" spc="-5" dirty="0">
                <a:latin typeface="Trebuchet MS" panose="020B0603020202020204" pitchFamily="34" charset="0"/>
                <a:cs typeface="Times New Roman"/>
              </a:rPr>
              <a:t>с единственным  </a:t>
            </a:r>
            <a:r>
              <a:rPr sz="1600" b="1" spc="-10" dirty="0">
                <a:latin typeface="Trebuchet MS" panose="020B0603020202020204" pitchFamily="34" charset="0"/>
                <a:cs typeface="Times New Roman"/>
              </a:rPr>
              <a:t>поставщиком   </a:t>
            </a:r>
            <a:r>
              <a:rPr sz="1600" spc="-15" dirty="0">
                <a:latin typeface="Trebuchet MS" panose="020B0603020202020204" pitchFamily="34" charset="0"/>
                <a:cs typeface="Times New Roman"/>
              </a:rPr>
              <a:t>(подрядчиком,   </a:t>
            </a:r>
            <a:r>
              <a:rPr sz="1600" spc="-5" dirty="0" err="1" smtClean="0">
                <a:latin typeface="Trebuchet MS" panose="020B0603020202020204" pitchFamily="34" charset="0"/>
                <a:cs typeface="Times New Roman"/>
              </a:rPr>
              <a:t>исполнителем</a:t>
            </a:r>
            <a:r>
              <a:rPr sz="1600" spc="-5" dirty="0" smtClean="0">
                <a:latin typeface="Trebuchet MS" panose="020B0603020202020204" pitchFamily="34" charset="0"/>
                <a:cs typeface="Times New Roman"/>
              </a:rPr>
              <a:t>)</a:t>
            </a:r>
            <a:r>
              <a:rPr lang="ru-RU" sz="1600" spc="-5" dirty="0" smtClean="0">
                <a:latin typeface="Trebuchet MS" panose="020B0603020202020204" pitchFamily="34" charset="0"/>
                <a:cs typeface="Times New Roman"/>
              </a:rPr>
              <a:t> </a:t>
            </a:r>
            <a:r>
              <a:rPr sz="1600" spc="-5" dirty="0" smtClean="0">
                <a:latin typeface="Trebuchet MS" panose="020B0603020202020204" pitchFamily="34" charset="0"/>
                <a:cs typeface="Times New Roman"/>
              </a:rPr>
              <a:t>в </a:t>
            </a:r>
            <a:r>
              <a:rPr sz="1600" spc="-5" dirty="0" err="1" smtClean="0">
                <a:latin typeface="Trebuchet MS" panose="020B0603020202020204" pitchFamily="34" charset="0"/>
                <a:cs typeface="Times New Roman"/>
              </a:rPr>
              <a:t>любых</a:t>
            </a:r>
            <a:r>
              <a:rPr lang="ru-RU" sz="1600" spc="-5" dirty="0">
                <a:latin typeface="Trebuchet MS" panose="020B0603020202020204" pitchFamily="34" charset="0"/>
                <a:cs typeface="Times New Roman"/>
              </a:rPr>
              <a:t> </a:t>
            </a:r>
            <a:r>
              <a:rPr sz="1600" spc="-5" dirty="0" err="1" smtClean="0">
                <a:latin typeface="Trebuchet MS" panose="020B0603020202020204" pitchFamily="34" charset="0"/>
                <a:cs typeface="Times New Roman"/>
              </a:rPr>
              <a:t>случаях</a:t>
            </a:r>
            <a:r>
              <a:rPr sz="1600" spc="-5" dirty="0" smtClean="0">
                <a:latin typeface="Trebuchet MS" panose="020B0603020202020204" pitchFamily="34" charset="0"/>
                <a:cs typeface="Times New Roman"/>
              </a:rPr>
              <a:t>  </a:t>
            </a:r>
            <a:r>
              <a:rPr sz="1600" spc="-5" dirty="0">
                <a:latin typeface="Trebuchet MS" panose="020B0603020202020204" pitchFamily="34" charset="0"/>
                <a:cs typeface="Times New Roman"/>
              </a:rPr>
              <a:t>и  </a:t>
            </a:r>
            <a:r>
              <a:rPr sz="1600" spc="-5" dirty="0" err="1" smtClean="0">
                <a:latin typeface="Trebuchet MS" panose="020B0603020202020204" pitchFamily="34" charset="0"/>
                <a:cs typeface="Times New Roman"/>
              </a:rPr>
              <a:t>при</a:t>
            </a:r>
            <a:r>
              <a:rPr lang="ru-RU" sz="1600" spc="-5" dirty="0">
                <a:latin typeface="Trebuchet MS" panose="020B0603020202020204" pitchFamily="34" charset="0"/>
                <a:cs typeface="Times New Roman"/>
              </a:rPr>
              <a:t> </a:t>
            </a:r>
            <a:r>
              <a:rPr sz="1600" spc="-5" dirty="0" err="1" smtClean="0">
                <a:latin typeface="Trebuchet MS" panose="020B0603020202020204" pitchFamily="34" charset="0"/>
                <a:cs typeface="Times New Roman"/>
              </a:rPr>
              <a:t>любых</a:t>
            </a:r>
            <a:r>
              <a:rPr lang="ru-RU" sz="1600" spc="-5" dirty="0">
                <a:latin typeface="Trebuchet MS" panose="020B0603020202020204" pitchFamily="34" charset="0"/>
                <a:cs typeface="Times New Roman"/>
              </a:rPr>
              <a:t> </a:t>
            </a:r>
            <a:r>
              <a:rPr sz="1600" dirty="0" err="1" smtClean="0">
                <a:latin typeface="Trebuchet MS" panose="020B0603020202020204" pitchFamily="34" charset="0"/>
                <a:cs typeface="Times New Roman"/>
              </a:rPr>
              <a:t>потребностях</a:t>
            </a:r>
            <a:r>
              <a:rPr lang="ru-RU" sz="1600" dirty="0" smtClean="0">
                <a:latin typeface="Trebuchet MS" panose="020B0603020202020204" pitchFamily="34" charset="0"/>
                <a:cs typeface="Times New Roman"/>
              </a:rPr>
              <a:t> </a:t>
            </a:r>
            <a:r>
              <a:rPr sz="1600" spc="-5" dirty="0" err="1" smtClean="0">
                <a:latin typeface="Trebuchet MS" panose="020B0603020202020204" pitchFamily="34" charset="0"/>
                <a:cs typeface="Times New Roman"/>
              </a:rPr>
              <a:t>без</a:t>
            </a:r>
            <a:r>
              <a:rPr lang="ru-RU" sz="1600" spc="-5" dirty="0" smtClean="0">
                <a:latin typeface="Trebuchet MS" panose="020B0603020202020204" pitchFamily="34" charset="0"/>
                <a:cs typeface="Times New Roman"/>
              </a:rPr>
              <a:t> </a:t>
            </a:r>
            <a:r>
              <a:rPr sz="1600" spc="-5" dirty="0" err="1" smtClean="0">
                <a:latin typeface="Trebuchet MS" panose="020B0603020202020204" pitchFamily="34" charset="0"/>
                <a:cs typeface="Times New Roman"/>
              </a:rPr>
              <a:t>проведения</a:t>
            </a:r>
            <a:r>
              <a:rPr sz="1600" spc="240" dirty="0" smtClean="0">
                <a:latin typeface="Trebuchet MS" panose="020B0603020202020204" pitchFamily="34" charset="0"/>
                <a:cs typeface="Times New Roman"/>
              </a:rPr>
              <a:t> </a:t>
            </a:r>
            <a:r>
              <a:rPr sz="1600" spc="-15" dirty="0">
                <a:latin typeface="Trebuchet MS" panose="020B0603020202020204" pitchFamily="34" charset="0"/>
                <a:cs typeface="Times New Roman"/>
              </a:rPr>
              <a:t>конкурентных</a:t>
            </a:r>
            <a:r>
              <a:rPr sz="1600" spc="265" dirty="0">
                <a:latin typeface="Trebuchet MS" panose="020B0603020202020204" pitchFamily="34" charset="0"/>
                <a:cs typeface="Times New Roman"/>
              </a:rPr>
              <a:t> </a:t>
            </a:r>
            <a:r>
              <a:rPr sz="1600" spc="-5" dirty="0">
                <a:latin typeface="Trebuchet MS" panose="020B0603020202020204" pitchFamily="34" charset="0"/>
                <a:cs typeface="Times New Roman"/>
              </a:rPr>
              <a:t>процедур,</a:t>
            </a:r>
            <a:r>
              <a:rPr sz="1600" spc="240" dirty="0">
                <a:latin typeface="Trebuchet MS" panose="020B0603020202020204" pitchFamily="34" charset="0"/>
                <a:cs typeface="Times New Roman"/>
              </a:rPr>
              <a:t> </a:t>
            </a:r>
            <a:r>
              <a:rPr sz="1600" b="1" spc="-5" dirty="0">
                <a:latin typeface="Trebuchet MS" panose="020B0603020202020204" pitchFamily="34" charset="0"/>
                <a:cs typeface="Times New Roman"/>
              </a:rPr>
              <a:t>независимо</a:t>
            </a:r>
            <a:r>
              <a:rPr sz="1600" b="1" spc="250" dirty="0">
                <a:latin typeface="Trebuchet MS" panose="020B0603020202020204" pitchFamily="34" charset="0"/>
                <a:cs typeface="Times New Roman"/>
              </a:rPr>
              <a:t> </a:t>
            </a:r>
            <a:r>
              <a:rPr sz="1600" b="1" spc="-10" dirty="0">
                <a:latin typeface="Trebuchet MS" panose="020B0603020202020204" pitchFamily="34" charset="0"/>
                <a:cs typeface="Times New Roman"/>
              </a:rPr>
              <a:t>от</a:t>
            </a:r>
            <a:r>
              <a:rPr sz="1600" b="1" spc="220" dirty="0">
                <a:latin typeface="Trebuchet MS" panose="020B0603020202020204" pitchFamily="34" charset="0"/>
                <a:cs typeface="Times New Roman"/>
              </a:rPr>
              <a:t> </a:t>
            </a:r>
            <a:r>
              <a:rPr sz="1600" b="1" dirty="0">
                <a:latin typeface="Trebuchet MS" panose="020B0603020202020204" pitchFamily="34" charset="0"/>
                <a:cs typeface="Times New Roman"/>
              </a:rPr>
              <a:t>наличия</a:t>
            </a:r>
            <a:r>
              <a:rPr sz="1600" b="1" spc="240" dirty="0">
                <a:latin typeface="Trebuchet MS" panose="020B0603020202020204" pitchFamily="34" charset="0"/>
                <a:cs typeface="Times New Roman"/>
              </a:rPr>
              <a:t> </a:t>
            </a:r>
            <a:r>
              <a:rPr sz="1600" b="1" spc="-10" dirty="0">
                <a:latin typeface="Trebuchet MS" panose="020B0603020202020204" pitchFamily="34" charset="0"/>
                <a:cs typeface="Times New Roman"/>
              </a:rPr>
              <a:t>конкурентного</a:t>
            </a:r>
            <a:r>
              <a:rPr sz="1600" b="1" spc="254" dirty="0">
                <a:latin typeface="Trebuchet MS" panose="020B0603020202020204" pitchFamily="34" charset="0"/>
                <a:cs typeface="Times New Roman"/>
              </a:rPr>
              <a:t> </a:t>
            </a:r>
            <a:r>
              <a:rPr sz="1600" b="1" spc="-5" dirty="0">
                <a:latin typeface="Trebuchet MS" panose="020B0603020202020204" pitchFamily="34" charset="0"/>
                <a:cs typeface="Times New Roman"/>
              </a:rPr>
              <a:t>рынка,</a:t>
            </a:r>
            <a:r>
              <a:rPr sz="1600" b="1" spc="240" dirty="0">
                <a:latin typeface="Trebuchet MS" panose="020B0603020202020204" pitchFamily="34" charset="0"/>
                <a:cs typeface="Times New Roman"/>
              </a:rPr>
              <a:t> </a:t>
            </a:r>
            <a:r>
              <a:rPr sz="1600" b="1" spc="-15" dirty="0">
                <a:latin typeface="Trebuchet MS" panose="020B0603020202020204" pitchFamily="34" charset="0"/>
                <a:cs typeface="Times New Roman"/>
              </a:rPr>
              <a:t>что,</a:t>
            </a:r>
            <a:r>
              <a:rPr sz="1600" b="1" spc="240" dirty="0">
                <a:latin typeface="Trebuchet MS" panose="020B0603020202020204" pitchFamily="34" charset="0"/>
                <a:cs typeface="Times New Roman"/>
              </a:rPr>
              <a:t> </a:t>
            </a:r>
            <a:r>
              <a:rPr sz="1600" b="1" spc="-5" dirty="0">
                <a:latin typeface="Trebuchet MS" panose="020B0603020202020204" pitchFamily="34" charset="0"/>
                <a:cs typeface="Times New Roman"/>
              </a:rPr>
              <a:t>в</a:t>
            </a:r>
            <a:r>
              <a:rPr sz="1600" b="1" spc="250" dirty="0">
                <a:latin typeface="Trebuchet MS" panose="020B0603020202020204" pitchFamily="34" charset="0"/>
                <a:cs typeface="Times New Roman"/>
              </a:rPr>
              <a:t> </a:t>
            </a:r>
            <a:r>
              <a:rPr sz="1600" b="1" spc="-5" dirty="0" err="1" smtClean="0">
                <a:latin typeface="Trebuchet MS" panose="020B0603020202020204" pitchFamily="34" charset="0"/>
                <a:cs typeface="Times New Roman"/>
              </a:rPr>
              <a:t>свою</a:t>
            </a:r>
            <a:r>
              <a:rPr lang="ru-RU" sz="1600" b="1" spc="-5" dirty="0" smtClean="0">
                <a:latin typeface="Trebuchet MS" panose="020B0603020202020204" pitchFamily="34" charset="0"/>
                <a:cs typeface="Times New Roman"/>
              </a:rPr>
              <a:t> </a:t>
            </a:r>
            <a:r>
              <a:rPr sz="1600" b="1" spc="-10" dirty="0" err="1" smtClean="0">
                <a:latin typeface="Trebuchet MS" panose="020B0603020202020204" pitchFamily="34" charset="0"/>
                <a:cs typeface="Times New Roman"/>
              </a:rPr>
              <a:t>очередь</a:t>
            </a:r>
            <a:r>
              <a:rPr sz="1600" b="1" spc="-10" dirty="0">
                <a:latin typeface="Trebuchet MS" panose="020B0603020202020204" pitchFamily="34" charset="0"/>
                <a:cs typeface="Times New Roman"/>
              </a:rPr>
              <a:t>, приводит </a:t>
            </a:r>
            <a:r>
              <a:rPr sz="1600" b="1" spc="-5" dirty="0">
                <a:latin typeface="Trebuchet MS" panose="020B0603020202020204" pitchFamily="34" charset="0"/>
                <a:cs typeface="Times New Roman"/>
              </a:rPr>
              <a:t>к дискриминации и ограничению</a:t>
            </a:r>
            <a:r>
              <a:rPr sz="1600" b="1" spc="125" dirty="0">
                <a:latin typeface="Trebuchet MS" panose="020B0603020202020204" pitchFamily="34" charset="0"/>
                <a:cs typeface="Times New Roman"/>
              </a:rPr>
              <a:t> </a:t>
            </a:r>
            <a:r>
              <a:rPr sz="1600" b="1" spc="-5" dirty="0">
                <a:latin typeface="Trebuchet MS" panose="020B0603020202020204" pitchFamily="34" charset="0"/>
                <a:cs typeface="Times New Roman"/>
              </a:rPr>
              <a:t>конкуренции.</a:t>
            </a:r>
            <a:endParaRPr sz="1600" dirty="0">
              <a:latin typeface="Trebuchet MS" panose="020B0603020202020204" pitchFamily="34" charset="0"/>
              <a:cs typeface="Times New Roman"/>
            </a:endParaRPr>
          </a:p>
          <a:p>
            <a:pPr marL="12700" marR="6350">
              <a:lnSpc>
                <a:spcPct val="88500"/>
              </a:lnSpc>
              <a:spcBef>
                <a:spcPts val="110"/>
              </a:spcBef>
            </a:pPr>
            <a:r>
              <a:rPr sz="1600" spc="-15" dirty="0">
                <a:latin typeface="Trebuchet MS" panose="020B0603020202020204" pitchFamily="34" charset="0"/>
                <a:cs typeface="Times New Roman"/>
              </a:rPr>
              <a:t>Как </a:t>
            </a:r>
            <a:r>
              <a:rPr sz="1600" spc="-5" dirty="0">
                <a:latin typeface="Trebuchet MS" panose="020B0603020202020204" pitchFamily="34" charset="0"/>
                <a:cs typeface="Times New Roman"/>
              </a:rPr>
              <a:t>ранее было </a:t>
            </a:r>
            <a:r>
              <a:rPr sz="1600" spc="-10" dirty="0">
                <a:latin typeface="Trebuchet MS" panose="020B0603020202020204" pitchFamily="34" charset="0"/>
                <a:cs typeface="Times New Roman"/>
              </a:rPr>
              <a:t>отмечено, </a:t>
            </a:r>
            <a:r>
              <a:rPr sz="1600" spc="-5" dirty="0">
                <a:latin typeface="Trebuchet MS" panose="020B0603020202020204" pitchFamily="34" charset="0"/>
                <a:cs typeface="Times New Roman"/>
              </a:rPr>
              <a:t>изначально, п. 22.3 </a:t>
            </a:r>
            <a:r>
              <a:rPr sz="1600" spc="-10" dirty="0">
                <a:latin typeface="Trebuchet MS" panose="020B0603020202020204" pitchFamily="34" charset="0"/>
                <a:cs typeface="Times New Roman"/>
              </a:rPr>
              <a:t>Положения </a:t>
            </a:r>
            <a:r>
              <a:rPr sz="1600" spc="-5" dirty="0">
                <a:latin typeface="Trebuchet MS" panose="020B0603020202020204" pitchFamily="34" charset="0"/>
                <a:cs typeface="Times New Roman"/>
              </a:rPr>
              <a:t>возможность </a:t>
            </a:r>
            <a:r>
              <a:rPr sz="1600" dirty="0">
                <a:latin typeface="Trebuchet MS" panose="020B0603020202020204" pitchFamily="34" charset="0"/>
                <a:cs typeface="Times New Roman"/>
              </a:rPr>
              <a:t>применения </a:t>
            </a:r>
            <a:r>
              <a:rPr sz="1600" spc="-5" dirty="0" err="1">
                <a:latin typeface="Trebuchet MS" panose="020B0603020202020204" pitchFamily="34" charset="0"/>
                <a:cs typeface="Times New Roman"/>
              </a:rPr>
              <a:t>прямой</a:t>
            </a:r>
            <a:r>
              <a:rPr sz="1600" spc="-5" dirty="0">
                <a:latin typeface="Trebuchet MS" panose="020B0603020202020204" pitchFamily="34" charset="0"/>
                <a:cs typeface="Times New Roman"/>
              </a:rPr>
              <a:t> </a:t>
            </a:r>
            <a:r>
              <a:rPr sz="1600" spc="-5" dirty="0" err="1" smtClean="0">
                <a:latin typeface="Trebuchet MS" panose="020B0603020202020204" pitchFamily="34" charset="0"/>
                <a:cs typeface="Times New Roman"/>
              </a:rPr>
              <a:t>закупки</a:t>
            </a:r>
            <a:r>
              <a:rPr lang="ru-RU" sz="1600" spc="-5" dirty="0" smtClean="0">
                <a:latin typeface="Trebuchet MS" panose="020B0603020202020204" pitchFamily="34" charset="0"/>
                <a:cs typeface="Times New Roman"/>
              </a:rPr>
              <a:t> </a:t>
            </a:r>
            <a:r>
              <a:rPr sz="1600" spc="-5" dirty="0" smtClean="0">
                <a:latin typeface="Trebuchet MS" panose="020B0603020202020204" pitchFamily="34" charset="0"/>
                <a:cs typeface="Times New Roman"/>
              </a:rPr>
              <a:t> </a:t>
            </a:r>
            <a:r>
              <a:rPr sz="1600" spc="-5" dirty="0">
                <a:latin typeface="Trebuchet MS" panose="020B0603020202020204" pitchFamily="34" charset="0"/>
                <a:cs typeface="Times New Roman"/>
              </a:rPr>
              <a:t>ограничивалась </a:t>
            </a:r>
            <a:r>
              <a:rPr sz="1600" dirty="0">
                <a:latin typeface="Trebuchet MS" panose="020B0603020202020204" pitchFamily="34" charset="0"/>
                <a:cs typeface="Times New Roman"/>
              </a:rPr>
              <a:t>ценой </a:t>
            </a:r>
            <a:r>
              <a:rPr sz="1600" spc="-15" dirty="0">
                <a:latin typeface="Trebuchet MS" panose="020B0603020202020204" pitchFamily="34" charset="0"/>
                <a:cs typeface="Times New Roman"/>
              </a:rPr>
              <a:t>одного </a:t>
            </a:r>
            <a:r>
              <a:rPr sz="1600" spc="-10" dirty="0">
                <a:latin typeface="Trebuchet MS" panose="020B0603020202020204" pitchFamily="34" charset="0"/>
                <a:cs typeface="Times New Roman"/>
              </a:rPr>
              <a:t>договора </a:t>
            </a:r>
            <a:r>
              <a:rPr sz="1600" dirty="0">
                <a:latin typeface="Trebuchet MS" panose="020B0603020202020204" pitchFamily="34" charset="0"/>
                <a:cs typeface="Times New Roman"/>
              </a:rPr>
              <a:t>не </a:t>
            </a:r>
            <a:r>
              <a:rPr sz="1600" spc="-5" dirty="0">
                <a:latin typeface="Trebuchet MS" panose="020B0603020202020204" pitchFamily="34" charset="0"/>
                <a:cs typeface="Times New Roman"/>
              </a:rPr>
              <a:t>более 1 </a:t>
            </a:r>
            <a:r>
              <a:rPr sz="1600" dirty="0">
                <a:latin typeface="Trebuchet MS" panose="020B0603020202020204" pitchFamily="34" charset="0"/>
                <a:cs typeface="Times New Roman"/>
              </a:rPr>
              <a:t>000 000,00 </a:t>
            </a:r>
            <a:r>
              <a:rPr sz="1600" spc="-15" dirty="0">
                <a:latin typeface="Trebuchet MS" panose="020B0603020202020204" pitchFamily="34" charset="0"/>
                <a:cs typeface="Times New Roman"/>
              </a:rPr>
              <a:t>руб. </a:t>
            </a:r>
            <a:r>
              <a:rPr sz="1600" spc="-5" dirty="0">
                <a:latin typeface="Trebuchet MS" panose="020B0603020202020204" pitchFamily="34" charset="0"/>
                <a:cs typeface="Times New Roman"/>
              </a:rPr>
              <a:t>Мотивированное объяснение  </a:t>
            </a:r>
            <a:r>
              <a:rPr sz="1600" dirty="0">
                <a:latin typeface="Trebuchet MS" panose="020B0603020202020204" pitchFamily="34" charset="0"/>
                <a:cs typeface="Times New Roman"/>
              </a:rPr>
              <a:t>причин </a:t>
            </a:r>
            <a:r>
              <a:rPr sz="1600" spc="5" dirty="0">
                <a:latin typeface="Trebuchet MS" panose="020B0603020202020204" pitchFamily="34" charset="0"/>
                <a:cs typeface="Times New Roman"/>
              </a:rPr>
              <a:t>внесения </a:t>
            </a:r>
            <a:r>
              <a:rPr sz="1600" spc="-10" dirty="0">
                <a:latin typeface="Trebuchet MS" panose="020B0603020202020204" pitchFamily="34" charset="0"/>
                <a:cs typeface="Times New Roman"/>
              </a:rPr>
              <a:t>вышеуказанных </a:t>
            </a:r>
            <a:r>
              <a:rPr sz="1600" spc="-5" dirty="0">
                <a:latin typeface="Trebuchet MS" panose="020B0603020202020204" pitchFamily="34" charset="0"/>
                <a:cs typeface="Times New Roman"/>
              </a:rPr>
              <a:t>изменений в </a:t>
            </a:r>
            <a:r>
              <a:rPr sz="1600" spc="-30" dirty="0">
                <a:latin typeface="Trebuchet MS" panose="020B0603020202020204" pitchFamily="34" charset="0"/>
                <a:cs typeface="Times New Roman"/>
              </a:rPr>
              <a:t>ходе </a:t>
            </a:r>
            <a:r>
              <a:rPr sz="1600" spc="-5" dirty="0">
                <a:latin typeface="Trebuchet MS" panose="020B0603020202020204" pitchFamily="34" charset="0"/>
                <a:cs typeface="Times New Roman"/>
              </a:rPr>
              <a:t>рассмотрения дела </a:t>
            </a:r>
            <a:r>
              <a:rPr sz="1600" spc="-110" dirty="0">
                <a:latin typeface="Trebuchet MS" panose="020B0603020202020204" pitchFamily="34" charset="0"/>
                <a:cs typeface="Times New Roman"/>
              </a:rPr>
              <a:t>ГАУ </a:t>
            </a:r>
            <a:r>
              <a:rPr sz="1600" spc="-5" dirty="0">
                <a:latin typeface="Trebuchet MS" panose="020B0603020202020204" pitchFamily="34" charset="0"/>
                <a:cs typeface="Times New Roman"/>
              </a:rPr>
              <a:t>ДО "О" документально </a:t>
            </a:r>
            <a:r>
              <a:rPr sz="1600" spc="5" dirty="0">
                <a:latin typeface="Trebuchet MS" panose="020B0603020202020204" pitchFamily="34" charset="0"/>
                <a:cs typeface="Times New Roman"/>
              </a:rPr>
              <a:t>не  </a:t>
            </a:r>
            <a:r>
              <a:rPr sz="1600" dirty="0">
                <a:latin typeface="Trebuchet MS" panose="020B0603020202020204" pitchFamily="34" charset="0"/>
                <a:cs typeface="Times New Roman"/>
              </a:rPr>
              <a:t>обосновало </a:t>
            </a:r>
            <a:r>
              <a:rPr sz="1600" spc="-5" dirty="0">
                <a:latin typeface="Trebuchet MS" panose="020B0603020202020204" pitchFamily="34" charset="0"/>
                <a:cs typeface="Times New Roman"/>
              </a:rPr>
              <a:t>и не</a:t>
            </a:r>
            <a:r>
              <a:rPr sz="1600" spc="-25" dirty="0">
                <a:latin typeface="Trebuchet MS" panose="020B0603020202020204" pitchFamily="34" charset="0"/>
                <a:cs typeface="Times New Roman"/>
              </a:rPr>
              <a:t> </a:t>
            </a:r>
            <a:r>
              <a:rPr sz="1600" spc="-10" dirty="0">
                <a:latin typeface="Trebuchet MS" panose="020B0603020202020204" pitchFamily="34" charset="0"/>
                <a:cs typeface="Times New Roman"/>
              </a:rPr>
              <a:t>подтвердило.</a:t>
            </a:r>
            <a:endParaRPr sz="1600" dirty="0">
              <a:latin typeface="Trebuchet MS" panose="020B0603020202020204" pitchFamily="34" charset="0"/>
              <a:cs typeface="Times New Roman"/>
            </a:endParaRPr>
          </a:p>
          <a:p>
            <a:pPr>
              <a:spcBef>
                <a:spcPts val="30"/>
              </a:spcBef>
            </a:pPr>
            <a:endParaRPr sz="1450" dirty="0">
              <a:latin typeface="Trebuchet MS" panose="020B0603020202020204" pitchFamily="34" charset="0"/>
              <a:cs typeface="Times New Roman"/>
            </a:endParaRPr>
          </a:p>
          <a:p>
            <a:pPr marL="161925" marR="163195">
              <a:lnSpc>
                <a:spcPct val="88400"/>
              </a:lnSpc>
            </a:pPr>
            <a:r>
              <a:rPr sz="1600" spc="-5" dirty="0">
                <a:latin typeface="Trebuchet MS" panose="020B0603020202020204" pitchFamily="34" charset="0"/>
                <a:cs typeface="Times New Roman"/>
              </a:rPr>
              <a:t>Фактически, </a:t>
            </a:r>
            <a:r>
              <a:rPr sz="1600" b="1" spc="-10" dirty="0">
                <a:solidFill>
                  <a:srgbClr val="C0504D"/>
                </a:solidFill>
                <a:latin typeface="Trebuchet MS" panose="020B0603020202020204" pitchFamily="34" charset="0"/>
                <a:cs typeface="Times New Roman"/>
              </a:rPr>
              <a:t>исследуемые контракты </a:t>
            </a:r>
            <a:r>
              <a:rPr sz="1600" b="1" spc="-15" dirty="0">
                <a:solidFill>
                  <a:srgbClr val="C0504D"/>
                </a:solidFill>
                <a:latin typeface="Trebuchet MS" panose="020B0603020202020204" pitchFamily="34" charset="0"/>
                <a:cs typeface="Times New Roman"/>
              </a:rPr>
              <a:t>образуют </a:t>
            </a:r>
            <a:r>
              <a:rPr sz="1600" b="1" spc="-10" dirty="0">
                <a:solidFill>
                  <a:srgbClr val="C0504D"/>
                </a:solidFill>
                <a:latin typeface="Trebuchet MS" panose="020B0603020202020204" pitchFamily="34" charset="0"/>
                <a:cs typeface="Times New Roman"/>
              </a:rPr>
              <a:t>единую </a:t>
            </a:r>
            <a:r>
              <a:rPr sz="1600" b="1" spc="-30" dirty="0">
                <a:solidFill>
                  <a:srgbClr val="C0504D"/>
                </a:solidFill>
                <a:latin typeface="Trebuchet MS" panose="020B0603020202020204" pitchFamily="34" charset="0"/>
                <a:cs typeface="Times New Roman"/>
              </a:rPr>
              <a:t>сделку, </a:t>
            </a:r>
            <a:r>
              <a:rPr sz="1600" b="1" spc="-10" dirty="0">
                <a:solidFill>
                  <a:srgbClr val="C0504D"/>
                </a:solidFill>
                <a:latin typeface="Trebuchet MS" panose="020B0603020202020204" pitchFamily="34" charset="0"/>
                <a:cs typeface="Times New Roman"/>
              </a:rPr>
              <a:t>искусственно раздробленную </a:t>
            </a:r>
            <a:r>
              <a:rPr sz="1600" b="1" spc="-5" dirty="0">
                <a:solidFill>
                  <a:srgbClr val="C0504D"/>
                </a:solidFill>
                <a:latin typeface="Trebuchet MS" panose="020B0603020202020204" pitchFamily="34" charset="0"/>
                <a:cs typeface="Times New Roman"/>
              </a:rPr>
              <a:t>и  оформленную </a:t>
            </a:r>
            <a:r>
              <a:rPr sz="1600" b="1" spc="-10" dirty="0">
                <a:solidFill>
                  <a:srgbClr val="C0504D"/>
                </a:solidFill>
                <a:latin typeface="Trebuchet MS" panose="020B0603020202020204" pitchFamily="34" charset="0"/>
                <a:cs typeface="Times New Roman"/>
              </a:rPr>
              <a:t>самостоятельными </a:t>
            </a:r>
            <a:r>
              <a:rPr sz="1600" b="1" spc="-15" dirty="0">
                <a:solidFill>
                  <a:srgbClr val="C0504D"/>
                </a:solidFill>
                <a:latin typeface="Trebuchet MS" panose="020B0603020202020204" pitchFamily="34" charset="0"/>
                <a:cs typeface="Times New Roman"/>
              </a:rPr>
              <a:t>договорами </a:t>
            </a:r>
            <a:r>
              <a:rPr sz="1600" b="1" spc="-5" dirty="0">
                <a:solidFill>
                  <a:srgbClr val="C0504D"/>
                </a:solidFill>
                <a:latin typeface="Trebuchet MS" panose="020B0603020202020204" pitchFamily="34" charset="0"/>
                <a:cs typeface="Times New Roman"/>
              </a:rPr>
              <a:t>для </a:t>
            </a:r>
            <a:r>
              <a:rPr sz="1600" b="1" spc="-10" dirty="0">
                <a:solidFill>
                  <a:srgbClr val="C0504D"/>
                </a:solidFill>
                <a:latin typeface="Trebuchet MS" panose="020B0603020202020204" pitchFamily="34" charset="0"/>
                <a:cs typeface="Times New Roman"/>
              </a:rPr>
              <a:t>формального </a:t>
            </a:r>
            <a:r>
              <a:rPr sz="1600" b="1" spc="-15" dirty="0">
                <a:solidFill>
                  <a:srgbClr val="C0504D"/>
                </a:solidFill>
                <a:latin typeface="Trebuchet MS" panose="020B0603020202020204" pitchFamily="34" charset="0"/>
                <a:cs typeface="Times New Roman"/>
              </a:rPr>
              <a:t>соблюдения </a:t>
            </a:r>
            <a:r>
              <a:rPr sz="1600" b="1" spc="-5" dirty="0">
                <a:solidFill>
                  <a:srgbClr val="C0504D"/>
                </a:solidFill>
                <a:latin typeface="Trebuchet MS" panose="020B0603020202020204" pitchFamily="34" charset="0"/>
                <a:cs typeface="Times New Roman"/>
              </a:rPr>
              <a:t>ограничений,  </a:t>
            </a:r>
            <a:r>
              <a:rPr sz="1600" b="1" spc="-10" dirty="0">
                <a:solidFill>
                  <a:srgbClr val="C0504D"/>
                </a:solidFill>
                <a:latin typeface="Trebuchet MS" panose="020B0603020202020204" pitchFamily="34" charset="0"/>
                <a:cs typeface="Times New Roman"/>
              </a:rPr>
              <a:t>предусмотренных Законом </a:t>
            </a:r>
            <a:r>
              <a:rPr sz="1600" b="1" spc="-5" dirty="0">
                <a:solidFill>
                  <a:srgbClr val="C0504D"/>
                </a:solidFill>
                <a:latin typeface="Trebuchet MS" panose="020B0603020202020204" pitchFamily="34" charset="0"/>
                <a:cs typeface="Times New Roman"/>
              </a:rPr>
              <a:t>о </a:t>
            </a:r>
            <a:r>
              <a:rPr sz="1600" b="1" spc="-10" dirty="0">
                <a:solidFill>
                  <a:srgbClr val="C0504D"/>
                </a:solidFill>
                <a:latin typeface="Trebuchet MS" panose="020B0603020202020204" pitchFamily="34" charset="0"/>
                <a:cs typeface="Times New Roman"/>
              </a:rPr>
              <a:t>закупках, </a:t>
            </a:r>
            <a:r>
              <a:rPr sz="1600" spc="-15" dirty="0">
                <a:latin typeface="Trebuchet MS" panose="020B0603020202020204" pitchFamily="34" charset="0"/>
                <a:cs typeface="Times New Roman"/>
              </a:rPr>
              <a:t>Положением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закупках </a:t>
            </a:r>
            <a:r>
              <a:rPr sz="1600" spc="-5" dirty="0">
                <a:latin typeface="Trebuchet MS" panose="020B0603020202020204" pitchFamily="34" charset="0"/>
                <a:cs typeface="Times New Roman"/>
              </a:rPr>
              <a:t>учреждения и</a:t>
            </a:r>
            <a:r>
              <a:rPr sz="1600" spc="210" dirty="0">
                <a:latin typeface="Trebuchet MS" panose="020B0603020202020204" pitchFamily="34" charset="0"/>
                <a:cs typeface="Times New Roman"/>
              </a:rPr>
              <a:t> </a:t>
            </a:r>
            <a:r>
              <a:rPr sz="1600" dirty="0">
                <a:latin typeface="Trebuchet MS" panose="020B0603020202020204" pitchFamily="34" charset="0"/>
                <a:cs typeface="Times New Roman"/>
              </a:rPr>
              <a:t>135-ФЗ.</a:t>
            </a:r>
          </a:p>
          <a:p>
            <a:pPr>
              <a:spcBef>
                <a:spcPts val="35"/>
              </a:spcBef>
            </a:pPr>
            <a:endParaRPr sz="1450" dirty="0">
              <a:latin typeface="Trebuchet MS" panose="020B0603020202020204" pitchFamily="34" charset="0"/>
              <a:cs typeface="Times New Roman"/>
            </a:endParaRPr>
          </a:p>
          <a:p>
            <a:pPr marL="12700" marR="6985">
              <a:lnSpc>
                <a:spcPct val="88600"/>
              </a:lnSpc>
              <a:spcBef>
                <a:spcPts val="5"/>
              </a:spcBef>
            </a:pPr>
            <a:r>
              <a:rPr sz="1600" spc="-20" dirty="0">
                <a:latin typeface="Trebuchet MS" panose="020B0603020202020204" pitchFamily="34" charset="0"/>
                <a:cs typeface="Times New Roman"/>
              </a:rPr>
              <a:t>Комиссия </a:t>
            </a:r>
            <a:r>
              <a:rPr sz="1600" spc="-15" dirty="0">
                <a:latin typeface="Trebuchet MS" panose="020B0603020202020204" pitchFamily="34" charset="0"/>
                <a:cs typeface="Times New Roman"/>
              </a:rPr>
              <a:t>Оренбургского </a:t>
            </a:r>
            <a:r>
              <a:rPr sz="1600" spc="-85" dirty="0">
                <a:latin typeface="Trebuchet MS" panose="020B0603020202020204" pitchFamily="34" charset="0"/>
                <a:cs typeface="Times New Roman"/>
              </a:rPr>
              <a:t>УФАС </a:t>
            </a:r>
            <a:r>
              <a:rPr sz="1600" spc="-5" dirty="0">
                <a:latin typeface="Trebuchet MS" panose="020B0603020202020204" pitchFamily="34" charset="0"/>
                <a:cs typeface="Times New Roman"/>
              </a:rPr>
              <a:t>России по рассмотрению </a:t>
            </a:r>
            <a:r>
              <a:rPr sz="1600" dirty="0">
                <a:latin typeface="Trebuchet MS" panose="020B0603020202020204" pitchFamily="34" charset="0"/>
                <a:cs typeface="Times New Roman"/>
              </a:rPr>
              <a:t>дела </a:t>
            </a:r>
            <a:r>
              <a:rPr sz="1600" spc="-5" dirty="0">
                <a:latin typeface="Trebuchet MS" panose="020B0603020202020204" pitchFamily="34" charset="0"/>
                <a:cs typeface="Times New Roman"/>
              </a:rPr>
              <a:t>N </a:t>
            </a:r>
            <a:r>
              <a:rPr sz="1600" dirty="0">
                <a:latin typeface="Trebuchet MS" panose="020B0603020202020204" pitchFamily="34" charset="0"/>
                <a:cs typeface="Times New Roman"/>
              </a:rPr>
              <a:t>056/01/17-587/2020 </a:t>
            </a:r>
            <a:r>
              <a:rPr sz="1600" spc="-15" dirty="0">
                <a:latin typeface="Trebuchet MS" panose="020B0603020202020204" pitchFamily="34" charset="0"/>
                <a:cs typeface="Times New Roman"/>
              </a:rPr>
              <a:t>приходит </a:t>
            </a:r>
            <a:r>
              <a:rPr sz="1600" spc="-5" dirty="0">
                <a:latin typeface="Trebuchet MS" panose="020B0603020202020204" pitchFamily="34" charset="0"/>
                <a:cs typeface="Times New Roman"/>
              </a:rPr>
              <a:t>к  </a:t>
            </a:r>
            <a:r>
              <a:rPr sz="1600" spc="-15" dirty="0">
                <a:latin typeface="Trebuchet MS" panose="020B0603020202020204" pitchFamily="34" charset="0"/>
                <a:cs typeface="Times New Roman"/>
              </a:rPr>
              <a:t>выводу </a:t>
            </a:r>
            <a:r>
              <a:rPr sz="1600" spc="-5" dirty="0">
                <a:latin typeface="Trebuchet MS" panose="020B0603020202020204" pitchFamily="34" charset="0"/>
                <a:cs typeface="Times New Roman"/>
              </a:rPr>
              <a:t>о </a:t>
            </a:r>
            <a:r>
              <a:rPr sz="1600" dirty="0">
                <a:latin typeface="Trebuchet MS" panose="020B0603020202020204" pitchFamily="34" charset="0"/>
                <a:cs typeface="Times New Roman"/>
              </a:rPr>
              <a:t>наличии </a:t>
            </a:r>
            <a:r>
              <a:rPr sz="1600" spc="-5" dirty="0">
                <a:latin typeface="Trebuchet MS" panose="020B0603020202020204" pitchFamily="34" charset="0"/>
                <a:cs typeface="Times New Roman"/>
              </a:rPr>
              <a:t>в действиях </a:t>
            </a:r>
            <a:r>
              <a:rPr sz="1600" spc="-110" dirty="0">
                <a:latin typeface="Trebuchet MS" panose="020B0603020202020204" pitchFamily="34" charset="0"/>
                <a:cs typeface="Times New Roman"/>
              </a:rPr>
              <a:t>ГАУ </a:t>
            </a:r>
            <a:r>
              <a:rPr sz="1600" spc="-5" dirty="0">
                <a:latin typeface="Trebuchet MS" panose="020B0603020202020204" pitchFamily="34" charset="0"/>
                <a:cs typeface="Times New Roman"/>
              </a:rPr>
              <a:t>ДО "О" </a:t>
            </a:r>
            <a:r>
              <a:rPr sz="1600" b="1" spc="-5" dirty="0">
                <a:latin typeface="Trebuchet MS" panose="020B0603020202020204" pitchFamily="34" charset="0"/>
                <a:cs typeface="Times New Roman"/>
              </a:rPr>
              <a:t>нарушения ч. 1 </a:t>
            </a:r>
            <a:r>
              <a:rPr sz="1600" b="1" spc="-40" dirty="0">
                <a:latin typeface="Trebuchet MS" panose="020B0603020202020204" pitchFamily="34" charset="0"/>
                <a:cs typeface="Times New Roman"/>
              </a:rPr>
              <a:t>ст. </a:t>
            </a:r>
            <a:r>
              <a:rPr sz="1600" b="1" spc="-5" dirty="0">
                <a:latin typeface="Trebuchet MS" panose="020B0603020202020204" pitchFamily="34" charset="0"/>
                <a:cs typeface="Times New Roman"/>
              </a:rPr>
              <a:t>17 Закона о защите конкуренции</a:t>
            </a:r>
            <a:r>
              <a:rPr sz="1600" spc="-5" dirty="0">
                <a:latin typeface="Trebuchet MS" panose="020B0603020202020204" pitchFamily="34" charset="0"/>
                <a:cs typeface="Times New Roman"/>
              </a:rPr>
              <a:t>,  </a:t>
            </a:r>
            <a:r>
              <a:rPr sz="1600" dirty="0">
                <a:latin typeface="Trebuchet MS" panose="020B0603020202020204" pitchFamily="34" charset="0"/>
                <a:cs typeface="Times New Roman"/>
              </a:rPr>
              <a:t>выразившееся </a:t>
            </a:r>
            <a:r>
              <a:rPr sz="1600" spc="-5" dirty="0">
                <a:latin typeface="Trebuchet MS" panose="020B0603020202020204" pitchFamily="34" charset="0"/>
                <a:cs typeface="Times New Roman"/>
              </a:rPr>
              <a:t>в </a:t>
            </a:r>
            <a:r>
              <a:rPr sz="1600" spc="-10" dirty="0">
                <a:latin typeface="Trebuchet MS" panose="020B0603020202020204" pitchFamily="34" charset="0"/>
                <a:cs typeface="Times New Roman"/>
              </a:rPr>
              <a:t>заключении договоров </a:t>
            </a:r>
            <a:r>
              <a:rPr sz="1600" spc="-5" dirty="0">
                <a:latin typeface="Trebuchet MS" panose="020B0603020202020204" pitchFamily="34" charset="0"/>
                <a:cs typeface="Times New Roman"/>
              </a:rPr>
              <a:t>с </a:t>
            </a:r>
            <a:r>
              <a:rPr sz="1600" spc="-10" dirty="0">
                <a:latin typeface="Trebuchet MS" panose="020B0603020202020204" pitchFamily="34" charset="0"/>
                <a:cs typeface="Times New Roman"/>
              </a:rPr>
              <a:t>ООО </a:t>
            </a:r>
            <a:r>
              <a:rPr sz="1600" spc="-25" dirty="0">
                <a:latin typeface="Trebuchet MS" panose="020B0603020202020204" pitchFamily="34" charset="0"/>
                <a:cs typeface="Times New Roman"/>
              </a:rPr>
              <a:t>"СА", </a:t>
            </a:r>
            <a:r>
              <a:rPr sz="1600" spc="-10" dirty="0">
                <a:latin typeface="Trebuchet MS" panose="020B0603020202020204" pitchFamily="34" charset="0"/>
                <a:cs typeface="Times New Roman"/>
              </a:rPr>
              <a:t>ООО </a:t>
            </a:r>
            <a:r>
              <a:rPr sz="1600" spc="-5" dirty="0">
                <a:latin typeface="Trebuchet MS" panose="020B0603020202020204" pitchFamily="34" charset="0"/>
                <a:cs typeface="Times New Roman"/>
              </a:rPr>
              <a:t>"Ц", </a:t>
            </a:r>
            <a:r>
              <a:rPr sz="1600" spc="-10" dirty="0">
                <a:latin typeface="Trebuchet MS" panose="020B0603020202020204" pitchFamily="34" charset="0"/>
                <a:cs typeface="Times New Roman"/>
              </a:rPr>
              <a:t>ООО </a:t>
            </a:r>
            <a:r>
              <a:rPr sz="1600" spc="-5" dirty="0">
                <a:latin typeface="Trebuchet MS" panose="020B0603020202020204" pitchFamily="34" charset="0"/>
                <a:cs typeface="Times New Roman"/>
              </a:rPr>
              <a:t>"СБ" с каждым в отдельности </a:t>
            </a:r>
            <a:r>
              <a:rPr sz="1600" spc="-10" dirty="0">
                <a:latin typeface="Trebuchet MS" panose="020B0603020202020204" pitchFamily="34" charset="0"/>
                <a:cs typeface="Times New Roman"/>
              </a:rPr>
              <a:t>по  </a:t>
            </a:r>
            <a:r>
              <a:rPr sz="1600" spc="-5" dirty="0">
                <a:latin typeface="Trebuchet MS" panose="020B0603020202020204" pitchFamily="34" charset="0"/>
                <a:cs typeface="Times New Roman"/>
              </a:rPr>
              <a:t>правилам закупки у единственного </a:t>
            </a:r>
            <a:r>
              <a:rPr sz="1600" dirty="0">
                <a:latin typeface="Trebuchet MS" panose="020B0603020202020204" pitchFamily="34" charset="0"/>
                <a:cs typeface="Times New Roman"/>
              </a:rPr>
              <a:t>поставщика, без </a:t>
            </a:r>
            <a:r>
              <a:rPr sz="1600" spc="-5" dirty="0">
                <a:latin typeface="Trebuchet MS" panose="020B0603020202020204" pitchFamily="34" charset="0"/>
                <a:cs typeface="Times New Roman"/>
              </a:rPr>
              <a:t>проведения </a:t>
            </a:r>
            <a:r>
              <a:rPr sz="1600" spc="-10" dirty="0">
                <a:latin typeface="Trebuchet MS" panose="020B0603020202020204" pitchFamily="34" charset="0"/>
                <a:cs typeface="Times New Roman"/>
              </a:rPr>
              <a:t>конкурентных </a:t>
            </a:r>
            <a:r>
              <a:rPr sz="1600" spc="-5" dirty="0">
                <a:latin typeface="Trebuchet MS" panose="020B0603020202020204" pitchFamily="34" charset="0"/>
                <a:cs typeface="Times New Roman"/>
              </a:rPr>
              <a:t>процедур, </a:t>
            </a:r>
            <a:r>
              <a:rPr sz="1600" spc="-15" dirty="0">
                <a:latin typeface="Trebuchet MS" panose="020B0603020202020204" pitchFamily="34" charset="0"/>
                <a:cs typeface="Times New Roman"/>
              </a:rPr>
              <a:t>что </a:t>
            </a:r>
            <a:r>
              <a:rPr sz="1600" spc="-5" dirty="0">
                <a:latin typeface="Trebuchet MS" panose="020B0603020202020204" pitchFamily="34" charset="0"/>
                <a:cs typeface="Times New Roman"/>
              </a:rPr>
              <a:t>привело  к созданию </a:t>
            </a:r>
            <a:r>
              <a:rPr sz="1600" dirty="0">
                <a:latin typeface="Trebuchet MS" panose="020B0603020202020204" pitchFamily="34" charset="0"/>
                <a:cs typeface="Times New Roman"/>
              </a:rPr>
              <a:t>для </a:t>
            </a:r>
            <a:r>
              <a:rPr sz="1600" spc="-10" dirty="0">
                <a:latin typeface="Trebuchet MS" panose="020B0603020202020204" pitchFamily="34" charset="0"/>
                <a:cs typeface="Times New Roman"/>
              </a:rPr>
              <a:t>указанных хозяйствующих </a:t>
            </a:r>
            <a:r>
              <a:rPr sz="1600" spc="-20" dirty="0">
                <a:latin typeface="Trebuchet MS" panose="020B0603020202020204" pitchFamily="34" charset="0"/>
                <a:cs typeface="Times New Roman"/>
              </a:rPr>
              <a:t>субъектов </a:t>
            </a:r>
            <a:r>
              <a:rPr sz="1600" dirty="0">
                <a:latin typeface="Trebuchet MS" panose="020B0603020202020204" pitchFamily="34" charset="0"/>
                <a:cs typeface="Times New Roman"/>
              </a:rPr>
              <a:t>преимущественных </a:t>
            </a:r>
            <a:r>
              <a:rPr sz="1600" spc="-5" dirty="0">
                <a:latin typeface="Trebuchet MS" panose="020B0603020202020204" pitchFamily="34" charset="0"/>
                <a:cs typeface="Times New Roman"/>
              </a:rPr>
              <a:t>условий </a:t>
            </a:r>
            <a:r>
              <a:rPr sz="1600" dirty="0">
                <a:latin typeface="Trebuchet MS" panose="020B0603020202020204" pitchFamily="34" charset="0"/>
                <a:cs typeface="Times New Roman"/>
              </a:rPr>
              <a:t>осуществления  деятельности </a:t>
            </a:r>
            <a:r>
              <a:rPr sz="1600" spc="-5" dirty="0">
                <a:latin typeface="Trebuchet MS" panose="020B0603020202020204" pitchFamily="34" charset="0"/>
                <a:cs typeface="Times New Roman"/>
              </a:rPr>
              <a:t>и лишило возможности других </a:t>
            </a:r>
            <a:r>
              <a:rPr sz="1600" spc="-10" dirty="0">
                <a:latin typeface="Trebuchet MS" panose="020B0603020202020204" pitchFamily="34" charset="0"/>
                <a:cs typeface="Times New Roman"/>
              </a:rPr>
              <a:t>хозяйствующих </a:t>
            </a:r>
            <a:r>
              <a:rPr sz="1600" spc="-20" dirty="0">
                <a:latin typeface="Trebuchet MS" panose="020B0603020202020204" pitchFamily="34" charset="0"/>
                <a:cs typeface="Times New Roman"/>
              </a:rPr>
              <a:t>субъектов, </a:t>
            </a:r>
            <a:r>
              <a:rPr sz="1600" dirty="0">
                <a:latin typeface="Trebuchet MS" panose="020B0603020202020204" pitchFamily="34" charset="0"/>
                <a:cs typeface="Times New Roman"/>
              </a:rPr>
              <a:t>осуществляющих  </a:t>
            </a:r>
            <a:r>
              <a:rPr sz="1600" spc="-5" dirty="0">
                <a:latin typeface="Trebuchet MS" panose="020B0603020202020204" pitchFamily="34" charset="0"/>
                <a:cs typeface="Times New Roman"/>
              </a:rPr>
              <a:t>аналогичную </a:t>
            </a:r>
            <a:r>
              <a:rPr sz="1600" dirty="0">
                <a:latin typeface="Trebuchet MS" panose="020B0603020202020204" pitchFamily="34" charset="0"/>
                <a:cs typeface="Times New Roman"/>
              </a:rPr>
              <a:t>деятельность, </a:t>
            </a:r>
            <a:r>
              <a:rPr sz="1600" spc="-10" dirty="0">
                <a:latin typeface="Trebuchet MS" panose="020B0603020202020204" pitchFamily="34" charset="0"/>
                <a:cs typeface="Times New Roman"/>
              </a:rPr>
              <a:t>реализовать </a:t>
            </a:r>
            <a:r>
              <a:rPr sz="1600" dirty="0">
                <a:latin typeface="Trebuchet MS" panose="020B0603020202020204" pitchFamily="34" charset="0"/>
                <a:cs typeface="Times New Roman"/>
              </a:rPr>
              <a:t>свое </a:t>
            </a:r>
            <a:r>
              <a:rPr sz="1600" spc="-5" dirty="0">
                <a:latin typeface="Trebuchet MS" panose="020B0603020202020204" pitchFamily="34" charset="0"/>
                <a:cs typeface="Times New Roman"/>
              </a:rPr>
              <a:t>право на </a:t>
            </a:r>
            <a:r>
              <a:rPr sz="1600" spc="-10" dirty="0">
                <a:latin typeface="Trebuchet MS" panose="020B0603020202020204" pitchFamily="34" charset="0"/>
                <a:cs typeface="Times New Roman"/>
              </a:rPr>
              <a:t>заключение</a:t>
            </a:r>
            <a:r>
              <a:rPr sz="1600" spc="200" dirty="0">
                <a:latin typeface="Trebuchet MS" panose="020B0603020202020204" pitchFamily="34" charset="0"/>
                <a:cs typeface="Times New Roman"/>
              </a:rPr>
              <a:t> </a:t>
            </a:r>
            <a:r>
              <a:rPr sz="1600" spc="-10" dirty="0">
                <a:latin typeface="Trebuchet MS" panose="020B0603020202020204" pitchFamily="34" charset="0"/>
                <a:cs typeface="Times New Roman"/>
              </a:rPr>
              <a:t>контракта.</a:t>
            </a:r>
            <a:endParaRPr sz="1600" dirty="0">
              <a:latin typeface="Trebuchet MS" panose="020B0603020202020204" pitchFamily="34" charset="0"/>
              <a:cs typeface="Times New Roman"/>
            </a:endParaRPr>
          </a:p>
          <a:p>
            <a:pPr marL="1821814">
              <a:spcBef>
                <a:spcPts val="1480"/>
              </a:spcBef>
            </a:pPr>
            <a:r>
              <a:rPr sz="1600" i="1" spc="-15" dirty="0">
                <a:latin typeface="Trebuchet MS" panose="020B0603020202020204" pitchFamily="34" charset="0"/>
                <a:cs typeface="Times New Roman"/>
              </a:rPr>
              <a:t>Решение Оренбургского </a:t>
            </a:r>
            <a:r>
              <a:rPr sz="1600" i="1" spc="-60" dirty="0">
                <a:latin typeface="Trebuchet MS" panose="020B0603020202020204" pitchFamily="34" charset="0"/>
                <a:cs typeface="Times New Roman"/>
              </a:rPr>
              <a:t>УФАС </a:t>
            </a:r>
            <a:r>
              <a:rPr sz="1600" i="1" spc="-15" dirty="0">
                <a:latin typeface="Trebuchet MS" panose="020B0603020202020204" pitchFamily="34" charset="0"/>
                <a:cs typeface="Times New Roman"/>
              </a:rPr>
              <a:t>России </a:t>
            </a:r>
            <a:r>
              <a:rPr sz="1600" i="1" spc="-5" dirty="0">
                <a:latin typeface="Trebuchet MS" panose="020B0603020202020204" pitchFamily="34" charset="0"/>
                <a:cs typeface="Times New Roman"/>
              </a:rPr>
              <a:t>от </a:t>
            </a:r>
            <a:r>
              <a:rPr sz="1600" i="1" spc="-15" dirty="0">
                <a:latin typeface="Trebuchet MS" panose="020B0603020202020204" pitchFamily="34" charset="0"/>
                <a:cs typeface="Times New Roman"/>
              </a:rPr>
              <a:t>03.11.2020 </a:t>
            </a:r>
            <a:r>
              <a:rPr sz="1600" i="1" spc="-5" dirty="0">
                <a:latin typeface="Trebuchet MS" panose="020B0603020202020204" pitchFamily="34" charset="0"/>
                <a:cs typeface="Times New Roman"/>
              </a:rPr>
              <a:t>по </a:t>
            </a:r>
            <a:r>
              <a:rPr sz="1600" i="1" spc="-15" dirty="0">
                <a:latin typeface="Trebuchet MS" panose="020B0603020202020204" pitchFamily="34" charset="0"/>
                <a:cs typeface="Times New Roman"/>
              </a:rPr>
              <a:t>делу </a:t>
            </a:r>
            <a:r>
              <a:rPr sz="1600" i="1" spc="-5" dirty="0">
                <a:latin typeface="Trebuchet MS" panose="020B0603020202020204" pitchFamily="34" charset="0"/>
                <a:cs typeface="Times New Roman"/>
              </a:rPr>
              <a:t>N</a:t>
            </a:r>
            <a:r>
              <a:rPr sz="1600" i="1" spc="235" dirty="0">
                <a:latin typeface="Trebuchet MS" panose="020B0603020202020204" pitchFamily="34" charset="0"/>
                <a:cs typeface="Times New Roman"/>
              </a:rPr>
              <a:t> </a:t>
            </a:r>
            <a:r>
              <a:rPr sz="1600" i="1" dirty="0">
                <a:latin typeface="Trebuchet MS" panose="020B0603020202020204" pitchFamily="34" charset="0"/>
                <a:cs typeface="Times New Roman"/>
              </a:rPr>
              <a:t>056/01/17-587/2020</a:t>
            </a:r>
            <a:endParaRPr sz="1600" dirty="0">
              <a:latin typeface="Trebuchet MS" panose="020B0603020202020204" pitchFamily="34" charset="0"/>
              <a:cs typeface="Times New Roman"/>
            </a:endParaRPr>
          </a:p>
        </p:txBody>
      </p:sp>
    </p:spTree>
    <p:extLst>
      <p:ext uri="{BB962C8B-B14F-4D97-AF65-F5344CB8AC3E}">
        <p14:creationId xmlns:p14="http://schemas.microsoft.com/office/powerpoint/2010/main" val="3582897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412" y="304800"/>
            <a:ext cx="12005187" cy="1314975"/>
          </a:xfrm>
          <a:prstGeom prst="rect">
            <a:avLst/>
          </a:prstGeom>
        </p:spPr>
        <p:txBody>
          <a:bodyPr vert="horz" wrap="square" lIns="0" tIns="0" rIns="0" bIns="0" rtlCol="0">
            <a:spAutoFit/>
          </a:bodyPr>
          <a:lstStyle/>
          <a:p>
            <a:pPr marL="12700" marR="5080">
              <a:lnSpc>
                <a:spcPct val="88600"/>
              </a:lnSpc>
            </a:pPr>
            <a:r>
              <a:rPr sz="1600" spc="-15" dirty="0">
                <a:latin typeface="Trebuchet MS" panose="020B0603020202020204" pitchFamily="34" charset="0"/>
                <a:cs typeface="Times New Roman"/>
              </a:rPr>
              <a:t>Согласно подпункту </a:t>
            </a:r>
            <a:r>
              <a:rPr sz="1600" spc="-5" dirty="0">
                <a:latin typeface="Trebuchet MS" panose="020B0603020202020204" pitchFamily="34" charset="0"/>
                <a:cs typeface="Times New Roman"/>
              </a:rPr>
              <a:t>3 пункта </a:t>
            </a:r>
            <a:r>
              <a:rPr sz="1600" dirty="0">
                <a:latin typeface="Trebuchet MS" panose="020B0603020202020204" pitchFamily="34" charset="0"/>
                <a:cs typeface="Times New Roman"/>
              </a:rPr>
              <a:t>314 </a:t>
            </a:r>
            <a:r>
              <a:rPr sz="1600" spc="-5" dirty="0">
                <a:latin typeface="Trebuchet MS" panose="020B0603020202020204" pitchFamily="34" charset="0"/>
                <a:cs typeface="Times New Roman"/>
              </a:rPr>
              <a:t>раздела IV </a:t>
            </a:r>
            <a:r>
              <a:rPr sz="1600" spc="-15" dirty="0">
                <a:latin typeface="Trebuchet MS" panose="020B0603020202020204" pitchFamily="34" charset="0"/>
                <a:cs typeface="Times New Roman"/>
              </a:rPr>
              <a:t>Положения </a:t>
            </a:r>
            <a:r>
              <a:rPr sz="1600" spc="-5" dirty="0">
                <a:latin typeface="Trebuchet MS" panose="020B0603020202020204" pitchFamily="34" charset="0"/>
                <a:cs typeface="Times New Roman"/>
              </a:rPr>
              <a:t>о </a:t>
            </a:r>
            <a:r>
              <a:rPr sz="1600" spc="-10" dirty="0">
                <a:latin typeface="Trebuchet MS" panose="020B0603020202020204" pitchFamily="34" charset="0"/>
                <a:cs typeface="Times New Roman"/>
              </a:rPr>
              <a:t>закупке </a:t>
            </a:r>
            <a:r>
              <a:rPr sz="1600" dirty="0">
                <a:latin typeface="Trebuchet MS" panose="020B0603020202020204" pitchFamily="34" charset="0"/>
                <a:cs typeface="Times New Roman"/>
              </a:rPr>
              <a:t>ГП </a:t>
            </a:r>
            <a:r>
              <a:rPr sz="1600" spc="-10" dirty="0">
                <a:latin typeface="Trebuchet MS" panose="020B0603020202020204" pitchFamily="34" charset="0"/>
                <a:cs typeface="Times New Roman"/>
              </a:rPr>
              <a:t>ПО </a:t>
            </a:r>
            <a:r>
              <a:rPr sz="1600" spc="-5" dirty="0">
                <a:latin typeface="Trebuchet MS" panose="020B0603020202020204" pitchFamily="34" charset="0"/>
                <a:cs typeface="Times New Roman"/>
              </a:rPr>
              <a:t>"П" </a:t>
            </a:r>
            <a:r>
              <a:rPr sz="1600" spc="-10" dirty="0">
                <a:latin typeface="Trebuchet MS" panose="020B0603020202020204" pitchFamily="34" charset="0"/>
                <a:cs typeface="Times New Roman"/>
              </a:rPr>
              <a:t>проводит закупку </a:t>
            </a:r>
            <a:r>
              <a:rPr sz="1600" spc="-5" dirty="0">
                <a:latin typeface="Trebuchet MS" panose="020B0603020202020204" pitchFamily="34" charset="0"/>
                <a:cs typeface="Times New Roman"/>
              </a:rPr>
              <a:t>у  </a:t>
            </a:r>
            <a:r>
              <a:rPr sz="1600" spc="-10" dirty="0">
                <a:latin typeface="Trebuchet MS" panose="020B0603020202020204" pitchFamily="34" charset="0"/>
                <a:cs typeface="Times New Roman"/>
              </a:rPr>
              <a:t>единственного </a:t>
            </a:r>
            <a:r>
              <a:rPr sz="1600" dirty="0">
                <a:latin typeface="Trebuchet MS" panose="020B0603020202020204" pitchFamily="34" charset="0"/>
                <a:cs typeface="Times New Roman"/>
              </a:rPr>
              <a:t>поставщика </a:t>
            </a:r>
            <a:r>
              <a:rPr sz="1600" b="1" spc="-5" dirty="0">
                <a:latin typeface="Trebuchet MS" panose="020B0603020202020204" pitchFamily="34" charset="0"/>
                <a:cs typeface="Times New Roman"/>
              </a:rPr>
              <a:t>в </a:t>
            </a:r>
            <a:r>
              <a:rPr sz="1600" b="1" dirty="0">
                <a:latin typeface="Trebuchet MS" panose="020B0603020202020204" pitchFamily="34" charset="0"/>
                <a:cs typeface="Times New Roman"/>
              </a:rPr>
              <a:t>случае </a:t>
            </a:r>
            <a:r>
              <a:rPr sz="1600" b="1" spc="-5" dirty="0">
                <a:latin typeface="Trebuchet MS" panose="020B0603020202020204" pitchFamily="34" charset="0"/>
                <a:cs typeface="Times New Roman"/>
              </a:rPr>
              <a:t>осуществления поставки </a:t>
            </a:r>
            <a:r>
              <a:rPr sz="1600" b="1" spc="-15" dirty="0">
                <a:latin typeface="Trebuchet MS" panose="020B0603020202020204" pitchFamily="34" charset="0"/>
                <a:cs typeface="Times New Roman"/>
              </a:rPr>
              <a:t>товаров, </a:t>
            </a:r>
            <a:r>
              <a:rPr sz="1600" b="1" spc="-5" dirty="0">
                <a:latin typeface="Trebuchet MS" panose="020B0603020202020204" pitchFamily="34" charset="0"/>
                <a:cs typeface="Times New Roman"/>
              </a:rPr>
              <a:t>выполнения </a:t>
            </a:r>
            <a:r>
              <a:rPr sz="1600" b="1" spc="-35" dirty="0">
                <a:latin typeface="Trebuchet MS" panose="020B0603020202020204" pitchFamily="34" charset="0"/>
                <a:cs typeface="Times New Roman"/>
              </a:rPr>
              <a:t>работ,  </a:t>
            </a:r>
            <a:r>
              <a:rPr sz="1600" b="1" spc="-10" dirty="0">
                <a:latin typeface="Trebuchet MS" panose="020B0603020202020204" pitchFamily="34" charset="0"/>
                <a:cs typeface="Times New Roman"/>
              </a:rPr>
              <a:t>оказания услуг </a:t>
            </a:r>
            <a:r>
              <a:rPr sz="1600" b="1" spc="-5" dirty="0">
                <a:latin typeface="Trebuchet MS" panose="020B0603020202020204" pitchFamily="34" charset="0"/>
                <a:cs typeface="Times New Roman"/>
              </a:rPr>
              <a:t>для нужд </a:t>
            </a:r>
            <a:r>
              <a:rPr sz="1600" b="1" spc="-15" dirty="0">
                <a:latin typeface="Trebuchet MS" panose="020B0603020202020204" pitchFamily="34" charset="0"/>
                <a:cs typeface="Times New Roman"/>
              </a:rPr>
              <a:t>заказчика </a:t>
            </a:r>
            <a:r>
              <a:rPr sz="1600" b="1" spc="-5" dirty="0">
                <a:latin typeface="Trebuchet MS" panose="020B0603020202020204" pitchFamily="34" charset="0"/>
                <a:cs typeface="Times New Roman"/>
              </a:rPr>
              <a:t>на </a:t>
            </a:r>
            <a:r>
              <a:rPr sz="1600" b="1" spc="-35" dirty="0">
                <a:latin typeface="Trebuchet MS" panose="020B0603020202020204" pitchFamily="34" charset="0"/>
                <a:cs typeface="Times New Roman"/>
              </a:rPr>
              <a:t>сумму, </a:t>
            </a:r>
            <a:r>
              <a:rPr sz="1600" b="1" spc="-5" dirty="0">
                <a:latin typeface="Trebuchet MS" panose="020B0603020202020204" pitchFamily="34" charset="0"/>
                <a:cs typeface="Times New Roman"/>
              </a:rPr>
              <a:t>не превышающую 300 000 </a:t>
            </a:r>
            <a:r>
              <a:rPr sz="1600" b="1" dirty="0">
                <a:latin typeface="Trebuchet MS" panose="020B0603020202020204" pitchFamily="34" charset="0"/>
                <a:cs typeface="Times New Roman"/>
              </a:rPr>
              <a:t>(триста тысяч)  </a:t>
            </a:r>
            <a:r>
              <a:rPr sz="1600" b="1" spc="-20" dirty="0">
                <a:latin typeface="Trebuchet MS" panose="020B0603020202020204" pitchFamily="34" charset="0"/>
                <a:cs typeface="Times New Roman"/>
              </a:rPr>
              <a:t>рублей </a:t>
            </a:r>
            <a:r>
              <a:rPr sz="1600" spc="-5" dirty="0">
                <a:latin typeface="Trebuchet MS" panose="020B0603020202020204" pitchFamily="34" charset="0"/>
                <a:cs typeface="Times New Roman"/>
              </a:rPr>
              <a:t>с использованием </a:t>
            </a:r>
            <a:r>
              <a:rPr sz="1600" spc="-10" dirty="0">
                <a:latin typeface="Trebuchet MS" panose="020B0603020202020204" pitchFamily="34" charset="0"/>
                <a:cs typeface="Times New Roman"/>
              </a:rPr>
              <a:t>автоматизированной </a:t>
            </a:r>
            <a:r>
              <a:rPr sz="1600" spc="-5" dirty="0">
                <a:latin typeface="Trebuchet MS" panose="020B0603020202020204" pitchFamily="34" charset="0"/>
                <a:cs typeface="Times New Roman"/>
              </a:rPr>
              <a:t>информационной </a:t>
            </a:r>
            <a:r>
              <a:rPr sz="1600" dirty="0">
                <a:latin typeface="Trebuchet MS" panose="020B0603020202020204" pitchFamily="34" charset="0"/>
                <a:cs typeface="Times New Roman"/>
              </a:rPr>
              <a:t>системы </a:t>
            </a:r>
            <a:r>
              <a:rPr sz="1600" spc="-5" dirty="0">
                <a:latin typeface="Trebuchet MS" panose="020B0603020202020204" pitchFamily="34" charset="0"/>
                <a:cs typeface="Times New Roman"/>
              </a:rPr>
              <a:t>"Портал поставщиков"  </a:t>
            </a:r>
            <a:r>
              <a:rPr sz="1600" dirty="0">
                <a:latin typeface="Trebuchet MS" panose="020B0603020202020204" pitchFamily="34" charset="0"/>
                <a:cs typeface="Times New Roman"/>
              </a:rPr>
              <a:t>(далее </a:t>
            </a:r>
            <a:r>
              <a:rPr sz="1600" spc="-5" dirty="0">
                <a:latin typeface="Trebuchet MS" panose="020B0603020202020204" pitchFamily="34" charset="0"/>
                <a:cs typeface="Times New Roman"/>
              </a:rPr>
              <a:t>- </a:t>
            </a:r>
            <a:r>
              <a:rPr sz="1600" spc="-10" dirty="0">
                <a:latin typeface="Trebuchet MS" panose="020B0603020202020204" pitchFamily="34" charset="0"/>
                <a:cs typeface="Times New Roman"/>
              </a:rPr>
              <a:t>АИС </a:t>
            </a:r>
            <a:r>
              <a:rPr sz="1600" spc="-5" dirty="0">
                <a:latin typeface="Trebuchet MS" panose="020B0603020202020204" pitchFamily="34" charset="0"/>
                <a:cs typeface="Times New Roman"/>
              </a:rPr>
              <a:t>"Портал поставщиков"), при </a:t>
            </a:r>
            <a:r>
              <a:rPr sz="1600" spc="-20" dirty="0">
                <a:latin typeface="Trebuchet MS" panose="020B0603020202020204" pitchFamily="34" charset="0"/>
                <a:cs typeface="Times New Roman"/>
              </a:rPr>
              <a:t>этом </a:t>
            </a:r>
            <a:r>
              <a:rPr sz="1600" b="1" spc="-25" dirty="0">
                <a:latin typeface="Trebuchet MS" panose="020B0603020202020204" pitchFamily="34" charset="0"/>
                <a:cs typeface="Times New Roman"/>
              </a:rPr>
              <a:t>годовой </a:t>
            </a:r>
            <a:r>
              <a:rPr sz="1600" b="1" spc="-10" dirty="0">
                <a:latin typeface="Trebuchet MS" panose="020B0603020202020204" pitchFamily="34" charset="0"/>
                <a:cs typeface="Times New Roman"/>
              </a:rPr>
              <a:t>объем закупок, </a:t>
            </a:r>
            <a:r>
              <a:rPr sz="1600" b="1" spc="-15" dirty="0">
                <a:latin typeface="Trebuchet MS" panose="020B0603020202020204" pitchFamily="34" charset="0"/>
                <a:cs typeface="Times New Roman"/>
              </a:rPr>
              <a:t>который заказчик  </a:t>
            </a:r>
            <a:r>
              <a:rPr sz="1600" b="1" spc="-5" dirty="0">
                <a:latin typeface="Trebuchet MS" panose="020B0603020202020204" pitchFamily="34" charset="0"/>
                <a:cs typeface="Times New Roman"/>
              </a:rPr>
              <a:t>вправе осуществить на основании </a:t>
            </a:r>
            <a:r>
              <a:rPr sz="1600" b="1" spc="-15" dirty="0">
                <a:latin typeface="Trebuchet MS" panose="020B0603020202020204" pitchFamily="34" charset="0"/>
                <a:cs typeface="Times New Roman"/>
              </a:rPr>
              <a:t>настоящего </a:t>
            </a:r>
            <a:r>
              <a:rPr sz="1600" b="1" spc="-5" dirty="0">
                <a:latin typeface="Trebuchet MS" panose="020B0603020202020204" pitchFamily="34" charset="0"/>
                <a:cs typeface="Times New Roman"/>
              </a:rPr>
              <a:t>подпункта, не </a:t>
            </a:r>
            <a:r>
              <a:rPr sz="1600" b="1" spc="-10" dirty="0">
                <a:latin typeface="Trebuchet MS" panose="020B0603020202020204" pitchFamily="34" charset="0"/>
                <a:cs typeface="Times New Roman"/>
              </a:rPr>
              <a:t>должен превышать </a:t>
            </a:r>
            <a:r>
              <a:rPr sz="1600" b="1" dirty="0">
                <a:latin typeface="Trebuchet MS" panose="020B0603020202020204" pitchFamily="34" charset="0"/>
                <a:cs typeface="Times New Roman"/>
              </a:rPr>
              <a:t>30  </a:t>
            </a:r>
            <a:r>
              <a:rPr sz="1600" b="1" spc="-10" dirty="0">
                <a:latin typeface="Trebuchet MS" panose="020B0603020202020204" pitchFamily="34" charset="0"/>
                <a:cs typeface="Times New Roman"/>
              </a:rPr>
              <a:t>процентов </a:t>
            </a:r>
            <a:r>
              <a:rPr sz="1600" b="1" spc="-15" dirty="0">
                <a:latin typeface="Trebuchet MS" panose="020B0603020202020204" pitchFamily="34" charset="0"/>
                <a:cs typeface="Times New Roman"/>
              </a:rPr>
              <a:t>от совокупного </a:t>
            </a:r>
            <a:r>
              <a:rPr sz="1600" b="1" spc="-25" dirty="0">
                <a:latin typeface="Trebuchet MS" panose="020B0603020202020204" pitchFamily="34" charset="0"/>
                <a:cs typeface="Times New Roman"/>
              </a:rPr>
              <a:t>годового </a:t>
            </a:r>
            <a:r>
              <a:rPr sz="1600" b="1" spc="-10" dirty="0">
                <a:latin typeface="Trebuchet MS" panose="020B0603020202020204" pitchFamily="34" charset="0"/>
                <a:cs typeface="Times New Roman"/>
              </a:rPr>
              <a:t>объема закупок</a:t>
            </a:r>
            <a:r>
              <a:rPr sz="1600" b="1" spc="114" dirty="0">
                <a:latin typeface="Trebuchet MS" panose="020B0603020202020204" pitchFamily="34" charset="0"/>
                <a:cs typeface="Times New Roman"/>
              </a:rPr>
              <a:t> </a:t>
            </a:r>
            <a:r>
              <a:rPr sz="1600" b="1" spc="-15" dirty="0">
                <a:latin typeface="Trebuchet MS" panose="020B0603020202020204" pitchFamily="34" charset="0"/>
                <a:cs typeface="Times New Roman"/>
              </a:rPr>
              <a:t>заказчика.</a:t>
            </a:r>
            <a:endParaRPr sz="1600" dirty="0">
              <a:latin typeface="Trebuchet MS" panose="020B0603020202020204" pitchFamily="34" charset="0"/>
              <a:cs typeface="Times New Roman"/>
            </a:endParaRPr>
          </a:p>
        </p:txBody>
      </p:sp>
      <p:graphicFrame>
        <p:nvGraphicFramePr>
          <p:cNvPr id="9" name="object 9"/>
          <p:cNvGraphicFramePr>
            <a:graphicFrameLocks noGrp="1"/>
          </p:cNvGraphicFramePr>
          <p:nvPr>
            <p:extLst>
              <p:ext uri="{D42A27DB-BD31-4B8C-83A1-F6EECF244321}">
                <p14:modId xmlns:p14="http://schemas.microsoft.com/office/powerpoint/2010/main" val="1761893341"/>
              </p:ext>
            </p:extLst>
          </p:nvPr>
        </p:nvGraphicFramePr>
        <p:xfrm>
          <a:off x="360105" y="1828800"/>
          <a:ext cx="11353800" cy="4616447"/>
        </p:xfrm>
        <a:graphic>
          <a:graphicData uri="http://schemas.openxmlformats.org/drawingml/2006/table">
            <a:tbl>
              <a:tblPr firstRow="1" bandRow="1">
                <a:tableStyleId>{2D5ABB26-0587-4C30-8999-92F81FD0307C}</a:tableStyleId>
              </a:tblPr>
              <a:tblGrid>
                <a:gridCol w="11353800"/>
              </a:tblGrid>
              <a:tr h="396239">
                <a:tc>
                  <a:txBody>
                    <a:bodyPr/>
                    <a:lstStyle/>
                    <a:p>
                      <a:pPr marL="85090" marR="0" lvl="0" indent="0" algn="l" defTabSz="914400" rtl="0" eaLnBrk="1" fontAlgn="auto" latinLnBrk="0" hangingPunct="1">
                        <a:lnSpc>
                          <a:spcPct val="80000"/>
                        </a:lnSpc>
                        <a:spcBef>
                          <a:spcPts val="0"/>
                        </a:spcBef>
                        <a:spcAft>
                          <a:spcPts val="0"/>
                        </a:spcAft>
                        <a:buClr>
                          <a:srgbClr val="000000"/>
                        </a:buClr>
                        <a:buSzTx/>
                        <a:buFont typeface="Arial"/>
                        <a:buNone/>
                        <a:tabLst/>
                        <a:defRPr/>
                      </a:pPr>
                      <a:r>
                        <a:rPr lang="ru-RU" sz="1400" spc="-10" dirty="0" smtClean="0">
                          <a:solidFill>
                            <a:schemeClr val="tx1"/>
                          </a:solidFill>
                          <a:latin typeface="Trebuchet MS" panose="020B0603020202020204" pitchFamily="34" charset="0"/>
                          <a:cs typeface="Times New Roman"/>
                        </a:rPr>
                        <a:t>П</a:t>
                      </a:r>
                      <a:r>
                        <a:rPr lang="ru-RU" sz="1400" dirty="0" smtClean="0">
                          <a:solidFill>
                            <a:schemeClr val="tx1"/>
                          </a:solidFill>
                          <a:latin typeface="Trebuchet MS" panose="020B0603020202020204" pitchFamily="34" charset="0"/>
                          <a:cs typeface="Times New Roman"/>
                        </a:rPr>
                        <a:t>р</a:t>
                      </a:r>
                      <a:r>
                        <a:rPr lang="ru-RU" sz="1400" spc="-25" dirty="0" smtClean="0">
                          <a:solidFill>
                            <a:schemeClr val="tx1"/>
                          </a:solidFill>
                          <a:latin typeface="Trebuchet MS" panose="020B0603020202020204" pitchFamily="34" charset="0"/>
                          <a:cs typeface="Times New Roman"/>
                        </a:rPr>
                        <a:t>е</a:t>
                      </a:r>
                      <a:r>
                        <a:rPr lang="ru-RU" sz="1400" dirty="0" smtClean="0">
                          <a:solidFill>
                            <a:schemeClr val="tx1"/>
                          </a:solidFill>
                          <a:latin typeface="Trebuchet MS" panose="020B0603020202020204" pitchFamily="34" charset="0"/>
                          <a:cs typeface="Times New Roman"/>
                        </a:rPr>
                        <a:t>дмет  </a:t>
                      </a:r>
                      <a:r>
                        <a:rPr lang="ru-RU" sz="1400" spc="-5" dirty="0" smtClean="0">
                          <a:solidFill>
                            <a:schemeClr val="tx1"/>
                          </a:solidFill>
                          <a:latin typeface="Trebuchet MS" panose="020B0603020202020204" pitchFamily="34" charset="0"/>
                          <a:cs typeface="Times New Roman"/>
                        </a:rPr>
                        <a:t>закупки</a:t>
                      </a:r>
                      <a:r>
                        <a:rPr lang="ru-RU" sz="1400" spc="0" dirty="0" smtClean="0">
                          <a:solidFill>
                            <a:schemeClr val="tx1"/>
                          </a:solidFill>
                          <a:latin typeface="Trebuchet MS" panose="020B0603020202020204" pitchFamily="34" charset="0"/>
                          <a:cs typeface="Times New Roman"/>
                        </a:rPr>
                        <a:t>:</a:t>
                      </a:r>
                      <a:r>
                        <a:rPr lang="ru-RU" sz="1400" spc="0" baseline="0" dirty="0" smtClean="0">
                          <a:solidFill>
                            <a:schemeClr val="tx1"/>
                          </a:solidFill>
                          <a:latin typeface="Trebuchet MS" panose="020B0603020202020204" pitchFamily="34" charset="0"/>
                          <a:cs typeface="Times New Roman"/>
                        </a:rPr>
                        <a:t> </a:t>
                      </a:r>
                      <a:r>
                        <a:rPr sz="1400" dirty="0" err="1" smtClean="0">
                          <a:solidFill>
                            <a:schemeClr val="tx1"/>
                          </a:solidFill>
                          <a:latin typeface="Trebuchet MS" panose="020B0603020202020204" pitchFamily="34" charset="0"/>
                          <a:cs typeface="Times New Roman"/>
                        </a:rPr>
                        <a:t>приобретение</a:t>
                      </a:r>
                      <a:r>
                        <a:rPr sz="1400" dirty="0" smtClean="0">
                          <a:solidFill>
                            <a:schemeClr val="tx1"/>
                          </a:solidFill>
                          <a:latin typeface="Trebuchet MS" panose="020B0603020202020204" pitchFamily="34" charset="0"/>
                          <a:cs typeface="Times New Roman"/>
                        </a:rPr>
                        <a:t> </a:t>
                      </a:r>
                      <a:r>
                        <a:rPr sz="1400" spc="-10" dirty="0">
                          <a:solidFill>
                            <a:schemeClr val="tx1"/>
                          </a:solidFill>
                          <a:latin typeface="Trebuchet MS" panose="020B0603020202020204" pitchFamily="34" charset="0"/>
                          <a:cs typeface="Times New Roman"/>
                        </a:rPr>
                        <a:t>услуг </a:t>
                      </a:r>
                      <a:r>
                        <a:rPr sz="1400" dirty="0">
                          <a:solidFill>
                            <a:schemeClr val="tx1"/>
                          </a:solidFill>
                          <a:latin typeface="Trebuchet MS" panose="020B0603020202020204" pitchFamily="34" charset="0"/>
                          <a:cs typeface="Times New Roman"/>
                        </a:rPr>
                        <a:t>по </a:t>
                      </a:r>
                      <a:r>
                        <a:rPr sz="1400" spc="-10" dirty="0">
                          <a:solidFill>
                            <a:schemeClr val="tx1"/>
                          </a:solidFill>
                          <a:latin typeface="Trebuchet MS" panose="020B0603020202020204" pitchFamily="34" charset="0"/>
                          <a:cs typeface="Times New Roman"/>
                        </a:rPr>
                        <a:t>заправке </a:t>
                      </a:r>
                      <a:r>
                        <a:rPr sz="1400" spc="-15" dirty="0">
                          <a:solidFill>
                            <a:schemeClr val="tx1"/>
                          </a:solidFill>
                          <a:latin typeface="Trebuchet MS" panose="020B0603020202020204" pitchFamily="34" charset="0"/>
                          <a:cs typeface="Times New Roman"/>
                        </a:rPr>
                        <a:t>автобусов </a:t>
                      </a:r>
                      <a:r>
                        <a:rPr sz="1400" spc="-10" dirty="0">
                          <a:solidFill>
                            <a:schemeClr val="tx1"/>
                          </a:solidFill>
                          <a:latin typeface="Trebuchet MS" panose="020B0603020202020204" pitchFamily="34" charset="0"/>
                          <a:cs typeface="Times New Roman"/>
                        </a:rPr>
                        <a:t>компримированным </a:t>
                      </a:r>
                      <a:r>
                        <a:rPr sz="1400" spc="-5" dirty="0">
                          <a:solidFill>
                            <a:schemeClr val="tx1"/>
                          </a:solidFill>
                          <a:latin typeface="Trebuchet MS" panose="020B0603020202020204" pitchFamily="34" charset="0"/>
                          <a:cs typeface="Times New Roman"/>
                        </a:rPr>
                        <a:t>природным газом </a:t>
                      </a:r>
                      <a:r>
                        <a:rPr sz="1400" b="1" dirty="0">
                          <a:solidFill>
                            <a:schemeClr val="tx1"/>
                          </a:solidFill>
                          <a:latin typeface="Trebuchet MS" panose="020B0603020202020204" pitchFamily="34" charset="0"/>
                          <a:cs typeface="Times New Roman"/>
                        </a:rPr>
                        <a:t>(22</a:t>
                      </a:r>
                      <a:r>
                        <a:rPr sz="1400" b="1" spc="30" dirty="0">
                          <a:solidFill>
                            <a:schemeClr val="tx1"/>
                          </a:solidFill>
                          <a:latin typeface="Trebuchet MS" panose="020B0603020202020204" pitchFamily="34" charset="0"/>
                          <a:cs typeface="Times New Roman"/>
                        </a:rPr>
                        <a:t> </a:t>
                      </a:r>
                      <a:r>
                        <a:rPr sz="1400" b="1" spc="-10" dirty="0">
                          <a:solidFill>
                            <a:schemeClr val="tx1"/>
                          </a:solidFill>
                          <a:latin typeface="Trebuchet MS" panose="020B0603020202020204" pitchFamily="34" charset="0"/>
                          <a:cs typeface="Times New Roman"/>
                        </a:rPr>
                        <a:t>договора)</a:t>
                      </a:r>
                      <a:endParaRPr sz="1400" dirty="0">
                        <a:solidFill>
                          <a:schemeClr val="tx1"/>
                        </a:solidFill>
                        <a:latin typeface="Trebuchet MS" panose="020B0603020202020204" pitchFamily="34" charset="0"/>
                        <a:cs typeface="Times New Roman"/>
                      </a:endParaRPr>
                    </a:p>
                  </a:txBody>
                  <a:tcPr marL="0" marR="0" marT="37465" marB="0">
                    <a:lnT w="12700">
                      <a:solidFill>
                        <a:srgbClr val="000000"/>
                      </a:solidFill>
                      <a:prstDash val="solid"/>
                    </a:lnT>
                    <a:lnB w="12700" cap="flat" cmpd="sng" algn="ctr">
                      <a:solidFill>
                        <a:srgbClr val="000000"/>
                      </a:solidFill>
                      <a:prstDash val="solid"/>
                      <a:round/>
                      <a:headEnd type="none" w="med" len="med"/>
                      <a:tailEnd type="none" w="med" len="med"/>
                    </a:lnB>
                  </a:tcPr>
                </a:tc>
              </a:tr>
              <a:tr h="853440">
                <a:tc>
                  <a:txBody>
                    <a:bodyPr/>
                    <a:lstStyle/>
                    <a:p>
                      <a:pPr marL="91440" algn="l">
                        <a:lnSpc>
                          <a:spcPct val="80000"/>
                        </a:lnSpc>
                        <a:spcBef>
                          <a:spcPts val="0"/>
                        </a:spcBef>
                      </a:pPr>
                      <a:r>
                        <a:rPr lang="ru-RU" sz="1400" spc="-5" dirty="0" smtClean="0">
                          <a:solidFill>
                            <a:schemeClr val="tx1"/>
                          </a:solidFill>
                          <a:latin typeface="Trebuchet MS" panose="020B0603020202020204" pitchFamily="34" charset="0"/>
                          <a:cs typeface="Times New Roman"/>
                        </a:rPr>
                        <a:t>Пояснения з</a:t>
                      </a:r>
                      <a:r>
                        <a:rPr lang="ru-RU" sz="1400" spc="-10" dirty="0" smtClean="0">
                          <a:solidFill>
                            <a:schemeClr val="tx1"/>
                          </a:solidFill>
                          <a:latin typeface="Trebuchet MS" panose="020B0603020202020204" pitchFamily="34" charset="0"/>
                          <a:cs typeface="Times New Roman"/>
                        </a:rPr>
                        <a:t>аказчика</a:t>
                      </a:r>
                      <a:r>
                        <a:rPr lang="ru-RU" sz="1400" spc="0" dirty="0" smtClean="0">
                          <a:solidFill>
                            <a:schemeClr val="tx1"/>
                          </a:solidFill>
                          <a:latin typeface="Trebuchet MS" panose="020B0603020202020204" pitchFamily="34" charset="0"/>
                          <a:cs typeface="Times New Roman"/>
                        </a:rPr>
                        <a:t>: </a:t>
                      </a:r>
                      <a:r>
                        <a:rPr sz="1400" spc="-5" dirty="0" err="1" smtClean="0">
                          <a:solidFill>
                            <a:schemeClr val="tx1"/>
                          </a:solidFill>
                          <a:latin typeface="Trebuchet MS" panose="020B0603020202020204" pitchFamily="34" charset="0"/>
                          <a:cs typeface="Times New Roman"/>
                        </a:rPr>
                        <a:t>проведение</a:t>
                      </a:r>
                      <a:r>
                        <a:rPr sz="1400" spc="-5" dirty="0" smtClean="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закупок </a:t>
                      </a:r>
                      <a:r>
                        <a:rPr sz="1400" dirty="0">
                          <a:solidFill>
                            <a:schemeClr val="tx1"/>
                          </a:solidFill>
                          <a:latin typeface="Trebuchet MS" panose="020B0603020202020204" pitchFamily="34" charset="0"/>
                          <a:cs typeface="Times New Roman"/>
                        </a:rPr>
                        <a:t>у </a:t>
                      </a:r>
                      <a:r>
                        <a:rPr sz="1400" spc="-5" dirty="0">
                          <a:solidFill>
                            <a:schemeClr val="tx1"/>
                          </a:solidFill>
                          <a:latin typeface="Trebuchet MS" panose="020B0603020202020204" pitchFamily="34" charset="0"/>
                          <a:cs typeface="Times New Roman"/>
                        </a:rPr>
                        <a:t>единственного </a:t>
                      </a:r>
                      <a:r>
                        <a:rPr sz="1400" dirty="0">
                          <a:solidFill>
                            <a:schemeClr val="tx1"/>
                          </a:solidFill>
                          <a:latin typeface="Trebuchet MS" panose="020B0603020202020204" pitchFamily="34" charset="0"/>
                          <a:cs typeface="Times New Roman"/>
                        </a:rPr>
                        <a:t>поставщика в </a:t>
                      </a:r>
                      <a:r>
                        <a:rPr sz="1400" spc="-5" dirty="0">
                          <a:solidFill>
                            <a:schemeClr val="tx1"/>
                          </a:solidFill>
                          <a:latin typeface="Trebuchet MS" panose="020B0603020202020204" pitchFamily="34" charset="0"/>
                          <a:cs typeface="Times New Roman"/>
                        </a:rPr>
                        <a:t>форме </a:t>
                      </a:r>
                      <a:r>
                        <a:rPr sz="1400" spc="-10" dirty="0">
                          <a:solidFill>
                            <a:schemeClr val="tx1"/>
                          </a:solidFill>
                          <a:latin typeface="Trebuchet MS" panose="020B0603020202020204" pitchFamily="34" charset="0"/>
                          <a:cs typeface="Times New Roman"/>
                        </a:rPr>
                        <a:t>Котировочных </a:t>
                      </a:r>
                      <a:r>
                        <a:rPr sz="1400" spc="5" dirty="0">
                          <a:solidFill>
                            <a:schemeClr val="tx1"/>
                          </a:solidFill>
                          <a:latin typeface="Trebuchet MS" panose="020B0603020202020204" pitchFamily="34" charset="0"/>
                          <a:cs typeface="Times New Roman"/>
                        </a:rPr>
                        <a:t>сессией </a:t>
                      </a:r>
                      <a:r>
                        <a:rPr sz="1400" spc="-10" dirty="0">
                          <a:solidFill>
                            <a:schemeClr val="tx1"/>
                          </a:solidFill>
                          <a:latin typeface="Trebuchet MS" panose="020B0603020202020204" pitchFamily="34" charset="0"/>
                          <a:cs typeface="Times New Roman"/>
                        </a:rPr>
                        <a:t>обусловлено  </a:t>
                      </a:r>
                      <a:r>
                        <a:rPr sz="1400" spc="5" dirty="0">
                          <a:solidFill>
                            <a:schemeClr val="tx1"/>
                          </a:solidFill>
                          <a:latin typeface="Trebuchet MS" panose="020B0603020202020204" pitchFamily="34" charset="0"/>
                          <a:cs typeface="Times New Roman"/>
                        </a:rPr>
                        <a:t>нестабильным </a:t>
                      </a:r>
                      <a:r>
                        <a:rPr sz="1400" spc="-5" dirty="0">
                          <a:solidFill>
                            <a:schemeClr val="tx1"/>
                          </a:solidFill>
                          <a:latin typeface="Trebuchet MS" panose="020B0603020202020204" pitchFamily="34" charset="0"/>
                          <a:cs typeface="Times New Roman"/>
                        </a:rPr>
                        <a:t>экономическим положением </a:t>
                      </a:r>
                      <a:r>
                        <a:rPr sz="1400" dirty="0">
                          <a:solidFill>
                            <a:schemeClr val="tx1"/>
                          </a:solidFill>
                          <a:latin typeface="Trebuchet MS" panose="020B0603020202020204" pitchFamily="34" charset="0"/>
                          <a:cs typeface="Times New Roman"/>
                        </a:rPr>
                        <a:t>предприятия в </a:t>
                      </a:r>
                      <a:r>
                        <a:rPr sz="1400" spc="-5" dirty="0">
                          <a:solidFill>
                            <a:schemeClr val="tx1"/>
                          </a:solidFill>
                          <a:latin typeface="Trebuchet MS" panose="020B0603020202020204" pitchFamily="34" charset="0"/>
                          <a:cs typeface="Times New Roman"/>
                        </a:rPr>
                        <a:t>указанный период, </a:t>
                      </a:r>
                      <a:r>
                        <a:rPr sz="1400" spc="-10" dirty="0">
                          <a:solidFill>
                            <a:schemeClr val="tx1"/>
                          </a:solidFill>
                          <a:latin typeface="Trebuchet MS" panose="020B0603020202020204" pitchFamily="34" charset="0"/>
                          <a:cs typeface="Times New Roman"/>
                        </a:rPr>
                        <a:t>что </a:t>
                      </a:r>
                      <a:r>
                        <a:rPr sz="1400" dirty="0">
                          <a:solidFill>
                            <a:schemeClr val="tx1"/>
                          </a:solidFill>
                          <a:latin typeface="Trebuchet MS" panose="020B0603020202020204" pitchFamily="34" charset="0"/>
                          <a:cs typeface="Times New Roman"/>
                        </a:rPr>
                        <a:t>не </a:t>
                      </a:r>
                      <a:r>
                        <a:rPr sz="1400" spc="-5" dirty="0">
                          <a:solidFill>
                            <a:schemeClr val="tx1"/>
                          </a:solidFill>
                          <a:latin typeface="Trebuchet MS" panose="020B0603020202020204" pitchFamily="34" charset="0"/>
                          <a:cs typeface="Times New Roman"/>
                        </a:rPr>
                        <a:t>позволило</a:t>
                      </a:r>
                      <a:r>
                        <a:rPr sz="1400" spc="-155" dirty="0">
                          <a:solidFill>
                            <a:schemeClr val="tx1"/>
                          </a:solidFill>
                          <a:latin typeface="Trebuchet MS" panose="020B0603020202020204" pitchFamily="34" charset="0"/>
                          <a:cs typeface="Times New Roman"/>
                        </a:rPr>
                        <a:t> </a:t>
                      </a:r>
                      <a:r>
                        <a:rPr sz="1400" dirty="0">
                          <a:solidFill>
                            <a:schemeClr val="tx1"/>
                          </a:solidFill>
                          <a:latin typeface="Trebuchet MS" panose="020B0603020202020204" pitchFamily="34" charset="0"/>
                          <a:cs typeface="Times New Roman"/>
                        </a:rPr>
                        <a:t>ГП  </a:t>
                      </a:r>
                      <a:r>
                        <a:rPr sz="1400" spc="-5" dirty="0">
                          <a:solidFill>
                            <a:schemeClr val="tx1"/>
                          </a:solidFill>
                          <a:latin typeface="Trebuchet MS" panose="020B0603020202020204" pitchFamily="34" charset="0"/>
                          <a:cs typeface="Times New Roman"/>
                        </a:rPr>
                        <a:t>ПО </a:t>
                      </a:r>
                      <a:r>
                        <a:rPr sz="1400" dirty="0">
                          <a:solidFill>
                            <a:schemeClr val="tx1"/>
                          </a:solidFill>
                          <a:latin typeface="Trebuchet MS" panose="020B0603020202020204" pitchFamily="34" charset="0"/>
                          <a:cs typeface="Times New Roman"/>
                        </a:rPr>
                        <a:t>"П" </a:t>
                      </a:r>
                      <a:r>
                        <a:rPr sz="1400" spc="5" dirty="0">
                          <a:solidFill>
                            <a:schemeClr val="tx1"/>
                          </a:solidFill>
                          <a:latin typeface="Trebuchet MS" panose="020B0603020202020204" pitchFamily="34" charset="0"/>
                          <a:cs typeface="Times New Roman"/>
                        </a:rPr>
                        <a:t>провести </a:t>
                      </a:r>
                      <a:r>
                        <a:rPr sz="1400" spc="-5" dirty="0">
                          <a:solidFill>
                            <a:schemeClr val="tx1"/>
                          </a:solidFill>
                          <a:latin typeface="Trebuchet MS" panose="020B0603020202020204" pitchFamily="34" charset="0"/>
                          <a:cs typeface="Times New Roman"/>
                        </a:rPr>
                        <a:t>электронный </a:t>
                      </a:r>
                      <a:r>
                        <a:rPr sz="1400" spc="-15" dirty="0">
                          <a:solidFill>
                            <a:schemeClr val="tx1"/>
                          </a:solidFill>
                          <a:latin typeface="Trebuchet MS" panose="020B0603020202020204" pitchFamily="34" charset="0"/>
                          <a:cs typeface="Times New Roman"/>
                        </a:rPr>
                        <a:t>аукцион </a:t>
                      </a:r>
                      <a:r>
                        <a:rPr sz="1400" dirty="0">
                          <a:solidFill>
                            <a:schemeClr val="tx1"/>
                          </a:solidFill>
                          <a:latin typeface="Trebuchet MS" panose="020B0603020202020204" pitchFamily="34" charset="0"/>
                          <a:cs typeface="Times New Roman"/>
                        </a:rPr>
                        <a:t>на </a:t>
                      </a:r>
                      <a:r>
                        <a:rPr sz="1400" spc="-10" dirty="0">
                          <a:solidFill>
                            <a:schemeClr val="tx1"/>
                          </a:solidFill>
                          <a:latin typeface="Trebuchet MS" panose="020B0603020202020204" pitchFamily="34" charset="0"/>
                          <a:cs typeface="Times New Roman"/>
                        </a:rPr>
                        <a:t>заправку </a:t>
                      </a:r>
                      <a:r>
                        <a:rPr sz="1400" spc="-40" dirty="0">
                          <a:solidFill>
                            <a:schemeClr val="tx1"/>
                          </a:solidFill>
                          <a:latin typeface="Trebuchet MS" panose="020B0603020202020204" pitchFamily="34" charset="0"/>
                          <a:cs typeface="Times New Roman"/>
                        </a:rPr>
                        <a:t>КПГ. </a:t>
                      </a:r>
                      <a:r>
                        <a:rPr sz="1400" dirty="0">
                          <a:solidFill>
                            <a:schemeClr val="tx1"/>
                          </a:solidFill>
                          <a:latin typeface="Trebuchet MS" panose="020B0603020202020204" pitchFamily="34" charset="0"/>
                          <a:cs typeface="Times New Roman"/>
                        </a:rPr>
                        <a:t>В </a:t>
                      </a:r>
                      <a:r>
                        <a:rPr sz="1400" spc="5" dirty="0">
                          <a:solidFill>
                            <a:schemeClr val="tx1"/>
                          </a:solidFill>
                          <a:latin typeface="Trebuchet MS" panose="020B0603020202020204" pitchFamily="34" charset="0"/>
                          <a:cs typeface="Times New Roman"/>
                        </a:rPr>
                        <a:t>частности, </a:t>
                      </a:r>
                      <a:r>
                        <a:rPr sz="1400" dirty="0">
                          <a:solidFill>
                            <a:schemeClr val="tx1"/>
                          </a:solidFill>
                          <a:latin typeface="Trebuchet MS" panose="020B0603020202020204" pitchFamily="34" charset="0"/>
                          <a:cs typeface="Times New Roman"/>
                        </a:rPr>
                        <a:t>у </a:t>
                      </a:r>
                      <a:r>
                        <a:rPr sz="1400" spc="-5" dirty="0">
                          <a:solidFill>
                            <a:schemeClr val="tx1"/>
                          </a:solidFill>
                          <a:latin typeface="Trebuchet MS" panose="020B0603020202020204" pitchFamily="34" charset="0"/>
                          <a:cs typeface="Times New Roman"/>
                        </a:rPr>
                        <a:t>предприятия  </a:t>
                      </a:r>
                      <a:r>
                        <a:rPr sz="1400" spc="-10" dirty="0">
                          <a:solidFill>
                            <a:schemeClr val="tx1"/>
                          </a:solidFill>
                          <a:latin typeface="Trebuchet MS" panose="020B0603020202020204" pitchFamily="34" charset="0"/>
                          <a:cs typeface="Times New Roman"/>
                        </a:rPr>
                        <a:t>отсутствовали </a:t>
                      </a:r>
                      <a:r>
                        <a:rPr sz="1400" dirty="0">
                          <a:solidFill>
                            <a:schemeClr val="tx1"/>
                          </a:solidFill>
                          <a:latin typeface="Trebuchet MS" panose="020B0603020202020204" pitchFamily="34" charset="0"/>
                          <a:cs typeface="Times New Roman"/>
                        </a:rPr>
                        <a:t>денежные </a:t>
                      </a:r>
                      <a:r>
                        <a:rPr sz="1400" spc="-5" dirty="0">
                          <a:solidFill>
                            <a:schemeClr val="tx1"/>
                          </a:solidFill>
                          <a:latin typeface="Trebuchet MS" panose="020B0603020202020204" pitchFamily="34" charset="0"/>
                          <a:cs typeface="Times New Roman"/>
                        </a:rPr>
                        <a:t>средства, </a:t>
                      </a:r>
                      <a:r>
                        <a:rPr sz="1400" spc="-15" dirty="0">
                          <a:solidFill>
                            <a:schemeClr val="tx1"/>
                          </a:solidFill>
                          <a:latin typeface="Trebuchet MS" panose="020B0603020202020204" pitchFamily="34" charset="0"/>
                          <a:cs typeface="Times New Roman"/>
                        </a:rPr>
                        <a:t>необходимые </a:t>
                      </a:r>
                      <a:r>
                        <a:rPr sz="1400" dirty="0">
                          <a:solidFill>
                            <a:schemeClr val="tx1"/>
                          </a:solidFill>
                          <a:latin typeface="Trebuchet MS" panose="020B0603020202020204" pitchFamily="34" charset="0"/>
                          <a:cs typeface="Times New Roman"/>
                        </a:rPr>
                        <a:t>для </a:t>
                      </a:r>
                      <a:r>
                        <a:rPr sz="1400" spc="-5" dirty="0">
                          <a:solidFill>
                            <a:schemeClr val="tx1"/>
                          </a:solidFill>
                          <a:latin typeface="Trebuchet MS" panose="020B0603020202020204" pitchFamily="34" charset="0"/>
                          <a:cs typeface="Times New Roman"/>
                        </a:rPr>
                        <a:t>проведения </a:t>
                      </a:r>
                      <a:r>
                        <a:rPr sz="1400" spc="-10" dirty="0">
                          <a:solidFill>
                            <a:schemeClr val="tx1"/>
                          </a:solidFill>
                          <a:latin typeface="Trebuchet MS" panose="020B0603020202020204" pitchFamily="34" charset="0"/>
                          <a:cs typeface="Times New Roman"/>
                        </a:rPr>
                        <a:t>электронного аукциона, </a:t>
                      </a:r>
                      <a:r>
                        <a:rPr sz="1400" dirty="0">
                          <a:solidFill>
                            <a:schemeClr val="tx1"/>
                          </a:solidFill>
                          <a:latin typeface="Trebuchet MS" panose="020B0603020202020204" pitchFamily="34" charset="0"/>
                          <a:cs typeface="Times New Roman"/>
                        </a:rPr>
                        <a:t>а </a:t>
                      </a:r>
                      <a:r>
                        <a:rPr sz="1400" spc="-5" dirty="0">
                          <a:solidFill>
                            <a:schemeClr val="tx1"/>
                          </a:solidFill>
                          <a:latin typeface="Trebuchet MS" panose="020B0603020202020204" pitchFamily="34" charset="0"/>
                          <a:cs typeface="Times New Roman"/>
                        </a:rPr>
                        <a:t>также  </a:t>
                      </a:r>
                      <a:r>
                        <a:rPr sz="1400" dirty="0">
                          <a:solidFill>
                            <a:schemeClr val="tx1"/>
                          </a:solidFill>
                          <a:latin typeface="Trebuchet MS" panose="020B0603020202020204" pitchFamily="34" charset="0"/>
                          <a:cs typeface="Times New Roman"/>
                        </a:rPr>
                        <a:t>имелась задолженность по</a:t>
                      </a:r>
                      <a:r>
                        <a:rPr sz="1400" spc="-105" dirty="0">
                          <a:solidFill>
                            <a:schemeClr val="tx1"/>
                          </a:solidFill>
                          <a:latin typeface="Trebuchet MS" panose="020B0603020202020204" pitchFamily="34" charset="0"/>
                          <a:cs typeface="Times New Roman"/>
                        </a:rPr>
                        <a:t> </a:t>
                      </a:r>
                      <a:r>
                        <a:rPr sz="1400" dirty="0">
                          <a:solidFill>
                            <a:schemeClr val="tx1"/>
                          </a:solidFill>
                          <a:latin typeface="Trebuchet MS" panose="020B0603020202020204" pitchFamily="34" charset="0"/>
                          <a:cs typeface="Times New Roman"/>
                        </a:rPr>
                        <a:t>налогам</a:t>
                      </a:r>
                    </a:p>
                  </a:txBody>
                  <a:tcPr marL="0" marR="0" marT="0" marB="0">
                    <a:lnT w="12700">
                      <a:solidFill>
                        <a:srgbClr val="000000"/>
                      </a:solidFill>
                      <a:prstDash val="solid"/>
                    </a:lnT>
                    <a:lnB w="12700" cap="flat" cmpd="sng" algn="ctr">
                      <a:solidFill>
                        <a:srgbClr val="000000"/>
                      </a:solidFill>
                      <a:prstDash val="solid"/>
                      <a:round/>
                      <a:headEnd type="none" w="med" len="med"/>
                      <a:tailEnd type="none" w="med" len="med"/>
                    </a:lnB>
                  </a:tcPr>
                </a:tc>
              </a:tr>
              <a:tr h="853439">
                <a:tc>
                  <a:txBody>
                    <a:bodyPr/>
                    <a:lstStyle/>
                    <a:p>
                      <a:pPr marL="85090" marR="405765" lvl="0" indent="0" algn="l" defTabSz="914400" rtl="0" eaLnBrk="1" fontAlgn="auto" latinLnBrk="0" hangingPunct="1">
                        <a:lnSpc>
                          <a:spcPct val="80000"/>
                        </a:lnSpc>
                        <a:spcBef>
                          <a:spcPts val="0"/>
                        </a:spcBef>
                        <a:spcAft>
                          <a:spcPts val="0"/>
                        </a:spcAft>
                        <a:buClr>
                          <a:srgbClr val="000000"/>
                        </a:buClr>
                        <a:buSzTx/>
                        <a:buFont typeface="Arial"/>
                        <a:buNone/>
                        <a:tabLst/>
                        <a:defRPr/>
                      </a:pPr>
                      <a:r>
                        <a:rPr lang="ru-RU" sz="1400" spc="-10" dirty="0" smtClean="0">
                          <a:solidFill>
                            <a:schemeClr val="tx1"/>
                          </a:solidFill>
                          <a:latin typeface="Trebuchet MS" panose="020B0603020202020204" pitchFamily="34" charset="0"/>
                          <a:cs typeface="Times New Roman"/>
                        </a:rPr>
                        <a:t>П</a:t>
                      </a:r>
                      <a:r>
                        <a:rPr lang="ru-RU" sz="1400" dirty="0" smtClean="0">
                          <a:solidFill>
                            <a:schemeClr val="tx1"/>
                          </a:solidFill>
                          <a:latin typeface="Trebuchet MS" panose="020B0603020202020204" pitchFamily="34" charset="0"/>
                          <a:cs typeface="Times New Roman"/>
                        </a:rPr>
                        <a:t>ози</a:t>
                      </a:r>
                      <a:r>
                        <a:rPr lang="ru-RU" sz="1400" spc="5" dirty="0" smtClean="0">
                          <a:solidFill>
                            <a:schemeClr val="tx1"/>
                          </a:solidFill>
                          <a:latin typeface="Trebuchet MS" panose="020B0603020202020204" pitchFamily="34" charset="0"/>
                          <a:cs typeface="Times New Roman"/>
                        </a:rPr>
                        <a:t>ц</a:t>
                      </a:r>
                      <a:r>
                        <a:rPr lang="ru-RU" sz="1400" dirty="0" smtClean="0">
                          <a:solidFill>
                            <a:schemeClr val="tx1"/>
                          </a:solidFill>
                          <a:latin typeface="Trebuchet MS" panose="020B0603020202020204" pitchFamily="34" charset="0"/>
                          <a:cs typeface="Times New Roman"/>
                        </a:rPr>
                        <a:t>ия  </a:t>
                      </a:r>
                      <a:r>
                        <a:rPr lang="ru-RU" sz="1400" spc="-70" dirty="0" smtClean="0">
                          <a:solidFill>
                            <a:schemeClr val="tx1"/>
                          </a:solidFill>
                          <a:latin typeface="Trebuchet MS" panose="020B0603020202020204" pitchFamily="34" charset="0"/>
                          <a:cs typeface="Times New Roman"/>
                        </a:rPr>
                        <a:t>УФАС:  </a:t>
                      </a:r>
                      <a:r>
                        <a:rPr sz="1400" spc="-5" dirty="0" err="1" smtClean="0">
                          <a:solidFill>
                            <a:schemeClr val="tx1"/>
                          </a:solidFill>
                          <a:latin typeface="Trebuchet MS" panose="020B0603020202020204" pitchFamily="34" charset="0"/>
                          <a:cs typeface="Times New Roman"/>
                        </a:rPr>
                        <a:t>представленные</a:t>
                      </a:r>
                      <a:r>
                        <a:rPr sz="1400" spc="-5" dirty="0" smtClean="0">
                          <a:solidFill>
                            <a:schemeClr val="tx1"/>
                          </a:solidFill>
                          <a:latin typeface="Trebuchet MS" panose="020B0603020202020204" pitchFamily="34" charset="0"/>
                          <a:cs typeface="Times New Roman"/>
                        </a:rPr>
                        <a:t> </a:t>
                      </a:r>
                      <a:r>
                        <a:rPr sz="1400" dirty="0">
                          <a:solidFill>
                            <a:schemeClr val="tx1"/>
                          </a:solidFill>
                          <a:latin typeface="Trebuchet MS" panose="020B0603020202020204" pitchFamily="34" charset="0"/>
                          <a:cs typeface="Times New Roman"/>
                        </a:rPr>
                        <a:t>пояснения ГП </a:t>
                      </a:r>
                      <a:r>
                        <a:rPr sz="1400" spc="-5" dirty="0">
                          <a:solidFill>
                            <a:schemeClr val="tx1"/>
                          </a:solidFill>
                          <a:latin typeface="Trebuchet MS" panose="020B0603020202020204" pitchFamily="34" charset="0"/>
                          <a:cs typeface="Times New Roman"/>
                        </a:rPr>
                        <a:t>ПО </a:t>
                      </a:r>
                      <a:r>
                        <a:rPr sz="1400" dirty="0">
                          <a:solidFill>
                            <a:schemeClr val="tx1"/>
                          </a:solidFill>
                          <a:latin typeface="Trebuchet MS" panose="020B0603020202020204" pitchFamily="34" charset="0"/>
                          <a:cs typeface="Times New Roman"/>
                        </a:rPr>
                        <a:t>"П" не </a:t>
                      </a:r>
                      <a:r>
                        <a:rPr sz="1400" spc="-10" dirty="0">
                          <a:solidFill>
                            <a:schemeClr val="tx1"/>
                          </a:solidFill>
                          <a:latin typeface="Trebuchet MS" panose="020B0603020202020204" pitchFamily="34" charset="0"/>
                          <a:cs typeface="Times New Roman"/>
                        </a:rPr>
                        <a:t>свидетельствуют </a:t>
                      </a:r>
                      <a:r>
                        <a:rPr sz="1400" dirty="0">
                          <a:solidFill>
                            <a:schemeClr val="tx1"/>
                          </a:solidFill>
                          <a:latin typeface="Trebuchet MS" panose="020B0603020202020204" pitchFamily="34" charset="0"/>
                          <a:cs typeface="Times New Roman"/>
                        </a:rPr>
                        <a:t>о </a:t>
                      </a:r>
                      <a:r>
                        <a:rPr sz="1400" spc="-5" dirty="0">
                          <a:solidFill>
                            <a:schemeClr val="tx1"/>
                          </a:solidFill>
                          <a:latin typeface="Trebuchet MS" panose="020B0603020202020204" pitchFamily="34" charset="0"/>
                          <a:cs typeface="Times New Roman"/>
                        </a:rPr>
                        <a:t>невозможности проведения  </a:t>
                      </a:r>
                      <a:r>
                        <a:rPr sz="1400" spc="-10" dirty="0">
                          <a:solidFill>
                            <a:schemeClr val="tx1"/>
                          </a:solidFill>
                          <a:latin typeface="Trebuchet MS" panose="020B0603020202020204" pitchFamily="34" charset="0"/>
                          <a:cs typeface="Times New Roman"/>
                        </a:rPr>
                        <a:t>конкурентных </a:t>
                      </a:r>
                      <a:r>
                        <a:rPr sz="1400" spc="-5" dirty="0">
                          <a:solidFill>
                            <a:schemeClr val="tx1"/>
                          </a:solidFill>
                          <a:latin typeface="Trebuchet MS" panose="020B0603020202020204" pitchFamily="34" charset="0"/>
                          <a:cs typeface="Times New Roman"/>
                        </a:rPr>
                        <a:t>процедур, </a:t>
                      </a:r>
                      <a:r>
                        <a:rPr sz="1400" spc="-10" dirty="0">
                          <a:solidFill>
                            <a:schemeClr val="tx1"/>
                          </a:solidFill>
                          <a:latin typeface="Trebuchet MS" panose="020B0603020202020204" pitchFamily="34" charset="0"/>
                          <a:cs typeface="Times New Roman"/>
                        </a:rPr>
                        <a:t>поскольку </a:t>
                      </a:r>
                      <a:r>
                        <a:rPr sz="1400" spc="-5" dirty="0">
                          <a:solidFill>
                            <a:schemeClr val="tx1"/>
                          </a:solidFill>
                          <a:latin typeface="Trebuchet MS" panose="020B0603020202020204" pitchFamily="34" charset="0"/>
                          <a:cs typeface="Times New Roman"/>
                        </a:rPr>
                        <a:t>заказчик </a:t>
                      </a:r>
                      <a:r>
                        <a:rPr sz="1400" dirty="0">
                          <a:solidFill>
                            <a:schemeClr val="tx1"/>
                          </a:solidFill>
                          <a:latin typeface="Trebuchet MS" panose="020B0603020202020204" pitchFamily="34" charset="0"/>
                          <a:cs typeface="Times New Roman"/>
                        </a:rPr>
                        <a:t>не </a:t>
                      </a:r>
                      <a:r>
                        <a:rPr sz="1400" spc="10" dirty="0">
                          <a:solidFill>
                            <a:schemeClr val="tx1"/>
                          </a:solidFill>
                          <a:latin typeface="Trebuchet MS" panose="020B0603020202020204" pitchFamily="34" charset="0"/>
                          <a:cs typeface="Times New Roman"/>
                        </a:rPr>
                        <a:t>несет </a:t>
                      </a:r>
                      <a:r>
                        <a:rPr sz="1400" spc="-5" dirty="0">
                          <a:solidFill>
                            <a:schemeClr val="tx1"/>
                          </a:solidFill>
                          <a:latin typeface="Trebuchet MS" panose="020B0603020202020204" pitchFamily="34" charset="0"/>
                          <a:cs typeface="Times New Roman"/>
                        </a:rPr>
                        <a:t>дополнительные </a:t>
                      </a:r>
                      <a:r>
                        <a:rPr sz="1400" spc="-15" dirty="0">
                          <a:solidFill>
                            <a:schemeClr val="tx1"/>
                          </a:solidFill>
                          <a:latin typeface="Trebuchet MS" panose="020B0603020202020204" pitchFamily="34" charset="0"/>
                          <a:cs typeface="Times New Roman"/>
                        </a:rPr>
                        <a:t>расходы </a:t>
                      </a:r>
                      <a:r>
                        <a:rPr sz="1400" dirty="0">
                          <a:solidFill>
                            <a:schemeClr val="tx1"/>
                          </a:solidFill>
                          <a:latin typeface="Trebuchet MS" panose="020B0603020202020204" pitchFamily="34" charset="0"/>
                          <a:cs typeface="Times New Roman"/>
                        </a:rPr>
                        <a:t>при </a:t>
                      </a:r>
                      <a:r>
                        <a:rPr sz="1400" spc="-5" dirty="0">
                          <a:solidFill>
                            <a:schemeClr val="tx1"/>
                          </a:solidFill>
                          <a:latin typeface="Trebuchet MS" panose="020B0603020202020204" pitchFamily="34" charset="0"/>
                          <a:cs typeface="Times New Roman"/>
                        </a:rPr>
                        <a:t>проведении  указанных процедур </a:t>
                      </a:r>
                      <a:r>
                        <a:rPr sz="1400" dirty="0">
                          <a:solidFill>
                            <a:schemeClr val="tx1"/>
                          </a:solidFill>
                          <a:latin typeface="Trebuchet MS" panose="020B0603020202020204" pitchFamily="34" charset="0"/>
                          <a:cs typeface="Times New Roman"/>
                        </a:rPr>
                        <a:t>на </a:t>
                      </a:r>
                      <a:r>
                        <a:rPr sz="1400" spc="-5" dirty="0">
                          <a:solidFill>
                            <a:schemeClr val="tx1"/>
                          </a:solidFill>
                          <a:latin typeface="Trebuchet MS" panose="020B0603020202020204" pitchFamily="34" charset="0"/>
                          <a:cs typeface="Times New Roman"/>
                        </a:rPr>
                        <a:t>электронных </a:t>
                      </a:r>
                      <a:r>
                        <a:rPr sz="1400" spc="-10" dirty="0">
                          <a:solidFill>
                            <a:schemeClr val="tx1"/>
                          </a:solidFill>
                          <a:latin typeface="Trebuchet MS" panose="020B0603020202020204" pitchFamily="34" charset="0"/>
                          <a:cs typeface="Times New Roman"/>
                        </a:rPr>
                        <a:t>торговых </a:t>
                      </a:r>
                      <a:r>
                        <a:rPr sz="1400" dirty="0">
                          <a:solidFill>
                            <a:schemeClr val="tx1"/>
                          </a:solidFill>
                          <a:latin typeface="Trebuchet MS" panose="020B0603020202020204" pitchFamily="34" charset="0"/>
                          <a:cs typeface="Times New Roman"/>
                        </a:rPr>
                        <a:t>площадках…. </a:t>
                      </a:r>
                      <a:r>
                        <a:rPr sz="1400" spc="-5" dirty="0">
                          <a:solidFill>
                            <a:schemeClr val="tx1"/>
                          </a:solidFill>
                          <a:latin typeface="Trebuchet MS" panose="020B0603020202020204" pitchFamily="34" charset="0"/>
                          <a:cs typeface="Times New Roman"/>
                        </a:rPr>
                        <a:t>заказчик </a:t>
                      </a:r>
                      <a:r>
                        <a:rPr sz="1400" spc="-10" dirty="0">
                          <a:solidFill>
                            <a:schemeClr val="tx1"/>
                          </a:solidFill>
                          <a:latin typeface="Trebuchet MS" panose="020B0603020202020204" pitchFamily="34" charset="0"/>
                          <a:cs typeface="Times New Roman"/>
                        </a:rPr>
                        <a:t>может </a:t>
                      </a:r>
                      <a:r>
                        <a:rPr sz="1400" dirty="0">
                          <a:solidFill>
                            <a:schemeClr val="tx1"/>
                          </a:solidFill>
                          <a:latin typeface="Trebuchet MS" panose="020B0603020202020204" pitchFamily="34" charset="0"/>
                          <a:cs typeface="Times New Roman"/>
                        </a:rPr>
                        <a:t>не осуществлять  </a:t>
                      </a:r>
                      <a:r>
                        <a:rPr sz="1400" spc="-10" dirty="0">
                          <a:solidFill>
                            <a:schemeClr val="tx1"/>
                          </a:solidFill>
                          <a:latin typeface="Trebuchet MS" panose="020B0603020202020204" pitchFamily="34" charset="0"/>
                          <a:cs typeface="Times New Roman"/>
                        </a:rPr>
                        <a:t>выплату </a:t>
                      </a:r>
                      <a:r>
                        <a:rPr sz="1400" spc="-5" dirty="0">
                          <a:solidFill>
                            <a:schemeClr val="tx1"/>
                          </a:solidFill>
                          <a:latin typeface="Trebuchet MS" panose="020B0603020202020204" pitchFamily="34" charset="0"/>
                          <a:cs typeface="Times New Roman"/>
                        </a:rPr>
                        <a:t>авансовых </a:t>
                      </a:r>
                      <a:r>
                        <a:rPr sz="1400" spc="-10" dirty="0">
                          <a:solidFill>
                            <a:schemeClr val="tx1"/>
                          </a:solidFill>
                          <a:latin typeface="Trebuchet MS" panose="020B0603020202020204" pitchFamily="34" charset="0"/>
                          <a:cs typeface="Times New Roman"/>
                        </a:rPr>
                        <a:t>платежей </a:t>
                      </a:r>
                      <a:r>
                        <a:rPr sz="1400" dirty="0">
                          <a:solidFill>
                            <a:schemeClr val="tx1"/>
                          </a:solidFill>
                          <a:latin typeface="Trebuchet MS" panose="020B0603020202020204" pitchFamily="34" charset="0"/>
                          <a:cs typeface="Times New Roman"/>
                        </a:rPr>
                        <a:t>либо </a:t>
                      </a:r>
                      <a:r>
                        <a:rPr sz="1400" spc="-5" dirty="0">
                          <a:solidFill>
                            <a:schemeClr val="tx1"/>
                          </a:solidFill>
                          <a:latin typeface="Trebuchet MS" panose="020B0603020202020204" pitchFamily="34" charset="0"/>
                          <a:cs typeface="Times New Roman"/>
                        </a:rPr>
                        <a:t>предусмотреть вариант </a:t>
                      </a:r>
                      <a:r>
                        <a:rPr sz="1400" dirty="0">
                          <a:solidFill>
                            <a:schemeClr val="tx1"/>
                          </a:solidFill>
                          <a:latin typeface="Trebuchet MS" panose="020B0603020202020204" pitchFamily="34" charset="0"/>
                          <a:cs typeface="Times New Roman"/>
                        </a:rPr>
                        <a:t>поэтапной </a:t>
                      </a:r>
                      <a:r>
                        <a:rPr sz="1400" spc="-5" dirty="0">
                          <a:solidFill>
                            <a:schemeClr val="tx1"/>
                          </a:solidFill>
                          <a:latin typeface="Trebuchet MS" panose="020B0603020202020204" pitchFamily="34" charset="0"/>
                          <a:cs typeface="Times New Roman"/>
                        </a:rPr>
                        <a:t>оплаты </a:t>
                      </a:r>
                      <a:r>
                        <a:rPr sz="1400" dirty="0">
                          <a:solidFill>
                            <a:schemeClr val="tx1"/>
                          </a:solidFill>
                          <a:latin typeface="Trebuchet MS" panose="020B0603020202020204" pitchFamily="34" charset="0"/>
                          <a:cs typeface="Times New Roman"/>
                        </a:rPr>
                        <a:t>в </a:t>
                      </a:r>
                      <a:r>
                        <a:rPr sz="1400" spc="-5" dirty="0">
                          <a:solidFill>
                            <a:schemeClr val="tx1"/>
                          </a:solidFill>
                          <a:latin typeface="Trebuchet MS" panose="020B0603020202020204" pitchFamily="34" charset="0"/>
                          <a:cs typeface="Times New Roman"/>
                        </a:rPr>
                        <a:t>рамках  </a:t>
                      </a:r>
                      <a:r>
                        <a:rPr sz="1400" spc="-10" dirty="0">
                          <a:solidFill>
                            <a:schemeClr val="tx1"/>
                          </a:solidFill>
                          <a:latin typeface="Trebuchet MS" panose="020B0603020202020204" pitchFamily="34" charset="0"/>
                          <a:cs typeface="Times New Roman"/>
                        </a:rPr>
                        <a:t>заключенного</a:t>
                      </a:r>
                      <a:r>
                        <a:rPr sz="1400" spc="-65" dirty="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договора.</a:t>
                      </a:r>
                      <a:endParaRPr sz="1400" dirty="0">
                        <a:solidFill>
                          <a:schemeClr val="tx1"/>
                        </a:solidFill>
                        <a:latin typeface="Trebuchet MS" panose="020B0603020202020204" pitchFamily="34" charset="0"/>
                        <a:cs typeface="Times New Roman"/>
                      </a:endParaRPr>
                    </a:p>
                  </a:txBody>
                  <a:tcPr marL="0" marR="0" marT="37465" marB="0">
                    <a:lnT w="12700">
                      <a:solidFill>
                        <a:srgbClr val="000000"/>
                      </a:solidFill>
                      <a:prstDash val="solid"/>
                    </a:lnT>
                    <a:lnB w="12700" cap="flat" cmpd="sng" algn="ctr">
                      <a:solidFill>
                        <a:srgbClr val="000000"/>
                      </a:solidFill>
                      <a:prstDash val="solid"/>
                      <a:round/>
                      <a:headEnd type="none" w="med" len="med"/>
                      <a:tailEnd type="none" w="med" len="med"/>
                    </a:lnB>
                  </a:tcPr>
                </a:tc>
              </a:tr>
              <a:tr h="1615439">
                <a:tc>
                  <a:txBody>
                    <a:bodyPr/>
                    <a:lstStyle/>
                    <a:p>
                      <a:pPr marL="85090" marR="505459" lvl="0" indent="0" algn="l" defTabSz="914400" rtl="0" eaLnBrk="1" fontAlgn="auto" latinLnBrk="0" hangingPunct="1">
                        <a:lnSpc>
                          <a:spcPct val="80000"/>
                        </a:lnSpc>
                        <a:spcBef>
                          <a:spcPts val="0"/>
                        </a:spcBef>
                        <a:spcAft>
                          <a:spcPts val="0"/>
                        </a:spcAft>
                        <a:buClr>
                          <a:srgbClr val="000000"/>
                        </a:buClr>
                        <a:buSzTx/>
                        <a:buFont typeface="Arial"/>
                        <a:buNone/>
                        <a:tabLst/>
                        <a:defRPr/>
                      </a:pPr>
                      <a:r>
                        <a:rPr lang="ru-RU" sz="1400" dirty="0" smtClean="0">
                          <a:solidFill>
                            <a:schemeClr val="tx1"/>
                          </a:solidFill>
                          <a:latin typeface="Trebuchet MS" panose="020B0603020202020204" pitchFamily="34" charset="0"/>
                          <a:cs typeface="Times New Roman"/>
                        </a:rPr>
                        <a:t>В чем  ограничение  </a:t>
                      </a:r>
                      <a:r>
                        <a:rPr lang="ru-RU" sz="1400" spc="-75" dirty="0" smtClean="0">
                          <a:solidFill>
                            <a:schemeClr val="tx1"/>
                          </a:solidFill>
                          <a:latin typeface="Trebuchet MS" panose="020B0603020202020204" pitchFamily="34" charset="0"/>
                          <a:cs typeface="Times New Roman"/>
                        </a:rPr>
                        <a:t>к</a:t>
                      </a:r>
                      <a:r>
                        <a:rPr lang="ru-RU" sz="1400" dirty="0" smtClean="0">
                          <a:solidFill>
                            <a:schemeClr val="tx1"/>
                          </a:solidFill>
                          <a:latin typeface="Trebuchet MS" panose="020B0603020202020204" pitchFamily="34" charset="0"/>
                          <a:cs typeface="Times New Roman"/>
                        </a:rPr>
                        <a:t>он</a:t>
                      </a:r>
                      <a:r>
                        <a:rPr lang="ru-RU" sz="1400" spc="-25" dirty="0" smtClean="0">
                          <a:solidFill>
                            <a:schemeClr val="tx1"/>
                          </a:solidFill>
                          <a:latin typeface="Trebuchet MS" panose="020B0603020202020204" pitchFamily="34" charset="0"/>
                          <a:cs typeface="Times New Roman"/>
                        </a:rPr>
                        <a:t>к</a:t>
                      </a:r>
                      <a:r>
                        <a:rPr lang="ru-RU" sz="1400" spc="-20" dirty="0" smtClean="0">
                          <a:solidFill>
                            <a:schemeClr val="tx1"/>
                          </a:solidFill>
                          <a:latin typeface="Trebuchet MS" panose="020B0603020202020204" pitchFamily="34" charset="0"/>
                          <a:cs typeface="Times New Roman"/>
                        </a:rPr>
                        <a:t>у</a:t>
                      </a:r>
                      <a:r>
                        <a:rPr lang="ru-RU" sz="1400" dirty="0" smtClean="0">
                          <a:solidFill>
                            <a:schemeClr val="tx1"/>
                          </a:solidFill>
                          <a:latin typeface="Trebuchet MS" panose="020B0603020202020204" pitchFamily="34" charset="0"/>
                          <a:cs typeface="Times New Roman"/>
                        </a:rPr>
                        <a:t>ренции:  а</a:t>
                      </a:r>
                      <a:r>
                        <a:rPr sz="1400" spc="-5" dirty="0" err="1" smtClean="0">
                          <a:solidFill>
                            <a:schemeClr val="tx1"/>
                          </a:solidFill>
                          <a:latin typeface="Trebuchet MS" panose="020B0603020202020204" pitchFamily="34" charset="0"/>
                          <a:cs typeface="Times New Roman"/>
                        </a:rPr>
                        <a:t>нализом</a:t>
                      </a:r>
                      <a:r>
                        <a:rPr sz="1400" spc="-5" dirty="0" smtClean="0">
                          <a:solidFill>
                            <a:schemeClr val="tx1"/>
                          </a:solidFill>
                          <a:latin typeface="Trebuchet MS" panose="020B0603020202020204" pitchFamily="34" charset="0"/>
                          <a:cs typeface="Times New Roman"/>
                        </a:rPr>
                        <a:t> </a:t>
                      </a:r>
                      <a:r>
                        <a:rPr sz="1400" dirty="0">
                          <a:solidFill>
                            <a:schemeClr val="tx1"/>
                          </a:solidFill>
                          <a:latin typeface="Trebuchet MS" panose="020B0603020202020204" pitchFamily="34" charset="0"/>
                          <a:cs typeface="Times New Roman"/>
                        </a:rPr>
                        <a:t>N 1 </a:t>
                      </a:r>
                      <a:r>
                        <a:rPr sz="1400" spc="-5" dirty="0">
                          <a:solidFill>
                            <a:schemeClr val="tx1"/>
                          </a:solidFill>
                          <a:latin typeface="Trebuchet MS" panose="020B0603020202020204" pitchFamily="34" charset="0"/>
                          <a:cs typeface="Times New Roman"/>
                        </a:rPr>
                        <a:t>установлено, </a:t>
                      </a:r>
                      <a:r>
                        <a:rPr sz="1400" spc="-10" dirty="0">
                          <a:solidFill>
                            <a:schemeClr val="tx1"/>
                          </a:solidFill>
                          <a:latin typeface="Trebuchet MS" panose="020B0603020202020204" pitchFamily="34" charset="0"/>
                          <a:cs typeface="Times New Roman"/>
                        </a:rPr>
                        <a:t>что </a:t>
                      </a:r>
                      <a:r>
                        <a:rPr sz="1400" dirty="0">
                          <a:solidFill>
                            <a:schemeClr val="tx1"/>
                          </a:solidFill>
                          <a:latin typeface="Trebuchet MS" panose="020B0603020202020204" pitchFamily="34" charset="0"/>
                          <a:cs typeface="Times New Roman"/>
                        </a:rPr>
                        <a:t>на </a:t>
                      </a:r>
                      <a:r>
                        <a:rPr sz="1400" spc="-10" dirty="0">
                          <a:solidFill>
                            <a:schemeClr val="tx1"/>
                          </a:solidFill>
                          <a:latin typeface="Trebuchet MS" panose="020B0603020202020204" pitchFamily="34" charset="0"/>
                          <a:cs typeface="Times New Roman"/>
                        </a:rPr>
                        <a:t>товарном </a:t>
                      </a:r>
                      <a:r>
                        <a:rPr sz="1400" spc="-5" dirty="0">
                          <a:solidFill>
                            <a:schemeClr val="tx1"/>
                          </a:solidFill>
                          <a:latin typeface="Trebuchet MS" panose="020B0603020202020204" pitchFamily="34" charset="0"/>
                          <a:cs typeface="Times New Roman"/>
                        </a:rPr>
                        <a:t>рынке, определенном </a:t>
                      </a:r>
                      <a:r>
                        <a:rPr sz="1400" spc="-15" dirty="0">
                          <a:solidFill>
                            <a:schemeClr val="tx1"/>
                          </a:solidFill>
                          <a:latin typeface="Trebuchet MS" panose="020B0603020202020204" pitchFamily="34" charset="0"/>
                          <a:cs typeface="Times New Roman"/>
                        </a:rPr>
                        <a:t>Котировочными </a:t>
                      </a:r>
                      <a:r>
                        <a:rPr sz="1400" spc="5" dirty="0">
                          <a:solidFill>
                            <a:schemeClr val="tx1"/>
                          </a:solidFill>
                          <a:latin typeface="Trebuchet MS" panose="020B0603020202020204" pitchFamily="34" charset="0"/>
                          <a:cs typeface="Times New Roman"/>
                        </a:rPr>
                        <a:t>сессиями,  </a:t>
                      </a:r>
                      <a:r>
                        <a:rPr sz="1400" dirty="0">
                          <a:solidFill>
                            <a:schemeClr val="tx1"/>
                          </a:solidFill>
                          <a:latin typeface="Trebuchet MS" panose="020B0603020202020204" pitchFamily="34" charset="0"/>
                          <a:cs typeface="Times New Roman"/>
                        </a:rPr>
                        <a:t>осуществляет деятельность </a:t>
                      </a:r>
                      <a:r>
                        <a:rPr sz="1400" spc="-5" dirty="0">
                          <a:solidFill>
                            <a:schemeClr val="tx1"/>
                          </a:solidFill>
                          <a:latin typeface="Trebuchet MS" panose="020B0603020202020204" pitchFamily="34" charset="0"/>
                          <a:cs typeface="Times New Roman"/>
                        </a:rPr>
                        <a:t>единственный </a:t>
                      </a:r>
                      <a:r>
                        <a:rPr sz="1400" spc="-10" dirty="0">
                          <a:solidFill>
                            <a:schemeClr val="tx1"/>
                          </a:solidFill>
                          <a:latin typeface="Trebuchet MS" panose="020B0603020202020204" pitchFamily="34" charset="0"/>
                          <a:cs typeface="Times New Roman"/>
                        </a:rPr>
                        <a:t>хозяйствующий </a:t>
                      </a:r>
                      <a:r>
                        <a:rPr sz="1400" spc="-20" dirty="0">
                          <a:solidFill>
                            <a:schemeClr val="tx1"/>
                          </a:solidFill>
                          <a:latin typeface="Trebuchet MS" panose="020B0603020202020204" pitchFamily="34" charset="0"/>
                          <a:cs typeface="Times New Roman"/>
                        </a:rPr>
                        <a:t>субъект </a:t>
                      </a:r>
                      <a:r>
                        <a:rPr sz="1400" dirty="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ООО </a:t>
                      </a:r>
                      <a:r>
                        <a:rPr sz="1400" dirty="0">
                          <a:solidFill>
                            <a:schemeClr val="tx1"/>
                          </a:solidFill>
                          <a:latin typeface="Trebuchet MS" panose="020B0603020202020204" pitchFamily="34" charset="0"/>
                          <a:cs typeface="Times New Roman"/>
                        </a:rPr>
                        <a:t>"Ч". </a:t>
                      </a:r>
                      <a:r>
                        <a:rPr sz="1400" spc="-5" dirty="0">
                          <a:solidFill>
                            <a:schemeClr val="tx1"/>
                          </a:solidFill>
                          <a:latin typeface="Trebuchet MS" panose="020B0603020202020204" pitchFamily="34" charset="0"/>
                          <a:cs typeface="Times New Roman"/>
                        </a:rPr>
                        <a:t>При </a:t>
                      </a:r>
                      <a:r>
                        <a:rPr sz="1400" spc="-15" dirty="0">
                          <a:solidFill>
                            <a:schemeClr val="tx1"/>
                          </a:solidFill>
                          <a:latin typeface="Trebuchet MS" panose="020B0603020202020204" pitchFamily="34" charset="0"/>
                          <a:cs typeface="Times New Roman"/>
                        </a:rPr>
                        <a:t>этом  </a:t>
                      </a:r>
                      <a:r>
                        <a:rPr sz="1400" spc="-5" dirty="0">
                          <a:solidFill>
                            <a:schemeClr val="tx1"/>
                          </a:solidFill>
                          <a:latin typeface="Trebuchet MS" panose="020B0603020202020204" pitchFamily="34" charset="0"/>
                          <a:cs typeface="Times New Roman"/>
                        </a:rPr>
                        <a:t>установлены непреодолимые </a:t>
                      </a:r>
                      <a:r>
                        <a:rPr sz="1400" dirty="0">
                          <a:solidFill>
                            <a:schemeClr val="tx1"/>
                          </a:solidFill>
                          <a:latin typeface="Trebuchet MS" panose="020B0603020202020204" pitchFamily="34" charset="0"/>
                          <a:cs typeface="Times New Roman"/>
                        </a:rPr>
                        <a:t>барьеры </a:t>
                      </a:r>
                      <a:r>
                        <a:rPr sz="1400" spc="-15" dirty="0">
                          <a:solidFill>
                            <a:schemeClr val="tx1"/>
                          </a:solidFill>
                          <a:latin typeface="Trebuchet MS" panose="020B0603020202020204" pitchFamily="34" charset="0"/>
                          <a:cs typeface="Times New Roman"/>
                        </a:rPr>
                        <a:t>входа </a:t>
                      </a:r>
                      <a:r>
                        <a:rPr sz="1400" dirty="0">
                          <a:solidFill>
                            <a:schemeClr val="tx1"/>
                          </a:solidFill>
                          <a:latin typeface="Trebuchet MS" panose="020B0603020202020204" pitchFamily="34" charset="0"/>
                          <a:cs typeface="Times New Roman"/>
                        </a:rPr>
                        <a:t>на данный рынок, </a:t>
                      </a:r>
                      <a:r>
                        <a:rPr sz="1400" spc="-20" dirty="0">
                          <a:solidFill>
                            <a:schemeClr val="tx1"/>
                          </a:solidFill>
                          <a:latin typeface="Trebuchet MS" panose="020B0603020202020204" pitchFamily="34" charset="0"/>
                          <a:cs typeface="Times New Roman"/>
                        </a:rPr>
                        <a:t>которые </a:t>
                      </a:r>
                      <a:r>
                        <a:rPr sz="1400" dirty="0">
                          <a:solidFill>
                            <a:schemeClr val="tx1"/>
                          </a:solidFill>
                          <a:latin typeface="Trebuchet MS" panose="020B0603020202020204" pitchFamily="34" charset="0"/>
                          <a:cs typeface="Times New Roman"/>
                        </a:rPr>
                        <a:t>не </a:t>
                      </a:r>
                      <a:r>
                        <a:rPr sz="1400" spc="-10" dirty="0">
                          <a:solidFill>
                            <a:schemeClr val="tx1"/>
                          </a:solidFill>
                          <a:latin typeface="Trebuchet MS" panose="020B0603020202020204" pitchFamily="34" charset="0"/>
                          <a:cs typeface="Times New Roman"/>
                        </a:rPr>
                        <a:t>позволяют </a:t>
                      </a:r>
                      <a:r>
                        <a:rPr sz="1400" dirty="0">
                          <a:solidFill>
                            <a:schemeClr val="tx1"/>
                          </a:solidFill>
                          <a:latin typeface="Trebuchet MS" panose="020B0603020202020204" pitchFamily="34" charset="0"/>
                          <a:cs typeface="Times New Roman"/>
                        </a:rPr>
                        <a:t>иным  </a:t>
                      </a:r>
                      <a:r>
                        <a:rPr sz="1400" spc="-10" dirty="0">
                          <a:solidFill>
                            <a:schemeClr val="tx1"/>
                          </a:solidFill>
                          <a:latin typeface="Trebuchet MS" panose="020B0603020202020204" pitchFamily="34" charset="0"/>
                          <a:cs typeface="Times New Roman"/>
                        </a:rPr>
                        <a:t>хозяйствующим </a:t>
                      </a:r>
                      <a:r>
                        <a:rPr sz="1400" spc="-15" dirty="0">
                          <a:solidFill>
                            <a:schemeClr val="tx1"/>
                          </a:solidFill>
                          <a:latin typeface="Trebuchet MS" panose="020B0603020202020204" pitchFamily="34" charset="0"/>
                          <a:cs typeface="Times New Roman"/>
                        </a:rPr>
                        <a:t>субъектам </a:t>
                      </a:r>
                      <a:r>
                        <a:rPr sz="1400" dirty="0">
                          <a:solidFill>
                            <a:schemeClr val="tx1"/>
                          </a:solidFill>
                          <a:latin typeface="Trebuchet MS" panose="020B0603020202020204" pitchFamily="34" charset="0"/>
                          <a:cs typeface="Times New Roman"/>
                        </a:rPr>
                        <a:t>осуществлять деятельность на </a:t>
                      </a:r>
                      <a:r>
                        <a:rPr sz="1400" spc="-10" dirty="0">
                          <a:solidFill>
                            <a:schemeClr val="tx1"/>
                          </a:solidFill>
                          <a:latin typeface="Trebuchet MS" panose="020B0603020202020204" pitchFamily="34" charset="0"/>
                          <a:cs typeface="Times New Roman"/>
                        </a:rPr>
                        <a:t>указанном </a:t>
                      </a:r>
                      <a:r>
                        <a:rPr sz="1400" spc="-5" dirty="0">
                          <a:solidFill>
                            <a:schemeClr val="tx1"/>
                          </a:solidFill>
                          <a:latin typeface="Trebuchet MS" panose="020B0603020202020204" pitchFamily="34" charset="0"/>
                          <a:cs typeface="Times New Roman"/>
                        </a:rPr>
                        <a:t>рынке. </a:t>
                      </a:r>
                      <a:r>
                        <a:rPr sz="1400" dirty="0">
                          <a:solidFill>
                            <a:schemeClr val="tx1"/>
                          </a:solidFill>
                          <a:latin typeface="Trebuchet MS" panose="020B0603020202020204" pitchFamily="34" charset="0"/>
                          <a:cs typeface="Times New Roman"/>
                        </a:rPr>
                        <a:t>К таким барьерам  относятся:</a:t>
                      </a:r>
                    </a:p>
                    <a:p>
                      <a:pPr marL="85090" marR="1089660" algn="l">
                        <a:lnSpc>
                          <a:spcPct val="80000"/>
                        </a:lnSpc>
                        <a:spcBef>
                          <a:spcPts val="0"/>
                        </a:spcBef>
                        <a:buChar char="-"/>
                        <a:tabLst>
                          <a:tab pos="189230" algn="l"/>
                        </a:tabLst>
                      </a:pPr>
                      <a:r>
                        <a:rPr sz="1400" dirty="0">
                          <a:solidFill>
                            <a:schemeClr val="tx1"/>
                          </a:solidFill>
                          <a:latin typeface="Trebuchet MS" panose="020B0603020202020204" pitchFamily="34" charset="0"/>
                          <a:cs typeface="Times New Roman"/>
                        </a:rPr>
                        <a:t>решение </a:t>
                      </a:r>
                      <a:r>
                        <a:rPr sz="1400" spc="-10" dirty="0">
                          <a:solidFill>
                            <a:schemeClr val="tx1"/>
                          </a:solidFill>
                          <a:latin typeface="Trebuchet MS" panose="020B0603020202020204" pitchFamily="34" charset="0"/>
                          <a:cs typeface="Times New Roman"/>
                        </a:rPr>
                        <a:t>Заказчика </a:t>
                      </a:r>
                      <a:r>
                        <a:rPr sz="1400" dirty="0">
                          <a:solidFill>
                            <a:schemeClr val="tx1"/>
                          </a:solidFill>
                          <a:latin typeface="Trebuchet MS" panose="020B0603020202020204" pitchFamily="34" charset="0"/>
                          <a:cs typeface="Times New Roman"/>
                        </a:rPr>
                        <a:t>о выборе </a:t>
                      </a:r>
                      <a:r>
                        <a:rPr sz="1400" spc="-10" dirty="0">
                          <a:solidFill>
                            <a:schemeClr val="tx1"/>
                          </a:solidFill>
                          <a:latin typeface="Trebuchet MS" panose="020B0603020202020204" pitchFamily="34" charset="0"/>
                          <a:cs typeface="Times New Roman"/>
                        </a:rPr>
                        <a:t>неконкурентного </a:t>
                      </a:r>
                      <a:r>
                        <a:rPr sz="1400" spc="5" dirty="0">
                          <a:solidFill>
                            <a:schemeClr val="tx1"/>
                          </a:solidFill>
                          <a:latin typeface="Trebuchet MS" panose="020B0603020202020204" pitchFamily="34" charset="0"/>
                          <a:cs typeface="Times New Roman"/>
                        </a:rPr>
                        <a:t>способа </a:t>
                      </a:r>
                      <a:r>
                        <a:rPr sz="1400" spc="-5" dirty="0">
                          <a:solidFill>
                            <a:schemeClr val="tx1"/>
                          </a:solidFill>
                          <a:latin typeface="Trebuchet MS" panose="020B0603020202020204" pitchFamily="34" charset="0"/>
                          <a:cs typeface="Times New Roman"/>
                        </a:rPr>
                        <a:t>закупок </a:t>
                      </a:r>
                      <a:r>
                        <a:rPr sz="1400" dirty="0">
                          <a:solidFill>
                            <a:schemeClr val="tx1"/>
                          </a:solidFill>
                          <a:latin typeface="Trebuchet MS" panose="020B0603020202020204" pitchFamily="34" charset="0"/>
                          <a:cs typeface="Times New Roman"/>
                        </a:rPr>
                        <a:t>по </a:t>
                      </a:r>
                      <a:r>
                        <a:rPr sz="1400" spc="-10" dirty="0">
                          <a:solidFill>
                            <a:schemeClr val="tx1"/>
                          </a:solidFill>
                          <a:latin typeface="Trebuchet MS" panose="020B0603020202020204" pitchFamily="34" charset="0"/>
                          <a:cs typeface="Times New Roman"/>
                        </a:rPr>
                        <a:t>заправке </a:t>
                      </a:r>
                      <a:r>
                        <a:rPr sz="1400" spc="-15" dirty="0">
                          <a:solidFill>
                            <a:schemeClr val="tx1"/>
                          </a:solidFill>
                          <a:latin typeface="Trebuchet MS" panose="020B0603020202020204" pitchFamily="34" charset="0"/>
                          <a:cs typeface="Times New Roman"/>
                        </a:rPr>
                        <a:t>автобусов  </a:t>
                      </a:r>
                      <a:r>
                        <a:rPr sz="1400" spc="-10" dirty="0">
                          <a:solidFill>
                            <a:schemeClr val="tx1"/>
                          </a:solidFill>
                          <a:latin typeface="Trebuchet MS" panose="020B0603020202020204" pitchFamily="34" charset="0"/>
                          <a:cs typeface="Times New Roman"/>
                        </a:rPr>
                        <a:t>компримированным </a:t>
                      </a:r>
                      <a:r>
                        <a:rPr sz="1400" spc="-5" dirty="0">
                          <a:solidFill>
                            <a:schemeClr val="tx1"/>
                          </a:solidFill>
                          <a:latin typeface="Trebuchet MS" panose="020B0603020202020204" pitchFamily="34" charset="0"/>
                          <a:cs typeface="Times New Roman"/>
                        </a:rPr>
                        <a:t>природным</a:t>
                      </a:r>
                      <a:r>
                        <a:rPr sz="1400" spc="-85" dirty="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газом;</a:t>
                      </a:r>
                      <a:endParaRPr sz="1400" dirty="0">
                        <a:solidFill>
                          <a:schemeClr val="tx1"/>
                        </a:solidFill>
                        <a:latin typeface="Trebuchet MS" panose="020B0603020202020204" pitchFamily="34" charset="0"/>
                        <a:cs typeface="Times New Roman"/>
                      </a:endParaRPr>
                    </a:p>
                    <a:p>
                      <a:pPr marL="188595" indent="-103505" algn="l">
                        <a:lnSpc>
                          <a:spcPct val="80000"/>
                        </a:lnSpc>
                        <a:spcBef>
                          <a:spcPts val="0"/>
                        </a:spcBef>
                        <a:buChar char="-"/>
                        <a:tabLst>
                          <a:tab pos="189230" algn="l"/>
                        </a:tabLst>
                      </a:pPr>
                      <a:r>
                        <a:rPr sz="1400" dirty="0">
                          <a:solidFill>
                            <a:schemeClr val="tx1"/>
                          </a:solidFill>
                          <a:latin typeface="Trebuchet MS" panose="020B0603020202020204" pitchFamily="34" charset="0"/>
                          <a:cs typeface="Times New Roman"/>
                        </a:rPr>
                        <a:t>предполагаемое </a:t>
                      </a:r>
                      <a:r>
                        <a:rPr sz="1400" spc="-5" dirty="0">
                          <a:solidFill>
                            <a:schemeClr val="tx1"/>
                          </a:solidFill>
                          <a:latin typeface="Trebuchet MS" panose="020B0603020202020204" pitchFamily="34" charset="0"/>
                          <a:cs typeface="Times New Roman"/>
                        </a:rPr>
                        <a:t>антиконкурентное </a:t>
                      </a:r>
                      <a:r>
                        <a:rPr sz="1400" spc="-10" dirty="0">
                          <a:solidFill>
                            <a:schemeClr val="tx1"/>
                          </a:solidFill>
                          <a:latin typeface="Trebuchet MS" panose="020B0603020202020204" pitchFamily="34" charset="0"/>
                          <a:cs typeface="Times New Roman"/>
                        </a:rPr>
                        <a:t>соглашение </a:t>
                      </a:r>
                      <a:r>
                        <a:rPr sz="1400" dirty="0">
                          <a:solidFill>
                            <a:schemeClr val="tx1"/>
                          </a:solidFill>
                          <a:latin typeface="Trebuchet MS" panose="020B0603020202020204" pitchFamily="34" charset="0"/>
                          <a:cs typeface="Times New Roman"/>
                        </a:rPr>
                        <a:t>между </a:t>
                      </a:r>
                      <a:r>
                        <a:rPr sz="1400" spc="-5" dirty="0">
                          <a:solidFill>
                            <a:schemeClr val="tx1"/>
                          </a:solidFill>
                          <a:latin typeface="Trebuchet MS" panose="020B0603020202020204" pitchFamily="34" charset="0"/>
                          <a:cs typeface="Times New Roman"/>
                        </a:rPr>
                        <a:t>ООО </a:t>
                      </a:r>
                      <a:r>
                        <a:rPr sz="1400" dirty="0">
                          <a:solidFill>
                            <a:schemeClr val="tx1"/>
                          </a:solidFill>
                          <a:latin typeface="Trebuchet MS" panose="020B0603020202020204" pitchFamily="34" charset="0"/>
                          <a:cs typeface="Times New Roman"/>
                        </a:rPr>
                        <a:t>"Ч" и ГП </a:t>
                      </a:r>
                      <a:r>
                        <a:rPr sz="1400" spc="-5" dirty="0">
                          <a:solidFill>
                            <a:schemeClr val="tx1"/>
                          </a:solidFill>
                          <a:latin typeface="Trebuchet MS" panose="020B0603020202020204" pitchFamily="34" charset="0"/>
                          <a:cs typeface="Times New Roman"/>
                        </a:rPr>
                        <a:t>ПО </a:t>
                      </a:r>
                      <a:r>
                        <a:rPr sz="1400" dirty="0">
                          <a:solidFill>
                            <a:schemeClr val="tx1"/>
                          </a:solidFill>
                          <a:latin typeface="Trebuchet MS" panose="020B0603020202020204" pitchFamily="34" charset="0"/>
                          <a:cs typeface="Times New Roman"/>
                        </a:rPr>
                        <a:t>"П", </a:t>
                      </a:r>
                      <a:r>
                        <a:rPr sz="1400" spc="-5" dirty="0" err="1">
                          <a:solidFill>
                            <a:schemeClr val="tx1"/>
                          </a:solidFill>
                          <a:latin typeface="Trebuchet MS" panose="020B0603020202020204" pitchFamily="34" charset="0"/>
                          <a:cs typeface="Times New Roman"/>
                        </a:rPr>
                        <a:t>направленное</a:t>
                      </a:r>
                      <a:r>
                        <a:rPr sz="1400" spc="25" dirty="0">
                          <a:solidFill>
                            <a:schemeClr val="tx1"/>
                          </a:solidFill>
                          <a:latin typeface="Trebuchet MS" panose="020B0603020202020204" pitchFamily="34" charset="0"/>
                          <a:cs typeface="Times New Roman"/>
                        </a:rPr>
                        <a:t> </a:t>
                      </a:r>
                      <a:r>
                        <a:rPr sz="1400" dirty="0" err="1" smtClean="0">
                          <a:solidFill>
                            <a:schemeClr val="tx1"/>
                          </a:solidFill>
                          <a:latin typeface="Trebuchet MS" panose="020B0603020202020204" pitchFamily="34" charset="0"/>
                          <a:cs typeface="Times New Roman"/>
                        </a:rPr>
                        <a:t>на</a:t>
                      </a:r>
                      <a:r>
                        <a:rPr lang="ru-RU" sz="1400" dirty="0" smtClean="0">
                          <a:solidFill>
                            <a:schemeClr val="tx1"/>
                          </a:solidFill>
                          <a:latin typeface="Trebuchet MS" panose="020B0603020202020204" pitchFamily="34" charset="0"/>
                          <a:cs typeface="Times New Roman"/>
                        </a:rPr>
                        <a:t> </a:t>
                      </a:r>
                      <a:r>
                        <a:rPr sz="1400" spc="-5" dirty="0" err="1" smtClean="0">
                          <a:solidFill>
                            <a:schemeClr val="tx1"/>
                          </a:solidFill>
                          <a:latin typeface="Trebuchet MS" panose="020B0603020202020204" pitchFamily="34" charset="0"/>
                          <a:cs typeface="Times New Roman"/>
                        </a:rPr>
                        <a:t>заключение</a:t>
                      </a:r>
                      <a:r>
                        <a:rPr sz="1400" spc="-5" dirty="0" smtClean="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договоров </a:t>
                      </a:r>
                      <a:r>
                        <a:rPr sz="1400" dirty="0">
                          <a:solidFill>
                            <a:schemeClr val="tx1"/>
                          </a:solidFill>
                          <a:latin typeface="Trebuchet MS" panose="020B0603020202020204" pitchFamily="34" charset="0"/>
                          <a:cs typeface="Times New Roman"/>
                        </a:rPr>
                        <a:t>по </a:t>
                      </a:r>
                      <a:r>
                        <a:rPr sz="1400" spc="-10" dirty="0">
                          <a:solidFill>
                            <a:schemeClr val="tx1"/>
                          </a:solidFill>
                          <a:latin typeface="Trebuchet MS" panose="020B0603020202020204" pitchFamily="34" charset="0"/>
                          <a:cs typeface="Times New Roman"/>
                        </a:rPr>
                        <a:t>заправке </a:t>
                      </a:r>
                      <a:r>
                        <a:rPr sz="1400" spc="-5" dirty="0">
                          <a:solidFill>
                            <a:schemeClr val="tx1"/>
                          </a:solidFill>
                          <a:latin typeface="Trebuchet MS" panose="020B0603020202020204" pitchFamily="34" charset="0"/>
                          <a:cs typeface="Times New Roman"/>
                        </a:rPr>
                        <a:t>автотранспортных средств </a:t>
                      </a:r>
                      <a:r>
                        <a:rPr sz="1400" spc="-10" dirty="0">
                          <a:solidFill>
                            <a:schemeClr val="tx1"/>
                          </a:solidFill>
                          <a:latin typeface="Trebuchet MS" panose="020B0603020202020204" pitchFamily="34" charset="0"/>
                          <a:cs typeface="Times New Roman"/>
                        </a:rPr>
                        <a:t>Заказчика компримированным  </a:t>
                      </a:r>
                      <a:r>
                        <a:rPr sz="1400" spc="-5" dirty="0">
                          <a:solidFill>
                            <a:schemeClr val="tx1"/>
                          </a:solidFill>
                          <a:latin typeface="Trebuchet MS" panose="020B0603020202020204" pitchFamily="34" charset="0"/>
                          <a:cs typeface="Times New Roman"/>
                        </a:rPr>
                        <a:t>природным газом </a:t>
                      </a:r>
                      <a:r>
                        <a:rPr sz="1400" dirty="0">
                          <a:solidFill>
                            <a:schemeClr val="tx1"/>
                          </a:solidFill>
                          <a:latin typeface="Trebuchet MS" panose="020B0603020202020204" pitchFamily="34" charset="0"/>
                          <a:cs typeface="Times New Roman"/>
                        </a:rPr>
                        <a:t>в </a:t>
                      </a:r>
                      <a:r>
                        <a:rPr sz="1400" spc="-25" dirty="0">
                          <a:solidFill>
                            <a:schemeClr val="tx1"/>
                          </a:solidFill>
                          <a:latin typeface="Trebuchet MS" panose="020B0603020202020204" pitchFamily="34" charset="0"/>
                          <a:cs typeface="Times New Roman"/>
                        </a:rPr>
                        <a:t>обход </a:t>
                      </a:r>
                      <a:r>
                        <a:rPr sz="1400" spc="-5" dirty="0">
                          <a:solidFill>
                            <a:schemeClr val="tx1"/>
                          </a:solidFill>
                          <a:latin typeface="Trebuchet MS" panose="020B0603020202020204" pitchFamily="34" charset="0"/>
                          <a:cs typeface="Times New Roman"/>
                        </a:rPr>
                        <a:t>проведения </a:t>
                      </a:r>
                      <a:r>
                        <a:rPr sz="1400" spc="-10" dirty="0">
                          <a:solidFill>
                            <a:schemeClr val="tx1"/>
                          </a:solidFill>
                          <a:latin typeface="Trebuchet MS" panose="020B0603020202020204" pitchFamily="34" charset="0"/>
                          <a:cs typeface="Times New Roman"/>
                        </a:rPr>
                        <a:t>конкурентных </a:t>
                      </a:r>
                      <a:r>
                        <a:rPr sz="1400" spc="-5" dirty="0">
                          <a:solidFill>
                            <a:schemeClr val="tx1"/>
                          </a:solidFill>
                          <a:latin typeface="Trebuchet MS" panose="020B0603020202020204" pitchFamily="34" charset="0"/>
                          <a:cs typeface="Times New Roman"/>
                        </a:rPr>
                        <a:t>процедур</a:t>
                      </a:r>
                      <a:r>
                        <a:rPr sz="1400" spc="-135" dirty="0">
                          <a:solidFill>
                            <a:schemeClr val="tx1"/>
                          </a:solidFill>
                          <a:latin typeface="Trebuchet MS" panose="020B0603020202020204" pitchFamily="34" charset="0"/>
                          <a:cs typeface="Times New Roman"/>
                        </a:rPr>
                        <a:t> </a:t>
                      </a:r>
                      <a:r>
                        <a:rPr sz="1400" spc="-5" dirty="0">
                          <a:solidFill>
                            <a:schemeClr val="tx1"/>
                          </a:solidFill>
                          <a:latin typeface="Trebuchet MS" panose="020B0603020202020204" pitchFamily="34" charset="0"/>
                          <a:cs typeface="Times New Roman"/>
                        </a:rPr>
                        <a:t>закупки.</a:t>
                      </a:r>
                      <a:endParaRPr sz="1400" dirty="0">
                        <a:solidFill>
                          <a:schemeClr val="tx1"/>
                        </a:solidFill>
                        <a:latin typeface="Trebuchet MS" panose="020B0603020202020204" pitchFamily="34" charset="0"/>
                        <a:cs typeface="Times New Roman"/>
                      </a:endParaRPr>
                    </a:p>
                  </a:txBody>
                  <a:tcPr marL="0" marR="0" marT="37465" marB="0">
                    <a:lnT w="12700">
                      <a:solidFill>
                        <a:srgbClr val="000000"/>
                      </a:solidFill>
                      <a:prstDash val="solid"/>
                    </a:lnT>
                  </a:tcPr>
                </a:tc>
              </a:tr>
              <a:tr h="883119">
                <a:tc>
                  <a:txBody>
                    <a:bodyPr/>
                    <a:lstStyle/>
                    <a:p>
                      <a:pPr marL="106680" marR="104139" indent="-1270" algn="l">
                        <a:lnSpc>
                          <a:spcPct val="80000"/>
                        </a:lnSpc>
                        <a:spcBef>
                          <a:spcPts val="0"/>
                        </a:spcBef>
                      </a:pPr>
                      <a:r>
                        <a:rPr sz="1400" b="1" i="1" dirty="0">
                          <a:solidFill>
                            <a:schemeClr val="tx1"/>
                          </a:solidFill>
                          <a:latin typeface="Trebuchet MS" panose="020B0603020202020204" pitchFamily="34" charset="0"/>
                          <a:cs typeface="Times New Roman"/>
                        </a:rPr>
                        <a:t>искусственное </a:t>
                      </a:r>
                      <a:r>
                        <a:rPr sz="1400" b="1" i="1" spc="-5" dirty="0">
                          <a:solidFill>
                            <a:schemeClr val="tx1"/>
                          </a:solidFill>
                          <a:latin typeface="Trebuchet MS" panose="020B0603020202020204" pitchFamily="34" charset="0"/>
                          <a:cs typeface="Times New Roman"/>
                        </a:rPr>
                        <a:t>дробление единой </a:t>
                      </a:r>
                      <a:r>
                        <a:rPr sz="1400" b="1" i="1" dirty="0">
                          <a:solidFill>
                            <a:schemeClr val="tx1"/>
                          </a:solidFill>
                          <a:latin typeface="Trebuchet MS" panose="020B0603020202020204" pitchFamily="34" charset="0"/>
                          <a:cs typeface="Times New Roman"/>
                        </a:rPr>
                        <a:t>закупки на </a:t>
                      </a:r>
                      <a:r>
                        <a:rPr sz="1400" b="1" i="1" spc="-10" dirty="0">
                          <a:solidFill>
                            <a:schemeClr val="tx1"/>
                          </a:solidFill>
                          <a:latin typeface="Trebuchet MS" panose="020B0603020202020204" pitchFamily="34" charset="0"/>
                          <a:cs typeface="Times New Roman"/>
                        </a:rPr>
                        <a:t>множество </a:t>
                      </a:r>
                      <a:r>
                        <a:rPr sz="1400" b="1" i="1" dirty="0">
                          <a:solidFill>
                            <a:schemeClr val="tx1"/>
                          </a:solidFill>
                          <a:latin typeface="Trebuchet MS" panose="020B0603020202020204" pitchFamily="34" charset="0"/>
                          <a:cs typeface="Times New Roman"/>
                        </a:rPr>
                        <a:t>закупок до 300 000 </a:t>
                      </a:r>
                      <a:r>
                        <a:rPr sz="1400" b="1" i="1" spc="5" dirty="0">
                          <a:solidFill>
                            <a:schemeClr val="tx1"/>
                          </a:solidFill>
                          <a:latin typeface="Trebuchet MS" panose="020B0603020202020204" pitchFamily="34" charset="0"/>
                          <a:cs typeface="Times New Roman"/>
                        </a:rPr>
                        <a:t>тысяч </a:t>
                      </a:r>
                      <a:r>
                        <a:rPr sz="1400" b="1" i="1" spc="-10" dirty="0">
                          <a:solidFill>
                            <a:schemeClr val="tx1"/>
                          </a:solidFill>
                          <a:latin typeface="Trebuchet MS" panose="020B0603020202020204" pitchFamily="34" charset="0"/>
                          <a:cs typeface="Times New Roman"/>
                        </a:rPr>
                        <a:t>рублей каждая </a:t>
                      </a:r>
                      <a:r>
                        <a:rPr sz="1400" b="1" i="1" dirty="0">
                          <a:solidFill>
                            <a:schemeClr val="tx1"/>
                          </a:solidFill>
                          <a:latin typeface="Trebuchet MS" panose="020B0603020202020204" pitchFamily="34" charset="0"/>
                          <a:cs typeface="Times New Roman"/>
                        </a:rPr>
                        <a:t>в </a:t>
                      </a:r>
                      <a:r>
                        <a:rPr sz="1400" b="1" i="1" spc="-10" dirty="0">
                          <a:solidFill>
                            <a:schemeClr val="tx1"/>
                          </a:solidFill>
                          <a:latin typeface="Trebuchet MS" panose="020B0603020202020204" pitchFamily="34" charset="0"/>
                          <a:cs typeface="Times New Roman"/>
                        </a:rPr>
                        <a:t>целях  избежания </a:t>
                      </a:r>
                      <a:r>
                        <a:rPr sz="1400" b="1" i="1" spc="-5" dirty="0">
                          <a:solidFill>
                            <a:schemeClr val="tx1"/>
                          </a:solidFill>
                          <a:latin typeface="Trebuchet MS" panose="020B0603020202020204" pitchFamily="34" charset="0"/>
                          <a:cs typeface="Times New Roman"/>
                        </a:rPr>
                        <a:t>проведения конкурентных </a:t>
                      </a:r>
                      <a:r>
                        <a:rPr sz="1400" b="1" i="1" spc="-10" dirty="0">
                          <a:solidFill>
                            <a:schemeClr val="tx1"/>
                          </a:solidFill>
                          <a:latin typeface="Trebuchet MS" panose="020B0603020202020204" pitchFamily="34" charset="0"/>
                          <a:cs typeface="Times New Roman"/>
                        </a:rPr>
                        <a:t>процедур </a:t>
                      </a:r>
                      <a:r>
                        <a:rPr sz="1400" b="1" i="1" dirty="0">
                          <a:solidFill>
                            <a:schemeClr val="tx1"/>
                          </a:solidFill>
                          <a:latin typeface="Trebuchet MS" panose="020B0603020202020204" pitchFamily="34" charset="0"/>
                          <a:cs typeface="Times New Roman"/>
                        </a:rPr>
                        <a:t>закупки не </a:t>
                      </a:r>
                      <a:r>
                        <a:rPr sz="1400" b="1" i="1" spc="-10" dirty="0">
                          <a:solidFill>
                            <a:schemeClr val="tx1"/>
                          </a:solidFill>
                          <a:latin typeface="Trebuchet MS" panose="020B0603020202020204" pitchFamily="34" charset="0"/>
                          <a:cs typeface="Times New Roman"/>
                        </a:rPr>
                        <a:t>соответствует целям введения </a:t>
                      </a:r>
                      <a:r>
                        <a:rPr sz="1400" b="1" i="1" spc="-5" dirty="0">
                          <a:solidFill>
                            <a:schemeClr val="tx1"/>
                          </a:solidFill>
                          <a:latin typeface="Trebuchet MS" panose="020B0603020202020204" pitchFamily="34" charset="0"/>
                          <a:cs typeface="Times New Roman"/>
                        </a:rPr>
                        <a:t>такой </a:t>
                      </a:r>
                      <a:r>
                        <a:rPr sz="1400" b="1" i="1" spc="-10" dirty="0">
                          <a:solidFill>
                            <a:schemeClr val="tx1"/>
                          </a:solidFill>
                          <a:latin typeface="Trebuchet MS" panose="020B0603020202020204" pitchFamily="34" charset="0"/>
                          <a:cs typeface="Times New Roman"/>
                        </a:rPr>
                        <a:t>возможности  </a:t>
                      </a:r>
                      <a:r>
                        <a:rPr sz="1400" b="1" i="1" spc="-5" dirty="0">
                          <a:solidFill>
                            <a:schemeClr val="tx1"/>
                          </a:solidFill>
                          <a:latin typeface="Trebuchet MS" panose="020B0603020202020204" pitchFamily="34" charset="0"/>
                          <a:cs typeface="Times New Roman"/>
                        </a:rPr>
                        <a:t>заключения договора </a:t>
                      </a:r>
                      <a:r>
                        <a:rPr sz="1400" b="1" i="1" spc="-10" dirty="0">
                          <a:solidFill>
                            <a:schemeClr val="tx1"/>
                          </a:solidFill>
                          <a:latin typeface="Trebuchet MS" panose="020B0603020202020204" pitchFamily="34" charset="0"/>
                          <a:cs typeface="Times New Roman"/>
                        </a:rPr>
                        <a:t>без </a:t>
                      </a:r>
                      <a:r>
                        <a:rPr sz="1400" b="1" i="1" spc="-5" dirty="0">
                          <a:solidFill>
                            <a:schemeClr val="tx1"/>
                          </a:solidFill>
                          <a:latin typeface="Trebuchet MS" panose="020B0603020202020204" pitchFamily="34" charset="0"/>
                          <a:cs typeface="Times New Roman"/>
                        </a:rPr>
                        <a:t>проведения </a:t>
                      </a:r>
                      <a:r>
                        <a:rPr sz="1400" b="1" i="1" spc="-5" dirty="0" err="1">
                          <a:solidFill>
                            <a:schemeClr val="tx1"/>
                          </a:solidFill>
                          <a:latin typeface="Trebuchet MS" panose="020B0603020202020204" pitchFamily="34" charset="0"/>
                          <a:cs typeface="Times New Roman"/>
                        </a:rPr>
                        <a:t>конкурентных</a:t>
                      </a:r>
                      <a:r>
                        <a:rPr sz="1400" b="1" i="1" spc="-50" dirty="0">
                          <a:solidFill>
                            <a:schemeClr val="tx1"/>
                          </a:solidFill>
                          <a:latin typeface="Trebuchet MS" panose="020B0603020202020204" pitchFamily="34" charset="0"/>
                          <a:cs typeface="Times New Roman"/>
                        </a:rPr>
                        <a:t> </a:t>
                      </a:r>
                      <a:r>
                        <a:rPr sz="1400" b="1" i="1" spc="-10" dirty="0" err="1" smtClean="0">
                          <a:solidFill>
                            <a:schemeClr val="tx1"/>
                          </a:solidFill>
                          <a:latin typeface="Trebuchet MS" panose="020B0603020202020204" pitchFamily="34" charset="0"/>
                          <a:cs typeface="Times New Roman"/>
                        </a:rPr>
                        <a:t>процедур</a:t>
                      </a:r>
                      <a:r>
                        <a:rPr sz="1400" b="1" i="1" spc="-10" dirty="0" smtClean="0">
                          <a:solidFill>
                            <a:schemeClr val="tx1"/>
                          </a:solidFill>
                          <a:latin typeface="Trebuchet MS" panose="020B0603020202020204" pitchFamily="34" charset="0"/>
                          <a:cs typeface="Times New Roman"/>
                        </a:rPr>
                        <a:t>.</a:t>
                      </a:r>
                      <a:r>
                        <a:rPr lang="ru-RU" sz="1400" b="1" i="1" spc="-10" dirty="0" smtClean="0">
                          <a:solidFill>
                            <a:schemeClr val="tx1"/>
                          </a:solidFill>
                          <a:latin typeface="Trebuchet MS" panose="020B0603020202020204" pitchFamily="34" charset="0"/>
                          <a:cs typeface="Times New Roman"/>
                        </a:rPr>
                        <a:t> </a:t>
                      </a:r>
                      <a:r>
                        <a:rPr sz="1400" b="1" spc="-5" dirty="0" err="1" smtClean="0">
                          <a:solidFill>
                            <a:schemeClr val="tx1"/>
                          </a:solidFill>
                          <a:latin typeface="Trebuchet MS" panose="020B0603020202020204" pitchFamily="34" charset="0"/>
                          <a:cs typeface="Times New Roman"/>
                        </a:rPr>
                        <a:t>Нарушение</a:t>
                      </a:r>
                      <a:r>
                        <a:rPr sz="1400" b="1" spc="-5" dirty="0" smtClean="0">
                          <a:solidFill>
                            <a:schemeClr val="tx1"/>
                          </a:solidFill>
                          <a:latin typeface="Trebuchet MS" panose="020B0603020202020204" pitchFamily="34" charset="0"/>
                          <a:cs typeface="Times New Roman"/>
                        </a:rPr>
                        <a:t> </a:t>
                      </a:r>
                      <a:r>
                        <a:rPr sz="1400" b="1" dirty="0">
                          <a:solidFill>
                            <a:schemeClr val="tx1"/>
                          </a:solidFill>
                          <a:latin typeface="Trebuchet MS" panose="020B0603020202020204" pitchFamily="34" charset="0"/>
                          <a:cs typeface="Times New Roman"/>
                        </a:rPr>
                        <a:t>пункта 3 части 4 статьи </a:t>
                      </a:r>
                      <a:r>
                        <a:rPr sz="1400" b="1" spc="-35" dirty="0">
                          <a:solidFill>
                            <a:schemeClr val="tx1"/>
                          </a:solidFill>
                          <a:latin typeface="Trebuchet MS" panose="020B0603020202020204" pitchFamily="34" charset="0"/>
                          <a:cs typeface="Times New Roman"/>
                        </a:rPr>
                        <a:t>11 </a:t>
                      </a:r>
                      <a:r>
                        <a:rPr sz="1400" b="1" spc="-5" dirty="0">
                          <a:solidFill>
                            <a:schemeClr val="tx1"/>
                          </a:solidFill>
                          <a:latin typeface="Trebuchet MS" panose="020B0603020202020204" pitchFamily="34" charset="0"/>
                          <a:cs typeface="Times New Roman"/>
                        </a:rPr>
                        <a:t>Закона </a:t>
                      </a:r>
                      <a:r>
                        <a:rPr sz="1400" b="1" dirty="0">
                          <a:solidFill>
                            <a:schemeClr val="tx1"/>
                          </a:solidFill>
                          <a:latin typeface="Trebuchet MS" panose="020B0603020202020204" pitchFamily="34" charset="0"/>
                          <a:cs typeface="Times New Roman"/>
                        </a:rPr>
                        <a:t>о защите </a:t>
                      </a:r>
                      <a:r>
                        <a:rPr sz="1400" b="1" spc="-10" dirty="0">
                          <a:solidFill>
                            <a:schemeClr val="tx1"/>
                          </a:solidFill>
                          <a:latin typeface="Trebuchet MS" panose="020B0603020202020204" pitchFamily="34" charset="0"/>
                          <a:cs typeface="Times New Roman"/>
                        </a:rPr>
                        <a:t>конкуренции </a:t>
                      </a:r>
                      <a:r>
                        <a:rPr sz="1400" b="1" dirty="0">
                          <a:solidFill>
                            <a:schemeClr val="tx1"/>
                          </a:solidFill>
                          <a:latin typeface="Trebuchet MS" panose="020B0603020202020204" pitchFamily="34" charset="0"/>
                          <a:cs typeface="Times New Roman"/>
                        </a:rPr>
                        <a:t>путем </a:t>
                      </a:r>
                      <a:r>
                        <a:rPr sz="1400" b="1" spc="-5" dirty="0">
                          <a:solidFill>
                            <a:schemeClr val="tx1"/>
                          </a:solidFill>
                          <a:latin typeface="Trebuchet MS" panose="020B0603020202020204" pitchFamily="34" charset="0"/>
                          <a:cs typeface="Times New Roman"/>
                        </a:rPr>
                        <a:t>заключения </a:t>
                      </a:r>
                      <a:r>
                        <a:rPr sz="1400" b="1" dirty="0">
                          <a:solidFill>
                            <a:schemeClr val="tx1"/>
                          </a:solidFill>
                          <a:latin typeface="Trebuchet MS" panose="020B0603020202020204" pitchFamily="34" charset="0"/>
                          <a:cs typeface="Times New Roman"/>
                        </a:rPr>
                        <a:t>и реализации  </a:t>
                      </a:r>
                      <a:r>
                        <a:rPr sz="2100" b="1" spc="-15" baseline="3968" dirty="0">
                          <a:solidFill>
                            <a:schemeClr val="tx1"/>
                          </a:solidFill>
                          <a:latin typeface="Trebuchet MS" panose="020B0603020202020204" pitchFamily="34" charset="0"/>
                          <a:cs typeface="Times New Roman"/>
                        </a:rPr>
                        <a:t>соглашения, которое </a:t>
                      </a:r>
                      <a:r>
                        <a:rPr sz="2100" b="1" baseline="3968" dirty="0">
                          <a:solidFill>
                            <a:schemeClr val="tx1"/>
                          </a:solidFill>
                          <a:latin typeface="Trebuchet MS" panose="020B0603020202020204" pitchFamily="34" charset="0"/>
                          <a:cs typeface="Times New Roman"/>
                        </a:rPr>
                        <a:t>привело к </a:t>
                      </a:r>
                      <a:r>
                        <a:rPr lang="ru-RU" sz="2100" b="1" baseline="3968" dirty="0" smtClean="0">
                          <a:solidFill>
                            <a:schemeClr val="tx1"/>
                          </a:solidFill>
                          <a:latin typeface="Trebuchet MS" panose="020B0603020202020204" pitchFamily="34" charset="0"/>
                          <a:cs typeface="Times New Roman"/>
                        </a:rPr>
                        <a:t>ограничению конкуренции и созданию </a:t>
                      </a:r>
                      <a:r>
                        <a:rPr sz="2100" b="1" spc="-7" baseline="3968" dirty="0" err="1" smtClean="0">
                          <a:solidFill>
                            <a:schemeClr val="tx1"/>
                          </a:solidFill>
                          <a:latin typeface="Trebuchet MS" panose="020B0603020202020204" pitchFamily="34" charset="0"/>
                          <a:cs typeface="Times New Roman"/>
                        </a:rPr>
                        <a:t>другим</a:t>
                      </a:r>
                      <a:r>
                        <a:rPr sz="2100" b="1" spc="-7" baseline="3968" dirty="0" smtClean="0">
                          <a:solidFill>
                            <a:schemeClr val="tx1"/>
                          </a:solidFill>
                          <a:latin typeface="Trebuchet MS" panose="020B0603020202020204" pitchFamily="34" charset="0"/>
                          <a:cs typeface="Times New Roman"/>
                        </a:rPr>
                        <a:t> </a:t>
                      </a:r>
                      <a:r>
                        <a:rPr sz="2100" b="1" spc="-15" baseline="3968" dirty="0">
                          <a:solidFill>
                            <a:schemeClr val="tx1"/>
                          </a:solidFill>
                          <a:latin typeface="Trebuchet MS" panose="020B0603020202020204" pitchFamily="34" charset="0"/>
                          <a:cs typeface="Times New Roman"/>
                        </a:rPr>
                        <a:t>хозяйствующим субъектам  </a:t>
                      </a:r>
                      <a:r>
                        <a:rPr sz="1400" b="1" dirty="0">
                          <a:solidFill>
                            <a:schemeClr val="tx1"/>
                          </a:solidFill>
                          <a:latin typeface="Trebuchet MS" panose="020B0603020202020204" pitchFamily="34" charset="0"/>
                          <a:cs typeface="Times New Roman"/>
                        </a:rPr>
                        <a:t>препятствий </a:t>
                      </a:r>
                      <a:r>
                        <a:rPr sz="1400" b="1" spc="-5" dirty="0">
                          <a:solidFill>
                            <a:schemeClr val="tx1"/>
                          </a:solidFill>
                          <a:latin typeface="Trebuchet MS" panose="020B0603020202020204" pitchFamily="34" charset="0"/>
                          <a:cs typeface="Times New Roman"/>
                        </a:rPr>
                        <a:t>доступу на </a:t>
                      </a:r>
                      <a:r>
                        <a:rPr sz="1400" b="1" spc="-10" dirty="0">
                          <a:solidFill>
                            <a:schemeClr val="tx1"/>
                          </a:solidFill>
                          <a:latin typeface="Trebuchet MS" panose="020B0603020202020204" pitchFamily="34" charset="0"/>
                          <a:cs typeface="Times New Roman"/>
                        </a:rPr>
                        <a:t>товарный</a:t>
                      </a:r>
                      <a:r>
                        <a:rPr sz="1400" b="1" dirty="0">
                          <a:solidFill>
                            <a:schemeClr val="tx1"/>
                          </a:solidFill>
                          <a:latin typeface="Trebuchet MS" panose="020B0603020202020204" pitchFamily="34" charset="0"/>
                          <a:cs typeface="Times New Roman"/>
                        </a:rPr>
                        <a:t> </a:t>
                      </a:r>
                      <a:r>
                        <a:rPr sz="1400" b="1" spc="-5" dirty="0">
                          <a:solidFill>
                            <a:schemeClr val="tx1"/>
                          </a:solidFill>
                          <a:latin typeface="Trebuchet MS" panose="020B0603020202020204" pitchFamily="34" charset="0"/>
                          <a:cs typeface="Times New Roman"/>
                        </a:rPr>
                        <a:t>рынок</a:t>
                      </a:r>
                      <a:endParaRPr sz="1400" dirty="0">
                        <a:solidFill>
                          <a:schemeClr val="tx1"/>
                        </a:solidFill>
                        <a:latin typeface="Trebuchet MS" panose="020B0603020202020204" pitchFamily="34" charset="0"/>
                        <a:cs typeface="Times New Roman"/>
                      </a:endParaRPr>
                    </a:p>
                  </a:txBody>
                  <a:tcPr marL="0" marR="0" marT="44450" marB="0"/>
                </a:tc>
              </a:tr>
            </a:tbl>
          </a:graphicData>
        </a:graphic>
      </p:graphicFrame>
    </p:spTree>
    <p:extLst>
      <p:ext uri="{BB962C8B-B14F-4D97-AF65-F5344CB8AC3E}">
        <p14:creationId xmlns:p14="http://schemas.microsoft.com/office/powerpoint/2010/main" val="2963911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37082" y="381000"/>
            <a:ext cx="11473918" cy="338554"/>
          </a:xfrm>
          <a:prstGeom prst="rect">
            <a:avLst/>
          </a:prstGeom>
        </p:spPr>
        <p:txBody>
          <a:bodyPr spcFirstLastPara="1" vert="horz" wrap="square" lIns="0" tIns="0" rIns="0" bIns="0" rtlCol="0" anchor="ctr" anchorCtr="0">
            <a:spAutoFit/>
          </a:bodyPr>
          <a:lstStyle/>
          <a:p>
            <a:pPr marR="5080">
              <a:lnSpc>
                <a:spcPct val="100000"/>
              </a:lnSpc>
            </a:pPr>
            <a:r>
              <a:rPr sz="2200" u="heavy" spc="-10" dirty="0">
                <a:solidFill>
                  <a:srgbClr val="002060"/>
                </a:solidFill>
                <a:latin typeface="Trebuchet MS" panose="020B0603020202020204" pitchFamily="34" charset="0"/>
              </a:rPr>
              <a:t>ДРОБЛЕНИЕ </a:t>
            </a:r>
            <a:r>
              <a:rPr sz="2200" dirty="0">
                <a:solidFill>
                  <a:srgbClr val="002060"/>
                </a:solidFill>
                <a:latin typeface="Trebuchet MS" panose="020B0603020202020204" pitchFamily="34" charset="0"/>
              </a:rPr>
              <a:t>- </a:t>
            </a:r>
            <a:r>
              <a:rPr sz="2200" spc="-15" dirty="0">
                <a:solidFill>
                  <a:srgbClr val="002060"/>
                </a:solidFill>
                <a:latin typeface="Trebuchet MS" panose="020B0603020202020204" pitchFamily="34" charset="0"/>
              </a:rPr>
              <a:t>договоры </a:t>
            </a:r>
            <a:r>
              <a:rPr sz="2200" spc="-5" dirty="0">
                <a:solidFill>
                  <a:srgbClr val="002060"/>
                </a:solidFill>
                <a:latin typeface="Trebuchet MS" panose="020B0603020202020204" pitchFamily="34" charset="0"/>
              </a:rPr>
              <a:t>направлены </a:t>
            </a:r>
            <a:r>
              <a:rPr sz="2200" dirty="0">
                <a:solidFill>
                  <a:srgbClr val="002060"/>
                </a:solidFill>
                <a:latin typeface="Trebuchet MS" panose="020B0603020202020204" pitchFamily="34" charset="0"/>
              </a:rPr>
              <a:t>на </a:t>
            </a:r>
            <a:r>
              <a:rPr sz="2200" spc="-5" dirty="0">
                <a:solidFill>
                  <a:srgbClr val="002060"/>
                </a:solidFill>
                <a:latin typeface="Trebuchet MS" panose="020B0603020202020204" pitchFamily="34" charset="0"/>
              </a:rPr>
              <a:t>достижение единой </a:t>
            </a:r>
            <a:r>
              <a:rPr sz="2200" spc="-10" dirty="0" err="1">
                <a:solidFill>
                  <a:srgbClr val="002060"/>
                </a:solidFill>
                <a:latin typeface="Trebuchet MS" panose="020B0603020202020204" pitchFamily="34" charset="0"/>
              </a:rPr>
              <a:t>хозяйственной</a:t>
            </a:r>
            <a:r>
              <a:rPr sz="2200" spc="-10" dirty="0">
                <a:solidFill>
                  <a:srgbClr val="002060"/>
                </a:solidFill>
                <a:latin typeface="Trebuchet MS" panose="020B0603020202020204" pitchFamily="34" charset="0"/>
              </a:rPr>
              <a:t>  </a:t>
            </a:r>
            <a:r>
              <a:rPr sz="2200" dirty="0" err="1" smtClean="0">
                <a:solidFill>
                  <a:srgbClr val="002060"/>
                </a:solidFill>
                <a:latin typeface="Trebuchet MS" panose="020B0603020202020204" pitchFamily="34" charset="0"/>
              </a:rPr>
              <a:t>цели</a:t>
            </a:r>
            <a:endParaRPr sz="2200" spc="-5" dirty="0">
              <a:solidFill>
                <a:srgbClr val="002060"/>
              </a:solidFill>
              <a:latin typeface="Trebuchet MS" panose="020B0603020202020204" pitchFamily="34" charset="0"/>
            </a:endParaRPr>
          </a:p>
        </p:txBody>
      </p:sp>
      <p:sp>
        <p:nvSpPr>
          <p:cNvPr id="4" name="object 4"/>
          <p:cNvSpPr txBox="1"/>
          <p:nvPr/>
        </p:nvSpPr>
        <p:spPr>
          <a:xfrm>
            <a:off x="337082" y="1143000"/>
            <a:ext cx="11473918" cy="4950073"/>
          </a:xfrm>
          <a:prstGeom prst="rect">
            <a:avLst/>
          </a:prstGeom>
        </p:spPr>
        <p:txBody>
          <a:bodyPr vert="horz" wrap="square" lIns="0" tIns="0" rIns="0" bIns="0" rtlCol="0">
            <a:spAutoFit/>
          </a:bodyPr>
          <a:lstStyle/>
          <a:p>
            <a:pPr marL="12700" marR="6350">
              <a:lnSpc>
                <a:spcPct val="89000"/>
              </a:lnSpc>
            </a:pPr>
            <a:r>
              <a:rPr sz="1500" spc="-15" dirty="0">
                <a:latin typeface="Trebuchet MS" panose="020B0603020202020204" pitchFamily="34" charset="0"/>
                <a:cs typeface="Times New Roman"/>
              </a:rPr>
              <a:t>Согласно </a:t>
            </a:r>
            <a:r>
              <a:rPr sz="1500" spc="-10" dirty="0">
                <a:latin typeface="Trebuchet MS" panose="020B0603020202020204" pitchFamily="34" charset="0"/>
                <a:cs typeface="Times New Roman"/>
              </a:rPr>
              <a:t>пункту </a:t>
            </a:r>
            <a:r>
              <a:rPr sz="1500" dirty="0">
                <a:latin typeface="Trebuchet MS" panose="020B0603020202020204" pitchFamily="34" charset="0"/>
                <a:cs typeface="Times New Roman"/>
              </a:rPr>
              <a:t>4.2.8 </a:t>
            </a:r>
            <a:r>
              <a:rPr sz="1500" spc="-15" dirty="0">
                <a:latin typeface="Trebuchet MS" panose="020B0603020202020204" pitchFamily="34" charset="0"/>
                <a:cs typeface="Times New Roman"/>
              </a:rPr>
              <a:t>Положения </a:t>
            </a:r>
            <a:r>
              <a:rPr sz="1500" spc="-10" dirty="0">
                <a:latin typeface="Trebuchet MS" panose="020B0603020202020204" pitchFamily="34" charset="0"/>
                <a:cs typeface="Times New Roman"/>
              </a:rPr>
              <a:t>закупка </a:t>
            </a:r>
            <a:r>
              <a:rPr sz="1500" dirty="0">
                <a:latin typeface="Trebuchet MS" panose="020B0603020202020204" pitchFamily="34" charset="0"/>
                <a:cs typeface="Times New Roman"/>
              </a:rPr>
              <a:t>у </a:t>
            </a:r>
            <a:r>
              <a:rPr sz="1500" spc="-10" dirty="0">
                <a:latin typeface="Trebuchet MS" panose="020B0603020202020204" pitchFamily="34" charset="0"/>
                <a:cs typeface="Times New Roman"/>
              </a:rPr>
              <a:t>единственного </a:t>
            </a:r>
            <a:r>
              <a:rPr sz="1500" spc="-5" dirty="0">
                <a:latin typeface="Trebuchet MS" panose="020B0603020202020204" pitchFamily="34" charset="0"/>
                <a:cs typeface="Times New Roman"/>
              </a:rPr>
              <a:t>поставщика </a:t>
            </a:r>
            <a:r>
              <a:rPr sz="1500" spc="-10" dirty="0">
                <a:latin typeface="Trebuchet MS" panose="020B0603020202020204" pitchFamily="34" charset="0"/>
                <a:cs typeface="Times New Roman"/>
              </a:rPr>
              <a:t>(исполнителя, подрядчика) </a:t>
            </a:r>
            <a:r>
              <a:rPr sz="1500" spc="-20" dirty="0">
                <a:latin typeface="Trebuchet MS" panose="020B0603020202020204" pitchFamily="34" charset="0"/>
                <a:cs typeface="Times New Roman"/>
              </a:rPr>
              <a:t>может  </a:t>
            </a:r>
            <a:r>
              <a:rPr sz="1500" spc="-10" dirty="0">
                <a:latin typeface="Trebuchet MS" panose="020B0603020202020204" pitchFamily="34" charset="0"/>
                <a:cs typeface="Times New Roman"/>
              </a:rPr>
              <a:t>проводиться </a:t>
            </a:r>
            <a:r>
              <a:rPr sz="1500" spc="-5" dirty="0">
                <a:latin typeface="Trebuchet MS" panose="020B0603020202020204" pitchFamily="34" charset="0"/>
                <a:cs typeface="Times New Roman"/>
              </a:rPr>
              <a:t>в случае </a:t>
            </a:r>
            <a:r>
              <a:rPr sz="1500" spc="-10" dirty="0">
                <a:latin typeface="Trebuchet MS" panose="020B0603020202020204" pitchFamily="34" charset="0"/>
                <a:cs typeface="Times New Roman"/>
              </a:rPr>
              <a:t>закупки </a:t>
            </a:r>
            <a:r>
              <a:rPr sz="1500" spc="-5" dirty="0">
                <a:latin typeface="Trebuchet MS" panose="020B0603020202020204" pitchFamily="34" charset="0"/>
                <a:cs typeface="Times New Roman"/>
              </a:rPr>
              <a:t>любых </a:t>
            </a:r>
            <a:r>
              <a:rPr sz="1500" spc="-10" dirty="0">
                <a:latin typeface="Trebuchet MS" panose="020B0603020202020204" pitchFamily="34" charset="0"/>
                <a:cs typeface="Times New Roman"/>
              </a:rPr>
              <a:t>товаров, </a:t>
            </a:r>
            <a:r>
              <a:rPr sz="1500" spc="-25" dirty="0">
                <a:latin typeface="Trebuchet MS" panose="020B0603020202020204" pitchFamily="34" charset="0"/>
                <a:cs typeface="Times New Roman"/>
              </a:rPr>
              <a:t>работ, </a:t>
            </a:r>
            <a:r>
              <a:rPr sz="1500" spc="-35" dirty="0">
                <a:latin typeface="Trebuchet MS" panose="020B0603020202020204" pitchFamily="34" charset="0"/>
                <a:cs typeface="Times New Roman"/>
              </a:rPr>
              <a:t>услуг, </a:t>
            </a:r>
            <a:r>
              <a:rPr sz="1500" b="1" spc="-10" dirty="0">
                <a:latin typeface="Trebuchet MS" panose="020B0603020202020204" pitchFamily="34" charset="0"/>
                <a:cs typeface="Times New Roman"/>
              </a:rPr>
              <a:t>стоимость </a:t>
            </a:r>
            <a:r>
              <a:rPr sz="1500" b="1" spc="-15" dirty="0">
                <a:latin typeface="Trebuchet MS" panose="020B0603020202020204" pitchFamily="34" charset="0"/>
                <a:cs typeface="Times New Roman"/>
              </a:rPr>
              <a:t>которых </a:t>
            </a:r>
            <a:r>
              <a:rPr sz="1500" b="1" dirty="0">
                <a:latin typeface="Trebuchet MS" panose="020B0603020202020204" pitchFamily="34" charset="0"/>
                <a:cs typeface="Times New Roman"/>
              </a:rPr>
              <a:t>не </a:t>
            </a:r>
            <a:r>
              <a:rPr sz="1500" b="1" spc="-5" dirty="0">
                <a:latin typeface="Trebuchet MS" panose="020B0603020202020204" pitchFamily="34" charset="0"/>
                <a:cs typeface="Times New Roman"/>
              </a:rPr>
              <a:t>превышает </a:t>
            </a:r>
            <a:r>
              <a:rPr sz="1500" b="1" dirty="0">
                <a:latin typeface="Trebuchet MS" panose="020B0603020202020204" pitchFamily="34" charset="0"/>
                <a:cs typeface="Times New Roman"/>
              </a:rPr>
              <a:t>1 </a:t>
            </a:r>
            <a:r>
              <a:rPr sz="1500" b="1" spc="-5" dirty="0">
                <a:latin typeface="Trebuchet MS" panose="020B0603020202020204" pitchFamily="34" charset="0"/>
                <a:cs typeface="Times New Roman"/>
              </a:rPr>
              <a:t>000 000  </a:t>
            </a:r>
            <a:r>
              <a:rPr sz="1500" b="1" spc="-10" dirty="0">
                <a:latin typeface="Trebuchet MS" panose="020B0603020202020204" pitchFamily="34" charset="0"/>
                <a:cs typeface="Times New Roman"/>
              </a:rPr>
              <a:t>руб. </a:t>
            </a:r>
            <a:r>
              <a:rPr sz="1500" b="1" spc="-5" dirty="0">
                <a:latin typeface="Trebuchet MS" panose="020B0603020202020204" pitchFamily="34" charset="0"/>
                <a:cs typeface="Times New Roman"/>
              </a:rPr>
              <a:t>по </a:t>
            </a:r>
            <a:r>
              <a:rPr sz="1500" b="1" spc="-10" dirty="0">
                <a:latin typeface="Trebuchet MS" panose="020B0603020202020204" pitchFamily="34" charset="0"/>
                <a:cs typeface="Times New Roman"/>
              </a:rPr>
              <a:t>одной сделке (одному</a:t>
            </a:r>
            <a:r>
              <a:rPr sz="1500" b="1" spc="-45" dirty="0">
                <a:latin typeface="Trebuchet MS" panose="020B0603020202020204" pitchFamily="34" charset="0"/>
                <a:cs typeface="Times New Roman"/>
              </a:rPr>
              <a:t> </a:t>
            </a:r>
            <a:r>
              <a:rPr sz="1500" b="1" spc="-10" dirty="0">
                <a:latin typeface="Trebuchet MS" panose="020B0603020202020204" pitchFamily="34" charset="0"/>
                <a:cs typeface="Times New Roman"/>
              </a:rPr>
              <a:t>договору).</a:t>
            </a:r>
            <a:endParaRPr sz="1500" dirty="0">
              <a:latin typeface="Trebuchet MS" panose="020B0603020202020204" pitchFamily="34" charset="0"/>
              <a:cs typeface="Times New Roman"/>
            </a:endParaRPr>
          </a:p>
          <a:p>
            <a:pPr>
              <a:spcBef>
                <a:spcPts val="35"/>
              </a:spcBef>
            </a:pPr>
            <a:endParaRPr sz="1350" dirty="0">
              <a:latin typeface="Trebuchet MS" panose="020B0603020202020204" pitchFamily="34" charset="0"/>
              <a:cs typeface="Times New Roman"/>
            </a:endParaRPr>
          </a:p>
          <a:p>
            <a:pPr marL="12700" marR="6985">
              <a:lnSpc>
                <a:spcPct val="89100"/>
              </a:lnSpc>
            </a:pPr>
            <a:r>
              <a:rPr sz="1500" spc="-10" dirty="0">
                <a:latin typeface="Trebuchet MS" panose="020B0603020202020204" pitchFamily="34" charset="0"/>
                <a:cs typeface="Times New Roman"/>
              </a:rPr>
              <a:t>Между </a:t>
            </a:r>
            <a:r>
              <a:rPr sz="1500" spc="-5" dirty="0">
                <a:latin typeface="Trebuchet MS" panose="020B0603020202020204" pitchFamily="34" charset="0"/>
                <a:cs typeface="Times New Roman"/>
              </a:rPr>
              <a:t>предприятием </a:t>
            </a:r>
            <a:r>
              <a:rPr sz="1500" spc="-10" dirty="0">
                <a:latin typeface="Trebuchet MS" panose="020B0603020202020204" pitchFamily="34" charset="0"/>
                <a:cs typeface="Times New Roman"/>
              </a:rPr>
              <a:t>(арендатор) </a:t>
            </a:r>
            <a:r>
              <a:rPr sz="1500" spc="-5" dirty="0">
                <a:latin typeface="Trebuchet MS" panose="020B0603020202020204" pitchFamily="34" charset="0"/>
                <a:cs typeface="Times New Roman"/>
              </a:rPr>
              <a:t>и обществом "ЭнергоИнвест" </a:t>
            </a:r>
            <a:r>
              <a:rPr sz="1500" spc="-10" dirty="0">
                <a:latin typeface="Trebuchet MS" panose="020B0603020202020204" pitchFamily="34" charset="0"/>
                <a:cs typeface="Times New Roman"/>
              </a:rPr>
              <a:t>(арендодатель) </a:t>
            </a:r>
            <a:r>
              <a:rPr sz="1500" b="1" spc="-5" dirty="0">
                <a:latin typeface="Trebuchet MS" panose="020B0603020202020204" pitchFamily="34" charset="0"/>
                <a:cs typeface="Times New Roman"/>
              </a:rPr>
              <a:t>подписаны </a:t>
            </a:r>
            <a:r>
              <a:rPr sz="1500" b="1" dirty="0">
                <a:latin typeface="Trebuchet MS" panose="020B0603020202020204" pitchFamily="34" charset="0"/>
                <a:cs typeface="Times New Roman"/>
              </a:rPr>
              <a:t>семь  </a:t>
            </a:r>
            <a:r>
              <a:rPr sz="1500" b="1" spc="-5" dirty="0">
                <a:latin typeface="Trebuchet MS" panose="020B0603020202020204" pitchFamily="34" charset="0"/>
                <a:cs typeface="Times New Roman"/>
              </a:rPr>
              <a:t>аналогичных по </a:t>
            </a:r>
            <a:r>
              <a:rPr sz="1500" b="1" spc="-10" dirty="0">
                <a:latin typeface="Trebuchet MS" panose="020B0603020202020204" pitchFamily="34" charset="0"/>
                <a:cs typeface="Times New Roman"/>
              </a:rPr>
              <a:t>содержанию договор</a:t>
            </a:r>
            <a:r>
              <a:rPr sz="1500" spc="-10" dirty="0">
                <a:latin typeface="Trebuchet MS" panose="020B0603020202020204" pitchFamily="34" charset="0"/>
                <a:cs typeface="Times New Roman"/>
              </a:rPr>
              <a:t>ов от </a:t>
            </a:r>
            <a:r>
              <a:rPr sz="1500" spc="-5" dirty="0">
                <a:latin typeface="Trebuchet MS" panose="020B0603020202020204" pitchFamily="34" charset="0"/>
                <a:cs typeface="Times New Roman"/>
              </a:rPr>
              <a:t>29.12.2018 </a:t>
            </a:r>
            <a:r>
              <a:rPr sz="1500" dirty="0">
                <a:latin typeface="Trebuchet MS" panose="020B0603020202020204" pitchFamily="34" charset="0"/>
                <a:cs typeface="Times New Roman"/>
              </a:rPr>
              <a:t>N 942,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01.02.2019 </a:t>
            </a:r>
            <a:r>
              <a:rPr sz="1500" dirty="0">
                <a:latin typeface="Trebuchet MS" panose="020B0603020202020204" pitchFamily="34" charset="0"/>
                <a:cs typeface="Times New Roman"/>
              </a:rPr>
              <a:t>N 978/1,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18.02.2019 </a:t>
            </a:r>
            <a:r>
              <a:rPr sz="1500" dirty="0">
                <a:latin typeface="Trebuchet MS" panose="020B0603020202020204" pitchFamily="34" charset="0"/>
                <a:cs typeface="Times New Roman"/>
              </a:rPr>
              <a:t>N 983, </a:t>
            </a:r>
            <a:r>
              <a:rPr sz="1500" spc="-20" dirty="0">
                <a:latin typeface="Trebuchet MS" panose="020B0603020202020204" pitchFamily="34" charset="0"/>
                <a:cs typeface="Times New Roman"/>
              </a:rPr>
              <a:t>от  </a:t>
            </a:r>
            <a:r>
              <a:rPr sz="1500" spc="-5" dirty="0">
                <a:latin typeface="Trebuchet MS" panose="020B0603020202020204" pitchFamily="34" charset="0"/>
                <a:cs typeface="Times New Roman"/>
              </a:rPr>
              <a:t>30.04.2019 N </a:t>
            </a:r>
            <a:r>
              <a:rPr sz="1500" spc="-15" dirty="0">
                <a:latin typeface="Trebuchet MS" panose="020B0603020202020204" pitchFamily="34" charset="0"/>
                <a:cs typeface="Times New Roman"/>
              </a:rPr>
              <a:t>1011,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23.05.2019 N 1021,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01.07.2019 N 1028,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31.07.2019 N 1044 </a:t>
            </a:r>
            <a:r>
              <a:rPr sz="1500" dirty="0">
                <a:latin typeface="Trebuchet MS" panose="020B0603020202020204" pitchFamily="34" charset="0"/>
                <a:cs typeface="Times New Roman"/>
              </a:rPr>
              <a:t>на </a:t>
            </a:r>
            <a:r>
              <a:rPr sz="1500" spc="-5" dirty="0" err="1">
                <a:latin typeface="Trebuchet MS" panose="020B0603020202020204" pitchFamily="34" charset="0"/>
                <a:cs typeface="Times New Roman"/>
              </a:rPr>
              <a:t>аренду</a:t>
            </a:r>
            <a:r>
              <a:rPr sz="1500" spc="-5" dirty="0">
                <a:latin typeface="Trebuchet MS" panose="020B0603020202020204" pitchFamily="34" charset="0"/>
                <a:cs typeface="Times New Roman"/>
              </a:rPr>
              <a:t> </a:t>
            </a:r>
            <a:r>
              <a:rPr sz="1500" spc="-5" dirty="0" err="1" smtClean="0">
                <a:latin typeface="Trebuchet MS" panose="020B0603020202020204" pitchFamily="34" charset="0"/>
                <a:cs typeface="Times New Roman"/>
              </a:rPr>
              <a:t>транспортных</a:t>
            </a:r>
            <a:r>
              <a:rPr lang="ru-RU" sz="1500" spc="-5"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средств</a:t>
            </a:r>
            <a:r>
              <a:rPr sz="1500" spc="-10" dirty="0" smtClean="0">
                <a:latin typeface="Trebuchet MS" panose="020B0603020202020204" pitchFamily="34" charset="0"/>
                <a:cs typeface="Times New Roman"/>
              </a:rPr>
              <a:t>  </a:t>
            </a:r>
            <a:r>
              <a:rPr sz="1500" dirty="0">
                <a:latin typeface="Trebuchet MS" panose="020B0603020202020204" pitchFamily="34" charset="0"/>
                <a:cs typeface="Times New Roman"/>
              </a:rPr>
              <a:t>с  </a:t>
            </a:r>
            <a:r>
              <a:rPr sz="1500" spc="-10" dirty="0">
                <a:latin typeface="Trebuchet MS" panose="020B0603020202020204" pitchFamily="34" charset="0"/>
                <a:cs typeface="Times New Roman"/>
              </a:rPr>
              <a:t>оказанием  </a:t>
            </a:r>
            <a:r>
              <a:rPr sz="1500" spc="-15" dirty="0">
                <a:latin typeface="Trebuchet MS" panose="020B0603020202020204" pitchFamily="34" charset="0"/>
                <a:cs typeface="Times New Roman"/>
              </a:rPr>
              <a:t>арендатору  </a:t>
            </a:r>
            <a:r>
              <a:rPr sz="1500" spc="-5" dirty="0">
                <a:latin typeface="Trebuchet MS" panose="020B0603020202020204" pitchFamily="34" charset="0"/>
                <a:cs typeface="Times New Roman"/>
              </a:rPr>
              <a:t>своими  силами  услуг  по  </a:t>
            </a:r>
            <a:r>
              <a:rPr sz="1500" spc="-10" dirty="0">
                <a:latin typeface="Trebuchet MS" panose="020B0603020202020204" pitchFamily="34" charset="0"/>
                <a:cs typeface="Times New Roman"/>
              </a:rPr>
              <a:t>управлению  </a:t>
            </a:r>
            <a:r>
              <a:rPr sz="1500" spc="-5" dirty="0">
                <a:latin typeface="Trebuchet MS" panose="020B0603020202020204" pitchFamily="34" charset="0"/>
                <a:cs typeface="Times New Roman"/>
              </a:rPr>
              <a:t>транспортным  </a:t>
            </a:r>
            <a:r>
              <a:rPr sz="1500" spc="-10" dirty="0" err="1">
                <a:latin typeface="Trebuchet MS" panose="020B0603020202020204" pitchFamily="34" charset="0"/>
                <a:cs typeface="Times New Roman"/>
              </a:rPr>
              <a:t>средством</a:t>
            </a:r>
            <a:r>
              <a:rPr sz="1500" spc="-10" dirty="0">
                <a:latin typeface="Trebuchet MS" panose="020B0603020202020204" pitchFamily="34" charset="0"/>
                <a:cs typeface="Times New Roman"/>
              </a:rPr>
              <a:t> </a:t>
            </a:r>
            <a:r>
              <a:rPr lang="ru-RU" sz="1500" spc="-10" dirty="0" smtClean="0">
                <a:latin typeface="Trebuchet MS" panose="020B0603020202020204" pitchFamily="34" charset="0"/>
                <a:cs typeface="Times New Roman"/>
              </a:rPr>
              <a:t>и </a:t>
            </a:r>
            <a:r>
              <a:rPr sz="1500" spc="-25" dirty="0" err="1" smtClean="0">
                <a:latin typeface="Trebuchet MS" panose="020B0603020202020204" pitchFamily="34" charset="0"/>
                <a:cs typeface="Times New Roman"/>
              </a:rPr>
              <a:t>его</a:t>
            </a:r>
            <a:r>
              <a:rPr lang="ru-RU" sz="1500" spc="-25" dirty="0" smtClean="0">
                <a:latin typeface="Trebuchet MS" panose="020B0603020202020204" pitchFamily="34" charset="0"/>
                <a:cs typeface="Times New Roman"/>
              </a:rPr>
              <a:t> </a:t>
            </a:r>
            <a:r>
              <a:rPr sz="1500" spc="-10" dirty="0" err="1" smtClean="0">
                <a:latin typeface="Trebuchet MS" panose="020B0603020202020204" pitchFamily="34" charset="0"/>
                <a:cs typeface="Times New Roman"/>
              </a:rPr>
              <a:t>технической</a:t>
            </a:r>
            <a:r>
              <a:rPr sz="1500" spc="-10" dirty="0" smtClean="0">
                <a:latin typeface="Trebuchet MS" panose="020B0603020202020204" pitchFamily="34" charset="0"/>
                <a:cs typeface="Times New Roman"/>
              </a:rPr>
              <a:t> </a:t>
            </a:r>
            <a:r>
              <a:rPr sz="1500" spc="-15" dirty="0">
                <a:latin typeface="Trebuchet MS" panose="020B0603020202020204" pitchFamily="34" charset="0"/>
                <a:cs typeface="Times New Roman"/>
              </a:rPr>
              <a:t>эксплуатации </a:t>
            </a:r>
            <a:r>
              <a:rPr sz="1500" dirty="0">
                <a:latin typeface="Trebuchet MS" panose="020B0603020202020204" pitchFamily="34" charset="0"/>
                <a:cs typeface="Times New Roman"/>
              </a:rPr>
              <a:t>- </a:t>
            </a:r>
            <a:r>
              <a:rPr sz="1500" spc="-25" dirty="0">
                <a:latin typeface="Trebuchet MS" panose="020B0603020202020204" pitchFamily="34" charset="0"/>
                <a:cs typeface="Times New Roman"/>
              </a:rPr>
              <a:t>ГАЗ-330232, </a:t>
            </a:r>
            <a:r>
              <a:rPr sz="1500" dirty="0">
                <a:latin typeface="Trebuchet MS" panose="020B0603020202020204" pitchFamily="34" charset="0"/>
                <a:cs typeface="Times New Roman"/>
              </a:rPr>
              <a:t>NISSAN </a:t>
            </a:r>
            <a:r>
              <a:rPr sz="1500" spc="-5" dirty="0">
                <a:latin typeface="Trebuchet MS" panose="020B0603020202020204" pitchFamily="34" charset="0"/>
                <a:cs typeface="Times New Roman"/>
              </a:rPr>
              <a:t>ALMERA, </a:t>
            </a:r>
            <a:r>
              <a:rPr sz="1500" spc="-25" dirty="0">
                <a:latin typeface="Trebuchet MS" panose="020B0603020202020204" pitchFamily="34" charset="0"/>
                <a:cs typeface="Times New Roman"/>
              </a:rPr>
              <a:t>ГАЗ-330232; </a:t>
            </a:r>
            <a:r>
              <a:rPr sz="1500" spc="-10" dirty="0">
                <a:latin typeface="Trebuchet MS" panose="020B0603020202020204" pitchFamily="34" charset="0"/>
                <a:cs typeface="Times New Roman"/>
              </a:rPr>
              <a:t>без оказания услуг </a:t>
            </a:r>
            <a:r>
              <a:rPr sz="1500" spc="-5" dirty="0">
                <a:latin typeface="Trebuchet MS" panose="020B0603020202020204" pitchFamily="34" charset="0"/>
                <a:cs typeface="Times New Roman"/>
              </a:rPr>
              <a:t>по управлению  транспортными </a:t>
            </a:r>
            <a:r>
              <a:rPr sz="1500" spc="-10" dirty="0">
                <a:latin typeface="Trebuchet MS" panose="020B0603020202020204" pitchFamily="34" charset="0"/>
                <a:cs typeface="Times New Roman"/>
              </a:rPr>
              <a:t>средствами </a:t>
            </a:r>
            <a:r>
              <a:rPr sz="1500" dirty="0">
                <a:latin typeface="Trebuchet MS" panose="020B0603020202020204" pitchFamily="34" charset="0"/>
                <a:cs typeface="Times New Roman"/>
              </a:rPr>
              <a:t>- </a:t>
            </a:r>
            <a:r>
              <a:rPr sz="1500" spc="-30" dirty="0">
                <a:latin typeface="Trebuchet MS" panose="020B0603020202020204" pitchFamily="34" charset="0"/>
                <a:cs typeface="Times New Roman"/>
              </a:rPr>
              <a:t>УАЗ-390945. </a:t>
            </a:r>
            <a:r>
              <a:rPr sz="1500" spc="-5" dirty="0">
                <a:latin typeface="Trebuchet MS" panose="020B0603020202020204" pitchFamily="34" charset="0"/>
                <a:cs typeface="Times New Roman"/>
              </a:rPr>
              <a:t>Сроки действия названных </a:t>
            </a:r>
            <a:r>
              <a:rPr sz="1500" spc="-10" dirty="0">
                <a:latin typeface="Trebuchet MS" panose="020B0603020202020204" pitchFamily="34" charset="0"/>
                <a:cs typeface="Times New Roman"/>
              </a:rPr>
              <a:t>договоров: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01.01.2019 по 31.01.2019,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01.02.2019 по 28.02.2019,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01.03.2019 по 30.04.2019,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01.05.2019 по 31.05.2019,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01.06.2019 по 30.06.2019, </a:t>
            </a:r>
            <a:r>
              <a:rPr sz="1500" dirty="0" smtClean="0">
                <a:latin typeface="Trebuchet MS" panose="020B0603020202020204" pitchFamily="34" charset="0"/>
                <a:cs typeface="Times New Roman"/>
              </a:rPr>
              <a:t> с</a:t>
            </a:r>
            <a:r>
              <a:rPr lang="ru-RU" sz="1500" dirty="0" smtClean="0">
                <a:latin typeface="Trebuchet MS" panose="020B0603020202020204" pitchFamily="34" charset="0"/>
                <a:cs typeface="Times New Roman"/>
              </a:rPr>
              <a:t> </a:t>
            </a:r>
            <a:r>
              <a:rPr sz="1500" dirty="0" smtClean="0">
                <a:latin typeface="Trebuchet MS" panose="020B0603020202020204" pitchFamily="34" charset="0"/>
                <a:cs typeface="Times New Roman"/>
              </a:rPr>
              <a:t>01.07.2019 </a:t>
            </a:r>
            <a:r>
              <a:rPr sz="1500" dirty="0">
                <a:latin typeface="Trebuchet MS" panose="020B0603020202020204" pitchFamily="34" charset="0"/>
                <a:cs typeface="Times New Roman"/>
              </a:rPr>
              <a:t>по 31.07.2019, с 01.08.2019 по 31.08.2019</a:t>
            </a:r>
            <a:r>
              <a:rPr sz="1500" spc="-229" dirty="0">
                <a:latin typeface="Trebuchet MS" panose="020B0603020202020204" pitchFamily="34" charset="0"/>
                <a:cs typeface="Times New Roman"/>
              </a:rPr>
              <a:t> </a:t>
            </a:r>
            <a:r>
              <a:rPr sz="1500" spc="-5" dirty="0">
                <a:latin typeface="Trebuchet MS" panose="020B0603020202020204" pitchFamily="34" charset="0"/>
                <a:cs typeface="Times New Roman"/>
              </a:rPr>
              <a:t>соответственно.</a:t>
            </a:r>
            <a:endParaRPr sz="1500" dirty="0">
              <a:latin typeface="Trebuchet MS" panose="020B0603020202020204" pitchFamily="34" charset="0"/>
              <a:cs typeface="Times New Roman"/>
            </a:endParaRPr>
          </a:p>
          <a:p>
            <a:pPr>
              <a:spcBef>
                <a:spcPts val="35"/>
              </a:spcBef>
            </a:pPr>
            <a:endParaRPr sz="1350" dirty="0">
              <a:latin typeface="Trebuchet MS" panose="020B0603020202020204" pitchFamily="34" charset="0"/>
              <a:cs typeface="Times New Roman"/>
            </a:endParaRPr>
          </a:p>
          <a:p>
            <a:pPr marL="12700" marR="5080">
              <a:lnSpc>
                <a:spcPct val="89000"/>
              </a:lnSpc>
            </a:pPr>
            <a:r>
              <a:rPr sz="1500" spc="-30" dirty="0">
                <a:latin typeface="Trebuchet MS" panose="020B0603020202020204" pitchFamily="34" charset="0"/>
                <a:cs typeface="Times New Roman"/>
              </a:rPr>
              <a:t>Указывая </a:t>
            </a:r>
            <a:r>
              <a:rPr sz="1500" dirty="0">
                <a:latin typeface="Trebuchet MS" panose="020B0603020202020204" pitchFamily="34" charset="0"/>
                <a:cs typeface="Times New Roman"/>
              </a:rPr>
              <a:t>на </a:t>
            </a:r>
            <a:r>
              <a:rPr sz="1500" spc="-10" dirty="0">
                <a:latin typeface="Trebuchet MS" panose="020B0603020202020204" pitchFamily="34" charset="0"/>
                <a:cs typeface="Times New Roman"/>
              </a:rPr>
              <a:t>то, что договоры от </a:t>
            </a:r>
            <a:r>
              <a:rPr sz="1500" spc="-5" dirty="0">
                <a:latin typeface="Trebuchet MS" panose="020B0603020202020204" pitchFamily="34" charset="0"/>
                <a:cs typeface="Times New Roman"/>
              </a:rPr>
              <a:t>29.12.2018 N 942, </a:t>
            </a:r>
            <a:r>
              <a:rPr sz="1500" spc="-15" dirty="0">
                <a:latin typeface="Trebuchet MS" panose="020B0603020202020204" pitchFamily="34" charset="0"/>
                <a:cs typeface="Times New Roman"/>
              </a:rPr>
              <a:t>от </a:t>
            </a:r>
            <a:r>
              <a:rPr sz="1500" spc="-5" dirty="0">
                <a:latin typeface="Trebuchet MS" panose="020B0603020202020204" pitchFamily="34" charset="0"/>
                <a:cs typeface="Times New Roman"/>
              </a:rPr>
              <a:t>01.02.2019 N </a:t>
            </a:r>
            <a:r>
              <a:rPr sz="1500" dirty="0">
                <a:latin typeface="Trebuchet MS" panose="020B0603020202020204" pitchFamily="34" charset="0"/>
                <a:cs typeface="Times New Roman"/>
              </a:rPr>
              <a:t>978/1, </a:t>
            </a:r>
            <a:r>
              <a:rPr sz="1500" spc="-15" dirty="0">
                <a:latin typeface="Trebuchet MS" panose="020B0603020202020204" pitchFamily="34" charset="0"/>
                <a:cs typeface="Times New Roman"/>
              </a:rPr>
              <a:t>от </a:t>
            </a:r>
            <a:r>
              <a:rPr sz="1500" spc="-5" dirty="0">
                <a:latin typeface="Trebuchet MS" panose="020B0603020202020204" pitchFamily="34" charset="0"/>
                <a:cs typeface="Times New Roman"/>
              </a:rPr>
              <a:t>18.02.2019 N 983,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30.04.2019 N  </a:t>
            </a:r>
            <a:r>
              <a:rPr sz="1500" spc="-15" dirty="0">
                <a:latin typeface="Trebuchet MS" panose="020B0603020202020204" pitchFamily="34" charset="0"/>
                <a:cs typeface="Times New Roman"/>
              </a:rPr>
              <a:t>1011,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23.05.2019 N </a:t>
            </a:r>
            <a:r>
              <a:rPr sz="1500" dirty="0">
                <a:latin typeface="Trebuchet MS" panose="020B0603020202020204" pitchFamily="34" charset="0"/>
                <a:cs typeface="Times New Roman"/>
              </a:rPr>
              <a:t>1021, </a:t>
            </a:r>
            <a:r>
              <a:rPr sz="1500" spc="-10" dirty="0">
                <a:latin typeface="Trebuchet MS" panose="020B0603020202020204" pitchFamily="34" charset="0"/>
                <a:cs typeface="Times New Roman"/>
              </a:rPr>
              <a:t>от </a:t>
            </a:r>
            <a:r>
              <a:rPr sz="1500" spc="-5" dirty="0">
                <a:latin typeface="Trebuchet MS" panose="020B0603020202020204" pitchFamily="34" charset="0"/>
                <a:cs typeface="Times New Roman"/>
              </a:rPr>
              <a:t>01.07.2019 N </a:t>
            </a:r>
            <a:r>
              <a:rPr sz="1500" dirty="0">
                <a:latin typeface="Trebuchet MS" panose="020B0603020202020204" pitchFamily="34" charset="0"/>
                <a:cs typeface="Times New Roman"/>
              </a:rPr>
              <a:t>1028, </a:t>
            </a:r>
            <a:r>
              <a:rPr sz="1500" spc="-15" dirty="0">
                <a:latin typeface="Trebuchet MS" panose="020B0603020202020204" pitchFamily="34" charset="0"/>
                <a:cs typeface="Times New Roman"/>
              </a:rPr>
              <a:t>от </a:t>
            </a:r>
            <a:r>
              <a:rPr sz="1500" spc="-5" dirty="0">
                <a:latin typeface="Trebuchet MS" panose="020B0603020202020204" pitchFamily="34" charset="0"/>
                <a:cs typeface="Times New Roman"/>
              </a:rPr>
              <a:t>31.07.2019 N </a:t>
            </a:r>
            <a:r>
              <a:rPr sz="1500" dirty="0">
                <a:latin typeface="Trebuchet MS" panose="020B0603020202020204" pitchFamily="34" charset="0"/>
                <a:cs typeface="Times New Roman"/>
              </a:rPr>
              <a:t>1044 </a:t>
            </a:r>
            <a:r>
              <a:rPr sz="1500" b="1" spc="-5" dirty="0">
                <a:latin typeface="Trebuchet MS" panose="020B0603020202020204" pitchFamily="34" charset="0"/>
                <a:cs typeface="Times New Roman"/>
              </a:rPr>
              <a:t>являются единой сделкой на </a:t>
            </a:r>
            <a:r>
              <a:rPr sz="1500" b="1" spc="-35" dirty="0">
                <a:latin typeface="Trebuchet MS" panose="020B0603020202020204" pitchFamily="34" charset="0"/>
                <a:cs typeface="Times New Roman"/>
              </a:rPr>
              <a:t>сумму,  </a:t>
            </a:r>
            <a:r>
              <a:rPr sz="1500" b="1" spc="-5" dirty="0">
                <a:latin typeface="Trebuchet MS" panose="020B0603020202020204" pitchFamily="34" charset="0"/>
                <a:cs typeface="Times New Roman"/>
              </a:rPr>
              <a:t>превышающую </a:t>
            </a:r>
            <a:r>
              <a:rPr sz="1500" b="1" dirty="0">
                <a:latin typeface="Trebuchet MS" panose="020B0603020202020204" pitchFamily="34" charset="0"/>
                <a:cs typeface="Times New Roman"/>
              </a:rPr>
              <a:t>1 000 </a:t>
            </a:r>
            <a:r>
              <a:rPr sz="1500" b="1" spc="-5" dirty="0">
                <a:latin typeface="Trebuchet MS" panose="020B0603020202020204" pitchFamily="34" charset="0"/>
                <a:cs typeface="Times New Roman"/>
              </a:rPr>
              <a:t>000 </a:t>
            </a:r>
            <a:r>
              <a:rPr sz="1500" b="1" spc="-10" dirty="0">
                <a:latin typeface="Trebuchet MS" panose="020B0603020202020204" pitchFamily="34" charset="0"/>
                <a:cs typeface="Times New Roman"/>
              </a:rPr>
              <a:t>руб., заключены </a:t>
            </a:r>
            <a:r>
              <a:rPr sz="1500" b="1" dirty="0">
                <a:latin typeface="Trebuchet MS" panose="020B0603020202020204" pitchFamily="34" charset="0"/>
                <a:cs typeface="Times New Roman"/>
              </a:rPr>
              <a:t>с </a:t>
            </a:r>
            <a:r>
              <a:rPr sz="1500" b="1" spc="-10" dirty="0">
                <a:latin typeface="Trebuchet MS" panose="020B0603020202020204" pitchFamily="34" charset="0"/>
                <a:cs typeface="Times New Roman"/>
              </a:rPr>
              <a:t>нарушением </a:t>
            </a:r>
            <a:r>
              <a:rPr sz="1500" b="1" spc="-5" dirty="0">
                <a:latin typeface="Trebuchet MS" panose="020B0603020202020204" pitchFamily="34" charset="0"/>
                <a:cs typeface="Times New Roman"/>
              </a:rPr>
              <a:t>Закона N 223-ФЗ и </a:t>
            </a:r>
            <a:r>
              <a:rPr sz="1500" b="1" spc="-15" dirty="0">
                <a:latin typeface="Trebuchet MS" panose="020B0603020202020204" pitchFamily="34" charset="0"/>
                <a:cs typeface="Times New Roman"/>
              </a:rPr>
              <a:t>Положения заказчика </a:t>
            </a:r>
            <a:r>
              <a:rPr sz="1500" b="1" dirty="0">
                <a:latin typeface="Trebuchet MS" panose="020B0603020202020204" pitchFamily="34" charset="0"/>
                <a:cs typeface="Times New Roman"/>
              </a:rPr>
              <a:t>о  </a:t>
            </a:r>
            <a:r>
              <a:rPr sz="1500" b="1" spc="-10" dirty="0">
                <a:latin typeface="Trebuchet MS" panose="020B0603020202020204" pitchFamily="34" charset="0"/>
                <a:cs typeface="Times New Roman"/>
              </a:rPr>
              <a:t>закупке </a:t>
            </a:r>
            <a:r>
              <a:rPr sz="1500" b="1" dirty="0">
                <a:latin typeface="Trebuchet MS" panose="020B0603020202020204" pitchFamily="34" charset="0"/>
                <a:cs typeface="Times New Roman"/>
              </a:rPr>
              <a:t>в </a:t>
            </a:r>
            <a:r>
              <a:rPr sz="1500" b="1" spc="-5" dirty="0">
                <a:latin typeface="Trebuchet MS" panose="020B0603020202020204" pitchFamily="34" charset="0"/>
                <a:cs typeface="Times New Roman"/>
              </a:rPr>
              <a:t>целях </a:t>
            </a:r>
            <a:r>
              <a:rPr sz="1500" b="1" spc="-10" dirty="0">
                <a:latin typeface="Trebuchet MS" panose="020B0603020202020204" pitchFamily="34" charset="0"/>
                <a:cs typeface="Times New Roman"/>
              </a:rPr>
              <a:t>формального </a:t>
            </a:r>
            <a:r>
              <a:rPr sz="1500" b="1" spc="-15" dirty="0">
                <a:latin typeface="Trebuchet MS" panose="020B0603020202020204" pitchFamily="34" charset="0"/>
                <a:cs typeface="Times New Roman"/>
              </a:rPr>
              <a:t>соблюдения </a:t>
            </a:r>
            <a:r>
              <a:rPr sz="1500" b="1" spc="-5" dirty="0">
                <a:latin typeface="Trebuchet MS" panose="020B0603020202020204" pitchFamily="34" charset="0"/>
                <a:cs typeface="Times New Roman"/>
              </a:rPr>
              <a:t>ограничения </a:t>
            </a:r>
            <a:r>
              <a:rPr sz="1500" b="1" spc="-10" dirty="0">
                <a:latin typeface="Trebuchet MS" panose="020B0603020202020204" pitchFamily="34" charset="0"/>
                <a:cs typeface="Times New Roman"/>
              </a:rPr>
              <a:t>максимальной суммы </a:t>
            </a:r>
            <a:r>
              <a:rPr sz="1500" b="1" dirty="0">
                <a:latin typeface="Trebuchet MS" panose="020B0603020202020204" pitchFamily="34" charset="0"/>
                <a:cs typeface="Times New Roman"/>
              </a:rPr>
              <a:t>контракта,  </a:t>
            </a:r>
            <a:r>
              <a:rPr sz="1500" b="1" spc="-15" dirty="0">
                <a:latin typeface="Trebuchet MS" panose="020B0603020202020204" pitchFamily="34" charset="0"/>
                <a:cs typeface="Times New Roman"/>
              </a:rPr>
              <a:t>заключаемого </a:t>
            </a:r>
            <a:r>
              <a:rPr sz="1500" b="1" dirty="0">
                <a:latin typeface="Trebuchet MS" panose="020B0603020202020204" pitchFamily="34" charset="0"/>
                <a:cs typeface="Times New Roman"/>
              </a:rPr>
              <a:t>с </a:t>
            </a:r>
            <a:r>
              <a:rPr sz="1500" b="1" spc="-5" dirty="0">
                <a:latin typeface="Trebuchet MS" panose="020B0603020202020204" pitchFamily="34" charset="0"/>
                <a:cs typeface="Times New Roman"/>
              </a:rPr>
              <a:t>единственным поставщиком</a:t>
            </a:r>
            <a:r>
              <a:rPr sz="1500" spc="-5" dirty="0">
                <a:latin typeface="Trebuchet MS" panose="020B0603020202020204" pitchFamily="34" charset="0"/>
                <a:cs typeface="Times New Roman"/>
              </a:rPr>
              <a:t>, </a:t>
            </a:r>
            <a:r>
              <a:rPr sz="1500" spc="-10" dirty="0">
                <a:latin typeface="Trebuchet MS" panose="020B0603020202020204" pitchFamily="34" charset="0"/>
                <a:cs typeface="Times New Roman"/>
              </a:rPr>
              <a:t>Прокуратура </a:t>
            </a:r>
            <a:r>
              <a:rPr sz="1500" spc="-20" dirty="0">
                <a:latin typeface="Trebuchet MS" panose="020B0603020202020204" pitchFamily="34" charset="0"/>
                <a:cs typeface="Times New Roman"/>
              </a:rPr>
              <a:t>Пермского </a:t>
            </a:r>
            <a:r>
              <a:rPr sz="1500" spc="-5" dirty="0">
                <a:latin typeface="Trebuchet MS" panose="020B0603020202020204" pitchFamily="34" charset="0"/>
                <a:cs typeface="Times New Roman"/>
              </a:rPr>
              <a:t>края </a:t>
            </a:r>
            <a:r>
              <a:rPr sz="1500" spc="-10" dirty="0">
                <a:latin typeface="Trebuchet MS" panose="020B0603020202020204" pitchFamily="34" charset="0"/>
                <a:cs typeface="Times New Roman"/>
              </a:rPr>
              <a:t>обратилась </a:t>
            </a:r>
            <a:r>
              <a:rPr sz="1500" spc="-5" dirty="0">
                <a:latin typeface="Trebuchet MS" panose="020B0603020202020204" pitchFamily="34" charset="0"/>
                <a:cs typeface="Times New Roman"/>
              </a:rPr>
              <a:t>в арбитражный </a:t>
            </a:r>
            <a:r>
              <a:rPr sz="1500" spc="-45" dirty="0">
                <a:latin typeface="Trebuchet MS" panose="020B0603020202020204" pitchFamily="34" charset="0"/>
                <a:cs typeface="Times New Roman"/>
              </a:rPr>
              <a:t>суд </a:t>
            </a:r>
            <a:r>
              <a:rPr sz="1500" spc="285" dirty="0">
                <a:latin typeface="Trebuchet MS" panose="020B0603020202020204" pitchFamily="34" charset="0"/>
                <a:cs typeface="Times New Roman"/>
              </a:rPr>
              <a:t> </a:t>
            </a:r>
            <a:r>
              <a:rPr sz="1500" dirty="0">
                <a:latin typeface="Trebuchet MS" panose="020B0603020202020204" pitchFamily="34" charset="0"/>
                <a:cs typeface="Times New Roman"/>
              </a:rPr>
              <a:t>с </a:t>
            </a:r>
            <a:r>
              <a:rPr sz="1500" spc="-10" dirty="0">
                <a:latin typeface="Trebuchet MS" panose="020B0603020202020204" pitchFamily="34" charset="0"/>
                <a:cs typeface="Times New Roman"/>
              </a:rPr>
              <a:t>рассматриваемым</a:t>
            </a:r>
            <a:r>
              <a:rPr sz="1500" spc="-30" dirty="0">
                <a:latin typeface="Trebuchet MS" panose="020B0603020202020204" pitchFamily="34" charset="0"/>
                <a:cs typeface="Times New Roman"/>
              </a:rPr>
              <a:t> </a:t>
            </a:r>
            <a:r>
              <a:rPr sz="1500" spc="-20" dirty="0">
                <a:latin typeface="Trebuchet MS" panose="020B0603020202020204" pitchFamily="34" charset="0"/>
                <a:cs typeface="Times New Roman"/>
              </a:rPr>
              <a:t>иском.</a:t>
            </a:r>
            <a:endParaRPr sz="1500" dirty="0">
              <a:latin typeface="Trebuchet MS" panose="020B0603020202020204" pitchFamily="34" charset="0"/>
              <a:cs typeface="Times New Roman"/>
            </a:endParaRPr>
          </a:p>
          <a:p>
            <a:pPr>
              <a:spcBef>
                <a:spcPts val="50"/>
              </a:spcBef>
            </a:pPr>
            <a:endParaRPr sz="1350" dirty="0">
              <a:latin typeface="Trebuchet MS" panose="020B0603020202020204" pitchFamily="34" charset="0"/>
              <a:cs typeface="Times New Roman"/>
            </a:endParaRPr>
          </a:p>
          <a:p>
            <a:pPr marL="12700" marR="5715">
              <a:lnSpc>
                <a:spcPct val="88800"/>
              </a:lnSpc>
            </a:pPr>
            <a:r>
              <a:rPr sz="1500" spc="-25" dirty="0">
                <a:latin typeface="Trebuchet MS" panose="020B0603020202020204" pitchFamily="34" charset="0"/>
                <a:cs typeface="Times New Roman"/>
              </a:rPr>
              <a:t>Удовлетворяя </a:t>
            </a:r>
            <a:r>
              <a:rPr sz="1500" spc="-10" dirty="0">
                <a:latin typeface="Trebuchet MS" panose="020B0603020202020204" pitchFamily="34" charset="0"/>
                <a:cs typeface="Times New Roman"/>
              </a:rPr>
              <a:t>заявленные </a:t>
            </a:r>
            <a:r>
              <a:rPr sz="1500" spc="-15" dirty="0">
                <a:latin typeface="Trebuchet MS" panose="020B0603020202020204" pitchFamily="34" charset="0"/>
                <a:cs typeface="Times New Roman"/>
              </a:rPr>
              <a:t>исковые </a:t>
            </a:r>
            <a:r>
              <a:rPr sz="1500" spc="-5" dirty="0">
                <a:latin typeface="Trebuchet MS" panose="020B0603020202020204" pitchFamily="34" charset="0"/>
                <a:cs typeface="Times New Roman"/>
              </a:rPr>
              <a:t>требования, </a:t>
            </a:r>
            <a:r>
              <a:rPr sz="1500" spc="-35" dirty="0">
                <a:latin typeface="Trebuchet MS" panose="020B0603020202020204" pitchFamily="34" charset="0"/>
                <a:cs typeface="Times New Roman"/>
              </a:rPr>
              <a:t>суды </a:t>
            </a:r>
            <a:r>
              <a:rPr sz="1500" spc="-5" dirty="0">
                <a:latin typeface="Trebuchet MS" panose="020B0603020202020204" pitchFamily="34" charset="0"/>
                <a:cs typeface="Times New Roman"/>
              </a:rPr>
              <a:t>первой и апелляционной инстанций, </a:t>
            </a:r>
            <a:r>
              <a:rPr sz="1500" dirty="0">
                <a:latin typeface="Trebuchet MS" panose="020B0603020202020204" pitchFamily="34" charset="0"/>
                <a:cs typeface="Times New Roman"/>
              </a:rPr>
              <a:t>установив, </a:t>
            </a:r>
            <a:r>
              <a:rPr sz="1500" spc="-10" dirty="0">
                <a:latin typeface="Trebuchet MS" panose="020B0603020202020204" pitchFamily="34" charset="0"/>
                <a:cs typeface="Times New Roman"/>
              </a:rPr>
              <a:t>что  </a:t>
            </a:r>
            <a:r>
              <a:rPr sz="1500" b="1" spc="-5" dirty="0">
                <a:latin typeface="Trebuchet MS" panose="020B0603020202020204" pitchFamily="34" charset="0"/>
                <a:cs typeface="Times New Roman"/>
              </a:rPr>
              <a:t>спорные </a:t>
            </a:r>
            <a:r>
              <a:rPr sz="1500" b="1" spc="-15" dirty="0">
                <a:latin typeface="Trebuchet MS" panose="020B0603020202020204" pitchFamily="34" charset="0"/>
                <a:cs typeface="Times New Roman"/>
              </a:rPr>
              <a:t>договоры </a:t>
            </a:r>
            <a:r>
              <a:rPr sz="1500" b="1" spc="-5" dirty="0">
                <a:latin typeface="Trebuchet MS" panose="020B0603020202020204" pitchFamily="34" charset="0"/>
                <a:cs typeface="Times New Roman"/>
              </a:rPr>
              <a:t>направлены </a:t>
            </a:r>
            <a:r>
              <a:rPr sz="1500" b="1" spc="-10" dirty="0">
                <a:latin typeface="Trebuchet MS" panose="020B0603020202020204" pitchFamily="34" charset="0"/>
                <a:cs typeface="Times New Roman"/>
              </a:rPr>
              <a:t>на </a:t>
            </a:r>
            <a:r>
              <a:rPr sz="1500" b="1" spc="-5" dirty="0">
                <a:latin typeface="Trebuchet MS" panose="020B0603020202020204" pitchFamily="34" charset="0"/>
                <a:cs typeface="Times New Roman"/>
              </a:rPr>
              <a:t>достижение единой </a:t>
            </a:r>
            <a:r>
              <a:rPr sz="1500" b="1" spc="-10" dirty="0">
                <a:latin typeface="Trebuchet MS" panose="020B0603020202020204" pitchFamily="34" charset="0"/>
                <a:cs typeface="Times New Roman"/>
              </a:rPr>
              <a:t>хозяйственной </a:t>
            </a:r>
            <a:r>
              <a:rPr sz="1500" b="1" spc="-5" dirty="0">
                <a:latin typeface="Trebuchet MS" panose="020B0603020202020204" pitchFamily="34" charset="0"/>
                <a:cs typeface="Times New Roman"/>
              </a:rPr>
              <a:t>цели, предметы оспариваемых  </a:t>
            </a:r>
            <a:r>
              <a:rPr sz="1500" b="1" spc="-15" dirty="0">
                <a:latin typeface="Trebuchet MS" panose="020B0603020202020204" pitchFamily="34" charset="0"/>
                <a:cs typeface="Times New Roman"/>
              </a:rPr>
              <a:t>договоров </a:t>
            </a:r>
            <a:r>
              <a:rPr sz="1500" b="1" spc="-5" dirty="0">
                <a:latin typeface="Trebuchet MS" panose="020B0603020202020204" pitchFamily="34" charset="0"/>
                <a:cs typeface="Times New Roman"/>
              </a:rPr>
              <a:t>аренды идентичными, </a:t>
            </a:r>
            <a:r>
              <a:rPr sz="1500" b="1" spc="-10" dirty="0">
                <a:latin typeface="Trebuchet MS" panose="020B0603020202020204" pitchFamily="34" charset="0"/>
                <a:cs typeface="Times New Roman"/>
              </a:rPr>
              <a:t>арендатором </a:t>
            </a:r>
            <a:r>
              <a:rPr sz="1500" b="1" spc="-5" dirty="0">
                <a:latin typeface="Trebuchet MS" panose="020B0603020202020204" pitchFamily="34" charset="0"/>
                <a:cs typeface="Times New Roman"/>
              </a:rPr>
              <a:t>и </a:t>
            </a:r>
            <a:r>
              <a:rPr sz="1500" b="1" spc="-10" dirty="0">
                <a:latin typeface="Trebuchet MS" panose="020B0603020202020204" pitchFamily="34" charset="0"/>
                <a:cs typeface="Times New Roman"/>
              </a:rPr>
              <a:t>арендодателем </a:t>
            </a:r>
            <a:r>
              <a:rPr sz="1500" b="1" spc="-5" dirty="0">
                <a:latin typeface="Trebuchet MS" panose="020B0603020202020204" pitchFamily="34" charset="0"/>
                <a:cs typeface="Times New Roman"/>
              </a:rPr>
              <a:t>по </a:t>
            </a:r>
            <a:r>
              <a:rPr sz="1500" b="1" dirty="0">
                <a:latin typeface="Trebuchet MS" panose="020B0603020202020204" pitchFamily="34" charset="0"/>
                <a:cs typeface="Times New Roman"/>
              </a:rPr>
              <a:t>ним </a:t>
            </a:r>
            <a:r>
              <a:rPr sz="1500" b="1" spc="-5" dirty="0">
                <a:latin typeface="Trebuchet MS" panose="020B0603020202020204" pitchFamily="34" charset="0"/>
                <a:cs typeface="Times New Roman"/>
              </a:rPr>
              <a:t>являются </a:t>
            </a:r>
            <a:r>
              <a:rPr sz="1500" b="1" spc="-10" dirty="0">
                <a:latin typeface="Trebuchet MS" panose="020B0603020202020204" pitchFamily="34" charset="0"/>
                <a:cs typeface="Times New Roman"/>
              </a:rPr>
              <a:t>одни </a:t>
            </a:r>
            <a:r>
              <a:rPr sz="1500" b="1" spc="-5" dirty="0">
                <a:latin typeface="Trebuchet MS" panose="020B0603020202020204" pitchFamily="34" charset="0"/>
                <a:cs typeface="Times New Roman"/>
              </a:rPr>
              <a:t>и те </a:t>
            </a:r>
            <a:r>
              <a:rPr sz="1500" b="1" spc="-20" dirty="0">
                <a:latin typeface="Trebuchet MS" panose="020B0603020202020204" pitchFamily="34" charset="0"/>
                <a:cs typeface="Times New Roman"/>
              </a:rPr>
              <a:t>же </a:t>
            </a:r>
            <a:r>
              <a:rPr sz="1500" b="1" spc="-5" dirty="0">
                <a:latin typeface="Trebuchet MS" panose="020B0603020202020204" pitchFamily="34" charset="0"/>
                <a:cs typeface="Times New Roman"/>
              </a:rPr>
              <a:t>лица, </a:t>
            </a:r>
            <a:r>
              <a:rPr sz="1500" b="1" dirty="0">
                <a:latin typeface="Trebuchet MS" panose="020B0603020202020204" pitchFamily="34" charset="0"/>
                <a:cs typeface="Times New Roman"/>
              </a:rPr>
              <a:t>в  </a:t>
            </a:r>
            <a:r>
              <a:rPr sz="1500" b="1" spc="-10" dirty="0">
                <a:latin typeface="Trebuchet MS" panose="020B0603020202020204" pitchFamily="34" charset="0"/>
                <a:cs typeface="Times New Roman"/>
              </a:rPr>
              <a:t>связи </a:t>
            </a:r>
            <a:r>
              <a:rPr sz="1500" b="1" dirty="0">
                <a:latin typeface="Trebuchet MS" panose="020B0603020202020204" pitchFamily="34" charset="0"/>
                <a:cs typeface="Times New Roman"/>
              </a:rPr>
              <a:t>с </a:t>
            </a:r>
            <a:r>
              <a:rPr sz="1500" b="1" spc="-5" dirty="0">
                <a:latin typeface="Trebuchet MS" panose="020B0603020202020204" pitchFamily="34" charset="0"/>
                <a:cs typeface="Times New Roman"/>
              </a:rPr>
              <a:t>чем </a:t>
            </a:r>
            <a:r>
              <a:rPr sz="1500" b="1" dirty="0">
                <a:latin typeface="Trebuchet MS" panose="020B0603020202020204" pitchFamily="34" charset="0"/>
                <a:cs typeface="Times New Roman"/>
              </a:rPr>
              <a:t>фактически </a:t>
            </a:r>
            <a:r>
              <a:rPr sz="1500" b="1" spc="-10" dirty="0">
                <a:latin typeface="Trebuchet MS" panose="020B0603020202020204" pitchFamily="34" charset="0"/>
                <a:cs typeface="Times New Roman"/>
              </a:rPr>
              <a:t>образуют </a:t>
            </a:r>
            <a:r>
              <a:rPr sz="1500" b="1" spc="-5" dirty="0">
                <a:latin typeface="Trebuchet MS" panose="020B0603020202020204" pitchFamily="34" charset="0"/>
                <a:cs typeface="Times New Roman"/>
              </a:rPr>
              <a:t>единую </a:t>
            </a:r>
            <a:r>
              <a:rPr sz="1500" b="1" spc="-10" dirty="0">
                <a:latin typeface="Trebuchet MS" panose="020B0603020202020204" pitchFamily="34" charset="0"/>
                <a:cs typeface="Times New Roman"/>
              </a:rPr>
              <a:t>сделку </a:t>
            </a:r>
            <a:r>
              <a:rPr sz="1500" b="1" dirty="0">
                <a:latin typeface="Trebuchet MS" panose="020B0603020202020204" pitchFamily="34" charset="0"/>
                <a:cs typeface="Times New Roman"/>
              </a:rPr>
              <a:t>на </a:t>
            </a:r>
            <a:r>
              <a:rPr sz="1500" b="1" spc="-35" dirty="0">
                <a:latin typeface="Trebuchet MS" panose="020B0603020202020204" pitchFamily="34" charset="0"/>
                <a:cs typeface="Times New Roman"/>
              </a:rPr>
              <a:t>сумму, </a:t>
            </a:r>
            <a:r>
              <a:rPr sz="1500" b="1" spc="-5" dirty="0">
                <a:latin typeface="Trebuchet MS" panose="020B0603020202020204" pitchFamily="34" charset="0"/>
                <a:cs typeface="Times New Roman"/>
              </a:rPr>
              <a:t>превышающую </a:t>
            </a:r>
            <a:r>
              <a:rPr sz="1500" b="1" dirty="0">
                <a:latin typeface="Trebuchet MS" panose="020B0603020202020204" pitchFamily="34" charset="0"/>
                <a:cs typeface="Times New Roman"/>
              </a:rPr>
              <a:t>1 </a:t>
            </a:r>
            <a:r>
              <a:rPr sz="1500" b="1" spc="-5" dirty="0">
                <a:latin typeface="Trebuchet MS" panose="020B0603020202020204" pitchFamily="34" charset="0"/>
                <a:cs typeface="Times New Roman"/>
              </a:rPr>
              <a:t>000 000 </a:t>
            </a:r>
            <a:r>
              <a:rPr sz="1500" b="1" spc="-10" dirty="0">
                <a:latin typeface="Trebuchet MS" panose="020B0603020202020204" pitchFamily="34" charset="0"/>
                <a:cs typeface="Times New Roman"/>
              </a:rPr>
              <a:t>руб., </a:t>
            </a:r>
            <a:r>
              <a:rPr sz="1500" spc="-5" dirty="0">
                <a:latin typeface="Trebuchet MS" panose="020B0603020202020204" pitchFamily="34" charset="0"/>
                <a:cs typeface="Times New Roman"/>
              </a:rPr>
              <a:t>пришли </a:t>
            </a:r>
            <a:r>
              <a:rPr sz="1500" dirty="0">
                <a:latin typeface="Trebuchet MS" panose="020B0603020202020204" pitchFamily="34" charset="0"/>
                <a:cs typeface="Times New Roman"/>
              </a:rPr>
              <a:t>к  </a:t>
            </a:r>
            <a:r>
              <a:rPr sz="1500" spc="-30" dirty="0">
                <a:latin typeface="Trebuchet MS" panose="020B0603020202020204" pitchFamily="34" charset="0"/>
                <a:cs typeface="Times New Roman"/>
              </a:rPr>
              <a:t>выводу, </a:t>
            </a:r>
            <a:r>
              <a:rPr sz="1500" spc="-10" dirty="0">
                <a:latin typeface="Trebuchet MS" panose="020B0603020202020204" pitchFamily="34" charset="0"/>
                <a:cs typeface="Times New Roman"/>
              </a:rPr>
              <a:t>что названные договоры заключены </a:t>
            </a:r>
            <a:r>
              <a:rPr sz="1500" dirty="0">
                <a:latin typeface="Trebuchet MS" panose="020B0603020202020204" pitchFamily="34" charset="0"/>
                <a:cs typeface="Times New Roman"/>
              </a:rPr>
              <a:t>с </a:t>
            </a:r>
            <a:r>
              <a:rPr sz="1500" spc="-5" dirty="0">
                <a:latin typeface="Trebuchet MS" panose="020B0603020202020204" pitchFamily="34" charset="0"/>
                <a:cs typeface="Times New Roman"/>
              </a:rPr>
              <a:t>нарушением </a:t>
            </a:r>
            <a:r>
              <a:rPr sz="1500" spc="-15" dirty="0">
                <a:latin typeface="Trebuchet MS" panose="020B0603020202020204" pitchFamily="34" charset="0"/>
                <a:cs typeface="Times New Roman"/>
              </a:rPr>
              <a:t>Закона </a:t>
            </a:r>
            <a:r>
              <a:rPr sz="1500" dirty="0">
                <a:latin typeface="Trebuchet MS" panose="020B0603020202020204" pitchFamily="34" charset="0"/>
                <a:cs typeface="Times New Roman"/>
              </a:rPr>
              <a:t>N 223-ФЗ и </a:t>
            </a:r>
            <a:r>
              <a:rPr sz="1500" spc="-10" dirty="0">
                <a:latin typeface="Trebuchet MS" panose="020B0603020202020204" pitchFamily="34" charset="0"/>
                <a:cs typeface="Times New Roman"/>
              </a:rPr>
              <a:t>Положения </a:t>
            </a:r>
            <a:r>
              <a:rPr sz="1500" spc="-15" dirty="0">
                <a:latin typeface="Trebuchet MS" panose="020B0603020202020204" pitchFamily="34" charset="0"/>
                <a:cs typeface="Times New Roman"/>
              </a:rPr>
              <a:t>заказчика </a:t>
            </a:r>
            <a:r>
              <a:rPr sz="1500" dirty="0">
                <a:latin typeface="Trebuchet MS" panose="020B0603020202020204" pitchFamily="34" charset="0"/>
                <a:cs typeface="Times New Roman"/>
              </a:rPr>
              <a:t>о  </a:t>
            </a:r>
            <a:r>
              <a:rPr sz="1500" spc="-15" dirty="0" err="1">
                <a:latin typeface="Trebuchet MS" panose="020B0603020202020204" pitchFamily="34" charset="0"/>
                <a:cs typeface="Times New Roman"/>
              </a:rPr>
              <a:t>закупке</a:t>
            </a:r>
            <a:r>
              <a:rPr sz="1500" spc="-15" dirty="0" smtClean="0">
                <a:latin typeface="Trebuchet MS" panose="020B0603020202020204" pitchFamily="34" charset="0"/>
                <a:cs typeface="Times New Roman"/>
              </a:rPr>
              <a:t>.</a:t>
            </a:r>
            <a:endParaRPr lang="ru-RU" sz="1500" spc="-15" dirty="0" smtClean="0">
              <a:latin typeface="Trebuchet MS" panose="020B0603020202020204" pitchFamily="34" charset="0"/>
              <a:cs typeface="Times New Roman"/>
            </a:endParaRPr>
          </a:p>
          <a:p>
            <a:pPr marL="12700" marR="5715">
              <a:lnSpc>
                <a:spcPct val="88800"/>
              </a:lnSpc>
            </a:pPr>
            <a:endParaRPr sz="1500" dirty="0">
              <a:latin typeface="Trebuchet MS" panose="020B0603020202020204" pitchFamily="34" charset="0"/>
              <a:cs typeface="Times New Roman"/>
            </a:endParaRPr>
          </a:p>
          <a:p>
            <a:pPr marL="1300480">
              <a:lnSpc>
                <a:spcPts val="1610"/>
              </a:lnSpc>
            </a:pPr>
            <a:r>
              <a:rPr sz="1500" i="1" dirty="0">
                <a:latin typeface="Trebuchet MS" panose="020B0603020202020204" pitchFamily="34" charset="0"/>
                <a:cs typeface="Times New Roman"/>
              </a:rPr>
              <a:t>Постановление </a:t>
            </a:r>
            <a:r>
              <a:rPr sz="1500" i="1" spc="-25" dirty="0">
                <a:latin typeface="Trebuchet MS" panose="020B0603020202020204" pitchFamily="34" charset="0"/>
                <a:cs typeface="Times New Roman"/>
              </a:rPr>
              <a:t>АС</a:t>
            </a:r>
            <a:r>
              <a:rPr lang="ru-RU" sz="1500" i="1" spc="-25" dirty="0">
                <a:latin typeface="Trebuchet MS" panose="020B0603020202020204" pitchFamily="34" charset="0"/>
                <a:cs typeface="Times New Roman"/>
              </a:rPr>
              <a:t> Уральского округа от 27.07.20</a:t>
            </a:r>
            <a:r>
              <a:rPr sz="1500" i="1" dirty="0">
                <a:latin typeface="Trebuchet MS" panose="020B0603020202020204" pitchFamily="34" charset="0"/>
                <a:cs typeface="Times New Roman"/>
              </a:rPr>
              <a:t>20 N Ф09-3416/20 по </a:t>
            </a:r>
            <a:r>
              <a:rPr sz="1500" i="1" spc="-15" dirty="0">
                <a:latin typeface="Trebuchet MS" panose="020B0603020202020204" pitchFamily="34" charset="0"/>
                <a:cs typeface="Times New Roman"/>
              </a:rPr>
              <a:t>делу </a:t>
            </a:r>
            <a:r>
              <a:rPr sz="1500" i="1" dirty="0">
                <a:latin typeface="Trebuchet MS" panose="020B0603020202020204" pitchFamily="34" charset="0"/>
                <a:cs typeface="Times New Roman"/>
              </a:rPr>
              <a:t>N</a:t>
            </a:r>
            <a:r>
              <a:rPr sz="1500" i="1" spc="85" dirty="0">
                <a:latin typeface="Trebuchet MS" panose="020B0603020202020204" pitchFamily="34" charset="0"/>
                <a:cs typeface="Times New Roman"/>
              </a:rPr>
              <a:t> </a:t>
            </a:r>
            <a:r>
              <a:rPr sz="1500" i="1" dirty="0">
                <a:latin typeface="Trebuchet MS" panose="020B0603020202020204" pitchFamily="34" charset="0"/>
                <a:cs typeface="Times New Roman"/>
              </a:rPr>
              <a:t>А50-32037/2019</a:t>
            </a:r>
            <a:endParaRPr sz="1500" dirty="0">
              <a:latin typeface="Trebuchet MS" panose="020B0603020202020204" pitchFamily="34" charset="0"/>
              <a:cs typeface="Times New Roman"/>
            </a:endParaRPr>
          </a:p>
        </p:txBody>
      </p:sp>
    </p:spTree>
    <p:extLst>
      <p:ext uri="{BB962C8B-B14F-4D97-AF65-F5344CB8AC3E}">
        <p14:creationId xmlns:p14="http://schemas.microsoft.com/office/powerpoint/2010/main" val="799855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76200" y="132897"/>
            <a:ext cx="9601200" cy="677108"/>
          </a:xfrm>
          <a:prstGeom prst="rect">
            <a:avLst/>
          </a:prstGeom>
        </p:spPr>
        <p:txBody>
          <a:bodyPr spcFirstLastPara="1" vert="horz" wrap="square" lIns="0" tIns="0" rIns="0" bIns="0" rtlCol="0" anchor="ctr" anchorCtr="0">
            <a:spAutoFit/>
          </a:bodyPr>
          <a:lstStyle/>
          <a:p>
            <a:pPr marL="12700">
              <a:lnSpc>
                <a:spcPct val="100000"/>
              </a:lnSpc>
            </a:pPr>
            <a:r>
              <a:rPr sz="2200" spc="-10" dirty="0">
                <a:solidFill>
                  <a:srgbClr val="002060"/>
                </a:solidFill>
                <a:latin typeface="Trebuchet MS" panose="020B0603020202020204" pitchFamily="34" charset="0"/>
              </a:rPr>
              <a:t>ДРОБЛЕНИЕ </a:t>
            </a:r>
            <a:r>
              <a:rPr sz="2200" dirty="0">
                <a:solidFill>
                  <a:srgbClr val="002060"/>
                </a:solidFill>
                <a:latin typeface="Trebuchet MS" panose="020B0603020202020204" pitchFamily="34" charset="0"/>
              </a:rPr>
              <a:t>– </a:t>
            </a:r>
            <a:r>
              <a:rPr sz="2200" spc="-15" dirty="0">
                <a:solidFill>
                  <a:srgbClr val="002060"/>
                </a:solidFill>
                <a:latin typeface="Trebuchet MS" panose="020B0603020202020204" pitchFamily="34" charset="0"/>
              </a:rPr>
              <a:t>договоры </a:t>
            </a:r>
            <a:r>
              <a:rPr sz="2200" spc="-5" dirty="0">
                <a:solidFill>
                  <a:srgbClr val="002060"/>
                </a:solidFill>
                <a:latin typeface="Trebuchet MS" panose="020B0603020202020204" pitchFamily="34" charset="0"/>
              </a:rPr>
              <a:t>признают недействительными </a:t>
            </a:r>
            <a:r>
              <a:rPr sz="2200" dirty="0">
                <a:solidFill>
                  <a:srgbClr val="002060"/>
                </a:solidFill>
                <a:latin typeface="Trebuchet MS" panose="020B0603020202020204" pitchFamily="34" charset="0"/>
              </a:rPr>
              <a:t>в </a:t>
            </a:r>
            <a:r>
              <a:rPr sz="2200" spc="-20" dirty="0">
                <a:solidFill>
                  <a:srgbClr val="002060"/>
                </a:solidFill>
                <a:latin typeface="Trebuchet MS" panose="020B0603020202020204" pitchFamily="34" charset="0"/>
              </a:rPr>
              <a:t>судебном</a:t>
            </a:r>
            <a:r>
              <a:rPr sz="2200" spc="-45" dirty="0">
                <a:solidFill>
                  <a:srgbClr val="002060"/>
                </a:solidFill>
                <a:latin typeface="Trebuchet MS" panose="020B0603020202020204" pitchFamily="34" charset="0"/>
              </a:rPr>
              <a:t> </a:t>
            </a:r>
            <a:r>
              <a:rPr sz="2200" spc="-10" dirty="0">
                <a:solidFill>
                  <a:srgbClr val="002060"/>
                </a:solidFill>
                <a:latin typeface="Trebuchet MS" panose="020B0603020202020204" pitchFamily="34" charset="0"/>
              </a:rPr>
              <a:t>порядке</a:t>
            </a:r>
          </a:p>
        </p:txBody>
      </p:sp>
      <p:sp>
        <p:nvSpPr>
          <p:cNvPr id="4" name="object 4"/>
          <p:cNvSpPr txBox="1"/>
          <p:nvPr/>
        </p:nvSpPr>
        <p:spPr>
          <a:xfrm>
            <a:off x="76200" y="810005"/>
            <a:ext cx="11887200" cy="5860066"/>
          </a:xfrm>
          <a:prstGeom prst="rect">
            <a:avLst/>
          </a:prstGeom>
        </p:spPr>
        <p:txBody>
          <a:bodyPr vert="horz" wrap="square" lIns="0" tIns="0" rIns="0" bIns="0" rtlCol="0">
            <a:spAutoFit/>
          </a:bodyPr>
          <a:lstStyle/>
          <a:p>
            <a:pPr marL="12700">
              <a:lnSpc>
                <a:spcPct val="80000"/>
              </a:lnSpc>
            </a:pPr>
            <a:r>
              <a:rPr sz="1400" spc="-15" dirty="0">
                <a:latin typeface="Trebuchet MS" panose="020B0603020202020204" pitchFamily="34" charset="0"/>
                <a:cs typeface="Times New Roman"/>
              </a:rPr>
              <a:t>Прокуратура  </a:t>
            </a:r>
            <a:r>
              <a:rPr sz="1400" spc="-10" dirty="0">
                <a:latin typeface="Trebuchet MS" panose="020B0603020202020204" pitchFamily="34" charset="0"/>
                <a:cs typeface="Times New Roman"/>
              </a:rPr>
              <a:t>Свердловской  области  </a:t>
            </a:r>
            <a:r>
              <a:rPr sz="1400" spc="-5" dirty="0">
                <a:latin typeface="Trebuchet MS" panose="020B0603020202020204" pitchFamily="34" charset="0"/>
                <a:cs typeface="Times New Roman"/>
              </a:rPr>
              <a:t>(далее  </a:t>
            </a:r>
            <a:r>
              <a:rPr sz="1400" dirty="0">
                <a:latin typeface="Trebuchet MS" panose="020B0603020202020204" pitchFamily="34" charset="0"/>
                <a:cs typeface="Times New Roman"/>
              </a:rPr>
              <a:t>-  истец,  </a:t>
            </a:r>
            <a:r>
              <a:rPr sz="1400" spc="-15" dirty="0">
                <a:latin typeface="Trebuchet MS" panose="020B0603020202020204" pitchFamily="34" charset="0"/>
                <a:cs typeface="Times New Roman"/>
              </a:rPr>
              <a:t>Прокуратура)  </a:t>
            </a:r>
            <a:r>
              <a:rPr sz="1400" spc="-5" dirty="0">
                <a:latin typeface="Trebuchet MS" panose="020B0603020202020204" pitchFamily="34" charset="0"/>
                <a:cs typeface="Times New Roman"/>
              </a:rPr>
              <a:t>обратилась  </a:t>
            </a:r>
            <a:r>
              <a:rPr sz="1400" dirty="0">
                <a:latin typeface="Trebuchet MS" panose="020B0603020202020204" pitchFamily="34" charset="0"/>
                <a:cs typeface="Times New Roman"/>
              </a:rPr>
              <a:t>в  </a:t>
            </a:r>
            <a:r>
              <a:rPr sz="1400" spc="-5" dirty="0">
                <a:latin typeface="Trebuchet MS" panose="020B0603020202020204" pitchFamily="34" charset="0"/>
                <a:cs typeface="Times New Roman"/>
              </a:rPr>
              <a:t>Арбитражный  </a:t>
            </a:r>
            <a:r>
              <a:rPr sz="1400" spc="-40" dirty="0" err="1">
                <a:latin typeface="Trebuchet MS" panose="020B0603020202020204" pitchFamily="34" charset="0"/>
                <a:cs typeface="Times New Roman"/>
              </a:rPr>
              <a:t>суд</a:t>
            </a:r>
            <a:r>
              <a:rPr sz="1400" spc="-40" dirty="0">
                <a:latin typeface="Trebuchet MS" panose="020B0603020202020204" pitchFamily="34" charset="0"/>
                <a:cs typeface="Times New Roman"/>
              </a:rPr>
              <a:t>  </a:t>
            </a:r>
            <a:r>
              <a:rPr sz="1400" spc="-20" dirty="0">
                <a:latin typeface="Trebuchet MS" panose="020B0603020202020204" pitchFamily="34" charset="0"/>
                <a:cs typeface="Times New Roman"/>
              </a:rPr>
              <a:t> </a:t>
            </a:r>
            <a:r>
              <a:rPr sz="1400" spc="-10" dirty="0" err="1" smtClean="0">
                <a:latin typeface="Trebuchet MS" panose="020B0603020202020204" pitchFamily="34" charset="0"/>
                <a:cs typeface="Times New Roman"/>
              </a:rPr>
              <a:t>Свердловской</a:t>
            </a:r>
            <a:r>
              <a:rPr lang="ru-RU" sz="1400" spc="-10" dirty="0" smtClean="0">
                <a:latin typeface="Trebuchet MS" panose="020B0603020202020204" pitchFamily="34" charset="0"/>
                <a:cs typeface="Times New Roman"/>
              </a:rPr>
              <a:t> </a:t>
            </a:r>
            <a:r>
              <a:rPr sz="1400" spc="-5" dirty="0" err="1" smtClean="0">
                <a:latin typeface="Trebuchet MS" panose="020B0603020202020204" pitchFamily="34" charset="0"/>
                <a:cs typeface="Times New Roman"/>
              </a:rPr>
              <a:t>области</a:t>
            </a:r>
            <a:r>
              <a:rPr sz="1400" spc="-5" dirty="0" smtClean="0">
                <a:latin typeface="Trebuchet MS" panose="020B0603020202020204" pitchFamily="34" charset="0"/>
                <a:cs typeface="Times New Roman"/>
              </a:rPr>
              <a:t> </a:t>
            </a:r>
            <a:r>
              <a:rPr sz="1400" dirty="0">
                <a:latin typeface="Trebuchet MS" panose="020B0603020202020204" pitchFamily="34" charset="0"/>
                <a:cs typeface="Times New Roman"/>
              </a:rPr>
              <a:t>с </a:t>
            </a:r>
            <a:r>
              <a:rPr sz="1400" spc="-25" dirty="0">
                <a:latin typeface="Trebuchet MS" panose="020B0603020202020204" pitchFamily="34" charset="0"/>
                <a:cs typeface="Times New Roman"/>
              </a:rPr>
              <a:t>иском </a:t>
            </a:r>
            <a:r>
              <a:rPr sz="1400" dirty="0">
                <a:latin typeface="Trebuchet MS" panose="020B0603020202020204" pitchFamily="34" charset="0"/>
                <a:cs typeface="Times New Roman"/>
              </a:rPr>
              <a:t>к </a:t>
            </a:r>
            <a:r>
              <a:rPr sz="1400" spc="-15" dirty="0">
                <a:latin typeface="Trebuchet MS" panose="020B0603020202020204" pitchFamily="34" charset="0"/>
                <a:cs typeface="Times New Roman"/>
              </a:rPr>
              <a:t>Государственному </a:t>
            </a:r>
            <a:r>
              <a:rPr sz="1400" spc="-10" dirty="0">
                <a:latin typeface="Trebuchet MS" panose="020B0603020202020204" pitchFamily="34" charset="0"/>
                <a:cs typeface="Times New Roman"/>
              </a:rPr>
              <a:t>автономному </a:t>
            </a:r>
            <a:r>
              <a:rPr sz="1400" spc="-5" dirty="0">
                <a:latin typeface="Trebuchet MS" panose="020B0603020202020204" pitchFamily="34" charset="0"/>
                <a:cs typeface="Times New Roman"/>
              </a:rPr>
              <a:t>учреждению социального обслуживания </a:t>
            </a:r>
            <a:r>
              <a:rPr sz="1400" dirty="0" err="1">
                <a:latin typeface="Trebuchet MS" panose="020B0603020202020204" pitchFamily="34" charset="0"/>
                <a:cs typeface="Times New Roman"/>
              </a:rPr>
              <a:t>населения</a:t>
            </a:r>
            <a:r>
              <a:rPr sz="1400" dirty="0">
                <a:latin typeface="Trebuchet MS" panose="020B0603020202020204" pitchFamily="34" charset="0"/>
                <a:cs typeface="Times New Roman"/>
              </a:rPr>
              <a:t> </a:t>
            </a:r>
            <a:r>
              <a:rPr sz="1400" spc="335" dirty="0">
                <a:latin typeface="Trebuchet MS" panose="020B0603020202020204" pitchFamily="34" charset="0"/>
                <a:cs typeface="Times New Roman"/>
              </a:rPr>
              <a:t> </a:t>
            </a:r>
            <a:r>
              <a:rPr sz="1400" spc="-10" dirty="0" err="1" smtClean="0">
                <a:latin typeface="Trebuchet MS" panose="020B0603020202020204" pitchFamily="34" charset="0"/>
                <a:cs typeface="Times New Roman"/>
              </a:rPr>
              <a:t>Свердловской</a:t>
            </a:r>
            <a:r>
              <a:rPr lang="ru-RU" sz="1400" spc="-10" dirty="0" smtClean="0">
                <a:latin typeface="Trebuchet MS" panose="020B0603020202020204" pitchFamily="34" charset="0"/>
                <a:cs typeface="Times New Roman"/>
              </a:rPr>
              <a:t> </a:t>
            </a:r>
            <a:r>
              <a:rPr sz="1400" spc="-5" dirty="0" err="1" smtClean="0">
                <a:latin typeface="Trebuchet MS" panose="020B0603020202020204" pitchFamily="34" charset="0"/>
                <a:cs typeface="Times New Roman"/>
              </a:rPr>
              <a:t>области</a:t>
            </a:r>
            <a:r>
              <a:rPr sz="1400" spc="-5" dirty="0" smtClean="0">
                <a:latin typeface="Trebuchet MS" panose="020B0603020202020204" pitchFamily="34" charset="0"/>
                <a:cs typeface="Times New Roman"/>
              </a:rPr>
              <a:t> </a:t>
            </a:r>
            <a:r>
              <a:rPr sz="1400" dirty="0">
                <a:latin typeface="Trebuchet MS" panose="020B0603020202020204" pitchFamily="34" charset="0"/>
                <a:cs typeface="Times New Roman"/>
              </a:rPr>
              <a:t>"Центр </a:t>
            </a:r>
            <a:r>
              <a:rPr sz="1400" spc="-5" dirty="0">
                <a:latin typeface="Trebuchet MS" panose="020B0603020202020204" pitchFamily="34" charset="0"/>
                <a:cs typeface="Times New Roman"/>
              </a:rPr>
              <a:t>социальной помощи семьям </a:t>
            </a:r>
            <a:r>
              <a:rPr sz="1400" dirty="0">
                <a:latin typeface="Trebuchet MS" panose="020B0603020202020204" pitchFamily="34" charset="0"/>
                <a:cs typeface="Times New Roman"/>
              </a:rPr>
              <a:t>и </a:t>
            </a:r>
            <a:r>
              <a:rPr sz="1400" spc="-5" dirty="0">
                <a:latin typeface="Trebuchet MS" panose="020B0603020202020204" pitchFamily="34" charset="0"/>
                <a:cs typeface="Times New Roman"/>
              </a:rPr>
              <a:t>детям </a:t>
            </a:r>
            <a:r>
              <a:rPr sz="1400" spc="-15" dirty="0">
                <a:latin typeface="Trebuchet MS" panose="020B0603020202020204" pitchFamily="34" charset="0"/>
                <a:cs typeface="Times New Roman"/>
              </a:rPr>
              <a:t>города </a:t>
            </a:r>
            <a:r>
              <a:rPr sz="1400" spc="-10" dirty="0">
                <a:latin typeface="Trebuchet MS" panose="020B0603020202020204" pitchFamily="34" charset="0"/>
                <a:cs typeface="Times New Roman"/>
              </a:rPr>
              <a:t>Качканара" </a:t>
            </a:r>
            <a:r>
              <a:rPr sz="1400" dirty="0">
                <a:latin typeface="Trebuchet MS" panose="020B0603020202020204" pitchFamily="34" charset="0"/>
                <a:cs typeface="Times New Roman"/>
              </a:rPr>
              <a:t>(далее - </a:t>
            </a:r>
            <a:r>
              <a:rPr sz="1400" spc="-95" dirty="0">
                <a:latin typeface="Trebuchet MS" panose="020B0603020202020204" pitchFamily="34" charset="0"/>
                <a:cs typeface="Times New Roman"/>
              </a:rPr>
              <a:t>ГАУ </a:t>
            </a:r>
            <a:r>
              <a:rPr sz="1400" spc="-5" dirty="0">
                <a:latin typeface="Trebuchet MS" panose="020B0603020202020204" pitchFamily="34" charset="0"/>
                <a:cs typeface="Times New Roman"/>
              </a:rPr>
              <a:t>"ЦСПСИД </a:t>
            </a:r>
            <a:r>
              <a:rPr sz="1400" spc="-80" dirty="0">
                <a:latin typeface="Trebuchet MS" panose="020B0603020202020204" pitchFamily="34" charset="0"/>
                <a:cs typeface="Times New Roman"/>
              </a:rPr>
              <a:t>г. </a:t>
            </a:r>
            <a:r>
              <a:rPr sz="1400" spc="-10" dirty="0">
                <a:latin typeface="Trebuchet MS" panose="020B0603020202020204" pitchFamily="34" charset="0"/>
                <a:cs typeface="Times New Roman"/>
              </a:rPr>
              <a:t>Качканара", </a:t>
            </a:r>
            <a:r>
              <a:rPr sz="1400" dirty="0">
                <a:latin typeface="Trebuchet MS" panose="020B0603020202020204" pitchFamily="34" charset="0"/>
                <a:cs typeface="Times New Roman"/>
              </a:rPr>
              <a:t> </a:t>
            </a:r>
            <a:r>
              <a:rPr sz="1400" dirty="0" err="1" smtClean="0">
                <a:latin typeface="Trebuchet MS" panose="020B0603020202020204" pitchFamily="34" charset="0"/>
                <a:cs typeface="Times New Roman"/>
              </a:rPr>
              <a:t>Центр</a:t>
            </a:r>
            <a:r>
              <a:rPr sz="1400" dirty="0" smtClean="0">
                <a:latin typeface="Trebuchet MS" panose="020B0603020202020204" pitchFamily="34" charset="0"/>
                <a:cs typeface="Times New Roman"/>
              </a:rPr>
              <a:t>)</a:t>
            </a:r>
            <a:r>
              <a:rPr lang="ru-RU" sz="1400" dirty="0" smtClean="0">
                <a:latin typeface="Trebuchet MS" panose="020B0603020202020204" pitchFamily="34" charset="0"/>
                <a:cs typeface="Times New Roman"/>
              </a:rPr>
              <a:t> </a:t>
            </a:r>
            <a:r>
              <a:rPr sz="1400" dirty="0" smtClean="0">
                <a:latin typeface="Trebuchet MS" panose="020B0603020202020204" pitchFamily="34" charset="0"/>
                <a:cs typeface="Times New Roman"/>
              </a:rPr>
              <a:t>и  </a:t>
            </a:r>
            <a:r>
              <a:rPr sz="1400" spc="-5" dirty="0">
                <a:latin typeface="Trebuchet MS" panose="020B0603020202020204" pitchFamily="34" charset="0"/>
                <a:cs typeface="Times New Roman"/>
              </a:rPr>
              <a:t>обществу  </a:t>
            </a:r>
            <a:r>
              <a:rPr sz="1400" dirty="0">
                <a:latin typeface="Trebuchet MS" panose="020B0603020202020204" pitchFamily="34" charset="0"/>
                <a:cs typeface="Times New Roman"/>
              </a:rPr>
              <a:t>с  </a:t>
            </a:r>
            <a:r>
              <a:rPr sz="1400" spc="-5" dirty="0">
                <a:latin typeface="Trebuchet MS" panose="020B0603020202020204" pitchFamily="34" charset="0"/>
                <a:cs typeface="Times New Roman"/>
              </a:rPr>
              <a:t>ограниченной  </a:t>
            </a:r>
            <a:r>
              <a:rPr sz="1400" dirty="0">
                <a:latin typeface="Trebuchet MS" panose="020B0603020202020204" pitchFamily="34" charset="0"/>
                <a:cs typeface="Times New Roman"/>
              </a:rPr>
              <a:t>ответственности  </a:t>
            </a:r>
            <a:r>
              <a:rPr sz="1400" spc="-5" dirty="0">
                <a:latin typeface="Trebuchet MS" panose="020B0603020202020204" pitchFamily="34" charset="0"/>
                <a:cs typeface="Times New Roman"/>
              </a:rPr>
              <a:t>"Рацион  </a:t>
            </a:r>
            <a:r>
              <a:rPr sz="1400" dirty="0">
                <a:latin typeface="Trebuchet MS" panose="020B0603020202020204" pitchFamily="34" charset="0"/>
                <a:cs typeface="Times New Roman"/>
              </a:rPr>
              <a:t>питания"  (далее  -  </a:t>
            </a:r>
            <a:r>
              <a:rPr sz="1400" spc="-10" dirty="0">
                <a:latin typeface="Trebuchet MS" panose="020B0603020202020204" pitchFamily="34" charset="0"/>
                <a:cs typeface="Times New Roman"/>
              </a:rPr>
              <a:t>ООО  </a:t>
            </a:r>
            <a:r>
              <a:rPr sz="1400" dirty="0">
                <a:latin typeface="Trebuchet MS" panose="020B0603020202020204" pitchFamily="34" charset="0"/>
                <a:cs typeface="Times New Roman"/>
              </a:rPr>
              <a:t>"Рацион  питания")  </a:t>
            </a:r>
            <a:r>
              <a:rPr sz="1400" b="1" dirty="0">
                <a:latin typeface="Trebuchet MS" panose="020B0603020202020204" pitchFamily="34" charset="0"/>
                <a:cs typeface="Times New Roman"/>
              </a:rPr>
              <a:t>о </a:t>
            </a:r>
            <a:r>
              <a:rPr sz="1400" b="1" spc="60" dirty="0">
                <a:latin typeface="Trebuchet MS" panose="020B0603020202020204" pitchFamily="34" charset="0"/>
                <a:cs typeface="Times New Roman"/>
              </a:rPr>
              <a:t> </a:t>
            </a:r>
            <a:r>
              <a:rPr sz="1400" b="1" spc="-5" dirty="0" err="1" smtClean="0">
                <a:latin typeface="Trebuchet MS" panose="020B0603020202020204" pitchFamily="34" charset="0"/>
                <a:cs typeface="Times New Roman"/>
              </a:rPr>
              <a:t>признании</a:t>
            </a:r>
            <a:r>
              <a:rPr lang="ru-RU" sz="1400" b="1" spc="-5" dirty="0" smtClean="0">
                <a:latin typeface="Trebuchet MS" panose="020B0603020202020204" pitchFamily="34" charset="0"/>
                <a:cs typeface="Times New Roman"/>
              </a:rPr>
              <a:t> </a:t>
            </a:r>
            <a:r>
              <a:rPr sz="1400" b="1" spc="-5" dirty="0" err="1" smtClean="0">
                <a:latin typeface="Trebuchet MS" panose="020B0603020202020204" pitchFamily="34" charset="0"/>
                <a:cs typeface="Times New Roman"/>
              </a:rPr>
              <a:t>недействительными</a:t>
            </a:r>
            <a:r>
              <a:rPr sz="1400" b="1" spc="-5" dirty="0" smtClean="0">
                <a:latin typeface="Trebuchet MS" panose="020B0603020202020204" pitchFamily="34" charset="0"/>
                <a:cs typeface="Times New Roman"/>
              </a:rPr>
              <a:t>  </a:t>
            </a:r>
            <a:r>
              <a:rPr sz="1400" b="1" spc="-5" dirty="0">
                <a:latin typeface="Trebuchet MS" panose="020B0603020202020204" pitchFamily="34" charset="0"/>
                <a:cs typeface="Times New Roman"/>
              </a:rPr>
              <a:t>(ничтожными)  </a:t>
            </a:r>
            <a:r>
              <a:rPr sz="1400" b="1" spc="-20" dirty="0">
                <a:latin typeface="Trebuchet MS" panose="020B0603020202020204" pitchFamily="34" charset="0"/>
                <a:cs typeface="Times New Roman"/>
              </a:rPr>
              <a:t>договоров  </a:t>
            </a:r>
            <a:r>
              <a:rPr sz="1400" dirty="0">
                <a:latin typeface="Trebuchet MS" panose="020B0603020202020204" pitchFamily="34" charset="0"/>
                <a:cs typeface="Times New Roman"/>
              </a:rPr>
              <a:t>N </a:t>
            </a:r>
            <a:r>
              <a:rPr sz="1400" spc="-5" dirty="0">
                <a:latin typeface="Trebuchet MS" panose="020B0603020202020204" pitchFamily="34" charset="0"/>
                <a:cs typeface="Times New Roman"/>
              </a:rPr>
              <a:t>01/01-2021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01.01.2021, </a:t>
            </a:r>
            <a:r>
              <a:rPr sz="1400" dirty="0">
                <a:latin typeface="Trebuchet MS" panose="020B0603020202020204" pitchFamily="34" charset="0"/>
                <a:cs typeface="Times New Roman"/>
              </a:rPr>
              <a:t>N </a:t>
            </a:r>
            <a:r>
              <a:rPr sz="1400" spc="-5" dirty="0">
                <a:latin typeface="Trebuchet MS" panose="020B0603020202020204" pitchFamily="34" charset="0"/>
                <a:cs typeface="Times New Roman"/>
              </a:rPr>
              <a:t>01/03-2021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01.03.2021, </a:t>
            </a:r>
            <a:r>
              <a:rPr sz="1400" dirty="0">
                <a:latin typeface="Trebuchet MS" panose="020B0603020202020204" pitchFamily="34" charset="0"/>
                <a:cs typeface="Times New Roman"/>
              </a:rPr>
              <a:t>N  </a:t>
            </a:r>
            <a:r>
              <a:rPr sz="1400" spc="55" dirty="0">
                <a:latin typeface="Trebuchet MS" panose="020B0603020202020204" pitchFamily="34" charset="0"/>
                <a:cs typeface="Times New Roman"/>
              </a:rPr>
              <a:t> </a:t>
            </a:r>
            <a:r>
              <a:rPr sz="1400" spc="-5" dirty="0" smtClean="0">
                <a:latin typeface="Trebuchet MS" panose="020B0603020202020204" pitchFamily="34" charset="0"/>
                <a:cs typeface="Times New Roman"/>
              </a:rPr>
              <a:t>01/05-</a:t>
            </a:r>
            <a:r>
              <a:rPr lang="ru-RU" sz="1400" spc="-5" dirty="0" smtClean="0">
                <a:latin typeface="Trebuchet MS" panose="020B0603020202020204" pitchFamily="34" charset="0"/>
                <a:cs typeface="Times New Roman"/>
              </a:rPr>
              <a:t> </a:t>
            </a:r>
            <a:r>
              <a:rPr sz="1400" spc="-5" dirty="0" smtClean="0">
                <a:latin typeface="Trebuchet MS" panose="020B0603020202020204" pitchFamily="34" charset="0"/>
                <a:cs typeface="Times New Roman"/>
              </a:rPr>
              <a:t>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01.05.2021, </a:t>
            </a:r>
            <a:r>
              <a:rPr sz="1400" dirty="0">
                <a:latin typeface="Trebuchet MS" panose="020B0603020202020204" pitchFamily="34" charset="0"/>
                <a:cs typeface="Times New Roman"/>
              </a:rPr>
              <a:t>N </a:t>
            </a:r>
            <a:r>
              <a:rPr sz="1400" spc="-5" dirty="0">
                <a:latin typeface="Trebuchet MS" panose="020B0603020202020204" pitchFamily="34" charset="0"/>
                <a:cs typeface="Times New Roman"/>
              </a:rPr>
              <a:t>01/07-2021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01.07.2021, </a:t>
            </a:r>
            <a:r>
              <a:rPr sz="1400" dirty="0">
                <a:latin typeface="Trebuchet MS" panose="020B0603020202020204" pitchFamily="34" charset="0"/>
                <a:cs typeface="Times New Roman"/>
              </a:rPr>
              <a:t>N </a:t>
            </a:r>
            <a:r>
              <a:rPr sz="1400" spc="-5" dirty="0">
                <a:latin typeface="Trebuchet MS" panose="020B0603020202020204" pitchFamily="34" charset="0"/>
                <a:cs typeface="Times New Roman"/>
              </a:rPr>
              <a:t>01/09-2021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01.09.2021, </a:t>
            </a:r>
            <a:r>
              <a:rPr sz="1400" dirty="0">
                <a:latin typeface="Trebuchet MS" panose="020B0603020202020204" pitchFamily="34" charset="0"/>
                <a:cs typeface="Times New Roman"/>
              </a:rPr>
              <a:t>N </a:t>
            </a:r>
            <a:r>
              <a:rPr sz="1400" spc="-10" dirty="0">
                <a:latin typeface="Trebuchet MS" panose="020B0603020202020204" pitchFamily="34" charset="0"/>
                <a:cs typeface="Times New Roman"/>
              </a:rPr>
              <a:t>01/11-2021 от 01.11.2021, </a:t>
            </a:r>
            <a:r>
              <a:rPr sz="1400" spc="280" dirty="0">
                <a:latin typeface="Trebuchet MS" panose="020B0603020202020204" pitchFamily="34" charset="0"/>
                <a:cs typeface="Times New Roman"/>
              </a:rPr>
              <a:t> </a:t>
            </a:r>
            <a:r>
              <a:rPr sz="1400" spc="-10" dirty="0" err="1" smtClean="0">
                <a:latin typeface="Trebuchet MS" panose="020B0603020202020204" pitchFamily="34" charset="0"/>
                <a:cs typeface="Times New Roman"/>
              </a:rPr>
              <a:t>заключенных</a:t>
            </a:r>
            <a:r>
              <a:rPr lang="ru-RU" sz="1400" spc="-10" dirty="0" smtClean="0">
                <a:latin typeface="Trebuchet MS" panose="020B0603020202020204" pitchFamily="34" charset="0"/>
                <a:cs typeface="Times New Roman"/>
              </a:rPr>
              <a:t> </a:t>
            </a:r>
            <a:r>
              <a:rPr sz="1400" dirty="0" err="1" smtClean="0">
                <a:latin typeface="Trebuchet MS" panose="020B0603020202020204" pitchFamily="34" charset="0"/>
                <a:cs typeface="Times New Roman"/>
              </a:rPr>
              <a:t>между</a:t>
            </a:r>
            <a:r>
              <a:rPr sz="1400" spc="-85" dirty="0" smtClean="0">
                <a:latin typeface="Trebuchet MS" panose="020B0603020202020204" pitchFamily="34" charset="0"/>
                <a:cs typeface="Times New Roman"/>
              </a:rPr>
              <a:t> </a:t>
            </a:r>
            <a:r>
              <a:rPr sz="1400" spc="-5" dirty="0">
                <a:latin typeface="Trebuchet MS" panose="020B0603020202020204" pitchFamily="34" charset="0"/>
                <a:cs typeface="Times New Roman"/>
              </a:rPr>
              <a:t>ответчикам.</a:t>
            </a:r>
            <a:endParaRPr sz="1400" dirty="0">
              <a:latin typeface="Trebuchet MS" panose="020B0603020202020204" pitchFamily="34" charset="0"/>
              <a:cs typeface="Times New Roman"/>
            </a:endParaRPr>
          </a:p>
          <a:p>
            <a:pPr marL="12700">
              <a:lnSpc>
                <a:spcPct val="80000"/>
              </a:lnSpc>
            </a:pPr>
            <a:r>
              <a:rPr sz="1400" spc="-95" dirty="0">
                <a:latin typeface="Trebuchet MS" panose="020B0603020202020204" pitchFamily="34" charset="0"/>
                <a:cs typeface="Times New Roman"/>
              </a:rPr>
              <a:t>ГАУ</a:t>
            </a:r>
            <a:r>
              <a:rPr sz="1400" spc="130" dirty="0">
                <a:latin typeface="Trebuchet MS" panose="020B0603020202020204" pitchFamily="34" charset="0"/>
                <a:cs typeface="Times New Roman"/>
              </a:rPr>
              <a:t> </a:t>
            </a:r>
            <a:r>
              <a:rPr sz="1400" spc="-5" dirty="0">
                <a:latin typeface="Trebuchet MS" panose="020B0603020202020204" pitchFamily="34" charset="0"/>
                <a:cs typeface="Times New Roman"/>
              </a:rPr>
              <a:t>"ЦСПСИД</a:t>
            </a:r>
            <a:r>
              <a:rPr sz="1400" spc="130" dirty="0">
                <a:latin typeface="Trebuchet MS" panose="020B0603020202020204" pitchFamily="34" charset="0"/>
                <a:cs typeface="Times New Roman"/>
              </a:rPr>
              <a:t> </a:t>
            </a:r>
            <a:r>
              <a:rPr sz="1400" spc="-80" dirty="0">
                <a:latin typeface="Trebuchet MS" panose="020B0603020202020204" pitchFamily="34" charset="0"/>
                <a:cs typeface="Times New Roman"/>
              </a:rPr>
              <a:t>г.</a:t>
            </a:r>
            <a:r>
              <a:rPr sz="1400" spc="125" dirty="0">
                <a:latin typeface="Trebuchet MS" panose="020B0603020202020204" pitchFamily="34" charset="0"/>
                <a:cs typeface="Times New Roman"/>
              </a:rPr>
              <a:t> </a:t>
            </a:r>
            <a:r>
              <a:rPr sz="1400" spc="-10" dirty="0">
                <a:latin typeface="Trebuchet MS" panose="020B0603020202020204" pitchFamily="34" charset="0"/>
                <a:cs typeface="Times New Roman"/>
              </a:rPr>
              <a:t>Качканара"</a:t>
            </a:r>
            <a:r>
              <a:rPr sz="1400" spc="135" dirty="0">
                <a:latin typeface="Trebuchet MS" panose="020B0603020202020204" pitchFamily="34" charset="0"/>
                <a:cs typeface="Times New Roman"/>
              </a:rPr>
              <a:t> </a:t>
            </a:r>
            <a:r>
              <a:rPr sz="1400" dirty="0">
                <a:latin typeface="Trebuchet MS" panose="020B0603020202020204" pitchFamily="34" charset="0"/>
                <a:cs typeface="Times New Roman"/>
              </a:rPr>
              <a:t>и</a:t>
            </a:r>
            <a:r>
              <a:rPr sz="1400" spc="130" dirty="0">
                <a:latin typeface="Trebuchet MS" panose="020B0603020202020204" pitchFamily="34" charset="0"/>
                <a:cs typeface="Times New Roman"/>
              </a:rPr>
              <a:t> </a:t>
            </a:r>
            <a:r>
              <a:rPr sz="1400" spc="-5" dirty="0">
                <a:latin typeface="Trebuchet MS" panose="020B0603020202020204" pitchFamily="34" charset="0"/>
                <a:cs typeface="Times New Roman"/>
              </a:rPr>
              <a:t>ООО</a:t>
            </a:r>
            <a:r>
              <a:rPr sz="1400" spc="125" dirty="0">
                <a:latin typeface="Trebuchet MS" panose="020B0603020202020204" pitchFamily="34" charset="0"/>
                <a:cs typeface="Times New Roman"/>
              </a:rPr>
              <a:t> </a:t>
            </a:r>
            <a:r>
              <a:rPr sz="1400" dirty="0">
                <a:latin typeface="Trebuchet MS" panose="020B0603020202020204" pitchFamily="34" charset="0"/>
                <a:cs typeface="Times New Roman"/>
              </a:rPr>
              <a:t>"Рацион</a:t>
            </a:r>
            <a:r>
              <a:rPr sz="1400" spc="135" dirty="0">
                <a:latin typeface="Trebuchet MS" panose="020B0603020202020204" pitchFamily="34" charset="0"/>
                <a:cs typeface="Times New Roman"/>
              </a:rPr>
              <a:t> </a:t>
            </a:r>
            <a:r>
              <a:rPr sz="1400" dirty="0">
                <a:latin typeface="Trebuchet MS" panose="020B0603020202020204" pitchFamily="34" charset="0"/>
                <a:cs typeface="Times New Roman"/>
              </a:rPr>
              <a:t>питания"</a:t>
            </a:r>
            <a:r>
              <a:rPr sz="1400" spc="140" dirty="0">
                <a:latin typeface="Trebuchet MS" panose="020B0603020202020204" pitchFamily="34" charset="0"/>
                <a:cs typeface="Times New Roman"/>
              </a:rPr>
              <a:t> </a:t>
            </a:r>
            <a:r>
              <a:rPr sz="1400" spc="-5" dirty="0">
                <a:latin typeface="Trebuchet MS" panose="020B0603020202020204" pitchFamily="34" charset="0"/>
                <a:cs typeface="Times New Roman"/>
              </a:rPr>
              <a:t>заключены</a:t>
            </a:r>
            <a:r>
              <a:rPr sz="1400" spc="120" dirty="0">
                <a:latin typeface="Trebuchet MS" panose="020B0603020202020204" pitchFamily="34" charset="0"/>
                <a:cs typeface="Times New Roman"/>
              </a:rPr>
              <a:t> </a:t>
            </a:r>
            <a:r>
              <a:rPr sz="1400" spc="-10" dirty="0">
                <a:latin typeface="Trebuchet MS" panose="020B0603020202020204" pitchFamily="34" charset="0"/>
                <a:cs typeface="Times New Roman"/>
              </a:rPr>
              <a:t>договоры,</a:t>
            </a:r>
            <a:r>
              <a:rPr sz="1400" spc="120" dirty="0">
                <a:latin typeface="Trebuchet MS" panose="020B0603020202020204" pitchFamily="34" charset="0"/>
                <a:cs typeface="Times New Roman"/>
              </a:rPr>
              <a:t> </a:t>
            </a:r>
            <a:r>
              <a:rPr sz="1400" dirty="0">
                <a:latin typeface="Trebuchet MS" panose="020B0603020202020204" pitchFamily="34" charset="0"/>
                <a:cs typeface="Times New Roman"/>
              </a:rPr>
              <a:t>в</a:t>
            </a:r>
            <a:r>
              <a:rPr sz="1400" spc="125" dirty="0">
                <a:latin typeface="Trebuchet MS" panose="020B0603020202020204" pitchFamily="34" charset="0"/>
                <a:cs typeface="Times New Roman"/>
              </a:rPr>
              <a:t> </a:t>
            </a:r>
            <a:r>
              <a:rPr sz="1400" spc="-5" dirty="0">
                <a:latin typeface="Trebuchet MS" panose="020B0603020202020204" pitchFamily="34" charset="0"/>
                <a:cs typeface="Times New Roman"/>
              </a:rPr>
              <a:t>соответствии</a:t>
            </a:r>
            <a:r>
              <a:rPr sz="1400" spc="140" dirty="0">
                <a:latin typeface="Trebuchet MS" panose="020B0603020202020204" pitchFamily="34" charset="0"/>
                <a:cs typeface="Times New Roman"/>
              </a:rPr>
              <a:t> </a:t>
            </a:r>
            <a:r>
              <a:rPr sz="1400" dirty="0">
                <a:latin typeface="Trebuchet MS" panose="020B0603020202020204" pitchFamily="34" charset="0"/>
                <a:cs typeface="Times New Roman"/>
              </a:rPr>
              <a:t>с</a:t>
            </a:r>
            <a:r>
              <a:rPr sz="1400" spc="140" dirty="0">
                <a:latin typeface="Trebuchet MS" panose="020B0603020202020204" pitchFamily="34" charset="0"/>
                <a:cs typeface="Times New Roman"/>
              </a:rPr>
              <a:t> </a:t>
            </a:r>
            <a:r>
              <a:rPr sz="1400" dirty="0" err="1">
                <a:latin typeface="Trebuchet MS" panose="020B0603020202020204" pitchFamily="34" charset="0"/>
                <a:cs typeface="Times New Roman"/>
              </a:rPr>
              <a:t>условиями</a:t>
            </a:r>
            <a:r>
              <a:rPr sz="1400" spc="130" dirty="0">
                <a:latin typeface="Trebuchet MS" panose="020B0603020202020204" pitchFamily="34" charset="0"/>
                <a:cs typeface="Times New Roman"/>
              </a:rPr>
              <a:t> </a:t>
            </a:r>
            <a:r>
              <a:rPr sz="1400" spc="-20" dirty="0" err="1" smtClean="0">
                <a:latin typeface="Trebuchet MS" panose="020B0603020202020204" pitchFamily="34" charset="0"/>
                <a:cs typeface="Times New Roman"/>
              </a:rPr>
              <a:t>которых</a:t>
            </a:r>
            <a:r>
              <a:rPr lang="ru-RU" sz="1400" spc="-20" dirty="0" smtClean="0">
                <a:latin typeface="Trebuchet MS" panose="020B0603020202020204" pitchFamily="34" charset="0"/>
                <a:cs typeface="Times New Roman"/>
              </a:rPr>
              <a:t> </a:t>
            </a:r>
            <a:r>
              <a:rPr sz="1400" spc="-5" dirty="0" smtClean="0">
                <a:latin typeface="Trebuchet MS" panose="020B0603020202020204" pitchFamily="34" charset="0"/>
                <a:cs typeface="Times New Roman"/>
              </a:rPr>
              <a:t>ООО </a:t>
            </a:r>
            <a:r>
              <a:rPr sz="1400" dirty="0">
                <a:latin typeface="Trebuchet MS" panose="020B0603020202020204" pitchFamily="34" charset="0"/>
                <a:cs typeface="Times New Roman"/>
              </a:rPr>
              <a:t>"Рацион питания" приняло на </a:t>
            </a:r>
            <a:r>
              <a:rPr sz="1400" spc="-5" dirty="0">
                <a:latin typeface="Trebuchet MS" panose="020B0603020202020204" pitchFamily="34" charset="0"/>
                <a:cs typeface="Times New Roman"/>
              </a:rPr>
              <a:t>себя </a:t>
            </a:r>
            <a:r>
              <a:rPr sz="1400" spc="-10" dirty="0">
                <a:latin typeface="Trebuchet MS" panose="020B0603020202020204" pitchFamily="34" charset="0"/>
                <a:cs typeface="Times New Roman"/>
              </a:rPr>
              <a:t>обязательство </a:t>
            </a:r>
            <a:r>
              <a:rPr sz="1400" b="1" spc="-5" dirty="0">
                <a:latin typeface="Trebuchet MS" panose="020B0603020202020204" pitchFamily="34" charset="0"/>
                <a:cs typeface="Times New Roman"/>
              </a:rPr>
              <a:t>по </a:t>
            </a:r>
            <a:r>
              <a:rPr sz="1400" b="1" dirty="0">
                <a:latin typeface="Trebuchet MS" panose="020B0603020202020204" pitchFamily="34" charset="0"/>
                <a:cs typeface="Times New Roman"/>
              </a:rPr>
              <a:t>организации питания </a:t>
            </a:r>
            <a:r>
              <a:rPr sz="1400" b="1" spc="-5" dirty="0">
                <a:latin typeface="Trebuchet MS" panose="020B0603020202020204" pitchFamily="34" charset="0"/>
                <a:cs typeface="Times New Roman"/>
              </a:rPr>
              <a:t>воспитанников</a:t>
            </a:r>
            <a:r>
              <a:rPr sz="1400" b="1" spc="114" dirty="0">
                <a:latin typeface="Trebuchet MS" panose="020B0603020202020204" pitchFamily="34" charset="0"/>
                <a:cs typeface="Times New Roman"/>
              </a:rPr>
              <a:t> </a:t>
            </a:r>
            <a:r>
              <a:rPr sz="1400" b="1" dirty="0">
                <a:latin typeface="Trebuchet MS" panose="020B0603020202020204" pitchFamily="34" charset="0"/>
                <a:cs typeface="Times New Roman"/>
              </a:rPr>
              <a:t>Центра:</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01/01-2021 </a:t>
            </a:r>
            <a:r>
              <a:rPr sz="1400" spc="-10" dirty="0">
                <a:latin typeface="Trebuchet MS" panose="020B0603020202020204" pitchFamily="34" charset="0"/>
                <a:cs typeface="Times New Roman"/>
              </a:rPr>
              <a:t>от </a:t>
            </a:r>
            <a:r>
              <a:rPr sz="1400" dirty="0">
                <a:latin typeface="Trebuchet MS" panose="020B0603020202020204" pitchFamily="34" charset="0"/>
                <a:cs typeface="Times New Roman"/>
              </a:rPr>
              <a:t>01.01.2021 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440 570</a:t>
            </a:r>
            <a:r>
              <a:rPr sz="1400" spc="-12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01/03-2021 </a:t>
            </a:r>
            <a:r>
              <a:rPr sz="1400" spc="-10" dirty="0">
                <a:latin typeface="Trebuchet MS" panose="020B0603020202020204" pitchFamily="34" charset="0"/>
                <a:cs typeface="Times New Roman"/>
              </a:rPr>
              <a:t>от </a:t>
            </a:r>
            <a:r>
              <a:rPr sz="1400" dirty="0">
                <a:latin typeface="Trebuchet MS" panose="020B0603020202020204" pitchFamily="34" charset="0"/>
                <a:cs typeface="Times New Roman"/>
              </a:rPr>
              <a:t>01.03.2021 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447 900</a:t>
            </a:r>
            <a:r>
              <a:rPr sz="1400" spc="-12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01/05-2021 </a:t>
            </a:r>
            <a:r>
              <a:rPr sz="1400" spc="-10" dirty="0">
                <a:latin typeface="Trebuchet MS" panose="020B0603020202020204" pitchFamily="34" charset="0"/>
                <a:cs typeface="Times New Roman"/>
              </a:rPr>
              <a:t>от </a:t>
            </a:r>
            <a:r>
              <a:rPr sz="1400" dirty="0">
                <a:latin typeface="Trebuchet MS" panose="020B0603020202020204" pitchFamily="34" charset="0"/>
                <a:cs typeface="Times New Roman"/>
              </a:rPr>
              <a:t>01.05.2021 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546 430</a:t>
            </a:r>
            <a:r>
              <a:rPr sz="1400" spc="-12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01/07-2021 </a:t>
            </a:r>
            <a:r>
              <a:rPr sz="1400" spc="-10" dirty="0">
                <a:latin typeface="Trebuchet MS" panose="020B0603020202020204" pitchFamily="34" charset="0"/>
                <a:cs typeface="Times New Roman"/>
              </a:rPr>
              <a:t>от </a:t>
            </a:r>
            <a:r>
              <a:rPr sz="1400" dirty="0">
                <a:latin typeface="Trebuchet MS" panose="020B0603020202020204" pitchFamily="34" charset="0"/>
                <a:cs typeface="Times New Roman"/>
              </a:rPr>
              <a:t>01.07.2021 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560 260</a:t>
            </a:r>
            <a:r>
              <a:rPr sz="1400" spc="-12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01/09-2021 </a:t>
            </a:r>
            <a:r>
              <a:rPr sz="1400" spc="-10" dirty="0">
                <a:latin typeface="Trebuchet MS" panose="020B0603020202020204" pitchFamily="34" charset="0"/>
                <a:cs typeface="Times New Roman"/>
              </a:rPr>
              <a:t>от </a:t>
            </a:r>
            <a:r>
              <a:rPr sz="1400" dirty="0">
                <a:latin typeface="Trebuchet MS" panose="020B0603020202020204" pitchFamily="34" charset="0"/>
                <a:cs typeface="Times New Roman"/>
              </a:rPr>
              <a:t>01.09.2021 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546 080</a:t>
            </a:r>
            <a:r>
              <a:rPr sz="1400" spc="-12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 N </a:t>
            </a:r>
            <a:r>
              <a:rPr sz="1400" spc="-5" dirty="0">
                <a:latin typeface="Trebuchet MS" panose="020B0603020202020204" pitchFamily="34" charset="0"/>
                <a:cs typeface="Times New Roman"/>
              </a:rPr>
              <a:t>01/11-2021 </a:t>
            </a:r>
            <a:r>
              <a:rPr sz="1400" spc="-10" dirty="0">
                <a:latin typeface="Trebuchet MS" panose="020B0603020202020204" pitchFamily="34" charset="0"/>
                <a:cs typeface="Times New Roman"/>
              </a:rPr>
              <a:t>от </a:t>
            </a:r>
            <a:r>
              <a:rPr sz="1400" spc="-5" dirty="0">
                <a:latin typeface="Trebuchet MS" panose="020B0603020202020204" pitchFamily="34" charset="0"/>
                <a:cs typeface="Times New Roman"/>
              </a:rPr>
              <a:t>01.11.2021 </a:t>
            </a:r>
            <a:r>
              <a:rPr sz="1400" dirty="0">
                <a:latin typeface="Trebuchet MS" panose="020B0603020202020204" pitchFamily="34" charset="0"/>
                <a:cs typeface="Times New Roman"/>
              </a:rPr>
              <a:t>на </a:t>
            </a:r>
            <a:r>
              <a:rPr sz="1400" spc="-15" dirty="0">
                <a:latin typeface="Trebuchet MS" panose="020B0603020202020204" pitchFamily="34" charset="0"/>
                <a:cs typeface="Times New Roman"/>
              </a:rPr>
              <a:t>сумму </a:t>
            </a:r>
            <a:r>
              <a:rPr sz="1400" spc="5" dirty="0">
                <a:latin typeface="Trebuchet MS" panose="020B0603020202020204" pitchFamily="34" charset="0"/>
                <a:cs typeface="Times New Roman"/>
              </a:rPr>
              <a:t>548 030</a:t>
            </a:r>
            <a:r>
              <a:rPr sz="1400" spc="-130" dirty="0">
                <a:latin typeface="Trebuchet MS" panose="020B0603020202020204" pitchFamily="34" charset="0"/>
                <a:cs typeface="Times New Roman"/>
              </a:rPr>
              <a:t> </a:t>
            </a:r>
            <a:r>
              <a:rPr sz="1400" spc="-15" dirty="0">
                <a:latin typeface="Trebuchet MS" panose="020B0603020202020204" pitchFamily="34" charset="0"/>
                <a:cs typeface="Times New Roman"/>
              </a:rPr>
              <a:t>руб.</a:t>
            </a:r>
            <a:endParaRPr sz="1400" dirty="0">
              <a:latin typeface="Trebuchet MS" panose="020B0603020202020204" pitchFamily="34" charset="0"/>
              <a:cs typeface="Times New Roman"/>
            </a:endParaRPr>
          </a:p>
          <a:p>
            <a:pPr marL="12700">
              <a:lnSpc>
                <a:spcPct val="80000"/>
              </a:lnSpc>
            </a:pPr>
            <a:r>
              <a:rPr sz="1400" dirty="0">
                <a:latin typeface="Trebuchet MS" panose="020B0603020202020204" pitchFamily="34" charset="0"/>
                <a:cs typeface="Times New Roman"/>
              </a:rPr>
              <a:t>Истец</a:t>
            </a:r>
            <a:r>
              <a:rPr sz="1400" spc="180" dirty="0">
                <a:latin typeface="Trebuchet MS" panose="020B0603020202020204" pitchFamily="34" charset="0"/>
                <a:cs typeface="Times New Roman"/>
              </a:rPr>
              <a:t> </a:t>
            </a:r>
            <a:r>
              <a:rPr sz="1400" spc="-15" dirty="0">
                <a:latin typeface="Trebuchet MS" panose="020B0603020202020204" pitchFamily="34" charset="0"/>
                <a:cs typeface="Times New Roman"/>
              </a:rPr>
              <a:t>полагает,</a:t>
            </a:r>
            <a:r>
              <a:rPr sz="1400" spc="180" dirty="0">
                <a:latin typeface="Trebuchet MS" panose="020B0603020202020204" pitchFamily="34" charset="0"/>
                <a:cs typeface="Times New Roman"/>
              </a:rPr>
              <a:t> </a:t>
            </a:r>
            <a:r>
              <a:rPr sz="1400" spc="-10" dirty="0">
                <a:latin typeface="Trebuchet MS" panose="020B0603020202020204" pitchFamily="34" charset="0"/>
                <a:cs typeface="Times New Roman"/>
              </a:rPr>
              <a:t>что</a:t>
            </a:r>
            <a:r>
              <a:rPr sz="1400" spc="190" dirty="0">
                <a:latin typeface="Trebuchet MS" panose="020B0603020202020204" pitchFamily="34" charset="0"/>
                <a:cs typeface="Times New Roman"/>
              </a:rPr>
              <a:t> </a:t>
            </a:r>
            <a:r>
              <a:rPr sz="1400" dirty="0">
                <a:latin typeface="Trebuchet MS" panose="020B0603020202020204" pitchFamily="34" charset="0"/>
                <a:cs typeface="Times New Roman"/>
              </a:rPr>
              <a:t>из</a:t>
            </a:r>
            <a:r>
              <a:rPr sz="1400" spc="175" dirty="0">
                <a:latin typeface="Trebuchet MS" panose="020B0603020202020204" pitchFamily="34" charset="0"/>
                <a:cs typeface="Times New Roman"/>
              </a:rPr>
              <a:t> </a:t>
            </a:r>
            <a:r>
              <a:rPr sz="1400" dirty="0">
                <a:latin typeface="Trebuchet MS" panose="020B0603020202020204" pitchFamily="34" charset="0"/>
                <a:cs typeface="Times New Roman"/>
              </a:rPr>
              <a:t>анализа</a:t>
            </a:r>
            <a:r>
              <a:rPr sz="1400" spc="180" dirty="0">
                <a:latin typeface="Trebuchet MS" panose="020B0603020202020204" pitchFamily="34" charset="0"/>
                <a:cs typeface="Times New Roman"/>
              </a:rPr>
              <a:t> </a:t>
            </a:r>
            <a:r>
              <a:rPr sz="1400" spc="-5" dirty="0">
                <a:latin typeface="Trebuchet MS" panose="020B0603020202020204" pitchFamily="34" charset="0"/>
                <a:cs typeface="Times New Roman"/>
              </a:rPr>
              <a:t>содержания</a:t>
            </a:r>
            <a:r>
              <a:rPr sz="1400" spc="190" dirty="0">
                <a:latin typeface="Trebuchet MS" panose="020B0603020202020204" pitchFamily="34" charset="0"/>
                <a:cs typeface="Times New Roman"/>
              </a:rPr>
              <a:t> </a:t>
            </a:r>
            <a:r>
              <a:rPr sz="1400" spc="-10" dirty="0">
                <a:latin typeface="Trebuchet MS" panose="020B0603020202020204" pitchFamily="34" charset="0"/>
                <a:cs typeface="Times New Roman"/>
              </a:rPr>
              <a:t>договоров</a:t>
            </a:r>
            <a:r>
              <a:rPr sz="1400" spc="190" dirty="0">
                <a:latin typeface="Trebuchet MS" panose="020B0603020202020204" pitchFamily="34" charset="0"/>
                <a:cs typeface="Times New Roman"/>
              </a:rPr>
              <a:t> </a:t>
            </a:r>
            <a:r>
              <a:rPr sz="1400" spc="-5" dirty="0">
                <a:latin typeface="Trebuchet MS" panose="020B0603020202020204" pitchFamily="34" charset="0"/>
                <a:cs typeface="Times New Roman"/>
              </a:rPr>
              <a:t>усматривается,</a:t>
            </a:r>
            <a:r>
              <a:rPr sz="1400" spc="190" dirty="0">
                <a:latin typeface="Trebuchet MS" panose="020B0603020202020204" pitchFamily="34" charset="0"/>
                <a:cs typeface="Times New Roman"/>
              </a:rPr>
              <a:t> </a:t>
            </a:r>
            <a:r>
              <a:rPr sz="1400" spc="-10" dirty="0">
                <a:latin typeface="Trebuchet MS" panose="020B0603020202020204" pitchFamily="34" charset="0"/>
                <a:cs typeface="Times New Roman"/>
              </a:rPr>
              <a:t>что</a:t>
            </a:r>
            <a:r>
              <a:rPr sz="1400" spc="200" dirty="0">
                <a:latin typeface="Trebuchet MS" panose="020B0603020202020204" pitchFamily="34" charset="0"/>
                <a:cs typeface="Times New Roman"/>
              </a:rPr>
              <a:t> </a:t>
            </a:r>
            <a:r>
              <a:rPr sz="1400" b="1" dirty="0">
                <a:latin typeface="Trebuchet MS" panose="020B0603020202020204" pitchFamily="34" charset="0"/>
                <a:cs typeface="Times New Roman"/>
              </a:rPr>
              <a:t>контракты</a:t>
            </a:r>
            <a:r>
              <a:rPr sz="1400" b="1" spc="180" dirty="0">
                <a:latin typeface="Trebuchet MS" panose="020B0603020202020204" pitchFamily="34" charset="0"/>
                <a:cs typeface="Times New Roman"/>
              </a:rPr>
              <a:t> </a:t>
            </a:r>
            <a:r>
              <a:rPr sz="1400" b="1" spc="-5" dirty="0">
                <a:latin typeface="Trebuchet MS" panose="020B0603020202020204" pitchFamily="34" charset="0"/>
                <a:cs typeface="Times New Roman"/>
              </a:rPr>
              <a:t>имеют</a:t>
            </a:r>
            <a:r>
              <a:rPr sz="1400" b="1" spc="190" dirty="0">
                <a:latin typeface="Trebuchet MS" panose="020B0603020202020204" pitchFamily="34" charset="0"/>
                <a:cs typeface="Times New Roman"/>
              </a:rPr>
              <a:t> </a:t>
            </a:r>
            <a:r>
              <a:rPr sz="1400" b="1" spc="-5" dirty="0" err="1">
                <a:latin typeface="Trebuchet MS" panose="020B0603020202020204" pitchFamily="34" charset="0"/>
                <a:cs typeface="Times New Roman"/>
              </a:rPr>
              <a:t>направленность</a:t>
            </a:r>
            <a:r>
              <a:rPr sz="1400" b="1" spc="190" dirty="0">
                <a:latin typeface="Trebuchet MS" panose="020B0603020202020204" pitchFamily="34" charset="0"/>
                <a:cs typeface="Times New Roman"/>
              </a:rPr>
              <a:t> </a:t>
            </a:r>
            <a:r>
              <a:rPr sz="1400" b="1" spc="-10" dirty="0" err="1" smtClean="0">
                <a:latin typeface="Trebuchet MS" panose="020B0603020202020204" pitchFamily="34" charset="0"/>
                <a:cs typeface="Times New Roman"/>
              </a:rPr>
              <a:t>на</a:t>
            </a:r>
            <a:r>
              <a:rPr lang="ru-RU" sz="1400" b="1" spc="-10" dirty="0" smtClean="0">
                <a:latin typeface="Trebuchet MS" panose="020B0603020202020204" pitchFamily="34" charset="0"/>
                <a:cs typeface="Times New Roman"/>
              </a:rPr>
              <a:t> </a:t>
            </a:r>
            <a:r>
              <a:rPr sz="1400" b="1" spc="-5" dirty="0" err="1" smtClean="0">
                <a:latin typeface="Trebuchet MS" panose="020B0603020202020204" pitchFamily="34" charset="0"/>
                <a:cs typeface="Times New Roman"/>
              </a:rPr>
              <a:t>достижение</a:t>
            </a:r>
            <a:r>
              <a:rPr sz="1400" b="1" spc="100" dirty="0" smtClean="0">
                <a:latin typeface="Trebuchet MS" panose="020B0603020202020204" pitchFamily="34" charset="0"/>
                <a:cs typeface="Times New Roman"/>
              </a:rPr>
              <a:t> </a:t>
            </a:r>
            <a:r>
              <a:rPr sz="1400" b="1" dirty="0">
                <a:latin typeface="Trebuchet MS" panose="020B0603020202020204" pitchFamily="34" charset="0"/>
                <a:cs typeface="Times New Roman"/>
              </a:rPr>
              <a:t>единой</a:t>
            </a:r>
            <a:r>
              <a:rPr sz="1400" b="1" spc="90" dirty="0">
                <a:latin typeface="Trebuchet MS" panose="020B0603020202020204" pitchFamily="34" charset="0"/>
                <a:cs typeface="Times New Roman"/>
              </a:rPr>
              <a:t> </a:t>
            </a:r>
            <a:r>
              <a:rPr sz="1400" b="1" spc="-5" dirty="0">
                <a:latin typeface="Trebuchet MS" panose="020B0603020202020204" pitchFamily="34" charset="0"/>
                <a:cs typeface="Times New Roman"/>
              </a:rPr>
              <a:t>хозяйственной</a:t>
            </a:r>
            <a:r>
              <a:rPr sz="1400" b="1" spc="95" dirty="0">
                <a:latin typeface="Trebuchet MS" panose="020B0603020202020204" pitchFamily="34" charset="0"/>
                <a:cs typeface="Times New Roman"/>
              </a:rPr>
              <a:t> </a:t>
            </a:r>
            <a:r>
              <a:rPr sz="1400" b="1" dirty="0">
                <a:latin typeface="Trebuchet MS" panose="020B0603020202020204" pitchFamily="34" charset="0"/>
                <a:cs typeface="Times New Roman"/>
              </a:rPr>
              <a:t>цели,</a:t>
            </a:r>
            <a:r>
              <a:rPr sz="1400" b="1" spc="90" dirty="0">
                <a:latin typeface="Trebuchet MS" panose="020B0603020202020204" pitchFamily="34" charset="0"/>
                <a:cs typeface="Times New Roman"/>
              </a:rPr>
              <a:t> </a:t>
            </a:r>
            <a:r>
              <a:rPr sz="1400" b="1" spc="-5" dirty="0">
                <a:latin typeface="Trebuchet MS" panose="020B0603020202020204" pitchFamily="34" charset="0"/>
                <a:cs typeface="Times New Roman"/>
              </a:rPr>
              <a:t>сторонами</a:t>
            </a:r>
            <a:r>
              <a:rPr sz="1400" b="1" spc="100" dirty="0">
                <a:latin typeface="Trebuchet MS" panose="020B0603020202020204" pitchFamily="34" charset="0"/>
                <a:cs typeface="Times New Roman"/>
              </a:rPr>
              <a:t> </a:t>
            </a:r>
            <a:r>
              <a:rPr sz="1400" b="1" spc="-5" dirty="0">
                <a:latin typeface="Trebuchet MS" panose="020B0603020202020204" pitchFamily="34" charset="0"/>
                <a:cs typeface="Times New Roman"/>
              </a:rPr>
              <a:t>по</a:t>
            </a:r>
            <a:r>
              <a:rPr sz="1400" b="1" spc="90" dirty="0">
                <a:latin typeface="Trebuchet MS" panose="020B0603020202020204" pitchFamily="34" charset="0"/>
                <a:cs typeface="Times New Roman"/>
              </a:rPr>
              <a:t> </a:t>
            </a:r>
            <a:r>
              <a:rPr sz="1400" b="1" spc="-5" dirty="0">
                <a:latin typeface="Trebuchet MS" panose="020B0603020202020204" pitchFamily="34" charset="0"/>
                <a:cs typeface="Times New Roman"/>
              </a:rPr>
              <a:t>ним</a:t>
            </a:r>
            <a:r>
              <a:rPr sz="1400" b="1" spc="100" dirty="0">
                <a:latin typeface="Trebuchet MS" panose="020B0603020202020204" pitchFamily="34" charset="0"/>
                <a:cs typeface="Times New Roman"/>
              </a:rPr>
              <a:t> </a:t>
            </a:r>
            <a:r>
              <a:rPr sz="1400" b="1" spc="-5" dirty="0">
                <a:latin typeface="Trebuchet MS" panose="020B0603020202020204" pitchFamily="34" charset="0"/>
                <a:cs typeface="Times New Roman"/>
              </a:rPr>
              <a:t>являются</a:t>
            </a:r>
            <a:r>
              <a:rPr sz="1400" b="1" spc="95" dirty="0">
                <a:latin typeface="Trebuchet MS" panose="020B0603020202020204" pitchFamily="34" charset="0"/>
                <a:cs typeface="Times New Roman"/>
              </a:rPr>
              <a:t> </a:t>
            </a:r>
            <a:r>
              <a:rPr sz="1400" b="1" spc="-10" dirty="0">
                <a:latin typeface="Trebuchet MS" panose="020B0603020202020204" pitchFamily="34" charset="0"/>
                <a:cs typeface="Times New Roman"/>
              </a:rPr>
              <a:t>одни</a:t>
            </a:r>
            <a:r>
              <a:rPr sz="1400" b="1" spc="95" dirty="0">
                <a:latin typeface="Trebuchet MS" panose="020B0603020202020204" pitchFamily="34" charset="0"/>
                <a:cs typeface="Times New Roman"/>
              </a:rPr>
              <a:t> </a:t>
            </a:r>
            <a:r>
              <a:rPr sz="1400" b="1" dirty="0">
                <a:latin typeface="Trebuchet MS" panose="020B0603020202020204" pitchFamily="34" charset="0"/>
                <a:cs typeface="Times New Roman"/>
              </a:rPr>
              <a:t>и</a:t>
            </a:r>
            <a:r>
              <a:rPr sz="1400" b="1" spc="90" dirty="0">
                <a:latin typeface="Trebuchet MS" panose="020B0603020202020204" pitchFamily="34" charset="0"/>
                <a:cs typeface="Times New Roman"/>
              </a:rPr>
              <a:t> </a:t>
            </a:r>
            <a:r>
              <a:rPr sz="1400" b="1" spc="5" dirty="0">
                <a:latin typeface="Trebuchet MS" panose="020B0603020202020204" pitchFamily="34" charset="0"/>
                <a:cs typeface="Times New Roman"/>
              </a:rPr>
              <a:t>те</a:t>
            </a:r>
            <a:r>
              <a:rPr sz="1400" b="1" spc="100" dirty="0">
                <a:latin typeface="Trebuchet MS" panose="020B0603020202020204" pitchFamily="34" charset="0"/>
                <a:cs typeface="Times New Roman"/>
              </a:rPr>
              <a:t> </a:t>
            </a:r>
            <a:r>
              <a:rPr sz="1400" b="1" spc="-20" dirty="0">
                <a:latin typeface="Trebuchet MS" panose="020B0603020202020204" pitchFamily="34" charset="0"/>
                <a:cs typeface="Times New Roman"/>
              </a:rPr>
              <a:t>же</a:t>
            </a:r>
            <a:r>
              <a:rPr sz="1400" b="1" spc="95" dirty="0">
                <a:latin typeface="Trebuchet MS" panose="020B0603020202020204" pitchFamily="34" charset="0"/>
                <a:cs typeface="Times New Roman"/>
              </a:rPr>
              <a:t> </a:t>
            </a:r>
            <a:r>
              <a:rPr sz="1400" b="1" dirty="0">
                <a:latin typeface="Trebuchet MS" panose="020B0603020202020204" pitchFamily="34" charset="0"/>
                <a:cs typeface="Times New Roman"/>
              </a:rPr>
              <a:t>лица,</a:t>
            </a:r>
            <a:r>
              <a:rPr sz="1400" b="1" spc="95" dirty="0">
                <a:latin typeface="Trebuchet MS" panose="020B0603020202020204" pitchFamily="34" charset="0"/>
                <a:cs typeface="Times New Roman"/>
              </a:rPr>
              <a:t> </a:t>
            </a:r>
            <a:r>
              <a:rPr sz="1400" b="1" spc="-5" dirty="0" err="1">
                <a:latin typeface="Trebuchet MS" panose="020B0603020202020204" pitchFamily="34" charset="0"/>
                <a:cs typeface="Times New Roman"/>
              </a:rPr>
              <a:t>имеющие</a:t>
            </a:r>
            <a:r>
              <a:rPr sz="1400" b="1" spc="95" dirty="0">
                <a:latin typeface="Trebuchet MS" panose="020B0603020202020204" pitchFamily="34" charset="0"/>
                <a:cs typeface="Times New Roman"/>
              </a:rPr>
              <a:t> </a:t>
            </a:r>
            <a:r>
              <a:rPr sz="1400" b="1" spc="-15" dirty="0" err="1" smtClean="0">
                <a:latin typeface="Trebuchet MS" panose="020B0603020202020204" pitchFamily="34" charset="0"/>
                <a:cs typeface="Times New Roman"/>
              </a:rPr>
              <a:t>обоюдный</a:t>
            </a:r>
            <a:r>
              <a:rPr lang="ru-RU" sz="1400" b="1" spc="-15" dirty="0" smtClean="0">
                <a:latin typeface="Trebuchet MS" panose="020B0603020202020204" pitchFamily="34" charset="0"/>
                <a:cs typeface="Times New Roman"/>
              </a:rPr>
              <a:t> </a:t>
            </a:r>
            <a:r>
              <a:rPr sz="1400" b="1" dirty="0" err="1" smtClean="0">
                <a:latin typeface="Trebuchet MS" panose="020B0603020202020204" pitchFamily="34" charset="0"/>
                <a:cs typeface="Times New Roman"/>
              </a:rPr>
              <a:t>интерес</a:t>
            </a:r>
            <a:r>
              <a:rPr sz="1400" b="1" dirty="0" smtClean="0">
                <a:latin typeface="Trebuchet MS" panose="020B0603020202020204" pitchFamily="34" charset="0"/>
                <a:cs typeface="Times New Roman"/>
              </a:rPr>
              <a:t> </a:t>
            </a:r>
            <a:r>
              <a:rPr sz="1400" b="1" spc="-5" dirty="0">
                <a:latin typeface="Trebuchet MS" panose="020B0603020202020204" pitchFamily="34" charset="0"/>
                <a:cs typeface="Times New Roman"/>
              </a:rPr>
              <a:t>по </a:t>
            </a:r>
            <a:r>
              <a:rPr sz="1400" b="1" dirty="0">
                <a:latin typeface="Trebuchet MS" panose="020B0603020202020204" pitchFamily="34" charset="0"/>
                <a:cs typeface="Times New Roman"/>
              </a:rPr>
              <a:t>организации питания </a:t>
            </a:r>
            <a:r>
              <a:rPr sz="1400" b="1" spc="-5" dirty="0">
                <a:latin typeface="Trebuchet MS" panose="020B0603020202020204" pitchFamily="34" charset="0"/>
                <a:cs typeface="Times New Roman"/>
              </a:rPr>
              <a:t>воспитанников</a:t>
            </a:r>
            <a:r>
              <a:rPr sz="1400" b="1" spc="45" dirty="0">
                <a:latin typeface="Trebuchet MS" panose="020B0603020202020204" pitchFamily="34" charset="0"/>
                <a:cs typeface="Times New Roman"/>
              </a:rPr>
              <a:t> </a:t>
            </a:r>
            <a:r>
              <a:rPr sz="1400" b="1" dirty="0">
                <a:latin typeface="Trebuchet MS" panose="020B0603020202020204" pitchFamily="34" charset="0"/>
                <a:cs typeface="Times New Roman"/>
              </a:rPr>
              <a:t>Центра.</a:t>
            </a:r>
            <a:endParaRPr sz="1400" dirty="0">
              <a:latin typeface="Trebuchet MS" panose="020B0603020202020204" pitchFamily="34" charset="0"/>
              <a:cs typeface="Times New Roman"/>
            </a:endParaRPr>
          </a:p>
          <a:p>
            <a:pPr marL="12700">
              <a:lnSpc>
                <a:spcPct val="80000"/>
              </a:lnSpc>
            </a:pPr>
            <a:r>
              <a:rPr sz="1400" b="1" spc="-5" dirty="0">
                <a:latin typeface="Trebuchet MS" panose="020B0603020202020204" pitchFamily="34" charset="0"/>
                <a:cs typeface="Times New Roman"/>
              </a:rPr>
              <a:t>Соответственно,   </a:t>
            </a:r>
            <a:r>
              <a:rPr sz="1400" b="1" u="heavy" spc="-15" dirty="0">
                <a:solidFill>
                  <a:srgbClr val="C0504D"/>
                </a:solidFill>
                <a:latin typeface="Trebuchet MS" panose="020B0603020202020204" pitchFamily="34" charset="0"/>
                <a:cs typeface="Times New Roman"/>
              </a:rPr>
              <a:t>договоры   </a:t>
            </a:r>
            <a:r>
              <a:rPr sz="1400" b="1" u="heavy" spc="-10" dirty="0">
                <a:solidFill>
                  <a:srgbClr val="C0504D"/>
                </a:solidFill>
                <a:latin typeface="Trebuchet MS" panose="020B0603020202020204" pitchFamily="34" charset="0"/>
                <a:cs typeface="Times New Roman"/>
              </a:rPr>
              <a:t>образуют   одну   </a:t>
            </a:r>
            <a:r>
              <a:rPr sz="1400" b="1" u="heavy" spc="-25" dirty="0">
                <a:solidFill>
                  <a:srgbClr val="C0504D"/>
                </a:solidFill>
                <a:latin typeface="Trebuchet MS" panose="020B0603020202020204" pitchFamily="34" charset="0"/>
                <a:cs typeface="Times New Roman"/>
              </a:rPr>
              <a:t>сделку,   </a:t>
            </a:r>
            <a:r>
              <a:rPr sz="1400" b="1" u="heavy" spc="-5" dirty="0">
                <a:solidFill>
                  <a:srgbClr val="C0504D"/>
                </a:solidFill>
                <a:latin typeface="Trebuchet MS" panose="020B0603020202020204" pitchFamily="34" charset="0"/>
                <a:cs typeface="Times New Roman"/>
              </a:rPr>
              <a:t>искусственно   </a:t>
            </a:r>
            <a:r>
              <a:rPr sz="1400" b="1" u="heavy" spc="-10" dirty="0">
                <a:solidFill>
                  <a:srgbClr val="C0504D"/>
                </a:solidFill>
                <a:latin typeface="Trebuchet MS" panose="020B0603020202020204" pitchFamily="34" charset="0"/>
                <a:cs typeface="Times New Roman"/>
              </a:rPr>
              <a:t>раздробленную   </a:t>
            </a:r>
            <a:r>
              <a:rPr sz="1400" b="1" u="heavy" dirty="0">
                <a:solidFill>
                  <a:srgbClr val="C0504D"/>
                </a:solidFill>
                <a:latin typeface="Trebuchet MS" panose="020B0603020202020204" pitchFamily="34" charset="0"/>
                <a:cs typeface="Times New Roman"/>
              </a:rPr>
              <a:t>и  </a:t>
            </a:r>
            <a:r>
              <a:rPr sz="1400" b="1" u="heavy" spc="-5" dirty="0" err="1">
                <a:solidFill>
                  <a:srgbClr val="C0504D"/>
                </a:solidFill>
                <a:latin typeface="Trebuchet MS" panose="020B0603020202020204" pitchFamily="34" charset="0"/>
                <a:cs typeface="Times New Roman"/>
              </a:rPr>
              <a:t>оформленную</a:t>
            </a:r>
            <a:r>
              <a:rPr sz="1400" b="1" u="heavy" spc="-20" dirty="0">
                <a:solidFill>
                  <a:srgbClr val="C0504D"/>
                </a:solidFill>
                <a:latin typeface="Trebuchet MS" panose="020B0603020202020204" pitchFamily="34" charset="0"/>
                <a:cs typeface="Times New Roman"/>
              </a:rPr>
              <a:t> </a:t>
            </a:r>
            <a:r>
              <a:rPr sz="1400" b="1" u="heavy" dirty="0" err="1" smtClean="0">
                <a:solidFill>
                  <a:srgbClr val="C0504D"/>
                </a:solidFill>
                <a:latin typeface="Trebuchet MS" panose="020B0603020202020204" pitchFamily="34" charset="0"/>
                <a:cs typeface="Times New Roman"/>
              </a:rPr>
              <a:t>шестью</a:t>
            </a:r>
            <a:r>
              <a:rPr lang="ru-RU" sz="1400" b="1" u="heavy" dirty="0" smtClean="0">
                <a:solidFill>
                  <a:srgbClr val="C0504D"/>
                </a:solidFill>
                <a:latin typeface="Trebuchet MS" panose="020B0603020202020204" pitchFamily="34" charset="0"/>
                <a:cs typeface="Times New Roman"/>
              </a:rPr>
              <a:t> </a:t>
            </a:r>
            <a:r>
              <a:rPr sz="1400" b="1" u="heavy" spc="-10" dirty="0" err="1" smtClean="0">
                <a:solidFill>
                  <a:srgbClr val="C0504D"/>
                </a:solidFill>
                <a:latin typeface="Trebuchet MS" panose="020B0603020202020204" pitchFamily="34" charset="0"/>
                <a:cs typeface="Times New Roman"/>
              </a:rPr>
              <a:t>договорами</a:t>
            </a:r>
            <a:r>
              <a:rPr sz="1400" b="1" u="heavy" spc="-10" dirty="0">
                <a:solidFill>
                  <a:srgbClr val="C0504D"/>
                </a:solidFill>
                <a:latin typeface="Trebuchet MS" panose="020B0603020202020204" pitchFamily="34" charset="0"/>
                <a:cs typeface="Times New Roman"/>
              </a:rPr>
              <a:t>.</a:t>
            </a:r>
            <a:endParaRPr sz="1400" dirty="0">
              <a:latin typeface="Trebuchet MS" panose="020B0603020202020204" pitchFamily="34" charset="0"/>
              <a:cs typeface="Times New Roman"/>
            </a:endParaRPr>
          </a:p>
          <a:p>
            <a:pPr marL="12700">
              <a:lnSpc>
                <a:spcPct val="80000"/>
              </a:lnSpc>
            </a:pPr>
            <a:r>
              <a:rPr sz="1400" spc="-5" dirty="0">
                <a:latin typeface="Trebuchet MS" panose="020B0603020202020204" pitchFamily="34" charset="0"/>
                <a:cs typeface="Times New Roman"/>
              </a:rPr>
              <a:t>Дробление  </a:t>
            </a:r>
            <a:r>
              <a:rPr sz="1400" spc="-10" dirty="0">
                <a:latin typeface="Trebuchet MS" panose="020B0603020202020204" pitchFamily="34" charset="0"/>
                <a:cs typeface="Times New Roman"/>
              </a:rPr>
              <a:t>единой  </a:t>
            </a:r>
            <a:r>
              <a:rPr sz="1400" spc="-5" dirty="0">
                <a:latin typeface="Trebuchet MS" panose="020B0603020202020204" pitchFamily="34" charset="0"/>
                <a:cs typeface="Times New Roman"/>
              </a:rPr>
              <a:t>закупки  </a:t>
            </a:r>
            <a:r>
              <a:rPr sz="1400" dirty="0">
                <a:latin typeface="Trebuchet MS" panose="020B0603020202020204" pitchFamily="34" charset="0"/>
                <a:cs typeface="Times New Roman"/>
              </a:rPr>
              <a:t>на  </a:t>
            </a:r>
            <a:r>
              <a:rPr sz="1400" spc="-10" dirty="0">
                <a:latin typeface="Trebuchet MS" panose="020B0603020202020204" pitchFamily="34" charset="0"/>
                <a:cs typeface="Times New Roman"/>
              </a:rPr>
              <a:t>группу  однородных  </a:t>
            </a:r>
            <a:r>
              <a:rPr sz="1400" spc="-5" dirty="0">
                <a:latin typeface="Trebuchet MS" panose="020B0603020202020204" pitchFamily="34" charset="0"/>
                <a:cs typeface="Times New Roman"/>
              </a:rPr>
              <a:t>(идентичных),  </a:t>
            </a:r>
            <a:r>
              <a:rPr sz="1400" spc="-15" dirty="0">
                <a:latin typeface="Trebuchet MS" panose="020B0603020202020204" pitchFamily="34" charset="0"/>
                <a:cs typeface="Times New Roman"/>
              </a:rPr>
              <a:t>сумма  </a:t>
            </a:r>
            <a:r>
              <a:rPr sz="1400" dirty="0">
                <a:latin typeface="Trebuchet MS" panose="020B0603020202020204" pitchFamily="34" charset="0"/>
                <a:cs typeface="Times New Roman"/>
              </a:rPr>
              <a:t>по  </a:t>
            </a:r>
            <a:r>
              <a:rPr sz="1400" spc="-10" dirty="0">
                <a:latin typeface="Trebuchet MS" panose="020B0603020202020204" pitchFamily="34" charset="0"/>
                <a:cs typeface="Times New Roman"/>
              </a:rPr>
              <a:t>каждой  </a:t>
            </a:r>
            <a:r>
              <a:rPr sz="1400" dirty="0">
                <a:latin typeface="Trebuchet MS" panose="020B0603020202020204" pitchFamily="34" charset="0"/>
                <a:cs typeface="Times New Roman"/>
              </a:rPr>
              <a:t>из  </a:t>
            </a:r>
            <a:r>
              <a:rPr sz="1400" spc="-20" dirty="0">
                <a:latin typeface="Trebuchet MS" panose="020B0603020202020204" pitchFamily="34" charset="0"/>
                <a:cs typeface="Times New Roman"/>
              </a:rPr>
              <a:t>которых  </a:t>
            </a:r>
            <a:r>
              <a:rPr sz="1400" dirty="0" err="1">
                <a:latin typeface="Trebuchet MS" panose="020B0603020202020204" pitchFamily="34" charset="0"/>
                <a:cs typeface="Times New Roman"/>
              </a:rPr>
              <a:t>не</a:t>
            </a:r>
            <a:r>
              <a:rPr sz="1400" dirty="0">
                <a:latin typeface="Trebuchet MS" panose="020B0603020202020204" pitchFamily="34" charset="0"/>
                <a:cs typeface="Times New Roman"/>
              </a:rPr>
              <a:t>    </a:t>
            </a:r>
            <a:r>
              <a:rPr sz="1400" spc="60" dirty="0">
                <a:latin typeface="Trebuchet MS" panose="020B0603020202020204" pitchFamily="34" charset="0"/>
                <a:cs typeface="Times New Roman"/>
              </a:rPr>
              <a:t> </a:t>
            </a:r>
            <a:r>
              <a:rPr sz="1400" spc="-5" dirty="0" err="1" smtClean="0">
                <a:latin typeface="Trebuchet MS" panose="020B0603020202020204" pitchFamily="34" charset="0"/>
                <a:cs typeface="Times New Roman"/>
              </a:rPr>
              <a:t>превышает</a:t>
            </a:r>
            <a:r>
              <a:rPr lang="ru-RU" sz="1400" spc="-5"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предусмотренного</a:t>
            </a:r>
            <a:r>
              <a:rPr sz="1400" spc="-10" dirty="0" smtClean="0">
                <a:latin typeface="Trebuchet MS" panose="020B0603020202020204" pitchFamily="34" charset="0"/>
                <a:cs typeface="Times New Roman"/>
              </a:rPr>
              <a:t>  </a:t>
            </a:r>
            <a:r>
              <a:rPr sz="1400" spc="-15" dirty="0">
                <a:latin typeface="Trebuchet MS" panose="020B0603020202020204" pitchFamily="34" charset="0"/>
                <a:cs typeface="Times New Roman"/>
              </a:rPr>
              <a:t>законом  </a:t>
            </a:r>
            <a:r>
              <a:rPr sz="1400" spc="-5" dirty="0">
                <a:latin typeface="Trebuchet MS" panose="020B0603020202020204" pitchFamily="34" charset="0"/>
                <a:cs typeface="Times New Roman"/>
              </a:rPr>
              <a:t>ограничения,  свидетельствует  </a:t>
            </a:r>
            <a:r>
              <a:rPr sz="1400" dirty="0">
                <a:latin typeface="Trebuchet MS" panose="020B0603020202020204" pitchFamily="34" charset="0"/>
                <a:cs typeface="Times New Roman"/>
              </a:rPr>
              <a:t>о  намерении  </a:t>
            </a:r>
            <a:r>
              <a:rPr sz="1400" spc="-5" dirty="0">
                <a:latin typeface="Trebuchet MS" panose="020B0603020202020204" pitchFamily="34" charset="0"/>
                <a:cs typeface="Times New Roman"/>
              </a:rPr>
              <a:t>сторон  уйти  </a:t>
            </a:r>
            <a:r>
              <a:rPr sz="1400" spc="-10" dirty="0">
                <a:latin typeface="Trebuchet MS" panose="020B0603020202020204" pitchFamily="34" charset="0"/>
                <a:cs typeface="Times New Roman"/>
              </a:rPr>
              <a:t>от  </a:t>
            </a:r>
            <a:r>
              <a:rPr sz="1400" spc="-10" dirty="0" err="1">
                <a:latin typeface="Trebuchet MS" panose="020B0603020202020204" pitchFamily="34" charset="0"/>
                <a:cs typeface="Times New Roman"/>
              </a:rPr>
              <a:t>соблюдения</a:t>
            </a:r>
            <a:r>
              <a:rPr sz="1400" spc="-10" dirty="0">
                <a:latin typeface="Trebuchet MS" panose="020B0603020202020204" pitchFamily="34" charset="0"/>
                <a:cs typeface="Times New Roman"/>
              </a:rPr>
              <a:t>    </a:t>
            </a:r>
            <a:r>
              <a:rPr sz="1400" spc="-10" dirty="0" err="1" smtClean="0">
                <a:latin typeface="Trebuchet MS" panose="020B0603020202020204" pitchFamily="34" charset="0"/>
                <a:cs typeface="Times New Roman"/>
              </a:rPr>
              <a:t>процедуры</a:t>
            </a:r>
            <a:r>
              <a:rPr lang="ru-RU" sz="1400" spc="-10"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торгов</a:t>
            </a:r>
            <a:r>
              <a:rPr sz="1400" spc="-10" dirty="0">
                <a:latin typeface="Trebuchet MS" panose="020B0603020202020204" pitchFamily="34" charset="0"/>
                <a:cs typeface="Times New Roman"/>
              </a:rPr>
              <a:t>….</a:t>
            </a:r>
            <a:endParaRPr sz="1400" dirty="0">
              <a:latin typeface="Trebuchet MS" panose="020B0603020202020204" pitchFamily="34" charset="0"/>
              <a:cs typeface="Times New Roman"/>
            </a:endParaRPr>
          </a:p>
          <a:p>
            <a:pPr marL="12700">
              <a:lnSpc>
                <a:spcPct val="80000"/>
              </a:lnSpc>
            </a:pPr>
            <a:r>
              <a:rPr sz="1400" b="1" dirty="0">
                <a:latin typeface="Trebuchet MS" panose="020B0603020202020204" pitchFamily="34" charset="0"/>
                <a:cs typeface="Times New Roman"/>
              </a:rPr>
              <a:t>В  </a:t>
            </a:r>
            <a:r>
              <a:rPr sz="1400" b="1" spc="-5" dirty="0">
                <a:latin typeface="Trebuchet MS" panose="020B0603020202020204" pitchFamily="34" charset="0"/>
                <a:cs typeface="Times New Roman"/>
              </a:rPr>
              <a:t>соответствии  </a:t>
            </a:r>
            <a:r>
              <a:rPr sz="1400" b="1" dirty="0">
                <a:latin typeface="Trebuchet MS" panose="020B0603020202020204" pitchFamily="34" charset="0"/>
                <a:cs typeface="Times New Roman"/>
              </a:rPr>
              <a:t>с  </a:t>
            </a:r>
            <a:r>
              <a:rPr sz="1400" b="1" spc="-10" dirty="0">
                <a:latin typeface="Trebuchet MS" panose="020B0603020202020204" pitchFamily="34" charset="0"/>
                <a:cs typeface="Times New Roman"/>
              </a:rPr>
              <a:t>подпунктом   </a:t>
            </a:r>
            <a:r>
              <a:rPr sz="1400" b="1" spc="-5" dirty="0">
                <a:latin typeface="Trebuchet MS" panose="020B0603020202020204" pitchFamily="34" charset="0"/>
                <a:cs typeface="Times New Roman"/>
              </a:rPr>
              <a:t>42  п.  </a:t>
            </a:r>
            <a:r>
              <a:rPr sz="1400" b="1" spc="-50" dirty="0">
                <a:latin typeface="Trebuchet MS" panose="020B0603020202020204" pitchFamily="34" charset="0"/>
                <a:cs typeface="Times New Roman"/>
              </a:rPr>
              <a:t>111   </a:t>
            </a:r>
            <a:r>
              <a:rPr sz="1400" b="1" spc="-10" dirty="0">
                <a:latin typeface="Trebuchet MS" panose="020B0603020202020204" pitchFamily="34" charset="0"/>
                <a:cs typeface="Times New Roman"/>
              </a:rPr>
              <a:t>Положения   </a:t>
            </a:r>
            <a:r>
              <a:rPr sz="1400" b="1" dirty="0">
                <a:latin typeface="Trebuchet MS" panose="020B0603020202020204" pitchFamily="34" charset="0"/>
                <a:cs typeface="Times New Roman"/>
              </a:rPr>
              <a:t>о  </a:t>
            </a:r>
            <a:r>
              <a:rPr sz="1400" b="1" spc="-10" dirty="0">
                <a:latin typeface="Trebuchet MS" panose="020B0603020202020204" pitchFamily="34" charset="0"/>
                <a:cs typeface="Times New Roman"/>
              </a:rPr>
              <a:t>закупках   закупка   </a:t>
            </a:r>
            <a:r>
              <a:rPr sz="1400" b="1" dirty="0">
                <a:latin typeface="Trebuchet MS" panose="020B0603020202020204" pitchFamily="34" charset="0"/>
                <a:cs typeface="Times New Roman"/>
              </a:rPr>
              <a:t>у  </a:t>
            </a:r>
            <a:r>
              <a:rPr sz="1400" b="1" spc="-5" dirty="0" err="1">
                <a:latin typeface="Trebuchet MS" panose="020B0603020202020204" pitchFamily="34" charset="0"/>
                <a:cs typeface="Times New Roman"/>
              </a:rPr>
              <a:t>единственного</a:t>
            </a:r>
            <a:r>
              <a:rPr sz="1400" b="1" spc="-5" dirty="0">
                <a:latin typeface="Trebuchet MS" panose="020B0603020202020204" pitchFamily="34" charset="0"/>
                <a:cs typeface="Times New Roman"/>
              </a:rPr>
              <a:t>     </a:t>
            </a:r>
            <a:r>
              <a:rPr sz="1400" b="1" spc="135" dirty="0">
                <a:latin typeface="Trebuchet MS" panose="020B0603020202020204" pitchFamily="34" charset="0"/>
                <a:cs typeface="Times New Roman"/>
              </a:rPr>
              <a:t> </a:t>
            </a:r>
            <a:r>
              <a:rPr sz="1400" b="1" spc="-5" dirty="0" err="1" smtClean="0">
                <a:latin typeface="Trebuchet MS" panose="020B0603020202020204" pitchFamily="34" charset="0"/>
                <a:cs typeface="Times New Roman"/>
              </a:rPr>
              <a:t>поставщика</a:t>
            </a:r>
            <a:r>
              <a:rPr lang="ru-RU" sz="1400" b="1" spc="-5" dirty="0" smtClean="0">
                <a:latin typeface="Trebuchet MS" panose="020B0603020202020204" pitchFamily="34" charset="0"/>
                <a:cs typeface="Times New Roman"/>
              </a:rPr>
              <a:t> </a:t>
            </a:r>
            <a:r>
              <a:rPr sz="1400" b="1" dirty="0" smtClean="0">
                <a:latin typeface="Trebuchet MS" panose="020B0603020202020204" pitchFamily="34" charset="0"/>
                <a:cs typeface="Times New Roman"/>
              </a:rPr>
              <a:t>(</a:t>
            </a:r>
            <a:r>
              <a:rPr sz="1400" b="1" dirty="0" err="1" smtClean="0">
                <a:latin typeface="Trebuchet MS" panose="020B0603020202020204" pitchFamily="34" charset="0"/>
                <a:cs typeface="Times New Roman"/>
              </a:rPr>
              <a:t>исполнителя</a:t>
            </a:r>
            <a:r>
              <a:rPr sz="1400" b="1" dirty="0">
                <a:latin typeface="Trebuchet MS" panose="020B0603020202020204" pitchFamily="34" charset="0"/>
                <a:cs typeface="Times New Roman"/>
              </a:rPr>
              <a:t>, </a:t>
            </a:r>
            <a:r>
              <a:rPr sz="1400" b="1" spc="-5" dirty="0">
                <a:latin typeface="Trebuchet MS" panose="020B0603020202020204" pitchFamily="34" charset="0"/>
                <a:cs typeface="Times New Roman"/>
              </a:rPr>
              <a:t>подрядчика) осуществляется, </a:t>
            </a:r>
            <a:r>
              <a:rPr sz="1400" b="1" dirty="0">
                <a:latin typeface="Trebuchet MS" panose="020B0603020202020204" pitchFamily="34" charset="0"/>
                <a:cs typeface="Times New Roman"/>
              </a:rPr>
              <a:t>в </a:t>
            </a:r>
            <a:r>
              <a:rPr sz="1400" b="1" spc="-5" dirty="0">
                <a:latin typeface="Trebuchet MS" panose="020B0603020202020204" pitchFamily="34" charset="0"/>
                <a:cs typeface="Times New Roman"/>
              </a:rPr>
              <a:t>случае </a:t>
            </a:r>
            <a:r>
              <a:rPr sz="1400" b="1" dirty="0">
                <a:latin typeface="Trebuchet MS" panose="020B0603020202020204" pitchFamily="34" charset="0"/>
                <a:cs typeface="Times New Roman"/>
              </a:rPr>
              <a:t>поставки </a:t>
            </a:r>
            <a:r>
              <a:rPr sz="1400" b="1" spc="-15" dirty="0">
                <a:latin typeface="Trebuchet MS" panose="020B0603020202020204" pitchFamily="34" charset="0"/>
                <a:cs typeface="Times New Roman"/>
              </a:rPr>
              <a:t>товаров, </a:t>
            </a:r>
            <a:r>
              <a:rPr sz="1400" b="1" spc="-5" dirty="0">
                <a:latin typeface="Trebuchet MS" panose="020B0603020202020204" pitchFamily="34" charset="0"/>
                <a:cs typeface="Times New Roman"/>
              </a:rPr>
              <a:t>выполнения </a:t>
            </a:r>
            <a:r>
              <a:rPr sz="1400" b="1" spc="-25" dirty="0">
                <a:latin typeface="Trebuchet MS" panose="020B0603020202020204" pitchFamily="34" charset="0"/>
                <a:cs typeface="Times New Roman"/>
              </a:rPr>
              <a:t>работ, </a:t>
            </a:r>
            <a:r>
              <a:rPr sz="1400" b="1" spc="-5" dirty="0">
                <a:latin typeface="Trebuchet MS" panose="020B0603020202020204" pitchFamily="34" charset="0"/>
                <a:cs typeface="Times New Roman"/>
              </a:rPr>
              <a:t>оказания </a:t>
            </a:r>
            <a:r>
              <a:rPr sz="1400" b="1" spc="-10" dirty="0" err="1">
                <a:latin typeface="Trebuchet MS" panose="020B0603020202020204" pitchFamily="34" charset="0"/>
                <a:cs typeface="Times New Roman"/>
              </a:rPr>
              <a:t>услуг</a:t>
            </a:r>
            <a:r>
              <a:rPr sz="1400" b="1" spc="-10" dirty="0">
                <a:latin typeface="Trebuchet MS" panose="020B0603020202020204" pitchFamily="34" charset="0"/>
                <a:cs typeface="Times New Roman"/>
              </a:rPr>
              <a:t>   </a:t>
            </a:r>
            <a:r>
              <a:rPr sz="1400" b="1" spc="-20" dirty="0" err="1" smtClean="0">
                <a:latin typeface="Trebuchet MS" panose="020B0603020202020204" pitchFamily="34" charset="0"/>
                <a:cs typeface="Times New Roman"/>
              </a:rPr>
              <a:t>на</a:t>
            </a:r>
            <a:r>
              <a:rPr lang="ru-RU" sz="1400" b="1" spc="-20" dirty="0" smtClean="0">
                <a:latin typeface="Trebuchet MS" panose="020B0603020202020204" pitchFamily="34" charset="0"/>
                <a:cs typeface="Times New Roman"/>
              </a:rPr>
              <a:t> </a:t>
            </a:r>
            <a:r>
              <a:rPr sz="1400" b="1" spc="-30" dirty="0" err="1" smtClean="0">
                <a:latin typeface="Trebuchet MS" panose="020B0603020202020204" pitchFamily="34" charset="0"/>
                <a:cs typeface="Times New Roman"/>
              </a:rPr>
              <a:t>сумму</a:t>
            </a:r>
            <a:r>
              <a:rPr sz="1400" b="1" spc="-30" dirty="0">
                <a:latin typeface="Trebuchet MS" panose="020B0603020202020204" pitchFamily="34" charset="0"/>
                <a:cs typeface="Times New Roman"/>
              </a:rPr>
              <a:t>,</a:t>
            </a:r>
            <a:r>
              <a:rPr sz="1400" b="1" spc="80" dirty="0">
                <a:latin typeface="Trebuchet MS" panose="020B0603020202020204" pitchFamily="34" charset="0"/>
                <a:cs typeface="Times New Roman"/>
              </a:rPr>
              <a:t> </a:t>
            </a:r>
            <a:r>
              <a:rPr sz="1400" b="1" spc="-5" dirty="0">
                <a:latin typeface="Trebuchet MS" panose="020B0603020202020204" pitchFamily="34" charset="0"/>
                <a:cs typeface="Times New Roman"/>
              </a:rPr>
              <a:t>не</a:t>
            </a:r>
            <a:r>
              <a:rPr sz="1400" b="1" spc="85" dirty="0">
                <a:latin typeface="Trebuchet MS" panose="020B0603020202020204" pitchFamily="34" charset="0"/>
                <a:cs typeface="Times New Roman"/>
              </a:rPr>
              <a:t> </a:t>
            </a:r>
            <a:r>
              <a:rPr sz="1400" b="1" spc="-5" dirty="0">
                <a:latin typeface="Trebuchet MS" panose="020B0603020202020204" pitchFamily="34" charset="0"/>
                <a:cs typeface="Times New Roman"/>
              </a:rPr>
              <a:t>превышающую</a:t>
            </a:r>
            <a:r>
              <a:rPr sz="1400" b="1" spc="85" dirty="0">
                <a:latin typeface="Trebuchet MS" panose="020B0603020202020204" pitchFamily="34" charset="0"/>
                <a:cs typeface="Times New Roman"/>
              </a:rPr>
              <a:t> </a:t>
            </a:r>
            <a:r>
              <a:rPr sz="1400" b="1" dirty="0">
                <a:latin typeface="Trebuchet MS" panose="020B0603020202020204" pitchFamily="34" charset="0"/>
                <a:cs typeface="Times New Roman"/>
              </a:rPr>
              <a:t>600</a:t>
            </a:r>
            <a:r>
              <a:rPr sz="1400" b="1" spc="75" dirty="0">
                <a:latin typeface="Trebuchet MS" panose="020B0603020202020204" pitchFamily="34" charset="0"/>
                <a:cs typeface="Times New Roman"/>
              </a:rPr>
              <a:t> </a:t>
            </a:r>
            <a:r>
              <a:rPr sz="1400" b="1" spc="-5" dirty="0">
                <a:latin typeface="Trebuchet MS" panose="020B0603020202020204" pitchFamily="34" charset="0"/>
                <a:cs typeface="Times New Roman"/>
              </a:rPr>
              <a:t>000</a:t>
            </a:r>
            <a:r>
              <a:rPr sz="1400" b="1" spc="95" dirty="0">
                <a:latin typeface="Trebuchet MS" panose="020B0603020202020204" pitchFamily="34" charset="0"/>
                <a:cs typeface="Times New Roman"/>
              </a:rPr>
              <a:t> </a:t>
            </a:r>
            <a:r>
              <a:rPr sz="1400" b="1" spc="-15" dirty="0">
                <a:latin typeface="Trebuchet MS" panose="020B0603020202020204" pitchFamily="34" charset="0"/>
                <a:cs typeface="Times New Roman"/>
              </a:rPr>
              <a:t>руб.</a:t>
            </a:r>
            <a:r>
              <a:rPr sz="1400" b="1" spc="80" dirty="0">
                <a:latin typeface="Trebuchet MS" panose="020B0603020202020204" pitchFamily="34" charset="0"/>
                <a:cs typeface="Times New Roman"/>
              </a:rPr>
              <a:t> </a:t>
            </a:r>
            <a:r>
              <a:rPr sz="1400" spc="-5" dirty="0">
                <a:latin typeface="Trebuchet MS" panose="020B0603020202020204" pitchFamily="34" charset="0"/>
                <a:cs typeface="Times New Roman"/>
              </a:rPr>
              <a:t>При</a:t>
            </a:r>
            <a:r>
              <a:rPr sz="1400" spc="95" dirty="0">
                <a:latin typeface="Trebuchet MS" panose="020B0603020202020204" pitchFamily="34" charset="0"/>
                <a:cs typeface="Times New Roman"/>
              </a:rPr>
              <a:t> </a:t>
            </a:r>
            <a:r>
              <a:rPr sz="1400" spc="-10" dirty="0">
                <a:latin typeface="Trebuchet MS" panose="020B0603020202020204" pitchFamily="34" charset="0"/>
                <a:cs typeface="Times New Roman"/>
              </a:rPr>
              <a:t>этом</a:t>
            </a:r>
            <a:r>
              <a:rPr sz="1400" spc="80" dirty="0">
                <a:latin typeface="Trebuchet MS" panose="020B0603020202020204" pitchFamily="34" charset="0"/>
                <a:cs typeface="Times New Roman"/>
              </a:rPr>
              <a:t> </a:t>
            </a:r>
            <a:r>
              <a:rPr sz="1400" spc="-20" dirty="0">
                <a:latin typeface="Trebuchet MS" panose="020B0603020202020204" pitchFamily="34" charset="0"/>
                <a:cs typeface="Times New Roman"/>
              </a:rPr>
              <a:t>годовой</a:t>
            </a:r>
            <a:r>
              <a:rPr sz="1400" spc="80" dirty="0">
                <a:latin typeface="Trebuchet MS" panose="020B0603020202020204" pitchFamily="34" charset="0"/>
                <a:cs typeface="Times New Roman"/>
              </a:rPr>
              <a:t> </a:t>
            </a:r>
            <a:r>
              <a:rPr sz="1400" spc="-10" dirty="0">
                <a:latin typeface="Trebuchet MS" panose="020B0603020202020204" pitchFamily="34" charset="0"/>
                <a:cs typeface="Times New Roman"/>
              </a:rPr>
              <a:t>объем</a:t>
            </a:r>
            <a:r>
              <a:rPr sz="1400" spc="85" dirty="0">
                <a:latin typeface="Trebuchet MS" panose="020B0603020202020204" pitchFamily="34" charset="0"/>
                <a:cs typeface="Times New Roman"/>
              </a:rPr>
              <a:t> </a:t>
            </a:r>
            <a:r>
              <a:rPr sz="1400" spc="-5" dirty="0">
                <a:latin typeface="Trebuchet MS" panose="020B0603020202020204" pitchFamily="34" charset="0"/>
                <a:cs typeface="Times New Roman"/>
              </a:rPr>
              <a:t>закупок,</a:t>
            </a:r>
            <a:r>
              <a:rPr sz="1400" spc="70" dirty="0">
                <a:latin typeface="Trebuchet MS" panose="020B0603020202020204" pitchFamily="34" charset="0"/>
                <a:cs typeface="Times New Roman"/>
              </a:rPr>
              <a:t> </a:t>
            </a:r>
            <a:r>
              <a:rPr sz="1400" spc="-20" dirty="0">
                <a:latin typeface="Trebuchet MS" panose="020B0603020202020204" pitchFamily="34" charset="0"/>
                <a:cs typeface="Times New Roman"/>
              </a:rPr>
              <a:t>которые</a:t>
            </a:r>
            <a:r>
              <a:rPr sz="1400" spc="75" dirty="0">
                <a:latin typeface="Trebuchet MS" panose="020B0603020202020204" pitchFamily="34" charset="0"/>
                <a:cs typeface="Times New Roman"/>
              </a:rPr>
              <a:t> </a:t>
            </a:r>
            <a:r>
              <a:rPr sz="1400" spc="-10" dirty="0">
                <a:latin typeface="Trebuchet MS" panose="020B0603020202020204" pitchFamily="34" charset="0"/>
                <a:cs typeface="Times New Roman"/>
              </a:rPr>
              <a:t>заказчик</a:t>
            </a:r>
            <a:r>
              <a:rPr sz="1400" spc="95" dirty="0">
                <a:latin typeface="Trebuchet MS" panose="020B0603020202020204" pitchFamily="34" charset="0"/>
                <a:cs typeface="Times New Roman"/>
              </a:rPr>
              <a:t> </a:t>
            </a:r>
            <a:r>
              <a:rPr sz="1400" spc="-10" dirty="0">
                <a:latin typeface="Trebuchet MS" panose="020B0603020202020204" pitchFamily="34" charset="0"/>
                <a:cs typeface="Times New Roman"/>
              </a:rPr>
              <a:t>вправе</a:t>
            </a:r>
            <a:r>
              <a:rPr sz="1400" spc="85" dirty="0">
                <a:latin typeface="Trebuchet MS" panose="020B0603020202020204" pitchFamily="34" charset="0"/>
                <a:cs typeface="Times New Roman"/>
              </a:rPr>
              <a:t> </a:t>
            </a:r>
            <a:r>
              <a:rPr sz="1400" dirty="0">
                <a:latin typeface="Trebuchet MS" panose="020B0603020202020204" pitchFamily="34" charset="0"/>
                <a:cs typeface="Times New Roman"/>
              </a:rPr>
              <a:t>осуществить,</a:t>
            </a:r>
            <a:r>
              <a:rPr sz="1400" spc="85" dirty="0">
                <a:latin typeface="Trebuchet MS" panose="020B0603020202020204" pitchFamily="34" charset="0"/>
                <a:cs typeface="Times New Roman"/>
              </a:rPr>
              <a:t> </a:t>
            </a:r>
            <a:r>
              <a:rPr sz="1400" dirty="0" err="1" smtClean="0">
                <a:latin typeface="Trebuchet MS" panose="020B0603020202020204" pitchFamily="34" charset="0"/>
                <a:cs typeface="Times New Roman"/>
              </a:rPr>
              <a:t>не</a:t>
            </a:r>
            <a:r>
              <a:rPr lang="ru-RU" sz="1400"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должен</a:t>
            </a:r>
            <a:r>
              <a:rPr sz="1400" spc="-10" dirty="0" smtClean="0">
                <a:latin typeface="Trebuchet MS" panose="020B0603020202020204" pitchFamily="34" charset="0"/>
                <a:cs typeface="Times New Roman"/>
              </a:rPr>
              <a:t> </a:t>
            </a:r>
            <a:r>
              <a:rPr sz="1400" spc="-5" dirty="0">
                <a:latin typeface="Trebuchet MS" panose="020B0603020202020204" pitchFamily="34" charset="0"/>
                <a:cs typeface="Times New Roman"/>
              </a:rPr>
              <a:t>превышать </a:t>
            </a:r>
            <a:r>
              <a:rPr sz="1400" spc="5" dirty="0">
                <a:latin typeface="Trebuchet MS" panose="020B0603020202020204" pitchFamily="34" charset="0"/>
                <a:cs typeface="Times New Roman"/>
              </a:rPr>
              <a:t>десять </a:t>
            </a:r>
            <a:r>
              <a:rPr sz="1400" spc="-5" dirty="0">
                <a:latin typeface="Trebuchet MS" panose="020B0603020202020204" pitchFamily="34" charset="0"/>
                <a:cs typeface="Times New Roman"/>
              </a:rPr>
              <a:t>процентов </a:t>
            </a:r>
            <a:r>
              <a:rPr sz="1400" spc="-10" dirty="0">
                <a:latin typeface="Trebuchet MS" panose="020B0603020202020204" pitchFamily="34" charset="0"/>
                <a:cs typeface="Times New Roman"/>
              </a:rPr>
              <a:t>общего объема </a:t>
            </a:r>
            <a:r>
              <a:rPr sz="1400" spc="-5" dirty="0">
                <a:latin typeface="Trebuchet MS" panose="020B0603020202020204" pitchFamily="34" charset="0"/>
                <a:cs typeface="Times New Roman"/>
              </a:rPr>
              <a:t>финансового обеспечения, утвержденного </a:t>
            </a:r>
            <a:r>
              <a:rPr sz="1400" dirty="0">
                <a:latin typeface="Trebuchet MS" panose="020B0603020202020204" pitchFamily="34" charset="0"/>
                <a:cs typeface="Times New Roman"/>
              </a:rPr>
              <a:t>на </a:t>
            </a:r>
            <a:r>
              <a:rPr sz="1400" spc="-5" dirty="0">
                <a:latin typeface="Trebuchet MS" panose="020B0603020202020204" pitchFamily="34" charset="0"/>
                <a:cs typeface="Times New Roman"/>
              </a:rPr>
              <a:t>соответствующий  </a:t>
            </a:r>
            <a:r>
              <a:rPr sz="1400" dirty="0">
                <a:latin typeface="Trebuchet MS" panose="020B0603020202020204" pitchFamily="34" charset="0"/>
                <a:cs typeface="Times New Roman"/>
              </a:rPr>
              <a:t>финансовый </a:t>
            </a:r>
            <a:r>
              <a:rPr sz="1400" spc="-15" dirty="0">
                <a:latin typeface="Trebuchet MS" panose="020B0603020202020204" pitchFamily="34" charset="0"/>
                <a:cs typeface="Times New Roman"/>
              </a:rPr>
              <a:t>год, </a:t>
            </a:r>
            <a:r>
              <a:rPr sz="1400" dirty="0">
                <a:latin typeface="Trebuchet MS" panose="020B0603020202020204" pitchFamily="34" charset="0"/>
                <a:cs typeface="Times New Roman"/>
              </a:rPr>
              <a:t>для осуществления </a:t>
            </a:r>
            <a:r>
              <a:rPr sz="1400" spc="-15" dirty="0">
                <a:latin typeface="Trebuchet MS" panose="020B0603020202020204" pitchFamily="34" charset="0"/>
                <a:cs typeface="Times New Roman"/>
              </a:rPr>
              <a:t>заказчиком</a:t>
            </a:r>
            <a:r>
              <a:rPr sz="1400" spc="-65" dirty="0">
                <a:latin typeface="Trebuchet MS" panose="020B0603020202020204" pitchFamily="34" charset="0"/>
                <a:cs typeface="Times New Roman"/>
              </a:rPr>
              <a:t> </a:t>
            </a:r>
            <a:r>
              <a:rPr sz="1400" spc="-5" dirty="0" err="1">
                <a:latin typeface="Trebuchet MS" panose="020B0603020202020204" pitchFamily="34" charset="0"/>
                <a:cs typeface="Times New Roman"/>
              </a:rPr>
              <a:t>закупок</a:t>
            </a:r>
            <a:r>
              <a:rPr sz="1400" spc="-5" dirty="0" smtClean="0">
                <a:latin typeface="Trebuchet MS" panose="020B0603020202020204" pitchFamily="34" charset="0"/>
                <a:cs typeface="Times New Roman"/>
              </a:rPr>
              <a:t>….</a:t>
            </a:r>
            <a:r>
              <a:rPr lang="ru-RU" sz="1400" spc="-5" dirty="0" smtClean="0">
                <a:latin typeface="Trebuchet MS" panose="020B0603020202020204" pitchFamily="34" charset="0"/>
                <a:cs typeface="Times New Roman"/>
              </a:rPr>
              <a:t> </a:t>
            </a:r>
            <a:r>
              <a:rPr sz="1400" dirty="0" err="1" smtClean="0">
                <a:latin typeface="Trebuchet MS" panose="020B0603020202020204" pitchFamily="34" charset="0"/>
                <a:cs typeface="Times New Roman"/>
              </a:rPr>
              <a:t>приняв</a:t>
            </a:r>
            <a:r>
              <a:rPr sz="1400" dirty="0" smtClean="0">
                <a:latin typeface="Trebuchet MS" panose="020B0603020202020204" pitchFamily="34" charset="0"/>
                <a:cs typeface="Times New Roman"/>
              </a:rPr>
              <a:t> </a:t>
            </a:r>
            <a:r>
              <a:rPr sz="1400" spc="-10" dirty="0">
                <a:latin typeface="Trebuchet MS" panose="020B0603020202020204" pitchFamily="34" charset="0"/>
                <a:cs typeface="Times New Roman"/>
              </a:rPr>
              <a:t>во </a:t>
            </a:r>
            <a:r>
              <a:rPr sz="1400" spc="-5" dirty="0">
                <a:latin typeface="Trebuchet MS" panose="020B0603020202020204" pitchFamily="34" charset="0"/>
                <a:cs typeface="Times New Roman"/>
              </a:rPr>
              <a:t>внимание </a:t>
            </a:r>
            <a:r>
              <a:rPr sz="1400" b="1" spc="-5" dirty="0">
                <a:solidFill>
                  <a:srgbClr val="C0504D"/>
                </a:solidFill>
                <a:latin typeface="Trebuchet MS" panose="020B0603020202020204" pitchFamily="34" charset="0"/>
                <a:cs typeface="Times New Roman"/>
              </a:rPr>
              <a:t>временной </a:t>
            </a:r>
            <a:r>
              <a:rPr sz="1400" b="1" dirty="0">
                <a:solidFill>
                  <a:srgbClr val="C0504D"/>
                </a:solidFill>
                <a:latin typeface="Trebuchet MS" panose="020B0603020202020204" pitchFamily="34" charset="0"/>
                <a:cs typeface="Times New Roman"/>
              </a:rPr>
              <a:t>интервал, </a:t>
            </a:r>
            <a:r>
              <a:rPr sz="1400" dirty="0">
                <a:latin typeface="Trebuchet MS" panose="020B0603020202020204" pitchFamily="34" charset="0"/>
                <a:cs typeface="Times New Roman"/>
              </a:rPr>
              <a:t>в </a:t>
            </a:r>
            <a:r>
              <a:rPr sz="1400" spc="-10" dirty="0">
                <a:latin typeface="Trebuchet MS" panose="020B0603020202020204" pitchFamily="34" charset="0"/>
                <a:cs typeface="Times New Roman"/>
              </a:rPr>
              <a:t>течение </a:t>
            </a:r>
            <a:r>
              <a:rPr sz="1400" spc="-25" dirty="0">
                <a:latin typeface="Trebuchet MS" panose="020B0603020202020204" pitchFamily="34" charset="0"/>
                <a:cs typeface="Times New Roman"/>
              </a:rPr>
              <a:t>которого </a:t>
            </a:r>
            <a:r>
              <a:rPr sz="1400" spc="-5" dirty="0">
                <a:latin typeface="Trebuchet MS" panose="020B0603020202020204" pitchFamily="34" charset="0"/>
                <a:cs typeface="Times New Roman"/>
              </a:rPr>
              <a:t>заключались </a:t>
            </a:r>
            <a:r>
              <a:rPr sz="1400" spc="-10" dirty="0">
                <a:latin typeface="Trebuchet MS" panose="020B0603020202020204" pitchFamily="34" charset="0"/>
                <a:cs typeface="Times New Roman"/>
              </a:rPr>
              <a:t>договоры</a:t>
            </a:r>
            <a:r>
              <a:rPr sz="1400" b="1" spc="-10" dirty="0">
                <a:solidFill>
                  <a:srgbClr val="C0504D"/>
                </a:solidFill>
                <a:latin typeface="Trebuchet MS" panose="020B0603020202020204" pitchFamily="34" charset="0"/>
                <a:cs typeface="Times New Roman"/>
              </a:rPr>
              <a:t>, </a:t>
            </a:r>
            <a:r>
              <a:rPr sz="1400" b="1" spc="-5" dirty="0">
                <a:solidFill>
                  <a:srgbClr val="C0504D"/>
                </a:solidFill>
                <a:latin typeface="Trebuchet MS" panose="020B0603020202020204" pitchFamily="34" charset="0"/>
                <a:cs typeface="Times New Roman"/>
              </a:rPr>
              <a:t>единую </a:t>
            </a:r>
            <a:r>
              <a:rPr sz="1400" b="1" dirty="0">
                <a:solidFill>
                  <a:srgbClr val="C0504D"/>
                </a:solidFill>
                <a:latin typeface="Trebuchet MS" panose="020B0603020202020204" pitchFamily="34" charset="0"/>
                <a:cs typeface="Times New Roman"/>
              </a:rPr>
              <a:t>цель </a:t>
            </a:r>
            <a:r>
              <a:rPr sz="1400" b="1" spc="-5" dirty="0">
                <a:solidFill>
                  <a:srgbClr val="C0504D"/>
                </a:solidFill>
                <a:latin typeface="Trebuchet MS" panose="020B0603020202020204" pitchFamily="34" charset="0"/>
                <a:cs typeface="Times New Roman"/>
              </a:rPr>
              <a:t>всех </a:t>
            </a:r>
            <a:r>
              <a:rPr sz="1400" b="1" spc="135" dirty="0">
                <a:solidFill>
                  <a:srgbClr val="C0504D"/>
                </a:solidFill>
                <a:latin typeface="Trebuchet MS" panose="020B0603020202020204" pitchFamily="34" charset="0"/>
                <a:cs typeface="Times New Roman"/>
              </a:rPr>
              <a:t> </a:t>
            </a:r>
            <a:r>
              <a:rPr sz="1400" b="1" spc="-15" dirty="0">
                <a:solidFill>
                  <a:srgbClr val="C0504D"/>
                </a:solidFill>
                <a:latin typeface="Trebuchet MS" panose="020B0603020202020204" pitchFamily="34" charset="0"/>
                <a:cs typeface="Times New Roman"/>
              </a:rPr>
              <a:t>договоров,</a:t>
            </a:r>
            <a:endParaRPr sz="1400" dirty="0">
              <a:latin typeface="Trebuchet MS" panose="020B0603020202020204" pitchFamily="34" charset="0"/>
              <a:cs typeface="Times New Roman"/>
            </a:endParaRPr>
          </a:p>
          <a:p>
            <a:pPr marL="12700">
              <a:lnSpc>
                <a:spcPct val="80000"/>
              </a:lnSpc>
            </a:pPr>
            <a:r>
              <a:rPr sz="1400" b="1" spc="-5" dirty="0">
                <a:solidFill>
                  <a:srgbClr val="C0504D"/>
                </a:solidFill>
                <a:latin typeface="Trebuchet MS" panose="020B0603020202020204" pitchFamily="34" charset="0"/>
                <a:cs typeface="Times New Roman"/>
              </a:rPr>
              <a:t>тождественность</a:t>
            </a:r>
            <a:r>
              <a:rPr sz="1400" b="1" spc="275" dirty="0">
                <a:solidFill>
                  <a:srgbClr val="C0504D"/>
                </a:solidFill>
                <a:latin typeface="Trebuchet MS" panose="020B0603020202020204" pitchFamily="34" charset="0"/>
                <a:cs typeface="Times New Roman"/>
              </a:rPr>
              <a:t> </a:t>
            </a:r>
            <a:r>
              <a:rPr sz="1400" b="1" dirty="0">
                <a:solidFill>
                  <a:srgbClr val="C0504D"/>
                </a:solidFill>
                <a:latin typeface="Trebuchet MS" panose="020B0603020202020204" pitchFamily="34" charset="0"/>
                <a:cs typeface="Times New Roman"/>
              </a:rPr>
              <a:t>предмета,</a:t>
            </a:r>
            <a:r>
              <a:rPr sz="1400" b="1" spc="265" dirty="0">
                <a:solidFill>
                  <a:srgbClr val="C0504D"/>
                </a:solidFill>
                <a:latin typeface="Trebuchet MS" panose="020B0603020202020204" pitchFamily="34" charset="0"/>
                <a:cs typeface="Times New Roman"/>
              </a:rPr>
              <a:t> </a:t>
            </a:r>
            <a:r>
              <a:rPr sz="1400" spc="-45" dirty="0">
                <a:latin typeface="Trebuchet MS" panose="020B0603020202020204" pitchFamily="34" charset="0"/>
                <a:cs typeface="Times New Roman"/>
              </a:rPr>
              <a:t>суд </a:t>
            </a:r>
            <a:r>
              <a:rPr sz="1400" spc="-35" dirty="0">
                <a:latin typeface="Trebuchet MS" panose="020B0603020202020204" pitchFamily="34" charset="0"/>
                <a:cs typeface="Times New Roman"/>
              </a:rPr>
              <a:t> </a:t>
            </a:r>
            <a:r>
              <a:rPr sz="1400" spc="-5" dirty="0">
                <a:latin typeface="Trebuchet MS" panose="020B0603020202020204" pitchFamily="34" charset="0"/>
                <a:cs typeface="Times New Roman"/>
              </a:rPr>
              <a:t>первой</a:t>
            </a:r>
            <a:r>
              <a:rPr sz="1400" spc="275" dirty="0">
                <a:latin typeface="Trebuchet MS" panose="020B0603020202020204" pitchFamily="34" charset="0"/>
                <a:cs typeface="Times New Roman"/>
              </a:rPr>
              <a:t> </a:t>
            </a:r>
            <a:r>
              <a:rPr sz="1400" dirty="0">
                <a:latin typeface="Trebuchet MS" panose="020B0603020202020204" pitchFamily="34" charset="0"/>
                <a:cs typeface="Times New Roman"/>
              </a:rPr>
              <a:t>инстанции</a:t>
            </a:r>
            <a:r>
              <a:rPr sz="1400" spc="275" dirty="0">
                <a:latin typeface="Trebuchet MS" panose="020B0603020202020204" pitchFamily="34" charset="0"/>
                <a:cs typeface="Times New Roman"/>
              </a:rPr>
              <a:t> </a:t>
            </a:r>
            <a:r>
              <a:rPr sz="1400" spc="-5" dirty="0">
                <a:latin typeface="Trebuchet MS" panose="020B0603020202020204" pitchFamily="34" charset="0"/>
                <a:cs typeface="Times New Roman"/>
              </a:rPr>
              <a:t>пришел</a:t>
            </a:r>
            <a:r>
              <a:rPr sz="1400" spc="265" dirty="0">
                <a:latin typeface="Trebuchet MS" panose="020B0603020202020204" pitchFamily="34" charset="0"/>
                <a:cs typeface="Times New Roman"/>
              </a:rPr>
              <a:t> </a:t>
            </a:r>
            <a:r>
              <a:rPr sz="1400" dirty="0">
                <a:latin typeface="Trebuchet MS" panose="020B0603020202020204" pitchFamily="34" charset="0"/>
                <a:cs typeface="Times New Roman"/>
              </a:rPr>
              <a:t>к</a:t>
            </a:r>
            <a:r>
              <a:rPr sz="1400" spc="265" dirty="0">
                <a:latin typeface="Trebuchet MS" panose="020B0603020202020204" pitchFamily="34" charset="0"/>
                <a:cs typeface="Times New Roman"/>
              </a:rPr>
              <a:t> </a:t>
            </a:r>
            <a:r>
              <a:rPr sz="1400" spc="-5" dirty="0">
                <a:latin typeface="Trebuchet MS" panose="020B0603020202020204" pitchFamily="34" charset="0"/>
                <a:cs typeface="Times New Roman"/>
              </a:rPr>
              <a:t>правильному</a:t>
            </a:r>
            <a:r>
              <a:rPr sz="1400" spc="245" dirty="0">
                <a:latin typeface="Trebuchet MS" panose="020B0603020202020204" pitchFamily="34" charset="0"/>
                <a:cs typeface="Times New Roman"/>
              </a:rPr>
              <a:t> </a:t>
            </a:r>
            <a:r>
              <a:rPr sz="1400" spc="-10" dirty="0">
                <a:latin typeface="Trebuchet MS" panose="020B0603020202020204" pitchFamily="34" charset="0"/>
                <a:cs typeface="Times New Roman"/>
              </a:rPr>
              <a:t>выводу</a:t>
            </a:r>
            <a:r>
              <a:rPr sz="1400" spc="254" dirty="0">
                <a:latin typeface="Trebuchet MS" panose="020B0603020202020204" pitchFamily="34" charset="0"/>
                <a:cs typeface="Times New Roman"/>
              </a:rPr>
              <a:t> </a:t>
            </a:r>
            <a:r>
              <a:rPr sz="1400" dirty="0">
                <a:latin typeface="Trebuchet MS" panose="020B0603020202020204" pitchFamily="34" charset="0"/>
                <a:cs typeface="Times New Roman"/>
              </a:rPr>
              <a:t>об</a:t>
            </a:r>
            <a:r>
              <a:rPr sz="1400" spc="270" dirty="0">
                <a:latin typeface="Trebuchet MS" panose="020B0603020202020204" pitchFamily="34" charset="0"/>
                <a:cs typeface="Times New Roman"/>
              </a:rPr>
              <a:t> </a:t>
            </a:r>
            <a:r>
              <a:rPr sz="1400" spc="-10" dirty="0">
                <a:latin typeface="Trebuchet MS" panose="020B0603020202020204" pitchFamily="34" charset="0"/>
                <a:cs typeface="Times New Roman"/>
              </a:rPr>
              <a:t>умышленном</a:t>
            </a:r>
            <a:r>
              <a:rPr sz="1400" spc="254" dirty="0">
                <a:latin typeface="Trebuchet MS" panose="020B0603020202020204" pitchFamily="34" charset="0"/>
                <a:cs typeface="Times New Roman"/>
              </a:rPr>
              <a:t> </a:t>
            </a:r>
            <a:r>
              <a:rPr sz="1400" spc="-5" dirty="0">
                <a:latin typeface="Trebuchet MS" panose="020B0603020202020204" pitchFamily="34" charset="0"/>
                <a:cs typeface="Times New Roman"/>
              </a:rPr>
              <a:t>"</a:t>
            </a:r>
            <a:r>
              <a:rPr sz="1400" spc="-5" dirty="0" err="1" smtClean="0">
                <a:latin typeface="Trebuchet MS" panose="020B0603020202020204" pitchFamily="34" charset="0"/>
                <a:cs typeface="Times New Roman"/>
              </a:rPr>
              <a:t>дроблении</a:t>
            </a:r>
            <a:r>
              <a:rPr sz="1400" spc="-5" dirty="0" smtClean="0">
                <a:latin typeface="Trebuchet MS" panose="020B0603020202020204" pitchFamily="34" charset="0"/>
                <a:cs typeface="Times New Roman"/>
              </a:rPr>
              <a:t>"</a:t>
            </a:r>
            <a:r>
              <a:rPr lang="ru-RU" sz="1400" spc="-5"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объекта</a:t>
            </a:r>
            <a:r>
              <a:rPr sz="1400" spc="150" dirty="0" smtClean="0">
                <a:latin typeface="Trebuchet MS" panose="020B0603020202020204" pitchFamily="34" charset="0"/>
                <a:cs typeface="Times New Roman"/>
              </a:rPr>
              <a:t> </a:t>
            </a:r>
            <a:r>
              <a:rPr sz="1400" spc="-5" dirty="0">
                <a:latin typeface="Trebuchet MS" panose="020B0603020202020204" pitchFamily="34" charset="0"/>
                <a:cs typeface="Times New Roman"/>
              </a:rPr>
              <a:t>закупки</a:t>
            </a:r>
            <a:r>
              <a:rPr sz="1400" spc="155" dirty="0">
                <a:latin typeface="Trebuchet MS" panose="020B0603020202020204" pitchFamily="34" charset="0"/>
                <a:cs typeface="Times New Roman"/>
              </a:rPr>
              <a:t> </a:t>
            </a:r>
            <a:r>
              <a:rPr sz="1400" dirty="0">
                <a:latin typeface="Trebuchet MS" panose="020B0603020202020204" pitchFamily="34" charset="0"/>
                <a:cs typeface="Times New Roman"/>
              </a:rPr>
              <a:t>с</a:t>
            </a:r>
            <a:r>
              <a:rPr sz="1400" spc="145" dirty="0">
                <a:latin typeface="Trebuchet MS" panose="020B0603020202020204" pitchFamily="34" charset="0"/>
                <a:cs typeface="Times New Roman"/>
              </a:rPr>
              <a:t> </a:t>
            </a:r>
            <a:r>
              <a:rPr sz="1400" dirty="0">
                <a:latin typeface="Trebuchet MS" panose="020B0603020202020204" pitchFamily="34" charset="0"/>
                <a:cs typeface="Times New Roman"/>
              </a:rPr>
              <a:t>целью</a:t>
            </a:r>
            <a:r>
              <a:rPr sz="1400" spc="155" dirty="0">
                <a:latin typeface="Trebuchet MS" panose="020B0603020202020204" pitchFamily="34" charset="0"/>
                <a:cs typeface="Times New Roman"/>
              </a:rPr>
              <a:t> </a:t>
            </a:r>
            <a:r>
              <a:rPr sz="1400" spc="-10" dirty="0">
                <a:latin typeface="Trebuchet MS" panose="020B0603020202020204" pitchFamily="34" charset="0"/>
                <a:cs typeface="Times New Roman"/>
              </a:rPr>
              <a:t>преодоления</a:t>
            </a:r>
            <a:r>
              <a:rPr sz="1400" spc="155" dirty="0">
                <a:latin typeface="Trebuchet MS" panose="020B0603020202020204" pitchFamily="34" charset="0"/>
                <a:cs typeface="Times New Roman"/>
              </a:rPr>
              <a:t> </a:t>
            </a:r>
            <a:r>
              <a:rPr sz="1400" spc="-5" dirty="0">
                <a:latin typeface="Trebuchet MS" panose="020B0603020202020204" pitchFamily="34" charset="0"/>
                <a:cs typeface="Times New Roman"/>
              </a:rPr>
              <a:t>требований</a:t>
            </a:r>
            <a:r>
              <a:rPr sz="1400" spc="155" dirty="0">
                <a:latin typeface="Trebuchet MS" panose="020B0603020202020204" pitchFamily="34" charset="0"/>
                <a:cs typeface="Times New Roman"/>
              </a:rPr>
              <a:t> </a:t>
            </a:r>
            <a:r>
              <a:rPr sz="1400" spc="-10" dirty="0">
                <a:latin typeface="Trebuchet MS" panose="020B0603020202020204" pitchFamily="34" charset="0"/>
                <a:cs typeface="Times New Roman"/>
              </a:rPr>
              <a:t>Положения</a:t>
            </a:r>
            <a:r>
              <a:rPr sz="1400" spc="150" dirty="0">
                <a:latin typeface="Trebuchet MS" panose="020B0603020202020204" pitchFamily="34" charset="0"/>
                <a:cs typeface="Times New Roman"/>
              </a:rPr>
              <a:t> </a:t>
            </a:r>
            <a:r>
              <a:rPr sz="1400" dirty="0">
                <a:latin typeface="Trebuchet MS" panose="020B0603020202020204" pitchFamily="34" charset="0"/>
                <a:cs typeface="Times New Roman"/>
              </a:rPr>
              <a:t>о</a:t>
            </a:r>
            <a:r>
              <a:rPr sz="1400" spc="150" dirty="0">
                <a:latin typeface="Trebuchet MS" panose="020B0603020202020204" pitchFamily="34" charset="0"/>
                <a:cs typeface="Times New Roman"/>
              </a:rPr>
              <a:t> </a:t>
            </a:r>
            <a:r>
              <a:rPr sz="1400" spc="-10" dirty="0">
                <a:latin typeface="Trebuchet MS" panose="020B0603020202020204" pitchFamily="34" charset="0"/>
                <a:cs typeface="Times New Roman"/>
              </a:rPr>
              <a:t>закупках</a:t>
            </a:r>
            <a:r>
              <a:rPr sz="1400" spc="155" dirty="0">
                <a:latin typeface="Trebuchet MS" panose="020B0603020202020204" pitchFamily="34" charset="0"/>
                <a:cs typeface="Times New Roman"/>
              </a:rPr>
              <a:t> </a:t>
            </a:r>
            <a:r>
              <a:rPr sz="1400" dirty="0">
                <a:latin typeface="Trebuchet MS" panose="020B0603020202020204" pitchFamily="34" charset="0"/>
                <a:cs typeface="Times New Roman"/>
              </a:rPr>
              <a:t>о</a:t>
            </a:r>
            <a:r>
              <a:rPr sz="1400" spc="150" dirty="0">
                <a:latin typeface="Trebuchet MS" panose="020B0603020202020204" pitchFamily="34" charset="0"/>
                <a:cs typeface="Times New Roman"/>
              </a:rPr>
              <a:t> </a:t>
            </a:r>
            <a:r>
              <a:rPr sz="1400" spc="-5" dirty="0">
                <a:latin typeface="Trebuchet MS" panose="020B0603020202020204" pitchFamily="34" charset="0"/>
                <a:cs typeface="Times New Roman"/>
              </a:rPr>
              <a:t>возможности</a:t>
            </a:r>
            <a:r>
              <a:rPr sz="1400" spc="155" dirty="0">
                <a:latin typeface="Trebuchet MS" panose="020B0603020202020204" pitchFamily="34" charset="0"/>
                <a:cs typeface="Times New Roman"/>
              </a:rPr>
              <a:t> </a:t>
            </a:r>
            <a:r>
              <a:rPr sz="1400" dirty="0">
                <a:latin typeface="Trebuchet MS" panose="020B0603020202020204" pitchFamily="34" charset="0"/>
                <a:cs typeface="Times New Roman"/>
              </a:rPr>
              <a:t>осуществления</a:t>
            </a:r>
            <a:r>
              <a:rPr sz="1400" spc="155" dirty="0">
                <a:latin typeface="Trebuchet MS" panose="020B0603020202020204" pitchFamily="34" charset="0"/>
                <a:cs typeface="Times New Roman"/>
              </a:rPr>
              <a:t> </a:t>
            </a:r>
            <a:r>
              <a:rPr sz="1400" spc="-5" dirty="0" err="1">
                <a:latin typeface="Trebuchet MS" panose="020B0603020202020204" pitchFamily="34" charset="0"/>
                <a:cs typeface="Times New Roman"/>
              </a:rPr>
              <a:t>закупки</a:t>
            </a:r>
            <a:r>
              <a:rPr sz="1400" spc="155" dirty="0">
                <a:latin typeface="Trebuchet MS" panose="020B0603020202020204" pitchFamily="34" charset="0"/>
                <a:cs typeface="Times New Roman"/>
              </a:rPr>
              <a:t> </a:t>
            </a:r>
            <a:r>
              <a:rPr sz="1400" dirty="0" smtClean="0">
                <a:latin typeface="Trebuchet MS" panose="020B0603020202020204" pitchFamily="34" charset="0"/>
                <a:cs typeface="Times New Roman"/>
              </a:rPr>
              <a:t>у</a:t>
            </a:r>
            <a:r>
              <a:rPr lang="ru-RU" sz="1400" dirty="0" smtClean="0">
                <a:latin typeface="Trebuchet MS" panose="020B0603020202020204" pitchFamily="34" charset="0"/>
                <a:cs typeface="Times New Roman"/>
              </a:rPr>
              <a:t> </a:t>
            </a:r>
            <a:r>
              <a:rPr sz="1400" spc="-5" dirty="0" err="1" smtClean="0">
                <a:latin typeface="Trebuchet MS" panose="020B0603020202020204" pitchFamily="34" charset="0"/>
                <a:cs typeface="Times New Roman"/>
              </a:rPr>
              <a:t>единственного</a:t>
            </a:r>
            <a:r>
              <a:rPr sz="1400" spc="-5" dirty="0" smtClean="0">
                <a:latin typeface="Trebuchet MS" panose="020B0603020202020204" pitchFamily="34" charset="0"/>
                <a:cs typeface="Times New Roman"/>
              </a:rPr>
              <a:t> </a:t>
            </a:r>
            <a:r>
              <a:rPr sz="1400" dirty="0">
                <a:latin typeface="Trebuchet MS" panose="020B0603020202020204" pitchFamily="34" charset="0"/>
                <a:cs typeface="Times New Roman"/>
              </a:rPr>
              <a:t>поставщика на </a:t>
            </a:r>
            <a:r>
              <a:rPr sz="1400" spc="-40" dirty="0">
                <a:latin typeface="Trebuchet MS" panose="020B0603020202020204" pitchFamily="34" charset="0"/>
                <a:cs typeface="Times New Roman"/>
              </a:rPr>
              <a:t>сумму, </a:t>
            </a:r>
            <a:r>
              <a:rPr sz="1400" dirty="0">
                <a:latin typeface="Trebuchet MS" panose="020B0603020202020204" pitchFamily="34" charset="0"/>
                <a:cs typeface="Times New Roman"/>
              </a:rPr>
              <a:t>не превышающую </a:t>
            </a:r>
            <a:r>
              <a:rPr sz="1400" spc="5" dirty="0">
                <a:latin typeface="Trebuchet MS" panose="020B0603020202020204" pitchFamily="34" charset="0"/>
                <a:cs typeface="Times New Roman"/>
              </a:rPr>
              <a:t>600 000</a:t>
            </a:r>
            <a:r>
              <a:rPr sz="1400" spc="-15" dirty="0">
                <a:latin typeface="Trebuchet MS" panose="020B0603020202020204" pitchFamily="34" charset="0"/>
                <a:cs typeface="Times New Roman"/>
              </a:rPr>
              <a:t> руб.</a:t>
            </a:r>
            <a:endParaRPr sz="1400" dirty="0">
              <a:latin typeface="Trebuchet MS" panose="020B0603020202020204" pitchFamily="34" charset="0"/>
              <a:cs typeface="Times New Roman"/>
            </a:endParaRPr>
          </a:p>
          <a:p>
            <a:pPr marL="12700">
              <a:lnSpc>
                <a:spcPct val="80000"/>
              </a:lnSpc>
            </a:pPr>
            <a:r>
              <a:rPr sz="1400" spc="-5" dirty="0">
                <a:latin typeface="Trebuchet MS" panose="020B0603020202020204" pitchFamily="34" charset="0"/>
                <a:cs typeface="Times New Roman"/>
              </a:rPr>
              <a:t>При   </a:t>
            </a:r>
            <a:r>
              <a:rPr sz="1400" spc="-10" dirty="0">
                <a:latin typeface="Trebuchet MS" panose="020B0603020202020204" pitchFamily="34" charset="0"/>
                <a:cs typeface="Times New Roman"/>
              </a:rPr>
              <a:t>изложенных   </a:t>
            </a:r>
            <a:r>
              <a:rPr sz="1400" spc="-5" dirty="0">
                <a:latin typeface="Trebuchet MS" panose="020B0603020202020204" pitchFamily="34" charset="0"/>
                <a:cs typeface="Times New Roman"/>
              </a:rPr>
              <a:t>обстоятельствах,   учитывая,   </a:t>
            </a:r>
            <a:r>
              <a:rPr sz="1400" spc="-10" dirty="0">
                <a:latin typeface="Trebuchet MS" panose="020B0603020202020204" pitchFamily="34" charset="0"/>
                <a:cs typeface="Times New Roman"/>
              </a:rPr>
              <a:t>что   </a:t>
            </a:r>
            <a:r>
              <a:rPr sz="1400" spc="-15" dirty="0">
                <a:latin typeface="Trebuchet MS" panose="020B0603020202020204" pitchFamily="34" charset="0"/>
                <a:cs typeface="Times New Roman"/>
              </a:rPr>
              <a:t>поскольку   </a:t>
            </a:r>
            <a:r>
              <a:rPr sz="1400" spc="-5" dirty="0">
                <a:latin typeface="Trebuchet MS" panose="020B0603020202020204" pitchFamily="34" charset="0"/>
                <a:cs typeface="Times New Roman"/>
              </a:rPr>
              <a:t>стороны   </a:t>
            </a:r>
            <a:r>
              <a:rPr sz="1400" spc="-10" dirty="0">
                <a:latin typeface="Trebuchet MS" panose="020B0603020202020204" pitchFamily="34" charset="0"/>
                <a:cs typeface="Times New Roman"/>
              </a:rPr>
              <a:t>договоров   </a:t>
            </a:r>
            <a:r>
              <a:rPr sz="1400" spc="-5" dirty="0">
                <a:latin typeface="Trebuchet MS" panose="020B0603020202020204" pitchFamily="34" charset="0"/>
                <a:cs typeface="Times New Roman"/>
              </a:rPr>
              <a:t>совершали   </a:t>
            </a:r>
            <a:r>
              <a:rPr sz="1400" dirty="0">
                <a:latin typeface="Trebuchet MS" panose="020B0603020202020204" pitchFamily="34" charset="0"/>
                <a:cs typeface="Times New Roman"/>
              </a:rPr>
              <a:t>действия   </a:t>
            </a:r>
            <a:r>
              <a:rPr sz="1400" dirty="0" err="1">
                <a:latin typeface="Trebuchet MS" panose="020B0603020202020204" pitchFamily="34" charset="0"/>
                <a:cs typeface="Times New Roman"/>
              </a:rPr>
              <a:t>по</a:t>
            </a:r>
            <a:r>
              <a:rPr sz="1400" spc="190" dirty="0">
                <a:latin typeface="Trebuchet MS" panose="020B0603020202020204" pitchFamily="34" charset="0"/>
                <a:cs typeface="Times New Roman"/>
              </a:rPr>
              <a:t> </a:t>
            </a:r>
            <a:r>
              <a:rPr sz="1400" spc="-10" dirty="0" err="1" smtClean="0">
                <a:latin typeface="Trebuchet MS" panose="020B0603020202020204" pitchFamily="34" charset="0"/>
                <a:cs typeface="Times New Roman"/>
              </a:rPr>
              <a:t>их</a:t>
            </a:r>
            <a:r>
              <a:rPr lang="ru-RU" sz="1400" spc="-10" dirty="0" smtClean="0">
                <a:latin typeface="Trebuchet MS" panose="020B0603020202020204" pitchFamily="34" charset="0"/>
                <a:cs typeface="Times New Roman"/>
              </a:rPr>
              <a:t> </a:t>
            </a:r>
            <a:r>
              <a:rPr sz="1400" spc="-5" dirty="0" err="1" smtClean="0">
                <a:latin typeface="Trebuchet MS" panose="020B0603020202020204" pitchFamily="34" charset="0"/>
                <a:cs typeface="Times New Roman"/>
              </a:rPr>
              <a:t>заключению</a:t>
            </a:r>
            <a:r>
              <a:rPr sz="1400" spc="80" dirty="0" smtClean="0">
                <a:latin typeface="Trebuchet MS" panose="020B0603020202020204" pitchFamily="34" charset="0"/>
                <a:cs typeface="Times New Roman"/>
              </a:rPr>
              <a:t> </a:t>
            </a:r>
            <a:r>
              <a:rPr sz="1400" dirty="0">
                <a:latin typeface="Trebuchet MS" panose="020B0603020202020204" pitchFamily="34" charset="0"/>
                <a:cs typeface="Times New Roman"/>
              </a:rPr>
              <a:t>и</a:t>
            </a:r>
            <a:r>
              <a:rPr sz="1400" spc="90" dirty="0">
                <a:latin typeface="Trebuchet MS" panose="020B0603020202020204" pitchFamily="34" charset="0"/>
                <a:cs typeface="Times New Roman"/>
              </a:rPr>
              <a:t> </a:t>
            </a:r>
            <a:r>
              <a:rPr sz="1400" spc="-5" dirty="0">
                <a:latin typeface="Trebuchet MS" panose="020B0603020202020204" pitchFamily="34" charset="0"/>
                <a:cs typeface="Times New Roman"/>
              </a:rPr>
              <a:t>исполнению</a:t>
            </a:r>
            <a:r>
              <a:rPr sz="1400" spc="80" dirty="0">
                <a:latin typeface="Trebuchet MS" panose="020B0603020202020204" pitchFamily="34" charset="0"/>
                <a:cs typeface="Times New Roman"/>
              </a:rPr>
              <a:t> </a:t>
            </a:r>
            <a:r>
              <a:rPr sz="1400" dirty="0">
                <a:latin typeface="Trebuchet MS" panose="020B0603020202020204" pitchFamily="34" charset="0"/>
                <a:cs typeface="Times New Roman"/>
              </a:rPr>
              <a:t>в</a:t>
            </a:r>
            <a:r>
              <a:rPr sz="1400" spc="80" dirty="0">
                <a:latin typeface="Trebuchet MS" panose="020B0603020202020204" pitchFamily="34" charset="0"/>
                <a:cs typeface="Times New Roman"/>
              </a:rPr>
              <a:t> </a:t>
            </a:r>
            <a:r>
              <a:rPr sz="1400" spc="-5" dirty="0">
                <a:latin typeface="Trebuchet MS" panose="020B0603020202020204" pitchFamily="34" charset="0"/>
                <a:cs typeface="Times New Roman"/>
              </a:rPr>
              <a:t>нарушение</a:t>
            </a:r>
            <a:r>
              <a:rPr sz="1400" spc="85" dirty="0">
                <a:latin typeface="Trebuchet MS" panose="020B0603020202020204" pitchFamily="34" charset="0"/>
                <a:cs typeface="Times New Roman"/>
              </a:rPr>
              <a:t> </a:t>
            </a:r>
            <a:r>
              <a:rPr sz="1400" dirty="0">
                <a:latin typeface="Trebuchet MS" panose="020B0603020202020204" pitchFamily="34" charset="0"/>
                <a:cs typeface="Times New Roman"/>
              </a:rPr>
              <a:t>требований</a:t>
            </a:r>
            <a:r>
              <a:rPr sz="1400" spc="80" dirty="0">
                <a:latin typeface="Trebuchet MS" panose="020B0603020202020204" pitchFamily="34" charset="0"/>
                <a:cs typeface="Times New Roman"/>
              </a:rPr>
              <a:t> </a:t>
            </a:r>
            <a:r>
              <a:rPr sz="1400" spc="-15" dirty="0">
                <a:latin typeface="Trebuchet MS" panose="020B0603020202020204" pitchFamily="34" charset="0"/>
                <a:cs typeface="Times New Roman"/>
              </a:rPr>
              <a:t>Закона</a:t>
            </a:r>
            <a:r>
              <a:rPr sz="1400" spc="90" dirty="0">
                <a:latin typeface="Trebuchet MS" panose="020B0603020202020204" pitchFamily="34" charset="0"/>
                <a:cs typeface="Times New Roman"/>
              </a:rPr>
              <a:t> </a:t>
            </a:r>
            <a:r>
              <a:rPr sz="1400" dirty="0">
                <a:latin typeface="Trebuchet MS" panose="020B0603020202020204" pitchFamily="34" charset="0"/>
                <a:cs typeface="Times New Roman"/>
              </a:rPr>
              <a:t>N</a:t>
            </a:r>
            <a:r>
              <a:rPr sz="1400" spc="75" dirty="0">
                <a:latin typeface="Trebuchet MS" panose="020B0603020202020204" pitchFamily="34" charset="0"/>
                <a:cs typeface="Times New Roman"/>
              </a:rPr>
              <a:t> </a:t>
            </a:r>
            <a:r>
              <a:rPr sz="1400" spc="-5" dirty="0">
                <a:latin typeface="Trebuchet MS" panose="020B0603020202020204" pitchFamily="34" charset="0"/>
                <a:cs typeface="Times New Roman"/>
              </a:rPr>
              <a:t>223-ФЗ</a:t>
            </a:r>
            <a:r>
              <a:rPr sz="1400" spc="90" dirty="0">
                <a:latin typeface="Trebuchet MS" panose="020B0603020202020204" pitchFamily="34" charset="0"/>
                <a:cs typeface="Times New Roman"/>
              </a:rPr>
              <a:t> </a:t>
            </a:r>
            <a:r>
              <a:rPr sz="1400" dirty="0">
                <a:latin typeface="Trebuchet MS" panose="020B0603020202020204" pitchFamily="34" charset="0"/>
                <a:cs typeface="Times New Roman"/>
              </a:rPr>
              <a:t>и</a:t>
            </a:r>
            <a:r>
              <a:rPr sz="1400" spc="90" dirty="0">
                <a:latin typeface="Trebuchet MS" panose="020B0603020202020204" pitchFamily="34" charset="0"/>
                <a:cs typeface="Times New Roman"/>
              </a:rPr>
              <a:t> </a:t>
            </a:r>
            <a:r>
              <a:rPr sz="1400" spc="-10" dirty="0" err="1">
                <a:latin typeface="Trebuchet MS" panose="020B0603020202020204" pitchFamily="34" charset="0"/>
                <a:cs typeface="Times New Roman"/>
              </a:rPr>
              <a:t>Положения</a:t>
            </a:r>
            <a:r>
              <a:rPr sz="1400" spc="85" dirty="0">
                <a:latin typeface="Trebuchet MS" panose="020B0603020202020204" pitchFamily="34" charset="0"/>
                <a:cs typeface="Times New Roman"/>
              </a:rPr>
              <a:t> </a:t>
            </a:r>
            <a:r>
              <a:rPr sz="1400" spc="-15" dirty="0" err="1" smtClean="0">
                <a:latin typeface="Trebuchet MS" panose="020B0603020202020204" pitchFamily="34" charset="0"/>
                <a:cs typeface="Times New Roman"/>
              </a:rPr>
              <a:t>заказчика</a:t>
            </a:r>
            <a:r>
              <a:rPr sz="1400" spc="85" dirty="0" smtClean="0">
                <a:latin typeface="Trebuchet MS" panose="020B0603020202020204" pitchFamily="34" charset="0"/>
                <a:cs typeface="Times New Roman"/>
              </a:rPr>
              <a:t> </a:t>
            </a:r>
            <a:r>
              <a:rPr sz="1400" dirty="0">
                <a:latin typeface="Trebuchet MS" panose="020B0603020202020204" pitchFamily="34" charset="0"/>
                <a:cs typeface="Times New Roman"/>
              </a:rPr>
              <a:t>о</a:t>
            </a:r>
            <a:r>
              <a:rPr sz="1400" spc="90" dirty="0">
                <a:latin typeface="Trebuchet MS" panose="020B0603020202020204" pitchFamily="34" charset="0"/>
                <a:cs typeface="Times New Roman"/>
              </a:rPr>
              <a:t> </a:t>
            </a:r>
            <a:r>
              <a:rPr sz="1400" spc="-10" dirty="0">
                <a:latin typeface="Trebuchet MS" panose="020B0603020202020204" pitchFamily="34" charset="0"/>
                <a:cs typeface="Times New Roman"/>
              </a:rPr>
              <a:t>закупке,</a:t>
            </a:r>
            <a:r>
              <a:rPr sz="1400" spc="80" dirty="0">
                <a:latin typeface="Trebuchet MS" panose="020B0603020202020204" pitchFamily="34" charset="0"/>
                <a:cs typeface="Times New Roman"/>
              </a:rPr>
              <a:t> </a:t>
            </a:r>
            <a:r>
              <a:rPr sz="1400" spc="-40" dirty="0" err="1">
                <a:latin typeface="Trebuchet MS" panose="020B0603020202020204" pitchFamily="34" charset="0"/>
                <a:cs typeface="Times New Roman"/>
              </a:rPr>
              <a:t>суд</a:t>
            </a:r>
            <a:r>
              <a:rPr sz="1400" spc="90" dirty="0">
                <a:latin typeface="Trebuchet MS" panose="020B0603020202020204" pitchFamily="34" charset="0"/>
                <a:cs typeface="Times New Roman"/>
              </a:rPr>
              <a:t> </a:t>
            </a:r>
            <a:r>
              <a:rPr sz="1400" spc="-5" dirty="0" err="1" smtClean="0">
                <a:latin typeface="Trebuchet MS" panose="020B0603020202020204" pitchFamily="34" charset="0"/>
                <a:cs typeface="Times New Roman"/>
              </a:rPr>
              <a:t>первой</a:t>
            </a:r>
            <a:r>
              <a:rPr lang="ru-RU" sz="1400" spc="-5" dirty="0" smtClean="0">
                <a:latin typeface="Trebuchet MS" panose="020B0603020202020204" pitchFamily="34" charset="0"/>
                <a:cs typeface="Times New Roman"/>
              </a:rPr>
              <a:t> </a:t>
            </a:r>
            <a:r>
              <a:rPr sz="1400" dirty="0" err="1" smtClean="0">
                <a:latin typeface="Trebuchet MS" panose="020B0603020202020204" pitchFamily="34" charset="0"/>
                <a:cs typeface="Times New Roman"/>
              </a:rPr>
              <a:t>инстанции</a:t>
            </a:r>
            <a:r>
              <a:rPr lang="ru-RU" sz="1400" dirty="0">
                <a:latin typeface="Trebuchet MS" panose="020B0603020202020204" pitchFamily="34" charset="0"/>
                <a:cs typeface="Times New Roman"/>
              </a:rPr>
              <a:t> </a:t>
            </a:r>
            <a:r>
              <a:rPr sz="1400" dirty="0" err="1" smtClean="0">
                <a:latin typeface="Trebuchet MS" panose="020B0603020202020204" pitchFamily="34" charset="0"/>
                <a:cs typeface="Times New Roman"/>
              </a:rPr>
              <a:t>пришел</a:t>
            </a:r>
            <a:r>
              <a:rPr lang="ru-RU" sz="1400" dirty="0" smtClean="0">
                <a:latin typeface="Trebuchet MS" panose="020B0603020202020204" pitchFamily="34" charset="0"/>
                <a:cs typeface="Times New Roman"/>
              </a:rPr>
              <a:t> к </a:t>
            </a:r>
            <a:r>
              <a:rPr sz="1400" spc="-5" dirty="0" err="1" smtClean="0">
                <a:latin typeface="Trebuchet MS" panose="020B0603020202020204" pitchFamily="34" charset="0"/>
                <a:cs typeface="Times New Roman"/>
              </a:rPr>
              <a:t>верному</a:t>
            </a:r>
            <a:r>
              <a:rPr lang="ru-RU" sz="1400" spc="-5"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выводу</a:t>
            </a:r>
            <a:r>
              <a:rPr lang="ru-RU" sz="1400" spc="-10" dirty="0" smtClean="0">
                <a:latin typeface="Trebuchet MS" panose="020B0603020202020204" pitchFamily="34" charset="0"/>
                <a:cs typeface="Times New Roman"/>
              </a:rPr>
              <a:t> </a:t>
            </a:r>
            <a:r>
              <a:rPr sz="1400" dirty="0" smtClean="0">
                <a:latin typeface="Trebuchet MS" panose="020B0603020202020204" pitchFamily="34" charset="0"/>
                <a:cs typeface="Times New Roman"/>
              </a:rPr>
              <a:t>о</a:t>
            </a:r>
            <a:r>
              <a:rPr lang="ru-RU" sz="1400"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том</a:t>
            </a:r>
            <a:r>
              <a:rPr sz="1400" spc="-10" dirty="0" smtClean="0">
                <a:latin typeface="Trebuchet MS" panose="020B0603020202020204" pitchFamily="34" charset="0"/>
                <a:cs typeface="Times New Roman"/>
              </a:rPr>
              <a:t>,</a:t>
            </a:r>
            <a:r>
              <a:rPr lang="ru-RU" sz="1400" spc="-10" dirty="0" smtClean="0">
                <a:latin typeface="Trebuchet MS" panose="020B0603020202020204" pitchFamily="34" charset="0"/>
                <a:cs typeface="Times New Roman"/>
              </a:rPr>
              <a:t> </a:t>
            </a:r>
            <a:r>
              <a:rPr sz="1400" spc="-10" dirty="0" err="1" smtClean="0">
                <a:latin typeface="Trebuchet MS" panose="020B0603020202020204" pitchFamily="34" charset="0"/>
                <a:cs typeface="Times New Roman"/>
              </a:rPr>
              <a:t>что</a:t>
            </a:r>
            <a:r>
              <a:rPr lang="ru-RU" sz="1400" spc="-10" dirty="0" smtClean="0">
                <a:latin typeface="Trebuchet MS" panose="020B0603020202020204" pitchFamily="34" charset="0"/>
                <a:cs typeface="Times New Roman"/>
              </a:rPr>
              <a:t> </a:t>
            </a:r>
            <a:r>
              <a:rPr sz="1400" b="1" u="heavy" spc="-20" dirty="0" smtClean="0">
                <a:solidFill>
                  <a:srgbClr val="C0504D"/>
                </a:solidFill>
                <a:latin typeface="Trebuchet MS" panose="020B0603020202020204" pitchFamily="34" charset="0"/>
                <a:cs typeface="Times New Roman"/>
              </a:rPr>
              <a:t>СДЕЛКИ</a:t>
            </a:r>
            <a:r>
              <a:rPr lang="ru-RU" sz="1400" b="1" u="heavy" spc="-20" dirty="0" smtClean="0">
                <a:solidFill>
                  <a:srgbClr val="C0504D"/>
                </a:solidFill>
                <a:latin typeface="Trebuchet MS" panose="020B0603020202020204" pitchFamily="34" charset="0"/>
                <a:cs typeface="Times New Roman"/>
              </a:rPr>
              <a:t> </a:t>
            </a:r>
            <a:r>
              <a:rPr sz="1400" b="1" u="heavy" spc="-15" dirty="0" smtClean="0">
                <a:solidFill>
                  <a:srgbClr val="C0504D"/>
                </a:solidFill>
                <a:latin typeface="Trebuchet MS" panose="020B0603020202020204" pitchFamily="34" charset="0"/>
                <a:cs typeface="Times New Roman"/>
              </a:rPr>
              <a:t>ЯВЛЯЮТСЯ</a:t>
            </a:r>
            <a:r>
              <a:rPr lang="ru-RU" sz="1400" b="1" u="heavy" spc="-15" dirty="0" smtClean="0">
                <a:solidFill>
                  <a:srgbClr val="C0504D"/>
                </a:solidFill>
                <a:latin typeface="Trebuchet MS" panose="020B0603020202020204" pitchFamily="34" charset="0"/>
                <a:cs typeface="Times New Roman"/>
              </a:rPr>
              <a:t> </a:t>
            </a:r>
            <a:r>
              <a:rPr sz="1400" b="1" u="heavy" spc="-5" dirty="0" smtClean="0">
                <a:solidFill>
                  <a:srgbClr val="C0504D"/>
                </a:solidFill>
                <a:latin typeface="Trebuchet MS" panose="020B0603020202020204" pitchFamily="34" charset="0"/>
                <a:cs typeface="Times New Roman"/>
              </a:rPr>
              <a:t>НЕДЕЙСТВИТЕЛЬНЫМИ</a:t>
            </a:r>
            <a:r>
              <a:rPr lang="ru-RU" sz="1400" b="1" u="heavy" spc="-5" dirty="0" smtClean="0">
                <a:solidFill>
                  <a:srgbClr val="C0504D"/>
                </a:solidFill>
                <a:latin typeface="Trebuchet MS" panose="020B0603020202020204" pitchFamily="34" charset="0"/>
                <a:cs typeface="Times New Roman"/>
              </a:rPr>
              <a:t> </a:t>
            </a:r>
            <a:r>
              <a:rPr sz="1400" b="1" u="heavy" spc="-5" dirty="0" smtClean="0">
                <a:solidFill>
                  <a:srgbClr val="C0504D"/>
                </a:solidFill>
                <a:latin typeface="Trebuchet MS" panose="020B0603020202020204" pitchFamily="34" charset="0"/>
                <a:cs typeface="Times New Roman"/>
              </a:rPr>
              <a:t>(НИЧТОЖНЫМИ</a:t>
            </a:r>
            <a:r>
              <a:rPr sz="1400" b="1" u="heavy" spc="-5" dirty="0">
                <a:solidFill>
                  <a:srgbClr val="C0504D"/>
                </a:solidFill>
                <a:latin typeface="Trebuchet MS" panose="020B0603020202020204" pitchFamily="34" charset="0"/>
                <a:cs typeface="Times New Roman"/>
              </a:rPr>
              <a:t>).</a:t>
            </a:r>
            <a:endParaRPr sz="1400" dirty="0">
              <a:latin typeface="Trebuchet MS" panose="020B0603020202020204" pitchFamily="34" charset="0"/>
              <a:cs typeface="Times New Roman"/>
            </a:endParaRPr>
          </a:p>
          <a:p>
            <a:pPr>
              <a:lnSpc>
                <a:spcPct val="80000"/>
              </a:lnSpc>
              <a:spcBef>
                <a:spcPts val="10"/>
              </a:spcBef>
            </a:pPr>
            <a:endParaRPr sz="1400" dirty="0">
              <a:latin typeface="Trebuchet MS" panose="020B0603020202020204" pitchFamily="34" charset="0"/>
              <a:cs typeface="Times New Roman"/>
            </a:endParaRPr>
          </a:p>
          <a:p>
            <a:pPr marL="1697989" algn="r">
              <a:lnSpc>
                <a:spcPct val="80000"/>
              </a:lnSpc>
            </a:pPr>
            <a:r>
              <a:rPr sz="1400" i="1" dirty="0">
                <a:latin typeface="Trebuchet MS" panose="020B0603020202020204" pitchFamily="34" charset="0"/>
                <a:cs typeface="Times New Roman"/>
              </a:rPr>
              <a:t>Постановлением </a:t>
            </a:r>
            <a:r>
              <a:rPr sz="1400" i="1" spc="-20" dirty="0">
                <a:latin typeface="Trebuchet MS" panose="020B0603020202020204" pitchFamily="34" charset="0"/>
                <a:cs typeface="Times New Roman"/>
              </a:rPr>
              <a:t>АС </a:t>
            </a:r>
            <a:r>
              <a:rPr sz="1400" i="1" spc="-15" dirty="0">
                <a:latin typeface="Trebuchet MS" panose="020B0603020202020204" pitchFamily="34" charset="0"/>
                <a:cs typeface="Times New Roman"/>
              </a:rPr>
              <a:t>Уральского </a:t>
            </a:r>
            <a:r>
              <a:rPr sz="1400" i="1" spc="-5" dirty="0">
                <a:latin typeface="Trebuchet MS" panose="020B0603020202020204" pitchFamily="34" charset="0"/>
                <a:cs typeface="Times New Roman"/>
              </a:rPr>
              <a:t>округа </a:t>
            </a:r>
            <a:r>
              <a:rPr sz="1400" i="1" dirty="0">
                <a:latin typeface="Trebuchet MS" panose="020B0603020202020204" pitchFamily="34" charset="0"/>
                <a:cs typeface="Times New Roman"/>
              </a:rPr>
              <a:t>от 12.12.2022 N Ф09-8686/22 по </a:t>
            </a:r>
            <a:r>
              <a:rPr sz="1400" i="1" spc="-15" dirty="0">
                <a:latin typeface="Trebuchet MS" panose="020B0603020202020204" pitchFamily="34" charset="0"/>
                <a:cs typeface="Times New Roman"/>
              </a:rPr>
              <a:t>делу </a:t>
            </a:r>
            <a:r>
              <a:rPr sz="1400" i="1" dirty="0">
                <a:latin typeface="Trebuchet MS" panose="020B0603020202020204" pitchFamily="34" charset="0"/>
                <a:cs typeface="Times New Roman"/>
              </a:rPr>
              <a:t>N</a:t>
            </a:r>
            <a:r>
              <a:rPr sz="1400" i="1" spc="15" dirty="0">
                <a:latin typeface="Trebuchet MS" panose="020B0603020202020204" pitchFamily="34" charset="0"/>
                <a:cs typeface="Times New Roman"/>
              </a:rPr>
              <a:t> </a:t>
            </a:r>
            <a:r>
              <a:rPr sz="1400" i="1" spc="-5" dirty="0">
                <a:latin typeface="Trebuchet MS" panose="020B0603020202020204" pitchFamily="34" charset="0"/>
                <a:cs typeface="Times New Roman"/>
              </a:rPr>
              <a:t>А60-14051/2022</a:t>
            </a:r>
            <a:endParaRPr sz="1400" dirty="0">
              <a:latin typeface="Trebuchet MS" panose="020B0603020202020204" pitchFamily="34" charset="0"/>
              <a:cs typeface="Times New Roman"/>
            </a:endParaRPr>
          </a:p>
        </p:txBody>
      </p:sp>
    </p:spTree>
    <p:extLst>
      <p:ext uri="{BB962C8B-B14F-4D97-AF65-F5344CB8AC3E}">
        <p14:creationId xmlns:p14="http://schemas.microsoft.com/office/powerpoint/2010/main" val="4077051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Тема2">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Тема2" id="{E04FA8A2-F0F2-4705-AAAE-051688891C1D}" vid="{D4922319-7267-4A4C-A22C-6513DC69A449}"/>
    </a:ext>
  </a:extLst>
</a:theme>
</file>

<file path=docProps/app.xml><?xml version="1.0" encoding="utf-8"?>
<Properties xmlns="http://schemas.openxmlformats.org/officeDocument/2006/extended-properties" xmlns:vt="http://schemas.openxmlformats.org/officeDocument/2006/docPropsVTypes">
  <Template>Тема2</Template>
  <TotalTime>359</TotalTime>
  <Words>16070</Words>
  <Application>Microsoft Office PowerPoint</Application>
  <PresentationFormat>Широкоэкранный</PresentationFormat>
  <Paragraphs>1331</Paragraphs>
  <Slides>98</Slides>
  <Notes>0</Notes>
  <HiddenSlides>0</HiddenSlides>
  <MMClips>0</MMClips>
  <ScaleCrop>false</ScaleCrop>
  <HeadingPairs>
    <vt:vector size="6" baseType="variant">
      <vt:variant>
        <vt:lpstr>Использованные шрифты</vt:lpstr>
      </vt:variant>
      <vt:variant>
        <vt:i4>13</vt:i4>
      </vt:variant>
      <vt:variant>
        <vt:lpstr>Тема</vt:lpstr>
      </vt:variant>
      <vt:variant>
        <vt:i4>1</vt:i4>
      </vt:variant>
      <vt:variant>
        <vt:lpstr>Заголовки слайдов</vt:lpstr>
      </vt:variant>
      <vt:variant>
        <vt:i4>98</vt:i4>
      </vt:variant>
    </vt:vector>
  </HeadingPairs>
  <TitlesOfParts>
    <vt:vector size="112" baseType="lpstr">
      <vt:lpstr>Arial</vt:lpstr>
      <vt:lpstr>Arial Black</vt:lpstr>
      <vt:lpstr>Book Antiqua</vt:lpstr>
      <vt:lpstr>Calibri</vt:lpstr>
      <vt:lpstr>Calibri Light</vt:lpstr>
      <vt:lpstr>Century Gothic</vt:lpstr>
      <vt:lpstr>Corbel</vt:lpstr>
      <vt:lpstr>Courier New</vt:lpstr>
      <vt:lpstr>Times New Roman</vt:lpstr>
      <vt:lpstr>Traditional Arabic</vt:lpstr>
      <vt:lpstr>Trebuchet MS</vt:lpstr>
      <vt:lpstr>Verdana</vt:lpstr>
      <vt:lpstr>Wingdings</vt:lpstr>
      <vt:lpstr>Тема2</vt:lpstr>
      <vt:lpstr>Закупки по Закону № 223-ФЗ: ключевые изменения в 2024г, особенности и практика осуществления закупок у единственного поставщика, закупки СМСП</vt:lpstr>
      <vt:lpstr>Презентация PowerPoint</vt:lpstr>
      <vt:lpstr>ПЕРЕХОД НА МЧД</vt:lpstr>
      <vt:lpstr>ОСНОВНЫЕ НПА В СФЕРЕ МЧД</vt:lpstr>
      <vt:lpstr>ПРИКАЗ МИНЦИФРЫ РОССИИ от 18.08.2021 № 857</vt:lpstr>
      <vt:lpstr>ПП РФ от 21.02.2022 № 223, ПП РФ от 21.02.2022 № 224</vt:lpstr>
      <vt:lpstr>ФОРМИРОВАНИЕ МЧД</vt:lpstr>
      <vt:lpstr>ПЕРЕДОВЕРИЕ В МЧД</vt:lpstr>
      <vt:lpstr>ФОРМИРОВАНИЕ МЧД 223-ФЗ</vt:lpstr>
      <vt:lpstr>ФОРМИРОВАНИЕ МЧД 223-ФЗ</vt:lpstr>
      <vt:lpstr>ФОРМИРОВАНИЕ МЧД 223-ФЗ</vt:lpstr>
      <vt:lpstr>ФОРМИРОВАНИЕ МЧД 223-ФЗ</vt:lpstr>
      <vt:lpstr>Презентация PowerPoint</vt:lpstr>
      <vt:lpstr>Презентация PowerPoint</vt:lpstr>
      <vt:lpstr>Презентация PowerPoint</vt:lpstr>
      <vt:lpstr>Презентация PowerPoint</vt:lpstr>
      <vt:lpstr>С 01.07.2024 </vt:lpstr>
      <vt:lpstr>С 01.07.2024 </vt:lpstr>
      <vt:lpstr>Презентация PowerPoint</vt:lpstr>
      <vt:lpstr>Презентация PowerPoint</vt:lpstr>
      <vt:lpstr>Презентация PowerPoint</vt:lpstr>
      <vt:lpstr>Неконкурентная закупка</vt:lpstr>
      <vt:lpstr>Способы закупок и условия их применения</vt:lpstr>
      <vt:lpstr>Закупка у единственного поставщика</vt:lpstr>
      <vt:lpstr>Закупки у единственного поставщика: правила Закона 223-ФЗ</vt:lpstr>
      <vt:lpstr>Закупки у единственного поставщика:  порядок закупки (ч.5 ст.4 Закона 223-ФЗ)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ОБОСНОВАНИЕ НМЦД в Положении о закупке</vt:lpstr>
      <vt:lpstr>ОБОСНОВАНИЕ НМЦД</vt:lpstr>
      <vt:lpstr>ОБОСНОВАНИЕ НМЦД</vt:lpstr>
      <vt:lpstr>ОБОСНОВАНИЕ НМЦД</vt:lpstr>
      <vt:lpstr>Презентация PowerPoint</vt:lpstr>
      <vt:lpstr>ОБОСНОВАНИЕ НМЦД</vt:lpstr>
      <vt:lpstr>ОБОСНОВАНИЕ НМЦД</vt:lpstr>
      <vt:lpstr>Презентация PowerPoint</vt:lpstr>
      <vt:lpstr>ОБОСНОВАНИЕ НМЦД</vt:lpstr>
      <vt:lpstr>ОБОСНОВАНИЕ НМЦД</vt:lpstr>
      <vt:lpstr>ОБОСНОВАНИЕ НМЦД</vt:lpstr>
      <vt:lpstr>Закупка у единственного поставщика. Несостоявшаяся конкурентная закупка</vt:lpstr>
      <vt:lpstr>Закупка у единственного поставщика. Несостоявшаяся конкурентная закупка</vt:lpstr>
      <vt:lpstr>Закупка у единственного поставщика. Несостоявшаяся конкурентная закупка</vt:lpstr>
      <vt:lpstr>Презентация PowerPoint</vt:lpstr>
      <vt:lpstr>Алгоритм для соблюдения объема закупок у СМСП</vt:lpstr>
      <vt:lpstr>Способы осуществления закупок, годовые объёмы закупок у СМСП</vt:lpstr>
      <vt:lpstr>Объем с 1 января 2022 года</vt:lpstr>
      <vt:lpstr>Способы поддержки «а»</vt:lpstr>
      <vt:lpstr>Презентация PowerPoint</vt:lpstr>
      <vt:lpstr> Способы поддержки «б»</vt:lpstr>
      <vt:lpstr>Презентация PowerPoint</vt:lpstr>
      <vt:lpstr>Перечень ТРУ для закупок у СМСП</vt:lpstr>
      <vt:lpstr>Перечень ТРУ для закупок у СМСП</vt:lpstr>
      <vt:lpstr>Презентация PowerPoint</vt:lpstr>
      <vt:lpstr>Способы поддержки «б»</vt:lpstr>
      <vt:lpstr>Отчет СМСП/объем закупок</vt:lpstr>
      <vt:lpstr>Способы поддержки «в»</vt:lpstr>
      <vt:lpstr>Признаки в ЕИС</vt:lpstr>
      <vt:lpstr>Презентация PowerPoint</vt:lpstr>
      <vt:lpstr>Презентация PowerPoint</vt:lpstr>
      <vt:lpstr>Презентация PowerPoint</vt:lpstr>
      <vt:lpstr>Презентация PowerPoint</vt:lpstr>
      <vt:lpstr>Пример из положения заказчика</vt:lpstr>
      <vt:lpstr>Закупки среди субъектов МСП</vt:lpstr>
      <vt:lpstr>Закупки среди субъектов МСП</vt:lpstr>
      <vt:lpstr>Переход под действие 44-ФЗ как форма наказания</vt:lpstr>
      <vt:lpstr>Презентация PowerPoint</vt:lpstr>
      <vt:lpstr>Закупки у единственного поставщика.  Риски заказчика по Закону 223-ФЗ</vt:lpstr>
      <vt:lpstr>Статья 17 Закона о защите конкуренции</vt:lpstr>
      <vt:lpstr>Ограничение конкуренции</vt:lpstr>
      <vt:lpstr>Ограничение конкуренции</vt:lpstr>
      <vt:lpstr>Основания закупки у ЕП, которые признаны НЕКОНКУРЕНТНЫМИ</vt:lpstr>
      <vt:lpstr>Презентация PowerPoint</vt:lpstr>
      <vt:lpstr>Основания закупки у ЕП, которые НЕ ВЫЗВАЛИ ВОПРОСОВ</vt:lpstr>
      <vt:lpstr>Презентация PowerPoint</vt:lpstr>
      <vt:lpstr>Противоположное решение по случаю закупки у  ЕП в ПоЗ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Поставщика также могут привлечь за нарушение  антимонопольного законодательства</vt:lpstr>
      <vt:lpstr>Гражданский кодекс РФ</vt:lpstr>
      <vt:lpstr>Презентация PowerPoint</vt:lpstr>
      <vt:lpstr>Презентация PowerPoint</vt:lpstr>
      <vt:lpstr>ДРОБЛЕНИЕ - договоры направлены на достижение единой хозяйственной  цели</vt:lpstr>
      <vt:lpstr>ДРОБЛЕНИЕ – договоры признают недействительными в судебном порядке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Ольга</cp:lastModifiedBy>
  <cp:revision>48</cp:revision>
  <dcterms:created xsi:type="dcterms:W3CDTF">2024-06-09T11:07:19Z</dcterms:created>
  <dcterms:modified xsi:type="dcterms:W3CDTF">2024-06-11T04:59:11Z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2024-04-03T00:00:00Z</vt:filetime>
  </property>
  <property fmtid="{D5CDD505-2E9C-101B-9397-08002B2CF9AE}" pid="3" name="Creator">
    <vt:lpwstr>Acrobat PDFMaker 11 для PowerPoint</vt:lpwstr>
  </property>
  <property fmtid="{D5CDD505-2E9C-101B-9397-08002B2CF9AE}" pid="4" name="LastSaved">
    <vt:filetime>2024-06-09T00:00:00Z</vt:filetime>
  </property>
</Properties>
</file>