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00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5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59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482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6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8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4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745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0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38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57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B649-8A86-46C2-947C-E365F9625C00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2D17A-4F7D-4D4F-924D-4747ACEACE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79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645121"/>
            <a:ext cx="2544024" cy="3270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ТОРГОВАЯ ПЛОЩАДКА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0582" y="2336818"/>
            <a:ext cx="61439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Структурированное извещение и структурированная заявка – новшества с 01.01.2024, практика применения </a:t>
            </a:r>
          </a:p>
          <a:p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к цифровому контракту с 01.04.2024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5" b="13783"/>
          <a:stretch/>
        </p:blipFill>
        <p:spPr>
          <a:xfrm flipH="1">
            <a:off x="6173738" y="830511"/>
            <a:ext cx="5800545" cy="493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94722-37D3-F162-47EC-DF54A26EC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9E5943F-8156-FB57-6CFC-30FD25142A66}"/>
              </a:ext>
            </a:extLst>
          </p:cNvPr>
          <p:cNvSpPr/>
          <p:nvPr/>
        </p:nvSpPr>
        <p:spPr>
          <a:xfrm>
            <a:off x="905523" y="2546955"/>
            <a:ext cx="10555550" cy="4058031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Заявитель считает решение аукционной комиссии об отказе в допуске к участию в аукционе неправомерным.</a:t>
            </a:r>
          </a:p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: Приложение № 1 к Техническому заданию содержит характеристику закупаемого товара: «Год ввода в эксплуатацию жилого дома, не ранее 1970», а также указание, что «Вышеуказанные характеристики участнику закупки также необходимо указать при подаче заявки через электронную площадку». (</a:t>
            </a:r>
            <a:r>
              <a:rPr lang="ru-RU" sz="1400" i="1" dirty="0">
                <a:solidFill>
                  <a:srgbClr val="000000"/>
                </a:solidFill>
                <a:effectLst/>
              </a:rPr>
              <a:t>примечание: в структурированном ТЗ данная характеристика отсутствовала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)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В описании объекта закупки указано, что участник подаёт предложение об объекте закупки посредством применения веб-интерфейса электронной торговой площадки (далее - ЭТП). При этом участник вправе приложить электронный документ с описанием объекта закупки. В случае наличия в заявке участника противоречий между сформированным с помощью веб-интерфейса ЭТП предложении участника об объекте закупки, приложенным электронным документом и извещением, такая заявка будет подлежать отклонению.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Таким образом, помимо заполнения структурированной формы заявки участник закупки имеет возможность приложить электронный документ с описанием объекта закупки, в том числе годом ввода в эксплуатацию жилого дома. 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Заявка Заявителя не содержит сведений об указанной характеристике (год ввода в эксплуатацию жилого дома), в связи с чем была отклонена комиссией с указанием в протоколе подведения итогов определения поставщика (подрядчика, исполнителя). Доказательств того, что участник закупки не может указать данную характеристику в дополнительно приложенном электронном документе заявитель жалобы, вопреки части 4 статьи 106 Закона о контрактной системе, не представил. Жалоба признана необоснованной.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C18B0D-50FC-49D7-05FF-0223857CAACF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D1ACA7-CE11-1F00-B8ED-6D06FA007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96525A-7C0F-D3E1-75D1-BD8CE779F44A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№0142200001324001478  от 04.03.2024 г.</a:t>
            </a:r>
          </a:p>
        </p:txBody>
      </p:sp>
    </p:spTree>
    <p:extLst>
      <p:ext uri="{BB962C8B-B14F-4D97-AF65-F5344CB8AC3E}">
        <p14:creationId xmlns:p14="http://schemas.microsoft.com/office/powerpoint/2010/main" val="313179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24FF9-293B-46A0-CB3D-6D775BF81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3AF87A-063D-21E3-333D-1AD28A25187E}"/>
              </a:ext>
            </a:extLst>
          </p:cNvPr>
          <p:cNvSpPr/>
          <p:nvPr/>
        </p:nvSpPr>
        <p:spPr>
          <a:xfrm>
            <a:off x="905523" y="2546955"/>
            <a:ext cx="10380955" cy="1483507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Описание объекта закупки (услуги) не соответствует Закону о контрактной системе.</a:t>
            </a:r>
          </a:p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: На заседании Комиссии установлено, что Заказчиком в извещении о проведении Закупки характеристики услуг установлены в файле Приложение № 1 "Описание_объекта_закупки.docx" без использования функционала ЕИС, то есть не в структурированном виде, что противоречит части 6 статьи 23 Закона о контрактной системе. Довод Заявителя признан обоснованным.</a:t>
            </a:r>
          </a:p>
          <a:p>
            <a:r>
              <a:rPr lang="ru-RU" sz="1400" b="1" dirty="0">
                <a:solidFill>
                  <a:srgbClr val="000000"/>
                </a:solidFill>
              </a:rPr>
              <a:t>Примечание</a:t>
            </a:r>
            <a:r>
              <a:rPr lang="ru-RU" sz="1400" dirty="0">
                <a:solidFill>
                  <a:srgbClr val="000000"/>
                </a:solidFill>
              </a:rPr>
              <a:t>: структурированное описание объекта закупки отсутствует полностью, нет ни одной характеристики.</a:t>
            </a:r>
            <a:endParaRPr lang="ru-RU" sz="14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6B6892-621A-43D9-8E08-7A77BF744569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AC20FA-81CE-D8B4-8613-CB33FFF63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F296DE0-09D0-395D-ACBD-923C1EF33F05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№2042500000123001208  от 25.12.2023 г.</a:t>
            </a:r>
          </a:p>
        </p:txBody>
      </p:sp>
    </p:spTree>
    <p:extLst>
      <p:ext uri="{BB962C8B-B14F-4D97-AF65-F5344CB8AC3E}">
        <p14:creationId xmlns:p14="http://schemas.microsoft.com/office/powerpoint/2010/main" val="9139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82B9B-35A0-6D04-1FB1-05E2E4BFD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3856FA-1625-241E-BF4D-4D161D988ABB}"/>
              </a:ext>
            </a:extLst>
          </p:cNvPr>
          <p:cNvSpPr/>
          <p:nvPr/>
        </p:nvSpPr>
        <p:spPr>
          <a:xfrm>
            <a:off x="905522" y="2546956"/>
            <a:ext cx="10644327" cy="2211476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Согласно доводам Заявителя Заказчиком в отношении объекта закупки не применена соответствующая позиция КТРУ.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Указанная Заявителем позиция КТРУ, на момент публикации извещения о закупке (28.02.2024) действовала в редакции № 5 (дата размещения позиции каталога 30.01.2024, дата начала обязательного применения позиции каталога 29.02.2024).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Учитывая, что дата начала обязательного применения позиции каталога позже размещения извещения о закупке в ЕИС, доводы заявителя о необходимости применения позиции КТРУ не находят подтверждения.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82168-F870-4031-35BC-17D5B4A9D349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72197AA-1D42-DF9E-0527-DB3470364D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E28040-AF0A-85C9-19AF-0D7DD6B01D29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№0142200001324003735  от 18.03.2024 г.</a:t>
            </a:r>
          </a:p>
        </p:txBody>
      </p:sp>
    </p:spTree>
    <p:extLst>
      <p:ext uri="{BB962C8B-B14F-4D97-AF65-F5344CB8AC3E}">
        <p14:creationId xmlns:p14="http://schemas.microsoft.com/office/powerpoint/2010/main" val="116601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62109-3F88-391C-8F56-F0F907109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B1CF87-C05A-CAFE-4469-AD5F6354BF86}"/>
              </a:ext>
            </a:extLst>
          </p:cNvPr>
          <p:cNvSpPr/>
          <p:nvPr/>
        </p:nvSpPr>
        <p:spPr>
          <a:xfrm>
            <a:off x="905523" y="2546955"/>
            <a:ext cx="10599938" cy="4049154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dirty="0">
                <a:solidFill>
                  <a:srgbClr val="000000"/>
                </a:solidFill>
              </a:rPr>
              <a:t>в закупке неправомерно объединены товары, по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падающие и не попадающие по действие запрета, предусмотренного ПП 616. 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Согласно извещению о закупке закупаются, в том числе, "Шкаф" по коду ОКПД2 31.01.12.131, при этом цена одного товара менее 300 тыс. руб., а общая стоимость совокупности данных товаров – 224 730 руб., «Кресло офисное» по коду ОКПД2 31.01.12.160 в количестве 1 шт. по цене 21 450 руб., ввиду чего запрет по постановлению № 616 не распространяется на данные виды товаров.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При этом, согласно извещению, закупаются товары по коду ОКПД2 31.01.11.150 с общей стоимостью более 1 млн. руб., по коду ОКПД2 31.01.10.000 с общей стоимостью более 1 млн. руб., на которые распространяется запрет согласно Постановлению № 616, в связи с чем довод Заявителя о неправомерном установлении запрета согласно Постановлению № 616 признается необоснованным.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Заказчиком в один лот объединены товары, на которые распространяется запрет, установленный постановлением № 616, а также товары, в отношении которых запрет не применяется.</a:t>
            </a:r>
          </a:p>
          <a:p>
            <a:r>
              <a:rPr lang="ru-RU" sz="1600" b="1" u="sng" dirty="0">
                <a:solidFill>
                  <a:srgbClr val="000000"/>
                </a:solidFill>
              </a:rPr>
              <a:t>Примечание</a:t>
            </a:r>
            <a:r>
              <a:rPr lang="ru-RU" sz="1600" dirty="0">
                <a:solidFill>
                  <a:srgbClr val="000000"/>
                </a:solidFill>
              </a:rPr>
              <a:t>: в перечень, утвержденный ПП 616, внесен общий код 31.01.1  Мебель для офисов и предприятий торговли. Как видно из решения, при определении совокупности товара необходимо учитывать код ОКПД2 с полной детализацией. Данный подход соответствует позиции Минпромторга, изложенной в письмах № ПГ-12-7403 от 05.06.2020  и № ПГ-12-539от 17.01.2024 г.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840F14-30DC-BEA9-AACF-0633D338B4F0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61B448F-FF16-DE52-C957-A526966F10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FBE40D-8537-0B6D-E7CD-ACC172461AEB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№0142200001323028717  от 25.12.2023 г.</a:t>
            </a:r>
          </a:p>
        </p:txBody>
      </p:sp>
    </p:spTree>
    <p:extLst>
      <p:ext uri="{BB962C8B-B14F-4D97-AF65-F5344CB8AC3E}">
        <p14:creationId xmlns:p14="http://schemas.microsoft.com/office/powerpoint/2010/main" val="18626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2BC55-7C8D-AE2F-DEFB-DE0EB2B03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97A51EB-CF36-8E94-820F-A0CE1D42CD45}"/>
              </a:ext>
            </a:extLst>
          </p:cNvPr>
          <p:cNvSpPr/>
          <p:nvPr/>
        </p:nvSpPr>
        <p:spPr>
          <a:xfrm>
            <a:off x="905522" y="2546955"/>
            <a:ext cx="10644327" cy="2389030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В реестре российской радиоэлектронной продукции отсутствуют телевизоры, подходящие под технические характеристики, заказчик, поскольку отсутствует компонентный разъём. Поэтому предоставленный победителем номер реестровой записи не должен был учитываться пр</a:t>
            </a:r>
            <a:r>
              <a:rPr lang="ru-RU" sz="1600" dirty="0">
                <a:solidFill>
                  <a:srgbClr val="000000"/>
                </a:solidFill>
              </a:rPr>
              <a:t>и рассмотрении заявок. </a:t>
            </a:r>
            <a:endParaRPr lang="ru-RU" sz="1600" i="0" dirty="0">
              <a:solidFill>
                <a:srgbClr val="000000"/>
              </a:solidFill>
              <a:effectLst/>
            </a:endParaRP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номер реестровой записи из реестра радиоэлектронной продукции служит для подтверждения страны происхождения товара, а не соответствия технических характеристик. Вопрос о соответствии поставляемого товара с предложенными характеристиками в заявке победителя электронного аукциона проверяется Заказчиком на стадии исполнения контракта.</a:t>
            </a:r>
            <a:endParaRPr lang="ru-RU" sz="16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2E636E-0EDC-F9DE-4A5E-79087CD88471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592FA7-EBCD-413A-AFF7-56A15375F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2443D5-E8C1-7484-55FB-E951B60253D9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№0142200001324000502  от 19.02.2024 г.</a:t>
            </a:r>
          </a:p>
        </p:txBody>
      </p:sp>
    </p:spTree>
    <p:extLst>
      <p:ext uri="{BB962C8B-B14F-4D97-AF65-F5344CB8AC3E}">
        <p14:creationId xmlns:p14="http://schemas.microsoft.com/office/powerpoint/2010/main" val="264980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A7DB5-CC81-556B-2CD5-CC40EDBE7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5BABE9-1ABF-5E8D-81D7-2DAC08DF4551}"/>
              </a:ext>
            </a:extLst>
          </p:cNvPr>
          <p:cNvSpPr/>
          <p:nvPr/>
        </p:nvSpPr>
        <p:spPr>
          <a:xfrm>
            <a:off x="905522" y="2546955"/>
            <a:ext cx="10644327" cy="1803103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Заявитель в жалобе указывает, что Заказчик неправомерно объединил в один лот радиоэлектронную продукцию первого и второго уровня, что ущемляет права участников закупки и приводит к ограничению конкуренции.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Вместе с тем, в Постановлении №878 не указано запретов на проведение закупок объектами которых являются радиоэлектронная продукция первого и второго уровней.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довод жалобы не нашел своего подтверждения.</a:t>
            </a:r>
            <a:endParaRPr lang="ru-RU" sz="16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0F47EC-05B0-4926-8CA0-F83CA59FC204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B0817B-9649-3308-2310-D6199BABED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D3D5E5-F999-F0D1-C0D9-81A7B725A5D4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№0142200001324000836  от 15.02.224 г.</a:t>
            </a:r>
          </a:p>
        </p:txBody>
      </p:sp>
    </p:spTree>
    <p:extLst>
      <p:ext uri="{BB962C8B-B14F-4D97-AF65-F5344CB8AC3E}">
        <p14:creationId xmlns:p14="http://schemas.microsoft.com/office/powerpoint/2010/main" val="336054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964B8-3CD4-F248-233C-7BDC2A246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A99FED6-6DCF-9A1B-5FBF-73E1ECFD006F}"/>
              </a:ext>
            </a:extLst>
          </p:cNvPr>
          <p:cNvSpPr/>
          <p:nvPr/>
        </p:nvSpPr>
        <p:spPr>
          <a:xfrm>
            <a:off x="905522" y="2546955"/>
            <a:ext cx="10697593" cy="1998411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В связи с наличием условий для применения ограничений в соответствии с ПП 878 заявка заявителя отклонена на основании пункта 5 части 12 статьи 48 44-ФЗ*. Заявитель считает, что комиссией неверно выбрано основание. 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Поскольку ПП 878 предусмотрены ограничения допуска, заявка Заявителя подлежит отклонению по основанию, предусмотренному пунктом 4 части 12 статьи 48 Закона о контрактной системе**. Действия аукционной комиссии нарушают пункт 2 части 5 статьи 49 Закона о контрактной системе и содержат признаки административного правонарушения, ответственность за совершение которого предусмотрена частью 2 статьи 7.30 Кодекса Российской Федерации об административных правонарушениях.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E4DC18-CA7F-5DEB-4FBE-33530CAB8FC8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705F148-18AA-08B2-96FD-3461CBB29F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C1CE8A-9299-0010-4DC3-7B6C308EE2BD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№0142100003523000012  от 07.12.2023 г.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B2FA13-61AD-3EB5-C571-A648F34A51D9}"/>
              </a:ext>
            </a:extLst>
          </p:cNvPr>
          <p:cNvSpPr txBox="1"/>
          <p:nvPr/>
        </p:nvSpPr>
        <p:spPr>
          <a:xfrm>
            <a:off x="994298" y="4678531"/>
            <a:ext cx="105200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* п.5 ч. 12 ст. 48: непредставления информации и документов, предусмотренных п. 5 ч. 1 ст. 43 44-ФЗ, если такие документы предусмотрены нормативными правовыми актами, принятыми в соответствии с ч. 3 ст. 14 44-ФЗ (в случае установления в соответствии со ст. 14 44-ФЗ в извещении об осуществлении закупки запрета допуска товаров, происходящих из иностранного государства или группы иностранных государств);</a:t>
            </a:r>
          </a:p>
          <a:p>
            <a:endParaRPr lang="ru-RU" sz="1600" dirty="0"/>
          </a:p>
          <a:p>
            <a:r>
              <a:rPr lang="ru-RU" sz="1600" dirty="0"/>
              <a:t>** п.4 ч. 12. ст. 48: случаи, предусмотренные нормативными правовыми актами, принятыми в соответствии со ст. 14 44-ФЗ (за исключением случаев непредставления информации и документов, предусмотренных п.5 ч.1 ст. 43 44-ФЗ);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47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4066C-F5E5-8BBA-860D-3BF491AF2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47066B-3E00-6670-C465-9DDAF8CEEDB6}"/>
              </a:ext>
            </a:extLst>
          </p:cNvPr>
          <p:cNvSpPr/>
          <p:nvPr/>
        </p:nvSpPr>
        <p:spPr>
          <a:xfrm>
            <a:off x="905522" y="2546955"/>
            <a:ext cx="10644327" cy="2291375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При проведении конкурса заказчик установил более конкретные требования к предмету контракту, по сравнению с предусмотренными в ПП 2604 условиями:</a:t>
            </a:r>
          </a:p>
          <a:p>
            <a:r>
              <a:rPr lang="ru-RU" sz="1600" dirty="0">
                <a:solidFill>
                  <a:srgbClr val="000000"/>
                </a:solidFill>
              </a:rPr>
              <a:t>- в ПП 2604: оказание услуг по обеспечению охраны объектов (территорий).</a:t>
            </a:r>
          </a:p>
          <a:p>
            <a:r>
              <a:rPr lang="ru-RU" sz="1600" dirty="0">
                <a:solidFill>
                  <a:srgbClr val="000000"/>
                </a:solidFill>
              </a:rPr>
              <a:t>- в извещении: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 оказание услуг по обеспечению охраны объектов (территорий) образовательных и научных организаций.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вышеуказанные действия Заказчика нарушают пункт 28 Положения об оценке заявок на участие в закупке товаров, работ, услуг для обеспечения государственных и муниципальных нужд, утвержденного Постановлением Правительства РФ от 31.12.2021 № 2604.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B54C19-EB84-DCC8-62B9-68E28DB38BDE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93EC9A3-D581-7924-A2A5-A42150844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539B3F5-A9A2-0E5B-C263-64F4F48B3841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№0342100024123000025  от 07.12.2023 г.</a:t>
            </a:r>
          </a:p>
        </p:txBody>
      </p:sp>
    </p:spTree>
    <p:extLst>
      <p:ext uri="{BB962C8B-B14F-4D97-AF65-F5344CB8AC3E}">
        <p14:creationId xmlns:p14="http://schemas.microsoft.com/office/powerpoint/2010/main" val="18780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546955"/>
            <a:ext cx="10644327" cy="2389030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i="0" dirty="0">
                <a:solidFill>
                  <a:srgbClr val="000000"/>
                </a:solidFill>
                <a:effectLst/>
              </a:rPr>
              <a:t>В извещении установлены требования к участникам закупки в соответствии с позицией 9 раздела II приложения к Постановлению Правительства РФ от 29.12.2021 №2571.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При этом Заявитель в реестре участников закупки, аккредитованных на электронной площадке, не имеет документов и информации по позиции 9 раздела II приложения к ПП РФ от 29.12.2021г. № 2571, что Заявителем не отрицается.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Заявитель не может являться участником закупки, и как следствие, права и законные интересы Заявителя при организации и проведении указанной закупки не могут быть нарушены.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На основании вышеизложенного, руководствуясь ч. 8 ст. 106 Закона о контрактной системе в сфере закупок, Комиссия Самарского УФАС России, </a:t>
            </a:r>
            <a:r>
              <a:rPr lang="ru-RU" sz="1600" b="1" i="0" dirty="0">
                <a:solidFill>
                  <a:srgbClr val="000000"/>
                </a:solidFill>
                <a:effectLst/>
              </a:rPr>
              <a:t>жалобу оставить без рассмотрения.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№0142200001324001952  от 14.03.2024 г.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113206-F445-27B1-FF3A-76BF6C7E41F2}"/>
              </a:ext>
            </a:extLst>
          </p:cNvPr>
          <p:cNvSpPr/>
          <p:nvPr/>
        </p:nvSpPr>
        <p:spPr>
          <a:xfrm>
            <a:off x="1580225" y="4935985"/>
            <a:ext cx="10386874" cy="606515"/>
          </a:xfrm>
          <a:prstGeom prst="rect">
            <a:avLst/>
          </a:prstGeom>
          <a:solidFill>
            <a:srgbClr val="004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Похожее решение по закупке №0342300090624000011 от 15.02.2024 (заявитель не является членом СРО) </a:t>
            </a:r>
          </a:p>
        </p:txBody>
      </p:sp>
    </p:spTree>
    <p:extLst>
      <p:ext uri="{BB962C8B-B14F-4D97-AF65-F5344CB8AC3E}">
        <p14:creationId xmlns:p14="http://schemas.microsoft.com/office/powerpoint/2010/main" val="11507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C8AB1-0A76-6D91-A975-48AB827FC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4C18C1-D0BC-B31D-185D-8419EF32FDC7}"/>
              </a:ext>
            </a:extLst>
          </p:cNvPr>
          <p:cNvSpPr/>
          <p:nvPr/>
        </p:nvSpPr>
        <p:spPr>
          <a:xfrm>
            <a:off x="905522" y="2546955"/>
            <a:ext cx="10644327" cy="3784022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dirty="0">
                <a:solidFill>
                  <a:srgbClr val="000000"/>
                </a:solidFill>
              </a:rPr>
              <a:t>Согласно доводам жалобы, заказчиком установлено неправомерное требование к участникам закупки о наличии у них лицензии на транспортирование отходов </a:t>
            </a:r>
            <a:r>
              <a:rPr lang="en-US" sz="1600" dirty="0">
                <a:solidFill>
                  <a:srgbClr val="000000"/>
                </a:solidFill>
              </a:rPr>
              <a:t>IV</a:t>
            </a:r>
            <a:r>
              <a:rPr lang="ru-RU" sz="1600" dirty="0">
                <a:solidFill>
                  <a:srgbClr val="000000"/>
                </a:solidFill>
              </a:rPr>
              <a:t> класса опасности, поскольку в один лот объединены лицензируемые и нелицензируемые работы (работы по содержанию автомобильных дорог, предусматривающие вывоз мусора, возникающего в ходе исполнения контракта). </a:t>
            </a:r>
            <a:endParaRPr lang="ru-RU" sz="1600" i="0" dirty="0">
              <a:solidFill>
                <a:srgbClr val="000000"/>
              </a:solidFill>
              <a:effectLst/>
            </a:endParaRP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Таким образом, Комиссия отмечает, что для выполнения части работ действительно нужна соответствующая (вышеуказанная) лицензия, однако требование о наличии именно у участника закупки такой лицензии и о предоставлении в составе заявки подтверждения ее наличия правомерным не является, поскольку, как установлено выше, такие работы основными не являются, могут выполняться не участником закупки (победителем закупки, подрядчиком), а его контрагентом. Указанные действия заказчика нарушают требования пункта 1 части 1 статьи 31 Закона о контрактной системе.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Выводы Комиссии коррелируются, в том числе позицией Министерства финансов Российской Федерации изложенной в письме от 20.07.2020г. №24-02-08/63342.</a:t>
            </a:r>
          </a:p>
          <a:p>
            <a:r>
              <a:rPr lang="ru-RU" sz="1600" dirty="0">
                <a:solidFill>
                  <a:srgbClr val="000000"/>
                </a:solidFill>
              </a:rPr>
              <a:t>На участие в закупке была подана только одна заявка, то свидетельствует об ограничении конкуренции со стороны Заказчика.</a:t>
            </a:r>
            <a:endParaRPr lang="ru-RU" sz="1600" i="0" dirty="0">
              <a:solidFill>
                <a:srgbClr val="000000"/>
              </a:solidFill>
              <a:effectLst/>
            </a:endParaRPr>
          </a:p>
          <a:p>
            <a:r>
              <a:rPr lang="ru-RU" sz="1600" dirty="0">
                <a:solidFill>
                  <a:srgbClr val="000000"/>
                </a:solidFill>
              </a:rPr>
              <a:t>Признать жалобу обоснованной.</a:t>
            </a:r>
            <a:endParaRPr lang="ru-RU" sz="160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4DB334-64D4-E317-8E4B-5FB79477EF21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583D18-CD05-AEDD-AE54-060A4553D7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50D660-F655-DAB1-009F-293AA2F8BADE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№0342300000123001772  от 12.12.2023 г.</a:t>
            </a:r>
          </a:p>
        </p:txBody>
      </p:sp>
    </p:spTree>
    <p:extLst>
      <p:ext uri="{BB962C8B-B14F-4D97-AF65-F5344CB8AC3E}">
        <p14:creationId xmlns:p14="http://schemas.microsoft.com/office/powerpoint/2010/main" val="378192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89854" y="527023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6928" y="1402783"/>
            <a:ext cx="113111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Ульяновское УФАС, решение по закупке № 0368100009124000020 от 20.02.2024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требования к товарам, указанные в структурированном виде извещения, не соответствует информации о характеристиках товара, отраженных в приложении к извещению.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извещения в указанном виде не соответствует требованиям законодательства о контрактной системе и нарушает положения части 3 статьи 7, пункта 5 части 1 статьи 42, пункта 2 части 1 статьи 33 Закона о контрактной системе, что содержит признаки административного правонарушения, предусмотренного частью 1.4 статьи 7.30 КоАП РФ.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решения: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Ростовское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№0358300236124000001 от 19.02.2024,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Челябинское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№0169300023824000001 от 15.02.2024,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Московское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 0373200099724000201 от 13.02.2024,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Красноярское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№0319200063024000005 от 07.02.2024,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Ставропольское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№0321200014123000816 от 30.01.2024,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Новосибирское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№0351300193924000004 от 30.01.2024,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Московское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областное УФАС по закупке №0348300274623000577 от 17.01.2024</a:t>
            </a:r>
          </a:p>
        </p:txBody>
      </p:sp>
    </p:spTree>
    <p:extLst>
      <p:ext uri="{BB962C8B-B14F-4D97-AF65-F5344CB8AC3E}">
        <p14:creationId xmlns:p14="http://schemas.microsoft.com/office/powerpoint/2010/main" val="36924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930BC-8FEE-DD20-398B-75EC370EE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2420AB-6046-6860-D461-65ED7BC5AB24}"/>
              </a:ext>
            </a:extLst>
          </p:cNvPr>
          <p:cNvSpPr/>
          <p:nvPr/>
        </p:nvSpPr>
        <p:spPr>
          <a:xfrm>
            <a:off x="905522" y="2546955"/>
            <a:ext cx="10644327" cy="2664237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жалобы: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Согласно доводам жалобы, заявка победителя должна была быть отклонена, так как предоставленный им в целях подтверждения соответствия дополнительным требованиям по ПП 2571 контракт, в ЕИС находится в стадии «Исполнение».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:  Оплата выполненных обязательств, как и размещение сведений о них в реестре контрактов в ЕИС, является обязанностью заказчика. Неисполнение заказчиком данной обязанности не может быть поставлено в вину участнику закупки.  Так как крайний срок исполнения договора 30.04.22 и заявка содержит акты и платежные поручения, аукционная комиссия пришла к выводу, что договор со стороны участника исполнен.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Участником исполнены требования Постановления №2571, оснований для отклонения заявки отсутствовали.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979D7-5CBD-CBC6-00AA-F382E93B1B62}"/>
              </a:ext>
            </a:extLst>
          </p:cNvPr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практика. Самарская область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E234C4-5A4A-D79C-8596-E21C562666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C3DB76-E467-34AD-FD61-3C33B8C2250C}"/>
              </a:ext>
            </a:extLst>
          </p:cNvPr>
          <p:cNvSpPr/>
          <p:nvPr/>
        </p:nvSpPr>
        <p:spPr>
          <a:xfrm>
            <a:off x="905522" y="1940440"/>
            <a:ext cx="7057748" cy="647133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Решение по закупке №0842300004023000520  от 14.12.2023 г.</a:t>
            </a:r>
          </a:p>
        </p:txBody>
      </p:sp>
    </p:spTree>
    <p:extLst>
      <p:ext uri="{BB962C8B-B14F-4D97-AF65-F5344CB8AC3E}">
        <p14:creationId xmlns:p14="http://schemas.microsoft.com/office/powerpoint/2010/main" val="211485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80710" y="527023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360" y="1128463"/>
            <a:ext cx="113111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Московское УФАС, решение по закупке №0373200024424000084 от 16.02.2024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извещении отсутствовали характеристикам товара в структурированном виде, но в прикрепленном файле требования к показателям товара были определены. Заявку заявителя отклонили за то, что в ней отсутствовали конкретные характеристики, требования к которым были установлены в файле.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заявка подана в структурированном виде на предлагаемых участникам закупки условиях извещения об осуществлении закупки. Комиссия Управления отмечает, что в составе заявки Заявителя представлены сведения об объекте закупки в соответствии с требованиями извещения об осуществлении закупки, при этом из требований к содержанию, составу заявки и инструкции по её заполнению не следует, что участнику закупки в составе заявки необходимо указывать характеристики, размещенные в Техническом задании и отсутствующие в структурированной форме извещения об осуществлении закупки, которое является  приоритетным, путем предоставления отдельного файла в составе заявки.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Комиссия Управления приходит к выводу, что решение комиссии Заказчика является неправомерным. Также в связи с отсутствием в структурированном виде всех требующихся характеристик, Заказчиком допущено нарушение п.1 ч.1 ст.33 Закона о контрактной системе.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Красноярское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№0119100013024000001 от 20.02.2024,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Московское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№0173100017124000003 от 15.02.2024</a:t>
            </a:r>
          </a:p>
        </p:txBody>
      </p:sp>
    </p:spTree>
    <p:extLst>
      <p:ext uri="{BB962C8B-B14F-4D97-AF65-F5344CB8AC3E}">
        <p14:creationId xmlns:p14="http://schemas.microsoft.com/office/powerpoint/2010/main" val="336914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1208" y="1225297"/>
            <a:ext cx="113111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Московское УФАС, решение по закупке № 0373200586424000007 от 19.02.2024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При формировании описания объекта закупки в структурированном виде заказчик все дополнительные характеристики товаров разместил в ячейке «Обоснование включения дополнительной информации в сведения о товаре, работе, услуге»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Заказчику, во исполнение требований п.5 ч.1 ст.42 Закона о контрактной системе и Правил пользования КТРУ, надлежало отразить все значимые характеристики закупаемых товаров в разделе «Характеристики товара, работы, услуги» с указанием в соответствующих графах наименования характеристик, значение характеристик, единицы измерения характеристик, инструкцию по заполнению характеристик в заявке, а в разделе «Обоснование включения дополнительной информации в сведения о товаре, работе, услуге» отразить исключительно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обоснование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таких характеристик, в случае, если они не предусмотрены используемой Заказчиком позицией КТРУ, чего Заказчиком сделано не было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Иными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словами, формирование информации и документов с использованием ЕИС осуществляется путем заполнения экранных форм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вебинтерфейса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ЕИС. При формировании извещения о проведении закупки в ЕИС Заказчику надлежало указать характеристики закупаемой продукции со значениями этих характеристик в соответствующей графе для обеспечения возможности участникам закупки представить такие сведения в структурированной форме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Исходя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из вышеизложенного, Комиссия Управления приходит к выводу, что положения извещения сформированы Заказчиком таким образом, что не позволяют участникам закупки представить сведения о поставляемых изделиях надлежащим образом, посредством заполнения сведений, указанных в структурированной формы извещения, размещение которой обязательно в соответствии с ч.1 ст.42 Закона о контрактной системе.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Московское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 0373200067024000045 от 13.02.2024 г. и многие другие в данном субъекте РФ</a:t>
            </a:r>
          </a:p>
        </p:txBody>
      </p:sp>
    </p:spTree>
    <p:extLst>
      <p:ext uri="{BB962C8B-B14F-4D97-AF65-F5344CB8AC3E}">
        <p14:creationId xmlns:p14="http://schemas.microsoft.com/office/powerpoint/2010/main" val="388165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6824" y="874428"/>
            <a:ext cx="5199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Свердловское УФАС, решение по закупке №0362200036824000013 от 16.02.2024</a:t>
            </a:r>
          </a:p>
          <a:p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 структурированном описании объекта закупки в качестве наименования показателя заказчиком указано «Основные характеристики», а в качестве значения характеристики приведено описание, которое содержит в том числе наименование характеристик и значение характеристик. При этом установлена инструкция: участник закупки указывает в заявке конкретное значение характеристики. Подробнее на картинке: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278" y="1268730"/>
            <a:ext cx="5798058" cy="29832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96824" y="4431762"/>
            <a:ext cx="1149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Наименование характеристики и значение входит в один столбец под наименованием «Значение характеристики», при этом отсутствует возможность установить, где в данной строке наименования характеристик, а где значение показателей. Таким обозом, у потенциальных участников закупки отсутствует возможность корректного заполнения заявки на участие в закупки на цифровое пианино.</a:t>
            </a: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основании вышеизложенного, Комиссия приходит к выводу, что в действиях заказчика установлено нарушение ч. 3 ст. 7, п. 1 ч. 1 ст. 33, п. 1 ч. 2 ст. 42 Закона о контрактной системе и содержат признаки события административного правонарушения, предусмотренного ч. 1.4 ст. 7.30 КоАП РФ.</a:t>
            </a:r>
          </a:p>
        </p:txBody>
      </p:sp>
    </p:spTree>
    <p:extLst>
      <p:ext uri="{BB962C8B-B14F-4D97-AF65-F5344CB8AC3E}">
        <p14:creationId xmlns:p14="http://schemas.microsoft.com/office/powerpoint/2010/main" val="252629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3192" y="1272088"/>
            <a:ext cx="115397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Ставропольское УФАС, решение по закупке № 0121600019024000009 от 15.02.2024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инструкции по подготовке заявки содержатся следующие положения: «При указании характеристик предлагаемого участником закупки товара в иных информации и документах, включаемых в заявку на участие в закупке в качестве приложений (не в «структурированном виде»), такие характеристики комиссией не рассматриваются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». «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случае, если характеристики предлагаемого участником закупки товара не будут сформированы с использованием электронной площадки (путем заполнения экранных форм веб-интерфейса электронной площадки - в «структурированном виде») заявка участника будет отклонена на основании пункта 1 части 12 статьи 48 Федерального закона № 44-ФЗ».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установление подобным образом требований к содержанию и составу заявки противоречит нормам Закона о контрактной системе.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Ставропольское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 0321200030024000001 от 15.02.2024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Примечание: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данная позиция согласуется с позицией ЦА ФАС, высказанной ими на ВКС с территориальными органами 31.01.2024 г., однако противоречит позиции Минфина и Казначейства. Необходимо следить за практикой по данному вопросу, она может измениться в любой момент!</a:t>
            </a:r>
          </a:p>
        </p:txBody>
      </p:sp>
    </p:spTree>
    <p:extLst>
      <p:ext uri="{BB962C8B-B14F-4D97-AF65-F5344CB8AC3E}">
        <p14:creationId xmlns:p14="http://schemas.microsoft.com/office/powerpoint/2010/main" val="36102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0352" y="2250496"/>
            <a:ext cx="11539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Архангельское УФАС, решение по закупке №0124300013024000001 от 05.02.2024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участник в заявке - в приложенном файле, указал характеристики предлагаемого товара, противоречащие характеристикам, указанным в структурированной форме заявки.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аукционная комиссия правомерно отклонила заявку на участие в электронном аукционе.</a:t>
            </a:r>
          </a:p>
          <a:p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решения: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Чувашское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 0815500000524000088 от 02.02.2024,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Красноярское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 0119200000123023607 от 23.01.2023</a:t>
            </a:r>
          </a:p>
        </p:txBody>
      </p:sp>
    </p:spTree>
    <p:extLst>
      <p:ext uri="{BB962C8B-B14F-4D97-AF65-F5344CB8AC3E}">
        <p14:creationId xmlns:p14="http://schemas.microsoft.com/office/powerpoint/2010/main" val="100550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1208" y="1010245"/>
            <a:ext cx="1153972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Брянское УФАС, решение по закупке №0127200000223007998 от 22.01.2024</a:t>
            </a: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Заказчиком в структурированном описании объекта закупки указана характеристика: «твёрдый гидрогель либо жидкий гидрогель». И выбрана инструкция: «участник указывает в заявке одно значение характеристики». По мнению заявителя, сформированное заказчиком описание объекта закупки в структурированном виде не позволяет корректно подать заявку на участие в электронном аукционе, поскольку невозможно указать конкретное значение характеристики «токопроводящая среда» без сопровождения союзом «либо».</a:t>
            </a:r>
          </a:p>
          <a:p>
            <a:endParaRPr lang="ru-RU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при подаче заявки у участников закупки отсутствовала техническая возможность указания только одного значения характеристики: «твёрдый гидрогель» или «жидкий гидрогель», что противоречит инструкции по заполнению заявки</a:t>
            </a:r>
            <a:r>
              <a:rPr lang="ru-RU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В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адрес Брянского УФАС России поступили пояснения оператора электронной площадки, согласно которым у заказчика была техническая возможность сформировать описание объекта закупки в структурированном виде с возможностью выбора участником закупки значения характеристики «токопроводящая среда» без сопровождения союзом «либо</a:t>
            </a:r>
            <a:r>
              <a:rPr lang="ru-RU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 Следовательно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, довод жалобы заявителя является обоснованным</a:t>
            </a:r>
            <a:r>
              <a:rPr lang="ru-RU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Выявленные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в действиях заказчика нарушения требований Закона о контрактной системе свидетельствуют о признаках административного правонарушения, ответственность за которое предусмотрена ч. 1.4 статьи 7.30 </a:t>
            </a:r>
            <a:r>
              <a:rPr lang="ru-RU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КоАП</a:t>
            </a:r>
            <a:endParaRPr lang="ru-RU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Похожие решения: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700" dirty="0" smtClean="0">
                <a:latin typeface="Calibri" panose="020F0502020204030204" pitchFamily="34" charset="0"/>
                <a:cs typeface="Calibri" panose="020F0502020204030204" pitchFamily="34" charset="0"/>
              </a:rPr>
              <a:t>Ярославское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межрегиональное УФАС по закупке № 0371200010823000304 от 22.01.2024</a:t>
            </a:r>
          </a:p>
          <a:p>
            <a:endParaRPr lang="ru-RU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7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Примечание: 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Интерфейс ЭТП «Фабрикант» даже в случае выбора варианта инструкции «указать одно значение показателя» позволяет осуществить ручной ввод и указать конкретно значение без слов «или», «либо» и т.д. </a:t>
            </a:r>
          </a:p>
        </p:txBody>
      </p:sp>
    </p:spTree>
    <p:extLst>
      <p:ext uri="{BB962C8B-B14F-4D97-AF65-F5344CB8AC3E}">
        <p14:creationId xmlns:p14="http://schemas.microsoft.com/office/powerpoint/2010/main" val="335452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07693" y="485409"/>
            <a:ext cx="7024643" cy="514290"/>
          </a:xfrm>
        </p:spPr>
        <p:txBody>
          <a:bodyPr>
            <a:normAutofit/>
          </a:bodyPr>
          <a:lstStyle/>
          <a:p>
            <a:pPr algn="r"/>
            <a:r>
              <a:rPr lang="ru-RU" sz="2800" b="1" dirty="0" smtClean="0">
                <a:solidFill>
                  <a:srgbClr val="00B0F0"/>
                </a:solidFill>
              </a:rPr>
              <a:t>Административная практика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1208" y="1010245"/>
            <a:ext cx="1153972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Ставропольское УФАС, решение по закупке №0321300035823000431 от 29.01.2024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Суть дела: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 инструкции было установлено требование: В случае предложения участником закупки к поставке медицинских изделий наименования товаров должны быть указаны в строгом соответствии с наименованиями медицинских изделий согласно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РУ. 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Но у оператора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ЭП отсутствовал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функционал, позволяющий указать наименование товара в соответствии с РУ.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Решение: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 заказчика имеется право выбора оператора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ЭП,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на которой будет осуществлена закупка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В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указанном случае, оператором площадки выбрана ЭТП. Представитель заявителя указал, что функционал выбранной Заказчиком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ЭП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не имеет технической возможности изменять наименование товара при заполнении заявки в структурированном виде, что не дает возможность участнику исполнить положение инструкции по заполнению заявки об указании наименования товаров в строгом соответствии с наименованиями медицинских изделий согласно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РУ.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Заказчиком на заседание Комиссии доказательств обратного не представлено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Таким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образом, действия Заказчика в части выбора оператора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ЭП, функционал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которой не позволяет надлежащим образом сформировать заявку на участие в закупки в соответствии с требованиями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извещения,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нарушают принципы контрактной системы в сфере закупок, установленные ст. 7, ст. 8 Закона № 44-ФЗ.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Похожее решение: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Ставропольское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УФАС по закупке №0321300022323000209 от 25.01.2024</a:t>
            </a:r>
          </a:p>
          <a:p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Примечание: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Интерфейс ЭТП «Фабрикант» позволяет указать наименование согласно РУ, но только в отношении товаров, которые идентифицированы ЕИС как медицинские изделия. Такая идентификация происходит автоматически, если ООЗ заказчик формирует с использованием КТРУ. Если же Заказчик формирует ООЗ без использования КТРУ, система товар как мед изделие не идентифицирует, и, соответственно, площадка тоже «не понимает», что это мед изделие и не формирует строку «наименование согласно РУ». Все эти особенности необходимо предусмотреть при разработке инструкции по подготовке заявок.</a:t>
            </a:r>
          </a:p>
        </p:txBody>
      </p:sp>
    </p:spTree>
    <p:extLst>
      <p:ext uri="{BB962C8B-B14F-4D97-AF65-F5344CB8AC3E}">
        <p14:creationId xmlns:p14="http://schemas.microsoft.com/office/powerpoint/2010/main" val="133509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3319</Words>
  <Application>Microsoft Office PowerPoint</Application>
  <PresentationFormat>Широкоэкранный</PresentationFormat>
  <Paragraphs>155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Административная практика</vt:lpstr>
      <vt:lpstr>Административная практика</vt:lpstr>
      <vt:lpstr>Административная практика</vt:lpstr>
      <vt:lpstr>Административная практика</vt:lpstr>
      <vt:lpstr>Административная практика</vt:lpstr>
      <vt:lpstr>Административная практика</vt:lpstr>
      <vt:lpstr>Административная практика</vt:lpstr>
      <vt:lpstr>Административная практика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 Л</dc:creator>
  <cp:lastModifiedBy>А Л</cp:lastModifiedBy>
  <cp:revision>1</cp:revision>
  <dcterms:created xsi:type="dcterms:W3CDTF">2024-03-26T08:14:29Z</dcterms:created>
  <dcterms:modified xsi:type="dcterms:W3CDTF">2024-03-26T08:16:23Z</dcterms:modified>
</cp:coreProperties>
</file>