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897" r:id="rId2"/>
    <p:sldId id="898" r:id="rId3"/>
    <p:sldId id="905" r:id="rId4"/>
    <p:sldId id="1238" r:id="rId5"/>
    <p:sldId id="1239" r:id="rId6"/>
    <p:sldId id="1241" r:id="rId7"/>
    <p:sldId id="1242" r:id="rId8"/>
    <p:sldId id="1266" r:id="rId9"/>
    <p:sldId id="1265" r:id="rId10"/>
    <p:sldId id="1264" r:id="rId11"/>
    <p:sldId id="1263" r:id="rId12"/>
    <p:sldId id="1267" r:id="rId13"/>
    <p:sldId id="1268" r:id="rId14"/>
    <p:sldId id="1269" r:id="rId15"/>
    <p:sldId id="1270" r:id="rId16"/>
    <p:sldId id="1271" r:id="rId17"/>
    <p:sldId id="1272" r:id="rId18"/>
    <p:sldId id="1273" r:id="rId19"/>
    <p:sldId id="1250" r:id="rId20"/>
    <p:sldId id="1251" r:id="rId21"/>
    <p:sldId id="1252" r:id="rId22"/>
    <p:sldId id="1253" r:id="rId23"/>
    <p:sldId id="1278" r:id="rId24"/>
    <p:sldId id="1279" r:id="rId25"/>
    <p:sldId id="1277" r:id="rId26"/>
    <p:sldId id="1254" r:id="rId27"/>
    <p:sldId id="1274" r:id="rId28"/>
    <p:sldId id="1275" r:id="rId29"/>
    <p:sldId id="1276" r:id="rId30"/>
    <p:sldId id="1255" r:id="rId31"/>
    <p:sldId id="1257" r:id="rId32"/>
    <p:sldId id="1258" r:id="rId33"/>
    <p:sldId id="1280" r:id="rId34"/>
    <p:sldId id="1259" r:id="rId35"/>
    <p:sldId id="1260" r:id="rId36"/>
    <p:sldId id="1261" r:id="rId37"/>
    <p:sldId id="1262" r:id="rId38"/>
    <p:sldId id="1281" r:id="rId39"/>
    <p:sldId id="1282" r:id="rId40"/>
    <p:sldId id="1283" r:id="rId41"/>
    <p:sldId id="1284" r:id="rId42"/>
    <p:sldId id="1285" r:id="rId43"/>
    <p:sldId id="1286" r:id="rId44"/>
    <p:sldId id="1287" r:id="rId45"/>
    <p:sldId id="1288" r:id="rId46"/>
    <p:sldId id="1289" r:id="rId47"/>
    <p:sldId id="1291" r:id="rId48"/>
    <p:sldId id="1290" r:id="rId4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7" userDrawn="1">
          <p15:clr>
            <a:srgbClr val="A4A3A4"/>
          </p15:clr>
        </p15:guide>
        <p15:guide id="2" pos="7469" userDrawn="1">
          <p15:clr>
            <a:srgbClr val="A4A3A4"/>
          </p15:clr>
        </p15:guide>
        <p15:guide id="3" orient="horz" pos="3657" userDrawn="1">
          <p15:clr>
            <a:srgbClr val="A4A3A4"/>
          </p15:clr>
        </p15:guide>
        <p15:guide id="4" orient="horz" pos="1003" userDrawn="1">
          <p15:clr>
            <a:srgbClr val="A4A3A4"/>
          </p15:clr>
        </p15:guide>
        <p15:guide id="5" pos="189" userDrawn="1">
          <p15:clr>
            <a:srgbClr val="A4A3A4"/>
          </p15:clr>
        </p15:guide>
        <p15:guide id="6" pos="574" userDrawn="1">
          <p15:clr>
            <a:srgbClr val="A4A3A4"/>
          </p15:clr>
        </p15:guide>
        <p15:guide id="7" pos="3205" userDrawn="1">
          <p15:clr>
            <a:srgbClr val="A4A3A4"/>
          </p15:clr>
        </p15:guide>
        <p15:guide id="8" orient="horz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 Л" initials="АЛ" lastIdx="2" clrIdx="0">
    <p:extLst>
      <p:ext uri="{19B8F6BF-5375-455C-9EA6-DF929625EA0E}">
        <p15:presenceInfo xmlns:p15="http://schemas.microsoft.com/office/powerpoint/2012/main" userId="1880660c258d82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DB"/>
    <a:srgbClr val="0A5CAC"/>
    <a:srgbClr val="FF7000"/>
    <a:srgbClr val="D9D9D9"/>
    <a:srgbClr val="7E99AA"/>
    <a:srgbClr val="BBD8E0"/>
    <a:srgbClr val="004065"/>
    <a:srgbClr val="5DA1B3"/>
    <a:srgbClr val="212121"/>
    <a:srgbClr val="D7E0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4595" autoAdjust="0"/>
  </p:normalViewPr>
  <p:slideViewPr>
    <p:cSldViewPr snapToGrid="0">
      <p:cViewPr varScale="1">
        <p:scale>
          <a:sx n="73" d="100"/>
          <a:sy n="73" d="100"/>
        </p:scale>
        <p:origin x="72" y="312"/>
      </p:cViewPr>
      <p:guideLst>
        <p:guide orient="horz" pos="2727"/>
        <p:guide pos="7469"/>
        <p:guide orient="horz" pos="3657"/>
        <p:guide orient="horz" pos="1003"/>
        <p:guide pos="189"/>
        <p:guide pos="574"/>
        <p:guide pos="3205"/>
        <p:guide orient="horz" pos="3952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9" d="100"/>
        <a:sy n="99" d="100"/>
      </p:scale>
      <p:origin x="0" y="-448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9597E-BC11-4544-B52C-AF8A8A443758}" type="datetimeFigureOut">
              <a:rPr lang="ru-RU" smtClean="0"/>
              <a:pPr/>
              <a:t>25.03.2024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7DFB2-9CFE-4C5C-9003-562C29B55E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306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140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8382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6140" y="1580541"/>
            <a:ext cx="7766936" cy="1646302"/>
          </a:xfrm>
        </p:spPr>
        <p:txBody>
          <a:bodyPr anchor="b">
            <a:noAutofit/>
          </a:bodyPr>
          <a:lstStyle>
            <a:lvl1pPr algn="r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7634" y="322684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D8DD6-D947-4328-B735-3BA501193FA3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33863" y="6346162"/>
            <a:ext cx="683339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5" t="6059" r="12902" b="24"/>
          <a:stretch/>
        </p:blipFill>
        <p:spPr>
          <a:xfrm>
            <a:off x="-91279" y="-33655"/>
            <a:ext cx="6195550" cy="6900954"/>
          </a:xfrm>
          <a:prstGeom prst="rect">
            <a:avLst/>
          </a:prstGeom>
        </p:spPr>
      </p:pic>
      <p:sp>
        <p:nvSpPr>
          <p:cNvPr id="20" name="TextBox 19"/>
          <p:cNvSpPr txBox="1"/>
          <p:nvPr userDrawn="1"/>
        </p:nvSpPr>
        <p:spPr>
          <a:xfrm>
            <a:off x="2474582" y="2995584"/>
            <a:ext cx="2669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НАЦИОНАЛЬНАЯ</a:t>
            </a:r>
          </a:p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ЭЛЕКТРОННАЯ</a:t>
            </a:r>
          </a:p>
          <a:p>
            <a:r>
              <a:rPr lang="ru-RU" sz="1800" b="1" spc="100" baseline="0" dirty="0">
                <a:solidFill>
                  <a:schemeClr val="bg1"/>
                </a:solidFill>
                <a:latin typeface="Calibri (Основной текст)"/>
                <a:cs typeface="Arial" panose="020B0604020202020204" pitchFamily="34" charset="0"/>
              </a:rPr>
              <a:t>ПЛОЩАДКА</a:t>
            </a:r>
          </a:p>
        </p:txBody>
      </p:sp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07" y="2941056"/>
            <a:ext cx="909550" cy="894392"/>
          </a:xfrm>
          <a:prstGeom prst="rect">
            <a:avLst/>
          </a:prstGeom>
        </p:spPr>
      </p:pic>
      <p:sp>
        <p:nvSpPr>
          <p:cNvPr id="23" name="Шестиугольник 22"/>
          <p:cNvSpPr/>
          <p:nvPr userDrawn="1"/>
        </p:nvSpPr>
        <p:spPr>
          <a:xfrm rot="5400000">
            <a:off x="737236" y="1349788"/>
            <a:ext cx="4729238" cy="4076929"/>
          </a:xfrm>
          <a:prstGeom prst="hexagon">
            <a:avLst/>
          </a:prstGeom>
          <a:noFill/>
          <a:ln w="133350">
            <a:solidFill>
              <a:srgbClr val="BDD4ED">
                <a:alpha val="19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8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965DB-81F6-4F78-B445-8C759B16F311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21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0FE26-C685-4055-B81B-4299BE3A1353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484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99B49-1618-4461-80BD-878C807678E5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00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2C45-15CA-40FF-AC17-855458652CDD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777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D7D9F-1EF2-4814-ADB5-CDA1737A8823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5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F13CB-CE1C-41B9-82E3-6A0B624F7453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14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4AD6C-29D5-4080-A238-1E153D83F4BD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44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>
  <p:cSld name="1_Заголовок и объект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54"/>
          <p:cNvPicPr preferRelativeResize="0"/>
          <p:nvPr/>
        </p:nvPicPr>
        <p:blipFill rotWithShape="1">
          <a:blip r:embed="rId2">
            <a:alphaModFix/>
          </a:blip>
          <a:srcRect r="10176" b="11351"/>
          <a:stretch/>
        </p:blipFill>
        <p:spPr>
          <a:xfrm>
            <a:off x="5913425" y="2211854"/>
            <a:ext cx="6278576" cy="464614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54"/>
          <p:cNvSpPr txBox="1">
            <a:spLocks noGrp="1"/>
          </p:cNvSpPr>
          <p:nvPr>
            <p:ph type="ctrTitle"/>
          </p:nvPr>
        </p:nvSpPr>
        <p:spPr>
          <a:xfrm>
            <a:off x="628964" y="1579880"/>
            <a:ext cx="7346636" cy="369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54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r">
              <a:buClr>
                <a:srgbClr val="000000"/>
              </a:buClr>
              <a:buFont typeface="Arial"/>
              <a:buNone/>
            </a:pPr>
            <a:r>
              <a:rPr lang="ru-RU" sz="1600" b="1" kern="0">
                <a:solidFill>
                  <a:srgbClr val="FFFFFF"/>
                </a:solidFill>
                <a:ea typeface="Arial"/>
                <a:cs typeface="Arial"/>
                <a:sym typeface="Arial"/>
              </a:rPr>
              <a:t>ЭЛЕКТРОННАЯ ТОРГОВАЯ ПЛОЩАДКА</a:t>
            </a: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48907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AB497-422C-4923-9B08-00DB4CE88C66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57663" y="6295362"/>
            <a:ext cx="683339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758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832" y="1122138"/>
            <a:ext cx="3968168" cy="573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99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67E14-29C9-4542-A62E-6929AFAD5587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81" b="39141"/>
          <a:stretch/>
        </p:blipFill>
        <p:spPr>
          <a:xfrm>
            <a:off x="0" y="1536700"/>
            <a:ext cx="12192000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47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5DB2D-C0CE-43AC-B5CA-6B07D3E3C29A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823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9198-AB7F-4B81-BFC4-8A202941DF7A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206863" y="6223924"/>
            <a:ext cx="683339" cy="365125"/>
          </a:xfrm>
        </p:spPr>
        <p:txBody>
          <a:bodyPr/>
          <a:lstStyle>
            <a:lvl1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17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8A279-1574-45C5-9292-680E51A6A4F6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244963" y="6223924"/>
            <a:ext cx="683339" cy="365125"/>
          </a:xfrm>
        </p:spPr>
        <p:txBody>
          <a:bodyPr/>
          <a:lstStyle>
            <a:lvl1pPr>
              <a:defRPr sz="1400">
                <a:solidFill>
                  <a:srgbClr val="0A5CAC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201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EE426-D783-4BE4-BEAA-1AA25B39984B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58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6C7E80-F11D-43C2-84DC-DE68F215A23E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44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416DAB-2C76-43E6-8312-F01E7E90CC07}" type="datetime1">
              <a:rPr lang="ru-RU" smtClean="0"/>
              <a:pPr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9E0671E-2E04-4425-8F08-FC6BC8ED3F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300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hyperlink" Target="https://www.youtube.com/user/FabrikantInfo" TargetMode="External"/><Relationship Id="rId5" Type="http://schemas.openxmlformats.org/officeDocument/2006/relationships/image" Target="../media/image9.png"/><Relationship Id="rId10" Type="http://schemas.openxmlformats.org/officeDocument/2006/relationships/hyperlink" Target="https://vk.com/fabrikant_info" TargetMode="External"/><Relationship Id="rId4" Type="http://schemas.openxmlformats.org/officeDocument/2006/relationships/hyperlink" Target="https://t.me/vergunova_o_zakupkah" TargetMode="External"/><Relationship Id="rId9" Type="http://schemas.openxmlformats.org/officeDocument/2006/relationships/hyperlink" Target="https://t.me/ETPFabrikant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mailto:m.podlesnykh@fabrikant.r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8.png"/><Relationship Id="rId4" Type="http://schemas.openxmlformats.org/officeDocument/2006/relationships/hyperlink" Target="https://www.etp-ets.ru/" TargetMode="Externa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5" b="13783"/>
          <a:stretch/>
        </p:blipFill>
        <p:spPr>
          <a:xfrm flipH="1">
            <a:off x="6173738" y="830511"/>
            <a:ext cx="5800545" cy="49356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645121"/>
            <a:ext cx="2544024" cy="3270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333738" y="661234"/>
            <a:ext cx="62106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ЭЛЕКТРОННАЯ ТОРГОВАЯ ПЛОЩАДКА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6293" y="2818410"/>
            <a:ext cx="61439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 закупки «с полки» по части 12 статьи 93 Федерального закона №44-ФЗ, учитывая функциональные особенности ЭТП «Фабрикант»</a:t>
            </a:r>
          </a:p>
        </p:txBody>
      </p:sp>
    </p:spTree>
    <p:extLst>
      <p:ext uri="{BB962C8B-B14F-4D97-AF65-F5344CB8AC3E}">
        <p14:creationId xmlns:p14="http://schemas.microsoft.com/office/powerpoint/2010/main" val="249487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8582" y="52702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53" y="2031303"/>
            <a:ext cx="10706100" cy="1066800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5503817" y="2584298"/>
            <a:ext cx="2499360" cy="513805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6561697" y="2990290"/>
            <a:ext cx="383600" cy="599226"/>
          </a:xfrm>
          <a:prstGeom prst="rightArrow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09303" y="1463037"/>
            <a:ext cx="7289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Вкладка «Предварительные предложения» В ЛК Поставщика: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653" y="3566081"/>
            <a:ext cx="11401425" cy="1419225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19" name="Прямоугольник 18"/>
          <p:cNvSpPr/>
          <p:nvPr/>
        </p:nvSpPr>
        <p:spPr>
          <a:xfrm>
            <a:off x="543696" y="4536967"/>
            <a:ext cx="2191838" cy="448339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735534" y="4536966"/>
            <a:ext cx="1897426" cy="448339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5400000">
            <a:off x="1279948" y="4916602"/>
            <a:ext cx="383600" cy="599226"/>
          </a:xfrm>
          <a:prstGeom prst="rightArrow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3413549" y="4912169"/>
            <a:ext cx="383600" cy="599226"/>
          </a:xfrm>
          <a:prstGeom prst="rightArrow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735533" y="5453284"/>
            <a:ext cx="18974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/>
              <a:t>Просмотр сведений об участнике, его декларации, срока действия предложения</a:t>
            </a:r>
            <a:endParaRPr lang="ru-RU" sz="1500" dirty="0"/>
          </a:p>
        </p:txBody>
      </p:sp>
      <p:sp>
        <p:nvSpPr>
          <p:cNvPr id="24" name="TextBox 23"/>
          <p:cNvSpPr txBox="1"/>
          <p:nvPr/>
        </p:nvSpPr>
        <p:spPr>
          <a:xfrm>
            <a:off x="409304" y="5438258"/>
            <a:ext cx="2326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dirty="0" smtClean="0"/>
              <a:t>Редактирование сведений об участнике, его декларации, срока действия предложения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335265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383" y="1152931"/>
            <a:ext cx="11709823" cy="2547909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18" name="Прямоугольник 17"/>
          <p:cNvSpPr/>
          <p:nvPr/>
        </p:nvSpPr>
        <p:spPr>
          <a:xfrm>
            <a:off x="287383" y="1152931"/>
            <a:ext cx="2448150" cy="322633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83" y="3800040"/>
            <a:ext cx="11714413" cy="1268349"/>
          </a:xfrm>
          <a:prstGeom prst="rect">
            <a:avLst/>
          </a:prstGeom>
          <a:ln>
            <a:solidFill>
              <a:srgbClr val="0A5CAC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857" y="5167589"/>
            <a:ext cx="11698349" cy="1551469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23" name="TextBox 22"/>
          <p:cNvSpPr txBox="1"/>
          <p:nvPr/>
        </p:nvSpPr>
        <p:spPr>
          <a:xfrm>
            <a:off x="5221938" y="29024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649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8582" y="52702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53" y="2031303"/>
            <a:ext cx="10706100" cy="1066800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5503817" y="2584298"/>
            <a:ext cx="2499360" cy="513805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6561697" y="2990290"/>
            <a:ext cx="383600" cy="599226"/>
          </a:xfrm>
          <a:prstGeom prst="rightArrow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09302" y="1463037"/>
            <a:ext cx="9466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Возвращаемся во вкладку «Предварительные предложения» В ЛК Поставщика: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653" y="3566081"/>
            <a:ext cx="11401425" cy="1419225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20" name="Прямоугольник 19"/>
          <p:cNvSpPr/>
          <p:nvPr/>
        </p:nvSpPr>
        <p:spPr>
          <a:xfrm>
            <a:off x="4632959" y="4510642"/>
            <a:ext cx="1294335" cy="448339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5012404" y="4919682"/>
            <a:ext cx="383600" cy="599226"/>
          </a:xfrm>
          <a:prstGeom prst="rightArrow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546314" y="5456356"/>
            <a:ext cx="33157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dirty="0" smtClean="0"/>
              <a:t>Добавляем сведения о товаре, которые перейдут впоследствии на рассмотрение заказчику</a:t>
            </a: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107169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8582" y="52702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1" name="Стрелка вправо 10"/>
          <p:cNvSpPr/>
          <p:nvPr/>
        </p:nvSpPr>
        <p:spPr>
          <a:xfrm rot="5400000">
            <a:off x="6561697" y="2990290"/>
            <a:ext cx="383600" cy="599226"/>
          </a:xfrm>
          <a:prstGeom prst="rightArrow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53" y="1361605"/>
            <a:ext cx="10987600" cy="2203115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701796" y="1828800"/>
            <a:ext cx="6671598" cy="443261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7598" y="3741189"/>
            <a:ext cx="8525796" cy="3073642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22" name="Стрелка вправо 21"/>
          <p:cNvSpPr/>
          <p:nvPr/>
        </p:nvSpPr>
        <p:spPr>
          <a:xfrm rot="5400000">
            <a:off x="5545040" y="3391803"/>
            <a:ext cx="383600" cy="599226"/>
          </a:xfrm>
          <a:prstGeom prst="rightArrow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17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8582" y="52702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47" y="1633621"/>
            <a:ext cx="4757736" cy="2759675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1639615" y="1335911"/>
            <a:ext cx="4589417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Если искать по ОКПД2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780758" y="4084052"/>
            <a:ext cx="4589417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Если искать по КТРУ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8582" y="4691006"/>
            <a:ext cx="6943588" cy="2043458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5617028" y="2820410"/>
            <a:ext cx="801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7000"/>
                </a:solidFill>
              </a:rPr>
              <a:t>VS</a:t>
            </a:r>
            <a:endParaRPr lang="ru-RU" sz="3200" b="1" dirty="0">
              <a:solidFill>
                <a:srgbClr val="FF7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52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8582" y="52702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59" y="1631275"/>
            <a:ext cx="11848019" cy="4595353"/>
          </a:xfrm>
          <a:prstGeom prst="rect">
            <a:avLst/>
          </a:prstGeom>
          <a:ln>
            <a:solidFill>
              <a:srgbClr val="0A5CAC"/>
            </a:solidFill>
          </a:ln>
        </p:spPr>
      </p:pic>
    </p:spTree>
    <p:extLst>
      <p:ext uri="{BB962C8B-B14F-4D97-AF65-F5344CB8AC3E}">
        <p14:creationId xmlns:p14="http://schemas.microsoft.com/office/powerpoint/2010/main" val="99456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8582" y="52702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303" y="1641709"/>
            <a:ext cx="5884935" cy="2911165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409303" y="1120904"/>
            <a:ext cx="1748020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КТРУ ЕИС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34594" y="2891829"/>
            <a:ext cx="1748020" cy="496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Площадка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028" y="3400425"/>
            <a:ext cx="4657725" cy="3457575"/>
          </a:xfrm>
          <a:prstGeom prst="rect">
            <a:avLst/>
          </a:prstGeom>
          <a:ln>
            <a:solidFill>
              <a:srgbClr val="0A5CAC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25753" y="3400425"/>
            <a:ext cx="3050188" cy="3476246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475297" y="5516880"/>
            <a:ext cx="3892731" cy="1341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Если участник хочет указать сразу несколько характеристик, то это можно сделать через нажатие кнопки </a:t>
            </a:r>
            <a:r>
              <a:rPr lang="en-US" sz="1600" dirty="0" err="1" smtClean="0"/>
              <a:t>cntrl</a:t>
            </a:r>
            <a:r>
              <a:rPr lang="ru-RU" sz="1600" dirty="0" smtClean="0"/>
              <a:t> и выбора всех желаемых характеристик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071487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8582" y="52702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53" y="1725712"/>
            <a:ext cx="11662687" cy="4152574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9" name="Стрелка вправо 8"/>
          <p:cNvSpPr/>
          <p:nvPr/>
        </p:nvSpPr>
        <p:spPr>
          <a:xfrm rot="14368027">
            <a:off x="2455818" y="4641669"/>
            <a:ext cx="496388" cy="409303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06378" y="4929051"/>
            <a:ext cx="1556914" cy="374469"/>
          </a:xfrm>
          <a:prstGeom prst="rect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Согласно ст. 14</a:t>
            </a:r>
            <a:endParaRPr lang="ru-RU" sz="1400" dirty="0"/>
          </a:p>
        </p:txBody>
      </p:sp>
      <p:sp>
        <p:nvSpPr>
          <p:cNvPr id="12" name="Стрелка вправо 11"/>
          <p:cNvSpPr/>
          <p:nvPr/>
        </p:nvSpPr>
        <p:spPr>
          <a:xfrm rot="14368027">
            <a:off x="4428024" y="5846689"/>
            <a:ext cx="496388" cy="409303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39829" y="5990265"/>
            <a:ext cx="3738411" cy="374469"/>
          </a:xfrm>
          <a:prstGeom prst="rect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Функционал, действующий с 01.01.2024</a:t>
            </a:r>
            <a:endParaRPr lang="ru-RU" sz="1400" dirty="0"/>
          </a:p>
        </p:txBody>
      </p:sp>
      <p:sp>
        <p:nvSpPr>
          <p:cNvPr id="15" name="Стрелка вправо 14"/>
          <p:cNvSpPr/>
          <p:nvPr/>
        </p:nvSpPr>
        <p:spPr>
          <a:xfrm rot="14368027">
            <a:off x="4315098" y="2084963"/>
            <a:ext cx="496388" cy="409303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911349" y="2232895"/>
            <a:ext cx="4432948" cy="374469"/>
          </a:xfrm>
          <a:prstGeom prst="rect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Поле не является обязательным для заполнения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7822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8582" y="52702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96480" y="3205482"/>
            <a:ext cx="9203039" cy="469535"/>
          </a:xfrm>
          <a:prstGeom prst="rect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Если выбрать наиболее «</a:t>
            </a:r>
            <a:r>
              <a:rPr lang="ru-RU" sz="1400" dirty="0" err="1" smtClean="0"/>
              <a:t>верхнеуровневый</a:t>
            </a:r>
            <a:r>
              <a:rPr lang="ru-RU" sz="1400" dirty="0" smtClean="0"/>
              <a:t>» код, то будет считаться, что участник готов поставить в любой субъект/муниципалитет</a:t>
            </a:r>
            <a:endParaRPr lang="ru-RU" sz="1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422" y="1901814"/>
            <a:ext cx="11355978" cy="1303669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9" name="Стрелка вправо 8"/>
          <p:cNvSpPr/>
          <p:nvPr/>
        </p:nvSpPr>
        <p:spPr>
          <a:xfrm rot="14368027">
            <a:off x="1558836" y="3000831"/>
            <a:ext cx="496388" cy="409303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22" y="3902820"/>
            <a:ext cx="11341978" cy="2237620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14" name="Прямоугольник 13"/>
          <p:cNvSpPr/>
          <p:nvPr/>
        </p:nvSpPr>
        <p:spPr>
          <a:xfrm>
            <a:off x="4385840" y="6275619"/>
            <a:ext cx="6493041" cy="499650"/>
          </a:xfrm>
          <a:prstGeom prst="rect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Можно добавлять несколько регионов поставки, и для каждого назначать свою цену/срок/количество</a:t>
            </a:r>
            <a:endParaRPr lang="ru-RU" sz="1400" dirty="0"/>
          </a:p>
        </p:txBody>
      </p:sp>
      <p:sp>
        <p:nvSpPr>
          <p:cNvPr id="12" name="Стрелка вправо 11"/>
          <p:cNvSpPr/>
          <p:nvPr/>
        </p:nvSpPr>
        <p:spPr>
          <a:xfrm rot="14368027">
            <a:off x="3835281" y="6070968"/>
            <a:ext cx="496388" cy="409303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68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67553" y="3667500"/>
            <a:ext cx="11580607" cy="239366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документы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, подтверждающие соответствие участника закупки требованиям, установленным пунктом 1 части 1 статьи 31 44-ФЗ, </a:t>
            </a:r>
            <a:r>
              <a:rPr lang="ru-RU" sz="1400" strike="sngStrike" dirty="0">
                <a:solidFill>
                  <a:schemeClr val="tx1"/>
                </a:solidFill>
                <a:latin typeface="+mj-lt"/>
              </a:rPr>
              <a:t>документы, подтверждающие соответствие участника закупки дополнительным требованиям, установленным в соответствии с частями 2 и 2.1 (при наличии таких требований) статьи 31 44-ФЗ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, </a:t>
            </a: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если 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иное не предусмотрено 44-ФЗ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 smtClean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декларация 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о соответствии участника закупки требованиям, установленным пунктами 3 - 5, 7 - 11 части 1 статьи 31 </a:t>
            </a:r>
            <a:r>
              <a:rPr lang="ru-RU" sz="1400" dirty="0">
                <a:solidFill>
                  <a:schemeClr val="tx1"/>
                </a:solidFill>
              </a:rPr>
              <a:t>44-ФЗ</a:t>
            </a: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;</a:t>
            </a:r>
            <a:endParaRPr lang="ru-RU" sz="1400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 smtClean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реквизиты 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счета участника закупки, на который в соответствии с </a:t>
            </a: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законодательством 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Российской Федерации осуществляется перечисление денежных средств в качестве оплаты поставленного товара, выполненной работы (ее результатов), </a:t>
            </a: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оказанной </a:t>
            </a:r>
            <a:r>
              <a:rPr lang="ru-RU" sz="1400" dirty="0">
                <a:solidFill>
                  <a:schemeClr val="tx1"/>
                </a:solidFill>
                <a:latin typeface="+mj-lt"/>
              </a:rPr>
              <a:t>услуги, а также отдельных этапов исполнения контракта, за исключением случаев, если в соответствии с законодательством Российской Федерации такой счет открывается после заключения контракта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4841" y="3468594"/>
            <a:ext cx="4407818" cy="307777"/>
          </a:xfrm>
          <a:prstGeom prst="rect">
            <a:avLst/>
          </a:prstGeom>
          <a:solidFill>
            <a:srgbClr val="0A5CAC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Обязательные для прикрепления документы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78582" y="527023"/>
            <a:ext cx="6775268" cy="707886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 на ЭТП «Фабрикант»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53" y="1419427"/>
            <a:ext cx="8839200" cy="1657350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67553" y="6191794"/>
            <a:ext cx="11589316" cy="5747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Участник, разместивший ПП, вправе в любой момент внести в него изменения, однако такие изменения будут учитываться только для закупок, извещения о проведении которых размещены после публикации изменений в ПП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6069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696700" y="391212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641461" y="5108890"/>
            <a:ext cx="4380481" cy="16765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</a:t>
            </a:r>
            <a:r>
              <a:rPr lang="ru-RU" sz="1400" dirty="0" smtClean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Департамента </a:t>
            </a:r>
            <a:r>
              <a:rPr lang="ru-RU" sz="14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методологии и обучения ЭТП «Фабрикант».</a:t>
            </a:r>
            <a:br>
              <a:rPr lang="ru-RU" sz="14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Эксперт, консультант с непрерывной практикой </a:t>
            </a:r>
            <a:br>
              <a:rPr lang="ru-RU" sz="14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регламентированных закупках с 2003 года.</a:t>
            </a:r>
            <a:br>
              <a:rPr lang="ru-RU" sz="14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4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Преподаватель с опытом работы более 15-ти лет.</a:t>
            </a: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626948" y="4009380"/>
            <a:ext cx="5115668" cy="10615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Вергунова </a:t>
            </a:r>
          </a:p>
          <a:p>
            <a:r>
              <a:rPr lang="ru-RU" sz="2400" b="1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Ольга Викторовна</a:t>
            </a:r>
          </a:p>
        </p:txBody>
      </p:sp>
      <p:sp>
        <p:nvSpPr>
          <p:cNvPr id="24" name="Подзаголовок 2"/>
          <p:cNvSpPr txBox="1">
            <a:spLocks/>
          </p:cNvSpPr>
          <p:nvPr/>
        </p:nvSpPr>
        <p:spPr>
          <a:xfrm>
            <a:off x="6978617" y="2126436"/>
            <a:ext cx="4217703" cy="396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212121"/>
              </a:buClr>
              <a:buSzPct val="120000"/>
              <a:buNone/>
            </a:pPr>
            <a:r>
              <a:rPr lang="ru-RU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https://t.me/vergunova_o_zakupkah</a:t>
            </a:r>
            <a:endParaRPr lang="ru-RU" sz="18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18273" t="6384" r="17440" b="3246"/>
          <a:stretch/>
        </p:blipFill>
        <p:spPr>
          <a:xfrm>
            <a:off x="778493" y="1200949"/>
            <a:ext cx="2701404" cy="2598057"/>
          </a:xfrm>
          <a:prstGeom prst="ellipse">
            <a:avLst/>
          </a:prstGeom>
          <a:ln w="63500" cap="rnd">
            <a:solidFill>
              <a:srgbClr val="009DDB"/>
            </a:solidFill>
          </a:ln>
          <a:effectLst>
            <a:outerShdw blurRad="139700" dist="50800" dir="5400000" algn="tl" rotWithShape="0">
              <a:prstClr val="black">
                <a:alpha val="3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Подзаголовок 2"/>
          <p:cNvSpPr txBox="1">
            <a:spLocks/>
          </p:cNvSpPr>
          <p:nvPr/>
        </p:nvSpPr>
        <p:spPr>
          <a:xfrm>
            <a:off x="5487418" y="1386416"/>
            <a:ext cx="6209282" cy="3743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212121"/>
              </a:buClr>
              <a:buSzPct val="120000"/>
              <a:buNone/>
            </a:pPr>
            <a:r>
              <a:rPr lang="ru-RU" sz="2400" b="1" dirty="0">
                <a:solidFill>
                  <a:srgbClr val="009D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Телеграм-канал «Вергунова о закупках»:</a:t>
            </a:r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5487418" y="3300310"/>
            <a:ext cx="6209282" cy="4067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212121"/>
              </a:buClr>
              <a:buSzPct val="120000"/>
              <a:buNone/>
            </a:pPr>
            <a:r>
              <a:rPr lang="ru-RU" sz="2400" b="1" dirty="0">
                <a:solidFill>
                  <a:srgbClr val="009DD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Социальные сети ЭТП Фабрикант: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193" y="3597973"/>
            <a:ext cx="1326427" cy="1326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057" y="5437867"/>
            <a:ext cx="1347563" cy="13475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429" y="4584784"/>
            <a:ext cx="1289954" cy="129070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193" y="1661361"/>
            <a:ext cx="1326427" cy="1326427"/>
          </a:xfrm>
          <a:prstGeom prst="rect">
            <a:avLst/>
          </a:prstGeom>
        </p:spPr>
      </p:pic>
      <p:sp>
        <p:nvSpPr>
          <p:cNvPr id="17" name="Подзаголовок 2"/>
          <p:cNvSpPr txBox="1">
            <a:spLocks/>
          </p:cNvSpPr>
          <p:nvPr/>
        </p:nvSpPr>
        <p:spPr>
          <a:xfrm>
            <a:off x="6978616" y="4063048"/>
            <a:ext cx="4217703" cy="396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212121"/>
              </a:buClr>
              <a:buSzPct val="120000"/>
              <a:buNone/>
            </a:pPr>
            <a:r>
              <a:rPr lang="en-US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https://t.me/ETPFabrikant</a:t>
            </a:r>
            <a:endParaRPr lang="en-US" sz="18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6978616" y="5032000"/>
            <a:ext cx="4217703" cy="396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212121"/>
              </a:buClr>
              <a:buSzPct val="120000"/>
              <a:buNone/>
            </a:pPr>
            <a:r>
              <a:rPr lang="en-US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https://vk.com/fabrikant_info</a:t>
            </a:r>
            <a:endParaRPr lang="en-US" sz="18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одзаголовок 2"/>
          <p:cNvSpPr txBox="1">
            <a:spLocks/>
          </p:cNvSpPr>
          <p:nvPr/>
        </p:nvSpPr>
        <p:spPr>
          <a:xfrm>
            <a:off x="6978615" y="5910081"/>
            <a:ext cx="4718085" cy="396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212121"/>
              </a:buClr>
              <a:buSzPct val="120000"/>
              <a:buNone/>
            </a:pPr>
            <a:r>
              <a:rPr lang="en-US" sz="1800" dirty="0">
                <a:solidFill>
                  <a:srgbClr val="212121"/>
                </a:solidFill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https://www.youtube.com/user/FabrikantInfo</a:t>
            </a:r>
            <a:endParaRPr lang="en-US" sz="1800" dirty="0">
              <a:solidFill>
                <a:srgbClr val="2121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5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462814"/>
            <a:ext cx="6317301" cy="707886"/>
          </a:xfrm>
          <a:prstGeom prst="rect">
            <a:avLst/>
          </a:prstGeom>
          <a:solidFill>
            <a:srgbClr val="0A5CAC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предложения: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Дополнительные документы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95837" y="1372536"/>
            <a:ext cx="5459506" cy="529720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документы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, подтверждающие соответствие участника закупки требованиям, установленным пунктом 1 части 1 статьи 31 44-ФЗ, </a:t>
            </a:r>
            <a:endParaRPr lang="ru-RU" sz="1600" dirty="0" smtClean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документы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, подтверждающие соответствие участника закупки дополнительным требованиям, установленным в соответствии с 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частью 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2 (при наличии таких требований) статьи 31 44-ФЗ, если иное не предусмотрено 44-ФЗ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tx1"/>
                </a:solidFill>
                <a:latin typeface="+mj-lt"/>
              </a:rPr>
              <a:t>документы, подтверждающие соответствие участника закупки дополнительным требованиям, установленным в соответствии с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2.1 (при наличии таких требований) статьи 31 44-ФЗ, 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если 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иное не предусмотрено 44-ФЗ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 smtClean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декларация 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о соответствии участника закупки требованиям, установленным пунктами 3 - 5, 7 - 11 части 1 статьи 31 настоящего Федерального закона;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dirty="0" smtClean="0">
              <a:solidFill>
                <a:schemeClr val="tx1"/>
              </a:solidFill>
              <a:latin typeface="+mj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реквизиты </a:t>
            </a:r>
            <a:r>
              <a:rPr lang="ru-RU" sz="1600" dirty="0">
                <a:solidFill>
                  <a:schemeClr val="tx1"/>
                </a:solidFill>
                <a:latin typeface="+mj-lt"/>
              </a:rPr>
              <a:t>счета участника </a:t>
            </a:r>
            <a:r>
              <a:rPr lang="ru-RU" sz="1600" dirty="0" smtClean="0">
                <a:solidFill>
                  <a:schemeClr val="tx1"/>
                </a:solidFill>
                <a:latin typeface="+mj-lt"/>
              </a:rPr>
              <a:t>закупки …</a:t>
            </a:r>
            <a:endParaRPr lang="ru-RU" sz="16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5641616" y="1589767"/>
            <a:ext cx="615749" cy="618565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257365" y="1384515"/>
            <a:ext cx="5549152" cy="823817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Лицензии, выписки и прочее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257365" y="2312895"/>
            <a:ext cx="5549152" cy="1380564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 требуется при закупках по части 12 статьи 93 </a:t>
            </a:r>
            <a:r>
              <a:rPr lang="ru-RU" sz="1600" dirty="0"/>
              <a:t>(пункт 3 ПП 2571: положения настоящего постановления применяются при проведении конкурентных способов определения поставщиков (подрядчиков, </a:t>
            </a:r>
            <a:r>
              <a:rPr lang="ru-RU" sz="1600" dirty="0" smtClean="0"/>
              <a:t>исполнителей))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5641615" y="2596490"/>
            <a:ext cx="615749" cy="618565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257365" y="3962477"/>
            <a:ext cx="5549152" cy="944906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Не требуется при закупках по части 12 статьи 93, так как НМЦК не более 5 млн. руб.</a:t>
            </a:r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5641615" y="4125647"/>
            <a:ext cx="615749" cy="618565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257365" y="5470865"/>
            <a:ext cx="5549152" cy="568655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Формируется оператором + можно прикрепить файл</a:t>
            </a:r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5641614" y="5470865"/>
            <a:ext cx="615749" cy="618565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257365" y="6101086"/>
            <a:ext cx="5549152" cy="568655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Формируется оператором + можно прикрепить файл</a:t>
            </a:r>
            <a:endParaRPr lang="ru-RU" dirty="0"/>
          </a:p>
        </p:txBody>
      </p:sp>
      <p:sp>
        <p:nvSpPr>
          <p:cNvPr id="21" name="Стрелка вправо 20"/>
          <p:cNvSpPr/>
          <p:nvPr/>
        </p:nvSpPr>
        <p:spPr>
          <a:xfrm>
            <a:off x="5641613" y="6117464"/>
            <a:ext cx="615749" cy="618565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3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462814"/>
            <a:ext cx="6317301" cy="707886"/>
          </a:xfrm>
          <a:prstGeom prst="rect">
            <a:avLst/>
          </a:prstGeom>
          <a:solidFill>
            <a:srgbClr val="0A5CAC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предварительного предложения: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Открытые вопросы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0660" y="1658320"/>
            <a:ext cx="5459506" cy="2090749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Законом не предусмотрено, что </a:t>
            </a:r>
            <a:r>
              <a:rPr lang="ru-RU" sz="1600" dirty="0"/>
              <a:t>в предварительном предложении </a:t>
            </a:r>
            <a:r>
              <a:rPr lang="ru-RU" sz="1600" dirty="0" smtClean="0"/>
              <a:t>размещаются документы, </a:t>
            </a:r>
            <a:r>
              <a:rPr lang="ru-RU" sz="1600" dirty="0"/>
              <a:t>подтверждающих соответствие товара, работы или услуги требованиям, установленным в соответствии с законодательством Российской </a:t>
            </a:r>
            <a:r>
              <a:rPr lang="ru-RU" sz="1600" dirty="0" smtClean="0"/>
              <a:t>Федерации (например, регистрационное удостоверение) </a:t>
            </a:r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>
          <a:xfrm>
            <a:off x="5720890" y="2309529"/>
            <a:ext cx="615749" cy="618565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336639" y="2043339"/>
            <a:ext cx="5549152" cy="1275413"/>
          </a:xfrm>
          <a:prstGeom prst="rect">
            <a:avLst/>
          </a:prstGeom>
          <a:solidFill>
            <a:srgbClr val="7E99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Напрямую затребовать данный документ при публикации извещения нельзя, однако рекомендуется его размещать в ходе подачи ПП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40660" y="4699650"/>
            <a:ext cx="5459506" cy="1228551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Документы, подтверждающие страну происхождения товара в соответствии с требованиями НПА, </a:t>
            </a:r>
          </a:p>
          <a:p>
            <a:pPr algn="ctr"/>
            <a:r>
              <a:rPr lang="ru-RU" sz="1600" dirty="0" smtClean="0"/>
              <a:t>принятых по ст. 14. Если этих документов нет, товар приравнивается к иностранному товару!</a:t>
            </a:r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>
            <a:off x="5705905" y="5004641"/>
            <a:ext cx="615749" cy="618565"/>
          </a:xfrm>
          <a:prstGeom prst="rightArrow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336639" y="4424840"/>
            <a:ext cx="5549152" cy="1778169"/>
          </a:xfrm>
          <a:prstGeom prst="rect">
            <a:avLst/>
          </a:prstGeom>
          <a:solidFill>
            <a:srgbClr val="7E99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Запреты (ПП 616, ПП 1236) – однозначно применяются при проведении закупки через эл. магазин</a:t>
            </a:r>
          </a:p>
          <a:p>
            <a:pPr algn="ctr"/>
            <a:r>
              <a:rPr lang="ru-RU" sz="1600" dirty="0" smtClean="0"/>
              <a:t>Ограничения (ПП 617, ПП 878, ПП 102, ПП 1289) – скорее всего распространяются</a:t>
            </a:r>
          </a:p>
          <a:p>
            <a:pPr algn="ctr"/>
            <a:r>
              <a:rPr lang="ru-RU" sz="1600" dirty="0" smtClean="0"/>
              <a:t>Ограничения по ПП 832 и условия допуска по Приказу №126н – не распространяются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45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170126" y="217714"/>
            <a:ext cx="2764966" cy="1262743"/>
          </a:xfrm>
          <a:prstGeom prst="rect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ШАГ 3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5429" y="1236617"/>
            <a:ext cx="8072845" cy="487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Изучаем площадку: есть ли необходимые нам предварительные предложения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29" y="2316728"/>
            <a:ext cx="11329851" cy="3547110"/>
          </a:xfrm>
          <a:prstGeom prst="rect">
            <a:avLst/>
          </a:prstGeom>
          <a:ln w="28575">
            <a:solidFill>
              <a:srgbClr val="0A5CAC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5669" y="2651990"/>
            <a:ext cx="5324457" cy="28256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49394" y="3823063"/>
            <a:ext cx="1593669" cy="304800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53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40157" y="1236617"/>
            <a:ext cx="8072845" cy="487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Изучаем площадку: есть ли необходимые нам предварительные предложения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669" y="2651990"/>
            <a:ext cx="5324457" cy="28256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995" y="2205850"/>
            <a:ext cx="11412007" cy="4020779"/>
          </a:xfrm>
          <a:prstGeom prst="rect">
            <a:avLst/>
          </a:prstGeom>
          <a:ln w="28575">
            <a:solidFill>
              <a:srgbClr val="0A5CAC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10842171" y="3701143"/>
            <a:ext cx="1092921" cy="304800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9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66309" y="409861"/>
            <a:ext cx="8072845" cy="4876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Изучаем площадку: есть ли необходимые нам предварительные предложения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5669" y="2651990"/>
            <a:ext cx="5324457" cy="2825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202" y="1241612"/>
            <a:ext cx="11471952" cy="3151094"/>
          </a:xfrm>
          <a:prstGeom prst="rect">
            <a:avLst/>
          </a:prstGeom>
          <a:ln w="28575">
            <a:solidFill>
              <a:srgbClr val="0A5CAC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7202" y="4563036"/>
            <a:ext cx="11471952" cy="2123072"/>
          </a:xfrm>
          <a:prstGeom prst="rect">
            <a:avLst/>
          </a:prstGeom>
          <a:ln w="28575">
            <a:solidFill>
              <a:srgbClr val="0A5CAC"/>
            </a:solidFill>
          </a:ln>
        </p:spPr>
      </p:pic>
    </p:spTree>
    <p:extLst>
      <p:ext uri="{BB962C8B-B14F-4D97-AF65-F5344CB8AC3E}">
        <p14:creationId xmlns:p14="http://schemas.microsoft.com/office/powerpoint/2010/main" val="470529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462814"/>
            <a:ext cx="6317301" cy="400110"/>
          </a:xfrm>
          <a:prstGeom prst="rect">
            <a:avLst/>
          </a:prstGeom>
          <a:solidFill>
            <a:srgbClr val="0A5CAC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извещения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95837" y="1080111"/>
            <a:ext cx="11510680" cy="691395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наименование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, место нахождения, почтовый адрес, адрес электронной почты, номер контактного телефона,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ответственное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должностное лицо заказчика, специализированной организации (в случае ее привлечения заказчиком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)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5837" y="1875845"/>
            <a:ext cx="11510680" cy="1452289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идентификационный код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закупки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, указание на соответствующую часть статьи 15 настоящего Федерального закона, в соответствии с которой осуществляется закупка (при осуществлении закупки в соответствии с частями 4 - 6 статьи 15 настоящего Федерального закона), а также указание на осуществление закупки в соответствии с Федеральным законом от 29 декабря 2012 года N 275-ФЗ "О государственном оборонном заказе", которое не размещается на официальном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сайте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5837" y="3432473"/>
            <a:ext cx="11510680" cy="342205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способ определения поставщика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5837" y="3879018"/>
            <a:ext cx="11510680" cy="701692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НМЦК </a:t>
            </a:r>
            <a:r>
              <a:rPr lang="ru-RU" sz="1600" dirty="0"/>
              <a:t>(цена отдельных этапов исполнения контракта, если проектом контракта предусмотрены такие этапы), источник финансирования, наименование </a:t>
            </a:r>
            <a:r>
              <a:rPr lang="ru-RU" sz="1600" dirty="0" smtClean="0"/>
              <a:t>валюты</a:t>
            </a:r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95837" y="4685050"/>
            <a:ext cx="11510680" cy="442095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размер аванса (если предусмотрена выплата аванса);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95837" y="5231485"/>
            <a:ext cx="11510680" cy="464973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информация о предоставлении преимущества в соответствии со статьями 28 и 29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44-ФЗ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672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462814"/>
            <a:ext cx="6317301" cy="400110"/>
          </a:xfrm>
          <a:prstGeom prst="rect">
            <a:avLst/>
          </a:prstGeom>
          <a:solidFill>
            <a:srgbClr val="0A5CAC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извещения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95837" y="1122248"/>
            <a:ext cx="11510680" cy="1199741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информация об условиях, о запретах и об ограничениях допуска товаров, происходящих из иностранного государства или группы иностранных государств, работ, услуг, соответственно выполняемых, оказываемых иностранными лицами, в случае, если такие условия, запреты и ограничения установлены в соответствии со статьей 14 настоящего Федерального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закона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95837" y="2446363"/>
            <a:ext cx="11510680" cy="799241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размер обеспечения исполнения контракта, гарантийных обязательств, порядок предоставления такого обеспечения, требования к такому обеспечению (если требование обеспечения исполнения контракта, гарантийных обязательств установлено в соответствии со статьей 96 </a:t>
            </a:r>
            <a:r>
              <a:rPr lang="ru-RU" sz="1600" dirty="0" smtClean="0"/>
              <a:t>44-ФЗ)</a:t>
            </a:r>
            <a:endParaRPr lang="ru-RU" sz="1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5837" y="3369978"/>
            <a:ext cx="11510680" cy="870857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информация о банковском сопровождении контракта в соответствии со статьей 35 </a:t>
            </a:r>
            <a:r>
              <a:rPr lang="ru-RU" sz="1600" dirty="0" smtClean="0"/>
              <a:t>44-ФЗ, </a:t>
            </a:r>
            <a:r>
              <a:rPr lang="ru-RU" sz="1600" dirty="0"/>
              <a:t>о казначейском сопровождении (если в соответствии с законодательством Российской Федерации расчеты по контракту или расчеты по контракту в части выплаты аванса подлежат казначейскому </a:t>
            </a:r>
            <a:r>
              <a:rPr lang="ru-RU" sz="1600" dirty="0" smtClean="0"/>
              <a:t>сопровождению)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95837" y="4368693"/>
            <a:ext cx="11510680" cy="691395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информация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о возможности одностороннего отказа от исполнения контракта в соответствии с положениями частей 8 - 23 и 25 статьи 95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44-ФЗ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5837" y="5187946"/>
            <a:ext cx="11510680" cy="694644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требования, предъявляемые к участникам закупки и предусмотренные частями 1 и 2 статьи 31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44-ФЗ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(при наличии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)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Примечание: требования согласно части 2 статьи 31 не устанавливаются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95837" y="6010448"/>
            <a:ext cx="11510680" cy="342205"/>
          </a:xfrm>
          <a:prstGeom prst="rect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/>
              <a:t>требование, устанавливаемое в соответствии с частью 1.1 статьи 31 </a:t>
            </a:r>
            <a:r>
              <a:rPr lang="ru-RU" sz="1600" dirty="0" smtClean="0"/>
              <a:t>44-ФЗ (при </a:t>
            </a:r>
            <a:r>
              <a:rPr lang="ru-RU" sz="1600" dirty="0"/>
              <a:t>наличии)</a:t>
            </a:r>
          </a:p>
        </p:txBody>
      </p:sp>
    </p:spTree>
    <p:extLst>
      <p:ext uri="{BB962C8B-B14F-4D97-AF65-F5344CB8AC3E}">
        <p14:creationId xmlns:p14="http://schemas.microsoft.com/office/powerpoint/2010/main" val="133649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извещения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95837" y="981068"/>
            <a:ext cx="11510680" cy="673978"/>
          </a:xfrm>
          <a:prstGeom prst="rect">
            <a:avLst/>
          </a:prstGeom>
          <a:solidFill>
            <a:srgbClr val="0A5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наименование товара и его характеристики с использованием каталога товаров, работ, услуг для обеспечения государственных и муниципальных нужд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7840" y="1772530"/>
            <a:ext cx="8315325" cy="4920007"/>
          </a:xfrm>
          <a:prstGeom prst="rect">
            <a:avLst/>
          </a:prstGeom>
          <a:ln>
            <a:solidFill>
              <a:srgbClr val="0A5CAC"/>
            </a:solidFill>
          </a:ln>
        </p:spPr>
      </p:pic>
    </p:spTree>
    <p:extLst>
      <p:ext uri="{BB962C8B-B14F-4D97-AF65-F5344CB8AC3E}">
        <p14:creationId xmlns:p14="http://schemas.microsoft.com/office/powerpoint/2010/main" val="3987300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извещения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11" y="1114698"/>
            <a:ext cx="10802990" cy="5495108"/>
          </a:xfrm>
          <a:prstGeom prst="rect">
            <a:avLst/>
          </a:prstGeom>
          <a:ln>
            <a:solidFill>
              <a:srgbClr val="0A5CAC"/>
            </a:solidFill>
          </a:ln>
        </p:spPr>
      </p:pic>
    </p:spTree>
    <p:extLst>
      <p:ext uri="{BB962C8B-B14F-4D97-AF65-F5344CB8AC3E}">
        <p14:creationId xmlns:p14="http://schemas.microsoft.com/office/powerpoint/2010/main" val="16367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извещения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898" y="991592"/>
            <a:ext cx="10482534" cy="5759999"/>
          </a:xfrm>
          <a:prstGeom prst="rect">
            <a:avLst/>
          </a:prstGeom>
          <a:ln>
            <a:solidFill>
              <a:srgbClr val="0A5CAC"/>
            </a:solidFill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7454538" y="6453052"/>
            <a:ext cx="3553097" cy="8709"/>
          </a:xfrm>
          <a:prstGeom prst="line">
            <a:avLst/>
          </a:prstGeom>
          <a:ln w="57150">
            <a:solidFill>
              <a:srgbClr val="FF7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7169741" y="6200503"/>
            <a:ext cx="339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7000"/>
                </a:solidFill>
              </a:rPr>
              <a:t>V</a:t>
            </a:r>
            <a:endParaRPr lang="ru-RU" b="1" dirty="0">
              <a:solidFill>
                <a:srgbClr val="FF7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70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1482" y="759454"/>
            <a:ext cx="11430398" cy="461665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Ограничения при проведении закупки через электронный магазин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1481" y="1332135"/>
            <a:ext cx="11543609" cy="923330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Закупить </a:t>
            </a:r>
            <a:r>
              <a:rPr lang="ru-RU" dirty="0"/>
              <a:t>можно только 1 наименование товара с определенным набором </a:t>
            </a:r>
            <a:r>
              <a:rPr lang="ru-RU" dirty="0" smtClean="0"/>
              <a:t>характеристик</a:t>
            </a:r>
            <a:r>
              <a:rPr lang="ru-RU" dirty="0"/>
              <a:t>. Если </a:t>
            </a:r>
            <a:r>
              <a:rPr lang="ru-RU" dirty="0" smtClean="0"/>
              <a:t>приобрести необходимо два товара с одним наименованием, но с разными характеристиками, </a:t>
            </a:r>
            <a:r>
              <a:rPr lang="ru-RU" dirty="0"/>
              <a:t>то это будут две самостоятельные закупки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91481" y="3116398"/>
            <a:ext cx="11543609" cy="646331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Устанавливать </a:t>
            </a:r>
            <a:r>
              <a:rPr lang="ru-RU" dirty="0"/>
              <a:t>характеристики товара можно только по КТРУ. </a:t>
            </a:r>
            <a:r>
              <a:rPr lang="ru-RU" dirty="0" smtClean="0"/>
              <a:t>Если товара </a:t>
            </a:r>
            <a:r>
              <a:rPr lang="ru-RU" dirty="0"/>
              <a:t>в КТРУ нет, то закупить его по части 12 статьи 93 </a:t>
            </a:r>
            <a:r>
              <a:rPr lang="ru-RU" dirty="0" smtClean="0"/>
              <a:t>невозможно;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1481" y="2362766"/>
            <a:ext cx="11543609" cy="646331"/>
          </a:xfrm>
          <a:prstGeom prst="rect">
            <a:avLst/>
          </a:prstGeom>
          <a:solidFill>
            <a:srgbClr val="BBD8E0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Закупать </a:t>
            </a:r>
            <a:r>
              <a:rPr lang="ru-RU" dirty="0"/>
              <a:t>можно только товары. Работы и услуги – нельзя. При публикации </a:t>
            </a:r>
            <a:r>
              <a:rPr lang="ru-RU" dirty="0" smtClean="0"/>
              <a:t>извещения </a:t>
            </a:r>
            <a:r>
              <a:rPr lang="ru-RU" dirty="0"/>
              <a:t>в ЕИС признак «товар» устанавливается автоматически и снять его нельзя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91481" y="5654293"/>
            <a:ext cx="11543609" cy="369332"/>
          </a:xfrm>
          <a:prstGeom prst="rect">
            <a:avLst/>
          </a:prstGeom>
          <a:solidFill>
            <a:srgbClr val="BBD8E0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НМЦК </a:t>
            </a:r>
            <a:r>
              <a:rPr lang="ru-RU" dirty="0"/>
              <a:t>одной закупки не более 5 млн. руб</a:t>
            </a:r>
            <a:r>
              <a:rPr lang="ru-RU" dirty="0" smtClean="0"/>
              <a:t>.;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91481" y="6130926"/>
            <a:ext cx="11543609" cy="646331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Годовой </a:t>
            </a:r>
            <a:r>
              <a:rPr lang="ru-RU" dirty="0"/>
              <a:t>объем закупок (то есть стоимость фактически исполненных и </a:t>
            </a:r>
            <a:r>
              <a:rPr lang="ru-RU" dirty="0" smtClean="0"/>
              <a:t>оплаченных </a:t>
            </a:r>
            <a:r>
              <a:rPr lang="ru-RU" dirty="0"/>
              <a:t>контрактов), осуществляемых в соответствии с частью 12 статьи 93, не </a:t>
            </a:r>
            <a:r>
              <a:rPr lang="ru-RU" dirty="0" smtClean="0"/>
              <a:t>должен </a:t>
            </a:r>
            <a:r>
              <a:rPr lang="ru-RU" dirty="0"/>
              <a:t>превышать 100 миллионов рублей.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1481" y="3870030"/>
            <a:ext cx="11543609" cy="646331"/>
          </a:xfrm>
          <a:prstGeom prst="rect">
            <a:avLst/>
          </a:prstGeom>
          <a:solidFill>
            <a:srgbClr val="BBD8E0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/>
              <a:t>Если </a:t>
            </a:r>
            <a:r>
              <a:rPr lang="ru-RU" dirty="0"/>
              <a:t>позиция КТРУ «пустая», то есть в ней нет характеристик – проводить закупку через ЭМ нельзя (Письмо Минфина России от 10.08.2023 N 24-03-06/75075</a:t>
            </a:r>
            <a:r>
              <a:rPr lang="ru-RU" dirty="0" smtClean="0"/>
              <a:t>);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1481" y="4623662"/>
            <a:ext cx="11543609" cy="923330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/>
              <a:t>Дополнительные характеристики </a:t>
            </a:r>
            <a:r>
              <a:rPr lang="ru-RU" dirty="0" smtClean="0"/>
              <a:t>установить </a:t>
            </a:r>
            <a:r>
              <a:rPr lang="ru-RU" dirty="0"/>
              <a:t>невозможно, потому что контроль соответствия характеристик производится оператором автоматически, следовательно, никакие «прикрепленные файлы» в расчет не могут быть приняты;</a:t>
            </a:r>
          </a:p>
        </p:txBody>
      </p:sp>
    </p:spTree>
    <p:extLst>
      <p:ext uri="{BB962C8B-B14F-4D97-AF65-F5344CB8AC3E}">
        <p14:creationId xmlns:p14="http://schemas.microsoft.com/office/powerpoint/2010/main" val="212632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извещения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74213" y="1090593"/>
            <a:ext cx="11432304" cy="652828"/>
          </a:xfrm>
          <a:prstGeom prst="rect">
            <a:avLst/>
          </a:prstGeom>
          <a:solidFill>
            <a:srgbClr val="0A5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начальная цена </a:t>
            </a:r>
            <a:r>
              <a:rPr lang="ru-RU" dirty="0"/>
              <a:t>единицы товара с учетом стоимости доставки, налогов, сборов и иных обязательных платежей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74213" y="1836741"/>
            <a:ext cx="11432304" cy="414914"/>
          </a:xfrm>
          <a:prstGeom prst="rect">
            <a:avLst/>
          </a:prstGeom>
          <a:solidFill>
            <a:srgbClr val="0A5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количество закупаемого товара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74213" y="2358485"/>
            <a:ext cx="11432304" cy="431767"/>
          </a:xfrm>
          <a:prstGeom prst="rect">
            <a:avLst/>
          </a:prstGeom>
          <a:solidFill>
            <a:srgbClr val="0A5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единица </a:t>
            </a:r>
            <a:r>
              <a:rPr lang="ru-RU" dirty="0"/>
              <a:t>измерения товара по общероссийскому классификатору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74213" y="2897082"/>
            <a:ext cx="11432304" cy="391884"/>
          </a:xfrm>
          <a:prstGeom prst="rect">
            <a:avLst/>
          </a:prstGeom>
          <a:solidFill>
            <a:srgbClr val="0A5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срок поставки (в календарных днях)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74213" y="3395796"/>
            <a:ext cx="11432304" cy="391884"/>
          </a:xfrm>
          <a:prstGeom prst="rect">
            <a:avLst/>
          </a:prstGeom>
          <a:solidFill>
            <a:srgbClr val="0A5C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место поставки согласно общероссийскому классификатору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552" y="3894510"/>
            <a:ext cx="10715625" cy="1809750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18" name="Плюс 17"/>
          <p:cNvSpPr/>
          <p:nvPr/>
        </p:nvSpPr>
        <p:spPr>
          <a:xfrm>
            <a:off x="464168" y="5770040"/>
            <a:ext cx="847704" cy="801188"/>
          </a:xfrm>
          <a:prstGeom prst="mathPlus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393096" y="5753882"/>
            <a:ext cx="1303567" cy="910658"/>
          </a:xfrm>
          <a:prstGeom prst="rect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ФАЙЛЫ: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821832" y="5753882"/>
            <a:ext cx="5826034" cy="400595"/>
          </a:xfrm>
          <a:prstGeom prst="rect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Проект контракта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821832" y="6263945"/>
            <a:ext cx="5826034" cy="400595"/>
          </a:xfrm>
          <a:prstGeom prst="rect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Обоснование цены контракта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8908869" y="5753882"/>
            <a:ext cx="2897648" cy="910658"/>
          </a:xfrm>
          <a:prstGeom prst="rect">
            <a:avLst/>
          </a:prstGeom>
          <a:solidFill>
            <a:srgbClr val="0A5CA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NB!</a:t>
            </a:r>
            <a:r>
              <a:rPr lang="ru-RU" dirty="0" smtClean="0"/>
              <a:t> Внесение изменений в извещение не допускается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62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4355" y="364646"/>
            <a:ext cx="508816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Дальнейшие действия оператора ЭТП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1737" y="1117548"/>
            <a:ext cx="8610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течение </a:t>
            </a:r>
            <a:r>
              <a:rPr lang="ru-RU" b="1" u="sng" dirty="0" smtClean="0"/>
              <a:t>1 </a:t>
            </a:r>
            <a:r>
              <a:rPr lang="ru-RU" b="1" u="sng" dirty="0"/>
              <a:t>часа </a:t>
            </a:r>
            <a:r>
              <a:rPr lang="ru-RU" dirty="0"/>
              <a:t>с момента размещения в </a:t>
            </a:r>
            <a:r>
              <a:rPr lang="ru-RU" dirty="0" smtClean="0"/>
              <a:t>ЕИС </a:t>
            </a:r>
            <a:r>
              <a:rPr lang="ru-RU" dirty="0"/>
              <a:t>извещения </a:t>
            </a:r>
            <a:r>
              <a:rPr lang="ru-RU" dirty="0" smtClean="0"/>
              <a:t>об </a:t>
            </a:r>
            <a:r>
              <a:rPr lang="ru-RU" dirty="0"/>
              <a:t>осуществлении закупки оператор электронной площадки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0445" y="1832593"/>
            <a:ext cx="11536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Шаг 1</a:t>
            </a:r>
            <a:r>
              <a:rPr lang="ru-RU" dirty="0" smtClean="0"/>
              <a:t>. Определяет не более 5-ти заявок, которые «совпали» с извещением в части закупаемого товара, его количества и места и срока поставки и поданы участниками, соответствующими требованиям части 1.1 статьи 31 44-ФЗ. У таких участников предлагаемое количество товара не должно быть зарезервировано под другие процедуры\заказчиков.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0445" y="3097034"/>
            <a:ext cx="11536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Шаг 2</a:t>
            </a:r>
            <a:r>
              <a:rPr lang="ru-RU" dirty="0"/>
              <a:t>. </a:t>
            </a:r>
            <a:r>
              <a:rPr lang="ru-RU" dirty="0" smtClean="0"/>
              <a:t>Присваивает каждой заявке идентификационный </a:t>
            </a:r>
            <a:r>
              <a:rPr lang="ru-RU" dirty="0"/>
              <a:t>номер, порядковый номер в порядке возрастания цены за единицу </a:t>
            </a:r>
            <a:r>
              <a:rPr lang="ru-RU" dirty="0" smtClean="0"/>
              <a:t>товара и ранжирует их. Если цены равны, меньший порядковый номер получает заявка, поданная ранее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1736" y="4299664"/>
            <a:ext cx="11536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Шаг 2</a:t>
            </a:r>
            <a:r>
              <a:rPr lang="ru-RU" dirty="0"/>
              <a:t>. </a:t>
            </a:r>
            <a:r>
              <a:rPr lang="ru-RU" dirty="0" smtClean="0"/>
              <a:t>Присваивает первый порядковый номер единственной заявке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1748" y="3930332"/>
            <a:ext cx="9056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или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69966" y="4735409"/>
            <a:ext cx="11536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Шаг 3</a:t>
            </a:r>
            <a:r>
              <a:rPr lang="ru-RU" dirty="0" smtClean="0"/>
              <a:t>. Направляет заявки с присвоенными порядковыми номерами заказчику. В заявках сведения о товарах, цены, товарные знаки, страна происхождения, документы по ст.14, документы о соответствии участника требованиям, реквизиты счета, декларация, а также информация </a:t>
            </a:r>
            <a:r>
              <a:rPr lang="ru-RU" dirty="0"/>
              <a:t>и </a:t>
            </a:r>
            <a:r>
              <a:rPr lang="ru-RU" b="1" dirty="0"/>
              <a:t>документы, предусмотренные подпунктами "а" - "л" пункта 1 части 1 </a:t>
            </a:r>
            <a:r>
              <a:rPr lang="ru-RU" b="1" dirty="0" smtClean="0"/>
              <a:t>статьи 43 44-ФЗ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69965" y="6002151"/>
            <a:ext cx="11536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Шаг 4</a:t>
            </a:r>
            <a:r>
              <a:rPr lang="ru-RU" dirty="0" smtClean="0"/>
              <a:t>. Если участник указывала максимальное кол-во товара, оператор блокирует указанное в предварительном предложении кол-во товара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041550" y="386203"/>
            <a:ext cx="2764966" cy="1262743"/>
          </a:xfrm>
          <a:prstGeom prst="rect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ШАГ 4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66705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Дальнейшие действия Заказчика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926" y="1193074"/>
            <a:ext cx="11475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 </a:t>
            </a:r>
            <a:r>
              <a:rPr lang="ru-RU" dirty="0"/>
              <a:t>позднее </a:t>
            </a:r>
            <a:r>
              <a:rPr lang="ru-RU" b="1" u="sng" dirty="0" smtClean="0"/>
              <a:t>1 </a:t>
            </a:r>
            <a:r>
              <a:rPr lang="ru-RU" b="1" u="sng" dirty="0"/>
              <a:t>рабочего дня</a:t>
            </a:r>
            <a:r>
              <a:rPr lang="ru-RU" dirty="0"/>
              <a:t> со дня, следующего за днем получения информации и </a:t>
            </a:r>
            <a:r>
              <a:rPr lang="ru-RU" dirty="0" smtClean="0"/>
              <a:t>документов, </a:t>
            </a:r>
            <a:r>
              <a:rPr lang="ru-RU" b="1" u="sng" dirty="0" smtClean="0"/>
              <a:t>Заказчик:</a:t>
            </a:r>
            <a:endParaRPr lang="ru-RU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269965" y="1913354"/>
            <a:ext cx="18810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latin typeface="+mj-lt"/>
              </a:rPr>
              <a:t>Принимает решение о соответствии заявки требованиям или об отклонении заявки.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72937" y="1593670"/>
            <a:ext cx="9683932" cy="526433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Основания: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непредставления информации и документов, предусмотренных подпунктом "в" пункта 5 части 12 статьи 93, несоответствия таких информации и документов требованиям, установленным в извещении об осуществлении закупки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tx1"/>
                </a:solidFill>
              </a:rPr>
              <a:t>по основаниям, предусмотренным пунктами 3 - 6, 8 части 12 статьи 48 </a:t>
            </a:r>
            <a:r>
              <a:rPr lang="ru-RU" sz="1400" dirty="0" smtClean="0">
                <a:solidFill>
                  <a:schemeClr val="tx1"/>
                </a:solidFill>
              </a:rPr>
              <a:t>44-ФЗ: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3) несоответствия участника закупки требованиям, установленным в извещении об осуществлении закупки в соответствии с частью 1 статьи 31 настоящего Федерального закона, требованиям, установленным в извещении об осуществлении закупки в соответствии с частями 1.1, 2 и 2.1 (при наличии таких требований) статьи 31 настоящего Федерального закона</a:t>
            </a:r>
            <a:r>
              <a:rPr lang="ru-RU" sz="1400" dirty="0" smtClean="0">
                <a:solidFill>
                  <a:schemeClr val="tx1"/>
                </a:solidFill>
              </a:rPr>
              <a:t>;</a:t>
            </a:r>
            <a:endParaRPr lang="ru-RU" sz="1400" dirty="0">
              <a:solidFill>
                <a:schemeClr val="tx1"/>
              </a:solidFill>
            </a:endParaRPr>
          </a:p>
          <a:p>
            <a:r>
              <a:rPr lang="ru-RU" sz="1400" dirty="0">
                <a:solidFill>
                  <a:schemeClr val="tx1"/>
                </a:solidFill>
              </a:rPr>
              <a:t>4) предусмотренных нормативными правовыми актами, принятыми в соответствии со статьей 14 настоящего Федерального закона (за исключением случаев непредставления информации и документов, предусмотренных пунктом 5 части 1 статьи 43 настоящего Федерального закона);</a:t>
            </a:r>
          </a:p>
          <a:p>
            <a:r>
              <a:rPr lang="ru-RU" sz="1400" dirty="0">
                <a:solidFill>
                  <a:schemeClr val="tx1"/>
                </a:solidFill>
              </a:rPr>
              <a:t>5) непредставления информации и документов, предусмотренных пунктом 5 части 1 статьи 43 настоящего Федерального закона, если такие документы предусмотрены нормативными правовыми актами, принятыми в соответствии с частью 3 статьи 14 настоящего Федерального закона (в случае установления в соответствии со статьей 14 настоящего Федерального закона в извещении об осуществлении закупки запрета допуска товаров, происходящих из иностранного государства или группы иностранных государств);</a:t>
            </a:r>
          </a:p>
          <a:p>
            <a:r>
              <a:rPr lang="ru-RU" sz="1400" dirty="0">
                <a:solidFill>
                  <a:schemeClr val="tx1"/>
                </a:solidFill>
              </a:rPr>
              <a:t>6) выявления отнесения участника закупки к организациям, предусмотренным пунктом 4 статьи 2 Федерального закона от 4 июня 2018 года N 127-ФЗ "О мерах воздействия (противодействия) на недружественные действия Соединенных Штатов Америки и иных иностранных государств", в случае осуществления закупки работ, услуг, включенных в перечень, определенный Правительством Российской Федерации в соответствии с указанным пунктом;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8</a:t>
            </a:r>
            <a:r>
              <a:rPr lang="ru-RU" sz="1400" dirty="0">
                <a:solidFill>
                  <a:schemeClr val="tx1"/>
                </a:solidFill>
              </a:rPr>
              <a:t>) выявления недостоверной информации, содержащейся в заявке на участие в закупке;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0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Дальнейшие действия Заказчика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0926" y="1193074"/>
            <a:ext cx="11475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 </a:t>
            </a:r>
            <a:r>
              <a:rPr lang="ru-RU" dirty="0"/>
              <a:t>позднее </a:t>
            </a:r>
            <a:r>
              <a:rPr lang="ru-RU" b="1" u="sng" dirty="0" smtClean="0"/>
              <a:t>1 </a:t>
            </a:r>
            <a:r>
              <a:rPr lang="ru-RU" b="1" u="sng" dirty="0"/>
              <a:t>рабочего дня</a:t>
            </a:r>
            <a:r>
              <a:rPr lang="ru-RU" dirty="0"/>
              <a:t> со дня, следующего за днем получения информации и </a:t>
            </a:r>
            <a:r>
              <a:rPr lang="ru-RU" dirty="0" smtClean="0"/>
              <a:t>документов, </a:t>
            </a:r>
            <a:r>
              <a:rPr lang="ru-RU" b="1" u="sng" dirty="0" smtClean="0"/>
              <a:t>Заказчик:</a:t>
            </a:r>
            <a:endParaRPr lang="ru-RU" b="1" u="sng" dirty="0"/>
          </a:p>
        </p:txBody>
      </p:sp>
      <p:sp>
        <p:nvSpPr>
          <p:cNvPr id="10" name="TextBox 9"/>
          <p:cNvSpPr txBox="1"/>
          <p:nvPr/>
        </p:nvSpPr>
        <p:spPr>
          <a:xfrm>
            <a:off x="215855" y="2065127"/>
            <a:ext cx="11536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Присваивает первый порядковые номера заявкам / единственной заявке, которые не отклонены, в порядке увеличения цены за единицу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1950" y="2937180"/>
            <a:ext cx="27867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Формирует протокол и подписывает его ЭП лица, имеющего право действовать от имени Заказчика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147891" y="2980723"/>
            <a:ext cx="8682446" cy="1433785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Протокол содержит: дату </a:t>
            </a:r>
            <a:r>
              <a:rPr lang="ru-RU" sz="1400" dirty="0">
                <a:solidFill>
                  <a:schemeClr val="tx1"/>
                </a:solidFill>
              </a:rPr>
              <a:t>подведения итогов, идентификационные номера заявок и информацию о решениях, предусмотренных подпунктом "а" </a:t>
            </a:r>
            <a:r>
              <a:rPr lang="ru-RU" sz="1400" dirty="0" smtClean="0">
                <a:solidFill>
                  <a:schemeClr val="tx1"/>
                </a:solidFill>
              </a:rPr>
              <a:t>пункта 6 части 12 статьи 93 (о соответствии/отклонении заявки), </a:t>
            </a:r>
            <a:r>
              <a:rPr lang="ru-RU" sz="1400" dirty="0">
                <a:solidFill>
                  <a:schemeClr val="tx1"/>
                </a:solidFill>
              </a:rPr>
              <a:t>обоснование решения об отклонении заявки на участие в закупке (в случае принятия такого решения), содержащее указание на положения заявки на участие в закупке, а также положения </a:t>
            </a:r>
            <a:r>
              <a:rPr lang="ru-RU" sz="1400" dirty="0" smtClean="0">
                <a:solidFill>
                  <a:schemeClr val="tx1"/>
                </a:solidFill>
              </a:rPr>
              <a:t>44-ФЗ, </a:t>
            </a:r>
            <a:r>
              <a:rPr lang="ru-RU" sz="1400" dirty="0">
                <a:solidFill>
                  <a:schemeClr val="tx1"/>
                </a:solidFill>
              </a:rPr>
              <a:t>извещения об осуществлении закупки, которым не соответствует такая заявка, а также информацию, предусмотренную подпунктом "б" пункта 6 части 12 статьи 93 </a:t>
            </a:r>
            <a:r>
              <a:rPr lang="ru-RU" sz="1400" dirty="0" smtClean="0">
                <a:solidFill>
                  <a:schemeClr val="tx1"/>
                </a:solidFill>
              </a:rPr>
              <a:t>(ранжированные заявки)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1950" y="4640230"/>
            <a:ext cx="11536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dirty="0" smtClean="0"/>
              <a:t>Подписывает контракт с участником, заявка которого получила первый порядковый номер, в порядке, предусмотренном 44-ФЗ для проведения запроса котировок</a:t>
            </a:r>
          </a:p>
        </p:txBody>
      </p:sp>
    </p:spTree>
    <p:extLst>
      <p:ext uri="{BB962C8B-B14F-4D97-AF65-F5344CB8AC3E}">
        <p14:creationId xmlns:p14="http://schemas.microsoft.com/office/powerpoint/2010/main" val="31166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протокола на ЭТП Фабрикант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073" y="1335584"/>
            <a:ext cx="10594379" cy="3759853"/>
          </a:xfrm>
          <a:prstGeom prst="rect">
            <a:avLst/>
          </a:prstGeom>
          <a:ln>
            <a:solidFill>
              <a:srgbClr val="0A5CAC"/>
            </a:solidFill>
          </a:ln>
        </p:spPr>
      </p:pic>
    </p:spTree>
    <p:extLst>
      <p:ext uri="{BB962C8B-B14F-4D97-AF65-F5344CB8AC3E}">
        <p14:creationId xmlns:p14="http://schemas.microsoft.com/office/powerpoint/2010/main" val="417759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протокола на ЭТП Фабрикант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588" y="1018862"/>
            <a:ext cx="11098346" cy="3736017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358588" y="4319451"/>
            <a:ext cx="4093029" cy="435428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259" y="4829397"/>
            <a:ext cx="8973675" cy="1871382"/>
          </a:xfrm>
          <a:prstGeom prst="rect">
            <a:avLst/>
          </a:prstGeom>
          <a:ln>
            <a:solidFill>
              <a:srgbClr val="0A5CAC"/>
            </a:solidFill>
          </a:ln>
        </p:spPr>
      </p:pic>
    </p:spTree>
    <p:extLst>
      <p:ext uri="{BB962C8B-B14F-4D97-AF65-F5344CB8AC3E}">
        <p14:creationId xmlns:p14="http://schemas.microsoft.com/office/powerpoint/2010/main" val="233325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400110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протокола на ЭТП Фабрикант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788" y="1126238"/>
            <a:ext cx="11430061" cy="3904484"/>
          </a:xfrm>
          <a:prstGeom prst="rect">
            <a:avLst/>
          </a:prstGeom>
          <a:ln>
            <a:solidFill>
              <a:srgbClr val="0A5CAC"/>
            </a:solidFill>
          </a:ln>
        </p:spPr>
      </p:pic>
      <p:sp>
        <p:nvSpPr>
          <p:cNvPr id="8" name="Прямоугольник 7"/>
          <p:cNvSpPr/>
          <p:nvPr/>
        </p:nvSpPr>
        <p:spPr>
          <a:xfrm>
            <a:off x="898519" y="2490651"/>
            <a:ext cx="1156703" cy="287382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787" y="5512774"/>
            <a:ext cx="11430061" cy="847834"/>
          </a:xfrm>
          <a:prstGeom prst="rect">
            <a:avLst/>
          </a:prstGeom>
          <a:ln>
            <a:solidFill>
              <a:srgbClr val="0A5CAC"/>
            </a:solidFill>
          </a:ln>
        </p:spPr>
      </p:pic>
    </p:spTree>
    <p:extLst>
      <p:ext uri="{BB962C8B-B14F-4D97-AF65-F5344CB8AC3E}">
        <p14:creationId xmlns:p14="http://schemas.microsoft.com/office/powerpoint/2010/main" val="286142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9216" y="527023"/>
            <a:ext cx="6317301" cy="707886"/>
          </a:xfrm>
          <a:prstGeom prst="rect">
            <a:avLst/>
          </a:prstGeom>
          <a:solidFill>
            <a:srgbClr val="009DDB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Размещение протокола на ЭТП Фабрикант: виды протоколов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47" y="1982342"/>
            <a:ext cx="4247163" cy="37929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3192" y="1869131"/>
            <a:ext cx="4528716" cy="366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62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476871"/>
            <a:ext cx="10697593" cy="1544713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0" i="0">
                <a:solidFill>
                  <a:srgbClr val="000000"/>
                </a:solidFill>
                <a:effectLst/>
              </a:rPr>
              <a:t>Требования </a:t>
            </a:r>
            <a:r>
              <a:rPr lang="ru-RU" b="0" i="0" dirty="0">
                <a:solidFill>
                  <a:srgbClr val="000000"/>
                </a:solidFill>
                <a:effectLst/>
              </a:rPr>
              <a:t>о предоставлении в составе заявки на участие в закупке «копии либо сведений о регистрационном удостоверении на медицинское изделие, позволяющее идентифицировать предлагаемый к поставке товар», в пункте 1 части 12 статьи 93 Закона о контрактной системе не содержится.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766657"/>
            <a:ext cx="6409677" cy="861134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Коми УФАС, решение по закупке №0307200008723000343 от 09.11.2023</a:t>
            </a:r>
          </a:p>
        </p:txBody>
      </p:sp>
    </p:spTree>
    <p:extLst>
      <p:ext uri="{BB962C8B-B14F-4D97-AF65-F5344CB8AC3E}">
        <p14:creationId xmlns:p14="http://schemas.microsoft.com/office/powerpoint/2010/main" val="304785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530721"/>
            <a:ext cx="10697593" cy="2787004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0" dirty="0">
                <a:solidFill>
                  <a:srgbClr val="000000"/>
                </a:solidFill>
                <a:effectLst/>
              </a:rPr>
              <a:t>Суть дела: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заявка участника отклонена, поскольку в его предложении не был указан товарный знак на медицинское изделие. </a:t>
            </a:r>
            <a:r>
              <a:rPr lang="ru-RU" sz="1400" b="1" i="0" dirty="0">
                <a:solidFill>
                  <a:srgbClr val="000000"/>
                </a:solidFill>
                <a:effectLst/>
              </a:rPr>
              <a:t>Решение: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Комиссия Управления отмечает, что в силу положений </a:t>
            </a:r>
            <a:r>
              <a:rPr lang="ru-RU" sz="1400" i="0" dirty="0" err="1">
                <a:solidFill>
                  <a:srgbClr val="000000"/>
                </a:solidFill>
                <a:effectLst/>
              </a:rPr>
              <a:t>пп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. «б» п.1 ч.12 ст.93 Закона о контрактной системе определено, что товарный знак указывается при наличии у товара товарного знака, в то же время Закон о контрактной системе не обязывает участников закупки в случае отсутствия товарного знака </a:t>
            </a:r>
            <a:r>
              <a:rPr lang="ru-RU" sz="1400" i="0" dirty="0" smtClean="0">
                <a:solidFill>
                  <a:srgbClr val="000000"/>
                </a:solidFill>
                <a:effectLst/>
              </a:rPr>
              <a:t>предоставлять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документы, подтверждающие его отсутствие, ввиду чего при таких данных заявка Заявителя не противоречит требованиям извещения об осуществлении закупки.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В соответствии с положениями ГК РФ регистрация товарного знака является не обязанностью, а правом юридического лица или индивидуального предпринимателя.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Каких-либо документов, подтверждающих наличие зарегистрированных в установленном порядке товарных </a:t>
            </a:r>
            <a:r>
              <a:rPr lang="ru-RU" sz="1400" i="0" dirty="0" smtClean="0">
                <a:solidFill>
                  <a:srgbClr val="000000"/>
                </a:solidFill>
                <a:effectLst/>
              </a:rPr>
              <a:t>знаков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у </a:t>
            </a:r>
            <a:r>
              <a:rPr lang="ru-RU" sz="1400" i="0" dirty="0" smtClean="0">
                <a:solidFill>
                  <a:srgbClr val="000000"/>
                </a:solidFill>
                <a:effectLst/>
              </a:rPr>
              <a:t>товаров,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предлагаемых Заявителем к </a:t>
            </a:r>
            <a:r>
              <a:rPr lang="ru-RU" sz="1400" i="0" dirty="0" smtClean="0">
                <a:solidFill>
                  <a:srgbClr val="000000"/>
                </a:solidFill>
                <a:effectLst/>
              </a:rPr>
              <a:t>поставке,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Комиссии Управления Заказчиком не представлено.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При таких данных Комиссия Управления приходит к выводу о том, что комиссией об осуществлении закупок Заказчика неправомерно отклонена заявка заявителя.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766657"/>
            <a:ext cx="6409677" cy="861134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Московское </a:t>
            </a:r>
            <a:r>
              <a:rPr lang="ru-RU" dirty="0"/>
              <a:t>УФАС, решение по закупке №0373100095223000923 от </a:t>
            </a:r>
            <a:r>
              <a:rPr lang="ru-RU" dirty="0" smtClean="0"/>
              <a:t>25.12.2023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CD2B18-3677-3217-6AD9-8235E92017ED}"/>
              </a:ext>
            </a:extLst>
          </p:cNvPr>
          <p:cNvSpPr/>
          <p:nvPr/>
        </p:nvSpPr>
        <p:spPr>
          <a:xfrm>
            <a:off x="1171852" y="5228948"/>
            <a:ext cx="10697593" cy="559293"/>
          </a:xfrm>
          <a:prstGeom prst="rect">
            <a:avLst/>
          </a:prstGeom>
          <a:solidFill>
            <a:srgbClr val="0040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Похожее дело: Московское УФАС, решения по закупке №0373100095223000907 от 2</a:t>
            </a:r>
            <a:r>
              <a:rPr lang="en-US" dirty="0"/>
              <a:t>0</a:t>
            </a:r>
            <a:r>
              <a:rPr lang="ru-RU" dirty="0" smtClean="0"/>
              <a:t>.12.2023, </a:t>
            </a:r>
            <a:r>
              <a:rPr lang="ru-RU" dirty="0"/>
              <a:t>по закупке №0373100095223000910 от </a:t>
            </a:r>
            <a:r>
              <a:rPr lang="ru-RU" dirty="0" smtClean="0"/>
              <a:t>21.12.2023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57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4686" y="743661"/>
            <a:ext cx="4554584" cy="461665"/>
          </a:xfrm>
          <a:prstGeom prst="rect">
            <a:avLst/>
          </a:prstGeom>
          <a:solidFill>
            <a:srgbClr val="0A5CAC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Алгоритм закупки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1483" y="1360402"/>
            <a:ext cx="11430398" cy="369332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Шаг 1. Внесение сведений в план-график закупки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1483" y="2985203"/>
            <a:ext cx="11543609" cy="923330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Шаг 3. Размещение участниками на торговой площадке сведений о предварительных предложениях. </a:t>
            </a:r>
          </a:p>
          <a:p>
            <a:pPr algn="ctr"/>
            <a:r>
              <a:rPr lang="ru-RU" dirty="0" smtClean="0"/>
              <a:t>Срок действия такого предложения – не более одного месяца. </a:t>
            </a:r>
          </a:p>
          <a:p>
            <a:pPr algn="ctr"/>
            <a:r>
              <a:rPr lang="ru-RU" dirty="0" smtClean="0"/>
              <a:t>Однако, участник может продлить такой срок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1483" y="2034919"/>
            <a:ext cx="11543609" cy="646331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Шаг 2. Обоснование НМЦК. Способы стандартные, в соответствии со ст. 22. </a:t>
            </a:r>
          </a:p>
          <a:p>
            <a:pPr algn="ctr"/>
            <a:r>
              <a:rPr lang="ru-RU" dirty="0" smtClean="0"/>
              <a:t>Оптимально – через запрос коммерческих предложений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91483" y="4218684"/>
            <a:ext cx="11543609" cy="369332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Шаг 4. Публикация заказчиком извещения о проведении закупки в ЕИС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91483" y="4898167"/>
            <a:ext cx="11543609" cy="369332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Шаг 5. Получение предложений (на площадке), их рассмотрение и формирование протокола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1483" y="5577650"/>
            <a:ext cx="11543609" cy="369332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Шаг 6. Заключение контракта. Алгоритм аналогичен запросу котировок</a:t>
            </a:r>
            <a:endParaRPr lang="ru-RU" dirty="0"/>
          </a:p>
        </p:txBody>
      </p:sp>
      <p:sp>
        <p:nvSpPr>
          <p:cNvPr id="3" name="Стрелка вниз 2"/>
          <p:cNvSpPr/>
          <p:nvPr/>
        </p:nvSpPr>
        <p:spPr>
          <a:xfrm>
            <a:off x="5762693" y="1724768"/>
            <a:ext cx="687978" cy="391415"/>
          </a:xfrm>
          <a:prstGeom prst="downArrow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762693" y="2675052"/>
            <a:ext cx="687978" cy="391415"/>
          </a:xfrm>
          <a:prstGeom prst="downArrow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762693" y="3908533"/>
            <a:ext cx="687978" cy="391415"/>
          </a:xfrm>
          <a:prstGeom prst="downArrow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5762693" y="4583474"/>
            <a:ext cx="687978" cy="391415"/>
          </a:xfrm>
          <a:prstGeom prst="downArrow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5762693" y="5267499"/>
            <a:ext cx="687978" cy="391415"/>
          </a:xfrm>
          <a:prstGeom prst="downArrow">
            <a:avLst/>
          </a:prstGeom>
          <a:solidFill>
            <a:srgbClr val="009D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7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468577"/>
            <a:ext cx="10697593" cy="1997475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0" dirty="0">
                <a:solidFill>
                  <a:srgbClr val="000000"/>
                </a:solidFill>
                <a:effectLst/>
              </a:rPr>
              <a:t>Суть дела</a:t>
            </a:r>
            <a:r>
              <a:rPr lang="ru-RU" b="0" i="0" dirty="0">
                <a:solidFill>
                  <a:srgbClr val="000000"/>
                </a:solidFill>
                <a:effectLst/>
              </a:rPr>
              <a:t>: в файл с описанием объекта закупки заказчик включил дополнительные характеристики, отсутствующие в КТРУ.</a:t>
            </a:r>
          </a:p>
          <a:p>
            <a:r>
              <a:rPr lang="ru-RU" b="1" dirty="0">
                <a:solidFill>
                  <a:srgbClr val="000000"/>
                </a:solidFill>
              </a:rPr>
              <a:t>Решение</a:t>
            </a:r>
            <a:r>
              <a:rPr lang="ru-RU" dirty="0">
                <a:solidFill>
                  <a:srgbClr val="000000"/>
                </a:solidFill>
              </a:rPr>
              <a:t>: Поскольку заказчиком в извещении об осуществлении закупки была указана позиция КТРУ 31.01.12.139-00000001 «Шкаф деревянный для документов» с дополнительными характеристиками, не предусмотренными для данной позиции КТРУ, в действиях Заказчика усматриваются нарушения </a:t>
            </a:r>
            <a:r>
              <a:rPr lang="ru-RU" dirty="0" err="1">
                <a:solidFill>
                  <a:srgbClr val="000000"/>
                </a:solidFill>
              </a:rPr>
              <a:t>пп</a:t>
            </a:r>
            <a:r>
              <a:rPr lang="ru-RU" dirty="0">
                <a:solidFill>
                  <a:srgbClr val="000000"/>
                </a:solidFill>
              </a:rPr>
              <a:t>. «в» п. 3 ч. 12 ст. 93 Закона о контрактной системе.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766657"/>
            <a:ext cx="6409677" cy="861134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Волгоградское УФАС, решение по закупке №0329300021323000008 от 10.10.2023</a:t>
            </a:r>
          </a:p>
        </p:txBody>
      </p:sp>
    </p:spTree>
    <p:extLst>
      <p:ext uri="{BB962C8B-B14F-4D97-AF65-F5344CB8AC3E}">
        <p14:creationId xmlns:p14="http://schemas.microsoft.com/office/powerpoint/2010/main" val="74466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468577"/>
            <a:ext cx="10697593" cy="3577116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0" dirty="0">
                <a:solidFill>
                  <a:srgbClr val="000000"/>
                </a:solidFill>
                <a:effectLst/>
              </a:rPr>
              <a:t>Суть дела</a:t>
            </a:r>
            <a:r>
              <a:rPr lang="ru-RU" sz="1400" b="0" i="0" dirty="0">
                <a:solidFill>
                  <a:srgbClr val="000000"/>
                </a:solidFill>
                <a:effectLst/>
              </a:rPr>
              <a:t>: При проведении Закупки Заказчиком указан код КТРУ – 32.50.13.110-00005040, для которого характеристики товара в разделе «Описание товара, работы, услуги» полностью отсутствуют.</a:t>
            </a:r>
          </a:p>
          <a:p>
            <a:r>
              <a:rPr lang="ru-RU" sz="1400" b="0" i="0" dirty="0">
                <a:solidFill>
                  <a:srgbClr val="000000"/>
                </a:solidFill>
                <a:effectLst/>
              </a:rPr>
              <a:t>Однако, Заказчик Приложением №2 к проекту контракта установил требования к характеристикам товара, не включенным в каталог товаров, товаров, услуг для обеспечения государственных и муниципальных нужд.</a:t>
            </a:r>
          </a:p>
          <a:p>
            <a:r>
              <a:rPr lang="ru-RU" sz="1400" b="1" dirty="0">
                <a:solidFill>
                  <a:srgbClr val="000000"/>
                </a:solidFill>
              </a:rPr>
              <a:t>Решение</a:t>
            </a:r>
            <a:r>
              <a:rPr lang="ru-RU" sz="1400" dirty="0">
                <a:solidFill>
                  <a:srgbClr val="000000"/>
                </a:solidFill>
              </a:rPr>
              <a:t>: Если описание объекта закупки, содержащее характеристики товара, не сформировано и не включено в позицию каталога, возможность реализации положений </a:t>
            </a:r>
            <a:r>
              <a:rPr lang="ru-RU" sz="1400" dirty="0" err="1" smtClean="0">
                <a:solidFill>
                  <a:srgbClr val="000000"/>
                </a:solidFill>
              </a:rPr>
              <a:t>пп</a:t>
            </a:r>
            <a:r>
              <a:rPr lang="ru-RU" sz="1400" dirty="0" smtClean="0">
                <a:solidFill>
                  <a:srgbClr val="000000"/>
                </a:solidFill>
              </a:rPr>
              <a:t>. "</a:t>
            </a:r>
            <a:r>
              <a:rPr lang="ru-RU" sz="1400" dirty="0">
                <a:solidFill>
                  <a:srgbClr val="000000"/>
                </a:solidFill>
              </a:rPr>
              <a:t>в" п.3 ч.12 ст.93 Закона о контрактной системе отсутствует, поскольку в этом случае указать в извещении об осуществлении закупки характеристики закупаемого товара с использованием каталога невозможно.</a:t>
            </a:r>
          </a:p>
          <a:p>
            <a:r>
              <a:rPr lang="ru-RU" sz="1400" dirty="0">
                <a:solidFill>
                  <a:srgbClr val="000000"/>
                </a:solidFill>
              </a:rPr>
              <a:t>В этой связи закупка товара у единственного поставщика в электронной форме на сумму, предусмотренную ч.12 ст.93 Закона о контрактной системе, осуществляется при наличии в каталоге позиции, содержащей описание объекта закупки, включающее характеристики товара (письмо Министерства Финансов РФ от </a:t>
            </a:r>
            <a:r>
              <a:rPr lang="ru-RU" sz="1400" dirty="0" err="1">
                <a:solidFill>
                  <a:srgbClr val="000000"/>
                </a:solidFill>
              </a:rPr>
              <a:t>от</a:t>
            </a:r>
            <a:r>
              <a:rPr lang="ru-RU" sz="1400" dirty="0">
                <a:solidFill>
                  <a:srgbClr val="000000"/>
                </a:solidFill>
              </a:rPr>
              <a:t> 10.08.2023 №24-03-06/75075).</a:t>
            </a:r>
          </a:p>
          <a:p>
            <a:r>
              <a:rPr lang="ru-RU" sz="1400" dirty="0">
                <a:solidFill>
                  <a:srgbClr val="000000"/>
                </a:solidFill>
              </a:rPr>
              <a:t>Положения п.3 ч.12 ст.93 Закона о контрактной системе предусматривают отсутствие возможности установление требований к характеристикам товара, которые отсутствуют в каталоге товаров, товаров, услуг для обеспечения государственных и муниципальных нужд, следовательно, довод Заявителя нашел свое подтверждение, а действия Заказчика, установившего требования к характеристикам товара нарушают положения </a:t>
            </a:r>
            <a:r>
              <a:rPr lang="ru-RU" sz="1400" dirty="0" err="1">
                <a:solidFill>
                  <a:srgbClr val="000000"/>
                </a:solidFill>
              </a:rPr>
              <a:t>пп</a:t>
            </a:r>
            <a:r>
              <a:rPr lang="ru-RU" sz="1400" dirty="0">
                <a:solidFill>
                  <a:srgbClr val="000000"/>
                </a:solidFill>
              </a:rPr>
              <a:t>. «в» п.3 ч.12 ст.93 Закона о контрактной системе</a:t>
            </a:r>
            <a:r>
              <a:rPr lang="ru-RU" sz="1400" dirty="0" smtClean="0">
                <a:solidFill>
                  <a:srgbClr val="000000"/>
                </a:solidFill>
              </a:rPr>
              <a:t>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766657"/>
            <a:ext cx="6409677" cy="861134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Кабардино-Балкарское </a:t>
            </a:r>
            <a:r>
              <a:rPr lang="ru-RU" dirty="0"/>
              <a:t>УФАС, решение по закупке №0304200004523000066  от 10.01.2024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02872E8-6738-B99A-A8EA-F8DFD84B3750}"/>
              </a:ext>
            </a:extLst>
          </p:cNvPr>
          <p:cNvSpPr/>
          <p:nvPr/>
        </p:nvSpPr>
        <p:spPr>
          <a:xfrm>
            <a:off x="1207363" y="6045693"/>
            <a:ext cx="10697593" cy="559293"/>
          </a:xfrm>
          <a:prstGeom prst="rect">
            <a:avLst/>
          </a:prstGeom>
          <a:solidFill>
            <a:srgbClr val="00406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Похожее дело: Хабаровское УФАС, решение по закупке № 0322200016923000797 от 01.11.2023 г.</a:t>
            </a:r>
          </a:p>
        </p:txBody>
      </p:sp>
    </p:spTree>
    <p:extLst>
      <p:ext uri="{BB962C8B-B14F-4D97-AF65-F5344CB8AC3E}">
        <p14:creationId xmlns:p14="http://schemas.microsoft.com/office/powerpoint/2010/main" val="375092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468577"/>
            <a:ext cx="10697593" cy="4056510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0" dirty="0">
                <a:solidFill>
                  <a:srgbClr val="000000"/>
                </a:solidFill>
                <a:effectLst/>
              </a:rPr>
              <a:t>Суть дела: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при проведении закупки были установлены ограничения допуска согласно ПП 617, заявка участника отклонена, поскольку не содержит номер реестровой записи из реестра российской промышленной продукции.</a:t>
            </a:r>
          </a:p>
          <a:p>
            <a:r>
              <a:rPr lang="ru-RU" sz="1400" b="1" i="0" dirty="0">
                <a:solidFill>
                  <a:srgbClr val="000000"/>
                </a:solidFill>
                <a:effectLst/>
              </a:rPr>
              <a:t>Решение: 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в заявке </a:t>
            </a:r>
            <a:r>
              <a:rPr lang="ru-RU" sz="1400" i="0" u="sng" dirty="0">
                <a:solidFill>
                  <a:srgbClr val="000000"/>
                </a:solidFill>
                <a:effectLst/>
              </a:rPr>
              <a:t>второго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 участника Закупки отсутствует информация о номерах реестровых записей из реестра российской промышленной продукции или евразийского реестра промышленных товаров. Таким образом, у Заказчика не было оснований для отклонения заявки.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В рамках внеплановой проверки Комиссия УФАС установила следующее.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Заказчиком использована следующий код КТРУ 32.50.30.110-0000007 Мебель для палаты пациента, согласно которой позиция не содержит характеристик товара, работы, услуги.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Письмом Минфина России от 10 августа 2023 г. № 24-03-06/75075 сообщается, что, если описание объекта закупки, содержащее характеристики товара, не сформировано и не включено в позицию каталога, возможность реализации положений подпункта «в» пункта 3 части 12 статьи 93 Закона о контрактной системе отсутствует, поскольку в этом случае указать в извещении об осуществлении закупки характеристики закупаемого товара с использованием каталога невозможно. В этой связи закупка товара у единственного поставщика в электронной форме на сумму, предусмотренную частью 12 статьи 93 Закона N 44-ФЗ, осуществляется при наличии в каталоге позиции, содержащей описание объекта закупки, включающее характеристики товара.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Таким образом, Заказчиком не описан объект закупки должным образом.</a:t>
            </a:r>
          </a:p>
          <a:p>
            <a:r>
              <a:rPr lang="ru-RU" sz="1400" i="0" dirty="0">
                <a:solidFill>
                  <a:srgbClr val="000000"/>
                </a:solidFill>
                <a:effectLst/>
              </a:rPr>
              <a:t>Комиссия УФАС находит признаки нарушения Заказчиком </a:t>
            </a:r>
            <a:r>
              <a:rPr lang="ru-RU" sz="1400" i="0" dirty="0" err="1">
                <a:solidFill>
                  <a:srgbClr val="000000"/>
                </a:solidFill>
                <a:effectLst/>
              </a:rPr>
              <a:t>пп</a:t>
            </a:r>
            <a:r>
              <a:rPr lang="ru-RU" sz="1400" i="0" dirty="0">
                <a:solidFill>
                  <a:srgbClr val="000000"/>
                </a:solidFill>
                <a:effectLst/>
              </a:rPr>
              <a:t>. «в» п. 3 ч. 12 ст. 93 Закона о контрактной системе.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766657"/>
            <a:ext cx="6409677" cy="861134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Санкт-Петербургское </a:t>
            </a:r>
            <a:r>
              <a:rPr lang="ru-RU" dirty="0"/>
              <a:t>УФАС, решение по закупке №0372200029723000194 от 26.10.2023</a:t>
            </a:r>
          </a:p>
        </p:txBody>
      </p:sp>
    </p:spTree>
    <p:extLst>
      <p:ext uri="{BB962C8B-B14F-4D97-AF65-F5344CB8AC3E}">
        <p14:creationId xmlns:p14="http://schemas.microsoft.com/office/powerpoint/2010/main" val="411390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468577"/>
            <a:ext cx="10697593" cy="3239765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дела: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заявка заявителя была отклонена, поскольку в приложенной доверенности подтверждались полномочия на подачу заявок на участие в аукционах, конкурсах и запросах котировок и отсутствовала информация о наделении полномочиями для участия в закупках, </a:t>
            </a:r>
            <a:r>
              <a:rPr lang="ru-RU" sz="1600" i="0" dirty="0" smtClean="0">
                <a:solidFill>
                  <a:srgbClr val="000000"/>
                </a:solidFill>
                <a:effectLst/>
              </a:rPr>
              <a:t>предусмотренных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ч.12 чт. 93 44-ФЗ.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Положениями статьи 43 ФЗ № 44-ФЗ не предусмотрена возможность требовать, а соответственно необходимость представлять в составе </a:t>
            </a:r>
            <a:r>
              <a:rPr lang="ru-RU" sz="1600" i="0" dirty="0" smtClean="0">
                <a:solidFill>
                  <a:srgbClr val="000000"/>
                </a:solidFill>
                <a:effectLst/>
              </a:rPr>
              <a:t>заявки,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доверенность, подтверждающую полномочия лица, подписавшего заявку на участие в закупке.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Следовательно, с учетом того обстоятельства, что в составе заявки был представлен документ, не обязательный для представления в составе предложения участника закупки, данный документ оценке заказчиком не подлежал.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На основании вышеизложенного решение заказчика о признании заявки участника несоответствующей требованиям, установленным в извещении, по основанию представление недостоверной информации было принято с нарушением требований части 12 статьи 48 ФЗ № 44-ФЗ.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766657"/>
            <a:ext cx="6409677" cy="861134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Кемеровское </a:t>
            </a:r>
            <a:r>
              <a:rPr lang="ru-RU" dirty="0"/>
              <a:t>УФАС, решение по закупке №0339200007123000002 от 28.11.2023</a:t>
            </a:r>
          </a:p>
        </p:txBody>
      </p:sp>
    </p:spTree>
    <p:extLst>
      <p:ext uri="{BB962C8B-B14F-4D97-AF65-F5344CB8AC3E}">
        <p14:creationId xmlns:p14="http://schemas.microsoft.com/office/powerpoint/2010/main" val="92885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468577"/>
            <a:ext cx="10697593" cy="1837093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дела: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Заявка участника отклонена, так как в ней не содержалось надлежащей декларации. В декларации, поданной участником, отсутствовала следующая фраза – «Участник закупки считается соответствующим установленному требованию в случае, если им в установленном порядке подано заявление об обжаловании указанных недоимки, задолженности и решение по такому заявлению на дату рассмотрения заявки на участие в определении поставщика (подрядчика, исполнителя) не принято»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Жалоба не обоснована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766657"/>
            <a:ext cx="6409677" cy="861134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Санкт-Петербургский </a:t>
            </a:r>
            <a:r>
              <a:rPr lang="ru-RU" dirty="0"/>
              <a:t>УФАС, решение по закупке №0372200029723000202 от 01.11.2023 </a:t>
            </a:r>
          </a:p>
        </p:txBody>
      </p:sp>
    </p:spTree>
    <p:extLst>
      <p:ext uri="{BB962C8B-B14F-4D97-AF65-F5344CB8AC3E}">
        <p14:creationId xmlns:p14="http://schemas.microsoft.com/office/powerpoint/2010/main" val="50930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468578"/>
            <a:ext cx="10697593" cy="2298732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дела: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согласно извещению, место поставки - г. Пенза, участник в предложении указал - Российская Федерация. В связи с этим заявка была отклонена.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Место поставки из заявки участника закупки – код по ОКТМО 00000000 (Российская Федерация) не может быть признано не соответствующим извещению об осуществлении закупки, поскольку включает в себя, в том числе, место поставки товара Пензенская область-г. Пенза.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С учетом изложенного в действиях заказчика выявлено нарушение подпункта «а» пункта 6 части 12 статьи 93 Закона о контрактной системе, выразившееся в отклонении заявки участника закупки при указанном обосновании.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766657"/>
            <a:ext cx="6409677" cy="861134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Пензенское УФАС, решение по закупке </a:t>
            </a:r>
            <a:r>
              <a:rPr lang="ru-RU" dirty="0" smtClean="0"/>
              <a:t>№0355200004923000020 </a:t>
            </a:r>
            <a:r>
              <a:rPr lang="ru-RU" dirty="0"/>
              <a:t>от 19.09.2023 г. </a:t>
            </a:r>
          </a:p>
        </p:txBody>
      </p:sp>
    </p:spTree>
    <p:extLst>
      <p:ext uri="{BB962C8B-B14F-4D97-AF65-F5344CB8AC3E}">
        <p14:creationId xmlns:p14="http://schemas.microsoft.com/office/powerpoint/2010/main" val="354733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283EBEA-DF19-7DB3-CA28-CEA151766A8F}"/>
              </a:ext>
            </a:extLst>
          </p:cNvPr>
          <p:cNvSpPr/>
          <p:nvPr/>
        </p:nvSpPr>
        <p:spPr>
          <a:xfrm>
            <a:off x="905522" y="2546954"/>
            <a:ext cx="10697593" cy="2662715"/>
          </a:xfrm>
          <a:prstGeom prst="rect">
            <a:avLst/>
          </a:prstGeom>
          <a:solidFill>
            <a:schemeClr val="bg1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Суть дела: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заявка участника отклонена в вязи с тем, что в ней отсутствует срок поставки товара, и количество товара не соответствует заявленному.</a:t>
            </a:r>
          </a:p>
          <a:p>
            <a:r>
              <a:rPr lang="ru-RU" sz="1600" b="1" i="0" dirty="0">
                <a:solidFill>
                  <a:srgbClr val="000000"/>
                </a:solidFill>
                <a:effectLst/>
              </a:rPr>
              <a:t>Решение: </a:t>
            </a:r>
            <a:r>
              <a:rPr lang="ru-RU" sz="1600" i="0" dirty="0">
                <a:solidFill>
                  <a:srgbClr val="000000"/>
                </a:solidFill>
                <a:effectLst/>
              </a:rPr>
              <a:t>При формировании Заявителем предварительного предложения на электронной площадке в отношении количества товара установлено «от 1».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Таким образом, установлено минимальное количество товара «от…» из этого следует, что поставщик может осуществить поставку любого количества, без ограничений по максимальному количеству.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В подп. «л» пункта 1 части 12 статьи 93 Закона о контрактной системе, указано, если в предварительном предложении нет срока поставки, это означает, что поставщик готов поставить товар в срок, который заказчик укажет в извещении.</a:t>
            </a:r>
          </a:p>
          <a:p>
            <a:r>
              <a:rPr lang="ru-RU" sz="1600" i="0" dirty="0">
                <a:solidFill>
                  <a:srgbClr val="000000"/>
                </a:solidFill>
                <a:effectLst/>
              </a:rPr>
              <a:t>Таким образом, заявка отклонена неправомерно.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978582" y="527023"/>
            <a:ext cx="6775268" cy="400110"/>
          </a:xfrm>
          <a:prstGeom prst="rect">
            <a:avLst/>
          </a:prstGeom>
          <a:noFill/>
          <a:ln w="57150">
            <a:solidFill>
              <a:srgbClr val="0A5CA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Административная практика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D992D-631E-E769-E2AF-1B447FD14503}"/>
              </a:ext>
            </a:extLst>
          </p:cNvPr>
          <p:cNvSpPr/>
          <p:nvPr/>
        </p:nvSpPr>
        <p:spPr>
          <a:xfrm>
            <a:off x="905522" y="1766657"/>
            <a:ext cx="6409677" cy="861134"/>
          </a:xfrm>
          <a:prstGeom prst="rect">
            <a:avLst/>
          </a:prstGeom>
          <a:solidFill>
            <a:srgbClr val="004065"/>
          </a:solidFill>
          <a:ln>
            <a:solidFill>
              <a:srgbClr val="00406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Краснодарское УФАС, решение по закупке №0318200078923000008 от 03.11.2023 г.</a:t>
            </a:r>
          </a:p>
        </p:txBody>
      </p:sp>
    </p:spTree>
    <p:extLst>
      <p:ext uri="{BB962C8B-B14F-4D97-AF65-F5344CB8AC3E}">
        <p14:creationId xmlns:p14="http://schemas.microsoft.com/office/powerpoint/2010/main" val="93967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DDB"/>
        </a:solid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4"/>
          <p:cNvSpPr txBox="1">
            <a:spLocks noGrp="1"/>
          </p:cNvSpPr>
          <p:nvPr>
            <p:ph type="ctrTitle"/>
          </p:nvPr>
        </p:nvSpPr>
        <p:spPr>
          <a:xfrm>
            <a:off x="628964" y="1579880"/>
            <a:ext cx="7346636" cy="369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ru-RU" b="0" dirty="0"/>
              <a:t>Мария Подлесных</a:t>
            </a:r>
            <a:r>
              <a:rPr lang="ru-RU" sz="2800" b="0" dirty="0"/>
              <a:t/>
            </a:r>
            <a:br>
              <a:rPr lang="ru-RU" sz="2800" b="0" dirty="0"/>
            </a:br>
            <a:r>
              <a:rPr lang="ru-RU" sz="3600" b="0" dirty="0" smtClean="0"/>
              <a:t>+</a:t>
            </a:r>
            <a:r>
              <a:rPr lang="ru-RU" sz="3600" b="0" dirty="0"/>
              <a:t>7 (</a:t>
            </a:r>
            <a:r>
              <a:rPr lang="ru-RU" sz="3600" b="0" dirty="0" smtClean="0"/>
              <a:t>915) 887-09-81</a:t>
            </a:r>
            <a:br>
              <a:rPr lang="ru-RU" sz="3600" b="0" dirty="0" smtClean="0"/>
            </a:b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000" b="0" dirty="0"/>
              <a:t>Руководитель направления по работе с заказчиками</a:t>
            </a:r>
            <a:br>
              <a:rPr lang="ru-RU" sz="2000" b="0" dirty="0"/>
            </a:br>
            <a:r>
              <a:rPr lang="ru-RU" sz="2000" b="0" dirty="0">
                <a:hlinkClick r:id="rId3"/>
              </a:rPr>
              <a:t>m.podlesnykh@fabrikant.ru</a:t>
            </a:r>
            <a:r>
              <a:rPr lang="ru-RU" sz="2000" b="0" dirty="0"/>
              <a:t/>
            </a:r>
            <a:br>
              <a:rPr lang="ru-RU" sz="2000" b="0" dirty="0"/>
            </a:br>
            <a:r>
              <a:rPr lang="ru-RU" sz="2000" b="0" dirty="0">
                <a:hlinkClick r:id="rId4"/>
              </a:rPr>
              <a:t>www.etp-ets.ru</a:t>
            </a:r>
            <a:endParaRPr lang="ru-RU" sz="2000" b="0" dirty="0"/>
          </a:p>
        </p:txBody>
      </p:sp>
      <p:pic>
        <p:nvPicPr>
          <p:cNvPr id="1030" name="Picture 6" descr="https://grizly.club/uploads/posts/2023-08/1691644319_grizly-club-p-kartinki-znachok-vaibera-bez-fona-1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7" y="3350133"/>
            <a:ext cx="1246909" cy="43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97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92324" y="2875002"/>
            <a:ext cx="41105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/>
          </a:p>
          <a:p>
            <a:endParaRPr lang="ru-RU" sz="2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610" y="376654"/>
            <a:ext cx="1816765" cy="23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45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4686" y="743661"/>
            <a:ext cx="4554584" cy="461665"/>
          </a:xfrm>
          <a:prstGeom prst="rect">
            <a:avLst/>
          </a:prstGeom>
          <a:solidFill>
            <a:srgbClr val="0A5CAC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План-график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1483" y="1360402"/>
            <a:ext cx="3213866" cy="369332"/>
          </a:xfrm>
          <a:prstGeom prst="rect">
            <a:avLst/>
          </a:prstGeom>
          <a:solidFill>
            <a:srgbClr val="004065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Нормативное обоснование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1483" y="1859090"/>
            <a:ext cx="11543609" cy="2031325"/>
          </a:xfrm>
          <a:prstGeom prst="rect">
            <a:avLst/>
          </a:prstGeom>
          <a:solidFill>
            <a:srgbClr val="D9D9D9"/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Пп</a:t>
            </a:r>
            <a:r>
              <a:rPr lang="ru-RU" dirty="0"/>
              <a:t>. г п. 18 Положения о порядке формирования плана-графика (Постановление </a:t>
            </a:r>
            <a:r>
              <a:rPr lang="ru-RU" dirty="0" smtClean="0"/>
              <a:t>Правительства </a:t>
            </a:r>
            <a:r>
              <a:rPr lang="ru-RU" dirty="0"/>
              <a:t>РФ от 30.09.2019 N 1279</a:t>
            </a:r>
            <a:r>
              <a:rPr lang="ru-RU" dirty="0" smtClean="0"/>
              <a:t>):</a:t>
            </a:r>
          </a:p>
          <a:p>
            <a:pPr algn="ctr"/>
            <a:r>
              <a:rPr lang="ru-RU" b="1" dirty="0" smtClean="0"/>
              <a:t>В </a:t>
            </a:r>
            <a:r>
              <a:rPr lang="ru-RU" b="1" dirty="0"/>
              <a:t>план-график в форме отдельной закупки включается информация о закупках, которые планируется осуществлять в </a:t>
            </a:r>
            <a:r>
              <a:rPr lang="ru-RU" b="1" dirty="0" smtClean="0"/>
              <a:t>соответствии </a:t>
            </a:r>
            <a:r>
              <a:rPr lang="ru-RU" b="1" dirty="0"/>
              <a:t>с частью 12 статьи 93 Федерального закона №44-ФЗ, в размере годового </a:t>
            </a:r>
            <a:r>
              <a:rPr lang="ru-RU" b="1" dirty="0" smtClean="0"/>
              <a:t>объема </a:t>
            </a:r>
            <a:r>
              <a:rPr lang="ru-RU" b="1" dirty="0"/>
              <a:t>финансового обеспечения соответствующих закупок. В качестве наименования объекта закупки указывается положение Федерального закона, являющееся </a:t>
            </a:r>
            <a:r>
              <a:rPr lang="ru-RU" b="1" dirty="0" smtClean="0"/>
              <a:t>основанием </a:t>
            </a:r>
            <a:r>
              <a:rPr lang="ru-RU" b="1" dirty="0"/>
              <a:t>для осуществления указанных закупок.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152" y="4019771"/>
            <a:ext cx="9952270" cy="25185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62743" y="5320937"/>
            <a:ext cx="1863634" cy="444137"/>
          </a:xfrm>
          <a:prstGeom prst="rect">
            <a:avLst/>
          </a:prstGeom>
          <a:noFill/>
          <a:ln w="5715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46923" y="5243392"/>
            <a:ext cx="740229" cy="599226"/>
          </a:xfrm>
          <a:prstGeom prst="rightArrow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170126" y="217714"/>
            <a:ext cx="2764966" cy="1262743"/>
          </a:xfrm>
          <a:prstGeom prst="rect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ШАГ 1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713285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4686" y="743661"/>
            <a:ext cx="4554584" cy="461665"/>
          </a:xfrm>
          <a:prstGeom prst="rect">
            <a:avLst/>
          </a:prstGeom>
          <a:solidFill>
            <a:srgbClr val="0A5CAC"/>
          </a:solidFill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План-график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31" y="1613441"/>
            <a:ext cx="11609409" cy="4351929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3486214" y="2954832"/>
            <a:ext cx="740229" cy="599226"/>
          </a:xfrm>
          <a:prstGeom prst="rightArrow">
            <a:avLst/>
          </a:prstGeom>
          <a:solidFill>
            <a:srgbClr val="FF7000"/>
          </a:solidFill>
          <a:ln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57454" y="3117670"/>
            <a:ext cx="6444343" cy="236924"/>
          </a:xfrm>
          <a:prstGeom prst="rect">
            <a:avLst/>
          </a:prstGeom>
          <a:noFill/>
          <a:ln w="76200">
            <a:solidFill>
              <a:srgbClr val="FF7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2698" y="6050319"/>
            <a:ext cx="11338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Отдельно каждая из закупок по ч. 12 ст. 93 в ПГ не вносится, делается одна общая запись в ПГ. Поэтому сумма по этой закупке в ПГ должна быть общая по всем </a:t>
            </a:r>
            <a:r>
              <a:rPr lang="ru-RU" dirty="0" smtClean="0"/>
              <a:t>планируемым </a:t>
            </a:r>
            <a:r>
              <a:rPr lang="ru-RU" dirty="0"/>
              <a:t>закупкам.</a:t>
            </a:r>
          </a:p>
        </p:txBody>
      </p:sp>
    </p:spTree>
    <p:extLst>
      <p:ext uri="{BB962C8B-B14F-4D97-AF65-F5344CB8AC3E}">
        <p14:creationId xmlns:p14="http://schemas.microsoft.com/office/powerpoint/2010/main" val="166903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0354" y="931935"/>
            <a:ext cx="6775268" cy="400110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Требования к предварительному предложению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7680" y="1619794"/>
            <a:ext cx="114256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а) наименование товара и его характеристики </a:t>
            </a:r>
            <a:r>
              <a:rPr lang="ru-RU" b="1" u="sng" dirty="0"/>
              <a:t>с использованием каталога товаров, работ, услуг для обеспечения государственных и муниципальных нужд</a:t>
            </a:r>
            <a:r>
              <a:rPr lang="ru-RU" dirty="0"/>
              <a:t>;</a:t>
            </a:r>
          </a:p>
          <a:p>
            <a:r>
              <a:rPr lang="ru-RU" dirty="0" smtClean="0"/>
              <a:t>б</a:t>
            </a:r>
            <a:r>
              <a:rPr lang="ru-RU" dirty="0"/>
              <a:t>) товарный знак (при наличии);</a:t>
            </a:r>
          </a:p>
          <a:p>
            <a:r>
              <a:rPr lang="ru-RU" dirty="0"/>
              <a:t>в) наименование страны происхождения товара;</a:t>
            </a:r>
          </a:p>
          <a:p>
            <a:r>
              <a:rPr lang="ru-RU" dirty="0"/>
              <a:t>г) документ (или его копия), подтверждающий страну происхождения товара (в случае, если такой документ в отношении соответствующего товара предусмотрен нормативными правовыми актами, принятыми в соответствии с частями 3 и 4 статьи 14 настоящего Федерального закона). В случае отсутствия такого документа (или его копии) такой товар приравнивается к товару, происходящему из иностранного государства или группы иностранных государств;</a:t>
            </a:r>
          </a:p>
          <a:p>
            <a:r>
              <a:rPr lang="ru-RU" dirty="0"/>
              <a:t>д) единица измерения товара по общероссийскому классификатору, используемому для количественной оценки технико-экономических и социальных показателей;</a:t>
            </a:r>
          </a:p>
          <a:p>
            <a:r>
              <a:rPr lang="ru-RU" dirty="0"/>
              <a:t>е) цена (цены) единицы товара с учетом стоимости доставки, налогов, сборов и иных обязательных платежей, предусмотренных подпунктами "ж" и "з" настоящего пункта количества товара, предлагаемого участником закупки к поставкам, и субъекта (субъектов) Российской Федерации, муниципального (муниципальных) района (районов), муниципального (муниципальных) округа (округов) или городского (городских) округа (округов), в пределах территории (территорий) которого (которых) участник закупки предлагает товар к поставкам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170126" y="217714"/>
            <a:ext cx="2764966" cy="1262743"/>
          </a:xfrm>
          <a:prstGeom prst="rect">
            <a:avLst/>
          </a:prstGeom>
          <a:solidFill>
            <a:srgbClr val="FF7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ШАГ 2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7516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07131" y="644186"/>
            <a:ext cx="6775268" cy="400110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Требования к предварительному предложению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13805" y="1367245"/>
            <a:ext cx="1142564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ж</a:t>
            </a:r>
            <a:r>
              <a:rPr lang="ru-RU" dirty="0"/>
              <a:t>) минимальное и (или) максимальное количество товара, предлагаемое участником закупки к поставкам. При этом такое количество товара может быть указано с учетом предусмотренных подпунктом "з" настоящего пункта субъекта (субъектов) Российской Федерации, муниципального (муниципальных) района (районов), муниципального (муниципальных) округа (округов) или городского (городских) округа (округов), в пределах территории (территорий) которого (которых) участник закупки предлагает товар к поставкам;</a:t>
            </a:r>
          </a:p>
          <a:p>
            <a:r>
              <a:rPr lang="ru-RU" dirty="0" smtClean="0"/>
              <a:t>з</a:t>
            </a:r>
            <a:r>
              <a:rPr lang="ru-RU" dirty="0"/>
              <a:t>) наименование субъекта (субъектов) Российской Федерации, муниципального (муниципальных) района (районов), муниципального (муниципальных) округа (округов) или городского (городских) округа (округов) по общероссийскому (общероссийским) классификатору (классификаторам), используемому (используемым) для сопоставимости и автоматизированной обработки информации в разрезах административно-территориального деления, систематизации и однозначной идентификации на всей территории Российской Федерации муниципальных образований и населенных пунктов, входящих в их состав, в пределах территории (территорий) которого (которых) участник закупки предлагает товар к поставкам;</a:t>
            </a:r>
          </a:p>
          <a:p>
            <a:r>
              <a:rPr lang="ru-RU" dirty="0" smtClean="0"/>
              <a:t>и</a:t>
            </a:r>
            <a:r>
              <a:rPr lang="ru-RU" dirty="0"/>
              <a:t>) срок действия предварительного предложения, который не может составлять более одного месяца с даты его размещения на электронной площадке. Участник закупки вправе продлить срок действия предварительного предложения или отозвать его в любой момент до направления оператором электронной площадки заявки заказчику в соответствии с подпунктом "в" пункта 5 настоящей части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164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15543" y="679327"/>
            <a:ext cx="6775268" cy="400110"/>
          </a:xfrm>
          <a:prstGeom prst="rect">
            <a:avLst/>
          </a:prstGeom>
          <a:noFill/>
          <a:ln>
            <a:solidFill>
              <a:srgbClr val="21212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Требования к предварительному предложению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47" y="409861"/>
            <a:ext cx="1822136" cy="23432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48489" y="1255159"/>
            <a:ext cx="11425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</a:t>
            </a:r>
            <a:r>
              <a:rPr lang="ru-RU" dirty="0"/>
              <a:t>) информацию и документы, предусмотренные подпунктами "н" - "п" пункта 1 части 1 статьи 43 настоящего Федерального </a:t>
            </a:r>
            <a:r>
              <a:rPr lang="ru-RU" dirty="0" smtClean="0"/>
              <a:t>закона: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8490" y="1901490"/>
            <a:ext cx="11425645" cy="1938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300" dirty="0"/>
              <a:t>н) документы, подтверждающие соответствие участника закупки требованиям, установленным пунктом 1 части 1 статьи 31 </a:t>
            </a:r>
            <a:r>
              <a:rPr lang="ru-RU" sz="1300" dirty="0" smtClean="0"/>
              <a:t>44-ФЗ, </a:t>
            </a:r>
            <a:r>
              <a:rPr lang="ru-RU" sz="1300" dirty="0"/>
              <a:t>документы, подтверждающие соответствие участника закупки дополнительным требованиям, установленным в соответствии с частями 2 и 2.1 (при наличии таких требований) статьи 31 </a:t>
            </a:r>
            <a:r>
              <a:rPr lang="ru-RU" sz="1300" dirty="0" smtClean="0"/>
              <a:t>44-ФЗ, </a:t>
            </a:r>
            <a:r>
              <a:rPr lang="ru-RU" sz="1300" dirty="0"/>
              <a:t>если иное не предусмотрено настоящим Федеральным законом</a:t>
            </a:r>
            <a:r>
              <a:rPr lang="ru-RU" sz="1300" dirty="0" smtClean="0"/>
              <a:t>;</a:t>
            </a:r>
            <a:endParaRPr lang="ru-RU" sz="1300" dirty="0"/>
          </a:p>
          <a:p>
            <a:r>
              <a:rPr lang="ru-RU" sz="1300" dirty="0"/>
              <a:t>о) декларация о соответствии участника закупки требованиям, установленным пунктами 3 - 5, 7 - 11 части 1 статьи 31 </a:t>
            </a:r>
            <a:r>
              <a:rPr lang="ru-RU" sz="1300" dirty="0" smtClean="0"/>
              <a:t>44-ФЗ;</a:t>
            </a:r>
            <a:endParaRPr lang="ru-RU" sz="1300" dirty="0"/>
          </a:p>
          <a:p>
            <a:r>
              <a:rPr lang="ru-RU" sz="1300" dirty="0"/>
              <a:t>п) реквизиты счета участника закупки, на который в соответствии с законодательством Российской Федерации осуществляется перечисление денежных средств в качестве оплаты поставленного товара, выполненной работы (ее результатов), оказанной услуги, а также отдельных этапов исполнения контракта, за исключением случаев, если в соответствии с законодательством Российской Федерации такой счет открывается после заключения контракта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8490" y="3840480"/>
            <a:ext cx="115562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л) минимальный (минимальные) срок (сроки) и (или) максимальный (максимальные) срок (сроки) поставки товара с учетом предусмотренных подпунктами "ж" и "з" настоящего пункта количества товара, предлагаемого участником закупки к поставкам, и субъекта (субъектов) Российской Федерации, муниципального (муниципальных) района (районов), муниципального (муниципальных) округа (округов) или городского (городских) округа (округов), в пределах территории (территорий) которого (которых) участник закупки предлагает товар к поставкам. Предусмотренные настоящим подпунктом сроки поставки товара исчисляются календарными днями и указываются в предварительном предложении в календарных днях. </a:t>
            </a:r>
            <a:r>
              <a:rPr lang="ru-RU" b="1" dirty="0">
                <a:solidFill>
                  <a:prstClr val="black"/>
                </a:solidFill>
              </a:rPr>
              <a:t>При этом </a:t>
            </a:r>
            <a:r>
              <a:rPr lang="ru-RU" b="1" dirty="0" err="1">
                <a:solidFill>
                  <a:prstClr val="black"/>
                </a:solidFill>
              </a:rPr>
              <a:t>неуказание</a:t>
            </a:r>
            <a:r>
              <a:rPr lang="ru-RU" b="1" dirty="0">
                <a:solidFill>
                  <a:prstClr val="black"/>
                </a:solidFill>
              </a:rPr>
              <a:t> в соответствии с настоящим подпунктом минимального (минимальных) или максимального (максимальных) срока (сроков) означает согласие участника закупки со сроком поставки товара, предусмотренным в извещении об осуществлении закупки в соответствии с подпунктом "в" пункта 3 настоящей части</a:t>
            </a:r>
          </a:p>
        </p:txBody>
      </p:sp>
    </p:spTree>
    <p:extLst>
      <p:ext uri="{BB962C8B-B14F-4D97-AF65-F5344CB8AC3E}">
        <p14:creationId xmlns:p14="http://schemas.microsoft.com/office/powerpoint/2010/main" val="93355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FFFFFF"/>
      </a:lt2>
      <a:accent1>
        <a:srgbClr val="0070C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46034</TotalTime>
  <Words>4393</Words>
  <Application>Microsoft Office PowerPoint</Application>
  <PresentationFormat>Широкоэкранный</PresentationFormat>
  <Paragraphs>236</Paragraphs>
  <Slides>48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(Основной текст)</vt:lpstr>
      <vt:lpstr>Segoe UI</vt:lpstr>
      <vt:lpstr>Wingdings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Мария Подлесных +7 (915) 887-09-81  Руководитель направления по работе с заказчиками m.podlesnykh@fabrikant.ru www.etp-ets.ru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Электронные процедуры по 223-ФЗ</dc:title>
  <dc:creator>Плотникова Ольга</dc:creator>
  <cp:lastModifiedBy>А Л</cp:lastModifiedBy>
  <cp:revision>1516</cp:revision>
  <dcterms:created xsi:type="dcterms:W3CDTF">2017-12-15T07:32:58Z</dcterms:created>
  <dcterms:modified xsi:type="dcterms:W3CDTF">2024-03-25T19:57:36Z</dcterms:modified>
</cp:coreProperties>
</file>