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4"/>
  </p:notesMasterIdLst>
  <p:sldIdLst>
    <p:sldId id="1342" r:id="rId2"/>
    <p:sldId id="1373" r:id="rId3"/>
    <p:sldId id="1228" r:id="rId4"/>
    <p:sldId id="1277" r:id="rId5"/>
    <p:sldId id="1278" r:id="rId6"/>
    <p:sldId id="1344" r:id="rId7"/>
    <p:sldId id="1347" r:id="rId8"/>
    <p:sldId id="1346" r:id="rId9"/>
    <p:sldId id="1374" r:id="rId10"/>
    <p:sldId id="1348" r:id="rId11"/>
    <p:sldId id="1350" r:id="rId12"/>
    <p:sldId id="1351" r:id="rId13"/>
    <p:sldId id="1345" r:id="rId14"/>
    <p:sldId id="1352" r:id="rId15"/>
    <p:sldId id="1411" r:id="rId16"/>
    <p:sldId id="1412" r:id="rId17"/>
    <p:sldId id="1413" r:id="rId18"/>
    <p:sldId id="1414" r:id="rId19"/>
    <p:sldId id="1465" r:id="rId20"/>
    <p:sldId id="1422" r:id="rId21"/>
    <p:sldId id="1423" r:id="rId22"/>
    <p:sldId id="1424" r:id="rId23"/>
    <p:sldId id="1425" r:id="rId24"/>
    <p:sldId id="1426" r:id="rId25"/>
    <p:sldId id="1427" r:id="rId26"/>
    <p:sldId id="1428" r:id="rId27"/>
    <p:sldId id="1429" r:id="rId28"/>
    <p:sldId id="1430" r:id="rId29"/>
    <p:sldId id="1431" r:id="rId30"/>
    <p:sldId id="1432" r:id="rId31"/>
    <p:sldId id="1433" r:id="rId32"/>
    <p:sldId id="1434" r:id="rId33"/>
    <p:sldId id="1435" r:id="rId34"/>
    <p:sldId id="1436" r:id="rId35"/>
    <p:sldId id="1437" r:id="rId36"/>
    <p:sldId id="1438" r:id="rId37"/>
    <p:sldId id="1439" r:id="rId38"/>
    <p:sldId id="1441" r:id="rId39"/>
    <p:sldId id="1443" r:id="rId40"/>
    <p:sldId id="1444" r:id="rId41"/>
    <p:sldId id="1445" r:id="rId42"/>
    <p:sldId id="1446" r:id="rId43"/>
    <p:sldId id="1447" r:id="rId44"/>
    <p:sldId id="1330" r:id="rId45"/>
    <p:sldId id="1467" r:id="rId46"/>
    <p:sldId id="1468" r:id="rId47"/>
    <p:sldId id="1469" r:id="rId48"/>
    <p:sldId id="1470" r:id="rId49"/>
    <p:sldId id="1471" r:id="rId50"/>
    <p:sldId id="1472" r:id="rId51"/>
    <p:sldId id="1473" r:id="rId52"/>
    <p:sldId id="1474" r:id="rId53"/>
    <p:sldId id="1353" r:id="rId54"/>
    <p:sldId id="1448" r:id="rId55"/>
    <p:sldId id="1449" r:id="rId56"/>
    <p:sldId id="1450" r:id="rId57"/>
    <p:sldId id="1451" r:id="rId58"/>
    <p:sldId id="1452" r:id="rId59"/>
    <p:sldId id="1453" r:id="rId60"/>
    <p:sldId id="1454" r:id="rId61"/>
    <p:sldId id="1455" r:id="rId62"/>
    <p:sldId id="1456" r:id="rId63"/>
    <p:sldId id="1457" r:id="rId64"/>
    <p:sldId id="1458" r:id="rId65"/>
    <p:sldId id="1459" r:id="rId66"/>
    <p:sldId id="1460" r:id="rId67"/>
    <p:sldId id="1461" r:id="rId68"/>
    <p:sldId id="1462" r:id="rId69"/>
    <p:sldId id="1463" r:id="rId70"/>
    <p:sldId id="1464" r:id="rId71"/>
    <p:sldId id="1466" r:id="rId72"/>
    <p:sldId id="1475" r:id="rId73"/>
    <p:sldId id="1476" r:id="rId74"/>
    <p:sldId id="1477" r:id="rId75"/>
    <p:sldId id="1478" r:id="rId76"/>
    <p:sldId id="1479" r:id="rId77"/>
    <p:sldId id="1480" r:id="rId78"/>
    <p:sldId id="1481" r:id="rId79"/>
    <p:sldId id="1482" r:id="rId80"/>
    <p:sldId id="1483" r:id="rId81"/>
    <p:sldId id="1260" r:id="rId82"/>
    <p:sldId id="1402" r:id="rId8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2"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5"/>
    <a:srgbClr val="FF7000"/>
    <a:srgbClr val="0A5CAC"/>
    <a:srgbClr val="009DDB"/>
    <a:srgbClr val="7E99AA"/>
    <a:srgbClr val="D9D9D9"/>
    <a:srgbClr val="212121"/>
    <a:srgbClr val="D7E0E8"/>
    <a:srgbClr val="5DA1B3"/>
    <a:srgbClr val="BBD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9" autoAdjust="0"/>
    <p:restoredTop sz="94595" autoAdjust="0"/>
  </p:normalViewPr>
  <p:slideViewPr>
    <p:cSldViewPr snapToGrid="0">
      <p:cViewPr varScale="1">
        <p:scale>
          <a:sx n="84" d="100"/>
          <a:sy n="84" d="100"/>
        </p:scale>
        <p:origin x="442" y="8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dgm:spPr>
        <a:solidFill>
          <a:srgbClr val="FF7000"/>
        </a:solidFill>
      </dgm:spPr>
      <dgm:t>
        <a:bodyPr/>
        <a:lstStyle/>
        <a:p>
          <a:r>
            <a:rPr lang="ru-RU" dirty="0" smtClean="0"/>
            <a:t>Товары (за исключением лекарственных средств, изделий мед назначения)</a:t>
          </a:r>
          <a:endParaRPr lang="ru-RU"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ООЗ «в структуре» по характеристикам п.1 ч.1 ст.33, остальное (при необходимости) – в </a:t>
          </a:r>
          <a:r>
            <a:rPr lang="ru-RU" dirty="0" smtClean="0"/>
            <a:t>файле. Например, гарантийный срок, чертеж, рисунок товара и т.д.</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dgm:spPr>
        <a:solidFill>
          <a:srgbClr val="0A5CAC"/>
        </a:solidFill>
      </dgm:spPr>
      <dgm:t>
        <a:bodyPr/>
        <a:lstStyle/>
        <a:p>
          <a:r>
            <a:rPr lang="ru-RU" dirty="0" smtClean="0"/>
            <a:t>Инструкция обязательна</a:t>
          </a:r>
          <a:endParaRPr lang="ru-RU"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требуется подача заявки «в структуре»</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custT="1"/>
      <dgm:spPr>
        <a:solidFill>
          <a:srgbClr val="FF7000"/>
        </a:solidFill>
      </dgm:spPr>
      <dgm:t>
        <a:bodyPr/>
        <a:lstStyle/>
        <a:p>
          <a:r>
            <a:rPr lang="ru-RU" sz="1800" dirty="0" smtClean="0"/>
            <a:t>Товары (лекарственные средства)</a:t>
          </a:r>
          <a:endParaRPr lang="ru-RU" sz="1800"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ООЗ «в структуре» по МНН, лек форме, </a:t>
          </a:r>
          <a:r>
            <a:rPr lang="ru-RU" b="1" u="sng" dirty="0" smtClean="0"/>
            <a:t>в том числе эквивалентной</a:t>
          </a:r>
          <a:r>
            <a:rPr lang="ru-RU" dirty="0" smtClean="0"/>
            <a:t>, характеристикам п.2 ПП 1380 (кроме остаточного срока годности), остальное (</a:t>
          </a:r>
          <a:r>
            <a:rPr lang="ru-RU" dirty="0" err="1" smtClean="0"/>
            <a:t>пп</a:t>
          </a:r>
          <a:r>
            <a:rPr lang="ru-RU" dirty="0" smtClean="0"/>
            <a:t>. «в»–«и» п. 5 ПП 1380) – в файле</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custT="1"/>
      <dgm:spPr>
        <a:solidFill>
          <a:srgbClr val="0A5CAC"/>
        </a:solidFill>
      </dgm:spPr>
      <dgm:t>
        <a:bodyPr/>
        <a:lstStyle/>
        <a:p>
          <a:r>
            <a:rPr lang="ru-RU" sz="1800" dirty="0" smtClean="0"/>
            <a:t>Инструкция обязательна</a:t>
          </a:r>
          <a:endParaRPr lang="ru-RU" sz="1800"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требуется подача заявки «в структуре», в том числе по основному/альтернативному варианту </a:t>
          </a:r>
          <a:r>
            <a:rPr lang="ru-RU" dirty="0" smtClean="0"/>
            <a:t>поставки. </a:t>
          </a:r>
          <a:r>
            <a:rPr lang="ru-RU" dirty="0" smtClean="0"/>
            <a:t>Прикрепленный файл – если это требовалось согласно </a:t>
          </a:r>
          <a:r>
            <a:rPr lang="ru-RU" dirty="0" smtClean="0"/>
            <a:t>инструкции</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custT="1"/>
      <dgm:spPr>
        <a:solidFill>
          <a:srgbClr val="FF7000"/>
        </a:solidFill>
      </dgm:spPr>
      <dgm:t>
        <a:bodyPr/>
        <a:lstStyle/>
        <a:p>
          <a:r>
            <a:rPr lang="ru-RU" sz="1800" dirty="0" smtClean="0"/>
            <a:t>Товары (мед изделия)</a:t>
          </a:r>
          <a:endParaRPr lang="ru-RU" sz="1800"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custT="1"/>
      <dgm:spPr>
        <a:solidFill>
          <a:srgbClr val="004065"/>
        </a:solidFill>
      </dgm:spPr>
      <dgm:t>
        <a:bodyPr/>
        <a:lstStyle/>
        <a:p>
          <a:r>
            <a:rPr lang="ru-RU" sz="1800" dirty="0" smtClean="0"/>
            <a:t>ООЗ «в структуре» по характеристикам п.1 ч.1 ст.33, остальное (при необходимости) – в файле</a:t>
          </a:r>
          <a:endParaRPr lang="ru-RU" sz="1800"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custT="1"/>
      <dgm:spPr>
        <a:solidFill>
          <a:srgbClr val="0A5CAC"/>
        </a:solidFill>
      </dgm:spPr>
      <dgm:t>
        <a:bodyPr/>
        <a:lstStyle/>
        <a:p>
          <a:r>
            <a:rPr lang="ru-RU" sz="1800" dirty="0" smtClean="0"/>
            <a:t>Инструкция обязательна</a:t>
          </a:r>
          <a:endParaRPr lang="ru-RU" sz="1800"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требуется подача заявки «в структуре» и указание наименования мед изделия согласно РУ, если это требовалось согласно инструкции </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dgm:spPr>
        <a:solidFill>
          <a:srgbClr val="FF7000"/>
        </a:solidFill>
      </dgm:spPr>
      <dgm:t>
        <a:bodyPr/>
        <a:lstStyle/>
        <a:p>
          <a:r>
            <a:rPr lang="ru-RU" dirty="0" smtClean="0"/>
            <a:t>Работы, услуги (без товаров)</a:t>
          </a:r>
          <a:endParaRPr lang="ru-RU"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Описание объекта закупки – пункт 1 части 1 статьи 33 в структуре + любая дополнительная информация в файле</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dgm:spPr>
        <a:solidFill>
          <a:srgbClr val="0A5CAC"/>
        </a:solidFill>
      </dgm:spPr>
      <dgm:t>
        <a:bodyPr/>
        <a:lstStyle/>
        <a:p>
          <a:r>
            <a:rPr lang="ru-RU" dirty="0" smtClean="0"/>
            <a:t>Инструкция «структурированная» в ЕИС не требуется</a:t>
          </a:r>
          <a:endParaRPr lang="ru-RU"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ничего не требуется, подача заявки и есть согласие </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custT="1"/>
      <dgm:spPr>
        <a:solidFill>
          <a:srgbClr val="FF7000"/>
        </a:solidFill>
      </dgm:spPr>
      <dgm:t>
        <a:bodyPr/>
        <a:lstStyle/>
        <a:p>
          <a:r>
            <a:rPr lang="ru-RU" sz="1600" dirty="0" smtClean="0"/>
            <a:t>Работы, услуги (с товарами)</a:t>
          </a:r>
          <a:endParaRPr lang="ru-RU" sz="1600"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Описание объекта закупки – в структуре и по работам (услугам) и по товарам – п.1 ч.1 ст.33 (позиция-контейнер)</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dgm:spPr>
        <a:solidFill>
          <a:srgbClr val="0A5CAC"/>
        </a:solidFill>
      </dgm:spPr>
      <dgm:t>
        <a:bodyPr/>
        <a:lstStyle/>
        <a:p>
          <a:r>
            <a:rPr lang="ru-RU" dirty="0" smtClean="0"/>
            <a:t>Инструкция «структурированная» в ЕИС требуется по объекту, которому присвоен признак «товар»</a:t>
          </a:r>
          <a:endParaRPr lang="ru-RU"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по работам ничего не требуется, подача заявки и есть согласие, по товарам требуются характеристики «в структуре» </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custT="1"/>
      <dgm:spPr>
        <a:solidFill>
          <a:srgbClr val="FF7000"/>
        </a:solidFill>
      </dgm:spPr>
      <dgm:t>
        <a:bodyPr/>
        <a:lstStyle/>
        <a:p>
          <a:r>
            <a:rPr lang="ru-RU" sz="1600" dirty="0" smtClean="0"/>
            <a:t>Работы по строительству, реконструкции, капремонту, сносу ОКС (без товаров)</a:t>
          </a:r>
          <a:endParaRPr lang="ru-RU" sz="1600"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Описание объекта закупки – пункт 8 части 1 статьи 33 (описание согласно пункту 1 части 1 статьи 33 не требуется) без структуры!</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dgm:spPr>
        <a:solidFill>
          <a:srgbClr val="0A5CAC"/>
        </a:solidFill>
      </dgm:spPr>
      <dgm:t>
        <a:bodyPr/>
        <a:lstStyle/>
        <a:p>
          <a:r>
            <a:rPr lang="ru-RU" dirty="0" smtClean="0"/>
            <a:t>Инструкция «структурированная» в ЕИС не требуется</a:t>
          </a:r>
          <a:endParaRPr lang="ru-RU"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ничего не требуется, подача заявки и есть согласие </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0D2E5B-3D8B-4E84-BF5C-4096D50FF4C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1775EB3C-A6FC-435F-BC99-328655BD8DF7}">
      <dgm:prSet phldrT="[Текст]" custT="1"/>
      <dgm:spPr>
        <a:solidFill>
          <a:srgbClr val="FF7000"/>
        </a:solidFill>
      </dgm:spPr>
      <dgm:t>
        <a:bodyPr/>
        <a:lstStyle/>
        <a:p>
          <a:r>
            <a:rPr lang="ru-RU" sz="1600" dirty="0" smtClean="0"/>
            <a:t>Работы по строительству, реконструкции, капремонту, сносу ОКС (с товарами)</a:t>
          </a:r>
          <a:endParaRPr lang="ru-RU" sz="1600" dirty="0"/>
        </a:p>
      </dgm:t>
    </dgm:pt>
    <dgm:pt modelId="{A821A590-986B-4DE9-B5DE-D78BEABA309D}" type="parTrans" cxnId="{ECDDDC7B-D735-4CC3-9E0A-27D0834F27AA}">
      <dgm:prSet/>
      <dgm:spPr/>
      <dgm:t>
        <a:bodyPr/>
        <a:lstStyle/>
        <a:p>
          <a:endParaRPr lang="ru-RU"/>
        </a:p>
      </dgm:t>
    </dgm:pt>
    <dgm:pt modelId="{B9E39D4D-0507-4E79-A733-43DEA1DEB565}" type="sibTrans" cxnId="{ECDDDC7B-D735-4CC3-9E0A-27D0834F27AA}">
      <dgm:prSet/>
      <dgm:spPr/>
      <dgm:t>
        <a:bodyPr/>
        <a:lstStyle/>
        <a:p>
          <a:endParaRPr lang="ru-RU"/>
        </a:p>
      </dgm:t>
    </dgm:pt>
    <dgm:pt modelId="{01E008C2-F893-4F0F-B480-CEBEB8E48CF4}">
      <dgm:prSet phldrT="[Текст]"/>
      <dgm:spPr>
        <a:solidFill>
          <a:srgbClr val="004065"/>
        </a:solidFill>
      </dgm:spPr>
      <dgm:t>
        <a:bodyPr/>
        <a:lstStyle/>
        <a:p>
          <a:r>
            <a:rPr lang="ru-RU" dirty="0" smtClean="0"/>
            <a:t>Описание объекта закупки – пункт 8 части 1 статьи 33 (описание согласно пункту 1 части 1 статьи 33 не требуется) без структуры по работам, но со структурой по товарам (позиция-контейнер)</a:t>
          </a:r>
          <a:endParaRPr lang="ru-RU" dirty="0"/>
        </a:p>
      </dgm:t>
    </dgm:pt>
    <dgm:pt modelId="{B1480AA7-7A9C-4139-8126-9BA2E6461E29}" type="parTrans" cxnId="{E871A67D-C790-43C5-8420-CDAEC71CA3A9}">
      <dgm:prSet/>
      <dgm:spPr/>
      <dgm:t>
        <a:bodyPr/>
        <a:lstStyle/>
        <a:p>
          <a:endParaRPr lang="ru-RU"/>
        </a:p>
      </dgm:t>
    </dgm:pt>
    <dgm:pt modelId="{68B8AA17-5678-495F-B691-A8D3D3A5F654}" type="sibTrans" cxnId="{E871A67D-C790-43C5-8420-CDAEC71CA3A9}">
      <dgm:prSet/>
      <dgm:spPr/>
      <dgm:t>
        <a:bodyPr/>
        <a:lstStyle/>
        <a:p>
          <a:endParaRPr lang="ru-RU"/>
        </a:p>
      </dgm:t>
    </dgm:pt>
    <dgm:pt modelId="{4A0A8736-7A1A-46DF-AE7F-109E3223DCA9}">
      <dgm:prSet phldrT="[Текст]"/>
      <dgm:spPr>
        <a:solidFill>
          <a:srgbClr val="0A5CAC"/>
        </a:solidFill>
      </dgm:spPr>
      <dgm:t>
        <a:bodyPr/>
        <a:lstStyle/>
        <a:p>
          <a:r>
            <a:rPr lang="ru-RU" dirty="0" smtClean="0"/>
            <a:t>Инструкция «структурированная» в ЕИС не требуется по работам, по товарам выбрать «показатель не может изменяться»</a:t>
          </a:r>
          <a:endParaRPr lang="ru-RU" dirty="0"/>
        </a:p>
      </dgm:t>
    </dgm:pt>
    <dgm:pt modelId="{342C704F-D112-4A7E-8267-C11B2160E4CB}" type="parTrans" cxnId="{0FE6E73E-3A66-44F2-8099-9A725B881640}">
      <dgm:prSet/>
      <dgm:spPr/>
      <dgm:t>
        <a:bodyPr/>
        <a:lstStyle/>
        <a:p>
          <a:endParaRPr lang="ru-RU"/>
        </a:p>
      </dgm:t>
    </dgm:pt>
    <dgm:pt modelId="{8AAF40EE-B672-4C52-A518-E3DA560CB81D}" type="sibTrans" cxnId="{0FE6E73E-3A66-44F2-8099-9A725B881640}">
      <dgm:prSet/>
      <dgm:spPr/>
      <dgm:t>
        <a:bodyPr/>
        <a:lstStyle/>
        <a:p>
          <a:endParaRPr lang="ru-RU"/>
        </a:p>
      </dgm:t>
    </dgm:pt>
    <dgm:pt modelId="{AF6F0C6A-827D-498E-82FD-385E4645F852}">
      <dgm:prSet phldrT="[Текст]"/>
      <dgm:spPr>
        <a:solidFill>
          <a:schemeClr val="accent1">
            <a:lumMod val="60000"/>
            <a:lumOff val="40000"/>
          </a:schemeClr>
        </a:solidFill>
      </dgm:spPr>
      <dgm:t>
        <a:bodyPr/>
        <a:lstStyle/>
        <a:p>
          <a:r>
            <a:rPr lang="ru-RU" dirty="0" smtClean="0"/>
            <a:t>От участника ничего не требуется по работам, а по товарам – только товарный знак и страна происхождения товара</a:t>
          </a:r>
          <a:endParaRPr lang="ru-RU" dirty="0"/>
        </a:p>
      </dgm:t>
    </dgm:pt>
    <dgm:pt modelId="{EF3F7C50-A62A-46F5-9D69-338A044E23B4}" type="parTrans" cxnId="{9C300A49-C415-46F2-9C1B-C55FCF449231}">
      <dgm:prSet/>
      <dgm:spPr/>
      <dgm:t>
        <a:bodyPr/>
        <a:lstStyle/>
        <a:p>
          <a:endParaRPr lang="ru-RU"/>
        </a:p>
      </dgm:t>
    </dgm:pt>
    <dgm:pt modelId="{A6E319B3-318D-43BF-AEDE-D6DB94D440EE}" type="sibTrans" cxnId="{9C300A49-C415-46F2-9C1B-C55FCF449231}">
      <dgm:prSet/>
      <dgm:spPr/>
      <dgm:t>
        <a:bodyPr/>
        <a:lstStyle/>
        <a:p>
          <a:endParaRPr lang="ru-RU"/>
        </a:p>
      </dgm:t>
    </dgm:pt>
    <dgm:pt modelId="{F7389B6A-99D5-4ADB-ACAC-A805DF8FDDF9}" type="pres">
      <dgm:prSet presAssocID="{B40D2E5B-3D8B-4E84-BF5C-4096D50FF4C7}" presName="outerComposite" presStyleCnt="0">
        <dgm:presLayoutVars>
          <dgm:chMax val="5"/>
          <dgm:dir/>
          <dgm:resizeHandles val="exact"/>
        </dgm:presLayoutVars>
      </dgm:prSet>
      <dgm:spPr/>
      <dgm:t>
        <a:bodyPr/>
        <a:lstStyle/>
        <a:p>
          <a:endParaRPr lang="ru-RU"/>
        </a:p>
      </dgm:t>
    </dgm:pt>
    <dgm:pt modelId="{58613758-95DD-4D93-B412-66066C75C4BB}" type="pres">
      <dgm:prSet presAssocID="{B40D2E5B-3D8B-4E84-BF5C-4096D50FF4C7}" presName="dummyMaxCanvas" presStyleCnt="0">
        <dgm:presLayoutVars/>
      </dgm:prSet>
      <dgm:spPr/>
    </dgm:pt>
    <dgm:pt modelId="{DF786214-0FE2-4738-9564-AC6F06486D56}" type="pres">
      <dgm:prSet presAssocID="{B40D2E5B-3D8B-4E84-BF5C-4096D50FF4C7}" presName="FourNodes_1" presStyleLbl="node1" presStyleIdx="0" presStyleCnt="4">
        <dgm:presLayoutVars>
          <dgm:bulletEnabled val="1"/>
        </dgm:presLayoutVars>
      </dgm:prSet>
      <dgm:spPr/>
      <dgm:t>
        <a:bodyPr/>
        <a:lstStyle/>
        <a:p>
          <a:endParaRPr lang="ru-RU"/>
        </a:p>
      </dgm:t>
    </dgm:pt>
    <dgm:pt modelId="{E93898D2-82AA-46EC-A2A1-3C7EC24D25D4}" type="pres">
      <dgm:prSet presAssocID="{B40D2E5B-3D8B-4E84-BF5C-4096D50FF4C7}" presName="FourNodes_2" presStyleLbl="node1" presStyleIdx="1" presStyleCnt="4">
        <dgm:presLayoutVars>
          <dgm:bulletEnabled val="1"/>
        </dgm:presLayoutVars>
      </dgm:prSet>
      <dgm:spPr/>
      <dgm:t>
        <a:bodyPr/>
        <a:lstStyle/>
        <a:p>
          <a:endParaRPr lang="ru-RU"/>
        </a:p>
      </dgm:t>
    </dgm:pt>
    <dgm:pt modelId="{C917F407-671D-4B8D-A48A-06B101D95364}" type="pres">
      <dgm:prSet presAssocID="{B40D2E5B-3D8B-4E84-BF5C-4096D50FF4C7}" presName="FourNodes_3" presStyleLbl="node1" presStyleIdx="2" presStyleCnt="4">
        <dgm:presLayoutVars>
          <dgm:bulletEnabled val="1"/>
        </dgm:presLayoutVars>
      </dgm:prSet>
      <dgm:spPr/>
      <dgm:t>
        <a:bodyPr/>
        <a:lstStyle/>
        <a:p>
          <a:endParaRPr lang="ru-RU"/>
        </a:p>
      </dgm:t>
    </dgm:pt>
    <dgm:pt modelId="{7EABEC0A-E5FD-4CFA-8BE2-DF75CA8C46FF}" type="pres">
      <dgm:prSet presAssocID="{B40D2E5B-3D8B-4E84-BF5C-4096D50FF4C7}" presName="FourNodes_4" presStyleLbl="node1" presStyleIdx="3" presStyleCnt="4">
        <dgm:presLayoutVars>
          <dgm:bulletEnabled val="1"/>
        </dgm:presLayoutVars>
      </dgm:prSet>
      <dgm:spPr/>
      <dgm:t>
        <a:bodyPr/>
        <a:lstStyle/>
        <a:p>
          <a:endParaRPr lang="ru-RU"/>
        </a:p>
      </dgm:t>
    </dgm:pt>
    <dgm:pt modelId="{5BE25493-39F3-485C-BF8A-EDD06D3E5CF9}" type="pres">
      <dgm:prSet presAssocID="{B40D2E5B-3D8B-4E84-BF5C-4096D50FF4C7}" presName="FourConn_1-2" presStyleLbl="fgAccFollowNode1" presStyleIdx="0" presStyleCnt="3">
        <dgm:presLayoutVars>
          <dgm:bulletEnabled val="1"/>
        </dgm:presLayoutVars>
      </dgm:prSet>
      <dgm:spPr/>
      <dgm:t>
        <a:bodyPr/>
        <a:lstStyle/>
        <a:p>
          <a:endParaRPr lang="ru-RU"/>
        </a:p>
      </dgm:t>
    </dgm:pt>
    <dgm:pt modelId="{80578E4E-931B-441B-B35C-EDF764DA2C26}" type="pres">
      <dgm:prSet presAssocID="{B40D2E5B-3D8B-4E84-BF5C-4096D50FF4C7}" presName="FourConn_2-3" presStyleLbl="fgAccFollowNode1" presStyleIdx="1" presStyleCnt="3">
        <dgm:presLayoutVars>
          <dgm:bulletEnabled val="1"/>
        </dgm:presLayoutVars>
      </dgm:prSet>
      <dgm:spPr/>
      <dgm:t>
        <a:bodyPr/>
        <a:lstStyle/>
        <a:p>
          <a:endParaRPr lang="ru-RU"/>
        </a:p>
      </dgm:t>
    </dgm:pt>
    <dgm:pt modelId="{E6C698C6-43E9-45A7-9881-9D899D911300}" type="pres">
      <dgm:prSet presAssocID="{B40D2E5B-3D8B-4E84-BF5C-4096D50FF4C7}" presName="FourConn_3-4" presStyleLbl="fgAccFollowNode1" presStyleIdx="2" presStyleCnt="3">
        <dgm:presLayoutVars>
          <dgm:bulletEnabled val="1"/>
        </dgm:presLayoutVars>
      </dgm:prSet>
      <dgm:spPr/>
      <dgm:t>
        <a:bodyPr/>
        <a:lstStyle/>
        <a:p>
          <a:endParaRPr lang="ru-RU"/>
        </a:p>
      </dgm:t>
    </dgm:pt>
    <dgm:pt modelId="{C4089C93-7A92-40E2-9FA5-77B83F170BCE}" type="pres">
      <dgm:prSet presAssocID="{B40D2E5B-3D8B-4E84-BF5C-4096D50FF4C7}" presName="FourNodes_1_text" presStyleLbl="node1" presStyleIdx="3" presStyleCnt="4">
        <dgm:presLayoutVars>
          <dgm:bulletEnabled val="1"/>
        </dgm:presLayoutVars>
      </dgm:prSet>
      <dgm:spPr/>
      <dgm:t>
        <a:bodyPr/>
        <a:lstStyle/>
        <a:p>
          <a:endParaRPr lang="ru-RU"/>
        </a:p>
      </dgm:t>
    </dgm:pt>
    <dgm:pt modelId="{F5DC17DB-D01A-4755-ACBE-51BDB7D96CC9}" type="pres">
      <dgm:prSet presAssocID="{B40D2E5B-3D8B-4E84-BF5C-4096D50FF4C7}" presName="FourNodes_2_text" presStyleLbl="node1" presStyleIdx="3" presStyleCnt="4">
        <dgm:presLayoutVars>
          <dgm:bulletEnabled val="1"/>
        </dgm:presLayoutVars>
      </dgm:prSet>
      <dgm:spPr/>
      <dgm:t>
        <a:bodyPr/>
        <a:lstStyle/>
        <a:p>
          <a:endParaRPr lang="ru-RU"/>
        </a:p>
      </dgm:t>
    </dgm:pt>
    <dgm:pt modelId="{44C6B6B1-CC8B-4BB0-9C74-9C044BDCE018}" type="pres">
      <dgm:prSet presAssocID="{B40D2E5B-3D8B-4E84-BF5C-4096D50FF4C7}" presName="FourNodes_3_text" presStyleLbl="node1" presStyleIdx="3" presStyleCnt="4">
        <dgm:presLayoutVars>
          <dgm:bulletEnabled val="1"/>
        </dgm:presLayoutVars>
      </dgm:prSet>
      <dgm:spPr/>
      <dgm:t>
        <a:bodyPr/>
        <a:lstStyle/>
        <a:p>
          <a:endParaRPr lang="ru-RU"/>
        </a:p>
      </dgm:t>
    </dgm:pt>
    <dgm:pt modelId="{B4E6D002-CF11-4925-B37D-91C997821B8F}" type="pres">
      <dgm:prSet presAssocID="{B40D2E5B-3D8B-4E84-BF5C-4096D50FF4C7}" presName="FourNodes_4_text" presStyleLbl="node1" presStyleIdx="3" presStyleCnt="4">
        <dgm:presLayoutVars>
          <dgm:bulletEnabled val="1"/>
        </dgm:presLayoutVars>
      </dgm:prSet>
      <dgm:spPr/>
      <dgm:t>
        <a:bodyPr/>
        <a:lstStyle/>
        <a:p>
          <a:endParaRPr lang="ru-RU"/>
        </a:p>
      </dgm:t>
    </dgm:pt>
  </dgm:ptLst>
  <dgm:cxnLst>
    <dgm:cxn modelId="{A0305FA0-F06D-4624-8DEF-6895353C8504}" type="presOf" srcId="{01E008C2-F893-4F0F-B480-CEBEB8E48CF4}" destId="{F5DC17DB-D01A-4755-ACBE-51BDB7D96CC9}" srcOrd="1" destOrd="0" presId="urn:microsoft.com/office/officeart/2005/8/layout/vProcess5"/>
    <dgm:cxn modelId="{A3B1E71D-F2C8-4ED4-851D-3856882A7EA1}" type="presOf" srcId="{1775EB3C-A6FC-435F-BC99-328655BD8DF7}" destId="{C4089C93-7A92-40E2-9FA5-77B83F170BCE}" srcOrd="1" destOrd="0" presId="urn:microsoft.com/office/officeart/2005/8/layout/vProcess5"/>
    <dgm:cxn modelId="{5DAD8643-8F3E-4C59-A08D-24E4BB631C96}" type="presOf" srcId="{AF6F0C6A-827D-498E-82FD-385E4645F852}" destId="{B4E6D002-CF11-4925-B37D-91C997821B8F}" srcOrd="1" destOrd="0" presId="urn:microsoft.com/office/officeart/2005/8/layout/vProcess5"/>
    <dgm:cxn modelId="{3FA7A75A-1AEA-4CA7-86D0-AEC39FE86703}" type="presOf" srcId="{1775EB3C-A6FC-435F-BC99-328655BD8DF7}" destId="{DF786214-0FE2-4738-9564-AC6F06486D56}" srcOrd="0" destOrd="0" presId="urn:microsoft.com/office/officeart/2005/8/layout/vProcess5"/>
    <dgm:cxn modelId="{8030648A-B637-467A-91A7-55253735D20B}" type="presOf" srcId="{8AAF40EE-B672-4C52-A518-E3DA560CB81D}" destId="{E6C698C6-43E9-45A7-9881-9D899D911300}" srcOrd="0" destOrd="0" presId="urn:microsoft.com/office/officeart/2005/8/layout/vProcess5"/>
    <dgm:cxn modelId="{03A3C273-3CBC-4F3E-AF34-E1B09632C662}" type="presOf" srcId="{68B8AA17-5678-495F-B691-A8D3D3A5F654}" destId="{80578E4E-931B-441B-B35C-EDF764DA2C26}" srcOrd="0" destOrd="0" presId="urn:microsoft.com/office/officeart/2005/8/layout/vProcess5"/>
    <dgm:cxn modelId="{ECDDDC7B-D735-4CC3-9E0A-27D0834F27AA}" srcId="{B40D2E5B-3D8B-4E84-BF5C-4096D50FF4C7}" destId="{1775EB3C-A6FC-435F-BC99-328655BD8DF7}" srcOrd="0" destOrd="0" parTransId="{A821A590-986B-4DE9-B5DE-D78BEABA309D}" sibTransId="{B9E39D4D-0507-4E79-A733-43DEA1DEB565}"/>
    <dgm:cxn modelId="{53A2F0A5-D888-4C5C-ACAC-8BD63622A764}" type="presOf" srcId="{AF6F0C6A-827D-498E-82FD-385E4645F852}" destId="{7EABEC0A-E5FD-4CFA-8BE2-DF75CA8C46FF}" srcOrd="0" destOrd="0" presId="urn:microsoft.com/office/officeart/2005/8/layout/vProcess5"/>
    <dgm:cxn modelId="{0FE6E73E-3A66-44F2-8099-9A725B881640}" srcId="{B40D2E5B-3D8B-4E84-BF5C-4096D50FF4C7}" destId="{4A0A8736-7A1A-46DF-AE7F-109E3223DCA9}" srcOrd="2" destOrd="0" parTransId="{342C704F-D112-4A7E-8267-C11B2160E4CB}" sibTransId="{8AAF40EE-B672-4C52-A518-E3DA560CB81D}"/>
    <dgm:cxn modelId="{EDF2EFAD-FC21-47A5-A8DC-A91369A7651D}" type="presOf" srcId="{B40D2E5B-3D8B-4E84-BF5C-4096D50FF4C7}" destId="{F7389B6A-99D5-4ADB-ACAC-A805DF8FDDF9}" srcOrd="0" destOrd="0" presId="urn:microsoft.com/office/officeart/2005/8/layout/vProcess5"/>
    <dgm:cxn modelId="{E871A67D-C790-43C5-8420-CDAEC71CA3A9}" srcId="{B40D2E5B-3D8B-4E84-BF5C-4096D50FF4C7}" destId="{01E008C2-F893-4F0F-B480-CEBEB8E48CF4}" srcOrd="1" destOrd="0" parTransId="{B1480AA7-7A9C-4139-8126-9BA2E6461E29}" sibTransId="{68B8AA17-5678-495F-B691-A8D3D3A5F654}"/>
    <dgm:cxn modelId="{354D7247-424C-447B-87F7-F1D7834D0D59}" type="presOf" srcId="{01E008C2-F893-4F0F-B480-CEBEB8E48CF4}" destId="{E93898D2-82AA-46EC-A2A1-3C7EC24D25D4}" srcOrd="0" destOrd="0" presId="urn:microsoft.com/office/officeart/2005/8/layout/vProcess5"/>
    <dgm:cxn modelId="{9C300A49-C415-46F2-9C1B-C55FCF449231}" srcId="{B40D2E5B-3D8B-4E84-BF5C-4096D50FF4C7}" destId="{AF6F0C6A-827D-498E-82FD-385E4645F852}" srcOrd="3" destOrd="0" parTransId="{EF3F7C50-A62A-46F5-9D69-338A044E23B4}" sibTransId="{A6E319B3-318D-43BF-AEDE-D6DB94D440EE}"/>
    <dgm:cxn modelId="{D9E97424-5775-41B0-8A6C-6BCBD7DCAB12}" type="presOf" srcId="{4A0A8736-7A1A-46DF-AE7F-109E3223DCA9}" destId="{C917F407-671D-4B8D-A48A-06B101D95364}" srcOrd="0" destOrd="0" presId="urn:microsoft.com/office/officeart/2005/8/layout/vProcess5"/>
    <dgm:cxn modelId="{3720CC19-796B-4AAA-82BC-8352F16F2725}" type="presOf" srcId="{B9E39D4D-0507-4E79-A733-43DEA1DEB565}" destId="{5BE25493-39F3-485C-BF8A-EDD06D3E5CF9}" srcOrd="0" destOrd="0" presId="urn:microsoft.com/office/officeart/2005/8/layout/vProcess5"/>
    <dgm:cxn modelId="{E1D1BBD7-90A4-499C-8986-96E29B8EDD07}" type="presOf" srcId="{4A0A8736-7A1A-46DF-AE7F-109E3223DCA9}" destId="{44C6B6B1-CC8B-4BB0-9C74-9C044BDCE018}" srcOrd="1" destOrd="0" presId="urn:microsoft.com/office/officeart/2005/8/layout/vProcess5"/>
    <dgm:cxn modelId="{B20CF15C-90D8-4EF5-AF4B-F8482F67E9AE}" type="presParOf" srcId="{F7389B6A-99D5-4ADB-ACAC-A805DF8FDDF9}" destId="{58613758-95DD-4D93-B412-66066C75C4BB}" srcOrd="0" destOrd="0" presId="urn:microsoft.com/office/officeart/2005/8/layout/vProcess5"/>
    <dgm:cxn modelId="{B5645998-FBCB-47F3-BF3C-39CDE22AD3E4}" type="presParOf" srcId="{F7389B6A-99D5-4ADB-ACAC-A805DF8FDDF9}" destId="{DF786214-0FE2-4738-9564-AC6F06486D56}" srcOrd="1" destOrd="0" presId="urn:microsoft.com/office/officeart/2005/8/layout/vProcess5"/>
    <dgm:cxn modelId="{AF7B4AFA-3FBC-4ECD-8A15-E24D512A0E76}" type="presParOf" srcId="{F7389B6A-99D5-4ADB-ACAC-A805DF8FDDF9}" destId="{E93898D2-82AA-46EC-A2A1-3C7EC24D25D4}" srcOrd="2" destOrd="0" presId="urn:microsoft.com/office/officeart/2005/8/layout/vProcess5"/>
    <dgm:cxn modelId="{75E57124-D52C-4E18-87A2-272C193AD848}" type="presParOf" srcId="{F7389B6A-99D5-4ADB-ACAC-A805DF8FDDF9}" destId="{C917F407-671D-4B8D-A48A-06B101D95364}" srcOrd="3" destOrd="0" presId="urn:microsoft.com/office/officeart/2005/8/layout/vProcess5"/>
    <dgm:cxn modelId="{19A06ADF-9337-4074-9827-DDE2C1158BF5}" type="presParOf" srcId="{F7389B6A-99D5-4ADB-ACAC-A805DF8FDDF9}" destId="{7EABEC0A-E5FD-4CFA-8BE2-DF75CA8C46FF}" srcOrd="4" destOrd="0" presId="urn:microsoft.com/office/officeart/2005/8/layout/vProcess5"/>
    <dgm:cxn modelId="{AB6FC32A-DDE7-4B0E-89F6-51538A38C360}" type="presParOf" srcId="{F7389B6A-99D5-4ADB-ACAC-A805DF8FDDF9}" destId="{5BE25493-39F3-485C-BF8A-EDD06D3E5CF9}" srcOrd="5" destOrd="0" presId="urn:microsoft.com/office/officeart/2005/8/layout/vProcess5"/>
    <dgm:cxn modelId="{2AD6AE69-845F-4CE5-AB19-14139CA7D837}" type="presParOf" srcId="{F7389B6A-99D5-4ADB-ACAC-A805DF8FDDF9}" destId="{80578E4E-931B-441B-B35C-EDF764DA2C26}" srcOrd="6" destOrd="0" presId="urn:microsoft.com/office/officeart/2005/8/layout/vProcess5"/>
    <dgm:cxn modelId="{9EE4655B-4E57-407A-985F-5395D7B6A32E}" type="presParOf" srcId="{F7389B6A-99D5-4ADB-ACAC-A805DF8FDDF9}" destId="{E6C698C6-43E9-45A7-9881-9D899D911300}" srcOrd="7" destOrd="0" presId="urn:microsoft.com/office/officeart/2005/8/layout/vProcess5"/>
    <dgm:cxn modelId="{5C035CAB-8B48-4490-A24B-A615F882D7A2}" type="presParOf" srcId="{F7389B6A-99D5-4ADB-ACAC-A805DF8FDDF9}" destId="{C4089C93-7A92-40E2-9FA5-77B83F170BCE}" srcOrd="8" destOrd="0" presId="urn:microsoft.com/office/officeart/2005/8/layout/vProcess5"/>
    <dgm:cxn modelId="{76649067-B893-493F-BC1D-30DBDD3C2EE7}" type="presParOf" srcId="{F7389B6A-99D5-4ADB-ACAC-A805DF8FDDF9}" destId="{F5DC17DB-D01A-4755-ACBE-51BDB7D96CC9}" srcOrd="9" destOrd="0" presId="urn:microsoft.com/office/officeart/2005/8/layout/vProcess5"/>
    <dgm:cxn modelId="{74CA140B-9B09-4125-B9E4-FA5413997E6E}" type="presParOf" srcId="{F7389B6A-99D5-4ADB-ACAC-A805DF8FDDF9}" destId="{44C6B6B1-CC8B-4BB0-9C74-9C044BDCE018}" srcOrd="10" destOrd="0" presId="urn:microsoft.com/office/officeart/2005/8/layout/vProcess5"/>
    <dgm:cxn modelId="{AB4C5925-02C2-43B8-BE90-B2600D599067}" type="presParOf" srcId="{F7389B6A-99D5-4ADB-ACAC-A805DF8FDDF9}" destId="{B4E6D002-CF11-4925-B37D-91C997821B8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Товары (за исключением лекарственных средств, изделий мед назначения)</a:t>
          </a:r>
          <a:endParaRPr lang="ru-RU" sz="15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ООЗ «в структуре» по характеристикам п.1 ч.1 ст.33, остальное (при необходимости) – в </a:t>
          </a:r>
          <a:r>
            <a:rPr lang="ru-RU" sz="1500" kern="1200" dirty="0" smtClean="0"/>
            <a:t>файле. Например, гарантийный срок, чертеж, рисунок товара и т.д.</a:t>
          </a:r>
          <a:endParaRPr lang="ru-RU" sz="15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Инструкция обязательна</a:t>
          </a:r>
          <a:endParaRPr lang="ru-RU" sz="15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От участника требуется подача заявки «в структуре»</a:t>
          </a:r>
          <a:endParaRPr lang="ru-RU" sz="15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smtClean="0"/>
            <a:t>Товары (лекарственные средства)</a:t>
          </a:r>
          <a:endParaRPr lang="ru-RU" sz="18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kern="1200" dirty="0" smtClean="0"/>
            <a:t>ООЗ «в структуре» по МНН, лек форме, </a:t>
          </a:r>
          <a:r>
            <a:rPr lang="ru-RU" sz="1300" b="1" u="sng" kern="1200" dirty="0" smtClean="0"/>
            <a:t>в том числе эквивалентной</a:t>
          </a:r>
          <a:r>
            <a:rPr lang="ru-RU" sz="1300" kern="1200" dirty="0" smtClean="0"/>
            <a:t>, характеристикам п.2 ПП 1380 (кроме остаточного срока годности), остальное (</a:t>
          </a:r>
          <a:r>
            <a:rPr lang="ru-RU" sz="1300" kern="1200" dirty="0" err="1" smtClean="0"/>
            <a:t>пп</a:t>
          </a:r>
          <a:r>
            <a:rPr lang="ru-RU" sz="1300" kern="1200" dirty="0" smtClean="0"/>
            <a:t>. «в»–«и» п. 5 ПП 1380) – в файле</a:t>
          </a:r>
          <a:endParaRPr lang="ru-RU" sz="13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smtClean="0"/>
            <a:t>Инструкция обязательна</a:t>
          </a:r>
          <a:endParaRPr lang="ru-RU" sz="18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kern="1200" dirty="0" smtClean="0"/>
            <a:t>От участника требуется подача заявки «в структуре», в том числе по основному/альтернативному варианту </a:t>
          </a:r>
          <a:r>
            <a:rPr lang="ru-RU" sz="1300" kern="1200" dirty="0" smtClean="0"/>
            <a:t>поставки. </a:t>
          </a:r>
          <a:r>
            <a:rPr lang="ru-RU" sz="1300" kern="1200" dirty="0" smtClean="0"/>
            <a:t>Прикрепленный файл – если это требовалось согласно </a:t>
          </a:r>
          <a:r>
            <a:rPr lang="ru-RU" sz="1300" kern="1200" dirty="0" smtClean="0"/>
            <a:t>инструкции</a:t>
          </a:r>
          <a:endParaRPr lang="ru-RU" sz="13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smtClean="0"/>
            <a:t>Товары (мед изделия)</a:t>
          </a:r>
          <a:endParaRPr lang="ru-RU" sz="18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smtClean="0"/>
            <a:t>ООЗ «в структуре» по характеристикам п.1 ч.1 ст.33, остальное (при необходимости) – в файле</a:t>
          </a:r>
          <a:endParaRPr lang="ru-RU" sz="18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smtClean="0"/>
            <a:t>Инструкция обязательна</a:t>
          </a:r>
          <a:endParaRPr lang="ru-RU" sz="18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От участника требуется подача заявки «в структуре» и указание наименования мед изделия согласно РУ, если это требовалось согласно инструкции </a:t>
          </a:r>
          <a:endParaRPr lang="ru-RU" sz="15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smtClean="0"/>
            <a:t>Работы, услуги (без товаров)</a:t>
          </a:r>
          <a:endParaRPr lang="ru-RU" sz="17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smtClean="0"/>
            <a:t>Описание объекта закупки – пункт 1 части 1 статьи 33 в структуре + любая дополнительная информация в файле</a:t>
          </a:r>
          <a:endParaRPr lang="ru-RU" sz="17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smtClean="0"/>
            <a:t>Инструкция «структурированная» в ЕИС не требуется</a:t>
          </a:r>
          <a:endParaRPr lang="ru-RU" sz="17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smtClean="0"/>
            <a:t>От участника ничего не требуется, подача заявки и есть согласие </a:t>
          </a:r>
          <a:endParaRPr lang="ru-RU" sz="17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kern="1200" dirty="0" smtClean="0"/>
            <a:t>Работы, услуги (с товарами)</a:t>
          </a:r>
          <a:endParaRPr lang="ru-RU" sz="16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Описание объекта закупки – в структуре и по работам (услугам) и по товарам – п.1 ч.1 ст.33 (позиция-контейнер)</a:t>
          </a:r>
          <a:endParaRPr lang="ru-RU" sz="15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Инструкция «структурированная» в ЕИС требуется по объекту, которому присвоен признак «товар»</a:t>
          </a:r>
          <a:endParaRPr lang="ru-RU" sz="15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От участника по работам ничего не требуется, подача заявки и есть согласие, по товарам требуются характеристики «в структуре» </a:t>
          </a:r>
          <a:endParaRPr lang="ru-RU" sz="15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kern="1200" dirty="0" smtClean="0"/>
            <a:t>Работы по строительству, реконструкции, капремонту, сносу ОКС (без товаров)</a:t>
          </a:r>
          <a:endParaRPr lang="ru-RU" sz="16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Описание объекта закупки – пункт 8 части 1 статьи 33 (описание согласно пункту 1 части 1 статьи 33 не требуется) без структуры!</a:t>
          </a:r>
          <a:endParaRPr lang="ru-RU" sz="15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Инструкция «структурированная» в ЕИС не требуется</a:t>
          </a:r>
          <a:endParaRPr lang="ru-RU" sz="15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ru-RU" sz="1500" kern="1200" dirty="0" smtClean="0"/>
            <a:t>От участника ничего не требуется, подача заявки и есть согласие </a:t>
          </a:r>
          <a:endParaRPr lang="ru-RU" sz="15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6214-0FE2-4738-9564-AC6F06486D56}">
      <dsp:nvSpPr>
        <dsp:cNvPr id="0" name=""/>
        <dsp:cNvSpPr/>
      </dsp:nvSpPr>
      <dsp:spPr>
        <a:xfrm>
          <a:off x="0" y="0"/>
          <a:ext cx="5273910" cy="1030480"/>
        </a:xfrm>
        <a:prstGeom prst="roundRect">
          <a:avLst>
            <a:gd name="adj" fmla="val 10000"/>
          </a:avLst>
        </a:prstGeom>
        <a:solidFill>
          <a:srgbClr val="FF7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kern="1200" dirty="0" smtClean="0"/>
            <a:t>Работы по строительству, реконструкции, капремонту, сносу ОКС (с товарами)</a:t>
          </a:r>
          <a:endParaRPr lang="ru-RU" sz="1600" kern="1200" dirty="0"/>
        </a:p>
      </dsp:txBody>
      <dsp:txXfrm>
        <a:off x="30182" y="30182"/>
        <a:ext cx="4074865" cy="970116"/>
      </dsp:txXfrm>
    </dsp:sp>
    <dsp:sp modelId="{E93898D2-82AA-46EC-A2A1-3C7EC24D25D4}">
      <dsp:nvSpPr>
        <dsp:cNvPr id="0" name=""/>
        <dsp:cNvSpPr/>
      </dsp:nvSpPr>
      <dsp:spPr>
        <a:xfrm>
          <a:off x="441689" y="1217840"/>
          <a:ext cx="5273910" cy="1030480"/>
        </a:xfrm>
        <a:prstGeom prst="roundRect">
          <a:avLst>
            <a:gd name="adj" fmla="val 10000"/>
          </a:avLst>
        </a:prstGeom>
        <a:solidFill>
          <a:srgbClr val="00406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kern="1200" dirty="0" smtClean="0"/>
            <a:t>Описание объекта закупки – пункт 8 части 1 статьи 33 (описание согласно пункту 1 части 1 статьи 33 не требуется) без структуры по работам, но со структурой по товарам (позиция-контейнер)</a:t>
          </a:r>
          <a:endParaRPr lang="ru-RU" sz="1300" kern="1200" dirty="0"/>
        </a:p>
      </dsp:txBody>
      <dsp:txXfrm>
        <a:off x="471871" y="1248022"/>
        <a:ext cx="4102043" cy="970116"/>
      </dsp:txXfrm>
    </dsp:sp>
    <dsp:sp modelId="{C917F407-671D-4B8D-A48A-06B101D95364}">
      <dsp:nvSpPr>
        <dsp:cNvPr id="0" name=""/>
        <dsp:cNvSpPr/>
      </dsp:nvSpPr>
      <dsp:spPr>
        <a:xfrm>
          <a:off x="876787" y="2435681"/>
          <a:ext cx="5273910" cy="1030480"/>
        </a:xfrm>
        <a:prstGeom prst="roundRect">
          <a:avLst>
            <a:gd name="adj" fmla="val 10000"/>
          </a:avLst>
        </a:prstGeom>
        <a:solidFill>
          <a:srgbClr val="0A5CAC"/>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kern="1200" dirty="0" smtClean="0"/>
            <a:t>Инструкция «структурированная» в ЕИС не требуется по работам, по товарам выбрать «показатель не может изменяться»</a:t>
          </a:r>
          <a:endParaRPr lang="ru-RU" sz="1300" kern="1200" dirty="0"/>
        </a:p>
      </dsp:txBody>
      <dsp:txXfrm>
        <a:off x="906969" y="2465863"/>
        <a:ext cx="4108636" cy="970116"/>
      </dsp:txXfrm>
    </dsp:sp>
    <dsp:sp modelId="{7EABEC0A-E5FD-4CFA-8BE2-DF75CA8C46FF}">
      <dsp:nvSpPr>
        <dsp:cNvPr id="0" name=""/>
        <dsp:cNvSpPr/>
      </dsp:nvSpPr>
      <dsp:spPr>
        <a:xfrm>
          <a:off x="1318477" y="3653522"/>
          <a:ext cx="5273910" cy="1030480"/>
        </a:xfrm>
        <a:prstGeom prst="roundRect">
          <a:avLst>
            <a:gd name="adj" fmla="val 10000"/>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kern="1200" dirty="0" smtClean="0"/>
            <a:t>От участника ничего не требуется по работам, а по товарам – только товарный знак и страна происхождения товара</a:t>
          </a:r>
          <a:endParaRPr lang="ru-RU" sz="1300" kern="1200" dirty="0"/>
        </a:p>
      </dsp:txBody>
      <dsp:txXfrm>
        <a:off x="1348659" y="3683704"/>
        <a:ext cx="4102043" cy="970116"/>
      </dsp:txXfrm>
    </dsp:sp>
    <dsp:sp modelId="{5BE25493-39F3-485C-BF8A-EDD06D3E5CF9}">
      <dsp:nvSpPr>
        <dsp:cNvPr id="0" name=""/>
        <dsp:cNvSpPr/>
      </dsp:nvSpPr>
      <dsp:spPr>
        <a:xfrm>
          <a:off x="4604097" y="789254"/>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4754805" y="789254"/>
        <a:ext cx="368396" cy="504034"/>
      </dsp:txXfrm>
    </dsp:sp>
    <dsp:sp modelId="{80578E4E-931B-441B-B35C-EDF764DA2C26}">
      <dsp:nvSpPr>
        <dsp:cNvPr id="0" name=""/>
        <dsp:cNvSpPr/>
      </dsp:nvSpPr>
      <dsp:spPr>
        <a:xfrm>
          <a:off x="5045787" y="2007095"/>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196495" y="2007095"/>
        <a:ext cx="368396" cy="504034"/>
      </dsp:txXfrm>
    </dsp:sp>
    <dsp:sp modelId="{E6C698C6-43E9-45A7-9881-9D899D911300}">
      <dsp:nvSpPr>
        <dsp:cNvPr id="0" name=""/>
        <dsp:cNvSpPr/>
      </dsp:nvSpPr>
      <dsp:spPr>
        <a:xfrm>
          <a:off x="5480885" y="3224936"/>
          <a:ext cx="669812" cy="669812"/>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p>
      </dsp:txBody>
      <dsp:txXfrm>
        <a:off x="5631593" y="3224936"/>
        <a:ext cx="368396" cy="50403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25.03.2024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p14="http://schemas.microsoft.com/office/powerpoint/2010/main" val="3337096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25.03.2024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25.03.2024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25.03.2024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25.03.2024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25.03.2024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dirty="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fld id="{FE416DAB-2C76-43E6-8312-F01E7E90CC07}" type="datetime1">
              <a:rPr lang="ru-RU" smtClean="0"/>
              <a:pPr/>
              <a:t>25.03.2024</a:t>
            </a:fld>
            <a:endParaRPr lang="ru-RU"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endParaRPr lang="ru-RU"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latin typeface="Arial" panose="020B0604020202020204"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Arial" panose="020B06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Arial" panose="020B06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Arial" panose="020B06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Arial" panose="020B06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Arial" panose="020B06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Arial" panose="020B06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hyperlink" Target="https://www.youtube.com/user/FabrikantInfo" TargetMode="External"/><Relationship Id="rId5" Type="http://schemas.openxmlformats.org/officeDocument/2006/relationships/image" Target="../media/image8.png"/><Relationship Id="rId10" Type="http://schemas.openxmlformats.org/officeDocument/2006/relationships/hyperlink" Target="https://vk.com/fabrikant_info" TargetMode="External"/><Relationship Id="rId4" Type="http://schemas.openxmlformats.org/officeDocument/2006/relationships/hyperlink" Target="https://t.me/vergunova_o_zakupkah" TargetMode="External"/><Relationship Id="rId9" Type="http://schemas.openxmlformats.org/officeDocument/2006/relationships/hyperlink" Target="https://t.me/ETPFabrikan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6.emf"/><Relationship Id="rId5" Type="http://schemas.openxmlformats.org/officeDocument/2006/relationships/image" Target="../media/image65.emf"/><Relationship Id="rId4" Type="http://schemas.openxmlformats.org/officeDocument/2006/relationships/image" Target="../media/image64.emf"/></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6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0.emf"/></Relationships>
</file>

<file path=ppt/slides/_rels/slide7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645121"/>
            <a:ext cx="2544024" cy="327002"/>
          </a:xfrm>
          <a:prstGeom prst="rect">
            <a:avLst/>
          </a:prstGeom>
        </p:spPr>
      </p:pic>
      <p:sp>
        <p:nvSpPr>
          <p:cNvPr id="12" name="TextBox 11"/>
          <p:cNvSpPr txBox="1"/>
          <p:nvPr/>
        </p:nvSpPr>
        <p:spPr>
          <a:xfrm>
            <a:off x="5333738" y="661234"/>
            <a:ext cx="6210678" cy="338554"/>
          </a:xfrm>
          <a:prstGeom prst="rect">
            <a:avLst/>
          </a:prstGeom>
          <a:noFill/>
        </p:spPr>
        <p:txBody>
          <a:bodyPr wrap="square" rtlCol="0">
            <a:spAutoFit/>
          </a:bodyPr>
          <a:lstStyle/>
          <a:p>
            <a:pPr algn="r"/>
            <a:r>
              <a:rPr lang="ru-RU" sz="1600" b="1" dirty="0">
                <a:solidFill>
                  <a:schemeClr val="bg1"/>
                </a:solidFill>
                <a:latin typeface="Arial" panose="020B0604020202020204" pitchFamily="34" charset="0"/>
                <a:cs typeface="Arial" panose="020B0604020202020204" pitchFamily="34" charset="0"/>
              </a:rPr>
              <a:t>ЭЛЕКТРОННАЯ ТОРГОВАЯ ПЛОЩАДКА</a:t>
            </a:r>
          </a:p>
        </p:txBody>
      </p:sp>
      <p:sp>
        <p:nvSpPr>
          <p:cNvPr id="2" name="TextBox 1"/>
          <p:cNvSpPr txBox="1"/>
          <p:nvPr/>
        </p:nvSpPr>
        <p:spPr>
          <a:xfrm>
            <a:off x="200582" y="2336818"/>
            <a:ext cx="6143978" cy="2677656"/>
          </a:xfrm>
          <a:prstGeom prst="rect">
            <a:avLst/>
          </a:prstGeom>
          <a:noFill/>
        </p:spPr>
        <p:txBody>
          <a:bodyPr wrap="square" rtlCol="0">
            <a:spAutoFit/>
          </a:bodyPr>
          <a:lstStyle/>
          <a:p>
            <a:r>
              <a:rPr lang="ru-RU" sz="2400" b="1" dirty="0">
                <a:solidFill>
                  <a:schemeClr val="bg1"/>
                </a:solidFill>
                <a:latin typeface="Arial" panose="020B0604020202020204" pitchFamily="34" charset="0"/>
                <a:cs typeface="Arial" panose="020B0604020202020204" pitchFamily="34" charset="0"/>
              </a:rPr>
              <a:t>Структурированное извещение и структурированная заявка – новшества с 01.01.2024, практика применения </a:t>
            </a:r>
          </a:p>
          <a:p>
            <a:endParaRPr lang="ru-RU" sz="2400" b="1" dirty="0">
              <a:solidFill>
                <a:schemeClr val="bg1"/>
              </a:solidFill>
              <a:latin typeface="Arial" panose="020B0604020202020204" pitchFamily="34" charset="0"/>
              <a:cs typeface="Arial" panose="020B0604020202020204" pitchFamily="34" charset="0"/>
            </a:endParaRPr>
          </a:p>
          <a:p>
            <a:r>
              <a:rPr lang="ru-RU" sz="2400" b="1" dirty="0">
                <a:solidFill>
                  <a:schemeClr val="bg1"/>
                </a:solidFill>
                <a:latin typeface="Arial" panose="020B0604020202020204" pitchFamily="34" charset="0"/>
                <a:cs typeface="Arial" panose="020B0604020202020204" pitchFamily="34" charset="0"/>
              </a:rPr>
              <a:t>Переход к цифровому контракту с 01.04.2024</a:t>
            </a: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23945" b="13783"/>
          <a:stretch/>
        </p:blipFill>
        <p:spPr>
          <a:xfrm flipH="1">
            <a:off x="6173738" y="830511"/>
            <a:ext cx="5800545" cy="4935656"/>
          </a:xfrm>
          <a:prstGeom prst="rect">
            <a:avLst/>
          </a:prstGeom>
        </p:spPr>
      </p:pic>
    </p:spTree>
    <p:extLst>
      <p:ext uri="{BB962C8B-B14F-4D97-AF65-F5344CB8AC3E}">
        <p14:creationId xmlns:p14="http://schemas.microsoft.com/office/powerpoint/2010/main" val="418338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варианты инструкции?</a:t>
            </a:r>
            <a:endParaRPr lang="ru-RU" dirty="0"/>
          </a:p>
        </p:txBody>
      </p:sp>
      <p:sp>
        <p:nvSpPr>
          <p:cNvPr id="2" name="Прямоугольник 1"/>
          <p:cNvSpPr/>
          <p:nvPr/>
        </p:nvSpPr>
        <p:spPr>
          <a:xfrm>
            <a:off x="581518" y="1387994"/>
            <a:ext cx="4659086" cy="801189"/>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Для показателей, имеющих количественное значение*</a:t>
            </a:r>
            <a:endParaRPr lang="ru-RU" dirty="0"/>
          </a:p>
        </p:txBody>
      </p:sp>
      <p:sp>
        <p:nvSpPr>
          <p:cNvPr id="8" name="Прямоугольник 7"/>
          <p:cNvSpPr/>
          <p:nvPr/>
        </p:nvSpPr>
        <p:spPr>
          <a:xfrm>
            <a:off x="6458604" y="1387994"/>
            <a:ext cx="4659086" cy="801189"/>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Для показателей, имеющих качественное значение*</a:t>
            </a:r>
            <a:endParaRPr lang="ru-RU" dirty="0"/>
          </a:p>
        </p:txBody>
      </p:sp>
      <p:sp>
        <p:nvSpPr>
          <p:cNvPr id="3" name="Прямоугольник 2"/>
          <p:cNvSpPr/>
          <p:nvPr/>
        </p:nvSpPr>
        <p:spPr>
          <a:xfrm>
            <a:off x="499222" y="3587152"/>
            <a:ext cx="11023963" cy="870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 Показатель имеет количественное значение или показатель имеет качественное значение определяется автоматически, если показатель из КТРУ, и определяется заказчиком самостоятельно, если показатель НЕ из КТРУ</a:t>
            </a:r>
            <a:endParaRPr lang="ru-RU" dirty="0"/>
          </a:p>
        </p:txBody>
      </p:sp>
      <p:pic>
        <p:nvPicPr>
          <p:cNvPr id="6" name="Рисунок 5"/>
          <p:cNvPicPr>
            <a:picLocks noChangeAspect="1"/>
          </p:cNvPicPr>
          <p:nvPr/>
        </p:nvPicPr>
        <p:blipFill>
          <a:blip r:embed="rId3"/>
          <a:stretch>
            <a:fillRect/>
          </a:stretch>
        </p:blipFill>
        <p:spPr>
          <a:xfrm>
            <a:off x="6115278" y="2381877"/>
            <a:ext cx="5599611" cy="1132995"/>
          </a:xfrm>
          <a:prstGeom prst="rect">
            <a:avLst/>
          </a:prstGeom>
          <a:ln w="28575">
            <a:solidFill>
              <a:srgbClr val="0A5CAC"/>
            </a:solidFill>
          </a:ln>
        </p:spPr>
      </p:pic>
      <p:pic>
        <p:nvPicPr>
          <p:cNvPr id="7" name="Рисунок 6"/>
          <p:cNvPicPr>
            <a:picLocks noChangeAspect="1"/>
          </p:cNvPicPr>
          <p:nvPr/>
        </p:nvPicPr>
        <p:blipFill>
          <a:blip r:embed="rId4"/>
          <a:stretch>
            <a:fillRect/>
          </a:stretch>
        </p:blipFill>
        <p:spPr>
          <a:xfrm>
            <a:off x="266292" y="2381877"/>
            <a:ext cx="5289537" cy="1012406"/>
          </a:xfrm>
          <a:prstGeom prst="rect">
            <a:avLst/>
          </a:prstGeom>
          <a:ln w="28575">
            <a:solidFill>
              <a:srgbClr val="0A5CAC"/>
            </a:solidFill>
          </a:ln>
        </p:spPr>
      </p:pic>
      <p:sp>
        <p:nvSpPr>
          <p:cNvPr id="10" name="Прямоугольник 9"/>
          <p:cNvSpPr/>
          <p:nvPr/>
        </p:nvSpPr>
        <p:spPr>
          <a:xfrm>
            <a:off x="266292" y="4708722"/>
            <a:ext cx="11448597" cy="2057838"/>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Arial" panose="020B0604020202020204" pitchFamily="34" charset="0"/>
                <a:cs typeface="Arial" panose="020B0604020202020204" pitchFamily="34" charset="0"/>
              </a:rPr>
              <a:t>Часть 2 статьи 43</a:t>
            </a:r>
          </a:p>
          <a:p>
            <a:pPr algn="ctr"/>
            <a:endParaRPr lang="ru-RU" sz="1600" dirty="0">
              <a:latin typeface="Arial" panose="020B0604020202020204" pitchFamily="34" charset="0"/>
              <a:cs typeface="Arial" panose="020B0604020202020204" pitchFamily="34" charset="0"/>
            </a:endParaRPr>
          </a:p>
          <a:p>
            <a:pPr algn="ctr"/>
            <a:r>
              <a:rPr lang="ru-RU" sz="1600" dirty="0" smtClean="0">
                <a:latin typeface="Arial" panose="020B0604020202020204" pitchFamily="34" charset="0"/>
                <a:cs typeface="Arial" panose="020B0604020202020204" pitchFamily="34" charset="0"/>
              </a:rPr>
              <a:t>Извещение </a:t>
            </a:r>
            <a:r>
              <a:rPr lang="ru-RU" sz="1600" dirty="0">
                <a:latin typeface="Arial" panose="020B0604020202020204" pitchFamily="34" charset="0"/>
                <a:cs typeface="Arial" panose="020B0604020202020204" pitchFamily="34" charset="0"/>
              </a:rPr>
              <a:t>об осуществлении закупки, если иное не предусмотрено настоящим Федеральным законом, должно содержать следующие электронные документы:</a:t>
            </a:r>
          </a:p>
          <a:p>
            <a:pPr algn="ctr"/>
            <a:r>
              <a:rPr lang="ru-RU" sz="1600" dirty="0">
                <a:latin typeface="Arial" panose="020B0604020202020204" pitchFamily="34" charset="0"/>
                <a:cs typeface="Arial" panose="020B0604020202020204" pitchFamily="34" charset="0"/>
              </a:rPr>
              <a:t>1) описание объекта закупки в соответствии со статьей 33 настоящего Федерального закона;</a:t>
            </a:r>
          </a:p>
          <a:p>
            <a:pPr algn="ctr"/>
            <a:r>
              <a:rPr lang="ru-RU" sz="1600" dirty="0" smtClean="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a:p>
            <a:pPr algn="ctr"/>
            <a:r>
              <a:rPr lang="ru-RU" sz="1600" dirty="0">
                <a:latin typeface="Arial" panose="020B0604020202020204" pitchFamily="34" charset="0"/>
                <a:cs typeface="Arial" panose="020B0604020202020204" pitchFamily="34" charset="0"/>
              </a:rPr>
              <a:t>3) требования к содержанию, составу заявки на участие в закупке в соответствии с настоящим Федеральным законом и </a:t>
            </a:r>
            <a:r>
              <a:rPr lang="ru-RU" sz="1600" u="sng" dirty="0">
                <a:latin typeface="Arial" panose="020B0604020202020204" pitchFamily="34" charset="0"/>
                <a:cs typeface="Arial" panose="020B0604020202020204" pitchFamily="34" charset="0"/>
              </a:rPr>
              <a:t>инструкция по ее заполнению</a:t>
            </a:r>
            <a:r>
              <a:rPr lang="ru-RU" sz="1600" dirty="0">
                <a:latin typeface="Arial" panose="020B0604020202020204" pitchFamily="34" charset="0"/>
                <a:cs typeface="Arial" panose="020B0604020202020204" pitchFamily="34" charset="0"/>
              </a:rPr>
              <a:t>. </a:t>
            </a:r>
            <a:endParaRPr lang="ru-RU" dirty="0"/>
          </a:p>
        </p:txBody>
      </p:sp>
    </p:spTree>
    <p:extLst>
      <p:ext uri="{BB962C8B-B14F-4D97-AF65-F5344CB8AC3E}">
        <p14:creationId xmlns:p14="http://schemas.microsoft.com/office/powerpoint/2010/main" val="321952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1989999518"/>
              </p:ext>
            </p:extLst>
          </p:nvPr>
        </p:nvGraphicFramePr>
        <p:xfrm>
          <a:off x="609600" y="1506583"/>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7480663" y="1506583"/>
            <a:ext cx="4328160" cy="5233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a:t>Письмо Минфина России от 18.12.2023 № </a:t>
            </a:r>
            <a:r>
              <a:rPr lang="ru-RU" sz="1300" dirty="0" smtClean="0"/>
              <a:t>24-01-10/122331, пункт 1.2: </a:t>
            </a:r>
          </a:p>
          <a:p>
            <a:pPr algn="ctr"/>
            <a:r>
              <a:rPr lang="ru-RU" sz="1300" dirty="0" smtClean="0"/>
              <a:t>При </a:t>
            </a:r>
            <a:r>
              <a:rPr lang="ru-RU" sz="1300" dirty="0"/>
              <a:t>наличии в ЕИС позиции </a:t>
            </a:r>
            <a:r>
              <a:rPr lang="ru-RU" sz="1300" dirty="0" smtClean="0"/>
              <a:t>КТРУ, </a:t>
            </a:r>
            <a:r>
              <a:rPr lang="ru-RU" sz="1300" dirty="0"/>
              <a:t>сформированной в отношении закупаемого товара, закупаемой работы, услуги, в извещении </a:t>
            </a:r>
            <a:r>
              <a:rPr lang="ru-RU" sz="1300" dirty="0" smtClean="0"/>
              <a:t>… в </a:t>
            </a:r>
            <a:r>
              <a:rPr lang="ru-RU" sz="1300" dirty="0"/>
              <a:t>"структурированном виде" указываются содержащаяся в такой позиции информация, а также дополнительная информация, дополнительные потребительские </a:t>
            </a:r>
            <a:r>
              <a:rPr lang="ru-RU" sz="1300" dirty="0" smtClean="0"/>
              <a:t>свойства.</a:t>
            </a:r>
            <a:endParaRPr lang="ru-RU" sz="1300" dirty="0"/>
          </a:p>
          <a:p>
            <a:pPr algn="ctr"/>
            <a:endParaRPr lang="ru-RU" sz="1300" dirty="0"/>
          </a:p>
          <a:p>
            <a:pPr algn="ctr"/>
            <a:r>
              <a:rPr lang="ru-RU" sz="1300" dirty="0"/>
              <a:t>При отсутствии в </a:t>
            </a:r>
            <a:r>
              <a:rPr lang="ru-RU" sz="1300" dirty="0" smtClean="0"/>
              <a:t>каталоге позиции</a:t>
            </a:r>
            <a:r>
              <a:rPr lang="ru-RU" sz="1300" dirty="0"/>
              <a:t>, сформированной в отношении закупаемого (</a:t>
            </a:r>
            <a:r>
              <a:rPr lang="ru-RU" sz="1300" dirty="0" smtClean="0"/>
              <a:t>закупаемой</a:t>
            </a:r>
            <a:r>
              <a:rPr lang="ru-RU" sz="1300" dirty="0"/>
              <a:t>) товара, работы, услуги, предусмотренные пунктом 1 части 1 статьи 33 Закона № 44-ФЗ характеристики объекта закупки указываются в извещении об осуществлении закупки с использованием ЕИС также в "структурированном виде" </a:t>
            </a:r>
            <a:endParaRPr lang="ru-RU" sz="1300" dirty="0" smtClean="0"/>
          </a:p>
          <a:p>
            <a:pPr algn="ctr"/>
            <a:endParaRPr lang="ru-RU" sz="1300" dirty="0" smtClean="0"/>
          </a:p>
          <a:p>
            <a:pPr algn="ctr"/>
            <a:r>
              <a:rPr lang="ru-RU" sz="1300" dirty="0" smtClean="0"/>
              <a:t>Пункт 2.3:</a:t>
            </a:r>
            <a:endParaRPr lang="ru-RU" sz="1300" dirty="0"/>
          </a:p>
          <a:p>
            <a:pPr algn="ctr"/>
            <a:r>
              <a:rPr lang="ru-RU" sz="1300" dirty="0" smtClean="0"/>
              <a:t>…характеристики </a:t>
            </a:r>
            <a:r>
              <a:rPr lang="ru-RU" sz="1300" dirty="0"/>
              <a:t>предлагаемой участником закупки работы, услуги в заявке на участие в закупке указанию не подлежат, а подача такой заявки означает согласие участника закупки на выполнение работ, оказание услуг на условиях, предусмотренных извещением об осуществлении закупки. </a:t>
            </a:r>
          </a:p>
        </p:txBody>
      </p:sp>
    </p:spTree>
    <p:extLst>
      <p:ext uri="{BB962C8B-B14F-4D97-AF65-F5344CB8AC3E}">
        <p14:creationId xmlns:p14="http://schemas.microsoft.com/office/powerpoint/2010/main" val="62419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976811642"/>
              </p:ext>
            </p:extLst>
          </p:nvPr>
        </p:nvGraphicFramePr>
        <p:xfrm>
          <a:off x="609600" y="1506583"/>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7480663" y="1506583"/>
            <a:ext cx="4328160" cy="468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Письмо Минфина России от 18.12.2023 № </a:t>
            </a:r>
            <a:r>
              <a:rPr lang="ru-RU" sz="1400" dirty="0" smtClean="0"/>
              <a:t>24-01-10/122331, пункт 1.3: </a:t>
            </a:r>
          </a:p>
          <a:p>
            <a:pPr algn="ctr"/>
            <a:r>
              <a:rPr lang="ru-RU" sz="1400" dirty="0" smtClean="0"/>
              <a:t>…</a:t>
            </a:r>
            <a:endParaRPr lang="ru-RU" sz="1400" dirty="0"/>
          </a:p>
          <a:p>
            <a:pPr algn="ctr"/>
            <a:endParaRPr lang="ru-RU" sz="1400" dirty="0"/>
          </a:p>
          <a:p>
            <a:pPr algn="ctr"/>
            <a:r>
              <a:rPr lang="ru-RU" sz="1400" dirty="0"/>
              <a:t>Если объектом закупки помимо работы, услуги является товар, поставляемый заказчику при выполнении такой работы, услуги, то к действиям участников контрактной системы в сфере закупок, касающихся такого товара, применяются положения Закона № 44-ФЗ, касающиеся осуществления закупок товара, если иное не установлено в соответствии с Законом № 44-ФЗ.</a:t>
            </a:r>
          </a:p>
          <a:p>
            <a:pPr algn="ctr"/>
            <a:endParaRPr lang="ru-RU" sz="1400" dirty="0"/>
          </a:p>
          <a:p>
            <a:pPr algn="ctr"/>
            <a:r>
              <a:rPr lang="ru-RU" sz="1400" dirty="0"/>
              <a:t>В этой связи при осуществлении закупки товара, поставляемого заказчику при выполнении закупаемой работы, услуги, заказчик в извещении об осуществлении закупки по общему правилу указывает предусмотренную Законом № 44-ФЗ информацию как в отношении закупаемой работы, услуги, так и товара.</a:t>
            </a:r>
          </a:p>
        </p:txBody>
      </p:sp>
    </p:spTree>
    <p:extLst>
      <p:ext uri="{BB962C8B-B14F-4D97-AF65-F5344CB8AC3E}">
        <p14:creationId xmlns:p14="http://schemas.microsoft.com/office/powerpoint/2010/main" val="370502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2378397401"/>
              </p:ext>
            </p:extLst>
          </p:nvPr>
        </p:nvGraphicFramePr>
        <p:xfrm>
          <a:off x="266293" y="1506582"/>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7306491" y="1506583"/>
            <a:ext cx="4502332" cy="5042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Пункт 8 части 1 статьи 33: описание </a:t>
            </a:r>
            <a:r>
              <a:rPr lang="ru-RU" sz="1400" dirty="0"/>
              <a:t>объекта закупки при осуществлении закупки работ по строительству, реконструкции, капитальному ремонту, сносу объекта капитального строительства должно содержать проектную документацию, утвержденную в порядке, установленном законодательством о градостроительной деятельности, или типовую проектную документацию, или смету на капитальный ремонт объекта капитального строительства, за исключением случая, если подготовка таких проектных документаций, сметы в соответствии с указанным законодательством не требуется, а также случаев осуществления закупки в соответствии с частями 16 и 16.1 статьи 34 настоящего Федерального закона, при которых предметом контракта является в том числе проектирование объекта капитального строительства. Включение проектной документации в описание объекта закупки в соответствии с настоящим пунктом является надлежащим исполнением требований пунктов 1 - 3 настоящей части, части 2 настоящей статьи.</a:t>
            </a:r>
          </a:p>
        </p:txBody>
      </p:sp>
    </p:spTree>
    <p:extLst>
      <p:ext uri="{BB962C8B-B14F-4D97-AF65-F5344CB8AC3E}">
        <p14:creationId xmlns:p14="http://schemas.microsoft.com/office/powerpoint/2010/main" val="396633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3537329179"/>
              </p:ext>
            </p:extLst>
          </p:nvPr>
        </p:nvGraphicFramePr>
        <p:xfrm>
          <a:off x="266293" y="1506582"/>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7593873" y="1506584"/>
            <a:ext cx="4214949" cy="46068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Так как по работам размещается проектная документация, либо типовая проектная документация, либо смета, требовать от участника характеристики товаров – нельзя. Но участник в структурированной форме укажет страну и товарный знак на товар</a:t>
            </a:r>
            <a:endParaRPr lang="ru-RU" sz="1600" dirty="0"/>
          </a:p>
        </p:txBody>
      </p:sp>
    </p:spTree>
    <p:extLst>
      <p:ext uri="{BB962C8B-B14F-4D97-AF65-F5344CB8AC3E}">
        <p14:creationId xmlns:p14="http://schemas.microsoft.com/office/powerpoint/2010/main" val="301053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1341121" y="1331093"/>
            <a:ext cx="10490154" cy="2506122"/>
          </a:xfrm>
          <a:prstGeom prst="rect">
            <a:avLst/>
          </a:prstGeom>
          <a:ln w="38100">
            <a:solidFill>
              <a:srgbClr val="0A5CAC"/>
            </a:solidFill>
          </a:ln>
        </p:spPr>
      </p:pic>
      <p:pic>
        <p:nvPicPr>
          <p:cNvPr id="6" name="Рисунок 5"/>
          <p:cNvPicPr>
            <a:picLocks noChangeAspect="1"/>
          </p:cNvPicPr>
          <p:nvPr/>
        </p:nvPicPr>
        <p:blipFill>
          <a:blip r:embed="rId4"/>
          <a:stretch>
            <a:fillRect/>
          </a:stretch>
        </p:blipFill>
        <p:spPr>
          <a:xfrm>
            <a:off x="1177361" y="4123075"/>
            <a:ext cx="1420491" cy="1426588"/>
          </a:xfrm>
          <a:prstGeom prst="rect">
            <a:avLst/>
          </a:prstGeom>
        </p:spPr>
      </p:pic>
      <p:sp>
        <p:nvSpPr>
          <p:cNvPr id="7" name="Прямоугольник 6"/>
          <p:cNvSpPr/>
          <p:nvPr/>
        </p:nvSpPr>
        <p:spPr>
          <a:xfrm>
            <a:off x="2690949" y="4123075"/>
            <a:ext cx="9140326" cy="1528788"/>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конкретное значение характеристики» и участник укажет значение 22 и 24 (в приложенном файле) – следует ли его отклонить?</a:t>
            </a:r>
            <a:endParaRPr lang="ru-RU" dirty="0"/>
          </a:p>
        </p:txBody>
      </p:sp>
      <p:sp>
        <p:nvSpPr>
          <p:cNvPr id="9" name="Прямоугольник 8"/>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326031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842675"/>
            <a:ext cx="9140326" cy="2048533"/>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конкретное значение характеристики» и участник укажет металл, дерево – заявка подлежит </a:t>
            </a:r>
            <a:r>
              <a:rPr lang="ru-RU" smtClean="0"/>
              <a:t>отклонению?</a:t>
            </a:r>
            <a:endParaRPr lang="ru-RU" dirty="0" smtClean="0"/>
          </a:p>
        </p:txBody>
      </p:sp>
      <p:pic>
        <p:nvPicPr>
          <p:cNvPr id="4" name="Рисунок 3"/>
          <p:cNvPicPr>
            <a:picLocks noChangeAspect="1"/>
          </p:cNvPicPr>
          <p:nvPr/>
        </p:nvPicPr>
        <p:blipFill>
          <a:blip r:embed="rId4"/>
          <a:stretch>
            <a:fillRect/>
          </a:stretch>
        </p:blipFill>
        <p:spPr>
          <a:xfrm>
            <a:off x="1272989" y="1286402"/>
            <a:ext cx="10617344" cy="1931927"/>
          </a:xfrm>
          <a:prstGeom prst="rect">
            <a:avLst/>
          </a:prstGeom>
        </p:spPr>
      </p:pic>
      <p:sp>
        <p:nvSpPr>
          <p:cNvPr id="8" name="Прямоугольник 7"/>
          <p:cNvSpPr/>
          <p:nvPr/>
        </p:nvSpPr>
        <p:spPr>
          <a:xfrm>
            <a:off x="8978537" y="338318"/>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261075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639035"/>
            <a:ext cx="9140326" cy="2627349"/>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заказчик выберет вариант «Участник указывает в заявке диапазон значений характеристики» – участник может указать диапазон «≥</a:t>
            </a:r>
            <a:r>
              <a:rPr lang="en-US" dirty="0" smtClean="0"/>
              <a:t>-6</a:t>
            </a:r>
            <a:r>
              <a:rPr lang="ru-RU" dirty="0" smtClean="0"/>
              <a:t> и</a:t>
            </a:r>
            <a:r>
              <a:rPr lang="en-US" dirty="0" smtClean="0"/>
              <a:t> </a:t>
            </a:r>
            <a:r>
              <a:rPr lang="ru-RU" dirty="0" smtClean="0"/>
              <a:t>≤</a:t>
            </a:r>
            <a:r>
              <a:rPr lang="en-US" dirty="0" smtClean="0"/>
              <a:t>-5</a:t>
            </a:r>
            <a:r>
              <a:rPr lang="ru-RU" dirty="0" smtClean="0"/>
              <a:t>»?</a:t>
            </a:r>
          </a:p>
          <a:p>
            <a:pPr algn="ctr"/>
            <a:endParaRPr lang="ru-RU" dirty="0"/>
          </a:p>
          <a:p>
            <a:pPr algn="ctr"/>
            <a:r>
              <a:rPr lang="ru-RU" dirty="0" smtClean="0"/>
              <a:t>Если заказчик выберет «Участник указывает в заявке конкретное значение характеристики» – участник может указать -10 и -7?</a:t>
            </a:r>
          </a:p>
        </p:txBody>
      </p:sp>
      <p:pic>
        <p:nvPicPr>
          <p:cNvPr id="2" name="Рисунок 1"/>
          <p:cNvPicPr>
            <a:picLocks noChangeAspect="1"/>
          </p:cNvPicPr>
          <p:nvPr/>
        </p:nvPicPr>
        <p:blipFill>
          <a:blip r:embed="rId4"/>
          <a:stretch>
            <a:fillRect/>
          </a:stretch>
        </p:blipFill>
        <p:spPr>
          <a:xfrm>
            <a:off x="1177361" y="1400539"/>
            <a:ext cx="10942544" cy="1965408"/>
          </a:xfrm>
          <a:prstGeom prst="rect">
            <a:avLst/>
          </a:prstGeom>
        </p:spPr>
      </p:pic>
      <p:sp>
        <p:nvSpPr>
          <p:cNvPr id="8" name="Прямоугольник 7"/>
          <p:cNvSpPr/>
          <p:nvPr/>
        </p:nvSpPr>
        <p:spPr>
          <a:xfrm>
            <a:off x="9231085" y="300137"/>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119556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3" name="Прямоугольник 2"/>
          <p:cNvSpPr/>
          <p:nvPr/>
        </p:nvSpPr>
        <p:spPr>
          <a:xfrm rot="16200000">
            <a:off x="-952907" y="3187440"/>
            <a:ext cx="3138758" cy="3917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atin typeface="Arial" panose="020B0604020202020204" pitchFamily="34" charset="0"/>
              </a:rPr>
              <a:t>Публикация извещения</a:t>
            </a:r>
            <a:endParaRPr lang="ru-RU" dirty="0">
              <a:latin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7361" y="4123075"/>
            <a:ext cx="1420491" cy="1426588"/>
          </a:xfrm>
          <a:prstGeom prst="rect">
            <a:avLst/>
          </a:prstGeom>
        </p:spPr>
      </p:pic>
      <p:sp>
        <p:nvSpPr>
          <p:cNvPr id="7" name="Прямоугольник 6"/>
          <p:cNvSpPr/>
          <p:nvPr/>
        </p:nvSpPr>
        <p:spPr>
          <a:xfrm>
            <a:off x="2597852" y="3892731"/>
            <a:ext cx="9140326" cy="2373653"/>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Учесть, что в площадку «зашита» математическая логика, то есть удовлетворять требованию «≥ -10» будут значения -9, -8 и т.д. </a:t>
            </a:r>
          </a:p>
        </p:txBody>
      </p:sp>
      <p:pic>
        <p:nvPicPr>
          <p:cNvPr id="4" name="Рисунок 3"/>
          <p:cNvPicPr>
            <a:picLocks noChangeAspect="1"/>
          </p:cNvPicPr>
          <p:nvPr/>
        </p:nvPicPr>
        <p:blipFill>
          <a:blip r:embed="rId4"/>
          <a:stretch>
            <a:fillRect/>
          </a:stretch>
        </p:blipFill>
        <p:spPr>
          <a:xfrm>
            <a:off x="1177361" y="1371372"/>
            <a:ext cx="10795564" cy="2230850"/>
          </a:xfrm>
          <a:prstGeom prst="rect">
            <a:avLst/>
          </a:prstGeom>
        </p:spPr>
      </p:pic>
      <p:sp>
        <p:nvSpPr>
          <p:cNvPr id="8" name="Прямоугольник 7"/>
          <p:cNvSpPr/>
          <p:nvPr/>
        </p:nvSpPr>
        <p:spPr>
          <a:xfrm>
            <a:off x="9257211" y="313713"/>
            <a:ext cx="2151017" cy="827315"/>
          </a:xfrm>
          <a:prstGeom prst="rect">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Товары, не только КТРУ</a:t>
            </a:r>
          </a:p>
        </p:txBody>
      </p:sp>
    </p:spTree>
    <p:extLst>
      <p:ext uri="{BB962C8B-B14F-4D97-AF65-F5344CB8AC3E}">
        <p14:creationId xmlns:p14="http://schemas.microsoft.com/office/powerpoint/2010/main" val="119614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606909" y="714963"/>
            <a:ext cx="1816765" cy="237765"/>
          </a:xfrm>
          <a:prstGeom prst="rect">
            <a:avLst/>
          </a:prstGeom>
        </p:spPr>
      </p:pic>
      <p:sp>
        <p:nvSpPr>
          <p:cNvPr id="3" name="Прямоугольник 2"/>
          <p:cNvSpPr/>
          <p:nvPr/>
        </p:nvSpPr>
        <p:spPr>
          <a:xfrm>
            <a:off x="957942" y="1132103"/>
            <a:ext cx="9858103" cy="339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«Внешние диапазоны»</a:t>
            </a:r>
            <a:endParaRPr lang="ru-RU" dirty="0"/>
          </a:p>
        </p:txBody>
      </p:sp>
      <p:pic>
        <p:nvPicPr>
          <p:cNvPr id="5" name="Рисунок 4"/>
          <p:cNvPicPr>
            <a:picLocks noChangeAspect="1"/>
          </p:cNvPicPr>
          <p:nvPr/>
        </p:nvPicPr>
        <p:blipFill>
          <a:blip r:embed="rId3"/>
          <a:stretch>
            <a:fillRect/>
          </a:stretch>
        </p:blipFill>
        <p:spPr>
          <a:xfrm>
            <a:off x="357051" y="1705090"/>
            <a:ext cx="10201275" cy="2400300"/>
          </a:xfrm>
          <a:prstGeom prst="rect">
            <a:avLst/>
          </a:prstGeom>
        </p:spPr>
      </p:pic>
      <p:pic>
        <p:nvPicPr>
          <p:cNvPr id="8" name="Рисунок 7"/>
          <p:cNvPicPr>
            <a:picLocks noChangeAspect="1"/>
          </p:cNvPicPr>
          <p:nvPr/>
        </p:nvPicPr>
        <p:blipFill>
          <a:blip r:embed="rId4"/>
          <a:stretch>
            <a:fillRect/>
          </a:stretch>
        </p:blipFill>
        <p:spPr>
          <a:xfrm>
            <a:off x="1586050" y="4230849"/>
            <a:ext cx="10134600" cy="2352675"/>
          </a:xfrm>
          <a:prstGeom prst="rect">
            <a:avLst/>
          </a:prstGeom>
        </p:spPr>
      </p:pic>
      <p:sp>
        <p:nvSpPr>
          <p:cNvPr id="6" name="Стрелка вниз 5"/>
          <p:cNvSpPr/>
          <p:nvPr/>
        </p:nvSpPr>
        <p:spPr>
          <a:xfrm>
            <a:off x="9614262" y="3577705"/>
            <a:ext cx="1201783" cy="9056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3380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6" name="TextBox 5"/>
          <p:cNvSpPr txBox="1"/>
          <p:nvPr/>
        </p:nvSpPr>
        <p:spPr>
          <a:xfrm>
            <a:off x="11696700" y="391212"/>
            <a:ext cx="255198" cy="246221"/>
          </a:xfrm>
          <a:prstGeom prst="rect">
            <a:avLst/>
          </a:prstGeom>
          <a:noFill/>
        </p:spPr>
        <p:txBody>
          <a:bodyPr wrap="none" rtlCol="0">
            <a:spAutoFit/>
          </a:bodyPr>
          <a:lstStyle/>
          <a:p>
            <a:r>
              <a:rPr lang="ru-RU" sz="1000" dirty="0">
                <a:solidFill>
                  <a:srgbClr val="212121"/>
                </a:solidFill>
                <a:latin typeface="Arial" panose="020B0604020202020204" pitchFamily="34" charset="0"/>
                <a:cs typeface="Arial" panose="020B0604020202020204" pitchFamily="34" charset="0"/>
              </a:rPr>
              <a:t>2</a:t>
            </a:r>
          </a:p>
        </p:txBody>
      </p:sp>
      <p:sp>
        <p:nvSpPr>
          <p:cNvPr id="22" name="Заголовок 1"/>
          <p:cNvSpPr txBox="1">
            <a:spLocks/>
          </p:cNvSpPr>
          <p:nvPr/>
        </p:nvSpPr>
        <p:spPr>
          <a:xfrm>
            <a:off x="641461" y="5108890"/>
            <a:ext cx="4380481" cy="16765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1400" dirty="0">
                <a:solidFill>
                  <a:srgbClr val="212121"/>
                </a:solidFill>
                <a:latin typeface="Arial" panose="020B0604020202020204" pitchFamily="34" charset="0"/>
                <a:cs typeface="Arial" panose="020B0604020202020204" pitchFamily="34" charset="0"/>
              </a:rPr>
              <a:t>Руководитель </a:t>
            </a:r>
            <a:r>
              <a:rPr lang="ru-RU" sz="1400" dirty="0" smtClean="0">
                <a:solidFill>
                  <a:srgbClr val="212121"/>
                </a:solidFill>
                <a:latin typeface="Arial" panose="020B0604020202020204" pitchFamily="34" charset="0"/>
                <a:cs typeface="Arial" panose="020B0604020202020204" pitchFamily="34" charset="0"/>
              </a:rPr>
              <a:t>Департамента </a:t>
            </a:r>
            <a:r>
              <a:rPr lang="ru-RU" sz="1400" dirty="0">
                <a:solidFill>
                  <a:srgbClr val="212121"/>
                </a:solidFill>
                <a:latin typeface="Arial" panose="020B0604020202020204" pitchFamily="34" charset="0"/>
                <a:cs typeface="Arial" panose="020B0604020202020204" pitchFamily="34" charset="0"/>
              </a:rPr>
              <a:t>методологии и обучения ЭТП «Фабрикант».</a:t>
            </a:r>
            <a:br>
              <a:rPr lang="ru-RU" sz="1400" dirty="0">
                <a:solidFill>
                  <a:srgbClr val="212121"/>
                </a:solidFill>
                <a:latin typeface="Arial" panose="020B0604020202020204" pitchFamily="34" charset="0"/>
                <a:cs typeface="Arial" panose="020B0604020202020204" pitchFamily="34" charset="0"/>
              </a:rPr>
            </a:br>
            <a:endParaRPr lang="ru-RU" sz="1400" dirty="0">
              <a:solidFill>
                <a:srgbClr val="212121"/>
              </a:solidFill>
              <a:latin typeface="Arial" panose="020B0604020202020204" pitchFamily="34" charset="0"/>
              <a:cs typeface="Arial" panose="020B0604020202020204" pitchFamily="34" charset="0"/>
            </a:endParaRPr>
          </a:p>
          <a:p>
            <a:r>
              <a:rPr lang="ru-RU" sz="1400" dirty="0">
                <a:solidFill>
                  <a:srgbClr val="212121"/>
                </a:solidFill>
                <a:latin typeface="Arial" panose="020B0604020202020204" pitchFamily="34" charset="0"/>
                <a:cs typeface="Arial" panose="020B0604020202020204" pitchFamily="34" charset="0"/>
              </a:rPr>
              <a:t>Эксперт, консультант с непрерывной практикой </a:t>
            </a:r>
            <a:br>
              <a:rPr lang="ru-RU" sz="1400" dirty="0">
                <a:solidFill>
                  <a:srgbClr val="212121"/>
                </a:solidFill>
                <a:latin typeface="Arial" panose="020B0604020202020204" pitchFamily="34" charset="0"/>
                <a:cs typeface="Arial" panose="020B0604020202020204" pitchFamily="34" charset="0"/>
              </a:rPr>
            </a:br>
            <a:r>
              <a:rPr lang="ru-RU" sz="1400" dirty="0">
                <a:solidFill>
                  <a:srgbClr val="212121"/>
                </a:solidFill>
                <a:latin typeface="Arial" panose="020B0604020202020204" pitchFamily="34" charset="0"/>
                <a:cs typeface="Arial" panose="020B0604020202020204" pitchFamily="34" charset="0"/>
              </a:rPr>
              <a:t>в регламентированных закупках с 2003 года.</a:t>
            </a:r>
            <a:br>
              <a:rPr lang="ru-RU" sz="1400" dirty="0">
                <a:solidFill>
                  <a:srgbClr val="212121"/>
                </a:solidFill>
                <a:latin typeface="Arial" panose="020B0604020202020204" pitchFamily="34" charset="0"/>
                <a:cs typeface="Arial" panose="020B0604020202020204" pitchFamily="34" charset="0"/>
              </a:rPr>
            </a:br>
            <a:endParaRPr lang="ru-RU" sz="1400" dirty="0">
              <a:solidFill>
                <a:srgbClr val="212121"/>
              </a:solidFill>
              <a:latin typeface="Arial" panose="020B0604020202020204" pitchFamily="34" charset="0"/>
              <a:cs typeface="Arial" panose="020B0604020202020204" pitchFamily="34" charset="0"/>
            </a:endParaRPr>
          </a:p>
          <a:p>
            <a:r>
              <a:rPr lang="ru-RU" sz="1400" dirty="0">
                <a:solidFill>
                  <a:srgbClr val="212121"/>
                </a:solidFill>
                <a:latin typeface="Arial" panose="020B0604020202020204" pitchFamily="34" charset="0"/>
                <a:cs typeface="Arial" panose="020B0604020202020204" pitchFamily="34" charset="0"/>
              </a:rPr>
              <a:t>Преподаватель с опытом работы более 15-ти лет.</a:t>
            </a:r>
          </a:p>
        </p:txBody>
      </p:sp>
      <p:sp>
        <p:nvSpPr>
          <p:cNvPr id="23" name="Заголовок 1"/>
          <p:cNvSpPr txBox="1">
            <a:spLocks/>
          </p:cNvSpPr>
          <p:nvPr/>
        </p:nvSpPr>
        <p:spPr>
          <a:xfrm>
            <a:off x="626948" y="4009380"/>
            <a:ext cx="5115668" cy="10615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400" b="1" dirty="0">
                <a:solidFill>
                  <a:srgbClr val="212121"/>
                </a:solidFill>
                <a:latin typeface="Arial" panose="020B0604020202020204" pitchFamily="34" charset="0"/>
                <a:cs typeface="Arial" panose="020B0604020202020204" pitchFamily="34" charset="0"/>
              </a:rPr>
              <a:t>Вергунова </a:t>
            </a:r>
          </a:p>
          <a:p>
            <a:r>
              <a:rPr lang="ru-RU" sz="2400" b="1" dirty="0">
                <a:solidFill>
                  <a:srgbClr val="212121"/>
                </a:solidFill>
                <a:latin typeface="Arial" panose="020B0604020202020204" pitchFamily="34" charset="0"/>
                <a:cs typeface="Arial" panose="020B0604020202020204" pitchFamily="34" charset="0"/>
              </a:rPr>
              <a:t>Ольга Викторовна</a:t>
            </a:r>
          </a:p>
        </p:txBody>
      </p:sp>
      <p:sp>
        <p:nvSpPr>
          <p:cNvPr id="24" name="Подзаголовок 2"/>
          <p:cNvSpPr txBox="1">
            <a:spLocks/>
          </p:cNvSpPr>
          <p:nvPr/>
        </p:nvSpPr>
        <p:spPr>
          <a:xfrm>
            <a:off x="6978617" y="2126436"/>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1800" dirty="0">
                <a:solidFill>
                  <a:srgbClr val="212121"/>
                </a:solidFill>
                <a:latin typeface="Arial" panose="020B0604020202020204" pitchFamily="34" charset="0"/>
                <a:cs typeface="Arial" panose="020B0604020202020204" pitchFamily="34" charset="0"/>
                <a:hlinkClick r:id="rId4"/>
              </a:rPr>
              <a:t>https://t.me/vergunova_o_zakupkah</a:t>
            </a:r>
            <a:endParaRPr lang="ru-RU" sz="1800" dirty="0">
              <a:solidFill>
                <a:srgbClr val="212121"/>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rotWithShape="1">
          <a:blip r:embed="rId5"/>
          <a:srcRect l="18273" t="6384" r="17440" b="3246"/>
          <a:stretch/>
        </p:blipFill>
        <p:spPr>
          <a:xfrm>
            <a:off x="778493" y="1200949"/>
            <a:ext cx="2701404" cy="2598057"/>
          </a:xfrm>
          <a:prstGeom prst="ellipse">
            <a:avLst/>
          </a:prstGeom>
          <a:ln w="63500" cap="rnd">
            <a:solidFill>
              <a:srgbClr val="009DDB"/>
            </a:solidFill>
          </a:ln>
          <a:effectLst>
            <a:outerShdw blurRad="139700" dist="50800" dir="5400000" algn="tl" rotWithShape="0">
              <a:prstClr val="black">
                <a:alpha val="30000"/>
              </a:prstClr>
            </a:outerShdw>
          </a:effectLst>
          <a:scene3d>
            <a:camera prst="orthographicFront"/>
            <a:lightRig rig="contrasting" dir="t">
              <a:rot lat="0" lon="0" rev="3000000"/>
            </a:lightRig>
          </a:scene3d>
          <a:sp3d contourW="7620">
            <a:bevelT w="95250" h="31750"/>
            <a:contourClr>
              <a:srgbClr val="333333"/>
            </a:contourClr>
          </a:sp3d>
        </p:spPr>
      </p:pic>
      <p:sp>
        <p:nvSpPr>
          <p:cNvPr id="12" name="Подзаголовок 2"/>
          <p:cNvSpPr txBox="1">
            <a:spLocks/>
          </p:cNvSpPr>
          <p:nvPr/>
        </p:nvSpPr>
        <p:spPr>
          <a:xfrm>
            <a:off x="5487418" y="1386416"/>
            <a:ext cx="6209282" cy="37436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2400" b="1" dirty="0">
                <a:solidFill>
                  <a:srgbClr val="009DDB"/>
                </a:solidFill>
                <a:latin typeface="Arial" panose="020B0604020202020204" pitchFamily="34" charset="0"/>
                <a:cs typeface="Arial" panose="020B0604020202020204" pitchFamily="34" charset="0"/>
              </a:rPr>
              <a:t>Телеграм-канал «Вергунова о закупках»:</a:t>
            </a:r>
          </a:p>
        </p:txBody>
      </p:sp>
      <p:sp>
        <p:nvSpPr>
          <p:cNvPr id="13" name="Подзаголовок 2"/>
          <p:cNvSpPr txBox="1">
            <a:spLocks/>
          </p:cNvSpPr>
          <p:nvPr/>
        </p:nvSpPr>
        <p:spPr>
          <a:xfrm>
            <a:off x="5487418" y="3300310"/>
            <a:ext cx="6209282" cy="4067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ru-RU" sz="2400" b="1" dirty="0">
                <a:solidFill>
                  <a:srgbClr val="009DDB"/>
                </a:solidFill>
                <a:latin typeface="Arial" panose="020B0604020202020204" pitchFamily="34" charset="0"/>
                <a:cs typeface="Arial" panose="020B0604020202020204" pitchFamily="34" charset="0"/>
              </a:rPr>
              <a:t>Социальные сети ЭТП Фабрикант:</a:t>
            </a:r>
          </a:p>
        </p:txBody>
      </p:sp>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5193" y="3597973"/>
            <a:ext cx="1326427" cy="1326427"/>
          </a:xfrm>
          <a:prstGeom prst="rect">
            <a:avLst/>
          </a:prstGeom>
        </p:spPr>
      </p:pic>
      <p:pic>
        <p:nvPicPr>
          <p:cNvPr id="5" name="Рисунок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4057" y="5437867"/>
            <a:ext cx="1347563" cy="1347563"/>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23429" y="4584784"/>
            <a:ext cx="1289954" cy="1290708"/>
          </a:xfrm>
          <a:prstGeom prst="rect">
            <a:avLst/>
          </a:prstGeom>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05193" y="1661361"/>
            <a:ext cx="1326427" cy="1326427"/>
          </a:xfrm>
          <a:prstGeom prst="rect">
            <a:avLst/>
          </a:prstGeom>
        </p:spPr>
      </p:pic>
      <p:sp>
        <p:nvSpPr>
          <p:cNvPr id="17" name="Подзаголовок 2"/>
          <p:cNvSpPr txBox="1">
            <a:spLocks/>
          </p:cNvSpPr>
          <p:nvPr/>
        </p:nvSpPr>
        <p:spPr>
          <a:xfrm>
            <a:off x="6978616" y="4063048"/>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9"/>
              </a:rPr>
              <a:t>https://t.me/ETPFabrikant</a:t>
            </a:r>
            <a:endParaRPr lang="en-US" sz="1800" dirty="0">
              <a:solidFill>
                <a:srgbClr val="212121"/>
              </a:solidFill>
              <a:latin typeface="Arial" panose="020B0604020202020204" pitchFamily="34" charset="0"/>
              <a:cs typeface="Arial" panose="020B0604020202020204" pitchFamily="34" charset="0"/>
            </a:endParaRPr>
          </a:p>
        </p:txBody>
      </p:sp>
      <p:sp>
        <p:nvSpPr>
          <p:cNvPr id="18" name="Подзаголовок 2"/>
          <p:cNvSpPr txBox="1">
            <a:spLocks/>
          </p:cNvSpPr>
          <p:nvPr/>
        </p:nvSpPr>
        <p:spPr>
          <a:xfrm>
            <a:off x="6978616" y="5032000"/>
            <a:ext cx="4217703"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10"/>
              </a:rPr>
              <a:t>https://vk.com/fabrikant_info</a:t>
            </a:r>
            <a:endParaRPr lang="en-US" sz="1800" dirty="0">
              <a:solidFill>
                <a:srgbClr val="212121"/>
              </a:solidFill>
              <a:latin typeface="Arial" panose="020B0604020202020204" pitchFamily="34" charset="0"/>
              <a:cs typeface="Arial" panose="020B0604020202020204" pitchFamily="34" charset="0"/>
            </a:endParaRPr>
          </a:p>
        </p:txBody>
      </p:sp>
      <p:sp>
        <p:nvSpPr>
          <p:cNvPr id="19" name="Подзаголовок 2"/>
          <p:cNvSpPr txBox="1">
            <a:spLocks/>
          </p:cNvSpPr>
          <p:nvPr/>
        </p:nvSpPr>
        <p:spPr>
          <a:xfrm>
            <a:off x="6978615" y="5910081"/>
            <a:ext cx="4718085" cy="396275"/>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212121"/>
              </a:buClr>
              <a:buSzPct val="120000"/>
              <a:buNone/>
            </a:pPr>
            <a:r>
              <a:rPr lang="en-US" sz="1800" dirty="0">
                <a:solidFill>
                  <a:srgbClr val="212121"/>
                </a:solidFill>
                <a:latin typeface="Arial" panose="020B0604020202020204" pitchFamily="34" charset="0"/>
                <a:cs typeface="Arial" panose="020B0604020202020204" pitchFamily="34" charset="0"/>
                <a:hlinkClick r:id="rId11"/>
              </a:rPr>
              <a:t>https://www.youtube.com/user/FabrikantInfo</a:t>
            </a:r>
            <a:endParaRPr lang="en-US" sz="1800" dirty="0">
              <a:solidFill>
                <a:srgbClr val="21212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0884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771388" y="1176199"/>
            <a:ext cx="9748566" cy="5529401"/>
          </a:xfrm>
          <a:prstGeom prst="rect">
            <a:avLst/>
          </a:prstGeom>
          <a:noFill/>
          <a:ln>
            <a:noFill/>
          </a:ln>
        </p:spPr>
      </p:pic>
    </p:spTree>
    <p:extLst>
      <p:ext uri="{BB962C8B-B14F-4D97-AF65-F5344CB8AC3E}">
        <p14:creationId xmlns:p14="http://schemas.microsoft.com/office/powerpoint/2010/main" val="403142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282406" y="1197973"/>
            <a:ext cx="9010242" cy="5581650"/>
          </a:xfrm>
          <a:prstGeom prst="rect">
            <a:avLst/>
          </a:prstGeom>
          <a:noFill/>
          <a:ln>
            <a:noFill/>
          </a:ln>
        </p:spPr>
      </p:pic>
    </p:spTree>
    <p:extLst>
      <p:ext uri="{BB962C8B-B14F-4D97-AF65-F5344CB8AC3E}">
        <p14:creationId xmlns:p14="http://schemas.microsoft.com/office/powerpoint/2010/main" val="318063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366701" y="1058699"/>
            <a:ext cx="8987790" cy="5457009"/>
          </a:xfrm>
          <a:prstGeom prst="rect">
            <a:avLst/>
          </a:prstGeom>
          <a:noFill/>
          <a:ln>
            <a:noFill/>
          </a:ln>
        </p:spPr>
      </p:pic>
    </p:spTree>
    <p:extLst>
      <p:ext uri="{BB962C8B-B14F-4D97-AF65-F5344CB8AC3E}">
        <p14:creationId xmlns:p14="http://schemas.microsoft.com/office/powerpoint/2010/main" val="116106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933521" y="1540328"/>
            <a:ext cx="9960902" cy="4599214"/>
          </a:xfrm>
          <a:prstGeom prst="rect">
            <a:avLst/>
          </a:prstGeom>
          <a:noFill/>
          <a:ln>
            <a:noFill/>
          </a:ln>
        </p:spPr>
      </p:pic>
    </p:spTree>
    <p:extLst>
      <p:ext uri="{BB962C8B-B14F-4D97-AF65-F5344CB8AC3E}">
        <p14:creationId xmlns:p14="http://schemas.microsoft.com/office/powerpoint/2010/main" val="233522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444262" y="1206545"/>
            <a:ext cx="8431258" cy="5568724"/>
          </a:xfrm>
          <a:prstGeom prst="rect">
            <a:avLst/>
          </a:prstGeom>
          <a:noFill/>
          <a:ln>
            <a:noFill/>
          </a:ln>
        </p:spPr>
      </p:pic>
    </p:spTree>
    <p:extLst>
      <p:ext uri="{BB962C8B-B14F-4D97-AF65-F5344CB8AC3E}">
        <p14:creationId xmlns:p14="http://schemas.microsoft.com/office/powerpoint/2010/main" val="169621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59544" y="1058699"/>
            <a:ext cx="7051153" cy="3937091"/>
          </a:xfrm>
          <a:prstGeom prst="rect">
            <a:avLst/>
          </a:prstGeom>
          <a:noFill/>
          <a:ln>
            <a:solidFill>
              <a:srgbClr val="0A5CAC"/>
            </a:solidFill>
          </a:ln>
        </p:spPr>
      </p:pic>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4870676" y="3486150"/>
            <a:ext cx="7153275" cy="3371850"/>
          </a:xfrm>
          <a:prstGeom prst="rect">
            <a:avLst/>
          </a:prstGeom>
          <a:noFill/>
          <a:ln>
            <a:solidFill>
              <a:srgbClr val="0A5CAC"/>
            </a:solidFill>
          </a:ln>
        </p:spPr>
      </p:pic>
    </p:spTree>
    <p:extLst>
      <p:ext uri="{BB962C8B-B14F-4D97-AF65-F5344CB8AC3E}">
        <p14:creationId xmlns:p14="http://schemas.microsoft.com/office/powerpoint/2010/main" val="252071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1307919" y="801796"/>
            <a:ext cx="6667500" cy="5934075"/>
          </a:xfrm>
          <a:prstGeom prst="rect">
            <a:avLst/>
          </a:prstGeom>
          <a:noFill/>
          <a:ln>
            <a:no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177311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263832" y="1211306"/>
            <a:ext cx="9047390" cy="5476875"/>
          </a:xfrm>
          <a:prstGeom prst="rect">
            <a:avLst/>
          </a:prstGeom>
          <a:noFill/>
          <a:ln>
            <a:noFill/>
          </a:ln>
        </p:spPr>
      </p:pic>
      <p:sp>
        <p:nvSpPr>
          <p:cNvPr id="2" name="Прямоугольник 1"/>
          <p:cNvSpPr/>
          <p:nvPr/>
        </p:nvSpPr>
        <p:spPr>
          <a:xfrm>
            <a:off x="3997234" y="2072640"/>
            <a:ext cx="4249783" cy="461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0311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0" y="912496"/>
            <a:ext cx="7038975" cy="5276850"/>
          </a:xfrm>
          <a:prstGeom prst="rect">
            <a:avLst/>
          </a:prstGeom>
          <a:noFill/>
          <a:ln>
            <a:solidFill>
              <a:srgbClr val="004065"/>
            </a:solidFill>
          </a:ln>
        </p:spPr>
      </p:pic>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5191125" y="2133600"/>
            <a:ext cx="7000875" cy="4724400"/>
          </a:xfrm>
          <a:prstGeom prst="rect">
            <a:avLst/>
          </a:prstGeom>
          <a:noFill/>
          <a:ln>
            <a:solidFill>
              <a:srgbClr val="004065"/>
            </a:solidFill>
          </a:ln>
        </p:spPr>
      </p:pic>
    </p:spTree>
    <p:extLst>
      <p:ext uri="{BB962C8B-B14F-4D97-AF65-F5344CB8AC3E}">
        <p14:creationId xmlns:p14="http://schemas.microsoft.com/office/powerpoint/2010/main" val="3973904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1554615" y="801796"/>
            <a:ext cx="6605316" cy="5990890"/>
          </a:xfrm>
          <a:prstGeom prst="rect">
            <a:avLst/>
          </a:prstGeom>
          <a:noFill/>
          <a:ln>
            <a:solidFill>
              <a:srgbClr val="004065"/>
            </a:solid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192942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2" name="Прямоугольник 1"/>
          <p:cNvSpPr/>
          <p:nvPr/>
        </p:nvSpPr>
        <p:spPr>
          <a:xfrm>
            <a:off x="543500" y="2116183"/>
            <a:ext cx="1389803" cy="44762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latin typeface="Arial" panose="020B0604020202020204" pitchFamily="34" charset="0"/>
              </a:rPr>
              <a:t>Пункт </a:t>
            </a:r>
            <a:r>
              <a:rPr lang="ru-RU" sz="1200" dirty="0">
                <a:latin typeface="Arial" panose="020B0604020202020204" pitchFamily="34" charset="0"/>
              </a:rPr>
              <a:t>7 Правил использования КТРУ, утв. Постановлением Правительства №145</a:t>
            </a:r>
          </a:p>
        </p:txBody>
      </p:sp>
      <p:sp>
        <p:nvSpPr>
          <p:cNvPr id="11" name="Прямоугольник 10"/>
          <p:cNvSpPr/>
          <p:nvPr/>
        </p:nvSpPr>
        <p:spPr>
          <a:xfrm>
            <a:off x="2078831" y="2124892"/>
            <a:ext cx="3143795" cy="4476204"/>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latin typeface="Arial" panose="020B0604020202020204" pitchFamily="34" charset="0"/>
              </a:rPr>
              <a:t>При </a:t>
            </a:r>
            <a:r>
              <a:rPr lang="ru-RU" sz="1400" dirty="0">
                <a:solidFill>
                  <a:schemeClr val="tx1"/>
                </a:solidFill>
                <a:latin typeface="Arial" panose="020B0604020202020204" pitchFamily="34" charset="0"/>
              </a:rPr>
              <a:t>проведении предусмотренных Федеральным законом электронных процедур, закрытых электронных процедур характеристики объекта закупки, предусмотренные пунктом 1 части 1 статьи 33 Федерального закона, указываются с использованием единой информационной системы при формировании извещения об осуществлении закупки, приглашения принять участие в определении поставщика (подрядчика, исполнителя) в соответствии с частью 1 статьи 42, пунктом 1 части 1 статьи 75 Федерального закона №44-ФЗ соответственно.</a:t>
            </a:r>
          </a:p>
        </p:txBody>
      </p:sp>
      <p:sp>
        <p:nvSpPr>
          <p:cNvPr id="6" name="Прямоугольник 5"/>
          <p:cNvSpPr/>
          <p:nvPr/>
        </p:nvSpPr>
        <p:spPr>
          <a:xfrm>
            <a:off x="4710466" y="333373"/>
            <a:ext cx="7333488" cy="635892"/>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Структурированная заявка и переход к цифровому контракту</a:t>
            </a:r>
            <a:endParaRPr lang="ru-RU" dirty="0"/>
          </a:p>
        </p:txBody>
      </p:sp>
      <p:sp>
        <p:nvSpPr>
          <p:cNvPr id="5" name="Прямоугольник 4"/>
          <p:cNvSpPr/>
          <p:nvPr/>
        </p:nvSpPr>
        <p:spPr>
          <a:xfrm>
            <a:off x="492717" y="1498080"/>
            <a:ext cx="4049486" cy="470262"/>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Для Заказчика</a:t>
            </a:r>
            <a:endParaRPr lang="ru-RU" dirty="0"/>
          </a:p>
        </p:txBody>
      </p:sp>
      <p:sp>
        <p:nvSpPr>
          <p:cNvPr id="9" name="Прямоугольник 8"/>
          <p:cNvSpPr/>
          <p:nvPr/>
        </p:nvSpPr>
        <p:spPr>
          <a:xfrm>
            <a:off x="5894549" y="1498080"/>
            <a:ext cx="4049486" cy="470262"/>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Для Участника</a:t>
            </a:r>
            <a:endParaRPr lang="ru-RU" dirty="0"/>
          </a:p>
        </p:txBody>
      </p:sp>
      <p:sp>
        <p:nvSpPr>
          <p:cNvPr id="10" name="Прямоугольник 9"/>
          <p:cNvSpPr/>
          <p:nvPr/>
        </p:nvSpPr>
        <p:spPr>
          <a:xfrm>
            <a:off x="5894549" y="2116183"/>
            <a:ext cx="1405752" cy="4476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latin typeface="Arial" panose="020B0604020202020204" pitchFamily="34" charset="0"/>
              </a:rPr>
              <a:t>Пункт </a:t>
            </a:r>
            <a:r>
              <a:rPr lang="ru-RU" sz="1200" dirty="0">
                <a:latin typeface="Arial" panose="020B0604020202020204" pitchFamily="34" charset="0"/>
              </a:rPr>
              <a:t>31 Дополнительных требований к операторам ЭТП, утв. Постановлением Правительства №656</a:t>
            </a:r>
          </a:p>
        </p:txBody>
      </p:sp>
      <p:sp>
        <p:nvSpPr>
          <p:cNvPr id="12" name="Прямоугольник 11"/>
          <p:cNvSpPr/>
          <p:nvPr/>
        </p:nvSpPr>
        <p:spPr>
          <a:xfrm>
            <a:off x="7445829" y="2116185"/>
            <a:ext cx="4598125" cy="4476204"/>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a:solidFill>
                  <a:schemeClr val="tx1"/>
                </a:solidFill>
                <a:latin typeface="Arial" panose="020B0604020202020204" pitchFamily="34" charset="0"/>
              </a:rPr>
              <a:t>При формировании предложения участника закупки в отношении объекта закупки, предусмотренного пунктом 2 части 1 статьи 43 Федерального закона, с использованием электронной площадки, специализированной электронной площадки формируются наименование страны происхождения товара, товарный знак (при наличии у товара товарного знака),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с пунктом 5 части 1 статьи 42 Федерального закона, в приглашении принять участие в определении поставщика (подрядчика, исполнителя) в соответствии с пунктом 1 части 1 статьи 75 Федерального закона соответственно. Такие характеристики размещаются оператором электронной площадки, оператором специализированной электронной площадки в единой информационной системе (без размещения на официальном сайте единой информационной системы) одновременно с размещением протокола подведения итогов определения поставщика (подрядчика, исполнителя). </a:t>
            </a:r>
          </a:p>
        </p:txBody>
      </p:sp>
    </p:spTree>
    <p:extLst>
      <p:ext uri="{BB962C8B-B14F-4D97-AF65-F5344CB8AC3E}">
        <p14:creationId xmlns:p14="http://schemas.microsoft.com/office/powerpoint/2010/main" val="390724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1663473" y="889698"/>
            <a:ext cx="6600825" cy="5934075"/>
          </a:xfrm>
          <a:prstGeom prst="rect">
            <a:avLst/>
          </a:prstGeom>
          <a:noFill/>
          <a:ln>
            <a:solidFill>
              <a:srgbClr val="004065"/>
            </a:solidFill>
          </a:ln>
        </p:spPr>
      </p:pic>
      <p:sp>
        <p:nvSpPr>
          <p:cNvPr id="4" name="Прямоугольник 3"/>
          <p:cNvSpPr/>
          <p:nvPr/>
        </p:nvSpPr>
        <p:spPr>
          <a:xfrm>
            <a:off x="5787527" y="544893"/>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Выполнение работ/оказание услуг с поставкой товара</a:t>
            </a:r>
            <a:endParaRPr lang="ru-RU" b="1" dirty="0">
              <a:solidFill>
                <a:schemeClr val="bg1"/>
              </a:solidFill>
              <a:latin typeface="Arial" panose="020B0604020202020204" pitchFamily="34" charset="0"/>
            </a:endParaRPr>
          </a:p>
        </p:txBody>
      </p:sp>
    </p:spTree>
    <p:extLst>
      <p:ext uri="{BB962C8B-B14F-4D97-AF65-F5344CB8AC3E}">
        <p14:creationId xmlns:p14="http://schemas.microsoft.com/office/powerpoint/2010/main" val="308949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Отображение структурированных сведений на ЭТП «Фабрикант»</a:t>
            </a:r>
            <a:endParaRPr lang="ru-RU" b="1" dirty="0">
              <a:solidFill>
                <a:schemeClr val="bg1"/>
              </a:solidFill>
              <a:latin typeface="Arial" panose="020B0604020202020204" pitchFamily="34" charset="0"/>
            </a:endParaRPr>
          </a:p>
        </p:txBody>
      </p:sp>
      <p:pic>
        <p:nvPicPr>
          <p:cNvPr id="5" name="Рисунок 4"/>
          <p:cNvPicPr/>
          <p:nvPr/>
        </p:nvPicPr>
        <p:blipFill>
          <a:blip r:embed="rId3"/>
          <a:stretch>
            <a:fillRect/>
          </a:stretch>
        </p:blipFill>
        <p:spPr>
          <a:xfrm>
            <a:off x="266293" y="1046300"/>
            <a:ext cx="9251950" cy="1948180"/>
          </a:xfrm>
          <a:prstGeom prst="rect">
            <a:avLst/>
          </a:prstGeom>
          <a:ln>
            <a:solidFill>
              <a:srgbClr val="212121"/>
            </a:solidFill>
          </a:ln>
        </p:spPr>
      </p:pic>
      <p:sp>
        <p:nvSpPr>
          <p:cNvPr id="2" name="Прямоугольник 1"/>
          <p:cNvSpPr/>
          <p:nvPr/>
        </p:nvSpPr>
        <p:spPr>
          <a:xfrm>
            <a:off x="1249679" y="1854926"/>
            <a:ext cx="1384663" cy="243840"/>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8" name="Рисунок 7"/>
          <p:cNvPicPr/>
          <p:nvPr/>
        </p:nvPicPr>
        <p:blipFill>
          <a:blip r:embed="rId4"/>
          <a:stretch>
            <a:fillRect/>
          </a:stretch>
        </p:blipFill>
        <p:spPr>
          <a:xfrm>
            <a:off x="2403565" y="3089411"/>
            <a:ext cx="9251950" cy="3706495"/>
          </a:xfrm>
          <a:prstGeom prst="rect">
            <a:avLst/>
          </a:prstGeom>
          <a:ln>
            <a:solidFill>
              <a:srgbClr val="212121"/>
            </a:solidFill>
          </a:ln>
        </p:spPr>
      </p:pic>
      <p:sp>
        <p:nvSpPr>
          <p:cNvPr id="3" name="Стрелка вниз 2"/>
          <p:cNvSpPr/>
          <p:nvPr/>
        </p:nvSpPr>
        <p:spPr>
          <a:xfrm>
            <a:off x="7907383" y="2707097"/>
            <a:ext cx="644434" cy="574765"/>
          </a:xfrm>
          <a:prstGeom prst="downArrow">
            <a:avLst/>
          </a:prstGeom>
          <a:solidFill>
            <a:srgbClr val="FF7000"/>
          </a:solidFill>
          <a:ln>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47696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70110" y="662055"/>
            <a:ext cx="5817325" cy="940321"/>
          </a:xfrm>
          <a:prstGeom prst="rect">
            <a:avLst/>
          </a:prstGeom>
          <a:solidFill>
            <a:srgbClr val="009D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Как выглядит на ЭТП «Фабрикант» подача заявки на работы, предполагающие поставку товаров? </a:t>
            </a:r>
            <a:endParaRPr lang="ru-RU" b="1" dirty="0">
              <a:solidFill>
                <a:schemeClr val="bg1"/>
              </a:solidFill>
              <a:latin typeface="Arial" panose="020B0604020202020204" pitchFamily="34" charset="0"/>
            </a:endParaRPr>
          </a:p>
        </p:txBody>
      </p:sp>
      <p:pic>
        <p:nvPicPr>
          <p:cNvPr id="2" name="Рисунок 1"/>
          <p:cNvPicPr>
            <a:picLocks noChangeAspect="1"/>
          </p:cNvPicPr>
          <p:nvPr/>
        </p:nvPicPr>
        <p:blipFill>
          <a:blip r:embed="rId3"/>
          <a:stretch>
            <a:fillRect/>
          </a:stretch>
        </p:blipFill>
        <p:spPr>
          <a:xfrm>
            <a:off x="430305" y="1735188"/>
            <a:ext cx="11200281" cy="4386938"/>
          </a:xfrm>
          <a:prstGeom prst="rect">
            <a:avLst/>
          </a:prstGeom>
        </p:spPr>
      </p:pic>
    </p:spTree>
    <p:extLst>
      <p:ext uri="{BB962C8B-B14F-4D97-AF65-F5344CB8AC3E}">
        <p14:creationId xmlns:p14="http://schemas.microsoft.com/office/powerpoint/2010/main" val="1306933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9" name="Рисунок 8"/>
          <p:cNvPicPr/>
          <p:nvPr/>
        </p:nvPicPr>
        <p:blipFill>
          <a:blip r:embed="rId3"/>
          <a:stretch>
            <a:fillRect/>
          </a:stretch>
        </p:blipFill>
        <p:spPr>
          <a:xfrm>
            <a:off x="651419" y="1472021"/>
            <a:ext cx="10922272" cy="4972322"/>
          </a:xfrm>
          <a:prstGeom prst="rect">
            <a:avLst/>
          </a:prstGeom>
        </p:spPr>
      </p:pic>
      <p:sp>
        <p:nvSpPr>
          <p:cNvPr id="6" name="Прямоугольник 5"/>
          <p:cNvSpPr/>
          <p:nvPr/>
        </p:nvSpPr>
        <p:spPr>
          <a:xfrm>
            <a:off x="10650582" y="4180113"/>
            <a:ext cx="853440" cy="27867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4170096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7" name="Рисунок 6"/>
          <p:cNvPicPr/>
          <p:nvPr/>
        </p:nvPicPr>
        <p:blipFill>
          <a:blip r:embed="rId3"/>
          <a:stretch>
            <a:fillRect/>
          </a:stretch>
        </p:blipFill>
        <p:spPr>
          <a:xfrm>
            <a:off x="480413" y="1327239"/>
            <a:ext cx="11200948" cy="4942931"/>
          </a:xfrm>
          <a:prstGeom prst="rect">
            <a:avLst/>
          </a:prstGeom>
        </p:spPr>
      </p:pic>
      <p:sp>
        <p:nvSpPr>
          <p:cNvPr id="6" name="Прямоугольник 5"/>
          <p:cNvSpPr/>
          <p:nvPr/>
        </p:nvSpPr>
        <p:spPr>
          <a:xfrm>
            <a:off x="1593667" y="2389764"/>
            <a:ext cx="2046515" cy="27867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21554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453027" y="2157571"/>
            <a:ext cx="10075636" cy="2806519"/>
          </a:xfrm>
          <a:prstGeom prst="rect">
            <a:avLst/>
          </a:prstGeom>
          <a:noFill/>
          <a:ln>
            <a:noFill/>
          </a:ln>
        </p:spPr>
      </p:pic>
      <p:sp>
        <p:nvSpPr>
          <p:cNvPr id="6" name="Прямоугольник 5"/>
          <p:cNvSpPr/>
          <p:nvPr/>
        </p:nvSpPr>
        <p:spPr>
          <a:xfrm>
            <a:off x="8989549" y="3675017"/>
            <a:ext cx="1234314" cy="478972"/>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42939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297463" y="1262333"/>
            <a:ext cx="11459108" cy="5425849"/>
          </a:xfrm>
          <a:prstGeom prst="rect">
            <a:avLst/>
          </a:prstGeom>
          <a:noFill/>
          <a:ln>
            <a:noFill/>
          </a:ln>
        </p:spPr>
      </p:pic>
      <p:sp>
        <p:nvSpPr>
          <p:cNvPr id="6" name="Прямоугольник 5"/>
          <p:cNvSpPr/>
          <p:nvPr/>
        </p:nvSpPr>
        <p:spPr>
          <a:xfrm>
            <a:off x="200298" y="1572124"/>
            <a:ext cx="11485454" cy="1118825"/>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9" name="Прямоугольник 8"/>
          <p:cNvSpPr/>
          <p:nvPr/>
        </p:nvSpPr>
        <p:spPr>
          <a:xfrm>
            <a:off x="266294" y="3418361"/>
            <a:ext cx="11490278" cy="3269821"/>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391415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9" name="Прямоугольник 8"/>
          <p:cNvSpPr/>
          <p:nvPr/>
        </p:nvSpPr>
        <p:spPr>
          <a:xfrm>
            <a:off x="581176" y="3048000"/>
            <a:ext cx="11317035" cy="117565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7" name="Рисунок 6"/>
          <p:cNvPicPr/>
          <p:nvPr/>
        </p:nvPicPr>
        <p:blipFill>
          <a:blip r:embed="rId3">
            <a:extLst>
              <a:ext uri="{28A0092B-C50C-407E-A947-70E740481C1C}">
                <a14:useLocalDpi xmlns:a14="http://schemas.microsoft.com/office/drawing/2010/main" val="0"/>
              </a:ext>
            </a:extLst>
          </a:blip>
          <a:srcRect/>
          <a:stretch>
            <a:fillRect/>
          </a:stretch>
        </p:blipFill>
        <p:spPr bwMode="auto">
          <a:xfrm>
            <a:off x="807382" y="3311745"/>
            <a:ext cx="10864624" cy="789992"/>
          </a:xfrm>
          <a:prstGeom prst="rect">
            <a:avLst/>
          </a:prstGeom>
          <a:noFill/>
          <a:ln>
            <a:noFill/>
          </a:ln>
        </p:spPr>
      </p:pic>
      <p:pic>
        <p:nvPicPr>
          <p:cNvPr id="10" name="Рисунок 9"/>
          <p:cNvPicPr/>
          <p:nvPr/>
        </p:nvPicPr>
        <p:blipFill>
          <a:blip r:embed="rId4">
            <a:extLst>
              <a:ext uri="{28A0092B-C50C-407E-A947-70E740481C1C}">
                <a14:useLocalDpi xmlns:a14="http://schemas.microsoft.com/office/drawing/2010/main" val="0"/>
              </a:ext>
            </a:extLst>
          </a:blip>
          <a:srcRect/>
          <a:stretch>
            <a:fillRect/>
          </a:stretch>
        </p:blipFill>
        <p:spPr bwMode="auto">
          <a:xfrm>
            <a:off x="581176" y="4750299"/>
            <a:ext cx="11090829" cy="570638"/>
          </a:xfrm>
          <a:prstGeom prst="rect">
            <a:avLst/>
          </a:prstGeom>
          <a:noFill/>
          <a:ln>
            <a:noFill/>
          </a:ln>
        </p:spPr>
      </p:pic>
      <p:sp>
        <p:nvSpPr>
          <p:cNvPr id="11" name="Прямоугольник 10"/>
          <p:cNvSpPr/>
          <p:nvPr/>
        </p:nvSpPr>
        <p:spPr>
          <a:xfrm>
            <a:off x="581175" y="4447789"/>
            <a:ext cx="11317035" cy="1175657"/>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2" name="Прямоугольник 1"/>
          <p:cNvSpPr/>
          <p:nvPr/>
        </p:nvSpPr>
        <p:spPr>
          <a:xfrm>
            <a:off x="581175" y="1812267"/>
            <a:ext cx="7907383" cy="6590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Arial" panose="020B0604020202020204" pitchFamily="34" charset="0"/>
              </a:rPr>
              <a:t>Есть блокирующий контроль и в отношении значений, не попадающих в назначенный диапазон и «пустых» значений</a:t>
            </a:r>
            <a:endParaRPr lang="ru-RU" dirty="0">
              <a:solidFill>
                <a:schemeClr val="tx1"/>
              </a:solidFill>
              <a:latin typeface="Arial" panose="020B0604020202020204" pitchFamily="34" charset="0"/>
            </a:endParaRPr>
          </a:p>
        </p:txBody>
      </p:sp>
    </p:spTree>
    <p:extLst>
      <p:ext uri="{BB962C8B-B14F-4D97-AF65-F5344CB8AC3E}">
        <p14:creationId xmlns:p14="http://schemas.microsoft.com/office/powerpoint/2010/main" val="282695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2" name="Рисунок 1"/>
          <p:cNvPicPr>
            <a:picLocks noChangeAspect="1"/>
          </p:cNvPicPr>
          <p:nvPr/>
        </p:nvPicPr>
        <p:blipFill>
          <a:blip r:embed="rId3"/>
          <a:stretch>
            <a:fillRect/>
          </a:stretch>
        </p:blipFill>
        <p:spPr>
          <a:xfrm>
            <a:off x="180830" y="2366945"/>
            <a:ext cx="11800114" cy="3682305"/>
          </a:xfrm>
          <a:prstGeom prst="rect">
            <a:avLst/>
          </a:prstGeom>
        </p:spPr>
      </p:pic>
      <p:sp>
        <p:nvSpPr>
          <p:cNvPr id="7" name="Прямоугольник 6"/>
          <p:cNvSpPr/>
          <p:nvPr/>
        </p:nvSpPr>
        <p:spPr>
          <a:xfrm>
            <a:off x="180830" y="2366946"/>
            <a:ext cx="11800114" cy="480758"/>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80830" y="2847704"/>
            <a:ext cx="11800114" cy="42671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89099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3" name="Рисунок 2"/>
          <p:cNvPicPr>
            <a:picLocks noChangeAspect="1"/>
          </p:cNvPicPr>
          <p:nvPr/>
        </p:nvPicPr>
        <p:blipFill>
          <a:blip r:embed="rId3"/>
          <a:stretch>
            <a:fillRect/>
          </a:stretch>
        </p:blipFill>
        <p:spPr>
          <a:xfrm>
            <a:off x="266293" y="2873831"/>
            <a:ext cx="11901550" cy="1866493"/>
          </a:xfrm>
          <a:prstGeom prst="rect">
            <a:avLst/>
          </a:prstGeom>
        </p:spPr>
      </p:pic>
      <p:sp>
        <p:nvSpPr>
          <p:cNvPr id="8" name="Прямоугольник 7"/>
          <p:cNvSpPr/>
          <p:nvPr/>
        </p:nvSpPr>
        <p:spPr>
          <a:xfrm>
            <a:off x="266293" y="4197533"/>
            <a:ext cx="11800114" cy="42671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rot="10800000">
            <a:off x="4685211" y="4740324"/>
            <a:ext cx="418012" cy="580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rot="10800000">
            <a:off x="10367554" y="4740324"/>
            <a:ext cx="418012" cy="5806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685210" y="5477691"/>
            <a:ext cx="6261464" cy="966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Участник может вписать любое «свое» значение. Хотя фактически это показатель, который не может изменяться</a:t>
            </a:r>
            <a:endParaRPr lang="ru-RU" dirty="0"/>
          </a:p>
        </p:txBody>
      </p:sp>
    </p:spTree>
    <p:extLst>
      <p:ext uri="{BB962C8B-B14F-4D97-AF65-F5344CB8AC3E}">
        <p14:creationId xmlns:p14="http://schemas.microsoft.com/office/powerpoint/2010/main" val="315134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11" name="Прямоугольник 10"/>
          <p:cNvSpPr/>
          <p:nvPr/>
        </p:nvSpPr>
        <p:spPr>
          <a:xfrm>
            <a:off x="670560" y="1271451"/>
            <a:ext cx="3857897" cy="5503817"/>
          </a:xfrm>
          <a:prstGeom prst="rect">
            <a:avLst/>
          </a:prstGeom>
          <a:solidFill>
            <a:srgbClr val="D7E0E8"/>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latin typeface="Arial" panose="020B0604020202020204" pitchFamily="34" charset="0"/>
            </a:endParaRPr>
          </a:p>
          <a:p>
            <a:pPr algn="ctr"/>
            <a:r>
              <a:rPr lang="ru-RU" dirty="0" smtClean="0">
                <a:solidFill>
                  <a:schemeClr val="tx1"/>
                </a:solidFill>
                <a:latin typeface="Arial" panose="020B0604020202020204" pitchFamily="34" charset="0"/>
              </a:rPr>
              <a:t>характеристики </a:t>
            </a:r>
            <a:r>
              <a:rPr lang="ru-RU" b="1" dirty="0">
                <a:solidFill>
                  <a:schemeClr val="tx1"/>
                </a:solidFill>
                <a:latin typeface="Arial" panose="020B0604020202020204" pitchFamily="34" charset="0"/>
              </a:rPr>
              <a:t>объекта закупки</a:t>
            </a:r>
            <a:r>
              <a:rPr lang="ru-RU" dirty="0">
                <a:solidFill>
                  <a:schemeClr val="tx1"/>
                </a:solidFill>
                <a:latin typeface="Arial" panose="020B0604020202020204" pitchFamily="34" charset="0"/>
              </a:rPr>
              <a:t>, предусмотренные пунктом 1 части 1 статьи </a:t>
            </a:r>
            <a:r>
              <a:rPr lang="ru-RU" dirty="0" smtClean="0">
                <a:solidFill>
                  <a:schemeClr val="tx1"/>
                </a:solidFill>
                <a:latin typeface="Arial" panose="020B0604020202020204" pitchFamily="34" charset="0"/>
              </a:rPr>
              <a:t>33, указываются </a:t>
            </a:r>
            <a:r>
              <a:rPr lang="ru-RU" dirty="0">
                <a:solidFill>
                  <a:schemeClr val="tx1"/>
                </a:solidFill>
                <a:latin typeface="Arial" panose="020B0604020202020204" pitchFamily="34" charset="0"/>
              </a:rPr>
              <a:t>с использованием единой информационной системы при формировании извещения об осуществлении </a:t>
            </a:r>
            <a:r>
              <a:rPr lang="ru-RU" dirty="0" smtClean="0">
                <a:solidFill>
                  <a:schemeClr val="tx1"/>
                </a:solidFill>
                <a:latin typeface="Arial" panose="020B0604020202020204" pitchFamily="34" charset="0"/>
              </a:rPr>
              <a:t>закупки</a:t>
            </a:r>
            <a:endParaRPr lang="ru-RU" dirty="0">
              <a:solidFill>
                <a:schemeClr val="tx1"/>
              </a:solidFill>
              <a:latin typeface="Arial" panose="020B0604020202020204" pitchFamily="34" charset="0"/>
            </a:endParaRPr>
          </a:p>
          <a:p>
            <a:pPr algn="ctr"/>
            <a:endParaRPr lang="ru-RU" dirty="0" smtClean="0">
              <a:solidFill>
                <a:schemeClr val="tx1"/>
              </a:solidFill>
              <a:latin typeface="Arial" panose="020B0604020202020204" pitchFamily="34" charset="0"/>
            </a:endParaRPr>
          </a:p>
          <a:p>
            <a:pPr marL="285750" indent="-285750" algn="ctr">
              <a:buFontTx/>
              <a:buChar char="-"/>
            </a:pPr>
            <a:endParaRPr lang="ru-RU" dirty="0" smtClean="0">
              <a:solidFill>
                <a:schemeClr val="tx1"/>
              </a:solidFill>
              <a:latin typeface="Arial" panose="020B0604020202020204" pitchFamily="34" charset="0"/>
            </a:endParaRPr>
          </a:p>
          <a:p>
            <a:pPr marL="285750" indent="-285750" algn="ctr">
              <a:buFontTx/>
              <a:buChar char="-"/>
            </a:pPr>
            <a:endParaRPr lang="ru-RU" dirty="0">
              <a:solidFill>
                <a:schemeClr val="tx1"/>
              </a:solidFill>
              <a:latin typeface="Arial" panose="020B0604020202020204" pitchFamily="34" charset="0"/>
            </a:endParaRPr>
          </a:p>
          <a:p>
            <a:pPr marL="285750" indent="-285750" algn="ctr">
              <a:buFontTx/>
              <a:buChar char="-"/>
            </a:pPr>
            <a:r>
              <a:rPr lang="ru-RU" dirty="0" smtClean="0">
                <a:solidFill>
                  <a:schemeClr val="tx1"/>
                </a:solidFill>
                <a:latin typeface="Arial" panose="020B0604020202020204" pitchFamily="34" charset="0"/>
              </a:rPr>
              <a:t>функциональные </a:t>
            </a:r>
            <a:r>
              <a:rPr lang="ru-RU" dirty="0">
                <a:solidFill>
                  <a:schemeClr val="tx1"/>
                </a:solidFill>
                <a:latin typeface="Arial" panose="020B0604020202020204" pitchFamily="34" charset="0"/>
              </a:rPr>
              <a:t>характеристики</a:t>
            </a:r>
            <a:r>
              <a:rPr lang="ru-RU" dirty="0" smtClean="0">
                <a:solidFill>
                  <a:schemeClr val="tx1"/>
                </a:solidFill>
                <a:latin typeface="Arial" panose="020B0604020202020204" pitchFamily="34" charset="0"/>
              </a:rPr>
              <a:t>, </a:t>
            </a:r>
          </a:p>
          <a:p>
            <a:pPr marL="285750" indent="-285750" algn="ctr">
              <a:buFontTx/>
              <a:buChar char="-"/>
            </a:pPr>
            <a:r>
              <a:rPr lang="ru-RU" dirty="0" smtClean="0">
                <a:solidFill>
                  <a:schemeClr val="tx1"/>
                </a:solidFill>
                <a:latin typeface="Arial" panose="020B0604020202020204" pitchFamily="34" charset="0"/>
              </a:rPr>
              <a:t>технические </a:t>
            </a:r>
            <a:r>
              <a:rPr lang="ru-RU" dirty="0">
                <a:solidFill>
                  <a:schemeClr val="tx1"/>
                </a:solidFill>
                <a:latin typeface="Arial" panose="020B0604020202020204" pitchFamily="34" charset="0"/>
              </a:rPr>
              <a:t>характеристики</a:t>
            </a:r>
            <a:endParaRPr lang="ru-RU" dirty="0" smtClean="0">
              <a:solidFill>
                <a:schemeClr val="tx1"/>
              </a:solidFill>
              <a:latin typeface="Arial" panose="020B0604020202020204" pitchFamily="34" charset="0"/>
            </a:endParaRPr>
          </a:p>
          <a:p>
            <a:pPr marL="285750" indent="-285750" algn="ctr">
              <a:buFontTx/>
              <a:buChar char="-"/>
            </a:pPr>
            <a:r>
              <a:rPr lang="ru-RU" dirty="0" smtClean="0">
                <a:solidFill>
                  <a:schemeClr val="tx1"/>
                </a:solidFill>
                <a:latin typeface="Arial" panose="020B0604020202020204" pitchFamily="34" charset="0"/>
              </a:rPr>
              <a:t>качественные </a:t>
            </a:r>
            <a:r>
              <a:rPr lang="ru-RU" dirty="0">
                <a:solidFill>
                  <a:schemeClr val="tx1"/>
                </a:solidFill>
                <a:latin typeface="Arial" panose="020B0604020202020204" pitchFamily="34" charset="0"/>
              </a:rPr>
              <a:t>характеристики</a:t>
            </a:r>
            <a:r>
              <a:rPr lang="ru-RU" dirty="0" smtClean="0">
                <a:solidFill>
                  <a:schemeClr val="tx1"/>
                </a:solidFill>
                <a:latin typeface="Arial" panose="020B0604020202020204" pitchFamily="34" charset="0"/>
              </a:rPr>
              <a:t>,</a:t>
            </a:r>
          </a:p>
          <a:p>
            <a:pPr marL="285750" indent="-285750" algn="ctr">
              <a:buFontTx/>
              <a:buChar char="-"/>
            </a:pPr>
            <a:r>
              <a:rPr lang="ru-RU" dirty="0" smtClean="0">
                <a:solidFill>
                  <a:schemeClr val="tx1"/>
                </a:solidFill>
                <a:latin typeface="Arial" panose="020B0604020202020204" pitchFamily="34" charset="0"/>
              </a:rPr>
              <a:t>эксплуатационные </a:t>
            </a:r>
            <a:r>
              <a:rPr lang="ru-RU" dirty="0">
                <a:solidFill>
                  <a:schemeClr val="tx1"/>
                </a:solidFill>
                <a:latin typeface="Arial" panose="020B0604020202020204" pitchFamily="34" charset="0"/>
              </a:rPr>
              <a:t>характеристики объекта закупки (при необходимости).</a:t>
            </a:r>
          </a:p>
          <a:p>
            <a:pPr algn="ctr"/>
            <a:endParaRPr lang="ru-RU" dirty="0">
              <a:solidFill>
                <a:schemeClr val="tx1"/>
              </a:solidFill>
              <a:latin typeface="Arial" panose="020B0604020202020204" pitchFamily="34" charset="0"/>
            </a:endParaRPr>
          </a:p>
        </p:txBody>
      </p:sp>
      <p:sp>
        <p:nvSpPr>
          <p:cNvPr id="6" name="Прямоугольник 5"/>
          <p:cNvSpPr/>
          <p:nvPr/>
        </p:nvSpPr>
        <p:spPr>
          <a:xfrm>
            <a:off x="4815840" y="1271453"/>
            <a:ext cx="7267303" cy="5503816"/>
          </a:xfrm>
          <a:prstGeom prst="rect">
            <a:avLst/>
          </a:prstGeom>
          <a:solidFill>
            <a:srgbClr val="D7E0E8"/>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dirty="0">
                <a:solidFill>
                  <a:schemeClr val="tx1"/>
                </a:solidFill>
                <a:latin typeface="Arial" panose="020B0604020202020204" pitchFamily="34" charset="0"/>
              </a:rPr>
              <a:t>При формировании предложения участника закупки в отношении объекта закупки, предусмотренного </a:t>
            </a:r>
            <a:r>
              <a:rPr lang="ru-RU" sz="1500" b="1" dirty="0">
                <a:solidFill>
                  <a:schemeClr val="tx1"/>
                </a:solidFill>
                <a:latin typeface="Arial" panose="020B0604020202020204" pitchFamily="34" charset="0"/>
              </a:rPr>
              <a:t>пунктом 2 части 1 статьи </a:t>
            </a:r>
            <a:r>
              <a:rPr lang="ru-RU" sz="1500" b="1" dirty="0" smtClean="0">
                <a:solidFill>
                  <a:schemeClr val="tx1"/>
                </a:solidFill>
                <a:latin typeface="Arial" panose="020B0604020202020204" pitchFamily="34" charset="0"/>
              </a:rPr>
              <a:t>43</a:t>
            </a:r>
            <a:r>
              <a:rPr lang="ru-RU" sz="1500" dirty="0" smtClean="0">
                <a:solidFill>
                  <a:schemeClr val="tx1"/>
                </a:solidFill>
                <a:latin typeface="Arial" panose="020B0604020202020204" pitchFamily="34" charset="0"/>
              </a:rPr>
              <a:t>, </a:t>
            </a:r>
            <a:r>
              <a:rPr lang="ru-RU" sz="1500" dirty="0">
                <a:solidFill>
                  <a:schemeClr val="tx1"/>
                </a:solidFill>
                <a:latin typeface="Arial" panose="020B0604020202020204" pitchFamily="34" charset="0"/>
              </a:rPr>
              <a:t>с использованием электронной площадки, специализированной электронной площадки формируются наименование страны происхождения товара, товарный знак (при наличии у товара товарного знака), а также характеристики предлагаемого участником закупки товара в части характеристик, содержащихся в извещении об осуществлении закупки в соответствии </a:t>
            </a:r>
            <a:r>
              <a:rPr lang="ru-RU" sz="1500" b="1" dirty="0">
                <a:solidFill>
                  <a:schemeClr val="tx1"/>
                </a:solidFill>
                <a:latin typeface="Arial" panose="020B0604020202020204" pitchFamily="34" charset="0"/>
              </a:rPr>
              <a:t>с пунктом 5 части 1 статьи </a:t>
            </a:r>
            <a:r>
              <a:rPr lang="ru-RU" sz="1500" b="1" dirty="0" smtClean="0">
                <a:solidFill>
                  <a:schemeClr val="tx1"/>
                </a:solidFill>
                <a:latin typeface="Arial" panose="020B0604020202020204" pitchFamily="34" charset="0"/>
              </a:rPr>
              <a:t>42</a:t>
            </a:r>
          </a:p>
          <a:p>
            <a:pPr algn="ctr"/>
            <a:endParaRPr lang="ru-RU" sz="1500" b="1" dirty="0" smtClean="0">
              <a:solidFill>
                <a:schemeClr val="tx1"/>
              </a:solidFill>
              <a:latin typeface="Arial" panose="020B0604020202020204" pitchFamily="34" charset="0"/>
            </a:endParaRPr>
          </a:p>
          <a:p>
            <a:pPr algn="ctr"/>
            <a:endParaRPr lang="ru-RU" sz="1500" b="1" dirty="0" smtClean="0">
              <a:solidFill>
                <a:schemeClr val="tx1"/>
              </a:solidFill>
              <a:latin typeface="Arial" panose="020B0604020202020204" pitchFamily="34" charset="0"/>
            </a:endParaRPr>
          </a:p>
          <a:p>
            <a:pPr algn="ctr"/>
            <a:r>
              <a:rPr lang="ru-RU" sz="1500" b="1" dirty="0" smtClean="0">
                <a:solidFill>
                  <a:schemeClr val="tx1"/>
                </a:solidFill>
                <a:latin typeface="Arial" panose="020B0604020202020204" pitchFamily="34" charset="0"/>
              </a:rPr>
              <a:t>П. 2 ч.1 ст. 42: </a:t>
            </a:r>
            <a:r>
              <a:rPr lang="ru-RU" sz="1500" dirty="0" smtClean="0">
                <a:solidFill>
                  <a:schemeClr val="tx1"/>
                </a:solidFill>
                <a:latin typeface="Arial" panose="020B0604020202020204" pitchFamily="34" charset="0"/>
              </a:rPr>
              <a:t>характеристики </a:t>
            </a:r>
            <a:r>
              <a:rPr lang="ru-RU" sz="1500" dirty="0">
                <a:solidFill>
                  <a:schemeClr val="tx1"/>
                </a:solidFill>
                <a:latin typeface="Arial" panose="020B0604020202020204" pitchFamily="34" charset="0"/>
              </a:rPr>
              <a:t>предлагаемого участником закупки </a:t>
            </a:r>
            <a:r>
              <a:rPr lang="ru-RU" sz="1500" b="1" dirty="0">
                <a:solidFill>
                  <a:schemeClr val="tx1"/>
                </a:solidFill>
                <a:latin typeface="Arial" panose="020B0604020202020204" pitchFamily="34" charset="0"/>
              </a:rPr>
              <a:t>товара</a:t>
            </a:r>
            <a:r>
              <a:rPr lang="ru-RU" sz="1500" dirty="0">
                <a:solidFill>
                  <a:schemeClr val="tx1"/>
                </a:solidFill>
                <a:latin typeface="Arial" panose="020B0604020202020204" pitchFamily="34" charset="0"/>
              </a:rPr>
              <a:t>, соответствующие показателям, установленным в описании объекта закупки в соответствии с частью 2 статьи 33 настоящего Федерального закона, товарный знак (при наличии у товара товарного знака</a:t>
            </a:r>
            <a:r>
              <a:rPr lang="ru-RU" sz="1500" dirty="0" smtClean="0">
                <a:solidFill>
                  <a:schemeClr val="tx1"/>
                </a:solidFill>
                <a:latin typeface="Arial" panose="020B0604020202020204" pitchFamily="34" charset="0"/>
              </a:rPr>
              <a:t>);</a:t>
            </a:r>
          </a:p>
          <a:p>
            <a:pPr algn="ctr"/>
            <a:r>
              <a:rPr lang="ru-RU" sz="1500" b="1" dirty="0">
                <a:solidFill>
                  <a:schemeClr val="tx1"/>
                </a:solidFill>
                <a:latin typeface="Arial" panose="020B0604020202020204" pitchFamily="34" charset="0"/>
              </a:rPr>
              <a:t>П. </a:t>
            </a:r>
            <a:r>
              <a:rPr lang="ru-RU" sz="1500" b="1" dirty="0" smtClean="0">
                <a:solidFill>
                  <a:schemeClr val="tx1"/>
                </a:solidFill>
                <a:latin typeface="Arial" panose="020B0604020202020204" pitchFamily="34" charset="0"/>
              </a:rPr>
              <a:t>5 </a:t>
            </a:r>
            <a:r>
              <a:rPr lang="ru-RU" sz="1500" b="1" dirty="0">
                <a:solidFill>
                  <a:schemeClr val="tx1"/>
                </a:solidFill>
                <a:latin typeface="Arial" panose="020B0604020202020204" pitchFamily="34" charset="0"/>
              </a:rPr>
              <a:t>ч.1 ст. 42: </a:t>
            </a:r>
            <a:r>
              <a:rPr lang="ru-RU" sz="1500" dirty="0" smtClean="0">
                <a:solidFill>
                  <a:schemeClr val="tx1"/>
                </a:solidFill>
                <a:latin typeface="Arial" panose="020B0604020202020204" pitchFamily="34" charset="0"/>
              </a:rPr>
              <a:t>наименование </a:t>
            </a:r>
            <a:r>
              <a:rPr lang="ru-RU" sz="1500" dirty="0">
                <a:solidFill>
                  <a:schemeClr val="tx1"/>
                </a:solidFill>
                <a:latin typeface="Arial" panose="020B0604020202020204" pitchFamily="34" charset="0"/>
              </a:rPr>
              <a:t>объекта закупки, информация (при наличии), предусмотренная правилами использования каталога товаров, работ, услуг для обеспечения государственных и муниципальных нужд, установленными в соответствии с частью 6 статьи 23 настоящего Федерального закона, указание (в случае осуществления закупки лекарственных средств) на международные непатентованные наименования лекарственных средств или при отсутствии таких наименований химические, </a:t>
            </a:r>
            <a:r>
              <a:rPr lang="ru-RU" sz="1500" dirty="0" err="1">
                <a:solidFill>
                  <a:schemeClr val="tx1"/>
                </a:solidFill>
                <a:latin typeface="Arial" panose="020B0604020202020204" pitchFamily="34" charset="0"/>
              </a:rPr>
              <a:t>группировочные</a:t>
            </a:r>
            <a:r>
              <a:rPr lang="ru-RU" sz="1500" dirty="0">
                <a:solidFill>
                  <a:schemeClr val="tx1"/>
                </a:solidFill>
                <a:latin typeface="Arial" panose="020B0604020202020204" pitchFamily="34" charset="0"/>
              </a:rPr>
              <a:t> </a:t>
            </a:r>
            <a:r>
              <a:rPr lang="ru-RU" sz="1500" dirty="0" smtClean="0">
                <a:solidFill>
                  <a:schemeClr val="tx1"/>
                </a:solidFill>
                <a:latin typeface="Arial" panose="020B0604020202020204" pitchFamily="34" charset="0"/>
              </a:rPr>
              <a:t>наименования</a:t>
            </a:r>
            <a:endParaRPr lang="ru-RU" sz="1500" dirty="0">
              <a:solidFill>
                <a:schemeClr val="tx1"/>
              </a:solidFill>
              <a:latin typeface="Arial" panose="020B0604020202020204" pitchFamily="34" charset="0"/>
            </a:endParaRPr>
          </a:p>
        </p:txBody>
      </p:sp>
      <p:sp>
        <p:nvSpPr>
          <p:cNvPr id="4" name="Прямоугольник 3"/>
          <p:cNvSpPr/>
          <p:nvPr/>
        </p:nvSpPr>
        <p:spPr>
          <a:xfrm>
            <a:off x="670560" y="966651"/>
            <a:ext cx="385789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Извещение</a:t>
            </a:r>
            <a:endParaRPr lang="ru-RU" dirty="0"/>
          </a:p>
        </p:txBody>
      </p:sp>
      <p:sp>
        <p:nvSpPr>
          <p:cNvPr id="5" name="Стрелка вниз 4"/>
          <p:cNvSpPr/>
          <p:nvPr/>
        </p:nvSpPr>
        <p:spPr>
          <a:xfrm>
            <a:off x="2342606" y="3905896"/>
            <a:ext cx="583474" cy="4528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815840" y="966651"/>
            <a:ext cx="7267303"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Заявка</a:t>
            </a:r>
            <a:endParaRPr lang="ru-RU" dirty="0"/>
          </a:p>
        </p:txBody>
      </p:sp>
      <p:sp>
        <p:nvSpPr>
          <p:cNvPr id="10" name="Стрелка вниз 9"/>
          <p:cNvSpPr/>
          <p:nvPr/>
        </p:nvSpPr>
        <p:spPr>
          <a:xfrm>
            <a:off x="8157753" y="3453050"/>
            <a:ext cx="583474" cy="4528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4482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2" name="Рисунок 1"/>
          <p:cNvPicPr>
            <a:picLocks noChangeAspect="1"/>
          </p:cNvPicPr>
          <p:nvPr/>
        </p:nvPicPr>
        <p:blipFill>
          <a:blip r:embed="rId3"/>
          <a:stretch>
            <a:fillRect/>
          </a:stretch>
        </p:blipFill>
        <p:spPr>
          <a:xfrm>
            <a:off x="139336" y="2072303"/>
            <a:ext cx="11743511" cy="1996816"/>
          </a:xfrm>
          <a:prstGeom prst="rect">
            <a:avLst/>
          </a:prstGeom>
          <a:ln>
            <a:solidFill>
              <a:srgbClr val="004065"/>
            </a:solidFill>
          </a:ln>
        </p:spPr>
      </p:pic>
      <p:pic>
        <p:nvPicPr>
          <p:cNvPr id="3" name="Рисунок 2"/>
          <p:cNvPicPr>
            <a:picLocks noChangeAspect="1"/>
          </p:cNvPicPr>
          <p:nvPr/>
        </p:nvPicPr>
        <p:blipFill>
          <a:blip r:embed="rId4"/>
          <a:stretch>
            <a:fillRect/>
          </a:stretch>
        </p:blipFill>
        <p:spPr>
          <a:xfrm>
            <a:off x="139336" y="4523059"/>
            <a:ext cx="11743511" cy="2046325"/>
          </a:xfrm>
          <a:prstGeom prst="rect">
            <a:avLst/>
          </a:prstGeom>
          <a:ln>
            <a:solidFill>
              <a:srgbClr val="004065"/>
            </a:solidFill>
          </a:ln>
        </p:spPr>
      </p:pic>
      <p:sp>
        <p:nvSpPr>
          <p:cNvPr id="9" name="Прямоугольник 8"/>
          <p:cNvSpPr/>
          <p:nvPr/>
        </p:nvSpPr>
        <p:spPr>
          <a:xfrm>
            <a:off x="1715589" y="3928684"/>
            <a:ext cx="9109164" cy="59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Обязательно использование символов для задания диапазона</a:t>
            </a:r>
            <a:endParaRPr lang="ru-RU" dirty="0"/>
          </a:p>
        </p:txBody>
      </p:sp>
    </p:spTree>
    <p:extLst>
      <p:ext uri="{BB962C8B-B14F-4D97-AF65-F5344CB8AC3E}">
        <p14:creationId xmlns:p14="http://schemas.microsoft.com/office/powerpoint/2010/main" val="105712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Внесение разных типов характеристик</a:t>
            </a:r>
            <a:endParaRPr lang="ru-RU" dirty="0"/>
          </a:p>
        </p:txBody>
      </p:sp>
      <p:pic>
        <p:nvPicPr>
          <p:cNvPr id="5" name="Рисунок 4"/>
          <p:cNvPicPr>
            <a:picLocks noChangeAspect="1"/>
          </p:cNvPicPr>
          <p:nvPr/>
        </p:nvPicPr>
        <p:blipFill>
          <a:blip r:embed="rId3"/>
          <a:stretch>
            <a:fillRect/>
          </a:stretch>
        </p:blipFill>
        <p:spPr>
          <a:xfrm>
            <a:off x="139335" y="2405446"/>
            <a:ext cx="11490057" cy="2462645"/>
          </a:xfrm>
          <a:prstGeom prst="rect">
            <a:avLst/>
          </a:prstGeom>
        </p:spPr>
      </p:pic>
      <p:sp>
        <p:nvSpPr>
          <p:cNvPr id="7" name="Прямоугольник 6"/>
          <p:cNvSpPr/>
          <p:nvPr/>
        </p:nvSpPr>
        <p:spPr>
          <a:xfrm>
            <a:off x="139336" y="3378926"/>
            <a:ext cx="11477898" cy="470263"/>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2508070" y="5357987"/>
            <a:ext cx="9109164" cy="594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 отображается заявка, если количественную характеристику внести как качественную. Контроли не срабатывают</a:t>
            </a:r>
            <a:endParaRPr lang="ru-RU" dirty="0"/>
          </a:p>
        </p:txBody>
      </p:sp>
    </p:spTree>
    <p:extLst>
      <p:ext uri="{BB962C8B-B14F-4D97-AF65-F5344CB8AC3E}">
        <p14:creationId xmlns:p14="http://schemas.microsoft.com/office/powerpoint/2010/main" val="130333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sp>
        <p:nvSpPr>
          <p:cNvPr id="6" name="Прямоугольник 5"/>
          <p:cNvSpPr/>
          <p:nvPr/>
        </p:nvSpPr>
        <p:spPr>
          <a:xfrm>
            <a:off x="139336" y="1314658"/>
            <a:ext cx="4415246" cy="600892"/>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Примеры внесения сведений о бензине – разные практики</a:t>
            </a:r>
            <a:endParaRPr lang="ru-RU" dirty="0"/>
          </a:p>
        </p:txBody>
      </p:sp>
      <p:pic>
        <p:nvPicPr>
          <p:cNvPr id="2" name="Рисунок 1"/>
          <p:cNvPicPr>
            <a:picLocks noChangeAspect="1"/>
          </p:cNvPicPr>
          <p:nvPr/>
        </p:nvPicPr>
        <p:blipFill>
          <a:blip r:embed="rId3"/>
          <a:stretch>
            <a:fillRect/>
          </a:stretch>
        </p:blipFill>
        <p:spPr>
          <a:xfrm>
            <a:off x="71130" y="2426814"/>
            <a:ext cx="12019513" cy="1904224"/>
          </a:xfrm>
          <a:prstGeom prst="rect">
            <a:avLst/>
          </a:prstGeom>
          <a:ln>
            <a:solidFill>
              <a:srgbClr val="0A5CAC"/>
            </a:solidFill>
          </a:ln>
        </p:spPr>
      </p:pic>
      <p:sp>
        <p:nvSpPr>
          <p:cNvPr id="9" name="Прямоугольник 8"/>
          <p:cNvSpPr/>
          <p:nvPr/>
        </p:nvSpPr>
        <p:spPr>
          <a:xfrm>
            <a:off x="139336" y="1988773"/>
            <a:ext cx="1693818" cy="364817"/>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Вариант №1</a:t>
            </a:r>
            <a:endParaRPr lang="ru-RU" dirty="0"/>
          </a:p>
        </p:txBody>
      </p:sp>
      <p:pic>
        <p:nvPicPr>
          <p:cNvPr id="3" name="Рисунок 2"/>
          <p:cNvPicPr>
            <a:picLocks noChangeAspect="1"/>
          </p:cNvPicPr>
          <p:nvPr/>
        </p:nvPicPr>
        <p:blipFill>
          <a:blip r:embed="rId4"/>
          <a:stretch>
            <a:fillRect/>
          </a:stretch>
        </p:blipFill>
        <p:spPr>
          <a:xfrm>
            <a:off x="71130" y="4842302"/>
            <a:ext cx="12031736" cy="1940602"/>
          </a:xfrm>
          <a:prstGeom prst="rect">
            <a:avLst/>
          </a:prstGeom>
          <a:ln>
            <a:solidFill>
              <a:srgbClr val="0A5CAC"/>
            </a:solidFill>
          </a:ln>
        </p:spPr>
      </p:pic>
      <p:sp>
        <p:nvSpPr>
          <p:cNvPr id="11" name="Прямоугольник 10"/>
          <p:cNvSpPr/>
          <p:nvPr/>
        </p:nvSpPr>
        <p:spPr>
          <a:xfrm>
            <a:off x="71130" y="4477485"/>
            <a:ext cx="1693818" cy="364817"/>
          </a:xfrm>
          <a:prstGeom prst="rect">
            <a:avLst/>
          </a:prstGeom>
          <a:solidFill>
            <a:srgbClr val="009D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Вариант №2</a:t>
            </a:r>
            <a:endParaRPr lang="ru-RU" dirty="0"/>
          </a:p>
        </p:txBody>
      </p:sp>
    </p:spTree>
    <p:extLst>
      <p:ext uri="{BB962C8B-B14F-4D97-AF65-F5344CB8AC3E}">
        <p14:creationId xmlns:p14="http://schemas.microsoft.com/office/powerpoint/2010/main" val="25746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080887" y="340372"/>
            <a:ext cx="5817325" cy="513806"/>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Arial" panose="020B0604020202020204" pitchFamily="34" charset="0"/>
              </a:rPr>
              <a:t>Подача заявки на ЭТП «Фабрикант»</a:t>
            </a:r>
            <a:endParaRPr lang="ru-RU" b="1" dirty="0">
              <a:solidFill>
                <a:schemeClr val="bg1"/>
              </a:solidFill>
              <a:latin typeface="Arial" panose="020B0604020202020204" pitchFamily="34" charset="0"/>
            </a:endParaRPr>
          </a:p>
        </p:txBody>
      </p:sp>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516979" y="1473925"/>
            <a:ext cx="11135090" cy="3881846"/>
          </a:xfrm>
          <a:prstGeom prst="rect">
            <a:avLst/>
          </a:prstGeom>
          <a:noFill/>
          <a:ln>
            <a:noFill/>
          </a:ln>
        </p:spPr>
      </p:pic>
      <p:sp>
        <p:nvSpPr>
          <p:cNvPr id="9" name="Прямоугольник 8"/>
          <p:cNvSpPr/>
          <p:nvPr/>
        </p:nvSpPr>
        <p:spPr>
          <a:xfrm>
            <a:off x="10223861" y="3857898"/>
            <a:ext cx="949237" cy="44112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10" name="Прямоугольник 9"/>
          <p:cNvSpPr/>
          <p:nvPr/>
        </p:nvSpPr>
        <p:spPr>
          <a:xfrm>
            <a:off x="1319347" y="4914642"/>
            <a:ext cx="1362893" cy="371461"/>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extLst>
      <p:ext uri="{BB962C8B-B14F-4D97-AF65-F5344CB8AC3E}">
        <p14:creationId xmlns:p14="http://schemas.microsoft.com/office/powerpoint/2010/main" val="41911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80710" y="711006"/>
            <a:ext cx="7024643" cy="1025525"/>
          </a:xfrm>
        </p:spPr>
        <p:txBody>
          <a:bodyPr>
            <a:normAutofit/>
          </a:bodyPr>
          <a:lstStyle/>
          <a:p>
            <a:pPr algn="r"/>
            <a:r>
              <a:rPr lang="ru-RU" sz="2800" b="1" dirty="0" smtClean="0">
                <a:solidFill>
                  <a:schemeClr val="tx1"/>
                </a:solidFill>
              </a:rPr>
              <a:t>Сложные вопросы по структурированному извещению</a:t>
            </a:r>
            <a:endParaRPr lang="ru-RU" sz="2800" b="1" dirty="0">
              <a:solidFill>
                <a:schemeClr val="tx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67" y="1402292"/>
            <a:ext cx="1424147" cy="1424147"/>
          </a:xfrm>
          <a:prstGeom prst="rect">
            <a:avLst/>
          </a:prstGeom>
        </p:spPr>
      </p:pic>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338" y="2279086"/>
            <a:ext cx="1424147" cy="1424147"/>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968" y="3155880"/>
            <a:ext cx="1424147" cy="1424147"/>
          </a:xfrm>
          <a:prstGeom prst="rect">
            <a:avLst/>
          </a:prstGeom>
        </p:spPr>
      </p:pic>
      <p:sp>
        <p:nvSpPr>
          <p:cNvPr id="3" name="TextBox 2"/>
          <p:cNvSpPr txBox="1"/>
          <p:nvPr/>
        </p:nvSpPr>
        <p:spPr>
          <a:xfrm>
            <a:off x="1836579" y="1955569"/>
            <a:ext cx="8072846" cy="369332"/>
          </a:xfrm>
          <a:prstGeom prst="rect">
            <a:avLst/>
          </a:prstGeom>
          <a:noFill/>
        </p:spPr>
        <p:txBody>
          <a:bodyPr wrap="square" rtlCol="0">
            <a:spAutoFit/>
          </a:bodyPr>
          <a:lstStyle/>
          <a:p>
            <a:r>
              <a:rPr lang="ru-RU" dirty="0">
                <a:latin typeface="Arial" panose="020B0604020202020204" pitchFamily="34" charset="0"/>
              </a:rPr>
              <a:t>Что, если Заказчики будут указывать только ссылку на файл ООЗ?</a:t>
            </a:r>
          </a:p>
        </p:txBody>
      </p:sp>
      <p:sp>
        <p:nvSpPr>
          <p:cNvPr id="12" name="TextBox 11"/>
          <p:cNvSpPr txBox="1"/>
          <p:nvPr/>
        </p:nvSpPr>
        <p:spPr>
          <a:xfrm>
            <a:off x="1836579" y="3538451"/>
            <a:ext cx="8072846" cy="646331"/>
          </a:xfrm>
          <a:prstGeom prst="rect">
            <a:avLst/>
          </a:prstGeom>
          <a:noFill/>
        </p:spPr>
        <p:txBody>
          <a:bodyPr wrap="square" rtlCol="0">
            <a:spAutoFit/>
          </a:bodyPr>
          <a:lstStyle/>
          <a:p>
            <a:r>
              <a:rPr lang="ru-RU" dirty="0" smtClean="0">
                <a:latin typeface="Arial" panose="020B0604020202020204" pitchFamily="34" charset="0"/>
              </a:rPr>
              <a:t>Может ли участник прикрепить помимо структурированных сведений еще и текстовый файл?</a:t>
            </a:r>
            <a:endParaRPr lang="ru-RU" dirty="0">
              <a:latin typeface="Arial" panose="020B0604020202020204" pitchFamily="34" charset="0"/>
            </a:endParaRPr>
          </a:p>
        </p:txBody>
      </p:sp>
      <p:sp>
        <p:nvSpPr>
          <p:cNvPr id="13" name="TextBox 12"/>
          <p:cNvSpPr txBox="1"/>
          <p:nvPr/>
        </p:nvSpPr>
        <p:spPr>
          <a:xfrm>
            <a:off x="1836579" y="2690901"/>
            <a:ext cx="8072846" cy="646331"/>
          </a:xfrm>
          <a:prstGeom prst="rect">
            <a:avLst/>
          </a:prstGeom>
          <a:noFill/>
        </p:spPr>
        <p:txBody>
          <a:bodyPr wrap="square" rtlCol="0">
            <a:spAutoFit/>
          </a:bodyPr>
          <a:lstStyle/>
          <a:p>
            <a:r>
              <a:rPr lang="ru-RU" dirty="0">
                <a:latin typeface="Arial" panose="020B0604020202020204" pitchFamily="34" charset="0"/>
              </a:rPr>
              <a:t>Какие штрафы предусмотрены за не заполнение извещения в структурированном виде? </a:t>
            </a: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598" y="4032674"/>
            <a:ext cx="1424147" cy="1424147"/>
          </a:xfrm>
          <a:prstGeom prst="rect">
            <a:avLst/>
          </a:prstGeom>
        </p:spPr>
      </p:pic>
      <p:sp>
        <p:nvSpPr>
          <p:cNvPr id="4" name="TextBox 3"/>
          <p:cNvSpPr txBox="1"/>
          <p:nvPr/>
        </p:nvSpPr>
        <p:spPr>
          <a:xfrm>
            <a:off x="1836579" y="5298375"/>
            <a:ext cx="9179763" cy="646331"/>
          </a:xfrm>
          <a:prstGeom prst="rect">
            <a:avLst/>
          </a:prstGeom>
          <a:noFill/>
        </p:spPr>
        <p:txBody>
          <a:bodyPr wrap="square" rtlCol="0">
            <a:spAutoFit/>
          </a:bodyPr>
          <a:lstStyle/>
          <a:p>
            <a:r>
              <a:rPr lang="ru-RU" dirty="0">
                <a:latin typeface="Arial" panose="020B0604020202020204" pitchFamily="34" charset="0"/>
              </a:rPr>
              <a:t>Что делать комиссии, если есть только файл и нет структурированного заполнения?</a:t>
            </a: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66" y="4909468"/>
            <a:ext cx="1424147" cy="1424147"/>
          </a:xfrm>
          <a:prstGeom prst="rect">
            <a:avLst/>
          </a:prstGeom>
        </p:spPr>
      </p:pic>
      <p:sp>
        <p:nvSpPr>
          <p:cNvPr id="16" name="TextBox 15"/>
          <p:cNvSpPr txBox="1"/>
          <p:nvPr/>
        </p:nvSpPr>
        <p:spPr>
          <a:xfrm>
            <a:off x="1836579" y="4435741"/>
            <a:ext cx="9179763" cy="646331"/>
          </a:xfrm>
          <a:prstGeom prst="rect">
            <a:avLst/>
          </a:prstGeom>
          <a:noFill/>
        </p:spPr>
        <p:txBody>
          <a:bodyPr wrap="square" rtlCol="0">
            <a:spAutoFit/>
          </a:bodyPr>
          <a:lstStyle/>
          <a:p>
            <a:r>
              <a:rPr lang="ru-RU" dirty="0" smtClean="0">
                <a:latin typeface="Arial" panose="020B0604020202020204" pitchFamily="34" charset="0"/>
              </a:rPr>
              <a:t>Должна </a:t>
            </a:r>
            <a:r>
              <a:rPr lang="ru-RU" dirty="0">
                <a:latin typeface="Arial" panose="020B0604020202020204" pitchFamily="34" charset="0"/>
              </a:rPr>
              <a:t>ли комиссии проверять соответствие между структурированной формой заявки и прикрепленным (в случае его наличия) файлом? </a:t>
            </a:r>
          </a:p>
        </p:txBody>
      </p:sp>
    </p:spTree>
    <p:extLst>
      <p:ext uri="{BB962C8B-B14F-4D97-AF65-F5344CB8AC3E}">
        <p14:creationId xmlns:p14="http://schemas.microsoft.com/office/powerpoint/2010/main" val="189284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89854" y="527023"/>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66928" y="1402783"/>
            <a:ext cx="11311128" cy="5078313"/>
          </a:xfrm>
          <a:prstGeom prst="rect">
            <a:avLst/>
          </a:prstGeom>
        </p:spPr>
        <p:txBody>
          <a:bodyPr wrap="square">
            <a:spAutoFit/>
          </a:bodyPr>
          <a:lstStyle/>
          <a:p>
            <a:r>
              <a:rPr lang="ru-RU" b="1" dirty="0">
                <a:latin typeface="Calibri" panose="020F0502020204030204" pitchFamily="34" charset="0"/>
                <a:cs typeface="Calibri" panose="020F0502020204030204" pitchFamily="34" charset="0"/>
              </a:rPr>
              <a:t>Ульяновское УФАС, решение по закупке № 0368100009124000020 от 20.02.2024</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Суть дела: </a:t>
            </a:r>
            <a:r>
              <a:rPr lang="ru-RU" dirty="0">
                <a:latin typeface="Calibri" panose="020F0502020204030204" pitchFamily="34" charset="0"/>
                <a:cs typeface="Calibri" panose="020F0502020204030204" pitchFamily="34" charset="0"/>
              </a:rPr>
              <a:t>требования к товарам, указанные в структурированном виде извещения, не соответствует информации о характеристиках товара, отраженных в приложении к извещению.</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Решение: </a:t>
            </a:r>
            <a:r>
              <a:rPr lang="ru-RU" dirty="0">
                <a:latin typeface="Calibri" panose="020F0502020204030204" pitchFamily="34" charset="0"/>
                <a:cs typeface="Calibri" panose="020F0502020204030204" pitchFamily="34" charset="0"/>
              </a:rPr>
              <a:t>Формирование извещения в указанном виде не соответствует требованиям законодательства о контрактной системе и нарушает положения части 3 статьи 7, пункта 5 части 1 статьи 42, пункта 2 части 1 статьи 33 Закона о контрактной системе, что содержит признаки административного правонарушения, предусмотренного частью 1.4 статьи 7.30 КоАП РФ.</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Похожие решения: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Ростовское </a:t>
            </a:r>
            <a:r>
              <a:rPr lang="ru-RU" dirty="0">
                <a:latin typeface="Calibri" panose="020F0502020204030204" pitchFamily="34" charset="0"/>
                <a:cs typeface="Calibri" panose="020F0502020204030204" pitchFamily="34" charset="0"/>
              </a:rPr>
              <a:t>УФАС по закупке №0358300236124000001 от 19.02.2024,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Челябинское </a:t>
            </a:r>
            <a:r>
              <a:rPr lang="ru-RU" dirty="0">
                <a:latin typeface="Calibri" panose="020F0502020204030204" pitchFamily="34" charset="0"/>
                <a:cs typeface="Calibri" panose="020F0502020204030204" pitchFamily="34" charset="0"/>
              </a:rPr>
              <a:t>УФАС по закупке №0169300023824000001 от 15.02.2024,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Московское </a:t>
            </a:r>
            <a:r>
              <a:rPr lang="ru-RU" dirty="0">
                <a:latin typeface="Calibri" panose="020F0502020204030204" pitchFamily="34" charset="0"/>
                <a:cs typeface="Calibri" panose="020F0502020204030204" pitchFamily="34" charset="0"/>
              </a:rPr>
              <a:t>УФАС по закупке № 0373200099724000201 от 13.02.2024,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Красноярское </a:t>
            </a:r>
            <a:r>
              <a:rPr lang="ru-RU" dirty="0">
                <a:latin typeface="Calibri" panose="020F0502020204030204" pitchFamily="34" charset="0"/>
                <a:cs typeface="Calibri" panose="020F0502020204030204" pitchFamily="34" charset="0"/>
              </a:rPr>
              <a:t>УФАС по закупке №0319200063024000005 от 07.02.2024,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Ставропольское </a:t>
            </a:r>
            <a:r>
              <a:rPr lang="ru-RU" dirty="0">
                <a:latin typeface="Calibri" panose="020F0502020204030204" pitchFamily="34" charset="0"/>
                <a:cs typeface="Calibri" panose="020F0502020204030204" pitchFamily="34" charset="0"/>
              </a:rPr>
              <a:t>УФАС по закупке №0321200014123000816 от 30.01.2024,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Новосибирское </a:t>
            </a:r>
            <a:r>
              <a:rPr lang="ru-RU" dirty="0">
                <a:latin typeface="Calibri" panose="020F0502020204030204" pitchFamily="34" charset="0"/>
                <a:cs typeface="Calibri" panose="020F0502020204030204" pitchFamily="34" charset="0"/>
              </a:rPr>
              <a:t>УФАС по закупке №0351300193924000004 от 30.01.2024,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Московское </a:t>
            </a:r>
            <a:r>
              <a:rPr lang="ru-RU" dirty="0">
                <a:latin typeface="Calibri" panose="020F0502020204030204" pitchFamily="34" charset="0"/>
                <a:cs typeface="Calibri" panose="020F0502020204030204" pitchFamily="34" charset="0"/>
              </a:rPr>
              <a:t>областное УФАС по закупке №0348300274623000577 от 17.01.2024</a:t>
            </a:r>
          </a:p>
        </p:txBody>
      </p:sp>
    </p:spTree>
    <p:extLst>
      <p:ext uri="{BB962C8B-B14F-4D97-AF65-F5344CB8AC3E}">
        <p14:creationId xmlns:p14="http://schemas.microsoft.com/office/powerpoint/2010/main" val="229577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80710" y="527023"/>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94360" y="1128463"/>
            <a:ext cx="11311128" cy="5632311"/>
          </a:xfrm>
          <a:prstGeom prst="rect">
            <a:avLst/>
          </a:prstGeom>
        </p:spPr>
        <p:txBody>
          <a:bodyPr wrap="square">
            <a:spAutoFit/>
          </a:bodyPr>
          <a:lstStyle/>
          <a:p>
            <a:r>
              <a:rPr lang="ru-RU" b="1" dirty="0">
                <a:latin typeface="Calibri" panose="020F0502020204030204" pitchFamily="34" charset="0"/>
                <a:cs typeface="Calibri" panose="020F0502020204030204" pitchFamily="34" charset="0"/>
              </a:rPr>
              <a:t>Московское УФАС, решение по закупке №0373200024424000084 от 16.02.2024</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Суть дела: </a:t>
            </a:r>
            <a:r>
              <a:rPr lang="ru-RU" dirty="0">
                <a:latin typeface="Calibri" panose="020F0502020204030204" pitchFamily="34" charset="0"/>
                <a:cs typeface="Calibri" panose="020F0502020204030204" pitchFamily="34" charset="0"/>
              </a:rPr>
              <a:t>В извещении отсутствовали характеристикам товара в структурированном виде, но в прикрепленном файле требования к показателям товара были определены. Заявку заявителя отклонили за то, что в ней отсутствовали конкретные характеристики, требования к которым были установлены в файле.</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Решение: </a:t>
            </a:r>
            <a:r>
              <a:rPr lang="ru-RU" dirty="0">
                <a:latin typeface="Calibri" panose="020F0502020204030204" pitchFamily="34" charset="0"/>
                <a:cs typeface="Calibri" panose="020F0502020204030204" pitchFamily="34" charset="0"/>
              </a:rPr>
              <a:t>заявка подана в структурированном виде на предлагаемых участникам закупки условиях извещения об осуществлении закупки. Комиссия Управления отмечает, что в составе заявки Заявителя представлены сведения об объекте закупки в соответствии с требованиями извещения об осуществлении закупки, при этом из требований к содержанию, составу заявки и инструкции по её заполнению не следует, что участнику закупки в составе заявки необходимо указывать характеристики, размещенные в Техническом задании и отсутствующие в структурированной форме извещения об осуществлении закупки, которое является  приоритетным, путем предоставления отдельного файла в составе заявки.</a:t>
            </a:r>
          </a:p>
          <a:p>
            <a:r>
              <a:rPr lang="ru-RU" dirty="0">
                <a:latin typeface="Calibri" panose="020F0502020204030204" pitchFamily="34" charset="0"/>
                <a:cs typeface="Calibri" panose="020F0502020204030204" pitchFamily="34" charset="0"/>
              </a:rPr>
              <a:t>Комиссия Управления приходит к выводу, что решение комиссии Заказчика является неправомерным. Также в связи с отсутствием в структурированном виде всех требующихся характеристик, Заказчиком допущено нарушение п.1 ч.1 ст.33 Закона о контрактной системе. </a:t>
            </a:r>
            <a:endParaRPr lang="ru-RU" dirty="0" smtClean="0">
              <a:latin typeface="Calibri" panose="020F0502020204030204" pitchFamily="34" charset="0"/>
              <a:cs typeface="Calibri" panose="020F0502020204030204" pitchFamily="34" charset="0"/>
            </a:endParaRP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Похожие решение: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Красноярское </a:t>
            </a:r>
            <a:r>
              <a:rPr lang="ru-RU" dirty="0">
                <a:latin typeface="Calibri" panose="020F0502020204030204" pitchFamily="34" charset="0"/>
                <a:cs typeface="Calibri" panose="020F0502020204030204" pitchFamily="34" charset="0"/>
              </a:rPr>
              <a:t>УФАС по закупке №0119100013024000001 от 20.02.2024,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Московское </a:t>
            </a:r>
            <a:r>
              <a:rPr lang="ru-RU" dirty="0">
                <a:latin typeface="Calibri" panose="020F0502020204030204" pitchFamily="34" charset="0"/>
                <a:cs typeface="Calibri" panose="020F0502020204030204" pitchFamily="34" charset="0"/>
              </a:rPr>
              <a:t>УФАС по закупке №0173100017124000003 от 15.02.2024</a:t>
            </a:r>
          </a:p>
        </p:txBody>
      </p:sp>
    </p:spTree>
    <p:extLst>
      <p:ext uri="{BB962C8B-B14F-4D97-AF65-F5344CB8AC3E}">
        <p14:creationId xmlns:p14="http://schemas.microsoft.com/office/powerpoint/2010/main" val="2683817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21208" y="1225297"/>
            <a:ext cx="11311128" cy="5755422"/>
          </a:xfrm>
          <a:prstGeom prst="rect">
            <a:avLst/>
          </a:prstGeom>
        </p:spPr>
        <p:txBody>
          <a:bodyPr wrap="square">
            <a:spAutoFit/>
          </a:bodyPr>
          <a:lstStyle/>
          <a:p>
            <a:r>
              <a:rPr lang="ru-RU" sz="1600" b="1" dirty="0">
                <a:latin typeface="Calibri" panose="020F0502020204030204" pitchFamily="34" charset="0"/>
                <a:cs typeface="Calibri" panose="020F0502020204030204" pitchFamily="34" charset="0"/>
              </a:rPr>
              <a:t>Московское УФАС, решение по закупке № 0373200586424000007 от 19.02.2024</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Суть дела: </a:t>
            </a:r>
            <a:r>
              <a:rPr lang="ru-RU" sz="1600" dirty="0">
                <a:latin typeface="Calibri" panose="020F0502020204030204" pitchFamily="34" charset="0"/>
                <a:cs typeface="Calibri" panose="020F0502020204030204" pitchFamily="34" charset="0"/>
              </a:rPr>
              <a:t>При формировании описания объекта закупки в структурированном виде заказчик все дополнительные характеристики товаров разместил в ячейке «Обоснование включения дополнительной информации в сведения о товаре, работе, услуге»</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Решение:  </a:t>
            </a:r>
            <a:r>
              <a:rPr lang="ru-RU" sz="1600" dirty="0">
                <a:latin typeface="Calibri" panose="020F0502020204030204" pitchFamily="34" charset="0"/>
                <a:cs typeface="Calibri" panose="020F0502020204030204" pitchFamily="34" charset="0"/>
              </a:rPr>
              <a:t>Заказчику, во исполнение требований п.5 ч.1 ст.42 Закона о контрактной системе и Правил пользования КТРУ, надлежало отразить все значимые характеристики закупаемых товаров в разделе «Характеристики товара, работы, услуги» с указанием в соответствующих графах наименования характеристик, значение характеристик, единицы измерения характеристик, инструкцию по заполнению характеристик в заявке, а в разделе «Обоснование включения дополнительной информации в сведения о товаре, работе, услуге» отразить исключительно </a:t>
            </a:r>
            <a:r>
              <a:rPr lang="ru-RU" sz="1600" dirty="0" smtClean="0">
                <a:latin typeface="Calibri" panose="020F0502020204030204" pitchFamily="34" charset="0"/>
                <a:cs typeface="Calibri" panose="020F0502020204030204" pitchFamily="34" charset="0"/>
              </a:rPr>
              <a:t>обоснование </a:t>
            </a:r>
            <a:r>
              <a:rPr lang="ru-RU" sz="1600" dirty="0">
                <a:latin typeface="Calibri" panose="020F0502020204030204" pitchFamily="34" charset="0"/>
                <a:cs typeface="Calibri" panose="020F0502020204030204" pitchFamily="34" charset="0"/>
              </a:rPr>
              <a:t>таких характеристик, в случае, если они не предусмотрены используемой Заказчиком позицией КТРУ, чего Заказчиком сделано не было</a:t>
            </a:r>
            <a:r>
              <a:rPr lang="ru-RU" sz="1600" dirty="0" smtClean="0">
                <a:latin typeface="Calibri" panose="020F0502020204030204" pitchFamily="34" charset="0"/>
                <a:cs typeface="Calibri" panose="020F0502020204030204" pitchFamily="34" charset="0"/>
              </a:rPr>
              <a:t>. Иными </a:t>
            </a:r>
            <a:r>
              <a:rPr lang="ru-RU" sz="1600" dirty="0">
                <a:latin typeface="Calibri" panose="020F0502020204030204" pitchFamily="34" charset="0"/>
                <a:cs typeface="Calibri" panose="020F0502020204030204" pitchFamily="34" charset="0"/>
              </a:rPr>
              <a:t>словами, формирование информации и документов с использованием ЕИС осуществляется путем заполнения экранных форм </a:t>
            </a:r>
            <a:r>
              <a:rPr lang="ru-RU" sz="1600" dirty="0" err="1">
                <a:latin typeface="Calibri" panose="020F0502020204030204" pitchFamily="34" charset="0"/>
                <a:cs typeface="Calibri" panose="020F0502020204030204" pitchFamily="34" charset="0"/>
              </a:rPr>
              <a:t>вебинтерфейса</a:t>
            </a:r>
            <a:r>
              <a:rPr lang="ru-RU" sz="1600" dirty="0">
                <a:latin typeface="Calibri" panose="020F0502020204030204" pitchFamily="34" charset="0"/>
                <a:cs typeface="Calibri" panose="020F0502020204030204" pitchFamily="34" charset="0"/>
              </a:rPr>
              <a:t> ЕИС. При формировании извещения о проведении закупки в ЕИС Заказчику надлежало указать характеристики закупаемой продукции со значениями этих характеристик в соответствующей графе для обеспечения возможности участникам закупки представить такие сведения в структурированной форме</a:t>
            </a:r>
            <a:r>
              <a:rPr lang="ru-RU" sz="1600" dirty="0" smtClean="0">
                <a:latin typeface="Calibri" panose="020F0502020204030204" pitchFamily="34" charset="0"/>
                <a:cs typeface="Calibri" panose="020F0502020204030204" pitchFamily="34" charset="0"/>
              </a:rPr>
              <a:t>. Исходя </a:t>
            </a:r>
            <a:r>
              <a:rPr lang="ru-RU" sz="1600" dirty="0">
                <a:latin typeface="Calibri" panose="020F0502020204030204" pitchFamily="34" charset="0"/>
                <a:cs typeface="Calibri" panose="020F0502020204030204" pitchFamily="34" charset="0"/>
              </a:rPr>
              <a:t>из вышеизложенного, Комиссия Управления приходит к выводу, что положения извещения сформированы Заказчиком таким образом, что не позволяют участникам закупки представить сведения о поставляемых изделиях надлежащим образом, посредством заполнения сведений, указанных в структурированной формы извещения, размещение которой обязательно в соответствии с ч.1 ст.42 Закона о контрактной системе.</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Похожие решение: </a:t>
            </a:r>
          </a:p>
          <a:p>
            <a:pPr marL="285750" indent="-285750">
              <a:buFont typeface="Wingdings" panose="05000000000000000000" pitchFamily="2" charset="2"/>
              <a:buChar char="ü"/>
            </a:pPr>
            <a:r>
              <a:rPr lang="ru-RU" sz="1600" dirty="0" smtClean="0">
                <a:latin typeface="Calibri" panose="020F0502020204030204" pitchFamily="34" charset="0"/>
                <a:cs typeface="Calibri" panose="020F0502020204030204" pitchFamily="34" charset="0"/>
              </a:rPr>
              <a:t>Московское </a:t>
            </a:r>
            <a:r>
              <a:rPr lang="ru-RU" sz="1600" dirty="0">
                <a:latin typeface="Calibri" panose="020F0502020204030204" pitchFamily="34" charset="0"/>
                <a:cs typeface="Calibri" panose="020F0502020204030204" pitchFamily="34" charset="0"/>
              </a:rPr>
              <a:t>УФАС по закупке № 0373200067024000045 от 13.02.2024 г. и многие другие в данном субъекте РФ</a:t>
            </a:r>
          </a:p>
        </p:txBody>
      </p:sp>
    </p:spTree>
    <p:extLst>
      <p:ext uri="{BB962C8B-B14F-4D97-AF65-F5344CB8AC3E}">
        <p14:creationId xmlns:p14="http://schemas.microsoft.com/office/powerpoint/2010/main" val="40762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Прямоугольник 2"/>
          <p:cNvSpPr/>
          <p:nvPr/>
        </p:nvSpPr>
        <p:spPr>
          <a:xfrm>
            <a:off x="496824" y="874428"/>
            <a:ext cx="5199888" cy="3416320"/>
          </a:xfrm>
          <a:prstGeom prst="rect">
            <a:avLst/>
          </a:prstGeom>
        </p:spPr>
        <p:txBody>
          <a:bodyPr wrap="square">
            <a:spAutoFit/>
          </a:bodyPr>
          <a:lstStyle/>
          <a:p>
            <a:r>
              <a:rPr lang="ru-RU" b="1" dirty="0" smtClean="0">
                <a:latin typeface="Calibri" panose="020F0502020204030204" pitchFamily="34" charset="0"/>
                <a:cs typeface="Calibri" panose="020F0502020204030204" pitchFamily="34" charset="0"/>
              </a:rPr>
              <a:t>Свердловское УФАС, решение по закупке №0362200036824000013 от 16.02.2024</a:t>
            </a:r>
          </a:p>
          <a:p>
            <a:endParaRPr lang="ru-RU" dirty="0" smtClean="0">
              <a:latin typeface="Calibri" panose="020F0502020204030204" pitchFamily="34" charset="0"/>
              <a:cs typeface="Calibri" panose="020F0502020204030204" pitchFamily="34" charset="0"/>
            </a:endParaRPr>
          </a:p>
          <a:p>
            <a:r>
              <a:rPr lang="ru-RU" b="1" dirty="0" smtClean="0">
                <a:latin typeface="Calibri" panose="020F0502020204030204" pitchFamily="34" charset="0"/>
                <a:cs typeface="Calibri" panose="020F0502020204030204" pitchFamily="34" charset="0"/>
              </a:rPr>
              <a:t>Суть дела: </a:t>
            </a:r>
            <a:r>
              <a:rPr lang="ru-RU" dirty="0" smtClean="0">
                <a:latin typeface="Calibri" panose="020F0502020204030204" pitchFamily="34" charset="0"/>
                <a:cs typeface="Calibri" panose="020F0502020204030204" pitchFamily="34" charset="0"/>
              </a:rPr>
              <a:t>В структурированном описании объекта закупки в качестве наименования показателя заказчиком указано «Основные характеристики», а в качестве значения характеристики приведено описание, которое содержит в том числе наименование характеристик и значение характеристик. При этом установлена инструкция: участник закупки указывает в заявке конкретное значение характеристики. Подробнее на картинке:</a:t>
            </a:r>
            <a:endParaRPr lang="ru-RU" dirty="0">
              <a:latin typeface="Calibri" panose="020F0502020204030204" pitchFamily="34" charset="0"/>
              <a:cs typeface="Calibri" panose="020F0502020204030204" pitchFamily="34" charset="0"/>
            </a:endParaRPr>
          </a:p>
        </p:txBody>
      </p:sp>
      <p:pic>
        <p:nvPicPr>
          <p:cNvPr id="6" name="Рисунок 5"/>
          <p:cNvPicPr/>
          <p:nvPr/>
        </p:nvPicPr>
        <p:blipFill>
          <a:blip r:embed="rId3">
            <a:extLst>
              <a:ext uri="{28A0092B-C50C-407E-A947-70E740481C1C}">
                <a14:useLocalDpi xmlns:a14="http://schemas.microsoft.com/office/drawing/2010/main" val="0"/>
              </a:ext>
            </a:extLst>
          </a:blip>
          <a:srcRect/>
          <a:stretch>
            <a:fillRect/>
          </a:stretch>
        </p:blipFill>
        <p:spPr bwMode="auto">
          <a:xfrm>
            <a:off x="6034278" y="1268730"/>
            <a:ext cx="5798058" cy="2983230"/>
          </a:xfrm>
          <a:prstGeom prst="rect">
            <a:avLst/>
          </a:prstGeom>
          <a:noFill/>
          <a:ln>
            <a:noFill/>
          </a:ln>
        </p:spPr>
      </p:pic>
      <p:sp>
        <p:nvSpPr>
          <p:cNvPr id="4" name="Прямоугольник 3"/>
          <p:cNvSpPr/>
          <p:nvPr/>
        </p:nvSpPr>
        <p:spPr>
          <a:xfrm>
            <a:off x="496824" y="4431762"/>
            <a:ext cx="11490960" cy="2031325"/>
          </a:xfrm>
          <a:prstGeom prst="rect">
            <a:avLst/>
          </a:prstGeom>
        </p:spPr>
        <p:txBody>
          <a:bodyPr wrap="square">
            <a:spAutoFit/>
          </a:bodyPr>
          <a:lstStyle/>
          <a:p>
            <a:r>
              <a:rPr lang="ru-RU" b="1" dirty="0">
                <a:latin typeface="Calibri" panose="020F0502020204030204" pitchFamily="34" charset="0"/>
                <a:cs typeface="Calibri" panose="020F0502020204030204" pitchFamily="34" charset="0"/>
              </a:rPr>
              <a:t>Решение: </a:t>
            </a:r>
            <a:r>
              <a:rPr lang="ru-RU" dirty="0">
                <a:latin typeface="Calibri" panose="020F0502020204030204" pitchFamily="34" charset="0"/>
                <a:cs typeface="Calibri" panose="020F0502020204030204" pitchFamily="34" charset="0"/>
              </a:rPr>
              <a:t>Наименование характеристики и значение входит в один столбец под наименованием «Значение характеристики», при этом отсутствует возможность установить, где в данной строке наименования характеристик, а где значение показателей. Таким обозом, у потенциальных участников закупки отсутствует возможность корректного заполнения заявки на участие в закупки на цифровое пианино.</a:t>
            </a:r>
          </a:p>
          <a:p>
            <a:r>
              <a:rPr lang="ru-RU" dirty="0" smtClean="0">
                <a:latin typeface="Calibri" panose="020F0502020204030204" pitchFamily="34" charset="0"/>
                <a:cs typeface="Calibri" panose="020F0502020204030204" pitchFamily="34" charset="0"/>
              </a:rPr>
              <a:t>На </a:t>
            </a:r>
            <a:r>
              <a:rPr lang="ru-RU" dirty="0">
                <a:latin typeface="Calibri" panose="020F0502020204030204" pitchFamily="34" charset="0"/>
                <a:cs typeface="Calibri" panose="020F0502020204030204" pitchFamily="34" charset="0"/>
              </a:rPr>
              <a:t>основании вышеизложенного, Комиссия приходит к выводу, что в действиях заказчика установлено нарушение ч. 3 ст. 7, п. 1 ч. 1 ст. 33, п. 1 ч. 2 ст. 42 Закона о контрактной системе и содержат признаки события административного правонарушения, предусмотренного ч. 1.4 ст. 7.30 КоАП РФ.</a:t>
            </a:r>
          </a:p>
        </p:txBody>
      </p:sp>
    </p:spTree>
    <p:extLst>
      <p:ext uri="{BB962C8B-B14F-4D97-AF65-F5344CB8AC3E}">
        <p14:creationId xmlns:p14="http://schemas.microsoft.com/office/powerpoint/2010/main" val="74905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393192" y="1272088"/>
            <a:ext cx="11539728" cy="5355312"/>
          </a:xfrm>
          <a:prstGeom prst="rect">
            <a:avLst/>
          </a:prstGeom>
        </p:spPr>
        <p:txBody>
          <a:bodyPr wrap="square">
            <a:spAutoFit/>
          </a:bodyPr>
          <a:lstStyle/>
          <a:p>
            <a:r>
              <a:rPr lang="ru-RU" b="1" dirty="0">
                <a:latin typeface="Calibri" panose="020F0502020204030204" pitchFamily="34" charset="0"/>
                <a:cs typeface="Calibri" panose="020F0502020204030204" pitchFamily="34" charset="0"/>
              </a:rPr>
              <a:t>Ставропольское УФАС, решение по закупке № 0121600019024000009 от 15.02.2024</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Суть дела: </a:t>
            </a:r>
            <a:r>
              <a:rPr lang="ru-RU" dirty="0">
                <a:latin typeface="Calibri" panose="020F0502020204030204" pitchFamily="34" charset="0"/>
                <a:cs typeface="Calibri" panose="020F0502020204030204" pitchFamily="34" charset="0"/>
              </a:rPr>
              <a:t>В инструкции по подготовке заявки содержатся следующие положения: «При указании характеристик предлагаемого участником закупки товара в иных информации и документах, включаемых в заявку на участие в закупке в качестве приложений (не в «структурированном виде»), такие характеристики комиссией не рассматриваются</a:t>
            </a:r>
            <a:r>
              <a:rPr lang="ru-RU" dirty="0" smtClean="0">
                <a:latin typeface="Calibri" panose="020F0502020204030204" pitchFamily="34" charset="0"/>
                <a:cs typeface="Calibri" panose="020F0502020204030204" pitchFamily="34" charset="0"/>
              </a:rPr>
              <a:t>». «</a:t>
            </a:r>
            <a:r>
              <a:rPr lang="ru-RU" dirty="0">
                <a:latin typeface="Calibri" panose="020F0502020204030204" pitchFamily="34" charset="0"/>
                <a:cs typeface="Calibri" panose="020F0502020204030204" pitchFamily="34" charset="0"/>
              </a:rPr>
              <a:t>В случае, если характеристики предлагаемого участником закупки товара не будут сформированы с использованием электронной площадки (путем заполнения экранных форм веб-интерфейса электронной площадки - в «структурированном виде») заявка участника будет отклонена на основании пункта 1 части 12 статьи 48 Федерального закона № 44-ФЗ».</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Решение: </a:t>
            </a:r>
            <a:r>
              <a:rPr lang="ru-RU" dirty="0">
                <a:latin typeface="Calibri" panose="020F0502020204030204" pitchFamily="34" charset="0"/>
                <a:cs typeface="Calibri" panose="020F0502020204030204" pitchFamily="34" charset="0"/>
              </a:rPr>
              <a:t>установление подобным образом требований к содержанию и составу заявки противоречит нормам Закона о контрактной системе.</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Похожие решение: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Ставропольское </a:t>
            </a:r>
            <a:r>
              <a:rPr lang="ru-RU" dirty="0">
                <a:latin typeface="Calibri" panose="020F0502020204030204" pitchFamily="34" charset="0"/>
                <a:cs typeface="Calibri" panose="020F0502020204030204" pitchFamily="34" charset="0"/>
              </a:rPr>
              <a:t>УФАС по закупке № 0321200030024000001 от 15.02.2024</a:t>
            </a:r>
          </a:p>
          <a:p>
            <a:endParaRPr lang="ru-RU"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Примечание: </a:t>
            </a:r>
            <a:r>
              <a:rPr lang="ru-RU" dirty="0">
                <a:latin typeface="Calibri" panose="020F0502020204030204" pitchFamily="34" charset="0"/>
                <a:cs typeface="Calibri" panose="020F0502020204030204" pitchFamily="34" charset="0"/>
              </a:rPr>
              <a:t>данная позиция согласуется с позицией ЦА ФАС, высказанной ими на ВКС с территориальными органами 31.01.2024 г., однако противоречит позиции Минфина и Казначейства. Необходимо следить за практикой по данному вопросу, она может измениться в любой момент!</a:t>
            </a:r>
          </a:p>
        </p:txBody>
      </p:sp>
    </p:spTree>
    <p:extLst>
      <p:ext uri="{BB962C8B-B14F-4D97-AF65-F5344CB8AC3E}">
        <p14:creationId xmlns:p14="http://schemas.microsoft.com/office/powerpoint/2010/main" val="6096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670560" y="1262742"/>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sp>
        <p:nvSpPr>
          <p:cNvPr id="2" name="TextBox 1"/>
          <p:cNvSpPr txBox="1"/>
          <p:nvPr/>
        </p:nvSpPr>
        <p:spPr>
          <a:xfrm>
            <a:off x="566057" y="2002971"/>
            <a:ext cx="11086011" cy="4708981"/>
          </a:xfrm>
          <a:prstGeom prst="rect">
            <a:avLst/>
          </a:prstGeom>
          <a:noFill/>
        </p:spPr>
        <p:txBody>
          <a:bodyPr wrap="square" rtlCol="0">
            <a:spAutoFit/>
          </a:bodyPr>
          <a:lstStyle/>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Товары (за исключением лекарственных препаратов, изделий мед назначения)</a:t>
            </a:r>
          </a:p>
          <a:p>
            <a:pPr marL="285750" indent="-285750">
              <a:buFont typeface="Wingdings" panose="05000000000000000000" pitchFamily="2" charset="2"/>
              <a:buChar char="ü"/>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Товары – лекарственные препараты</a:t>
            </a:r>
          </a:p>
          <a:p>
            <a:pPr marL="285750" indent="-285750">
              <a:buFont typeface="Wingdings" panose="05000000000000000000" pitchFamily="2" charset="2"/>
              <a:buChar char="ü"/>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Товары – изделия мед назначения</a:t>
            </a:r>
          </a:p>
          <a:p>
            <a:pPr marL="285750" indent="-285750">
              <a:buFont typeface="Wingdings" panose="05000000000000000000" pitchFamily="2" charset="2"/>
              <a:buChar char="ü"/>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Работы, услуги без поставляемых товаров</a:t>
            </a:r>
          </a:p>
          <a:p>
            <a:pPr marL="285750" indent="-285750">
              <a:buFont typeface="Wingdings" panose="05000000000000000000" pitchFamily="2" charset="2"/>
              <a:buChar char="ü"/>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Работы, услуги с поставляемыми товарами</a:t>
            </a: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smtClean="0">
                <a:latin typeface="Arial" panose="020B0604020202020204" pitchFamily="34" charset="0"/>
                <a:cs typeface="Arial" panose="020B0604020202020204" pitchFamily="34" charset="0"/>
              </a:rPr>
              <a:t>Работы по строительству, реконструкции, капитальному ремонту, сносу без поставляемых товаров</a:t>
            </a:r>
          </a:p>
          <a:p>
            <a:pPr marL="285750" indent="-285750">
              <a:buFont typeface="Wingdings" panose="05000000000000000000" pitchFamily="2" charset="2"/>
              <a:buChar char="ü"/>
            </a:pPr>
            <a:endParaRPr lang="ru-RU" sz="2000"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2000" dirty="0">
                <a:latin typeface="Arial" panose="020B0604020202020204" pitchFamily="34" charset="0"/>
                <a:cs typeface="Arial" panose="020B0604020202020204" pitchFamily="34" charset="0"/>
              </a:rPr>
              <a:t>Работы по строительству, реконструкции, капитальному ремонту, сносу с</a:t>
            </a:r>
            <a:r>
              <a:rPr lang="ru-RU" sz="2000" dirty="0" smtClean="0">
                <a:latin typeface="Arial" panose="020B0604020202020204" pitchFamily="34" charset="0"/>
                <a:cs typeface="Arial" panose="020B0604020202020204" pitchFamily="34" charset="0"/>
              </a:rPr>
              <a:t> поставляемыми товарами</a:t>
            </a:r>
          </a:p>
        </p:txBody>
      </p:sp>
    </p:spTree>
    <p:extLst>
      <p:ext uri="{BB962C8B-B14F-4D97-AF65-F5344CB8AC3E}">
        <p14:creationId xmlns:p14="http://schemas.microsoft.com/office/powerpoint/2010/main" val="113810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30352" y="2250496"/>
            <a:ext cx="11539728" cy="2862322"/>
          </a:xfrm>
          <a:prstGeom prst="rect">
            <a:avLst/>
          </a:prstGeom>
        </p:spPr>
        <p:txBody>
          <a:bodyPr wrap="square">
            <a:spAutoFit/>
          </a:bodyPr>
          <a:lstStyle/>
          <a:p>
            <a:r>
              <a:rPr lang="ru-RU" b="1" dirty="0">
                <a:latin typeface="Calibri" panose="020F0502020204030204" pitchFamily="34" charset="0"/>
                <a:cs typeface="Calibri" panose="020F0502020204030204" pitchFamily="34" charset="0"/>
              </a:rPr>
              <a:t>Архангельское УФАС, решение по закупке №0124300013024000001 от 05.02.2024</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Суть дела: </a:t>
            </a:r>
            <a:r>
              <a:rPr lang="ru-RU" dirty="0">
                <a:latin typeface="Calibri" panose="020F0502020204030204" pitchFamily="34" charset="0"/>
                <a:cs typeface="Calibri" panose="020F0502020204030204" pitchFamily="34" charset="0"/>
              </a:rPr>
              <a:t>участник в заявке - в приложенном файле, указал характеристики предлагаемого товара, противоречащие характеристикам, указанным в структурированной форме заявки.</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Решение: </a:t>
            </a:r>
            <a:r>
              <a:rPr lang="ru-RU" dirty="0">
                <a:latin typeface="Calibri" panose="020F0502020204030204" pitchFamily="34" charset="0"/>
                <a:cs typeface="Calibri" panose="020F0502020204030204" pitchFamily="34" charset="0"/>
              </a:rPr>
              <a:t>аукционная комиссия правомерно отклонила заявку на участие в электронном аукционе.</a:t>
            </a:r>
          </a:p>
          <a:p>
            <a:endParaRPr lang="ru-RU" b="1" dirty="0">
              <a:latin typeface="Calibri" panose="020F0502020204030204" pitchFamily="34" charset="0"/>
              <a:cs typeface="Calibri" panose="020F0502020204030204" pitchFamily="34" charset="0"/>
            </a:endParaRPr>
          </a:p>
          <a:p>
            <a:r>
              <a:rPr lang="ru-RU" b="1" dirty="0">
                <a:latin typeface="Calibri" panose="020F0502020204030204" pitchFamily="34" charset="0"/>
                <a:cs typeface="Calibri" panose="020F0502020204030204" pitchFamily="34" charset="0"/>
              </a:rPr>
              <a:t>Похожие решения: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Чувашское </a:t>
            </a:r>
            <a:r>
              <a:rPr lang="ru-RU" dirty="0">
                <a:latin typeface="Calibri" panose="020F0502020204030204" pitchFamily="34" charset="0"/>
                <a:cs typeface="Calibri" panose="020F0502020204030204" pitchFamily="34" charset="0"/>
              </a:rPr>
              <a:t>УФАС по закупке № 0815500000524000088 от 02.02.2024, </a:t>
            </a:r>
          </a:p>
          <a:p>
            <a:pPr marL="285750" indent="-285750">
              <a:buFont typeface="Wingdings" panose="05000000000000000000" pitchFamily="2" charset="2"/>
              <a:buChar char="ü"/>
            </a:pPr>
            <a:r>
              <a:rPr lang="ru-RU" dirty="0" smtClean="0">
                <a:latin typeface="Calibri" panose="020F0502020204030204" pitchFamily="34" charset="0"/>
                <a:cs typeface="Calibri" panose="020F0502020204030204" pitchFamily="34" charset="0"/>
              </a:rPr>
              <a:t>Красноярское </a:t>
            </a:r>
            <a:r>
              <a:rPr lang="ru-RU" dirty="0">
                <a:latin typeface="Calibri" panose="020F0502020204030204" pitchFamily="34" charset="0"/>
                <a:cs typeface="Calibri" panose="020F0502020204030204" pitchFamily="34" charset="0"/>
              </a:rPr>
              <a:t>УФАС по закупке № 0119200000123023607 от 23.01.2023</a:t>
            </a:r>
          </a:p>
        </p:txBody>
      </p:sp>
    </p:spTree>
    <p:extLst>
      <p:ext uri="{BB962C8B-B14F-4D97-AF65-F5344CB8AC3E}">
        <p14:creationId xmlns:p14="http://schemas.microsoft.com/office/powerpoint/2010/main" val="255190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21208" y="1010245"/>
            <a:ext cx="11539728" cy="5847755"/>
          </a:xfrm>
          <a:prstGeom prst="rect">
            <a:avLst/>
          </a:prstGeom>
        </p:spPr>
        <p:txBody>
          <a:bodyPr wrap="square">
            <a:spAutoFit/>
          </a:bodyPr>
          <a:lstStyle/>
          <a:p>
            <a:r>
              <a:rPr lang="ru-RU" sz="1700" b="1" dirty="0">
                <a:latin typeface="Calibri" panose="020F0502020204030204" pitchFamily="34" charset="0"/>
                <a:cs typeface="Calibri" panose="020F0502020204030204" pitchFamily="34" charset="0"/>
              </a:rPr>
              <a:t>Брянское УФАС, решение по закупке №0127200000223007998 от 22.01.2024</a:t>
            </a:r>
          </a:p>
          <a:p>
            <a:endParaRPr lang="ru-RU" sz="1700" b="1" dirty="0">
              <a:latin typeface="Calibri" panose="020F0502020204030204" pitchFamily="34" charset="0"/>
              <a:cs typeface="Calibri" panose="020F0502020204030204" pitchFamily="34" charset="0"/>
            </a:endParaRPr>
          </a:p>
          <a:p>
            <a:r>
              <a:rPr lang="ru-RU" sz="1700" b="1" dirty="0">
                <a:latin typeface="Calibri" panose="020F0502020204030204" pitchFamily="34" charset="0"/>
                <a:cs typeface="Calibri" panose="020F0502020204030204" pitchFamily="34" charset="0"/>
              </a:rPr>
              <a:t>Суть дела: </a:t>
            </a:r>
            <a:r>
              <a:rPr lang="ru-RU" sz="1700" dirty="0">
                <a:latin typeface="Calibri" panose="020F0502020204030204" pitchFamily="34" charset="0"/>
                <a:cs typeface="Calibri" panose="020F0502020204030204" pitchFamily="34" charset="0"/>
              </a:rPr>
              <a:t>Заказчиком в структурированном описании объекта закупки указана характеристика: «твёрдый гидрогель либо жидкий гидрогель». И выбрана инструкция: «участник указывает в заявке одно значение характеристики». По мнению заявителя, сформированное заказчиком описание объекта закупки в структурированном виде не позволяет корректно подать заявку на участие в электронном аукционе, поскольку невозможно указать конкретное значение характеристики «токопроводящая среда» без сопровождения союзом «либо».</a:t>
            </a:r>
          </a:p>
          <a:p>
            <a:endParaRPr lang="ru-RU" sz="1700" b="1" dirty="0">
              <a:latin typeface="Calibri" panose="020F0502020204030204" pitchFamily="34" charset="0"/>
              <a:cs typeface="Calibri" panose="020F0502020204030204" pitchFamily="34" charset="0"/>
            </a:endParaRPr>
          </a:p>
          <a:p>
            <a:r>
              <a:rPr lang="ru-RU" sz="1700" b="1" dirty="0">
                <a:latin typeface="Calibri" panose="020F0502020204030204" pitchFamily="34" charset="0"/>
                <a:cs typeface="Calibri" panose="020F0502020204030204" pitchFamily="34" charset="0"/>
              </a:rPr>
              <a:t>Решение: </a:t>
            </a:r>
            <a:r>
              <a:rPr lang="ru-RU" sz="1700" dirty="0">
                <a:latin typeface="Calibri" panose="020F0502020204030204" pitchFamily="34" charset="0"/>
                <a:cs typeface="Calibri" panose="020F0502020204030204" pitchFamily="34" charset="0"/>
              </a:rPr>
              <a:t>при подаче заявки у участников закупки отсутствовала техническая возможность указания только одного значения характеристики: «твёрдый гидрогель» или «жидкий гидрогель», что противоречит инструкции по заполнению заявки</a:t>
            </a:r>
            <a:r>
              <a:rPr lang="ru-RU" sz="1700" dirty="0" smtClean="0">
                <a:latin typeface="Calibri" panose="020F0502020204030204" pitchFamily="34" charset="0"/>
                <a:cs typeface="Calibri" panose="020F0502020204030204" pitchFamily="34" charset="0"/>
              </a:rPr>
              <a:t>. В </a:t>
            </a:r>
            <a:r>
              <a:rPr lang="ru-RU" sz="1700" dirty="0">
                <a:latin typeface="Calibri" panose="020F0502020204030204" pitchFamily="34" charset="0"/>
                <a:cs typeface="Calibri" panose="020F0502020204030204" pitchFamily="34" charset="0"/>
              </a:rPr>
              <a:t>адрес Брянского УФАС России поступили пояснения оператора электронной площадки, согласно которым у заказчика была техническая возможность сформировать описание объекта закупки в структурированном виде с возможностью выбора участником закупки значения характеристики «токопроводящая среда» без сопровождения союзом «либо</a:t>
            </a:r>
            <a:r>
              <a:rPr lang="ru-RU" sz="1700" dirty="0" smtClean="0">
                <a:latin typeface="Calibri" panose="020F0502020204030204" pitchFamily="34" charset="0"/>
                <a:cs typeface="Calibri" panose="020F0502020204030204" pitchFamily="34" charset="0"/>
              </a:rPr>
              <a:t>». Следовательно</a:t>
            </a:r>
            <a:r>
              <a:rPr lang="ru-RU" sz="1700" dirty="0">
                <a:latin typeface="Calibri" panose="020F0502020204030204" pitchFamily="34" charset="0"/>
                <a:cs typeface="Calibri" panose="020F0502020204030204" pitchFamily="34" charset="0"/>
              </a:rPr>
              <a:t>, довод жалобы заявителя является обоснованным</a:t>
            </a:r>
            <a:r>
              <a:rPr lang="ru-RU" sz="1700" dirty="0" smtClean="0">
                <a:latin typeface="Calibri" panose="020F0502020204030204" pitchFamily="34" charset="0"/>
                <a:cs typeface="Calibri" panose="020F0502020204030204" pitchFamily="34" charset="0"/>
              </a:rPr>
              <a:t>. Выявленные </a:t>
            </a:r>
            <a:r>
              <a:rPr lang="ru-RU" sz="1700" dirty="0">
                <a:latin typeface="Calibri" panose="020F0502020204030204" pitchFamily="34" charset="0"/>
                <a:cs typeface="Calibri" panose="020F0502020204030204" pitchFamily="34" charset="0"/>
              </a:rPr>
              <a:t>в действиях заказчика нарушения требований Закона о контрактной системе свидетельствуют о признаках административного правонарушения, ответственность за которое предусмотрена ч. 1.4 статьи 7.30 </a:t>
            </a:r>
            <a:r>
              <a:rPr lang="ru-RU" sz="1700" dirty="0" smtClean="0">
                <a:latin typeface="Calibri" panose="020F0502020204030204" pitchFamily="34" charset="0"/>
                <a:cs typeface="Calibri" panose="020F0502020204030204" pitchFamily="34" charset="0"/>
              </a:rPr>
              <a:t>КоАП</a:t>
            </a:r>
            <a:endParaRPr lang="ru-RU" sz="1700" dirty="0">
              <a:latin typeface="Calibri" panose="020F0502020204030204" pitchFamily="34" charset="0"/>
              <a:cs typeface="Calibri" panose="020F0502020204030204" pitchFamily="34" charset="0"/>
            </a:endParaRPr>
          </a:p>
          <a:p>
            <a:endParaRPr lang="ru-RU" sz="1700" dirty="0">
              <a:latin typeface="Calibri" panose="020F0502020204030204" pitchFamily="34" charset="0"/>
              <a:cs typeface="Calibri" panose="020F0502020204030204" pitchFamily="34" charset="0"/>
            </a:endParaRPr>
          </a:p>
          <a:p>
            <a:r>
              <a:rPr lang="ru-RU" sz="1700" b="1" dirty="0">
                <a:latin typeface="Calibri" panose="020F0502020204030204" pitchFamily="34" charset="0"/>
                <a:cs typeface="Calibri" panose="020F0502020204030204" pitchFamily="34" charset="0"/>
              </a:rPr>
              <a:t>Похожие решения: </a:t>
            </a:r>
          </a:p>
          <a:p>
            <a:pPr marL="285750" indent="-285750">
              <a:buFont typeface="Wingdings" panose="05000000000000000000" pitchFamily="2" charset="2"/>
              <a:buChar char="ü"/>
            </a:pPr>
            <a:r>
              <a:rPr lang="ru-RU" sz="1700" dirty="0" smtClean="0">
                <a:latin typeface="Calibri" panose="020F0502020204030204" pitchFamily="34" charset="0"/>
                <a:cs typeface="Calibri" panose="020F0502020204030204" pitchFamily="34" charset="0"/>
              </a:rPr>
              <a:t>Ярославское </a:t>
            </a:r>
            <a:r>
              <a:rPr lang="ru-RU" sz="1700" dirty="0">
                <a:latin typeface="Calibri" panose="020F0502020204030204" pitchFamily="34" charset="0"/>
                <a:cs typeface="Calibri" panose="020F0502020204030204" pitchFamily="34" charset="0"/>
              </a:rPr>
              <a:t>межрегиональное УФАС по закупке № 0371200010823000304 от 22.01.2024</a:t>
            </a:r>
          </a:p>
          <a:p>
            <a:endParaRPr lang="ru-RU" sz="1700" dirty="0">
              <a:latin typeface="Calibri" panose="020F0502020204030204" pitchFamily="34" charset="0"/>
              <a:cs typeface="Calibri" panose="020F0502020204030204" pitchFamily="34" charset="0"/>
            </a:endParaRPr>
          </a:p>
          <a:p>
            <a:r>
              <a:rPr lang="ru-RU" sz="1700" b="1" dirty="0">
                <a:latin typeface="Calibri" panose="020F0502020204030204" pitchFamily="34" charset="0"/>
                <a:cs typeface="Calibri" panose="020F0502020204030204" pitchFamily="34" charset="0"/>
              </a:rPr>
              <a:t>Примечание: </a:t>
            </a:r>
            <a:r>
              <a:rPr lang="ru-RU" sz="1700" dirty="0">
                <a:latin typeface="Calibri" panose="020F0502020204030204" pitchFamily="34" charset="0"/>
                <a:cs typeface="Calibri" panose="020F0502020204030204" pitchFamily="34" charset="0"/>
              </a:rPr>
              <a:t>Интерфейс ЭТП «Фабрикант» даже в случае выбора варианта инструкции «указать одно значение показателя» позволяет осуществить ручной ввод и указать конкретно значение без слов «или», «либо» и т.д. </a:t>
            </a:r>
          </a:p>
        </p:txBody>
      </p:sp>
    </p:spTree>
    <p:extLst>
      <p:ext uri="{BB962C8B-B14F-4D97-AF65-F5344CB8AC3E}">
        <p14:creationId xmlns:p14="http://schemas.microsoft.com/office/powerpoint/2010/main" val="189099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807693" y="485409"/>
            <a:ext cx="7024643" cy="514290"/>
          </a:xfrm>
        </p:spPr>
        <p:txBody>
          <a:bodyPr>
            <a:normAutofit fontScale="90000"/>
          </a:bodyPr>
          <a:lstStyle/>
          <a:p>
            <a:pPr algn="r"/>
            <a:r>
              <a:rPr lang="ru-RU" sz="2800" b="1" dirty="0" smtClean="0"/>
              <a:t>Административная практика</a:t>
            </a:r>
            <a:endParaRPr lang="ru-RU" sz="2800" b="1"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5" name="Прямоугольник 4"/>
          <p:cNvSpPr/>
          <p:nvPr/>
        </p:nvSpPr>
        <p:spPr>
          <a:xfrm>
            <a:off x="521208" y="1010245"/>
            <a:ext cx="11539728" cy="5601533"/>
          </a:xfrm>
          <a:prstGeom prst="rect">
            <a:avLst/>
          </a:prstGeom>
        </p:spPr>
        <p:txBody>
          <a:bodyPr wrap="square">
            <a:spAutoFit/>
          </a:bodyPr>
          <a:lstStyle/>
          <a:p>
            <a:r>
              <a:rPr lang="ru-RU" sz="1600" b="1" dirty="0">
                <a:latin typeface="Calibri" panose="020F0502020204030204" pitchFamily="34" charset="0"/>
                <a:cs typeface="Calibri" panose="020F0502020204030204" pitchFamily="34" charset="0"/>
              </a:rPr>
              <a:t>Ставропольское УФАС, решение по закупке №0321300035823000431 от 29.01.2024</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Суть дела: </a:t>
            </a:r>
            <a:r>
              <a:rPr lang="ru-RU" sz="1600" dirty="0">
                <a:latin typeface="Calibri" panose="020F0502020204030204" pitchFamily="34" charset="0"/>
                <a:cs typeface="Calibri" panose="020F0502020204030204" pitchFamily="34" charset="0"/>
              </a:rPr>
              <a:t>В инструкции было установлено требование: В случае предложения участником закупки к поставке медицинских изделий наименования товаров должны быть указаны в строгом соответствии с наименованиями медицинских изделий согласно </a:t>
            </a:r>
            <a:r>
              <a:rPr lang="ru-RU" sz="1600" dirty="0" smtClean="0">
                <a:latin typeface="Calibri" panose="020F0502020204030204" pitchFamily="34" charset="0"/>
                <a:cs typeface="Calibri" panose="020F0502020204030204" pitchFamily="34" charset="0"/>
              </a:rPr>
              <a:t>РУ.  </a:t>
            </a:r>
            <a:r>
              <a:rPr lang="ru-RU" sz="1600" dirty="0">
                <a:latin typeface="Calibri" panose="020F0502020204030204" pitchFamily="34" charset="0"/>
                <a:cs typeface="Calibri" panose="020F0502020204030204" pitchFamily="34" charset="0"/>
              </a:rPr>
              <a:t>Но у оператора </a:t>
            </a:r>
            <a:r>
              <a:rPr lang="ru-RU" sz="1600" dirty="0" smtClean="0">
                <a:latin typeface="Calibri" panose="020F0502020204030204" pitchFamily="34" charset="0"/>
                <a:cs typeface="Calibri" panose="020F0502020204030204" pitchFamily="34" charset="0"/>
              </a:rPr>
              <a:t>ЭП отсутствовал </a:t>
            </a:r>
            <a:r>
              <a:rPr lang="ru-RU" sz="1600" dirty="0">
                <a:latin typeface="Calibri" panose="020F0502020204030204" pitchFamily="34" charset="0"/>
                <a:cs typeface="Calibri" panose="020F0502020204030204" pitchFamily="34" charset="0"/>
              </a:rPr>
              <a:t>функционал, позволяющий указать наименование товара в соответствии с РУ.</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Решение: </a:t>
            </a:r>
            <a:r>
              <a:rPr lang="ru-RU" sz="1600" dirty="0">
                <a:latin typeface="Calibri" panose="020F0502020204030204" pitchFamily="34" charset="0"/>
                <a:cs typeface="Calibri" panose="020F0502020204030204" pitchFamily="34" charset="0"/>
              </a:rPr>
              <a:t>У заказчика имеется право выбора оператора </a:t>
            </a:r>
            <a:r>
              <a:rPr lang="ru-RU" sz="1600" dirty="0" smtClean="0">
                <a:latin typeface="Calibri" panose="020F0502020204030204" pitchFamily="34" charset="0"/>
                <a:cs typeface="Calibri" panose="020F0502020204030204" pitchFamily="34" charset="0"/>
              </a:rPr>
              <a:t>ЭП, </a:t>
            </a:r>
            <a:r>
              <a:rPr lang="ru-RU" sz="1600" dirty="0">
                <a:latin typeface="Calibri" panose="020F0502020204030204" pitchFamily="34" charset="0"/>
                <a:cs typeface="Calibri" panose="020F0502020204030204" pitchFamily="34" charset="0"/>
              </a:rPr>
              <a:t>на которой будет осуществлена закупка</a:t>
            </a:r>
            <a:r>
              <a:rPr lang="ru-RU" sz="1600" dirty="0" smtClean="0">
                <a:latin typeface="Calibri" panose="020F0502020204030204" pitchFamily="34" charset="0"/>
                <a:cs typeface="Calibri" panose="020F0502020204030204" pitchFamily="34" charset="0"/>
              </a:rPr>
              <a:t>. В </a:t>
            </a:r>
            <a:r>
              <a:rPr lang="ru-RU" sz="1600" dirty="0">
                <a:latin typeface="Calibri" panose="020F0502020204030204" pitchFamily="34" charset="0"/>
                <a:cs typeface="Calibri" panose="020F0502020204030204" pitchFamily="34" charset="0"/>
              </a:rPr>
              <a:t>указанном случае, оператором площадки выбрана ЭТП. Представитель заявителя указал, что функционал выбранной Заказчиком </a:t>
            </a:r>
            <a:r>
              <a:rPr lang="ru-RU" sz="1600" dirty="0" smtClean="0">
                <a:latin typeface="Calibri" panose="020F0502020204030204" pitchFamily="34" charset="0"/>
                <a:cs typeface="Calibri" panose="020F0502020204030204" pitchFamily="34" charset="0"/>
              </a:rPr>
              <a:t>ЭП </a:t>
            </a:r>
            <a:r>
              <a:rPr lang="ru-RU" sz="1600" dirty="0">
                <a:latin typeface="Calibri" panose="020F0502020204030204" pitchFamily="34" charset="0"/>
                <a:cs typeface="Calibri" panose="020F0502020204030204" pitchFamily="34" charset="0"/>
              </a:rPr>
              <a:t>не имеет технической возможности изменять наименование товара при заполнении заявки в структурированном виде, что не дает возможность участнику исполнить положение инструкции по заполнению заявки об указании наименования товаров в строгом соответствии с наименованиями медицинских изделий согласно </a:t>
            </a:r>
            <a:r>
              <a:rPr lang="ru-RU" sz="1600" dirty="0" smtClean="0">
                <a:latin typeface="Calibri" panose="020F0502020204030204" pitchFamily="34" charset="0"/>
                <a:cs typeface="Calibri" panose="020F0502020204030204" pitchFamily="34" charset="0"/>
              </a:rPr>
              <a:t>РУ. </a:t>
            </a:r>
            <a:r>
              <a:rPr lang="ru-RU" sz="1600" dirty="0">
                <a:latin typeface="Calibri" panose="020F0502020204030204" pitchFamily="34" charset="0"/>
                <a:cs typeface="Calibri" panose="020F0502020204030204" pitchFamily="34" charset="0"/>
              </a:rPr>
              <a:t>Заказчиком на заседание Комиссии доказательств обратного не представлено</a:t>
            </a:r>
            <a:r>
              <a:rPr lang="ru-RU" sz="1600" dirty="0" smtClean="0">
                <a:latin typeface="Calibri" panose="020F0502020204030204" pitchFamily="34" charset="0"/>
                <a:cs typeface="Calibri" panose="020F0502020204030204" pitchFamily="34" charset="0"/>
              </a:rPr>
              <a:t>. Таким </a:t>
            </a:r>
            <a:r>
              <a:rPr lang="ru-RU" sz="1600" dirty="0">
                <a:latin typeface="Calibri" panose="020F0502020204030204" pitchFamily="34" charset="0"/>
                <a:cs typeface="Calibri" panose="020F0502020204030204" pitchFamily="34" charset="0"/>
              </a:rPr>
              <a:t>образом, действия Заказчика в части выбора оператора </a:t>
            </a:r>
            <a:r>
              <a:rPr lang="ru-RU" sz="1600" dirty="0" smtClean="0">
                <a:latin typeface="Calibri" panose="020F0502020204030204" pitchFamily="34" charset="0"/>
                <a:cs typeface="Calibri" panose="020F0502020204030204" pitchFamily="34" charset="0"/>
              </a:rPr>
              <a:t>ЭП, функционал </a:t>
            </a:r>
            <a:r>
              <a:rPr lang="ru-RU" sz="1600" dirty="0">
                <a:latin typeface="Calibri" panose="020F0502020204030204" pitchFamily="34" charset="0"/>
                <a:cs typeface="Calibri" panose="020F0502020204030204" pitchFamily="34" charset="0"/>
              </a:rPr>
              <a:t>которой не позволяет надлежащим образом сформировать заявку на участие в закупки в соответствии с требованиями </a:t>
            </a:r>
            <a:r>
              <a:rPr lang="ru-RU" sz="1600" dirty="0" smtClean="0">
                <a:latin typeface="Calibri" panose="020F0502020204030204" pitchFamily="34" charset="0"/>
                <a:cs typeface="Calibri" panose="020F0502020204030204" pitchFamily="34" charset="0"/>
              </a:rPr>
              <a:t>извещения, </a:t>
            </a:r>
            <a:r>
              <a:rPr lang="ru-RU" sz="1600" dirty="0">
                <a:latin typeface="Calibri" panose="020F0502020204030204" pitchFamily="34" charset="0"/>
                <a:cs typeface="Calibri" panose="020F0502020204030204" pitchFamily="34" charset="0"/>
              </a:rPr>
              <a:t>нарушают принципы контрактной системы в сфере закупок, установленные ст. 7, ст. 8 Закона № 44-ФЗ.</a:t>
            </a:r>
          </a:p>
          <a:p>
            <a:endParaRPr lang="ru-RU" sz="1600" b="1" dirty="0">
              <a:latin typeface="Calibri" panose="020F0502020204030204" pitchFamily="34" charset="0"/>
              <a:cs typeface="Calibri" panose="020F0502020204030204" pitchFamily="34" charset="0"/>
            </a:endParaRPr>
          </a:p>
          <a:p>
            <a:r>
              <a:rPr lang="ru-RU" sz="1600" b="1" dirty="0">
                <a:latin typeface="Calibri" panose="020F0502020204030204" pitchFamily="34" charset="0"/>
                <a:cs typeface="Calibri" panose="020F0502020204030204" pitchFamily="34" charset="0"/>
              </a:rPr>
              <a:t>Похожее решение: </a:t>
            </a:r>
          </a:p>
          <a:p>
            <a:pPr marL="285750" indent="-285750">
              <a:buFont typeface="Wingdings" panose="05000000000000000000" pitchFamily="2" charset="2"/>
              <a:buChar char="ü"/>
            </a:pPr>
            <a:r>
              <a:rPr lang="ru-RU" sz="1600" dirty="0" smtClean="0">
                <a:latin typeface="Calibri" panose="020F0502020204030204" pitchFamily="34" charset="0"/>
                <a:cs typeface="Calibri" panose="020F0502020204030204" pitchFamily="34" charset="0"/>
              </a:rPr>
              <a:t>Ставропольское </a:t>
            </a:r>
            <a:r>
              <a:rPr lang="ru-RU" sz="1600" dirty="0">
                <a:latin typeface="Calibri" panose="020F0502020204030204" pitchFamily="34" charset="0"/>
                <a:cs typeface="Calibri" panose="020F0502020204030204" pitchFamily="34" charset="0"/>
              </a:rPr>
              <a:t>УФАС по закупке №0321300022323000209 от 25.01.2024</a:t>
            </a:r>
          </a:p>
          <a:p>
            <a:endParaRPr lang="ru-RU" sz="1600" b="1" dirty="0">
              <a:latin typeface="Calibri" panose="020F0502020204030204" pitchFamily="34" charset="0"/>
              <a:cs typeface="Calibri" panose="020F0502020204030204" pitchFamily="34" charset="0"/>
            </a:endParaRPr>
          </a:p>
          <a:p>
            <a:r>
              <a:rPr lang="ru-RU" sz="1400" b="1" dirty="0">
                <a:latin typeface="Calibri" panose="020F0502020204030204" pitchFamily="34" charset="0"/>
                <a:cs typeface="Calibri" panose="020F0502020204030204" pitchFamily="34" charset="0"/>
              </a:rPr>
              <a:t>Примечание: </a:t>
            </a:r>
            <a:r>
              <a:rPr lang="ru-RU" sz="1400" dirty="0">
                <a:latin typeface="Calibri" panose="020F0502020204030204" pitchFamily="34" charset="0"/>
                <a:cs typeface="Calibri" panose="020F0502020204030204" pitchFamily="34" charset="0"/>
              </a:rPr>
              <a:t>Интерфейс ЭТП «Фабрикант» позволяет указать наименование согласно РУ, но только в отношении товаров, которые идентифицированы ЕИС как медицинские изделия. Такая идентификация происходит автоматически, если ООЗ заказчик формирует с использованием КТРУ. Если же Заказчик формирует ООЗ без использования КТРУ, система товар как мед изделие не идентифицирует, и, соответственно, площадка тоже «не понимает», что это мед изделие и не формирует строку «наименование согласно РУ». Все эти особенности необходимо предусмотреть при разработке инструкции по подготовке заявок.</a:t>
            </a:r>
          </a:p>
        </p:txBody>
      </p:sp>
    </p:spTree>
    <p:extLst>
      <p:ext uri="{BB962C8B-B14F-4D97-AF65-F5344CB8AC3E}">
        <p14:creationId xmlns:p14="http://schemas.microsoft.com/office/powerpoint/2010/main" val="3733953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17" name="Прямоугольник 16"/>
          <p:cNvSpPr/>
          <p:nvPr/>
        </p:nvSpPr>
        <p:spPr>
          <a:xfrm>
            <a:off x="3361509" y="1069245"/>
            <a:ext cx="5617028" cy="8640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Цифровой контракт</a:t>
            </a:r>
            <a:endParaRPr lang="ru-RU" dirty="0"/>
          </a:p>
        </p:txBody>
      </p:sp>
      <p:sp>
        <p:nvSpPr>
          <p:cNvPr id="5" name="Стрелка вниз 4"/>
          <p:cNvSpPr/>
          <p:nvPr/>
        </p:nvSpPr>
        <p:spPr>
          <a:xfrm>
            <a:off x="3344092" y="2098765"/>
            <a:ext cx="696686" cy="7402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a:off x="8273142" y="2098765"/>
            <a:ext cx="696686" cy="7402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792480" y="2934541"/>
            <a:ext cx="3779520" cy="11059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Право: с 01.10.2023 (реализован не по всем типам объекта закупки)</a:t>
            </a:r>
            <a:endParaRPr lang="ru-RU" dirty="0"/>
          </a:p>
        </p:txBody>
      </p:sp>
      <p:sp>
        <p:nvSpPr>
          <p:cNvPr id="19" name="Прямоугольник 18"/>
          <p:cNvSpPr/>
          <p:nvPr/>
        </p:nvSpPr>
        <p:spPr>
          <a:xfrm>
            <a:off x="7667897" y="2934540"/>
            <a:ext cx="3779520" cy="11059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Обязанность: с 01.04.2024</a:t>
            </a:r>
            <a:endParaRPr lang="ru-RU" dirty="0"/>
          </a:p>
        </p:txBody>
      </p:sp>
      <p:sp>
        <p:nvSpPr>
          <p:cNvPr id="8" name="Прямоугольник 7"/>
          <p:cNvSpPr/>
          <p:nvPr/>
        </p:nvSpPr>
        <p:spPr>
          <a:xfrm>
            <a:off x="792480" y="4476206"/>
            <a:ext cx="10654937" cy="15283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1"/>
                </a:solidFill>
              </a:rPr>
              <a:t>Текущие сложности:</a:t>
            </a:r>
          </a:p>
          <a:p>
            <a:pPr marL="285750" indent="-285750">
              <a:buFontTx/>
              <a:buChar char="-"/>
            </a:pPr>
            <a:r>
              <a:rPr lang="ru-RU" sz="1600" dirty="0" smtClean="0">
                <a:solidFill>
                  <a:schemeClr val="tx1"/>
                </a:solidFill>
              </a:rPr>
              <a:t>Цифровой контракт на </a:t>
            </a:r>
            <a:r>
              <a:rPr lang="ru-RU" sz="1600" dirty="0" smtClean="0">
                <a:solidFill>
                  <a:schemeClr val="tx1"/>
                </a:solidFill>
              </a:rPr>
              <a:t>работы/услуги</a:t>
            </a:r>
            <a:endParaRPr lang="ru-RU" sz="1600" dirty="0" smtClean="0">
              <a:solidFill>
                <a:schemeClr val="tx1"/>
              </a:solidFill>
            </a:endParaRPr>
          </a:p>
          <a:p>
            <a:pPr marL="285750" indent="-285750">
              <a:buFontTx/>
              <a:buChar char="-"/>
            </a:pPr>
            <a:r>
              <a:rPr lang="ru-RU" sz="1600" dirty="0" smtClean="0">
                <a:solidFill>
                  <a:schemeClr val="tx1"/>
                </a:solidFill>
              </a:rPr>
              <a:t>Цифровой контракт на товары с дополнительными характеристиками (помимо КТРУ)</a:t>
            </a:r>
          </a:p>
          <a:p>
            <a:pPr marL="285750" indent="-285750">
              <a:buFontTx/>
              <a:buChar char="-"/>
            </a:pPr>
            <a:r>
              <a:rPr lang="ru-RU" sz="1600" dirty="0" smtClean="0">
                <a:solidFill>
                  <a:schemeClr val="tx1"/>
                </a:solidFill>
              </a:rPr>
              <a:t>Цифровой контракт на </a:t>
            </a:r>
            <a:r>
              <a:rPr lang="ru-RU" sz="1600" dirty="0" smtClean="0">
                <a:solidFill>
                  <a:schemeClr val="tx1"/>
                </a:solidFill>
              </a:rPr>
              <a:t>лекарства (т.н</a:t>
            </a:r>
            <a:r>
              <a:rPr lang="ru-RU" sz="1600" dirty="0" smtClean="0">
                <a:solidFill>
                  <a:schemeClr val="tx1"/>
                </a:solidFill>
              </a:rPr>
              <a:t>. «ручной ввод»)</a:t>
            </a:r>
            <a:endParaRPr lang="ru-RU" sz="1600" dirty="0" smtClean="0">
              <a:solidFill>
                <a:schemeClr val="tx1"/>
              </a:solidFill>
            </a:endParaRPr>
          </a:p>
          <a:p>
            <a:pPr marL="285750" indent="-285750">
              <a:buFontTx/>
              <a:buChar char="-"/>
            </a:pPr>
            <a:r>
              <a:rPr lang="ru-RU" sz="1600" dirty="0" smtClean="0">
                <a:solidFill>
                  <a:schemeClr val="tx1"/>
                </a:solidFill>
              </a:rPr>
              <a:t>Цифровой контракт на закупку без определения объема, так как цена позиции по таким контрактам считается автоматически и корректировке не подлежит</a:t>
            </a:r>
            <a:endParaRPr lang="ru-RU" dirty="0">
              <a:solidFill>
                <a:schemeClr val="tx1"/>
              </a:solidFill>
            </a:endParaRPr>
          </a:p>
        </p:txBody>
      </p:sp>
    </p:spTree>
    <p:extLst>
      <p:ext uri="{BB962C8B-B14F-4D97-AF65-F5344CB8AC3E}">
        <p14:creationId xmlns:p14="http://schemas.microsoft.com/office/powerpoint/2010/main" val="1577244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002536" y="1158897"/>
            <a:ext cx="7819737" cy="505145"/>
          </a:xfrm>
          <a:solidFill>
            <a:srgbClr val="009DDB"/>
          </a:solidFill>
        </p:spPr>
        <p:txBody>
          <a:bodyPr>
            <a:normAutofit fontScale="90000"/>
          </a:bodyPr>
          <a:lstStyle/>
          <a:p>
            <a:pPr algn="ctr"/>
            <a:r>
              <a:rPr lang="ru-RU" sz="2800" b="1" dirty="0" smtClean="0">
                <a:solidFill>
                  <a:schemeClr val="bg1"/>
                </a:solidFill>
              </a:rPr>
              <a:t>Важные аспекты по цифровому  контракту</a:t>
            </a:r>
            <a:endParaRPr lang="ru-RU" sz="28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TextBox 2"/>
          <p:cNvSpPr txBox="1"/>
          <p:nvPr/>
        </p:nvSpPr>
        <p:spPr>
          <a:xfrm>
            <a:off x="1904871" y="2178753"/>
            <a:ext cx="9826877" cy="923330"/>
          </a:xfrm>
          <a:prstGeom prst="rect">
            <a:avLst/>
          </a:prstGeom>
          <a:noFill/>
        </p:spPr>
        <p:txBody>
          <a:bodyPr wrap="square" rtlCol="0">
            <a:spAutoFit/>
          </a:bodyPr>
          <a:lstStyle/>
          <a:p>
            <a:r>
              <a:rPr lang="ru-RU" dirty="0" smtClean="0">
                <a:latin typeface="Arial" panose="020B0604020202020204" pitchFamily="34" charset="0"/>
              </a:rPr>
              <a:t>Заключение цифрового контракта не означает, что более нет необходимости прикладывать стандартный файл с проектом контракта к извещению и прикладывать файл контракта к цифровому контракту</a:t>
            </a:r>
            <a:endParaRPr lang="ru-RU" dirty="0">
              <a:latin typeface="Arial" panose="020B0604020202020204" pitchFamily="34" charset="0"/>
            </a:endParaRPr>
          </a:p>
        </p:txBody>
      </p:sp>
      <p:sp>
        <p:nvSpPr>
          <p:cNvPr id="12" name="TextBox 11"/>
          <p:cNvSpPr txBox="1"/>
          <p:nvPr/>
        </p:nvSpPr>
        <p:spPr>
          <a:xfrm>
            <a:off x="1904870" y="3466303"/>
            <a:ext cx="9826877" cy="1754326"/>
          </a:xfrm>
          <a:prstGeom prst="rect">
            <a:avLst/>
          </a:prstGeom>
          <a:noFill/>
        </p:spPr>
        <p:txBody>
          <a:bodyPr wrap="square" rtlCol="0">
            <a:spAutoFit/>
          </a:bodyPr>
          <a:lstStyle/>
          <a:p>
            <a:r>
              <a:rPr lang="ru-RU" dirty="0" smtClean="0">
                <a:latin typeface="Arial" panose="020B0604020202020204" pitchFamily="34" charset="0"/>
              </a:rPr>
              <a:t>При заключении цифрового контракта цена единицы товара определяется автоматически с точностью до 11 знаков после запятой. Если это контракт «с объемом», то впоследствии, после его заключения, можно подписать дополнительное соглашение, снизить стоимость и «отбросить» лишние копейки. Если контракт «без объема», то придется его исполнять на заданных </a:t>
            </a:r>
            <a:r>
              <a:rPr lang="ru-RU" dirty="0">
                <a:latin typeface="Arial" panose="020B0604020202020204" pitchFamily="34" charset="0"/>
              </a:rPr>
              <a:t>условиях (Приказ ФНС РФ от 19.12.2018 № ММВ-7-15/820</a:t>
            </a:r>
            <a:r>
              <a:rPr lang="ru-RU" dirty="0" smtClean="0">
                <a:latin typeface="Arial" panose="020B0604020202020204" pitchFamily="34" charset="0"/>
              </a:rPr>
              <a:t>@)</a:t>
            </a:r>
            <a:endParaRPr lang="ru-RU" dirty="0">
              <a:latin typeface="Arial" panose="020B0604020202020204" pitchFamily="34" charset="0"/>
            </a:endParaRPr>
          </a:p>
        </p:txBody>
      </p:sp>
      <p:sp>
        <p:nvSpPr>
          <p:cNvPr id="4" name="TextBox 3"/>
          <p:cNvSpPr txBox="1"/>
          <p:nvPr/>
        </p:nvSpPr>
        <p:spPr>
          <a:xfrm>
            <a:off x="1904873" y="5584849"/>
            <a:ext cx="9936605" cy="1200329"/>
          </a:xfrm>
          <a:prstGeom prst="rect">
            <a:avLst/>
          </a:prstGeom>
          <a:noFill/>
        </p:spPr>
        <p:txBody>
          <a:bodyPr wrap="square" rtlCol="0">
            <a:spAutoFit/>
          </a:bodyPr>
          <a:lstStyle/>
          <a:p>
            <a:r>
              <a:rPr lang="ru-RU" dirty="0" smtClean="0">
                <a:latin typeface="Arial" panose="020B0604020202020204" pitchFamily="34" charset="0"/>
              </a:rPr>
              <a:t>Сведения об участнике загружаются в цифровой контракт автоматически, из карточки ЕРУЗ на дату формирования проекта такого контракта. Тот факт, что на первой странице цифрового контракта почти всегда указан руководитель юридического лица, не отменяет легитимности подписания контракта любым уполномоченным сотрудником организации</a:t>
            </a:r>
            <a:endParaRPr lang="ru-RU" dirty="0">
              <a:latin typeface="Arial" panose="020B0604020202020204" pitchFamily="34" charset="0"/>
            </a:endParaRPr>
          </a:p>
        </p:txBody>
      </p:sp>
      <p:pic>
        <p:nvPicPr>
          <p:cNvPr id="5" name="Рисунок 4"/>
          <p:cNvPicPr>
            <a:picLocks noChangeAspect="1"/>
          </p:cNvPicPr>
          <p:nvPr/>
        </p:nvPicPr>
        <p:blipFill>
          <a:blip r:embed="rId3"/>
          <a:stretch>
            <a:fillRect/>
          </a:stretch>
        </p:blipFill>
        <p:spPr>
          <a:xfrm>
            <a:off x="317455" y="1954558"/>
            <a:ext cx="1371719" cy="1371719"/>
          </a:xfrm>
          <a:prstGeom prst="rect">
            <a:avLst/>
          </a:prstGeom>
        </p:spPr>
      </p:pic>
      <p:pic>
        <p:nvPicPr>
          <p:cNvPr id="17" name="Рисунок 16"/>
          <p:cNvPicPr>
            <a:picLocks noChangeAspect="1"/>
          </p:cNvPicPr>
          <p:nvPr/>
        </p:nvPicPr>
        <p:blipFill>
          <a:blip r:embed="rId3"/>
          <a:stretch>
            <a:fillRect/>
          </a:stretch>
        </p:blipFill>
        <p:spPr>
          <a:xfrm>
            <a:off x="267896" y="4065162"/>
            <a:ext cx="1371719" cy="1371719"/>
          </a:xfrm>
          <a:prstGeom prst="rect">
            <a:avLst/>
          </a:prstGeom>
        </p:spPr>
      </p:pic>
      <p:pic>
        <p:nvPicPr>
          <p:cNvPr id="18" name="Рисунок 17"/>
          <p:cNvPicPr>
            <a:picLocks noChangeAspect="1"/>
          </p:cNvPicPr>
          <p:nvPr/>
        </p:nvPicPr>
        <p:blipFill>
          <a:blip r:embed="rId3"/>
          <a:stretch>
            <a:fillRect/>
          </a:stretch>
        </p:blipFill>
        <p:spPr>
          <a:xfrm>
            <a:off x="317455" y="5658056"/>
            <a:ext cx="1371719" cy="1371719"/>
          </a:xfrm>
          <a:prstGeom prst="rect">
            <a:avLst/>
          </a:prstGeom>
        </p:spPr>
      </p:pic>
    </p:spTree>
    <p:extLst>
      <p:ext uri="{BB962C8B-B14F-4D97-AF65-F5344CB8AC3E}">
        <p14:creationId xmlns:p14="http://schemas.microsoft.com/office/powerpoint/2010/main" val="425093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10" name="Рисунок 9"/>
          <p:cNvPicPr/>
          <p:nvPr/>
        </p:nvPicPr>
        <p:blipFill>
          <a:blip r:embed="rId3">
            <a:extLst>
              <a:ext uri="{28A0092B-C50C-407E-A947-70E740481C1C}">
                <a14:useLocalDpi xmlns:a14="http://schemas.microsoft.com/office/drawing/2010/main" val="0"/>
              </a:ext>
            </a:extLst>
          </a:blip>
          <a:srcRect/>
          <a:stretch>
            <a:fillRect/>
          </a:stretch>
        </p:blipFill>
        <p:spPr bwMode="auto">
          <a:xfrm>
            <a:off x="2875026" y="128016"/>
            <a:ext cx="8591550" cy="6521339"/>
          </a:xfrm>
          <a:prstGeom prst="rect">
            <a:avLst/>
          </a:prstGeom>
          <a:noFill/>
          <a:ln>
            <a:noFill/>
          </a:ln>
        </p:spPr>
      </p:pic>
      <p:sp>
        <p:nvSpPr>
          <p:cNvPr id="6" name="Прямоугольник 5"/>
          <p:cNvSpPr/>
          <p:nvPr/>
        </p:nvSpPr>
        <p:spPr>
          <a:xfrm>
            <a:off x="2999232" y="1060704"/>
            <a:ext cx="8284464" cy="329184"/>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7223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179059" y="644186"/>
            <a:ext cx="6023370" cy="3048264"/>
          </a:xfrm>
          <a:prstGeom prst="rect">
            <a:avLst/>
          </a:prstGeom>
        </p:spPr>
      </p:pic>
      <p:sp>
        <p:nvSpPr>
          <p:cNvPr id="4" name="Прямоугольник 3"/>
          <p:cNvSpPr/>
          <p:nvPr/>
        </p:nvSpPr>
        <p:spPr>
          <a:xfrm>
            <a:off x="2179059" y="3145536"/>
            <a:ext cx="5959101" cy="546914"/>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4"/>
          <a:stretch>
            <a:fillRect/>
          </a:stretch>
        </p:blipFill>
        <p:spPr>
          <a:xfrm>
            <a:off x="2060187" y="4475415"/>
            <a:ext cx="9771516" cy="1824801"/>
          </a:xfrm>
          <a:prstGeom prst="rect">
            <a:avLst/>
          </a:prstGeom>
        </p:spPr>
      </p:pic>
      <p:sp>
        <p:nvSpPr>
          <p:cNvPr id="7" name="Прямоугольник 6"/>
          <p:cNvSpPr/>
          <p:nvPr/>
        </p:nvSpPr>
        <p:spPr>
          <a:xfrm>
            <a:off x="2179059" y="5742432"/>
            <a:ext cx="2530101" cy="365760"/>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28915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6" name="Рисунок 5"/>
          <p:cNvPicPr>
            <a:picLocks noChangeAspect="1"/>
          </p:cNvPicPr>
          <p:nvPr/>
        </p:nvPicPr>
        <p:blipFill>
          <a:blip r:embed="rId3"/>
          <a:stretch>
            <a:fillRect/>
          </a:stretch>
        </p:blipFill>
        <p:spPr>
          <a:xfrm>
            <a:off x="2221642" y="1174242"/>
            <a:ext cx="9015438" cy="5135117"/>
          </a:xfrm>
          <a:prstGeom prst="rect">
            <a:avLst/>
          </a:prstGeom>
          <a:ln>
            <a:solidFill>
              <a:srgbClr val="009DDB"/>
            </a:solidFill>
          </a:ln>
        </p:spPr>
      </p:pic>
      <p:sp>
        <p:nvSpPr>
          <p:cNvPr id="3" name="Прямоугольник 2"/>
          <p:cNvSpPr/>
          <p:nvPr/>
        </p:nvSpPr>
        <p:spPr>
          <a:xfrm>
            <a:off x="2313432" y="4526280"/>
            <a:ext cx="8814816" cy="1655064"/>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6607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687987" y="835915"/>
            <a:ext cx="8041321" cy="5889246"/>
          </a:xfrm>
          <a:prstGeom prst="rect">
            <a:avLst/>
          </a:prstGeom>
          <a:ln>
            <a:solidFill>
              <a:srgbClr val="009DDB"/>
            </a:solidFill>
          </a:ln>
        </p:spPr>
      </p:pic>
      <p:sp>
        <p:nvSpPr>
          <p:cNvPr id="4" name="Прямоугольник 3"/>
          <p:cNvSpPr/>
          <p:nvPr/>
        </p:nvSpPr>
        <p:spPr>
          <a:xfrm>
            <a:off x="9930384" y="2185416"/>
            <a:ext cx="2139696" cy="1207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Сведения заполняются согласно данным из ЕРУЗ</a:t>
            </a:r>
            <a:endParaRPr lang="ru-RU" dirty="0"/>
          </a:p>
        </p:txBody>
      </p:sp>
    </p:spTree>
    <p:extLst>
      <p:ext uri="{BB962C8B-B14F-4D97-AF65-F5344CB8AC3E}">
        <p14:creationId xmlns:p14="http://schemas.microsoft.com/office/powerpoint/2010/main" val="110538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3959003" y="0"/>
            <a:ext cx="8041321" cy="5889246"/>
          </a:xfrm>
          <a:prstGeom prst="rect">
            <a:avLst/>
          </a:prstGeom>
          <a:ln>
            <a:solidFill>
              <a:srgbClr val="009DDB"/>
            </a:solidFill>
          </a:ln>
        </p:spPr>
      </p:pic>
      <p:pic>
        <p:nvPicPr>
          <p:cNvPr id="4" name="Рисунок 3"/>
          <p:cNvPicPr>
            <a:picLocks noChangeAspect="1"/>
          </p:cNvPicPr>
          <p:nvPr/>
        </p:nvPicPr>
        <p:blipFill>
          <a:blip r:embed="rId4"/>
          <a:stretch>
            <a:fillRect/>
          </a:stretch>
        </p:blipFill>
        <p:spPr>
          <a:xfrm>
            <a:off x="2462441" y="5609593"/>
            <a:ext cx="7907197" cy="1012024"/>
          </a:xfrm>
          <a:prstGeom prst="rect">
            <a:avLst/>
          </a:prstGeom>
          <a:solidFill>
            <a:schemeClr val="bg1"/>
          </a:solidFill>
          <a:ln w="38100">
            <a:solidFill>
              <a:srgbClr val="FF7000"/>
            </a:solidFill>
          </a:ln>
        </p:spPr>
      </p:pic>
      <p:sp>
        <p:nvSpPr>
          <p:cNvPr id="5" name="Прямоугольник 4"/>
          <p:cNvSpPr/>
          <p:nvPr/>
        </p:nvSpPr>
        <p:spPr>
          <a:xfrm>
            <a:off x="4069080" y="2944623"/>
            <a:ext cx="7808976" cy="46608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3775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3459143758"/>
              </p:ext>
            </p:extLst>
          </p:nvPr>
        </p:nvGraphicFramePr>
        <p:xfrm>
          <a:off x="609600" y="1506583"/>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8090263" y="1506583"/>
            <a:ext cx="3718560" cy="468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ru-RU" dirty="0" smtClean="0"/>
              <a:t>Размещение ООЗ в структуре не отменяет размещение ООЗ в файле</a:t>
            </a:r>
          </a:p>
          <a:p>
            <a:pPr marL="342900" indent="-342900" algn="ctr">
              <a:buAutoNum type="arabicPeriod"/>
            </a:pPr>
            <a:endParaRPr lang="ru-RU" dirty="0"/>
          </a:p>
          <a:p>
            <a:pPr marL="342900" indent="-342900" algn="ctr">
              <a:buAutoNum type="arabicPeriod"/>
            </a:pPr>
            <a:r>
              <a:rPr lang="ru-RU" dirty="0" smtClean="0"/>
              <a:t>Размещение инструкции в ЕИС не отменяет размещение ее в файле</a:t>
            </a:r>
          </a:p>
          <a:p>
            <a:pPr marL="342900" indent="-342900" algn="ctr">
              <a:buAutoNum type="arabicPeriod"/>
            </a:pPr>
            <a:endParaRPr lang="ru-RU" dirty="0"/>
          </a:p>
          <a:p>
            <a:pPr marL="342900" indent="-342900" algn="ctr">
              <a:buAutoNum type="arabicPeriod"/>
            </a:pPr>
            <a:r>
              <a:rPr lang="ru-RU" dirty="0" smtClean="0"/>
              <a:t>Положениями инструкции следует предусмотреть, что будет происходить с «прикрепленными» файлами (комиссия их не рассматривает/</a:t>
            </a:r>
            <a:r>
              <a:rPr lang="ru-RU" b="1" u="sng" dirty="0" smtClean="0"/>
              <a:t>комиссия рассматривает и отклоняет за противоречие</a:t>
            </a:r>
            <a:r>
              <a:rPr lang="ru-RU" dirty="0" smtClean="0"/>
              <a:t>)</a:t>
            </a:r>
            <a:endParaRPr lang="ru-RU" dirty="0"/>
          </a:p>
        </p:txBody>
      </p:sp>
      <p:sp>
        <p:nvSpPr>
          <p:cNvPr id="8" name="Прямоугольник 7"/>
          <p:cNvSpPr/>
          <p:nvPr/>
        </p:nvSpPr>
        <p:spPr>
          <a:xfrm>
            <a:off x="266293" y="6392091"/>
            <a:ext cx="11507696" cy="357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Казначейство предупреждает, что обоснование указания </a:t>
            </a:r>
            <a:r>
              <a:rPr lang="ru-RU" sz="1400" dirty="0" err="1" smtClean="0"/>
              <a:t>доп</a:t>
            </a:r>
            <a:r>
              <a:rPr lang="ru-RU" sz="1400" dirty="0" smtClean="0"/>
              <a:t> характеристик также будет реализовано в структуре!</a:t>
            </a:r>
            <a:endParaRPr lang="ru-RU" sz="1400" dirty="0"/>
          </a:p>
        </p:txBody>
      </p:sp>
    </p:spTree>
    <p:extLst>
      <p:ext uri="{BB962C8B-B14F-4D97-AF65-F5344CB8AC3E}">
        <p14:creationId xmlns:p14="http://schemas.microsoft.com/office/powerpoint/2010/main" val="346646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6" name="Рисунок 5"/>
          <p:cNvPicPr>
            <a:picLocks noChangeAspect="1"/>
          </p:cNvPicPr>
          <p:nvPr/>
        </p:nvPicPr>
        <p:blipFill>
          <a:blip r:embed="rId3"/>
          <a:stretch>
            <a:fillRect/>
          </a:stretch>
        </p:blipFill>
        <p:spPr>
          <a:xfrm>
            <a:off x="2322083" y="1505544"/>
            <a:ext cx="9158088" cy="4355760"/>
          </a:xfrm>
          <a:prstGeom prst="rect">
            <a:avLst/>
          </a:prstGeom>
          <a:ln>
            <a:solidFill>
              <a:srgbClr val="009DDB"/>
            </a:solidFill>
          </a:ln>
        </p:spPr>
      </p:pic>
      <p:sp>
        <p:nvSpPr>
          <p:cNvPr id="5" name="Прямоугольник 4"/>
          <p:cNvSpPr/>
          <p:nvPr/>
        </p:nvSpPr>
        <p:spPr>
          <a:xfrm>
            <a:off x="2450592" y="4517391"/>
            <a:ext cx="8933688" cy="466089"/>
          </a:xfrm>
          <a:prstGeom prst="rect">
            <a:avLst/>
          </a:prstGeom>
          <a:noFill/>
          <a:ln w="3810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12190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2223893"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431954" y="2126304"/>
            <a:ext cx="8077900" cy="2658086"/>
          </a:xfrm>
          <a:prstGeom prst="rect">
            <a:avLst/>
          </a:prstGeom>
        </p:spPr>
      </p:pic>
      <p:sp>
        <p:nvSpPr>
          <p:cNvPr id="4" name="Прямоугольник 3"/>
          <p:cNvSpPr/>
          <p:nvPr/>
        </p:nvSpPr>
        <p:spPr>
          <a:xfrm>
            <a:off x="3493008" y="835915"/>
            <a:ext cx="8485632" cy="996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Предмет контракта «тянется» из извещения о проведении закупки и не подлежит изменению. Только в случае достаточного обоснования через службу поддержки ЕИС</a:t>
            </a:r>
            <a:endParaRPr lang="ru-RU" dirty="0"/>
          </a:p>
        </p:txBody>
      </p:sp>
      <p:pic>
        <p:nvPicPr>
          <p:cNvPr id="6" name="Рисунок 5"/>
          <p:cNvPicPr>
            <a:picLocks noChangeAspect="1"/>
          </p:cNvPicPr>
          <p:nvPr/>
        </p:nvPicPr>
        <p:blipFill>
          <a:blip r:embed="rId4"/>
          <a:stretch>
            <a:fillRect/>
          </a:stretch>
        </p:blipFill>
        <p:spPr>
          <a:xfrm>
            <a:off x="7894083" y="4841714"/>
            <a:ext cx="3847050" cy="726600"/>
          </a:xfrm>
          <a:prstGeom prst="rect">
            <a:avLst/>
          </a:prstGeom>
          <a:ln w="38100">
            <a:solidFill>
              <a:srgbClr val="FF7000"/>
            </a:solidFill>
          </a:ln>
        </p:spPr>
      </p:pic>
      <p:sp>
        <p:nvSpPr>
          <p:cNvPr id="8" name="Стрелка вниз 7"/>
          <p:cNvSpPr/>
          <p:nvPr/>
        </p:nvSpPr>
        <p:spPr>
          <a:xfrm rot="10800000">
            <a:off x="8852916" y="4506232"/>
            <a:ext cx="393192" cy="356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5301996" y="1947996"/>
            <a:ext cx="393192" cy="356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a:picLocks noChangeAspect="1"/>
          </p:cNvPicPr>
          <p:nvPr/>
        </p:nvPicPr>
        <p:blipFill>
          <a:blip r:embed="rId5"/>
          <a:stretch>
            <a:fillRect/>
          </a:stretch>
        </p:blipFill>
        <p:spPr>
          <a:xfrm>
            <a:off x="1482496" y="5078083"/>
            <a:ext cx="5770576" cy="547833"/>
          </a:xfrm>
          <a:prstGeom prst="rect">
            <a:avLst/>
          </a:prstGeom>
          <a:ln w="38100">
            <a:solidFill>
              <a:srgbClr val="004065"/>
            </a:solidFill>
          </a:ln>
        </p:spPr>
      </p:pic>
      <p:pic>
        <p:nvPicPr>
          <p:cNvPr id="13" name="Рисунок 12"/>
          <p:cNvPicPr>
            <a:picLocks noChangeAspect="1"/>
          </p:cNvPicPr>
          <p:nvPr/>
        </p:nvPicPr>
        <p:blipFill>
          <a:blip r:embed="rId6"/>
          <a:stretch>
            <a:fillRect/>
          </a:stretch>
        </p:blipFill>
        <p:spPr>
          <a:xfrm>
            <a:off x="1482496" y="5816330"/>
            <a:ext cx="5770576" cy="622800"/>
          </a:xfrm>
          <a:prstGeom prst="rect">
            <a:avLst/>
          </a:prstGeom>
          <a:ln w="38100">
            <a:solidFill>
              <a:srgbClr val="004065"/>
            </a:solidFill>
          </a:ln>
        </p:spPr>
      </p:pic>
    </p:spTree>
    <p:extLst>
      <p:ext uri="{BB962C8B-B14F-4D97-AF65-F5344CB8AC3E}">
        <p14:creationId xmlns:p14="http://schemas.microsoft.com/office/powerpoint/2010/main" val="161409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4" name="Рисунок 3"/>
          <p:cNvPicPr>
            <a:picLocks noChangeAspect="1"/>
          </p:cNvPicPr>
          <p:nvPr/>
        </p:nvPicPr>
        <p:blipFill>
          <a:blip r:embed="rId3"/>
          <a:stretch>
            <a:fillRect/>
          </a:stretch>
        </p:blipFill>
        <p:spPr>
          <a:xfrm>
            <a:off x="2066051" y="768097"/>
            <a:ext cx="7526005" cy="4324052"/>
          </a:xfrm>
          <a:prstGeom prst="rect">
            <a:avLst/>
          </a:prstGeom>
          <a:ln>
            <a:solidFill>
              <a:srgbClr val="009DDB"/>
            </a:solidFill>
          </a:ln>
        </p:spPr>
      </p:pic>
      <p:pic>
        <p:nvPicPr>
          <p:cNvPr id="5" name="Рисунок 4"/>
          <p:cNvPicPr>
            <a:picLocks noChangeAspect="1"/>
          </p:cNvPicPr>
          <p:nvPr/>
        </p:nvPicPr>
        <p:blipFill>
          <a:blip r:embed="rId4"/>
          <a:stretch>
            <a:fillRect/>
          </a:stretch>
        </p:blipFill>
        <p:spPr>
          <a:xfrm>
            <a:off x="3382930" y="2895257"/>
            <a:ext cx="8059611" cy="3962743"/>
          </a:xfrm>
          <a:prstGeom prst="rect">
            <a:avLst/>
          </a:prstGeom>
          <a:ln>
            <a:solidFill>
              <a:srgbClr val="009DDB"/>
            </a:solidFill>
          </a:ln>
        </p:spPr>
      </p:pic>
    </p:spTree>
    <p:extLst>
      <p:ext uri="{BB962C8B-B14F-4D97-AF65-F5344CB8AC3E}">
        <p14:creationId xmlns:p14="http://schemas.microsoft.com/office/powerpoint/2010/main" val="43847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751994" y="1450336"/>
            <a:ext cx="8059611" cy="4676037"/>
          </a:xfrm>
          <a:prstGeom prst="rect">
            <a:avLst/>
          </a:prstGeom>
          <a:ln>
            <a:solidFill>
              <a:srgbClr val="009DDB"/>
            </a:solidFill>
          </a:ln>
        </p:spPr>
      </p:pic>
    </p:spTree>
    <p:extLst>
      <p:ext uri="{BB962C8B-B14F-4D97-AF65-F5344CB8AC3E}">
        <p14:creationId xmlns:p14="http://schemas.microsoft.com/office/powerpoint/2010/main" val="392745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4" name="Рисунок 3"/>
          <p:cNvPicPr>
            <a:picLocks noChangeAspect="1"/>
          </p:cNvPicPr>
          <p:nvPr/>
        </p:nvPicPr>
        <p:blipFill>
          <a:blip r:embed="rId3"/>
          <a:stretch>
            <a:fillRect/>
          </a:stretch>
        </p:blipFill>
        <p:spPr>
          <a:xfrm>
            <a:off x="2082960" y="899923"/>
            <a:ext cx="8023031" cy="4389500"/>
          </a:xfrm>
          <a:prstGeom prst="rect">
            <a:avLst/>
          </a:prstGeom>
          <a:ln>
            <a:solidFill>
              <a:srgbClr val="009DDB"/>
            </a:solidFill>
          </a:ln>
        </p:spPr>
      </p:pic>
      <p:sp>
        <p:nvSpPr>
          <p:cNvPr id="5" name="Стрелка вправо 4"/>
          <p:cNvSpPr/>
          <p:nvPr/>
        </p:nvSpPr>
        <p:spPr>
          <a:xfrm rot="18465955">
            <a:off x="1952475" y="3987993"/>
            <a:ext cx="3299431" cy="3138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151539" y="5552075"/>
            <a:ext cx="4898485"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Цена определена автоматически с точностью до 11 знаков после запятой. Если закупка «без объема» - поля не редактируются</a:t>
            </a:r>
            <a:endParaRPr lang="ru-RU" dirty="0"/>
          </a:p>
        </p:txBody>
      </p:sp>
      <p:sp>
        <p:nvSpPr>
          <p:cNvPr id="7" name="Прямоугольник 6"/>
          <p:cNvSpPr/>
          <p:nvPr/>
        </p:nvSpPr>
        <p:spPr>
          <a:xfrm>
            <a:off x="7293515" y="151930"/>
            <a:ext cx="4898485" cy="1188720"/>
          </a:xfrm>
          <a:prstGeom prst="rect">
            <a:avLst/>
          </a:prstGeom>
          <a:solidFill>
            <a:srgbClr val="0040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Если закупка «с объемом» и с несколькими товарными позициями, то через корректировку общей цены по позиции можно пересчитать цену за единицу, перераспределив, таким образом, цены внутри контракта</a:t>
            </a:r>
            <a:endParaRPr lang="ru-RU" sz="1400" dirty="0"/>
          </a:p>
        </p:txBody>
      </p:sp>
      <p:sp>
        <p:nvSpPr>
          <p:cNvPr id="3" name="Прямоугольник 2"/>
          <p:cNvSpPr/>
          <p:nvPr/>
        </p:nvSpPr>
        <p:spPr>
          <a:xfrm>
            <a:off x="10239165" y="1133856"/>
            <a:ext cx="1819661" cy="2181180"/>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Письмо Минфина России от 18.03.2024 г. 24-06-06/24003 "О рассмотрении обращения" </a:t>
            </a:r>
          </a:p>
        </p:txBody>
      </p:sp>
      <p:sp>
        <p:nvSpPr>
          <p:cNvPr id="10" name="Стрелка вправо 9"/>
          <p:cNvSpPr/>
          <p:nvPr/>
        </p:nvSpPr>
        <p:spPr>
          <a:xfrm rot="7959209">
            <a:off x="6862948" y="2207344"/>
            <a:ext cx="2411744" cy="328952"/>
          </a:xfrm>
          <a:prstGeom prst="rightArrow">
            <a:avLst/>
          </a:prstGeom>
          <a:solidFill>
            <a:srgbClr val="00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1082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550683" y="976389"/>
            <a:ext cx="8096190" cy="2487384"/>
          </a:xfrm>
          <a:prstGeom prst="rect">
            <a:avLst/>
          </a:prstGeom>
          <a:ln>
            <a:solidFill>
              <a:srgbClr val="009DDB"/>
            </a:solidFill>
          </a:ln>
        </p:spPr>
      </p:pic>
      <p:pic>
        <p:nvPicPr>
          <p:cNvPr id="5" name="Рисунок 4"/>
          <p:cNvPicPr>
            <a:picLocks noChangeAspect="1"/>
          </p:cNvPicPr>
          <p:nvPr/>
        </p:nvPicPr>
        <p:blipFill>
          <a:blip r:embed="rId4"/>
          <a:stretch>
            <a:fillRect/>
          </a:stretch>
        </p:blipFill>
        <p:spPr>
          <a:xfrm>
            <a:off x="2550683" y="5133516"/>
            <a:ext cx="8096190" cy="1255885"/>
          </a:xfrm>
          <a:prstGeom prst="rect">
            <a:avLst/>
          </a:prstGeom>
          <a:ln>
            <a:solidFill>
              <a:srgbClr val="009DDB"/>
            </a:solidFill>
          </a:ln>
        </p:spPr>
      </p:pic>
      <p:sp>
        <p:nvSpPr>
          <p:cNvPr id="4" name="Прямоугольник 3"/>
          <p:cNvSpPr/>
          <p:nvPr/>
        </p:nvSpPr>
        <p:spPr>
          <a:xfrm>
            <a:off x="2550683" y="3788355"/>
            <a:ext cx="8096189" cy="1200329"/>
          </a:xfrm>
          <a:prstGeom prst="rect">
            <a:avLst/>
          </a:prstGeom>
          <a:solidFill>
            <a:srgbClr val="0A5CAC"/>
          </a:solidFill>
        </p:spPr>
        <p:txBody>
          <a:bodyPr wrap="square">
            <a:spAutoFit/>
          </a:bodyPr>
          <a:lstStyle/>
          <a:p>
            <a:pPr algn="ctr"/>
            <a:r>
              <a:rPr lang="ru-RU" dirty="0" smtClean="0">
                <a:solidFill>
                  <a:schemeClr val="bg1"/>
                </a:solidFill>
                <a:latin typeface="Calibri" panose="020F0502020204030204" pitchFamily="34" charset="0"/>
                <a:cs typeface="Calibri" panose="020F0502020204030204" pitchFamily="34" charset="0"/>
              </a:rPr>
              <a:t>Сведения о сроках исполнения контракта, в том числе об этапах наследуются из извещения. Изменить их на этапе формирования контракта невозможно. Исключение – служба поддержки ЕИС, например, на основании предписания ФАС</a:t>
            </a:r>
            <a:endParaRPr lang="ru-RU"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552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4" name="Рисунок 3"/>
          <p:cNvPicPr>
            <a:picLocks noChangeAspect="1"/>
          </p:cNvPicPr>
          <p:nvPr/>
        </p:nvPicPr>
        <p:blipFill>
          <a:blip r:embed="rId3"/>
          <a:stretch>
            <a:fillRect/>
          </a:stretch>
        </p:blipFill>
        <p:spPr>
          <a:xfrm>
            <a:off x="2550683" y="1005290"/>
            <a:ext cx="8108383" cy="5566130"/>
          </a:xfrm>
          <a:prstGeom prst="rect">
            <a:avLst/>
          </a:prstGeom>
          <a:ln>
            <a:solidFill>
              <a:srgbClr val="009DDB"/>
            </a:solidFill>
          </a:ln>
        </p:spPr>
      </p:pic>
    </p:spTree>
    <p:extLst>
      <p:ext uri="{BB962C8B-B14F-4D97-AF65-F5344CB8AC3E}">
        <p14:creationId xmlns:p14="http://schemas.microsoft.com/office/powerpoint/2010/main" val="231182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2550683" y="1022794"/>
            <a:ext cx="8067675" cy="5324475"/>
          </a:xfrm>
          <a:prstGeom prst="rect">
            <a:avLst/>
          </a:prstGeom>
          <a:noFill/>
          <a:ln>
            <a:solidFill>
              <a:srgbClr val="009DDB"/>
            </a:solidFill>
          </a:ln>
        </p:spPr>
      </p:pic>
    </p:spTree>
    <p:extLst>
      <p:ext uri="{BB962C8B-B14F-4D97-AF65-F5344CB8AC3E}">
        <p14:creationId xmlns:p14="http://schemas.microsoft.com/office/powerpoint/2010/main" val="14320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550683" y="935497"/>
            <a:ext cx="8163252" cy="5499069"/>
          </a:xfrm>
          <a:prstGeom prst="rect">
            <a:avLst/>
          </a:prstGeom>
          <a:ln>
            <a:solidFill>
              <a:srgbClr val="009DDB"/>
            </a:solidFill>
          </a:ln>
        </p:spPr>
      </p:pic>
      <p:pic>
        <p:nvPicPr>
          <p:cNvPr id="4" name="Рисунок 3"/>
          <p:cNvPicPr>
            <a:picLocks noChangeAspect="1"/>
          </p:cNvPicPr>
          <p:nvPr/>
        </p:nvPicPr>
        <p:blipFill>
          <a:blip r:embed="rId4"/>
          <a:stretch>
            <a:fillRect/>
          </a:stretch>
        </p:blipFill>
        <p:spPr>
          <a:xfrm>
            <a:off x="2642616" y="1621514"/>
            <a:ext cx="7964424" cy="618766"/>
          </a:xfrm>
          <a:prstGeom prst="rect">
            <a:avLst/>
          </a:prstGeom>
        </p:spPr>
      </p:pic>
      <p:pic>
        <p:nvPicPr>
          <p:cNvPr id="6" name="Рисунок 5"/>
          <p:cNvPicPr>
            <a:picLocks noChangeAspect="1"/>
          </p:cNvPicPr>
          <p:nvPr/>
        </p:nvPicPr>
        <p:blipFill>
          <a:blip r:embed="rId4"/>
          <a:stretch>
            <a:fillRect/>
          </a:stretch>
        </p:blipFill>
        <p:spPr>
          <a:xfrm>
            <a:off x="2650097" y="2531591"/>
            <a:ext cx="3805567" cy="504217"/>
          </a:xfrm>
          <a:prstGeom prst="rect">
            <a:avLst/>
          </a:prstGeom>
        </p:spPr>
      </p:pic>
      <p:sp>
        <p:nvSpPr>
          <p:cNvPr id="5" name="Стрелка вниз 4"/>
          <p:cNvSpPr/>
          <p:nvPr/>
        </p:nvSpPr>
        <p:spPr>
          <a:xfrm rot="7050344">
            <a:off x="6623164" y="2688553"/>
            <a:ext cx="493776" cy="475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7284442" y="2756429"/>
            <a:ext cx="4907558" cy="5774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Изменение возможно только после обращения в службу поддержки ЕИС</a:t>
            </a:r>
            <a:endParaRPr lang="ru-RU" dirty="0"/>
          </a:p>
        </p:txBody>
      </p:sp>
    </p:spTree>
    <p:extLst>
      <p:ext uri="{BB962C8B-B14F-4D97-AF65-F5344CB8AC3E}">
        <p14:creationId xmlns:p14="http://schemas.microsoft.com/office/powerpoint/2010/main" val="1861603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2807589" y="835915"/>
            <a:ext cx="8058150" cy="4429125"/>
          </a:xfrm>
          <a:prstGeom prst="rect">
            <a:avLst/>
          </a:prstGeom>
          <a:noFill/>
          <a:ln>
            <a:solidFill>
              <a:srgbClr val="009DDB"/>
            </a:solidFill>
          </a:ln>
        </p:spPr>
      </p:pic>
      <p:sp>
        <p:nvSpPr>
          <p:cNvPr id="3" name="Прямоугольник 2"/>
          <p:cNvSpPr/>
          <p:nvPr/>
        </p:nvSpPr>
        <p:spPr>
          <a:xfrm>
            <a:off x="2441448" y="5742432"/>
            <a:ext cx="873252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Реквизиты счет для уплаты неустоек (штрафов, пеней) или налогов не указываются при формировании </a:t>
            </a:r>
            <a:r>
              <a:rPr lang="ru-RU" dirty="0" smtClean="0"/>
              <a:t>Цифрового контракта. Соответствующие </a:t>
            </a:r>
            <a:r>
              <a:rPr lang="ru-RU" dirty="0" smtClean="0"/>
              <a:t>реквизиты </a:t>
            </a:r>
            <a:r>
              <a:rPr lang="ru-RU" dirty="0" smtClean="0"/>
              <a:t>заносятся только в реестр контрактов</a:t>
            </a:r>
            <a:endParaRPr lang="ru-RU" dirty="0"/>
          </a:p>
        </p:txBody>
      </p:sp>
    </p:spTree>
    <p:extLst>
      <p:ext uri="{BB962C8B-B14F-4D97-AF65-F5344CB8AC3E}">
        <p14:creationId xmlns:p14="http://schemas.microsoft.com/office/powerpoint/2010/main" val="149422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1510093930"/>
              </p:ext>
            </p:extLst>
          </p:nvPr>
        </p:nvGraphicFramePr>
        <p:xfrm>
          <a:off x="609600" y="1506583"/>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7698377" y="1506583"/>
            <a:ext cx="4110446" cy="468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ru-RU" dirty="0" smtClean="0"/>
              <a:t>Письмо ФК в ответ на запрос ДРКС КК от 29.11.2023 разъясняет, какая информация указывается в прикрепленном файле</a:t>
            </a:r>
          </a:p>
          <a:p>
            <a:pPr marL="342900" indent="-342900" algn="ctr">
              <a:buAutoNum type="arabicPeriod"/>
            </a:pPr>
            <a:endParaRPr lang="ru-RU" dirty="0" smtClean="0"/>
          </a:p>
          <a:p>
            <a:pPr marL="342900" indent="-342900" algn="ctr">
              <a:buAutoNum type="arabicPeriod"/>
            </a:pPr>
            <a:r>
              <a:rPr lang="ru-RU" dirty="0" smtClean="0"/>
              <a:t>В инструкции необходимо определить правовой статус «прикрепленных» файлов</a:t>
            </a:r>
          </a:p>
          <a:p>
            <a:pPr marL="342900" indent="-342900" algn="ctr">
              <a:buAutoNum type="arabicPeriod"/>
            </a:pPr>
            <a:endParaRPr lang="ru-RU" dirty="0"/>
          </a:p>
          <a:p>
            <a:pPr marL="342900" indent="-342900" algn="ctr">
              <a:buAutoNum type="arabicPeriod"/>
            </a:pPr>
            <a:r>
              <a:rPr lang="ru-RU" dirty="0" smtClean="0"/>
              <a:t>В инструкции необходимо раскрыть вопрос, что будет происходить с заявкой, если предложенная лекарственная форма будет не соответствовать ЕСКЛП (потому что будет приведена по ГРЛС)  </a:t>
            </a:r>
            <a:endParaRPr lang="ru-RU" dirty="0"/>
          </a:p>
        </p:txBody>
      </p:sp>
      <p:sp>
        <p:nvSpPr>
          <p:cNvPr id="2" name="Прямоугольник 1"/>
          <p:cNvSpPr/>
          <p:nvPr/>
        </p:nvSpPr>
        <p:spPr>
          <a:xfrm>
            <a:off x="609600" y="6327648"/>
            <a:ext cx="11199223" cy="530352"/>
          </a:xfrm>
          <a:prstGeom prst="rect">
            <a:avLst/>
          </a:prstGeom>
          <a:solidFill>
            <a:srgbClr val="FF7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 01.04.2024 принципиально изменится структура подачи заявки на ЛП!!!</a:t>
            </a:r>
            <a:endParaRPr lang="ru-RU" dirty="0"/>
          </a:p>
        </p:txBody>
      </p:sp>
    </p:spTree>
    <p:extLst>
      <p:ext uri="{BB962C8B-B14F-4D97-AF65-F5344CB8AC3E}">
        <p14:creationId xmlns:p14="http://schemas.microsoft.com/office/powerpoint/2010/main" val="194752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3" name="Рисунок 2"/>
          <p:cNvPicPr>
            <a:picLocks noChangeAspect="1"/>
          </p:cNvPicPr>
          <p:nvPr/>
        </p:nvPicPr>
        <p:blipFill>
          <a:blip r:embed="rId3"/>
          <a:stretch>
            <a:fillRect/>
          </a:stretch>
        </p:blipFill>
        <p:spPr>
          <a:xfrm>
            <a:off x="2468530" y="1529913"/>
            <a:ext cx="8077900" cy="4218798"/>
          </a:xfrm>
          <a:prstGeom prst="rect">
            <a:avLst/>
          </a:prstGeom>
          <a:ln>
            <a:solidFill>
              <a:srgbClr val="009DDB"/>
            </a:solidFill>
          </a:ln>
        </p:spPr>
      </p:pic>
    </p:spTree>
    <p:extLst>
      <p:ext uri="{BB962C8B-B14F-4D97-AF65-F5344CB8AC3E}">
        <p14:creationId xmlns:p14="http://schemas.microsoft.com/office/powerpoint/2010/main" val="330788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rot="16200000">
            <a:off x="-1397715" y="3422837"/>
            <a:ext cx="5904880" cy="731036"/>
          </a:xfrm>
          <a:solidFill>
            <a:srgbClr val="009DDB"/>
          </a:solidFill>
        </p:spPr>
        <p:txBody>
          <a:bodyPr>
            <a:normAutofit/>
          </a:bodyPr>
          <a:lstStyle/>
          <a:p>
            <a:pPr algn="ctr"/>
            <a:r>
              <a:rPr lang="ru-RU" sz="2000" b="1" dirty="0" smtClean="0">
                <a:solidFill>
                  <a:schemeClr val="bg1"/>
                </a:solidFill>
              </a:rPr>
              <a:t>Пошаговое формирование </a:t>
            </a:r>
            <a:br>
              <a:rPr lang="ru-RU" sz="2000" b="1" dirty="0" smtClean="0">
                <a:solidFill>
                  <a:schemeClr val="bg1"/>
                </a:solidFill>
              </a:rPr>
            </a:br>
            <a:r>
              <a:rPr lang="ru-RU" sz="2000" b="1" dirty="0" smtClean="0">
                <a:solidFill>
                  <a:schemeClr val="bg1"/>
                </a:solidFill>
              </a:rPr>
              <a:t>цифрового контракта</a:t>
            </a:r>
            <a:endParaRPr lang="ru-RU" sz="2000" b="1"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pic>
        <p:nvPicPr>
          <p:cNvPr id="5" name="Рисунок 4"/>
          <p:cNvPicPr>
            <a:picLocks noChangeAspect="1"/>
          </p:cNvPicPr>
          <p:nvPr/>
        </p:nvPicPr>
        <p:blipFill>
          <a:blip r:embed="rId3"/>
          <a:stretch>
            <a:fillRect/>
          </a:stretch>
        </p:blipFill>
        <p:spPr>
          <a:xfrm>
            <a:off x="2128313" y="764586"/>
            <a:ext cx="9694879" cy="4228090"/>
          </a:xfrm>
          <a:prstGeom prst="rect">
            <a:avLst/>
          </a:prstGeom>
        </p:spPr>
      </p:pic>
      <p:pic>
        <p:nvPicPr>
          <p:cNvPr id="6" name="Рисунок 5"/>
          <p:cNvPicPr>
            <a:picLocks noChangeAspect="1"/>
          </p:cNvPicPr>
          <p:nvPr/>
        </p:nvPicPr>
        <p:blipFill>
          <a:blip r:embed="rId4"/>
          <a:stretch>
            <a:fillRect/>
          </a:stretch>
        </p:blipFill>
        <p:spPr>
          <a:xfrm>
            <a:off x="4929001" y="3713295"/>
            <a:ext cx="6558526" cy="3027500"/>
          </a:xfrm>
          <a:prstGeom prst="rect">
            <a:avLst/>
          </a:prstGeom>
          <a:ln>
            <a:solidFill>
              <a:srgbClr val="004065"/>
            </a:solidFill>
          </a:ln>
        </p:spPr>
      </p:pic>
    </p:spTree>
    <p:extLst>
      <p:ext uri="{BB962C8B-B14F-4D97-AF65-F5344CB8AC3E}">
        <p14:creationId xmlns:p14="http://schemas.microsoft.com/office/powerpoint/2010/main" val="135142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5988670" y="416926"/>
            <a:ext cx="5904880" cy="731036"/>
          </a:xfrm>
          <a:solidFill>
            <a:srgbClr val="009DDB"/>
          </a:solidFill>
        </p:spPr>
        <p:txBody>
          <a:bodyPr>
            <a:normAutofit/>
          </a:bodyPr>
          <a:lstStyle/>
          <a:p>
            <a:pPr algn="ctr"/>
            <a:r>
              <a:rPr lang="ru-RU" sz="2000" b="1" dirty="0" smtClean="0">
                <a:solidFill>
                  <a:schemeClr val="bg1"/>
                </a:solidFill>
              </a:rPr>
              <a:t>Как выглядит предмет контракта, когда это медицинское изделие?</a:t>
            </a:r>
            <a:endParaRPr lang="ru-RU" sz="2000" b="1" dirty="0">
              <a:solidFill>
                <a:schemeClr val="bg1"/>
              </a:solidFill>
            </a:endParaRPr>
          </a:p>
        </p:txBody>
      </p:sp>
      <p:pic>
        <p:nvPicPr>
          <p:cNvPr id="7" name="Рисунок 6"/>
          <p:cNvPicPr>
            <a:picLocks noChangeAspect="1"/>
          </p:cNvPicPr>
          <p:nvPr/>
        </p:nvPicPr>
        <p:blipFill>
          <a:blip r:embed="rId3"/>
          <a:stretch>
            <a:fillRect/>
          </a:stretch>
        </p:blipFill>
        <p:spPr>
          <a:xfrm>
            <a:off x="294011" y="1521186"/>
            <a:ext cx="11599539" cy="4702332"/>
          </a:xfrm>
          <a:prstGeom prst="rect">
            <a:avLst/>
          </a:prstGeom>
        </p:spPr>
      </p:pic>
    </p:spTree>
    <p:extLst>
      <p:ext uri="{BB962C8B-B14F-4D97-AF65-F5344CB8AC3E}">
        <p14:creationId xmlns:p14="http://schemas.microsoft.com/office/powerpoint/2010/main" val="3718747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5988670" y="416926"/>
            <a:ext cx="5904880" cy="731036"/>
          </a:xfrm>
          <a:solidFill>
            <a:srgbClr val="009DDB"/>
          </a:solidFill>
        </p:spPr>
        <p:txBody>
          <a:bodyPr>
            <a:normAutofit/>
          </a:bodyPr>
          <a:lstStyle/>
          <a:p>
            <a:pPr algn="ctr"/>
            <a:r>
              <a:rPr lang="ru-RU" sz="2000" b="1" dirty="0" smtClean="0">
                <a:solidFill>
                  <a:schemeClr val="bg1"/>
                </a:solidFill>
              </a:rPr>
              <a:t>Как выглядит предмет контракта, когда это лекарственное средство?</a:t>
            </a:r>
            <a:endParaRPr lang="ru-RU" sz="2000" b="1" dirty="0">
              <a:solidFill>
                <a:schemeClr val="bg1"/>
              </a:solidFill>
            </a:endParaRPr>
          </a:p>
        </p:txBody>
      </p:sp>
      <p:pic>
        <p:nvPicPr>
          <p:cNvPr id="4" name="Рисунок 3"/>
          <p:cNvPicPr>
            <a:picLocks noChangeAspect="1"/>
          </p:cNvPicPr>
          <p:nvPr/>
        </p:nvPicPr>
        <p:blipFill>
          <a:blip r:embed="rId3"/>
          <a:stretch>
            <a:fillRect/>
          </a:stretch>
        </p:blipFill>
        <p:spPr>
          <a:xfrm>
            <a:off x="256943" y="1248882"/>
            <a:ext cx="11636607" cy="5397084"/>
          </a:xfrm>
          <a:prstGeom prst="rect">
            <a:avLst/>
          </a:prstGeom>
        </p:spPr>
      </p:pic>
    </p:spTree>
    <p:extLst>
      <p:ext uri="{BB962C8B-B14F-4D97-AF65-F5344CB8AC3E}">
        <p14:creationId xmlns:p14="http://schemas.microsoft.com/office/powerpoint/2010/main" val="189819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5988670" y="644186"/>
            <a:ext cx="5904880" cy="908954"/>
          </a:xfrm>
          <a:solidFill>
            <a:srgbClr val="009DDB"/>
          </a:solidFill>
        </p:spPr>
        <p:txBody>
          <a:bodyPr>
            <a:normAutofit fontScale="90000"/>
          </a:bodyPr>
          <a:lstStyle/>
          <a:p>
            <a:pPr algn="ctr"/>
            <a:r>
              <a:rPr lang="ru-RU" sz="2000" b="1" dirty="0" smtClean="0">
                <a:solidFill>
                  <a:schemeClr val="bg1"/>
                </a:solidFill>
              </a:rPr>
              <a:t>Как выглядит предмет контракта, когда это капитальный ремонт и заказчик не разместил структурированное описание объекта закупки?</a:t>
            </a:r>
            <a:endParaRPr lang="ru-RU" sz="2000" b="1" dirty="0">
              <a:solidFill>
                <a:schemeClr val="bg1"/>
              </a:solidFill>
            </a:endParaRPr>
          </a:p>
        </p:txBody>
      </p:sp>
      <p:pic>
        <p:nvPicPr>
          <p:cNvPr id="3" name="Рисунок 2"/>
          <p:cNvPicPr>
            <a:picLocks noChangeAspect="1"/>
          </p:cNvPicPr>
          <p:nvPr/>
        </p:nvPicPr>
        <p:blipFill>
          <a:blip r:embed="rId3"/>
          <a:stretch>
            <a:fillRect/>
          </a:stretch>
        </p:blipFill>
        <p:spPr>
          <a:xfrm>
            <a:off x="268319" y="2623603"/>
            <a:ext cx="11625231" cy="2674349"/>
          </a:xfrm>
          <a:prstGeom prst="rect">
            <a:avLst/>
          </a:prstGeom>
        </p:spPr>
      </p:pic>
    </p:spTree>
    <p:extLst>
      <p:ext uri="{BB962C8B-B14F-4D97-AF65-F5344CB8AC3E}">
        <p14:creationId xmlns:p14="http://schemas.microsoft.com/office/powerpoint/2010/main" val="354611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6105050" y="644186"/>
            <a:ext cx="5904880" cy="908954"/>
          </a:xfrm>
          <a:solidFill>
            <a:srgbClr val="009DDB"/>
          </a:solidFill>
        </p:spPr>
        <p:txBody>
          <a:bodyPr>
            <a:normAutofit/>
          </a:bodyPr>
          <a:lstStyle/>
          <a:p>
            <a:pPr algn="ctr"/>
            <a:r>
              <a:rPr lang="ru-RU" sz="2000" b="1" dirty="0" smtClean="0">
                <a:solidFill>
                  <a:schemeClr val="bg1"/>
                </a:solidFill>
              </a:rPr>
              <a:t>Как выглядит срок исполнения контракта, если контракт разделен на этапы?</a:t>
            </a:r>
            <a:endParaRPr lang="ru-RU" sz="2000" b="1" dirty="0">
              <a:solidFill>
                <a:schemeClr val="bg1"/>
              </a:solidFill>
            </a:endParaRPr>
          </a:p>
        </p:txBody>
      </p:sp>
      <p:pic>
        <p:nvPicPr>
          <p:cNvPr id="4" name="Рисунок 3"/>
          <p:cNvPicPr>
            <a:picLocks noChangeAspect="1"/>
          </p:cNvPicPr>
          <p:nvPr/>
        </p:nvPicPr>
        <p:blipFill>
          <a:blip r:embed="rId3"/>
          <a:stretch>
            <a:fillRect/>
          </a:stretch>
        </p:blipFill>
        <p:spPr>
          <a:xfrm>
            <a:off x="224287" y="2444434"/>
            <a:ext cx="11761527" cy="2706743"/>
          </a:xfrm>
          <a:prstGeom prst="rect">
            <a:avLst/>
          </a:prstGeom>
        </p:spPr>
      </p:pic>
    </p:spTree>
    <p:extLst>
      <p:ext uri="{BB962C8B-B14F-4D97-AF65-F5344CB8AC3E}">
        <p14:creationId xmlns:p14="http://schemas.microsoft.com/office/powerpoint/2010/main" val="389975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6105050" y="644186"/>
            <a:ext cx="5904880" cy="908954"/>
          </a:xfrm>
          <a:solidFill>
            <a:srgbClr val="009DDB"/>
          </a:solidFill>
        </p:spPr>
        <p:txBody>
          <a:bodyPr>
            <a:normAutofit/>
          </a:bodyPr>
          <a:lstStyle/>
          <a:p>
            <a:pPr algn="ctr"/>
            <a:r>
              <a:rPr lang="ru-RU" sz="2000" b="1" dirty="0" smtClean="0">
                <a:solidFill>
                  <a:schemeClr val="bg1"/>
                </a:solidFill>
              </a:rPr>
              <a:t>ЕИС версии 14.1 – какие новшества нас ожидают с 01.01.2024</a:t>
            </a:r>
            <a:endParaRPr lang="ru-RU" sz="2000" b="1" dirty="0">
              <a:solidFill>
                <a:schemeClr val="bg1"/>
              </a:solidFill>
            </a:endParaRPr>
          </a:p>
        </p:txBody>
      </p:sp>
      <p:sp>
        <p:nvSpPr>
          <p:cNvPr id="3" name="Прямоугольник 2"/>
          <p:cNvSpPr/>
          <p:nvPr/>
        </p:nvSpPr>
        <p:spPr>
          <a:xfrm>
            <a:off x="633774" y="2494062"/>
            <a:ext cx="10018985" cy="3139321"/>
          </a:xfrm>
          <a:prstGeom prst="rect">
            <a:avLst/>
          </a:prstGeom>
        </p:spPr>
        <p:txBody>
          <a:bodyPr wrap="square">
            <a:spAutoFit/>
          </a:bodyPr>
          <a:lstStyle/>
          <a:p>
            <a:pPr marL="285750" indent="-285750">
              <a:buFont typeface="Wingdings" panose="05000000000000000000" pitchFamily="2" charset="2"/>
              <a:buChar char="ü"/>
            </a:pPr>
            <a:r>
              <a:rPr lang="ru-RU" dirty="0" smtClean="0">
                <a:latin typeface="Arial" panose="020B0604020202020204" pitchFamily="34" charset="0"/>
                <a:cs typeface="Arial" panose="020B0604020202020204" pitchFamily="34" charset="0"/>
              </a:rPr>
              <a:t>добавлена </a:t>
            </a:r>
            <a:r>
              <a:rPr lang="ru-RU" dirty="0">
                <a:latin typeface="Arial" panose="020B0604020202020204" pitchFamily="34" charset="0"/>
                <a:cs typeface="Arial" panose="020B0604020202020204" pitchFamily="34" charset="0"/>
              </a:rPr>
              <a:t>возможность осуществления закупок на предоставление права использования программ для электронной вычислительной машины и баз данных в соответствии с частью 12 статьи 93 Закона № 44-ФЗ (электронный магазин</a:t>
            </a:r>
            <a:r>
              <a:rPr lang="ru-RU" dirty="0" smtClean="0">
                <a:latin typeface="Arial" panose="020B0604020202020204" pitchFamily="34" charset="0"/>
                <a:cs typeface="Arial" panose="020B0604020202020204" pitchFamily="34" charset="0"/>
              </a:rPr>
              <a:t>) (сами поправки в закон вступили в силу с 25 марта 2024 года);</a:t>
            </a:r>
          </a:p>
          <a:p>
            <a:pPr marL="285750" indent="-285750">
              <a:buFont typeface="Wingdings" panose="05000000000000000000" pitchFamily="2" charset="2"/>
              <a:buChar char="ü"/>
            </a:pPr>
            <a:endParaRPr lang="ru-RU"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smtClean="0">
                <a:latin typeface="Arial" panose="020B0604020202020204" pitchFamily="34" charset="0"/>
                <a:cs typeface="Arial" panose="020B0604020202020204" pitchFamily="34" charset="0"/>
              </a:rPr>
              <a:t>исключено </a:t>
            </a:r>
            <a:r>
              <a:rPr lang="ru-RU" dirty="0">
                <a:latin typeface="Arial" panose="020B0604020202020204" pitchFamily="34" charset="0"/>
                <a:cs typeface="Arial" panose="020B0604020202020204" pitchFamily="34" charset="0"/>
              </a:rPr>
              <a:t>повторное направление на контроль извещения об осуществлении закупки (приглашения) и принимаемого бюджетного обязательства в случае внесения изменений в состав файлов, прикрепленных в разделе «Прилагаемые документы». Исключение составляет внесение изменений в проектно-сметную документацию при осуществлении закупок на проведение работ по строительству, реконструкции и капитальному ремонту объектов капитального строительства.</a:t>
            </a:r>
          </a:p>
        </p:txBody>
      </p:sp>
      <p:sp>
        <p:nvSpPr>
          <p:cNvPr id="5" name="Прямоугольник 4"/>
          <p:cNvSpPr/>
          <p:nvPr/>
        </p:nvSpPr>
        <p:spPr>
          <a:xfrm>
            <a:off x="996696" y="1691640"/>
            <a:ext cx="3465576"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Общие изменения</a:t>
            </a:r>
            <a:endParaRPr lang="ru-RU" dirty="0"/>
          </a:p>
        </p:txBody>
      </p:sp>
    </p:spTree>
    <p:extLst>
      <p:ext uri="{BB962C8B-B14F-4D97-AF65-F5344CB8AC3E}">
        <p14:creationId xmlns:p14="http://schemas.microsoft.com/office/powerpoint/2010/main" val="77698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6105050" y="644186"/>
            <a:ext cx="5904880" cy="908954"/>
          </a:xfrm>
          <a:solidFill>
            <a:srgbClr val="009DDB"/>
          </a:solidFill>
        </p:spPr>
        <p:txBody>
          <a:bodyPr>
            <a:normAutofit/>
          </a:bodyPr>
          <a:lstStyle/>
          <a:p>
            <a:pPr algn="ctr"/>
            <a:r>
              <a:rPr lang="ru-RU" sz="2000" b="1" dirty="0" smtClean="0">
                <a:solidFill>
                  <a:schemeClr val="bg1"/>
                </a:solidFill>
              </a:rPr>
              <a:t>ЕИС версии 14.1 – какие новшества нас ожидают с 01.01.2024</a:t>
            </a:r>
            <a:endParaRPr lang="ru-RU" sz="2000" b="1" dirty="0">
              <a:solidFill>
                <a:schemeClr val="bg1"/>
              </a:solidFill>
            </a:endParaRPr>
          </a:p>
        </p:txBody>
      </p:sp>
      <p:sp>
        <p:nvSpPr>
          <p:cNvPr id="5" name="Прямоугольник 4"/>
          <p:cNvSpPr/>
          <p:nvPr/>
        </p:nvSpPr>
        <p:spPr>
          <a:xfrm>
            <a:off x="594360" y="1058051"/>
            <a:ext cx="3465576"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Изменения в извещении</a:t>
            </a:r>
            <a:endParaRPr lang="ru-RU" dirty="0"/>
          </a:p>
        </p:txBody>
      </p:sp>
      <p:sp>
        <p:nvSpPr>
          <p:cNvPr id="4" name="Прямоугольник 3"/>
          <p:cNvSpPr/>
          <p:nvPr/>
        </p:nvSpPr>
        <p:spPr>
          <a:xfrm>
            <a:off x="594360" y="1841242"/>
            <a:ext cx="11516154" cy="5016758"/>
          </a:xfrm>
          <a:prstGeom prst="rect">
            <a:avLst/>
          </a:prstGeom>
        </p:spPr>
        <p:txBody>
          <a:bodyPr wrap="square">
            <a:spAutoFit/>
          </a:bodyPr>
          <a:lstStyle/>
          <a:p>
            <a:pPr marL="285750" indent="-285750">
              <a:buFont typeface="Wingdings" panose="05000000000000000000" pitchFamily="2" charset="2"/>
              <a:buChar char="ü"/>
            </a:pPr>
            <a:r>
              <a:rPr lang="ru-RU" sz="1600" dirty="0" smtClean="0">
                <a:latin typeface="Arial" panose="020B0604020202020204" pitchFamily="34" charset="0"/>
                <a:cs typeface="Arial" panose="020B0604020202020204" pitchFamily="34" charset="0"/>
              </a:rPr>
              <a:t>скорректирован </a:t>
            </a:r>
            <a:r>
              <a:rPr lang="ru-RU" sz="1600" dirty="0">
                <a:latin typeface="Arial" panose="020B0604020202020204" pitchFamily="34" charset="0"/>
                <a:cs typeface="Arial" panose="020B0604020202020204" pitchFamily="34" charset="0"/>
              </a:rPr>
              <a:t>способ сортировки позиций товаров (работ, услуг) на вкладке «Объект закупки». Теперь позиции товаров (работ, услуг) сохраняются и наследуются в другие подсистемы в том порядке, в котором были внесены пользователем при формировании извещения об осуществлении закупки (приглашения</a:t>
            </a:r>
            <a:r>
              <a:rPr lang="ru-RU"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600" dirty="0" smtClean="0">
                <a:latin typeface="Arial" panose="020B0604020202020204" pitchFamily="34" charset="0"/>
                <a:cs typeface="Arial" panose="020B0604020202020204" pitchFamily="34" charset="0"/>
              </a:rPr>
              <a:t>добавлена </a:t>
            </a:r>
            <a:r>
              <a:rPr lang="ru-RU" sz="1600" dirty="0">
                <a:latin typeface="Arial" panose="020B0604020202020204" pitchFamily="34" charset="0"/>
                <a:cs typeface="Arial" panose="020B0604020202020204" pitchFamily="34" charset="0"/>
              </a:rPr>
              <a:t>возможность удаления нескольких позиций товаров (работ, услуг) на вкладке «Объект закупки» при формировании извещения об осуществлении закупки (приглашения). Для этого пользователю необходимо отметить необходимые позиции, после чего нажать на кнопку «Действия с выбранными позициями» и выбрать «Удалить позиции</a:t>
            </a:r>
            <a:r>
              <a:rPr lang="ru-RU"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600" dirty="0" smtClean="0">
                <a:latin typeface="Arial" panose="020B0604020202020204" pitchFamily="34" charset="0"/>
                <a:cs typeface="Arial" panose="020B0604020202020204" pitchFamily="34" charset="0"/>
              </a:rPr>
              <a:t>реализован </a:t>
            </a:r>
            <a:r>
              <a:rPr lang="ru-RU" sz="1600" dirty="0">
                <a:latin typeface="Arial" panose="020B0604020202020204" pitchFamily="34" charset="0"/>
                <a:cs typeface="Arial" panose="020B0604020202020204" pitchFamily="34" charset="0"/>
              </a:rPr>
              <a:t>функционал указания нескольких значений для количественной характеристики товара (работы, услуги). При помощи кнопки «Добавить значение» в окне «Характеристики товара, работы, услуги» пользователь может указать несколько значений для выбранной количественной характеристики</a:t>
            </a:r>
            <a:r>
              <a:rPr lang="ru-RU"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600" dirty="0" smtClean="0">
                <a:latin typeface="Arial" panose="020B0604020202020204" pitchFamily="34" charset="0"/>
                <a:cs typeface="Arial" panose="020B0604020202020204" pitchFamily="34" charset="0"/>
              </a:rPr>
              <a:t>изменен </a:t>
            </a:r>
            <a:r>
              <a:rPr lang="ru-RU" sz="1600" dirty="0">
                <a:latin typeface="Arial" panose="020B0604020202020204" pitchFamily="34" charset="0"/>
                <a:cs typeface="Arial" panose="020B0604020202020204" pitchFamily="34" charset="0"/>
              </a:rPr>
              <a:t>формат отображения информации о единицах измерения при описании объекта закупки. В поле «Единица измерения» теперь указываются условные обозначения единиц измерения, в том числе с использованием надстрочных и подстрочных знаков (например, м³</a:t>
            </a:r>
            <a:r>
              <a:rPr lang="ru-RU" sz="16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6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600" dirty="0" smtClean="0">
                <a:latin typeface="Arial" panose="020B0604020202020204" pitchFamily="34" charset="0"/>
                <a:cs typeface="Arial" panose="020B0604020202020204" pitchFamily="34" charset="0"/>
              </a:rPr>
              <a:t>для </a:t>
            </a:r>
            <a:r>
              <a:rPr lang="ru-RU" sz="1600" dirty="0">
                <a:latin typeface="Arial" panose="020B0604020202020204" pitchFamily="34" charset="0"/>
                <a:cs typeface="Arial" panose="020B0604020202020204" pitchFamily="34" charset="0"/>
              </a:rPr>
              <a:t>заполнения значений количественных характеристик увеличено число вводимых символов. Теперь в окне «Характеристики товара, работы, услуги» пользователи могут указать значения количественных характеристик до 11 знаков после запятой.</a:t>
            </a:r>
          </a:p>
        </p:txBody>
      </p:sp>
    </p:spTree>
    <p:extLst>
      <p:ext uri="{BB962C8B-B14F-4D97-AF65-F5344CB8AC3E}">
        <p14:creationId xmlns:p14="http://schemas.microsoft.com/office/powerpoint/2010/main" val="310101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6105050" y="644186"/>
            <a:ext cx="5904880" cy="908954"/>
          </a:xfrm>
          <a:solidFill>
            <a:srgbClr val="009DDB"/>
          </a:solidFill>
        </p:spPr>
        <p:txBody>
          <a:bodyPr>
            <a:normAutofit/>
          </a:bodyPr>
          <a:lstStyle/>
          <a:p>
            <a:pPr algn="ctr"/>
            <a:r>
              <a:rPr lang="ru-RU" sz="2000" b="1" dirty="0" smtClean="0">
                <a:solidFill>
                  <a:schemeClr val="bg1"/>
                </a:solidFill>
              </a:rPr>
              <a:t>ЕИС версии 14.1 – какие новшества нас ожидают с 01.01.2024</a:t>
            </a:r>
            <a:endParaRPr lang="ru-RU" sz="2000" b="1" dirty="0">
              <a:solidFill>
                <a:schemeClr val="bg1"/>
              </a:solidFill>
            </a:endParaRPr>
          </a:p>
        </p:txBody>
      </p:sp>
      <p:sp>
        <p:nvSpPr>
          <p:cNvPr id="5" name="Прямоугольник 4"/>
          <p:cNvSpPr/>
          <p:nvPr/>
        </p:nvSpPr>
        <p:spPr>
          <a:xfrm>
            <a:off x="728547" y="2213827"/>
            <a:ext cx="3465576"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Изменения в итоговый протокол</a:t>
            </a:r>
            <a:endParaRPr lang="ru-RU" dirty="0"/>
          </a:p>
        </p:txBody>
      </p:sp>
      <p:sp>
        <p:nvSpPr>
          <p:cNvPr id="4" name="Прямоугольник 3"/>
          <p:cNvSpPr/>
          <p:nvPr/>
        </p:nvSpPr>
        <p:spPr>
          <a:xfrm>
            <a:off x="675846" y="3240274"/>
            <a:ext cx="11334084" cy="1200329"/>
          </a:xfrm>
          <a:prstGeom prst="rect">
            <a:avLst/>
          </a:prstGeom>
        </p:spPr>
        <p:txBody>
          <a:bodyPr wrap="square">
            <a:spAutoFit/>
          </a:bodyPr>
          <a:lstStyle/>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Начиная с данной версии ЕИС при закупке лекарственных препаратов в протоколе подведения итогов на вкладке «Предложение участника закупки» исключено отображение поля «Срок годности (годен до)». Информация о сроке годности лекарственного препарата также не заполняется участником закупки при подаче заявки и не отображается в реестре контрактов.</a:t>
            </a:r>
          </a:p>
        </p:txBody>
      </p:sp>
    </p:spTree>
    <p:extLst>
      <p:ext uri="{BB962C8B-B14F-4D97-AF65-F5344CB8AC3E}">
        <p14:creationId xmlns:p14="http://schemas.microsoft.com/office/powerpoint/2010/main" val="206854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6022848" y="480088"/>
            <a:ext cx="5904880" cy="908954"/>
          </a:xfrm>
          <a:solidFill>
            <a:srgbClr val="009DDB"/>
          </a:solidFill>
        </p:spPr>
        <p:txBody>
          <a:bodyPr>
            <a:normAutofit/>
          </a:bodyPr>
          <a:lstStyle/>
          <a:p>
            <a:pPr algn="ctr"/>
            <a:r>
              <a:rPr lang="ru-RU" sz="2000" b="1" dirty="0" smtClean="0">
                <a:solidFill>
                  <a:schemeClr val="bg1"/>
                </a:solidFill>
              </a:rPr>
              <a:t>ЕИС версии 14.1 – какие новшества нас ожидают с 01.01.2024</a:t>
            </a:r>
            <a:endParaRPr lang="ru-RU" sz="2000" b="1" dirty="0">
              <a:solidFill>
                <a:schemeClr val="bg1"/>
              </a:solidFill>
            </a:endParaRPr>
          </a:p>
        </p:txBody>
      </p:sp>
      <p:sp>
        <p:nvSpPr>
          <p:cNvPr id="5" name="Прямоугольник 4"/>
          <p:cNvSpPr/>
          <p:nvPr/>
        </p:nvSpPr>
        <p:spPr>
          <a:xfrm>
            <a:off x="728547" y="886122"/>
            <a:ext cx="3465576"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Изменения в порядок заключения контракта</a:t>
            </a:r>
            <a:endParaRPr lang="ru-RU" dirty="0"/>
          </a:p>
        </p:txBody>
      </p:sp>
      <p:sp>
        <p:nvSpPr>
          <p:cNvPr id="4" name="Прямоугольник 3"/>
          <p:cNvSpPr/>
          <p:nvPr/>
        </p:nvSpPr>
        <p:spPr>
          <a:xfrm>
            <a:off x="355806" y="1630978"/>
            <a:ext cx="11334084" cy="5062924"/>
          </a:xfrm>
          <a:prstGeom prst="rect">
            <a:avLst/>
          </a:prstGeom>
        </p:spPr>
        <p:txBody>
          <a:bodyPr wrap="square">
            <a:spAutoFit/>
          </a:bodyPr>
          <a:lstStyle/>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исключено </a:t>
            </a:r>
            <a:r>
              <a:rPr lang="ru-RU" sz="1700" dirty="0">
                <a:latin typeface="Arial" panose="020B0604020202020204" pitchFamily="34" charset="0"/>
                <a:cs typeface="Arial" panose="020B0604020202020204" pitchFamily="34" charset="0"/>
              </a:rPr>
              <a:t>размещение проекта контракта и доработанного проекта контракта на официальном сайте ЕИС в соответствии с требованиями частей 2 и 4 статьи 51 Закона № 44-ФЗ, вступающими в силу с 01.04.2024. Теперь в карточке закупки на официальном сайте ЕИС информация о заключении контракта будет отображаться только на этапе «Контракт заключен». Информация об иных этапах заключения контракта будет отображаться на вкладке «Журнал событий» в карточке процедуры заключения контракта по закупке</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возможность </a:t>
            </a:r>
            <a:r>
              <a:rPr lang="ru-RU" sz="1700" dirty="0">
                <a:latin typeface="Arial" panose="020B0604020202020204" pitchFamily="34" charset="0"/>
                <a:cs typeface="Arial" panose="020B0604020202020204" pitchFamily="34" charset="0"/>
              </a:rPr>
              <a:t>разграничения доступа пользователей по работе с информацией и документами процедуры заключения контракта, не подлежащими размещению на официальном сайте ЕИС. Руководитель организации или пользователь с полномочиями «Администратор» может ограничить доступ к непубличной информации для отдельных пользователей, установив признак «Запрет доступа к информации подсистемы заключения контрактов, которая не размещается на официальном сайте ЕИС» в разделе «Администрирование</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реализовано </a:t>
            </a:r>
            <a:r>
              <a:rPr lang="ru-RU" sz="1700" dirty="0">
                <a:latin typeface="Arial" panose="020B0604020202020204" pitchFamily="34" charset="0"/>
                <a:cs typeface="Arial" panose="020B0604020202020204" pitchFamily="34" charset="0"/>
              </a:rPr>
              <a:t>заключение цифрового контракта в соответствии с частью 17.1 статьи 95 Закона № 44-ФЗ со следующим участником закупки, в случае расторжения контракта с победителем</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добавлены </a:t>
            </a:r>
            <a:r>
              <a:rPr lang="ru-RU" sz="1700" dirty="0">
                <a:latin typeface="Arial" panose="020B0604020202020204" pitchFamily="34" charset="0"/>
                <a:cs typeface="Arial" panose="020B0604020202020204" pitchFamily="34" charset="0"/>
              </a:rPr>
              <a:t>цветовые индикаторы на вкладке «Подписание заказчиком» в разделе «Заключение контрактов» с целью информирования заказчика о доступности функции подписания контракта.</a:t>
            </a:r>
          </a:p>
        </p:txBody>
      </p:sp>
    </p:spTree>
    <p:extLst>
      <p:ext uri="{BB962C8B-B14F-4D97-AF65-F5344CB8AC3E}">
        <p14:creationId xmlns:p14="http://schemas.microsoft.com/office/powerpoint/2010/main" val="127931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Какие могут быть объекты закупки?</a:t>
            </a:r>
            <a:endParaRPr lang="ru-RU" dirty="0"/>
          </a:p>
        </p:txBody>
      </p:sp>
      <p:graphicFrame>
        <p:nvGraphicFramePr>
          <p:cNvPr id="6" name="Схема 5"/>
          <p:cNvGraphicFramePr/>
          <p:nvPr>
            <p:extLst>
              <p:ext uri="{D42A27DB-BD31-4B8C-83A1-F6EECF244321}">
                <p14:modId xmlns:p14="http://schemas.microsoft.com/office/powerpoint/2010/main" val="241795678"/>
              </p:ext>
            </p:extLst>
          </p:nvPr>
        </p:nvGraphicFramePr>
        <p:xfrm>
          <a:off x="609600" y="1506583"/>
          <a:ext cx="6592388" cy="4684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7698377" y="1506583"/>
            <a:ext cx="4110446" cy="46840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ru-RU" sz="1700" dirty="0" smtClean="0"/>
              <a:t>С 01.01.2024 для мед изделий реализована подача заявки с наименованием по КТРУ плюс возможностью ввода наименования по Регистрационному удостоверению. </a:t>
            </a:r>
          </a:p>
          <a:p>
            <a:pPr marL="342900" indent="-342900" algn="ctr">
              <a:buAutoNum type="arabicPeriod"/>
            </a:pPr>
            <a:endParaRPr lang="ru-RU" sz="1700" dirty="0"/>
          </a:p>
          <a:p>
            <a:pPr marL="342900" indent="-342900" algn="ctr">
              <a:buAutoNum type="arabicPeriod"/>
            </a:pPr>
            <a:r>
              <a:rPr lang="ru-RU" sz="1700" dirty="0" smtClean="0"/>
              <a:t>Инструкцией по подготовке заявок следует предусмотреть, каким образом участник должен ввести наименование по РУ – в структурированной форме либо в прикрепленном файле (ЕИС не идентифицировал товар как мед изделие)</a:t>
            </a:r>
            <a:endParaRPr lang="ru-RU" sz="1700" dirty="0"/>
          </a:p>
        </p:txBody>
      </p:sp>
    </p:spTree>
    <p:extLst>
      <p:ext uri="{BB962C8B-B14F-4D97-AF65-F5344CB8AC3E}">
        <p14:creationId xmlns:p14="http://schemas.microsoft.com/office/powerpoint/2010/main" val="291631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2" name="Заголовок 1"/>
          <p:cNvSpPr>
            <a:spLocks noGrp="1"/>
          </p:cNvSpPr>
          <p:nvPr>
            <p:ph type="title" idx="4294967295"/>
          </p:nvPr>
        </p:nvSpPr>
        <p:spPr>
          <a:xfrm>
            <a:off x="5867400" y="400016"/>
            <a:ext cx="5904880" cy="908954"/>
          </a:xfrm>
          <a:solidFill>
            <a:srgbClr val="009DDB"/>
          </a:solidFill>
        </p:spPr>
        <p:txBody>
          <a:bodyPr>
            <a:normAutofit/>
          </a:bodyPr>
          <a:lstStyle/>
          <a:p>
            <a:pPr algn="ctr"/>
            <a:r>
              <a:rPr lang="ru-RU" sz="2000" b="1" dirty="0" smtClean="0">
                <a:solidFill>
                  <a:schemeClr val="bg1"/>
                </a:solidFill>
              </a:rPr>
              <a:t>ЕИС версии 14.1 – какие новшества нас ожидают с 01.01.2024</a:t>
            </a:r>
            <a:endParaRPr lang="ru-RU" sz="2000" b="1" dirty="0">
              <a:solidFill>
                <a:schemeClr val="bg1"/>
              </a:solidFill>
            </a:endParaRPr>
          </a:p>
        </p:txBody>
      </p:sp>
      <p:sp>
        <p:nvSpPr>
          <p:cNvPr id="5" name="Прямоугольник 4"/>
          <p:cNvSpPr/>
          <p:nvPr/>
        </p:nvSpPr>
        <p:spPr>
          <a:xfrm>
            <a:off x="728547" y="806050"/>
            <a:ext cx="3465576" cy="502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Изменения в части работы с документами о приемке</a:t>
            </a:r>
            <a:endParaRPr lang="ru-RU" dirty="0"/>
          </a:p>
        </p:txBody>
      </p:sp>
      <p:sp>
        <p:nvSpPr>
          <p:cNvPr id="4" name="Прямоугольник 3"/>
          <p:cNvSpPr/>
          <p:nvPr/>
        </p:nvSpPr>
        <p:spPr>
          <a:xfrm>
            <a:off x="355806" y="1470834"/>
            <a:ext cx="11334084" cy="5324535"/>
          </a:xfrm>
          <a:prstGeom prst="rect">
            <a:avLst/>
          </a:prstGeom>
        </p:spPr>
        <p:txBody>
          <a:bodyPr wrap="square">
            <a:spAutoFit/>
          </a:bodyPr>
          <a:lstStyle/>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возможность </a:t>
            </a:r>
            <a:r>
              <a:rPr lang="ru-RU" sz="1700" dirty="0">
                <a:latin typeface="Arial" panose="020B0604020202020204" pitchFamily="34" charset="0"/>
                <a:cs typeface="Arial" panose="020B0604020202020204" pitchFamily="34" charset="0"/>
              </a:rPr>
              <a:t>отзыва заказчиком ранее направленного уведомления об уточнении к документу о приемке в электронной форме или исправлению к нему (далее – документ о приемке). При осуществлении данного действия документ о приемке переходит из статуса «Отказано при рассмотрении» в статус «На рассмотрении</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информационное </a:t>
            </a:r>
            <a:r>
              <a:rPr lang="ru-RU" sz="1700" dirty="0">
                <a:latin typeface="Arial" panose="020B0604020202020204" pitchFamily="34" charset="0"/>
                <a:cs typeface="Arial" panose="020B0604020202020204" pitchFamily="34" charset="0"/>
              </a:rPr>
              <a:t>сообщение об отсутствии прав на подписание документов о приемке у пользователей организации заказчика. Сообщение отображается при добавлении пользователя на вкладке «Подписанты заказчика», а также непосредственно при попытке подписания документа о приемке</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автоматическое </a:t>
            </a:r>
            <a:r>
              <a:rPr lang="ru-RU" sz="1700" dirty="0">
                <a:latin typeface="Arial" panose="020B0604020202020204" pitchFamily="34" charset="0"/>
                <a:cs typeface="Arial" panose="020B0604020202020204" pitchFamily="34" charset="0"/>
              </a:rPr>
              <a:t>наследование подписантов заказчика из первичного документа о приемке в исправление к нему</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цветовое </a:t>
            </a:r>
            <a:r>
              <a:rPr lang="ru-RU" sz="1700" dirty="0">
                <a:latin typeface="Arial" panose="020B0604020202020204" pitchFamily="34" charset="0"/>
                <a:cs typeface="Arial" panose="020B0604020202020204" pitchFamily="34" charset="0"/>
              </a:rPr>
              <a:t>обозначение статусов документов о приемке в личном кабинете заказчика</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информационное </a:t>
            </a:r>
            <a:r>
              <a:rPr lang="ru-RU" sz="1700" dirty="0">
                <a:latin typeface="Arial" panose="020B0604020202020204" pitchFamily="34" charset="0"/>
                <a:cs typeface="Arial" panose="020B0604020202020204" pitchFamily="34" charset="0"/>
              </a:rPr>
              <a:t>сообщение о правилах отображения контрактов в личном кабинете участника закупок. Сообщение отображается при поиске контрактов, а также в разделе «Контракты</a:t>
            </a:r>
            <a:r>
              <a:rPr lang="ru-RU" sz="1700"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ü"/>
            </a:pPr>
            <a:endParaRPr lang="ru-RU" sz="17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sz="1700" dirty="0" smtClean="0">
                <a:latin typeface="Arial" panose="020B0604020202020204" pitchFamily="34" charset="0"/>
                <a:cs typeface="Arial" panose="020B0604020202020204" pitchFamily="34" charset="0"/>
              </a:rPr>
              <a:t>скорректировано </a:t>
            </a:r>
            <a:r>
              <a:rPr lang="ru-RU" sz="1700" dirty="0">
                <a:latin typeface="Arial" panose="020B0604020202020204" pitchFamily="34" charset="0"/>
                <a:cs typeface="Arial" panose="020B0604020202020204" pitchFamily="34" charset="0"/>
              </a:rPr>
              <a:t>наименование признака «Завершить актирование по данной позиции», который устанавливается при формировании документа о приемке. Теперь данный признак называется «Сформировать итоговый акт приемки ТРУ по данной позиции».</a:t>
            </a:r>
          </a:p>
        </p:txBody>
      </p:sp>
    </p:spTree>
    <p:extLst>
      <p:ext uri="{BB962C8B-B14F-4D97-AF65-F5344CB8AC3E}">
        <p14:creationId xmlns:p14="http://schemas.microsoft.com/office/powerpoint/2010/main" val="74139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a:latin typeface="Arial" panose="020B0604020202020204" pitchFamily="34" charset="0"/>
                <a:cs typeface="Arial" panose="020B0604020202020204" pitchFamily="34" charset="0"/>
              </a:rPr>
              <a:t>Спасибо за внимание!</a:t>
            </a:r>
          </a:p>
          <a:p>
            <a:endParaRPr lang="ru-RU" sz="2200" dirty="0">
              <a:latin typeface="Arial" panose="020B0604020202020204" pitchFamily="34" charset="0"/>
              <a:cs typeface="Arial" panose="020B0604020202020204" pitchFamily="34" charset="0"/>
            </a:endParaRPr>
          </a:p>
          <a:p>
            <a:endParaRPr lang="ru-RU" sz="2200" dirty="0">
              <a:latin typeface="Arial" panose="020B0604020202020204" pitchFamily="34" charset="0"/>
            </a:endParaRPr>
          </a:p>
          <a:p>
            <a:endParaRPr lang="ru-RU" sz="2200" dirty="0">
              <a:latin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406610" y="376654"/>
            <a:ext cx="1816765" cy="237765"/>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462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a:latin typeface="Arial" panose="020B0604020202020204" pitchFamily="34" charset="0"/>
                <a:cs typeface="Arial" panose="020B0604020202020204" pitchFamily="34" charset="0"/>
              </a:rPr>
              <a:t>Спасибо за внимание!</a:t>
            </a:r>
          </a:p>
          <a:p>
            <a:endParaRPr lang="ru-RU" sz="2200" dirty="0">
              <a:latin typeface="Arial" panose="020B0604020202020204" pitchFamily="34" charset="0"/>
              <a:cs typeface="Arial" panose="020B0604020202020204" pitchFamily="34" charset="0"/>
            </a:endParaRPr>
          </a:p>
          <a:p>
            <a:endParaRPr lang="ru-RU" sz="2200" dirty="0">
              <a:latin typeface="Arial" panose="020B0604020202020204" pitchFamily="34" charset="0"/>
            </a:endParaRPr>
          </a:p>
          <a:p>
            <a:endParaRPr lang="ru-RU" sz="2200" dirty="0">
              <a:latin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415176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BCE3359-397A-4844-8D30-33EE4B3054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293" y="427731"/>
            <a:ext cx="1822136" cy="234325"/>
          </a:xfrm>
          <a:prstGeom prst="rect">
            <a:avLst/>
          </a:prstGeom>
        </p:spPr>
      </p:pic>
      <p:sp>
        <p:nvSpPr>
          <p:cNvPr id="4" name="Прямоугольник 3"/>
          <p:cNvSpPr/>
          <p:nvPr/>
        </p:nvSpPr>
        <p:spPr>
          <a:xfrm>
            <a:off x="5766526" y="544893"/>
            <a:ext cx="6174377" cy="52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 выглядит подача заявки, если товаром является мед изделие?</a:t>
            </a:r>
            <a:endParaRPr lang="ru-RU" dirty="0"/>
          </a:p>
        </p:txBody>
      </p:sp>
      <p:pic>
        <p:nvPicPr>
          <p:cNvPr id="8" name="Рисунок 7"/>
          <p:cNvPicPr/>
          <p:nvPr/>
        </p:nvPicPr>
        <p:blipFill>
          <a:blip r:embed="rId3">
            <a:extLst>
              <a:ext uri="{28A0092B-C50C-407E-A947-70E740481C1C}">
                <a14:useLocalDpi xmlns:a14="http://schemas.microsoft.com/office/drawing/2010/main" val="0"/>
              </a:ext>
            </a:extLst>
          </a:blip>
          <a:srcRect/>
          <a:stretch>
            <a:fillRect/>
          </a:stretch>
        </p:blipFill>
        <p:spPr bwMode="auto">
          <a:xfrm>
            <a:off x="266293" y="1067613"/>
            <a:ext cx="11533821" cy="5141598"/>
          </a:xfrm>
          <a:prstGeom prst="rect">
            <a:avLst/>
          </a:prstGeom>
          <a:noFill/>
          <a:ln>
            <a:noFill/>
          </a:ln>
        </p:spPr>
      </p:pic>
      <p:sp>
        <p:nvSpPr>
          <p:cNvPr id="2" name="Прямоугольник 1"/>
          <p:cNvSpPr/>
          <p:nvPr/>
        </p:nvSpPr>
        <p:spPr>
          <a:xfrm>
            <a:off x="266293" y="5138057"/>
            <a:ext cx="11533821" cy="574766"/>
          </a:xfrm>
          <a:prstGeom prst="rect">
            <a:avLst/>
          </a:prstGeom>
          <a:noFill/>
          <a:ln w="57150">
            <a:solidFill>
              <a:srgbClr val="FF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08957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48292</TotalTime>
  <Words>5130</Words>
  <Application>Microsoft Office PowerPoint</Application>
  <PresentationFormat>Широкоэкранный</PresentationFormat>
  <Paragraphs>355</Paragraphs>
  <Slides>82</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82</vt:i4>
      </vt:variant>
    </vt:vector>
  </HeadingPairs>
  <TitlesOfParts>
    <vt:vector size="90" baseType="lpstr">
      <vt:lpstr>Arial</vt:lpstr>
      <vt:lpstr>Calibri</vt:lpstr>
      <vt:lpstr>Calibri (Основной текст)</vt:lpstr>
      <vt:lpstr>Segoe UI</vt:lpstr>
      <vt:lpstr>Trebuchet MS</vt:lpstr>
      <vt:lpstr>Wingdings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Сложные вопросы по структурированному извещению</vt:lpstr>
      <vt:lpstr>Административная практика</vt:lpstr>
      <vt:lpstr>Административная практика</vt:lpstr>
      <vt:lpstr>Административная практика</vt:lpstr>
      <vt:lpstr>Административная практика</vt:lpstr>
      <vt:lpstr>Административная практика</vt:lpstr>
      <vt:lpstr>Административная практика</vt:lpstr>
      <vt:lpstr>Административная практика</vt:lpstr>
      <vt:lpstr>Административная практика</vt:lpstr>
      <vt:lpstr>Презентация PowerPoint</vt:lpstr>
      <vt:lpstr>Важные аспекты по цифровому  контракту</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Пошаговое формирование  цифрового контракта</vt:lpstr>
      <vt:lpstr>Как выглядит предмет контракта, когда это медицинское изделие?</vt:lpstr>
      <vt:lpstr>Как выглядит предмет контракта, когда это лекарственное средство?</vt:lpstr>
      <vt:lpstr>Как выглядит предмет контракта, когда это капитальный ремонт и заказчик не разместил структурированное описание объекта закупки?</vt:lpstr>
      <vt:lpstr>Как выглядит срок исполнения контракта, если контракт разделен на этапы?</vt:lpstr>
      <vt:lpstr>ЕИС версии 14.1 – какие новшества нас ожидают с 01.01.2024</vt:lpstr>
      <vt:lpstr>ЕИС версии 14.1 – какие новшества нас ожидают с 01.01.2024</vt:lpstr>
      <vt:lpstr>ЕИС версии 14.1 – какие новшества нас ожидают с 01.01.2024</vt:lpstr>
      <vt:lpstr>ЕИС версии 14.1 – какие новшества нас ожидают с 01.01.2024</vt:lpstr>
      <vt:lpstr>ЕИС версии 14.1 – какие новшества нас ожидают с 01.01.2024</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1597</cp:revision>
  <dcterms:created xsi:type="dcterms:W3CDTF">2017-12-15T07:32:58Z</dcterms:created>
  <dcterms:modified xsi:type="dcterms:W3CDTF">2024-03-25T19:56:04Z</dcterms:modified>
</cp:coreProperties>
</file>